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71" r:id="rId4"/>
    <p:sldId id="265" r:id="rId5"/>
    <p:sldId id="275" r:id="rId6"/>
    <p:sldId id="294" r:id="rId7"/>
    <p:sldId id="285" r:id="rId8"/>
    <p:sldId id="287" r:id="rId9"/>
    <p:sldId id="296" r:id="rId10"/>
    <p:sldId id="297" r:id="rId11"/>
    <p:sldId id="298" r:id="rId12"/>
    <p:sldId id="29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32C3BA-B316-4FD4-9176-E9F73193A41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yophyteportal/" TargetMode="External"/><Relationship Id="rId2" Type="http://schemas.openxmlformats.org/officeDocument/2006/relationships/hyperlink" Target="http://symbiota.org/naliche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Lichens, Bryophytes and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Edward Gilbert</a:t>
            </a:r>
          </a:p>
          <a:p>
            <a:r>
              <a:rPr lang="en-US" dirty="0" smtClean="0"/>
              <a:t>Corinna </a:t>
            </a:r>
            <a:r>
              <a:rPr lang="en-US" dirty="0" smtClean="0"/>
              <a:t>Gries</a:t>
            </a:r>
          </a:p>
          <a:p>
            <a:r>
              <a:rPr lang="en-US" dirty="0" smtClean="0"/>
              <a:t>Thomas H. Nash </a:t>
            </a:r>
            <a:r>
              <a:rPr lang="en-US" dirty="0" smtClean="0"/>
              <a:t>III</a:t>
            </a:r>
          </a:p>
          <a:p>
            <a:r>
              <a:rPr lang="en-US" smtClean="0"/>
              <a:t>Robert Anglin</a:t>
            </a:r>
            <a:endParaRPr lang="en-US" dirty="0" smtClean="0"/>
          </a:p>
        </p:txBody>
      </p:sp>
      <p:pic>
        <p:nvPicPr>
          <p:cNvPr id="4" name="Picture 3" descr="logo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410200"/>
            <a:ext cx="1371600" cy="1028700"/>
          </a:xfrm>
          <a:prstGeom prst="rect">
            <a:avLst/>
          </a:prstGeom>
        </p:spPr>
      </p:pic>
      <p:pic>
        <p:nvPicPr>
          <p:cNvPr id="5" name="Picture 4" descr="rhizocarpon_geographic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761" y="228600"/>
            <a:ext cx="2972639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562600"/>
            <a:ext cx="3943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richotemnom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4343" y="228600"/>
            <a:ext cx="2776018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Auto-Processing: NLP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/>
              <a:t>Iterate through raw OCR text blocks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147122 </a:t>
            </a:r>
            <a:r>
              <a:rPr lang="en-US" dirty="0" smtClean="0"/>
              <a:t>lichen OCR blocks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81439 bryophyte </a:t>
            </a:r>
            <a:r>
              <a:rPr lang="en-US" dirty="0"/>
              <a:t>OCR blocks</a:t>
            </a: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Collector, number, and date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Attempt duplicate harvesting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Field-by-field parsing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Full-parsing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Parsing based on NLP profiles 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E.g. targeted label formats</a:t>
            </a:r>
          </a:p>
          <a:p>
            <a:pPr marL="925830" lvl="1" indent="-514350">
              <a:buFont typeface="+mj-lt"/>
              <a:buAutoNum type="arabicPeriod"/>
            </a:pPr>
            <a:endParaRPr lang="en-US" sz="2400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NLP: Duplicate Harvesting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Extract collector data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sz="2400" dirty="0" smtClean="0"/>
              <a:t>Last name, number, date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Harvest duplicates from consortium DB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Exact </a:t>
            </a:r>
            <a:r>
              <a:rPr lang="en-US" dirty="0"/>
              <a:t>duplicates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Duplicate events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Compare return field-by-field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Compare fields with raw OCR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Populate fields that have high similarity indexes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Processing status: “pending review”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sz="2400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NLP: Targeted Parsing Profiles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Premise: Target similar label formats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Use raw OCR to locate “Nash” labels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Need to exclude: 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Determined by Nash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Author of scientific name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Associated collector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Test for similarity to target label format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Targeted parsing algorithms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sz="2400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Review</a:t>
            </a:r>
            <a:endParaRPr lang="en-US" dirty="0"/>
          </a:p>
        </p:txBody>
      </p:sp>
      <p:pic>
        <p:nvPicPr>
          <p:cNvPr id="4098" name="Picture 2" descr="C:\Users\Owner\Documents\Symbiota\Conferences\TCN\madison Oct 2011\screen shots\label_proc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6186"/>
            <a:ext cx="8239294" cy="52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752600"/>
            <a:ext cx="3057694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495800"/>
            <a:ext cx="3057694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Owner\Documents\Symbiota\Conferences\TCN\HUB\screenshots\OccEdi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865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43000" y="1219200"/>
            <a:ext cx="1981200" cy="5334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152400" y="1676400"/>
            <a:ext cx="6019800" cy="9906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52400" y="2514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52400" y="3276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52400" y="4038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72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16 </a:t>
            </a:r>
            <a:r>
              <a:rPr lang="en-US" dirty="0" smtClean="0"/>
              <a:t>digitization </a:t>
            </a:r>
            <a:r>
              <a:rPr lang="en-US" dirty="0" smtClean="0"/>
              <a:t>centers</a:t>
            </a:r>
            <a:endParaRPr lang="en-US" dirty="0" smtClean="0"/>
          </a:p>
          <a:p>
            <a:r>
              <a:rPr lang="en-US" dirty="0" smtClean="0"/>
              <a:t>&gt; 60 </a:t>
            </a:r>
            <a:r>
              <a:rPr lang="en-US" dirty="0" smtClean="0"/>
              <a:t>non-governmental </a:t>
            </a:r>
            <a:r>
              <a:rPr lang="en-US" dirty="0" smtClean="0"/>
              <a:t>US herbaria (95%)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Mexico, US, Canada</a:t>
            </a:r>
          </a:p>
          <a:p>
            <a:r>
              <a:rPr lang="en-US" dirty="0" smtClean="0"/>
              <a:t>~ </a:t>
            </a:r>
            <a:r>
              <a:rPr lang="en-US" dirty="0" smtClean="0"/>
              <a:t>2.3 million </a:t>
            </a:r>
            <a:r>
              <a:rPr lang="en-US" dirty="0" smtClean="0"/>
              <a:t>specimen</a:t>
            </a:r>
          </a:p>
          <a:p>
            <a:pPr lvl="1"/>
            <a:r>
              <a:rPr lang="en-US" dirty="0" smtClean="0"/>
              <a:t>90% of all specimens</a:t>
            </a:r>
            <a:endParaRPr lang="en-US" dirty="0" smtClean="0"/>
          </a:p>
          <a:p>
            <a:pPr lvl="1"/>
            <a:r>
              <a:rPr lang="en-US" dirty="0" smtClean="0"/>
              <a:t>900,000 lichens</a:t>
            </a:r>
          </a:p>
          <a:p>
            <a:pPr lvl="1"/>
            <a:r>
              <a:rPr lang="en-US" dirty="0" smtClean="0"/>
              <a:t>1.4 million bryophytes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 descr="Herb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199" y="3962400"/>
            <a:ext cx="3951603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09" y="2057401"/>
            <a:ext cx="1902690" cy="1752600"/>
          </a:xfrm>
          <a:prstGeom prst="rect">
            <a:avLst/>
          </a:prstGeom>
        </p:spPr>
      </p:pic>
      <p:pic>
        <p:nvPicPr>
          <p:cNvPr id="9" name="Picture 8" descr="Pleuroz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057400"/>
            <a:ext cx="197870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Information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462"/>
          <a:stretch>
            <a:fillRect/>
          </a:stretch>
        </p:blipFill>
        <p:spPr bwMode="auto">
          <a:xfrm>
            <a:off x="676442" y="2155825"/>
            <a:ext cx="7791116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http://lbcc.limnology.wisc.edu/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Workflow</a:t>
            </a:r>
            <a:endParaRPr lang="en-US" dirty="0"/>
          </a:p>
        </p:txBody>
      </p:sp>
      <p:pic>
        <p:nvPicPr>
          <p:cNvPr id="1026" name="Picture 2" descr="workflow"/>
          <p:cNvPicPr>
            <a:picLocks noChangeAspect="1" noChangeArrowheads="1"/>
          </p:cNvPicPr>
          <p:nvPr/>
        </p:nvPicPr>
        <p:blipFill>
          <a:blip r:embed="rId2" cstate="print"/>
          <a:srcRect t="6410" b="9616"/>
          <a:stretch>
            <a:fillRect/>
          </a:stretch>
        </p:blipFill>
        <p:spPr bwMode="auto">
          <a:xfrm>
            <a:off x="381000" y="1600200"/>
            <a:ext cx="83539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72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Lichen Consortium</a:t>
            </a:r>
          </a:p>
          <a:p>
            <a:pPr lvl="1"/>
            <a:r>
              <a:rPr lang="en-US" u="sng" dirty="0">
                <a:hlinkClick r:id="rId2"/>
              </a:rPr>
              <a:t>http://lichenportal.org</a:t>
            </a:r>
            <a:endParaRPr lang="en-US" dirty="0" smtClean="0"/>
          </a:p>
          <a:p>
            <a:pPr lvl="1"/>
            <a:r>
              <a:rPr lang="en-US" dirty="0" smtClean="0"/>
              <a:t>Started </a:t>
            </a:r>
            <a:r>
              <a:rPr lang="en-US" dirty="0" smtClean="0"/>
              <a:t>in 2009</a:t>
            </a:r>
          </a:p>
          <a:p>
            <a:pPr lvl="1"/>
            <a:r>
              <a:rPr lang="en-US" dirty="0" smtClean="0"/>
              <a:t>24 </a:t>
            </a:r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~ </a:t>
            </a:r>
            <a:r>
              <a:rPr lang="en-US" dirty="0" smtClean="0"/>
              <a:t>797,916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Bryophyte Consortium</a:t>
            </a:r>
          </a:p>
          <a:p>
            <a:pPr lvl="1"/>
            <a:r>
              <a:rPr lang="en-US" u="sng" dirty="0">
                <a:hlinkClick r:id="rId3"/>
              </a:rPr>
              <a:t>http://bryophyteportal/</a:t>
            </a:r>
            <a:endParaRPr lang="en-US" dirty="0" smtClean="0"/>
          </a:p>
          <a:p>
            <a:pPr lvl="1"/>
            <a:r>
              <a:rPr lang="en-US" dirty="0" smtClean="0"/>
              <a:t>Started </a:t>
            </a:r>
            <a:r>
              <a:rPr lang="en-US" dirty="0" smtClean="0"/>
              <a:t>in 2010</a:t>
            </a:r>
          </a:p>
          <a:p>
            <a:pPr lvl="1"/>
            <a:r>
              <a:rPr lang="en-US" dirty="0" smtClean="0"/>
              <a:t>16 </a:t>
            </a:r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1,059,063 </a:t>
            </a:r>
            <a:r>
              <a:rPr lang="en-US" dirty="0" smtClean="0"/>
              <a:t>Records</a:t>
            </a:r>
            <a:endParaRPr lang="en-US" dirty="0"/>
          </a:p>
        </p:txBody>
      </p:sp>
      <p:pic>
        <p:nvPicPr>
          <p:cNvPr id="1026" name="Picture 2" descr="C:\Users\Owner\Documents\Symbiota\Conferences\TCN\HUB\OCR\screenshots\bryopor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17" y="4419600"/>
            <a:ext cx="28294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ocuments\Symbiota\Conferences\TCN\HUB\OCR\screenshots\lichenpor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57" y="2133600"/>
            <a:ext cx="27496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8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69357"/>
            <a:ext cx="1803393" cy="38070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Imaging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752600"/>
            <a:ext cx="1502174" cy="10196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Capture Image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  <a:r>
              <a:rPr lang="en-US" sz="1400" dirty="0" smtClean="0">
                <a:solidFill>
                  <a:schemeClr val="tx1"/>
                </a:solidFill>
              </a:rPr>
              <a:t>arcode in </a:t>
            </a:r>
            <a:r>
              <a:rPr lang="en-US" sz="1400" dirty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ile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077029"/>
            <a:ext cx="1502174" cy="17903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Create Skeleton  File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barcode, species name, </a:t>
            </a:r>
            <a:r>
              <a:rPr lang="en-US" sz="1400" dirty="0" err="1" smtClean="0">
                <a:solidFill>
                  <a:schemeClr val="tx1"/>
                </a:solidFill>
              </a:rPr>
              <a:t>exsiccati</a:t>
            </a:r>
            <a:r>
              <a:rPr lang="en-US" sz="1400" dirty="0" smtClean="0">
                <a:solidFill>
                  <a:schemeClr val="tx1"/>
                </a:solidFill>
              </a:rPr>
              <a:t>, etc.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7110" y="1569357"/>
            <a:ext cx="1143000" cy="8073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Upload to FTP server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  <a:endCxn id="61" idx="1"/>
          </p:cNvCxnSpPr>
          <p:nvPr/>
        </p:nvCxnSpPr>
        <p:spPr>
          <a:xfrm flipV="1">
            <a:off x="1959374" y="3388534"/>
            <a:ext cx="860027" cy="583681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 flipV="1">
            <a:off x="1959374" y="1973036"/>
            <a:ext cx="887736" cy="28937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71768" y="1313543"/>
            <a:ext cx="1705232" cy="1415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Image processing</a:t>
            </a:r>
            <a:r>
              <a:rPr lang="en-US" sz="1400" dirty="0" smtClean="0">
                <a:solidFill>
                  <a:schemeClr val="tx1"/>
                </a:solidFill>
              </a:rPr>
              <a:t> extract barcode, create web versions, map to portal DBs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990110" y="1973036"/>
            <a:ext cx="781658" cy="48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356565" y="5100700"/>
            <a:ext cx="1219200" cy="762617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Duplicate Harvesting</a:t>
            </a:r>
          </a:p>
        </p:txBody>
      </p:sp>
      <p:cxnSp>
        <p:nvCxnSpPr>
          <p:cNvPr id="15" name="Straight Arrow Connector 14"/>
          <p:cNvCxnSpPr>
            <a:stCxn id="10" idx="2"/>
            <a:endCxn id="12" idx="0"/>
          </p:cNvCxnSpPr>
          <p:nvPr/>
        </p:nvCxnSpPr>
        <p:spPr>
          <a:xfrm>
            <a:off x="5624384" y="2728686"/>
            <a:ext cx="68931" cy="50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  <a:endCxn id="21" idx="0"/>
          </p:cNvCxnSpPr>
          <p:nvPr/>
        </p:nvCxnSpPr>
        <p:spPr>
          <a:xfrm>
            <a:off x="5693315" y="4169620"/>
            <a:ext cx="1790761" cy="60475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9906" y="528864"/>
            <a:ext cx="1556951" cy="91893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Existing Herbarium Database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48400" y="4774377"/>
            <a:ext cx="2471351" cy="162642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Automated Processing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OCR / NLP / </a:t>
            </a:r>
            <a:r>
              <a:rPr lang="en-US" sz="1400" b="1" dirty="0" err="1" smtClean="0">
                <a:solidFill>
                  <a:schemeClr val="tx1"/>
                </a:solidFill>
              </a:rPr>
              <a:t>Georeferencing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augmented with raw OCR, parsed fields, coordinates, etc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61" idx="3"/>
            <a:endCxn id="12" idx="1"/>
          </p:cNvCxnSpPr>
          <p:nvPr/>
        </p:nvCxnSpPr>
        <p:spPr>
          <a:xfrm>
            <a:off x="3962401" y="3388534"/>
            <a:ext cx="858732" cy="3137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hape 150"/>
          <p:cNvCxnSpPr>
            <a:endCxn id="17" idx="1"/>
          </p:cNvCxnSpPr>
          <p:nvPr/>
        </p:nvCxnSpPr>
        <p:spPr>
          <a:xfrm rot="16200000" flipV="1">
            <a:off x="-962433" y="2340671"/>
            <a:ext cx="4599260" cy="1894582"/>
          </a:xfrm>
          <a:prstGeom prst="bentConnector4">
            <a:avLst>
              <a:gd name="adj1" fmla="val -180"/>
              <a:gd name="adj2" fmla="val 112066"/>
            </a:avLst>
          </a:prstGeom>
          <a:ln>
            <a:solidFill>
              <a:schemeClr val="accent4"/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88659" y="1569357"/>
            <a:ext cx="1521941" cy="101962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Existing Record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imply link image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19401" y="2996097"/>
            <a:ext cx="1143000" cy="784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Upload to FTP server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>
            <a:stCxn id="10" idx="3"/>
            <a:endCxn id="29" idx="1"/>
          </p:cNvCxnSpPr>
          <p:nvPr/>
        </p:nvCxnSpPr>
        <p:spPr>
          <a:xfrm>
            <a:off x="6477000" y="2021115"/>
            <a:ext cx="611659" cy="58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hape 150"/>
          <p:cNvCxnSpPr>
            <a:stCxn id="17" idx="3"/>
            <a:endCxn id="29" idx="0"/>
          </p:cNvCxnSpPr>
          <p:nvPr/>
        </p:nvCxnSpPr>
        <p:spPr>
          <a:xfrm>
            <a:off x="1946857" y="988332"/>
            <a:ext cx="5902773" cy="581025"/>
          </a:xfrm>
          <a:prstGeom prst="bentConnector2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9" idx="2"/>
            <a:endCxn id="64" idx="0"/>
          </p:cNvCxnSpPr>
          <p:nvPr/>
        </p:nvCxnSpPr>
        <p:spPr>
          <a:xfrm>
            <a:off x="7849630" y="2588986"/>
            <a:ext cx="139789" cy="617173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4" name="Flowchart: Terminator 123"/>
          <p:cNvSpPr/>
          <p:nvPr/>
        </p:nvSpPr>
        <p:spPr>
          <a:xfrm>
            <a:off x="6248400" y="67336"/>
            <a:ext cx="1371600" cy="365579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Image URLs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stCxn id="29" idx="3"/>
            <a:endCxn id="124" idx="3"/>
          </p:cNvCxnSpPr>
          <p:nvPr/>
        </p:nvCxnSpPr>
        <p:spPr>
          <a:xfrm flipH="1" flipV="1">
            <a:off x="7620000" y="250126"/>
            <a:ext cx="990600" cy="1829046"/>
          </a:xfrm>
          <a:prstGeom prst="bentConnector3">
            <a:avLst>
              <a:gd name="adj1" fmla="val -23077"/>
            </a:avLst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24" idx="1"/>
            <a:endCxn id="17" idx="0"/>
          </p:cNvCxnSpPr>
          <p:nvPr/>
        </p:nvCxnSpPr>
        <p:spPr>
          <a:xfrm rot="10800000" flipV="1">
            <a:off x="1168382" y="250126"/>
            <a:ext cx="5080018" cy="278738"/>
          </a:xfrm>
          <a:prstGeom prst="bentConnector2">
            <a:avLst/>
          </a:prstGeom>
          <a:ln>
            <a:solidFill>
              <a:schemeClr val="accent4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2" idx="2"/>
          </p:cNvCxnSpPr>
          <p:nvPr/>
        </p:nvCxnSpPr>
        <p:spPr>
          <a:xfrm flipH="1">
            <a:off x="3783166" y="4169620"/>
            <a:ext cx="1910149" cy="4501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152400" y="5867400"/>
            <a:ext cx="1556951" cy="81956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Manage Specimen Data in Portal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/>
          <p:nvPr/>
        </p:nvCxnSpPr>
        <p:spPr>
          <a:xfrm flipH="1">
            <a:off x="1709351" y="5767990"/>
            <a:ext cx="680036" cy="249024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5575764" y="5376428"/>
            <a:ext cx="672636" cy="10558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4" idx="1"/>
          </p:cNvCxnSpPr>
          <p:nvPr/>
        </p:nvCxnSpPr>
        <p:spPr>
          <a:xfrm flipH="1" flipV="1">
            <a:off x="3810000" y="5455613"/>
            <a:ext cx="546565" cy="26396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21" idx="2"/>
          </p:cNvCxnSpPr>
          <p:nvPr/>
        </p:nvCxnSpPr>
        <p:spPr>
          <a:xfrm rot="5400000" flipH="1">
            <a:off x="4960718" y="3877442"/>
            <a:ext cx="609884" cy="4436832"/>
          </a:xfrm>
          <a:prstGeom prst="bentConnector3">
            <a:avLst>
              <a:gd name="adj1" fmla="val -37483"/>
            </a:avLst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185"/>
          <p:cNvCxnSpPr>
            <a:stCxn id="21" idx="3"/>
            <a:endCxn id="21" idx="0"/>
          </p:cNvCxnSpPr>
          <p:nvPr/>
        </p:nvCxnSpPr>
        <p:spPr>
          <a:xfrm flipH="1" flipV="1">
            <a:off x="7484076" y="4774377"/>
            <a:ext cx="1235675" cy="813212"/>
          </a:xfrm>
          <a:prstGeom prst="bentConnector4">
            <a:avLst>
              <a:gd name="adj1" fmla="val -18500"/>
              <a:gd name="adj2" fmla="val 152936"/>
            </a:avLst>
          </a:prstGeom>
          <a:ln>
            <a:solidFill>
              <a:srgbClr val="00B05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185"/>
          <p:cNvCxnSpPr/>
          <p:nvPr/>
        </p:nvCxnSpPr>
        <p:spPr>
          <a:xfrm>
            <a:off x="5575765" y="5672663"/>
            <a:ext cx="672635" cy="9532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 flipV="1">
            <a:off x="3810000" y="5143217"/>
            <a:ext cx="546566" cy="37767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7210943" y="3206159"/>
            <a:ext cx="1556951" cy="67854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Manage / Review Records in Portal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284488" y="4495801"/>
            <a:ext cx="1525512" cy="12953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Symbiota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Editor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review, edit, keystroke, and finalize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1133" y="3235036"/>
            <a:ext cx="1744363" cy="93458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Create New Record</a:t>
            </a:r>
            <a:r>
              <a:rPr lang="en-US" sz="1400" dirty="0" smtClean="0">
                <a:solidFill>
                  <a:schemeClr val="tx1"/>
                </a:solidFill>
              </a:rPr>
              <a:t> barcode, image, skeletal data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LBCC: Workflow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</a:rPr>
              <a:t>Image all specimen / specimen labels</a:t>
            </a: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</a:rPr>
              <a:t>Collect and load skeletal data</a:t>
            </a:r>
          </a:p>
          <a:p>
            <a:pPr lvl="1">
              <a:buClr>
                <a:srgbClr val="CC9900"/>
              </a:buClr>
            </a:pPr>
            <a:r>
              <a:rPr lang="en-US" sz="2400" dirty="0">
                <a:solidFill>
                  <a:srgbClr val="000000"/>
                </a:solidFill>
              </a:rPr>
              <a:t>Barcode, scientific name, country, state</a:t>
            </a: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Upload </a:t>
            </a:r>
            <a:r>
              <a:rPr lang="en-US" sz="2800" dirty="0">
                <a:solidFill>
                  <a:srgbClr val="000000"/>
                </a:solidFill>
              </a:rPr>
              <a:t>to portal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</a:rPr>
              <a:t>Record exists =&gt; link image to existing record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</a:rPr>
              <a:t>Record absent =&gt; create empty </a:t>
            </a:r>
            <a:r>
              <a:rPr lang="en-US" sz="2000" dirty="0" smtClean="0">
                <a:solidFill>
                  <a:srgbClr val="000000"/>
                </a:solidFill>
              </a:rPr>
              <a:t>“unprocessed” record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Automated OCR label </a:t>
            </a:r>
          </a:p>
          <a:p>
            <a:pPr lvl="1">
              <a:buClr>
                <a:srgbClr val="CC990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Block </a:t>
            </a:r>
            <a:r>
              <a:rPr lang="en-US" sz="2400" dirty="0">
                <a:solidFill>
                  <a:srgbClr val="000000"/>
                </a:solidFill>
              </a:rPr>
              <a:t>of raw </a:t>
            </a:r>
            <a:r>
              <a:rPr lang="en-US" sz="2400" dirty="0" smtClean="0">
                <a:solidFill>
                  <a:srgbClr val="000000"/>
                </a:solidFill>
              </a:rPr>
              <a:t>text =&gt; database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</a:rPr>
              <a:t>Automated </a:t>
            </a:r>
            <a:r>
              <a:rPr lang="en-US" sz="2800" dirty="0" smtClean="0">
                <a:solidFill>
                  <a:srgbClr val="000000"/>
                </a:solidFill>
              </a:rPr>
              <a:t>NLP (field parsing)</a:t>
            </a:r>
            <a:endParaRPr lang="en-US" sz="2800" dirty="0">
              <a:solidFill>
                <a:srgbClr val="000000"/>
              </a:solidFill>
            </a:endParaRP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Review </a:t>
            </a:r>
            <a:r>
              <a:rPr lang="en-US" sz="2800" dirty="0">
                <a:solidFill>
                  <a:srgbClr val="000000"/>
                </a:solidFill>
              </a:rPr>
              <a:t>data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</a:rPr>
              <a:t>Keystroke full record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</a:rPr>
              <a:t>Collector name &amp; number =&gt; look for dups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</a:rPr>
              <a:t>Reparse full record =&gt; learnable </a:t>
            </a:r>
            <a:r>
              <a:rPr lang="en-US" sz="2000" dirty="0" smtClean="0">
                <a:solidFill>
                  <a:srgbClr val="000000"/>
                </a:solidFill>
              </a:rPr>
              <a:t>parsers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Tesseract</a:t>
            </a:r>
            <a:r>
              <a:rPr lang="en-US" dirty="0" smtClean="0"/>
              <a:t> V3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Dual cycle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Automatic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Manual review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Expected hurtles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Handwritten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Old fonts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Faded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Form labels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Adjustable image variables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Owner\Documents\Symbiota\projects\TCN\workflows\WISC\Images\editted\IMG_0080_S1_bump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05332" cy="25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191000"/>
            <a:ext cx="4648200" cy="2438400"/>
          </a:xfrm>
          <a:prstGeom prst="rect">
            <a:avLst/>
          </a:prstGeom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Â¢_].L.|</a:t>
            </a:r>
            <a:r>
              <a:rPr lang="en-US" sz="1600" dirty="0" err="1" smtClean="0"/>
              <a:t>Â»â</a:t>
            </a:r>
            <a:r>
              <a:rPr lang="en-US" sz="1600" dirty="0" smtClean="0"/>
              <a:t>€˜Â¢ .'</a:t>
            </a:r>
            <a:r>
              <a:rPr lang="en-US" sz="1600" dirty="0" err="1" smtClean="0"/>
              <a:t>Â».f.'._..â</a:t>
            </a:r>
            <a:r>
              <a:rPr lang="en-US" sz="1600" dirty="0" smtClean="0"/>
              <a:t>€˜~,(.J</a:t>
            </a:r>
          </a:p>
          <a:p>
            <a:pPr marL="0" indent="0">
              <a:buFont typeface="Wingdings 2"/>
              <a:buNone/>
            </a:pPr>
            <a:r>
              <a:rPr lang="it-IT" sz="1600" dirty="0" smtClean="0"/>
              <a:t>fin-xâ€˜*\'a:"511z:1 wf .~\:'i/.onli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P.â</a:t>
            </a:r>
            <a:r>
              <a:rPr lang="en-US" sz="1600" dirty="0" smtClean="0"/>
              <a:t>€™~.r"~2= ,_. </a:t>
            </a:r>
            <a:r>
              <a:rPr lang="en-US" sz="1600" dirty="0" err="1" smtClean="0"/>
              <a:t>gg</a:t>
            </a:r>
            <a:r>
              <a:rPr lang="en-US" sz="1600" dirty="0" smtClean="0"/>
              <a:t> J:.2 " J*J*" â€ (=:\â€˜-</a:t>
            </a:r>
            <a:r>
              <a:rPr lang="en-US" sz="1600" dirty="0" err="1" smtClean="0"/>
              <a:t>â€œax</a:t>
            </a:r>
            <a:r>
              <a:rPr lang="en-US" sz="1600" dirty="0" smtClean="0"/>
              <a:t> "Â»..'\-12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â€˜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 "â€˜ ;T~;â€˜~7i?Â»-1_1_\f;&gt;</a:t>
            </a:r>
            <a:r>
              <a:rPr lang="en-US" sz="1600" dirty="0" err="1" smtClean="0"/>
              <a:t>sf</a:t>
            </a:r>
            <a:r>
              <a:rPr lang="en-US" sz="1600" dirty="0" smtClean="0"/>
              <a:t>`;,' ESX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ZÂ»ie+â</a:t>
            </a:r>
            <a:r>
              <a:rPr lang="en-US" sz="1600" dirty="0" smtClean="0"/>
              <a:t>€˜-Â».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~'.</a:t>
            </a:r>
            <a:r>
              <a:rPr lang="en-US" sz="1600" dirty="0" err="1" smtClean="0"/>
              <a:t>Â»te</a:t>
            </a:r>
            <a:r>
              <a:rPr lang="en-US" sz="1600" dirty="0" smtClean="0"/>
              <a:t>;~:i_.t&lt;Â» </a:t>
            </a:r>
            <a:r>
              <a:rPr lang="en-US" sz="1600" dirty="0" err="1" smtClean="0"/>
              <a:t>ff`t</a:t>
            </a:r>
            <a:r>
              <a:rPr lang="en-US" sz="1600" dirty="0" smtClean="0"/>
              <a:t>;~f3":.f.â€œ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Â» Â»4 xx, ,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"""â€˜</a:t>
            </a:r>
            <a:r>
              <a:rPr lang="en-US" sz="1600" dirty="0" err="1" smtClean="0"/>
              <a:t>â€œâ</a:t>
            </a:r>
            <a:r>
              <a:rPr lang="en-US" sz="1600" dirty="0" smtClean="0"/>
              <a:t>€</a:t>
            </a:r>
            <a:r>
              <a:rPr lang="en-US" sz="1600" dirty="0" err="1" smtClean="0"/>
              <a:t>T"â</a:t>
            </a:r>
            <a:r>
              <a:rPr lang="en-US" sz="1600" dirty="0" smtClean="0"/>
              <a:t>€™ &lt;1;-.</a:t>
            </a:r>
            <a:r>
              <a:rPr lang="en-US" sz="1600" dirty="0" err="1" smtClean="0"/>
              <a:t>rs</a:t>
            </a:r>
            <a:r>
              <a:rPr lang="en-US" sz="1600" dirty="0" smtClean="0"/>
              <a:t> f3'a,1.z&gt;.t;;</a:t>
            </a:r>
            <a:r>
              <a:rPr lang="en-US" sz="1600" dirty="0" err="1" smtClean="0"/>
              <a:t>aÂ¢f~rus</a:t>
            </a:r>
            <a:r>
              <a:rPr lang="en-US" sz="1600" dirty="0" smtClean="0"/>
              <a:t> â€™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V4 J 'if . </a:t>
            </a:r>
            <a:r>
              <a:rPr lang="en-US" sz="1600" dirty="0" err="1" smtClean="0"/>
              <a:t>rÂ</a:t>
            </a:r>
            <a:r>
              <a:rPr lang="en-US" sz="1600" dirty="0" smtClean="0"/>
              <a:t>°'Â° M '1?nies </a:t>
            </a:r>
            <a:r>
              <a:rPr lang="en-US" sz="1600" dirty="0" err="1" smtClean="0"/>
              <a:t>ivain</a:t>
            </a:r>
            <a:r>
              <a:rPr lang="en-US" sz="1600" dirty="0" smtClean="0"/>
              <a:t>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neutal</a:t>
            </a:r>
            <a:r>
              <a:rPr lang="en-US" sz="1600" dirty="0" smtClean="0"/>
              <a:t> Station - " '1 ~</a:t>
            </a:r>
            <a:r>
              <a:rPr lang="en-US" sz="1600" dirty="0" err="1" smtClean="0"/>
              <a:t>Â»r</a:t>
            </a:r>
            <a:r>
              <a:rPr lang="en-US" sz="1600" dirty="0" smtClean="0"/>
              <a:t>';;4-\P ` 1.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T11 ./P.. ,J ..-.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 ' `.</a:t>
            </a:r>
            <a:r>
              <a:rPr lang="en-US" sz="1600" dirty="0" err="1" smtClean="0"/>
              <a:t>fJL</a:t>
            </a:r>
            <a:r>
              <a:rPr lang="en-US" sz="1600" dirty="0" smtClean="0"/>
              <a:t>_\ LATL Q _â€˜ 1 _ </a:t>
            </a:r>
            <a:r>
              <a:rPr lang="en-US" sz="1600" dirty="0" err="1" smtClean="0"/>
              <a:t>Yâ</a:t>
            </a:r>
            <a:r>
              <a:rPr lang="en-US" sz="1600" dirty="0" smtClean="0"/>
              <a:t>€™ DATE</a:t>
            </a:r>
          </a:p>
          <a:p>
            <a:pPr marL="0" indent="0">
              <a:buFont typeface="Wingdings 2"/>
              <a:buNone/>
            </a:pPr>
            <a:r>
              <a:rPr lang="pl-PL" sz="1600" dirty="0" smtClean="0"/>
              <a:t>_ ,. W5. (&gt; f- , -:â€˜; i f&gt;i_T ~~ . A 1:</a:t>
            </a:r>
          </a:p>
          <a:p>
            <a:pPr marL="0" indent="0">
              <a:buFont typeface="Wingdings 2"/>
              <a:buNone/>
            </a:pPr>
            <a:r>
              <a:rPr lang="pt-BR" sz="1600" dirty="0" smtClean="0"/>
              <a:t>Â». v\ .-v Â»~. 4. a xvala 8/27/73</a:t>
            </a:r>
            <a:endParaRPr lang="pt-BR" sz="1600" dirty="0"/>
          </a:p>
        </p:txBody>
      </p:sp>
      <p:pic>
        <p:nvPicPr>
          <p:cNvPr id="6" name="Picture 2" descr="C:\Users\Owner\Documents\Symbiota\projects\TCN\workflows\WISC\Images\editted\IMG_0080_S1_bump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4267200"/>
            <a:ext cx="4114800" cy="31241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PLANTS OF NEW r~1ExIco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Herbarium of Arizona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Parmelia</a:t>
            </a:r>
            <a:r>
              <a:rPr lang="en-US" sz="1600" dirty="0" smtClean="0"/>
              <a:t> </a:t>
            </a:r>
            <a:r>
              <a:rPr lang="en-US" sz="1600" dirty="0" err="1" smtClean="0"/>
              <a:t>ulophyllodes</a:t>
            </a:r>
            <a:r>
              <a:rPr lang="en-US" sz="1600" dirty="0" smtClean="0"/>
              <a:t> (Vain.)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COUNTY  </a:t>
            </a:r>
            <a:r>
              <a:rPr lang="en-US" sz="1600" dirty="0" err="1" smtClean="0"/>
              <a:t>â€œÂ°â</a:t>
            </a:r>
            <a:r>
              <a:rPr lang="en-US" sz="1600" dirty="0" smtClean="0"/>
              <a:t>€</a:t>
            </a:r>
            <a:r>
              <a:rPr lang="en-US" sz="1600" dirty="0" err="1" smtClean="0"/>
              <a:t>â€œâ€œ</a:t>
            </a:r>
            <a:r>
              <a:rPr lang="en-US" sz="16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Joranada</a:t>
            </a:r>
            <a:r>
              <a:rPr lang="en-US" sz="1600" dirty="0" smtClean="0"/>
              <a:t> Experimental Station -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New Mexico State University</a:t>
            </a:r>
          </a:p>
          <a:p>
            <a:pPr marL="0" indent="0">
              <a:buFont typeface="Wingdings 2"/>
              <a:buNone/>
            </a:pPr>
            <a:r>
              <a:rPr lang="fi-FI" sz="1600" dirty="0" smtClean="0"/>
              <a:t>"â€œâ€œâ€œ' on Juniperus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‘ 4400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EEILLEETUR DATE</a:t>
            </a:r>
          </a:p>
          <a:p>
            <a:pPr marL="0" indent="0">
              <a:buFont typeface="Wingdings 2"/>
              <a:buNone/>
            </a:pPr>
            <a:r>
              <a:rPr lang="fr-FR" sz="1600" dirty="0" smtClean="0"/>
              <a:t>DU T. H. Nash #7914 8/27/73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T. H. N.</a:t>
            </a:r>
          </a:p>
          <a:p>
            <a:pPr marL="0" indent="0">
              <a:buFont typeface="Wingdings 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8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7077E-6 L 0.00347 0.39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Auto-Processing: OCR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4625609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Iterate through new “unprocessed” </a:t>
            </a:r>
            <a:r>
              <a:rPr lang="en-US" dirty="0" smtClean="0"/>
              <a:t>images</a:t>
            </a: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81439 bryophytes images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147122 lichens images</a:t>
            </a:r>
            <a:endParaRPr lang="en-US" dirty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OCR </a:t>
            </a:r>
            <a:r>
              <a:rPr lang="en-US" dirty="0" smtClean="0"/>
              <a:t>via </a:t>
            </a:r>
            <a:r>
              <a:rPr lang="en-US" dirty="0" err="1"/>
              <a:t>T</a:t>
            </a:r>
            <a:r>
              <a:rPr lang="en-US" dirty="0" err="1" smtClean="0"/>
              <a:t>esseract</a:t>
            </a:r>
            <a:r>
              <a:rPr lang="en-US" dirty="0" smtClean="0"/>
              <a:t> (version 3)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Untreated image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Treated image (contrast, brightness,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Store </a:t>
            </a:r>
            <a:r>
              <a:rPr lang="en-US" dirty="0" smtClean="0"/>
              <a:t>raw </a:t>
            </a:r>
            <a:r>
              <a:rPr lang="en-US" dirty="0" smtClean="0"/>
              <a:t>text </a:t>
            </a:r>
            <a:r>
              <a:rPr lang="en-US" dirty="0" smtClean="0"/>
              <a:t>linked to </a:t>
            </a:r>
            <a:r>
              <a:rPr lang="en-US" dirty="0" smtClean="0"/>
              <a:t>skeletal </a:t>
            </a:r>
            <a:r>
              <a:rPr lang="en-US" dirty="0" smtClean="0"/>
              <a:t>record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Progress to next step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Low OCR return =&gt; hand processing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/>
              <a:t>“Unprocessed-OCR” =&gt; NLP</a:t>
            </a:r>
            <a:endParaRPr lang="en-US" dirty="0" smtClean="0"/>
          </a:p>
          <a:p>
            <a:pPr marL="92583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749</Words>
  <Application>Microsoft Office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Lichens, Bryophytes and Climate Change</vt:lpstr>
      <vt:lpstr>Goals and Scope</vt:lpstr>
      <vt:lpstr>Project Information</vt:lpstr>
      <vt:lpstr>Digitization Workflow</vt:lpstr>
      <vt:lpstr>National Portals</vt:lpstr>
      <vt:lpstr>PowerPoint Presentation</vt:lpstr>
      <vt:lpstr>LBCC: Workflow Overview</vt:lpstr>
      <vt:lpstr>Optical Character Recognition</vt:lpstr>
      <vt:lpstr>Auto-Processing: OCR</vt:lpstr>
      <vt:lpstr>Auto-Processing: NLP</vt:lpstr>
      <vt:lpstr>NLP: Duplicate Harvesting</vt:lpstr>
      <vt:lpstr>NLP: Targeted Parsing Profiles</vt:lpstr>
      <vt:lpstr>Label Review</vt:lpstr>
      <vt:lpstr>PowerPoint Presentation</vt:lpstr>
    </vt:vector>
  </TitlesOfParts>
  <Company>Global Institute of Sustainability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Lichens Bryophyte and Climate Change</dc:title>
  <dc:creator>Corinna Gries</dc:creator>
  <cp:lastModifiedBy>Owner</cp:lastModifiedBy>
  <cp:revision>95</cp:revision>
  <dcterms:created xsi:type="dcterms:W3CDTF">2011-10-10T20:43:18Z</dcterms:created>
  <dcterms:modified xsi:type="dcterms:W3CDTF">2012-10-01T13:17:20Z</dcterms:modified>
</cp:coreProperties>
</file>