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5" r:id="rId4"/>
    <p:sldId id="275" r:id="rId5"/>
    <p:sldId id="294" r:id="rId6"/>
    <p:sldId id="296" r:id="rId7"/>
    <p:sldId id="287" r:id="rId8"/>
    <p:sldId id="297" r:id="rId9"/>
    <p:sldId id="301" r:id="rId10"/>
    <p:sldId id="298" r:id="rId11"/>
    <p:sldId id="299" r:id="rId12"/>
    <p:sldId id="290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32C3BA-B316-4FD4-9176-E9F73193A417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ryophyteportal/" TargetMode="External"/><Relationship Id="rId2" Type="http://schemas.openxmlformats.org/officeDocument/2006/relationships/hyperlink" Target="http://symbiota.org/naliche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0048"/>
            <a:ext cx="8077200" cy="1978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Integrating OCR and NLP </a:t>
            </a:r>
            <a:r>
              <a:rPr lang="en-US" dirty="0"/>
              <a:t>to D</a:t>
            </a:r>
            <a:r>
              <a:rPr lang="en-US" dirty="0" smtClean="0"/>
              <a:t>igitize </a:t>
            </a:r>
            <a:r>
              <a:rPr lang="en-US" dirty="0"/>
              <a:t>2.3 </a:t>
            </a:r>
            <a:r>
              <a:rPr lang="en-US" dirty="0" smtClean="0"/>
              <a:t>Million Lichen </a:t>
            </a:r>
            <a:r>
              <a:rPr lang="en-US" dirty="0"/>
              <a:t>and </a:t>
            </a:r>
            <a:r>
              <a:rPr lang="en-US" dirty="0" smtClean="0"/>
              <a:t>Bryophyte Specimens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/>
              <a:t>Edward Gilbert</a:t>
            </a:r>
          </a:p>
          <a:p>
            <a:r>
              <a:rPr lang="en-US" dirty="0" smtClean="0"/>
              <a:t>Corinna Gries</a:t>
            </a:r>
          </a:p>
          <a:p>
            <a:r>
              <a:rPr lang="en-US" dirty="0" smtClean="0"/>
              <a:t>Thomas H. Nash III</a:t>
            </a:r>
          </a:p>
          <a:p>
            <a:r>
              <a:rPr lang="en-US" dirty="0" smtClean="0"/>
              <a:t>Robert Anglin</a:t>
            </a:r>
          </a:p>
        </p:txBody>
      </p:sp>
      <p:pic>
        <p:nvPicPr>
          <p:cNvPr id="4" name="Picture 3" descr="logo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410200"/>
            <a:ext cx="1371600" cy="1028700"/>
          </a:xfrm>
          <a:prstGeom prst="rect">
            <a:avLst/>
          </a:prstGeom>
        </p:spPr>
      </p:pic>
      <p:pic>
        <p:nvPicPr>
          <p:cNvPr id="5" name="Picture 4" descr="rhizocarpon_geographic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761" y="228600"/>
            <a:ext cx="2972639" cy="198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562600"/>
            <a:ext cx="3943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richotemnom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4343" y="228600"/>
            <a:ext cx="277601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NLP: Duplicate Harvesting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Extract collector data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sz="2400" dirty="0" smtClean="0"/>
              <a:t>Last name, number, date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Harvest duplicates from consortium DB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Exact </a:t>
            </a:r>
            <a:r>
              <a:rPr lang="en-US" dirty="0"/>
              <a:t>duplicates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Duplicate events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High similarity indexes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OCR block comparison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Consensus record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sz="2400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NLP: Targeted Parsing Profiles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Target similar label formats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Use raw OCR to locate “Nash” labels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Targeted parsing algorithms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Exclude: 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Determined by Nash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Author of scientific name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Associated collector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County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sz="2400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Review</a:t>
            </a:r>
            <a:endParaRPr lang="en-US" dirty="0"/>
          </a:p>
        </p:txBody>
      </p:sp>
      <p:pic>
        <p:nvPicPr>
          <p:cNvPr id="4098" name="Picture 2" descr="C:\Users\Owner\Documents\Symbiota\Conferences\TCN\madison Oct 2011\screen shots\label_proces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6186"/>
            <a:ext cx="8239294" cy="52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752600"/>
            <a:ext cx="3057694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4495800"/>
            <a:ext cx="3057694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4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Adamo</a:t>
            </a:r>
            <a:endParaRPr lang="en-US" dirty="0" smtClean="0"/>
          </a:p>
          <a:p>
            <a:r>
              <a:rPr lang="en-US" dirty="0" smtClean="0"/>
              <a:t>Bruce Allen</a:t>
            </a:r>
          </a:p>
          <a:p>
            <a:r>
              <a:rPr lang="en-US" dirty="0" smtClean="0"/>
              <a:t>Meredith Blackwell</a:t>
            </a:r>
          </a:p>
          <a:p>
            <a:r>
              <a:rPr lang="en-US" dirty="0" smtClean="0"/>
              <a:t>Bill Buck</a:t>
            </a:r>
          </a:p>
          <a:p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 err="1" smtClean="0"/>
              <a:t>Freire-Fierro</a:t>
            </a:r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err="1" smtClean="0"/>
              <a:t>Freudenstein</a:t>
            </a:r>
            <a:endParaRPr lang="en-US" dirty="0" smtClean="0"/>
          </a:p>
          <a:p>
            <a:r>
              <a:rPr lang="en-US" dirty="0" smtClean="0"/>
              <a:t>Alan </a:t>
            </a:r>
            <a:r>
              <a:rPr lang="en-US" dirty="0" err="1" smtClean="0"/>
              <a:t>Fryday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Giblin</a:t>
            </a:r>
            <a:endParaRPr lang="en-US" dirty="0" smtClean="0"/>
          </a:p>
          <a:p>
            <a:r>
              <a:rPr lang="en-US" dirty="0" smtClean="0"/>
              <a:t>Karen Hughes</a:t>
            </a:r>
          </a:p>
          <a:p>
            <a:r>
              <a:rPr lang="en-US" dirty="0" smtClean="0"/>
              <a:t>Steffi </a:t>
            </a:r>
            <a:r>
              <a:rPr lang="en-US" dirty="0" err="1" smtClean="0"/>
              <a:t>Ickert</a:t>
            </a:r>
            <a:r>
              <a:rPr lang="en-US" dirty="0" smtClean="0"/>
              <a:t>-Bond</a:t>
            </a:r>
          </a:p>
          <a:p>
            <a:r>
              <a:rPr lang="en-US" dirty="0" smtClean="0"/>
              <a:t>Timothy  James </a:t>
            </a:r>
          </a:p>
          <a:p>
            <a:r>
              <a:rPr lang="de-DE" dirty="0" smtClean="0"/>
              <a:t>Jennifer S. Kluse</a:t>
            </a:r>
            <a:endParaRPr lang="en-US" dirty="0" smtClean="0"/>
          </a:p>
          <a:p>
            <a:r>
              <a:rPr lang="de-DE" dirty="0" smtClean="0"/>
              <a:t>Matt Von Konrat</a:t>
            </a:r>
            <a:endParaRPr lang="en-US" dirty="0" smtClean="0"/>
          </a:p>
          <a:p>
            <a:r>
              <a:rPr lang="en-US" dirty="0" smtClean="0"/>
              <a:t>Ben </a:t>
            </a:r>
            <a:r>
              <a:rPr lang="en-US" dirty="0" err="1" smtClean="0"/>
              <a:t>Legler</a:t>
            </a:r>
            <a:endParaRPr lang="en-US" dirty="0" smtClean="0"/>
          </a:p>
          <a:p>
            <a:r>
              <a:rPr lang="en-US" dirty="0" smtClean="0"/>
              <a:t>Tatyana </a:t>
            </a:r>
            <a:r>
              <a:rPr lang="en-US" dirty="0" err="1" smtClean="0"/>
              <a:t>Livshultz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4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Lücking</a:t>
            </a:r>
            <a:endParaRPr lang="en-US" dirty="0" smtClean="0"/>
          </a:p>
          <a:p>
            <a:r>
              <a:rPr lang="en-US" dirty="0" smtClean="0"/>
              <a:t>Francois </a:t>
            </a:r>
            <a:r>
              <a:rPr lang="en-US" dirty="0" err="1" smtClean="0"/>
              <a:t>Lutzoni</a:t>
            </a:r>
            <a:endParaRPr lang="en-US" dirty="0" smtClean="0"/>
          </a:p>
          <a:p>
            <a:r>
              <a:rPr lang="en-US" dirty="0" smtClean="0"/>
              <a:t>Bob Magill</a:t>
            </a:r>
          </a:p>
          <a:p>
            <a:r>
              <a:rPr lang="de-DE" dirty="0" smtClean="0"/>
              <a:t>Andrew Miller</a:t>
            </a:r>
            <a:endParaRPr lang="en-US" dirty="0" smtClean="0"/>
          </a:p>
          <a:p>
            <a:r>
              <a:rPr lang="de-DE" dirty="0" smtClean="0"/>
              <a:t>Brent Mishler</a:t>
            </a:r>
            <a:endParaRPr lang="en-US" dirty="0" smtClean="0"/>
          </a:p>
          <a:p>
            <a:r>
              <a:rPr lang="de-DE" dirty="0" smtClean="0"/>
              <a:t>Donald Pfister</a:t>
            </a:r>
            <a:endParaRPr lang="en-US" dirty="0" smtClean="0"/>
          </a:p>
          <a:p>
            <a:r>
              <a:rPr lang="de-DE" dirty="0" smtClean="0"/>
              <a:t>Richard Rabeler</a:t>
            </a:r>
            <a:endParaRPr lang="en-US" dirty="0" smtClean="0"/>
          </a:p>
          <a:p>
            <a:r>
              <a:rPr lang="en-US" dirty="0" smtClean="0"/>
              <a:t>Malcolm </a:t>
            </a:r>
            <a:r>
              <a:rPr lang="en-US" dirty="0" err="1" smtClean="0"/>
              <a:t>Sargent</a:t>
            </a:r>
            <a:endParaRPr lang="en-US" dirty="0" smtClean="0"/>
          </a:p>
          <a:p>
            <a:r>
              <a:rPr lang="en-US" dirty="0" smtClean="0"/>
              <a:t>Edward Schilling</a:t>
            </a:r>
          </a:p>
          <a:p>
            <a:r>
              <a:rPr lang="en-US" dirty="0" smtClean="0"/>
              <a:t>Michaela </a:t>
            </a:r>
            <a:r>
              <a:rPr lang="en-US" dirty="0" err="1" smtClean="0"/>
              <a:t>Schmull</a:t>
            </a:r>
            <a:endParaRPr lang="en-US" dirty="0" smtClean="0"/>
          </a:p>
          <a:p>
            <a:r>
              <a:rPr lang="en-US" dirty="0" err="1" smtClean="0"/>
              <a:t>Blanka</a:t>
            </a:r>
            <a:r>
              <a:rPr lang="en-US" dirty="0" smtClean="0"/>
              <a:t> Shaw</a:t>
            </a:r>
          </a:p>
          <a:p>
            <a:r>
              <a:rPr lang="en-US" dirty="0" smtClean="0"/>
              <a:t>Jon Shaw</a:t>
            </a:r>
          </a:p>
          <a:p>
            <a:r>
              <a:rPr lang="en-US" dirty="0" smtClean="0"/>
              <a:t>Carol Shearer</a:t>
            </a:r>
          </a:p>
          <a:p>
            <a:r>
              <a:rPr lang="en-US" dirty="0" smtClean="0"/>
              <a:t>Larry </a:t>
            </a:r>
            <a:r>
              <a:rPr lang="en-US" dirty="0" err="1" smtClean="0"/>
              <a:t>StClair</a:t>
            </a:r>
            <a:endParaRPr lang="en-US" dirty="0" smtClean="0"/>
          </a:p>
          <a:p>
            <a:r>
              <a:rPr lang="en-US" dirty="0" smtClean="0"/>
              <a:t>Barbara Thiers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Funded by the NSF ADBC program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78744"/>
          <a:stretch>
            <a:fillRect/>
          </a:stretch>
        </p:blipFill>
        <p:spPr bwMode="auto">
          <a:xfrm>
            <a:off x="2133600" y="6248400"/>
            <a:ext cx="609600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572000" cy="4625609"/>
          </a:xfrm>
        </p:spPr>
        <p:txBody>
          <a:bodyPr>
            <a:normAutofit/>
          </a:bodyPr>
          <a:lstStyle/>
          <a:p>
            <a:r>
              <a:rPr lang="en-US" dirty="0"/>
              <a:t>NSF ADBC </a:t>
            </a:r>
            <a:r>
              <a:rPr lang="en-US" dirty="0" smtClean="0"/>
              <a:t>(#1115116) </a:t>
            </a:r>
          </a:p>
          <a:p>
            <a:r>
              <a:rPr lang="en-US" dirty="0" smtClean="0"/>
              <a:t>~ 2.3 million specimen</a:t>
            </a:r>
          </a:p>
          <a:p>
            <a:pPr lvl="1"/>
            <a:r>
              <a:rPr lang="en-US" dirty="0" smtClean="0"/>
              <a:t>90% of all specimens</a:t>
            </a:r>
          </a:p>
          <a:p>
            <a:pPr lvl="1"/>
            <a:r>
              <a:rPr lang="en-US" dirty="0" smtClean="0"/>
              <a:t>900,000 lichens</a:t>
            </a:r>
          </a:p>
          <a:p>
            <a:pPr lvl="1"/>
            <a:r>
              <a:rPr lang="en-US" dirty="0" smtClean="0"/>
              <a:t>1.4 million bryophytes</a:t>
            </a:r>
          </a:p>
          <a:p>
            <a:r>
              <a:rPr lang="en-US" dirty="0"/>
              <a:t>&gt; 60 non-governmental US herbaria (95%)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Mexico, US, </a:t>
            </a:r>
            <a:r>
              <a:rPr lang="en-US" dirty="0" smtClean="0"/>
              <a:t>Canada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16 </a:t>
            </a:r>
            <a:r>
              <a:rPr lang="en-US" dirty="0"/>
              <a:t>digitization centers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4" descr="Herb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199" y="3962400"/>
            <a:ext cx="3951603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09" y="2057401"/>
            <a:ext cx="1902690" cy="1752600"/>
          </a:xfrm>
          <a:prstGeom prst="rect">
            <a:avLst/>
          </a:prstGeom>
        </p:spPr>
      </p:pic>
      <p:pic>
        <p:nvPicPr>
          <p:cNvPr id="9" name="Picture 8" descr="Pleuroz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057400"/>
            <a:ext cx="1978704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Workflow</a:t>
            </a:r>
            <a:endParaRPr lang="en-US" dirty="0"/>
          </a:p>
        </p:txBody>
      </p:sp>
      <p:pic>
        <p:nvPicPr>
          <p:cNvPr id="4" name="Picture 2" descr="C:\Users\Owner\Documents\Symbiota\Conferences\TCN\HUB\OCR\screenshots\workflow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24000"/>
            <a:ext cx="83534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5720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Lichen Consortium</a:t>
            </a:r>
          </a:p>
          <a:p>
            <a:pPr lvl="1"/>
            <a:r>
              <a:rPr lang="en-US" u="sng" dirty="0">
                <a:hlinkClick r:id="rId2"/>
              </a:rPr>
              <a:t>http://lichenportal.org</a:t>
            </a:r>
            <a:endParaRPr lang="en-US" dirty="0" smtClean="0"/>
          </a:p>
          <a:p>
            <a:pPr lvl="1"/>
            <a:r>
              <a:rPr lang="en-US" dirty="0" smtClean="0"/>
              <a:t>34 Collections</a:t>
            </a:r>
          </a:p>
          <a:p>
            <a:pPr lvl="1"/>
            <a:r>
              <a:rPr lang="en-US" dirty="0" smtClean="0"/>
              <a:t>902,664 Records</a:t>
            </a:r>
          </a:p>
          <a:p>
            <a:r>
              <a:rPr lang="en-US" dirty="0" smtClean="0"/>
              <a:t>Bryophyte Consortium</a:t>
            </a:r>
          </a:p>
          <a:p>
            <a:pPr lvl="1"/>
            <a:r>
              <a:rPr lang="en-US" u="sng" dirty="0">
                <a:hlinkClick r:id="rId3"/>
              </a:rPr>
              <a:t>http://bryophyteportal/</a:t>
            </a:r>
            <a:endParaRPr lang="en-US" dirty="0" smtClean="0"/>
          </a:p>
          <a:p>
            <a:pPr lvl="1"/>
            <a:r>
              <a:rPr lang="en-US" dirty="0" smtClean="0"/>
              <a:t>26 Collections</a:t>
            </a:r>
          </a:p>
          <a:p>
            <a:pPr lvl="1"/>
            <a:r>
              <a:rPr lang="en-US" dirty="0" smtClean="0"/>
              <a:t>1,300,135 Records</a:t>
            </a:r>
          </a:p>
          <a:p>
            <a:r>
              <a:rPr lang="en-US" dirty="0" smtClean="0"/>
              <a:t>Symbiota software</a:t>
            </a:r>
            <a:endParaRPr lang="en-US" dirty="0"/>
          </a:p>
        </p:txBody>
      </p:sp>
      <p:pic>
        <p:nvPicPr>
          <p:cNvPr id="1026" name="Picture 2" descr="C:\Users\Owner\Documents\Symbiota\Conferences\TCN\HUB\OCR\screenshots\bryopor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17" y="4419600"/>
            <a:ext cx="28294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ocuments\Symbiota\Conferences\TCN\HUB\OCR\screenshots\lichenpor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57" y="2133600"/>
            <a:ext cx="274964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569357"/>
            <a:ext cx="1803393" cy="38070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Imaging Stage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52600"/>
            <a:ext cx="1502174" cy="10196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Capture Image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arcode in </a:t>
            </a:r>
            <a:r>
              <a:rPr lang="en-US" sz="1400" dirty="0">
                <a:solidFill>
                  <a:schemeClr val="tx1"/>
                </a:solidFill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ile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077029"/>
            <a:ext cx="1502174" cy="17903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Create Skeleton  File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species name, country, state, </a:t>
            </a:r>
            <a:r>
              <a:rPr lang="en-US" sz="1400" dirty="0" err="1" smtClean="0">
                <a:solidFill>
                  <a:schemeClr val="tx1"/>
                </a:solidFill>
              </a:rPr>
              <a:t>exsiccati</a:t>
            </a:r>
            <a:r>
              <a:rPr lang="en-US" sz="1400" dirty="0" smtClean="0">
                <a:solidFill>
                  <a:schemeClr val="tx1"/>
                </a:solidFill>
              </a:rPr>
              <a:t>, etc.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7110" y="1569357"/>
            <a:ext cx="1143000" cy="8073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Upload to FTP server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  <a:endCxn id="61" idx="1"/>
          </p:cNvCxnSpPr>
          <p:nvPr/>
        </p:nvCxnSpPr>
        <p:spPr>
          <a:xfrm flipV="1">
            <a:off x="1959374" y="3388534"/>
            <a:ext cx="860027" cy="583681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 flipV="1">
            <a:off x="1959374" y="1973036"/>
            <a:ext cx="887736" cy="28937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71768" y="1313543"/>
            <a:ext cx="1705232" cy="14151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Image processing</a:t>
            </a:r>
            <a:r>
              <a:rPr lang="en-US" sz="1400" dirty="0" smtClean="0">
                <a:solidFill>
                  <a:schemeClr val="tx1"/>
                </a:solidFill>
              </a:rPr>
              <a:t> extract barcode, create web versions, map to portal DBs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990110" y="1973036"/>
            <a:ext cx="781658" cy="48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12" idx="0"/>
          </p:cNvCxnSpPr>
          <p:nvPr/>
        </p:nvCxnSpPr>
        <p:spPr>
          <a:xfrm>
            <a:off x="5624384" y="2728686"/>
            <a:ext cx="68931" cy="50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  <a:endCxn id="21" idx="0"/>
          </p:cNvCxnSpPr>
          <p:nvPr/>
        </p:nvCxnSpPr>
        <p:spPr>
          <a:xfrm>
            <a:off x="5693315" y="4169620"/>
            <a:ext cx="1745452" cy="4616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89906" y="528864"/>
            <a:ext cx="1556951" cy="63578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Herbarium Database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71734" y="4631314"/>
            <a:ext cx="1734065" cy="74511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Automated OCR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Tesseract</a:t>
            </a:r>
            <a:r>
              <a:rPr lang="en-US" sz="1400" dirty="0" smtClean="0">
                <a:solidFill>
                  <a:schemeClr val="tx1"/>
                </a:solidFill>
              </a:rPr>
              <a:t>, ABBYY</a:t>
            </a:r>
          </a:p>
        </p:txBody>
      </p:sp>
      <p:cxnSp>
        <p:nvCxnSpPr>
          <p:cNvPr id="26" name="Straight Arrow Connector 25"/>
          <p:cNvCxnSpPr>
            <a:stCxn id="61" idx="3"/>
            <a:endCxn id="12" idx="1"/>
          </p:cNvCxnSpPr>
          <p:nvPr/>
        </p:nvCxnSpPr>
        <p:spPr>
          <a:xfrm>
            <a:off x="3962401" y="3388534"/>
            <a:ext cx="858732" cy="3137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hape 150"/>
          <p:cNvCxnSpPr>
            <a:endCxn id="17" idx="1"/>
          </p:cNvCxnSpPr>
          <p:nvPr/>
        </p:nvCxnSpPr>
        <p:spPr>
          <a:xfrm rot="16200000" flipV="1">
            <a:off x="-541363" y="1778026"/>
            <a:ext cx="4747724" cy="2885185"/>
          </a:xfrm>
          <a:prstGeom prst="bentConnector4">
            <a:avLst>
              <a:gd name="adj1" fmla="val -622"/>
              <a:gd name="adj2" fmla="val 107923"/>
            </a:avLst>
          </a:prstGeom>
          <a:ln>
            <a:solidFill>
              <a:schemeClr val="accent4"/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088659" y="1569357"/>
            <a:ext cx="1521941" cy="101962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Existing Record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imply link image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819401" y="2996097"/>
            <a:ext cx="1143000" cy="784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Upload to FTP server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>
            <a:stCxn id="10" idx="3"/>
            <a:endCxn id="29" idx="1"/>
          </p:cNvCxnSpPr>
          <p:nvPr/>
        </p:nvCxnSpPr>
        <p:spPr>
          <a:xfrm>
            <a:off x="6477000" y="2021115"/>
            <a:ext cx="611659" cy="58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hape 150"/>
          <p:cNvCxnSpPr>
            <a:stCxn id="17" idx="3"/>
            <a:endCxn id="29" idx="0"/>
          </p:cNvCxnSpPr>
          <p:nvPr/>
        </p:nvCxnSpPr>
        <p:spPr>
          <a:xfrm>
            <a:off x="1946857" y="846757"/>
            <a:ext cx="5902773" cy="722600"/>
          </a:xfrm>
          <a:prstGeom prst="bentConnector2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29" idx="2"/>
            <a:endCxn id="64" idx="0"/>
          </p:cNvCxnSpPr>
          <p:nvPr/>
        </p:nvCxnSpPr>
        <p:spPr>
          <a:xfrm>
            <a:off x="7849630" y="2588986"/>
            <a:ext cx="139789" cy="617173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4" name="Flowchart: Terminator 123"/>
          <p:cNvSpPr/>
          <p:nvPr/>
        </p:nvSpPr>
        <p:spPr>
          <a:xfrm>
            <a:off x="6248400" y="67336"/>
            <a:ext cx="1371600" cy="365579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Image URLs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stCxn id="29" idx="3"/>
            <a:endCxn id="124" idx="3"/>
          </p:cNvCxnSpPr>
          <p:nvPr/>
        </p:nvCxnSpPr>
        <p:spPr>
          <a:xfrm flipH="1" flipV="1">
            <a:off x="7620000" y="250126"/>
            <a:ext cx="990600" cy="1829046"/>
          </a:xfrm>
          <a:prstGeom prst="bentConnector3">
            <a:avLst>
              <a:gd name="adj1" fmla="val -23077"/>
            </a:avLst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24" idx="1"/>
            <a:endCxn id="17" idx="0"/>
          </p:cNvCxnSpPr>
          <p:nvPr/>
        </p:nvCxnSpPr>
        <p:spPr>
          <a:xfrm rot="10800000" flipV="1">
            <a:off x="1168382" y="250126"/>
            <a:ext cx="5080018" cy="278738"/>
          </a:xfrm>
          <a:prstGeom prst="bentConnector2">
            <a:avLst/>
          </a:prstGeom>
          <a:ln>
            <a:solidFill>
              <a:schemeClr val="accent4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2" idx="2"/>
          </p:cNvCxnSpPr>
          <p:nvPr/>
        </p:nvCxnSpPr>
        <p:spPr>
          <a:xfrm flipH="1">
            <a:off x="4771768" y="4169620"/>
            <a:ext cx="921547" cy="5547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/>
          <p:cNvSpPr/>
          <p:nvPr/>
        </p:nvSpPr>
        <p:spPr>
          <a:xfrm>
            <a:off x="652849" y="5867400"/>
            <a:ext cx="1556951" cy="8195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Manage Specimen Data in Portal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flipH="1">
            <a:off x="2215564" y="5812531"/>
            <a:ext cx="1059524" cy="204483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37" idx="1"/>
            <a:endCxn id="65" idx="2"/>
          </p:cNvCxnSpPr>
          <p:nvPr/>
        </p:nvCxnSpPr>
        <p:spPr>
          <a:xfrm rot="10800000">
            <a:off x="4037844" y="5943600"/>
            <a:ext cx="2515356" cy="277367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185"/>
          <p:cNvCxnSpPr>
            <a:stCxn id="37" idx="3"/>
            <a:endCxn id="21" idx="0"/>
          </p:cNvCxnSpPr>
          <p:nvPr/>
        </p:nvCxnSpPr>
        <p:spPr>
          <a:xfrm flipH="1" flipV="1">
            <a:off x="7438767" y="4631314"/>
            <a:ext cx="897925" cy="1589652"/>
          </a:xfrm>
          <a:prstGeom prst="bentConnector4">
            <a:avLst>
              <a:gd name="adj1" fmla="val -25459"/>
              <a:gd name="adj2" fmla="val 121851"/>
            </a:avLst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7210943" y="3206159"/>
            <a:ext cx="1556951" cy="67854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Manage / Review Records in Portal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275088" y="4648200"/>
            <a:ext cx="1525512" cy="12953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Symbiota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Editor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review, edit, keystroke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1133" y="3235036"/>
            <a:ext cx="1744363" cy="93458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Create New Record</a:t>
            </a:r>
            <a:r>
              <a:rPr lang="en-US" sz="1400" dirty="0" smtClean="0">
                <a:solidFill>
                  <a:schemeClr val="tx1"/>
                </a:solidFill>
              </a:rPr>
              <a:t> barcode, image, skeletal 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53200" y="5812531"/>
            <a:ext cx="1783492" cy="81686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Automated NLP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 Parsing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37" idx="0"/>
            <a:endCxn id="21" idx="2"/>
          </p:cNvCxnSpPr>
          <p:nvPr/>
        </p:nvCxnSpPr>
        <p:spPr>
          <a:xfrm flipH="1" flipV="1">
            <a:off x="7438767" y="5376428"/>
            <a:ext cx="6179" cy="4361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OCR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Iterate through “unprocessed” images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OCR via </a:t>
            </a:r>
            <a:r>
              <a:rPr lang="en-US" dirty="0" err="1"/>
              <a:t>T</a:t>
            </a:r>
            <a:r>
              <a:rPr lang="en-US" dirty="0" err="1" smtClean="0"/>
              <a:t>esseract</a:t>
            </a:r>
            <a:r>
              <a:rPr lang="en-US" dirty="0" smtClean="0"/>
              <a:t> (version 3)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In </a:t>
            </a:r>
            <a:r>
              <a:rPr lang="en-US" dirty="0"/>
              <a:t>focus, good lighting, minimal </a:t>
            </a:r>
            <a:r>
              <a:rPr lang="en-US" dirty="0" smtClean="0"/>
              <a:t>noise</a:t>
            </a:r>
            <a:endParaRPr lang="en-US" b="1" dirty="0" smtClean="0"/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Resolution: </a:t>
            </a:r>
            <a:r>
              <a:rPr lang="en-US" dirty="0" smtClean="0"/>
              <a:t>&gt;20px </a:t>
            </a:r>
            <a:r>
              <a:rPr lang="en-US" dirty="0" smtClean="0"/>
              <a:t>x-height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Database raw text block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Progress to next step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Low OCR return =&gt; hand processing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Natural Language Processing</a:t>
            </a:r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Issues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Old fonts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Faded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Form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Handwritten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Specialized terms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Solutions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Image treatments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OCR tuning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Dictionaries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Consensus OCR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Owner\Documents\Symbiota\projects\TCN\workflows\WISC\Images\editted\IMG_0080_S1_bump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05332" cy="25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191000"/>
            <a:ext cx="4648200" cy="2438400"/>
          </a:xfrm>
          <a:prstGeom prst="rect">
            <a:avLst/>
          </a:prstGeom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Â¢_].L.|</a:t>
            </a:r>
            <a:r>
              <a:rPr lang="en-US" sz="1600" dirty="0" err="1" smtClean="0"/>
              <a:t>Â»â</a:t>
            </a:r>
            <a:r>
              <a:rPr lang="en-US" sz="1600" dirty="0" smtClean="0"/>
              <a:t>€˜Â¢ .'</a:t>
            </a:r>
            <a:r>
              <a:rPr lang="en-US" sz="1600" dirty="0" err="1" smtClean="0"/>
              <a:t>Â».f.'._..â</a:t>
            </a:r>
            <a:r>
              <a:rPr lang="en-US" sz="1600" dirty="0" smtClean="0"/>
              <a:t>€˜~,(.J</a:t>
            </a:r>
          </a:p>
          <a:p>
            <a:pPr marL="0" indent="0">
              <a:buFont typeface="Wingdings 2"/>
              <a:buNone/>
            </a:pPr>
            <a:r>
              <a:rPr lang="it-IT" sz="1600" dirty="0" smtClean="0"/>
              <a:t>fin-xâ€˜*\'a:"511z:1 wf .~\:'i/.onli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P.â</a:t>
            </a:r>
            <a:r>
              <a:rPr lang="en-US" sz="1600" dirty="0" smtClean="0"/>
              <a:t>€™~.r"~2= ,_. </a:t>
            </a:r>
            <a:r>
              <a:rPr lang="en-US" sz="1600" dirty="0" err="1" smtClean="0"/>
              <a:t>gg</a:t>
            </a:r>
            <a:r>
              <a:rPr lang="en-US" sz="1600" dirty="0" smtClean="0"/>
              <a:t> J:.2 " J*J*" â€ (=:\â€˜-</a:t>
            </a:r>
            <a:r>
              <a:rPr lang="en-US" sz="1600" dirty="0" err="1" smtClean="0"/>
              <a:t>â€œax</a:t>
            </a:r>
            <a:r>
              <a:rPr lang="en-US" sz="1600" dirty="0" smtClean="0"/>
              <a:t> "Â»..'\-12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â€˜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 "â€˜ ;T~;â€˜~7i?Â»-1_1_\f;&gt;</a:t>
            </a:r>
            <a:r>
              <a:rPr lang="en-US" sz="1600" dirty="0" err="1" smtClean="0"/>
              <a:t>sf</a:t>
            </a:r>
            <a:r>
              <a:rPr lang="en-US" sz="1600" dirty="0" smtClean="0"/>
              <a:t>`;,' ESX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ZÂ»ie+â</a:t>
            </a:r>
            <a:r>
              <a:rPr lang="en-US" sz="1600" dirty="0" smtClean="0"/>
              <a:t>€˜-Â».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~'.</a:t>
            </a:r>
            <a:r>
              <a:rPr lang="en-US" sz="1600" dirty="0" err="1" smtClean="0"/>
              <a:t>Â»te</a:t>
            </a:r>
            <a:r>
              <a:rPr lang="en-US" sz="1600" dirty="0" smtClean="0"/>
              <a:t>;~:i_.t&lt;Â» </a:t>
            </a:r>
            <a:r>
              <a:rPr lang="en-US" sz="1600" dirty="0" err="1" smtClean="0"/>
              <a:t>ff`t</a:t>
            </a:r>
            <a:r>
              <a:rPr lang="en-US" sz="1600" dirty="0" smtClean="0"/>
              <a:t>;~f3":.f.â€œ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Â» Â»4 xx, ,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"""â€˜</a:t>
            </a:r>
            <a:r>
              <a:rPr lang="en-US" sz="1600" dirty="0" err="1" smtClean="0"/>
              <a:t>â€œâ</a:t>
            </a:r>
            <a:r>
              <a:rPr lang="en-US" sz="1600" dirty="0" smtClean="0"/>
              <a:t>€</a:t>
            </a:r>
            <a:r>
              <a:rPr lang="en-US" sz="1600" dirty="0" err="1" smtClean="0"/>
              <a:t>T"â</a:t>
            </a:r>
            <a:r>
              <a:rPr lang="en-US" sz="1600" dirty="0" smtClean="0"/>
              <a:t>€™ &lt;1;-.</a:t>
            </a:r>
            <a:r>
              <a:rPr lang="en-US" sz="1600" dirty="0" err="1" smtClean="0"/>
              <a:t>rs</a:t>
            </a:r>
            <a:r>
              <a:rPr lang="en-US" sz="1600" dirty="0" smtClean="0"/>
              <a:t> f3'a,1.z&gt;.t;;</a:t>
            </a:r>
            <a:r>
              <a:rPr lang="en-US" sz="1600" dirty="0" err="1" smtClean="0"/>
              <a:t>aÂ¢f~rus</a:t>
            </a:r>
            <a:r>
              <a:rPr lang="en-US" sz="1600" dirty="0" smtClean="0"/>
              <a:t> â€™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V4 J 'if . </a:t>
            </a:r>
            <a:r>
              <a:rPr lang="en-US" sz="1600" dirty="0" err="1" smtClean="0"/>
              <a:t>rÂ</a:t>
            </a:r>
            <a:r>
              <a:rPr lang="en-US" sz="1600" dirty="0" smtClean="0"/>
              <a:t>°'Â° M '1?nies </a:t>
            </a:r>
            <a:r>
              <a:rPr lang="en-US" sz="1600" dirty="0" err="1" smtClean="0"/>
              <a:t>ivain</a:t>
            </a:r>
            <a:r>
              <a:rPr lang="en-US" sz="1600" dirty="0" smtClean="0"/>
              <a:t>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neutal</a:t>
            </a:r>
            <a:r>
              <a:rPr lang="en-US" sz="1600" dirty="0" smtClean="0"/>
              <a:t> Station - " '1 ~</a:t>
            </a:r>
            <a:r>
              <a:rPr lang="en-US" sz="1600" dirty="0" err="1" smtClean="0"/>
              <a:t>Â»r</a:t>
            </a:r>
            <a:r>
              <a:rPr lang="en-US" sz="1600" dirty="0" smtClean="0"/>
              <a:t>';;4-\P ` 1.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T11 ./P.. ,J ..-.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 ' `.</a:t>
            </a:r>
            <a:r>
              <a:rPr lang="en-US" sz="1600" dirty="0" err="1" smtClean="0"/>
              <a:t>fJL</a:t>
            </a:r>
            <a:r>
              <a:rPr lang="en-US" sz="1600" dirty="0" smtClean="0"/>
              <a:t>_\ LATL Q _â€˜ 1 _ </a:t>
            </a:r>
            <a:r>
              <a:rPr lang="en-US" sz="1600" dirty="0" err="1" smtClean="0"/>
              <a:t>Yâ</a:t>
            </a:r>
            <a:r>
              <a:rPr lang="en-US" sz="1600" dirty="0" smtClean="0"/>
              <a:t>€™ DATE</a:t>
            </a:r>
          </a:p>
          <a:p>
            <a:pPr marL="0" indent="0">
              <a:buFont typeface="Wingdings 2"/>
              <a:buNone/>
            </a:pPr>
            <a:r>
              <a:rPr lang="pl-PL" sz="1600" dirty="0" smtClean="0"/>
              <a:t>_ ,. W5. (&gt; f- , -:â€˜; i f&gt;i_T ~~ . A 1:</a:t>
            </a:r>
          </a:p>
          <a:p>
            <a:pPr marL="0" indent="0">
              <a:buFont typeface="Wingdings 2"/>
              <a:buNone/>
            </a:pPr>
            <a:r>
              <a:rPr lang="pt-BR" sz="1600" dirty="0" smtClean="0"/>
              <a:t>Â». v\ .-v Â»~. 4. a xvala 8/27/73</a:t>
            </a:r>
            <a:endParaRPr lang="pt-BR" sz="1600" dirty="0"/>
          </a:p>
        </p:txBody>
      </p:sp>
      <p:pic>
        <p:nvPicPr>
          <p:cNvPr id="6" name="Picture 2" descr="C:\Users\Owner\Documents\Symbiota\projects\TCN\workflows\WISC\Images\editted\IMG_0080_S1_bump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4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4267200"/>
            <a:ext cx="4114800" cy="31241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PLANTS OF NEW r~1ExIco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Herbarium of Arizona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Parmelia</a:t>
            </a:r>
            <a:r>
              <a:rPr lang="en-US" sz="1600" dirty="0" smtClean="0"/>
              <a:t> </a:t>
            </a:r>
            <a:r>
              <a:rPr lang="en-US" sz="1600" dirty="0" err="1" smtClean="0"/>
              <a:t>ulophyllodes</a:t>
            </a:r>
            <a:r>
              <a:rPr lang="en-US" sz="1600" dirty="0" smtClean="0"/>
              <a:t> (Vain.)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COUNTY  </a:t>
            </a:r>
            <a:r>
              <a:rPr lang="en-US" sz="1600" dirty="0" err="1" smtClean="0"/>
              <a:t>â€œÂ°â</a:t>
            </a:r>
            <a:r>
              <a:rPr lang="en-US" sz="1600" dirty="0" smtClean="0"/>
              <a:t>€</a:t>
            </a:r>
            <a:r>
              <a:rPr lang="en-US" sz="1600" dirty="0" err="1" smtClean="0"/>
              <a:t>â€œâ€œ</a:t>
            </a:r>
            <a:r>
              <a:rPr lang="en-US" sz="1600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Joranada</a:t>
            </a:r>
            <a:r>
              <a:rPr lang="en-US" sz="1600" dirty="0" smtClean="0"/>
              <a:t> Experimental Station -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New Mexico State University</a:t>
            </a:r>
          </a:p>
          <a:p>
            <a:pPr marL="0" indent="0">
              <a:buFont typeface="Wingdings 2"/>
              <a:buNone/>
            </a:pPr>
            <a:r>
              <a:rPr lang="fi-FI" sz="1600" dirty="0" smtClean="0"/>
              <a:t>"â€œâ€œâ€œ' on Juniperus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‘ 4400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EEILLEETUR DATE</a:t>
            </a:r>
          </a:p>
          <a:p>
            <a:pPr marL="0" indent="0">
              <a:buFont typeface="Wingdings 2"/>
              <a:buNone/>
            </a:pPr>
            <a:r>
              <a:rPr lang="fr-FR" sz="1600" dirty="0" smtClean="0"/>
              <a:t>DU T. H. Nash #7914 8/27/73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T. H. N.</a:t>
            </a:r>
          </a:p>
          <a:p>
            <a:pPr marL="0" indent="0">
              <a:buFont typeface="Wingdings 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08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7077E-6 L 0.00347 0.39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9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NLP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/>
              <a:t>Iterate through raw OCR text blocks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Parse text block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Darwin Core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Populate database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Review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Adjust content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mtClean="0"/>
              <a:t>Approve</a:t>
            </a:r>
            <a:endParaRPr lang="en-US" dirty="0"/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Handwritten </a:t>
            </a:r>
            <a:r>
              <a:rPr lang="en-US" dirty="0" smtClean="0"/>
              <a:t>=&gt; keystroke</a:t>
            </a:r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sz="2400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Challenges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Issues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Variable layouts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Loose standards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OCR error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Solutions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Authority tables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/>
              <a:t>Levenshtein</a:t>
            </a:r>
            <a:r>
              <a:rPr lang="en-US" dirty="0"/>
              <a:t> distance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Word stats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Format recognition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Parsing profiles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Duplicate </a:t>
            </a:r>
            <a:r>
              <a:rPr lang="en-US" dirty="0" smtClean="0"/>
              <a:t>harvesting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8" descr="http://storage.idigbio.org/duke/lichens/00215/02150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74" y="2623581"/>
            <a:ext cx="4497326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94445"/>
            <a:ext cx="3186112" cy="417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94" y="2556906"/>
            <a:ext cx="4389686" cy="32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698</Words>
  <Application>Microsoft Office PowerPoint</Application>
  <PresentationFormat>On-screen Show (4:3)</PresentationFormat>
  <Paragraphs>177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Integrating OCR and NLP to Digitize 2.3 Million Lichen and Bryophyte Specimens</vt:lpstr>
      <vt:lpstr>Goals and Scope</vt:lpstr>
      <vt:lpstr>Digitization Workflow</vt:lpstr>
      <vt:lpstr>National Portals</vt:lpstr>
      <vt:lpstr>PowerPoint Presentation</vt:lpstr>
      <vt:lpstr>Automated OCR</vt:lpstr>
      <vt:lpstr>OCR Challenges</vt:lpstr>
      <vt:lpstr>Automated NLP</vt:lpstr>
      <vt:lpstr>NLP Challenges</vt:lpstr>
      <vt:lpstr>NLP: Duplicate Harvesting</vt:lpstr>
      <vt:lpstr>NLP: Targeted Parsing Profiles</vt:lpstr>
      <vt:lpstr>Label Review</vt:lpstr>
      <vt:lpstr>Thank You</vt:lpstr>
    </vt:vector>
  </TitlesOfParts>
  <Company>Global Institute of Sustainability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Lichens Bryophyte and Climate Change</dc:title>
  <dc:creator>Corinna Gries</dc:creator>
  <cp:lastModifiedBy>Owner</cp:lastModifiedBy>
  <cp:revision>114</cp:revision>
  <dcterms:created xsi:type="dcterms:W3CDTF">2011-10-10T20:43:18Z</dcterms:created>
  <dcterms:modified xsi:type="dcterms:W3CDTF">2013-02-12T15:33:35Z</dcterms:modified>
</cp:coreProperties>
</file>