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81" r:id="rId4"/>
    <p:sldId id="292" r:id="rId5"/>
    <p:sldId id="282" r:id="rId6"/>
    <p:sldId id="295" r:id="rId7"/>
    <p:sldId id="283" r:id="rId8"/>
    <p:sldId id="285" r:id="rId9"/>
    <p:sldId id="286" r:id="rId10"/>
    <p:sldId id="287" r:id="rId11"/>
    <p:sldId id="288" r:id="rId12"/>
    <p:sldId id="289" r:id="rId13"/>
    <p:sldId id="273" r:id="rId14"/>
    <p:sldId id="293" r:id="rId15"/>
    <p:sldId id="294" r:id="rId16"/>
    <p:sldId id="290" r:id="rId17"/>
    <p:sldId id="268" r:id="rId18"/>
    <p:sldId id="291" r:id="rId19"/>
    <p:sldId id="276" r:id="rId20"/>
    <p:sldId id="297" r:id="rId21"/>
    <p:sldId id="266" r:id="rId22"/>
    <p:sldId id="269" r:id="rId23"/>
    <p:sldId id="270" r:id="rId24"/>
    <p:sldId id="271" r:id="rId25"/>
    <p:sldId id="272" r:id="rId26"/>
    <p:sldId id="29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74" d="100"/>
          <a:sy n="74" d="100"/>
        </p:scale>
        <p:origin x="528" y="72"/>
      </p:cViewPr>
      <p:guideLst/>
    </p:cSldViewPr>
  </p:slideViewPr>
  <p:notesTextViewPr>
    <p:cViewPr>
      <p:scale>
        <a:sx n="3" d="2"/>
        <a:sy n="3" d="2"/>
      </p:scale>
      <p:origin x="0" y="0"/>
    </p:cViewPr>
  </p:notesTextViewPr>
  <p:sorterViewPr>
    <p:cViewPr>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97A6D-426A-47A8-A3CC-BF3CA73088F6}"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DB001784-E03E-46BF-B1B4-BECB86732D6F}">
      <dgm:prSet phldrT="[Text]" custT="1"/>
      <dgm:spPr/>
      <dgm:t>
        <a:bodyPr/>
        <a:lstStyle/>
        <a:p>
          <a:r>
            <a:rPr lang="en-US" sz="2400" dirty="0" smtClean="0"/>
            <a:t>Robust – Strongly-Typed</a:t>
          </a:r>
          <a:endParaRPr lang="en-US" sz="2400" dirty="0"/>
        </a:p>
      </dgm:t>
    </dgm:pt>
    <dgm:pt modelId="{3F6A1551-5B05-4EB1-8F5F-39D9AADDB19A}" type="parTrans" cxnId="{5E886099-9E22-4ED5-AF99-09D6CA34BBF5}">
      <dgm:prSet/>
      <dgm:spPr/>
      <dgm:t>
        <a:bodyPr/>
        <a:lstStyle/>
        <a:p>
          <a:endParaRPr lang="en-US"/>
        </a:p>
      </dgm:t>
    </dgm:pt>
    <dgm:pt modelId="{552C0664-D7A8-4E30-A82D-8DAACBDDEDCE}" type="sibTrans" cxnId="{5E886099-9E22-4ED5-AF99-09D6CA34BBF5}">
      <dgm:prSet/>
      <dgm:spPr/>
      <dgm:t>
        <a:bodyPr/>
        <a:lstStyle/>
        <a:p>
          <a:endParaRPr lang="en-US"/>
        </a:p>
      </dgm:t>
    </dgm:pt>
    <dgm:pt modelId="{2E02BF4D-4597-4A01-A33A-55D0B548B782}">
      <dgm:prSet phldrT="[Text]" custT="1"/>
      <dgm:spPr/>
      <dgm:t>
        <a:bodyPr/>
        <a:lstStyle/>
        <a:p>
          <a:r>
            <a:rPr lang="en-US" sz="2400" dirty="0" smtClean="0"/>
            <a:t>Complete – One System of Record</a:t>
          </a:r>
          <a:endParaRPr lang="en-US" sz="2400" dirty="0"/>
        </a:p>
      </dgm:t>
    </dgm:pt>
    <dgm:pt modelId="{4F7DE02C-742B-403B-A991-6E536E07BA0A}" type="parTrans" cxnId="{2B314A8A-27CD-4599-AB80-1474868ACE65}">
      <dgm:prSet/>
      <dgm:spPr/>
      <dgm:t>
        <a:bodyPr/>
        <a:lstStyle/>
        <a:p>
          <a:endParaRPr lang="en-US"/>
        </a:p>
      </dgm:t>
    </dgm:pt>
    <dgm:pt modelId="{E67B59BC-DDC3-4B22-90B5-7BBC7CD5113D}" type="sibTrans" cxnId="{2B314A8A-27CD-4599-AB80-1474868ACE65}">
      <dgm:prSet/>
      <dgm:spPr/>
      <dgm:t>
        <a:bodyPr/>
        <a:lstStyle/>
        <a:p>
          <a:endParaRPr lang="en-US"/>
        </a:p>
      </dgm:t>
    </dgm:pt>
    <dgm:pt modelId="{1BE219B8-0224-4FAE-9A22-CF0E132F5756}">
      <dgm:prSet custT="1"/>
      <dgm:spPr/>
      <dgm:t>
        <a:bodyPr/>
        <a:lstStyle/>
        <a:p>
          <a:r>
            <a:rPr lang="en-US" sz="2400" dirty="0" smtClean="0"/>
            <a:t>“Sticky” </a:t>
          </a:r>
          <a:r>
            <a:rPr lang="en-US" sz="2400" dirty="0" smtClean="0"/>
            <a:t>(</a:t>
          </a:r>
          <a:r>
            <a:rPr lang="en-US" sz="2400" dirty="0" err="1" smtClean="0"/>
            <a:t>iPhylo</a:t>
          </a:r>
          <a:r>
            <a:rPr lang="en-US" sz="2400" dirty="0" smtClean="0"/>
            <a:t>, Rod </a:t>
          </a:r>
          <a:r>
            <a:rPr lang="en-US" sz="2400" dirty="0" smtClean="0"/>
            <a:t>Page)</a:t>
          </a:r>
          <a:endParaRPr lang="en-US" sz="2400" dirty="0"/>
        </a:p>
      </dgm:t>
    </dgm:pt>
    <dgm:pt modelId="{28B458A8-0700-46C5-A7EC-807C93C9E041}" type="parTrans" cxnId="{ABF1B6FE-5D08-4739-80B6-27EA5B9C9FB0}">
      <dgm:prSet/>
      <dgm:spPr/>
      <dgm:t>
        <a:bodyPr/>
        <a:lstStyle/>
        <a:p>
          <a:endParaRPr lang="en-US"/>
        </a:p>
      </dgm:t>
    </dgm:pt>
    <dgm:pt modelId="{EA519FAA-D47E-458D-95E1-00240AC8E877}" type="sibTrans" cxnId="{ABF1B6FE-5D08-4739-80B6-27EA5B9C9FB0}">
      <dgm:prSet/>
      <dgm:spPr/>
      <dgm:t>
        <a:bodyPr/>
        <a:lstStyle/>
        <a:p>
          <a:endParaRPr lang="en-US"/>
        </a:p>
      </dgm:t>
    </dgm:pt>
    <dgm:pt modelId="{F7F87597-6905-4E86-99C3-846F66034D79}">
      <dgm:prSet/>
      <dgm:spPr/>
      <dgm:t>
        <a:bodyPr/>
        <a:lstStyle/>
        <a:p>
          <a:r>
            <a:rPr lang="en-US" dirty="0" smtClean="0"/>
            <a:t>Unique Identifiers, assigned at the source and </a:t>
          </a:r>
          <a:r>
            <a:rPr lang="en-US" smtClean="0"/>
            <a:t>flowing downstream, linking derivatives &amp; dupes</a:t>
          </a:r>
          <a:endParaRPr lang="en-US" dirty="0"/>
        </a:p>
      </dgm:t>
    </dgm:pt>
    <dgm:pt modelId="{62770ED7-BBEE-41F1-84CB-E0F993807668}" type="parTrans" cxnId="{2193F528-286D-4CC1-BE1E-122CE0C4C484}">
      <dgm:prSet/>
      <dgm:spPr/>
      <dgm:t>
        <a:bodyPr/>
        <a:lstStyle/>
        <a:p>
          <a:endParaRPr lang="en-US"/>
        </a:p>
      </dgm:t>
    </dgm:pt>
    <dgm:pt modelId="{3ADC4466-2ACA-440A-9D1A-A776FE679C20}" type="sibTrans" cxnId="{2193F528-286D-4CC1-BE1E-122CE0C4C484}">
      <dgm:prSet/>
      <dgm:spPr/>
      <dgm:t>
        <a:bodyPr/>
        <a:lstStyle/>
        <a:p>
          <a:endParaRPr lang="en-US"/>
        </a:p>
      </dgm:t>
    </dgm:pt>
    <dgm:pt modelId="{12DA6F5A-A37F-4287-8E43-0244B2B3F9EB}">
      <dgm:prSet/>
      <dgm:spPr/>
      <dgm:t>
        <a:bodyPr/>
        <a:lstStyle/>
        <a:p>
          <a:r>
            <a:rPr lang="en-US" dirty="0" smtClean="0"/>
            <a:t>“No </a:t>
          </a:r>
          <a:r>
            <a:rPr lang="en-US" strike="sngStrike" dirty="0" err="1" smtClean="0"/>
            <a:t>man</a:t>
          </a:r>
          <a:r>
            <a:rPr lang="en-US" dirty="0" err="1" smtClean="0"/>
            <a:t>data</a:t>
          </a:r>
          <a:r>
            <a:rPr lang="en-US" dirty="0" smtClean="0"/>
            <a:t> left behind”</a:t>
          </a:r>
          <a:endParaRPr lang="en-US" dirty="0"/>
        </a:p>
      </dgm:t>
    </dgm:pt>
    <dgm:pt modelId="{ED9F9DDF-51E3-4B00-B293-548B4CB5C612}" type="parTrans" cxnId="{F73F3B0B-2AA6-41A8-AC1E-FB93C4A50CE6}">
      <dgm:prSet/>
      <dgm:spPr/>
      <dgm:t>
        <a:bodyPr/>
        <a:lstStyle/>
        <a:p>
          <a:endParaRPr lang="en-US"/>
        </a:p>
      </dgm:t>
    </dgm:pt>
    <dgm:pt modelId="{07ECFD04-3A8E-453B-8291-28583C5C2B20}" type="sibTrans" cxnId="{F73F3B0B-2AA6-41A8-AC1E-FB93C4A50CE6}">
      <dgm:prSet/>
      <dgm:spPr/>
      <dgm:t>
        <a:bodyPr/>
        <a:lstStyle/>
        <a:p>
          <a:endParaRPr lang="en-US"/>
        </a:p>
      </dgm:t>
    </dgm:pt>
    <dgm:pt modelId="{91428412-6815-4378-BC98-642571DEB7C7}">
      <dgm:prSet/>
      <dgm:spPr/>
      <dgm:t>
        <a:bodyPr/>
        <a:lstStyle/>
        <a:p>
          <a:r>
            <a:rPr lang="en-US" dirty="0" smtClean="0"/>
            <a:t>“Garbage in, garbage out”</a:t>
          </a:r>
          <a:endParaRPr lang="en-US" dirty="0"/>
        </a:p>
      </dgm:t>
    </dgm:pt>
    <dgm:pt modelId="{262B9848-0DAA-440F-A200-66D7A7D9FC7E}" type="sibTrans" cxnId="{DE455AB5-BAE0-49ED-AFFB-F87A01476F67}">
      <dgm:prSet/>
      <dgm:spPr/>
      <dgm:t>
        <a:bodyPr/>
        <a:lstStyle/>
        <a:p>
          <a:endParaRPr lang="en-US"/>
        </a:p>
      </dgm:t>
    </dgm:pt>
    <dgm:pt modelId="{D1E49B8D-A00C-486C-B2D6-6E28E090E4C2}" type="parTrans" cxnId="{DE455AB5-BAE0-49ED-AFFB-F87A01476F67}">
      <dgm:prSet/>
      <dgm:spPr/>
      <dgm:t>
        <a:bodyPr/>
        <a:lstStyle/>
        <a:p>
          <a:endParaRPr lang="en-US"/>
        </a:p>
      </dgm:t>
    </dgm:pt>
    <dgm:pt modelId="{65ABFCF6-7DB6-4719-A5A6-6E1074721B3F}">
      <dgm:prSet phldrT="[Text]" custT="1"/>
      <dgm:spPr/>
      <dgm:t>
        <a:bodyPr/>
        <a:lstStyle/>
        <a:p>
          <a:r>
            <a:rPr lang="en-US" sz="1200" dirty="0" smtClean="0"/>
            <a:t>Strongly-typed,</a:t>
          </a:r>
          <a:r>
            <a:rPr lang="en-US" sz="1200" baseline="0" dirty="0" smtClean="0"/>
            <a:t> query-friendly data fields (</a:t>
          </a:r>
          <a:r>
            <a:rPr lang="en-US" sz="1200" baseline="0" dirty="0" err="1" smtClean="0"/>
            <a:t>datetime</a:t>
          </a:r>
          <a:r>
            <a:rPr lang="en-US" sz="1200" baseline="0" dirty="0" smtClean="0"/>
            <a:t>, numeric-compatible, precise decimals)</a:t>
          </a:r>
          <a:endParaRPr lang="en-US" sz="1200" dirty="0"/>
        </a:p>
      </dgm:t>
    </dgm:pt>
    <dgm:pt modelId="{991ED5B5-5CC5-4282-9E4C-AF19B8947773}" type="parTrans" cxnId="{359ECEE9-D2C1-46F3-915B-586900241C43}">
      <dgm:prSet/>
      <dgm:spPr/>
      <dgm:t>
        <a:bodyPr/>
        <a:lstStyle/>
        <a:p>
          <a:endParaRPr lang="en-US"/>
        </a:p>
      </dgm:t>
    </dgm:pt>
    <dgm:pt modelId="{5C8EADB6-1CEA-4C6C-AB06-E909A58DD625}" type="sibTrans" cxnId="{359ECEE9-D2C1-46F3-915B-586900241C43}">
      <dgm:prSet/>
      <dgm:spPr/>
      <dgm:t>
        <a:bodyPr/>
        <a:lstStyle/>
        <a:p>
          <a:endParaRPr lang="en-US"/>
        </a:p>
      </dgm:t>
    </dgm:pt>
    <dgm:pt modelId="{152951DE-4660-48D0-AA09-2C3095E1FE03}">
      <dgm:prSet phldrT="[Text]" custT="1"/>
      <dgm:spPr/>
      <dgm:t>
        <a:bodyPr/>
        <a:lstStyle/>
        <a:p>
          <a:r>
            <a:rPr lang="en-US" sz="2400" smtClean="0"/>
            <a:t>Precise </a:t>
          </a:r>
          <a:r>
            <a:rPr lang="en-US" sz="2400" smtClean="0"/>
            <a:t>&amp; Accurate</a:t>
          </a:r>
          <a:endParaRPr lang="en-US"/>
        </a:p>
      </dgm:t>
    </dgm:pt>
    <dgm:pt modelId="{E6008D6F-1839-454F-85EB-A82D4ADD6F9A}" type="parTrans" cxnId="{FA7EA67B-0F6B-4AAF-8413-9E43535AC941}">
      <dgm:prSet/>
      <dgm:spPr/>
      <dgm:t>
        <a:bodyPr/>
        <a:lstStyle/>
        <a:p>
          <a:endParaRPr lang="en-US"/>
        </a:p>
      </dgm:t>
    </dgm:pt>
    <dgm:pt modelId="{E18B861E-BE5D-428C-A1A6-065D0FDB8B01}" type="sibTrans" cxnId="{FA7EA67B-0F6B-4AAF-8413-9E43535AC941}">
      <dgm:prSet/>
      <dgm:spPr/>
      <dgm:t>
        <a:bodyPr/>
        <a:lstStyle/>
        <a:p>
          <a:endParaRPr lang="en-US"/>
        </a:p>
      </dgm:t>
    </dgm:pt>
    <dgm:pt modelId="{CC28A56E-6182-4C00-B09F-E55937C4DB1B}" type="pres">
      <dgm:prSet presAssocID="{74B97A6D-426A-47A8-A3CC-BF3CA73088F6}" presName="linear" presStyleCnt="0">
        <dgm:presLayoutVars>
          <dgm:dir/>
          <dgm:animLvl val="lvl"/>
          <dgm:resizeHandles val="exact"/>
        </dgm:presLayoutVars>
      </dgm:prSet>
      <dgm:spPr/>
      <dgm:t>
        <a:bodyPr/>
        <a:lstStyle/>
        <a:p>
          <a:endParaRPr lang="en-US"/>
        </a:p>
      </dgm:t>
    </dgm:pt>
    <dgm:pt modelId="{E3FEDC9B-0DF9-47FD-BBB1-3DB244DC8D47}" type="pres">
      <dgm:prSet presAssocID="{DB001784-E03E-46BF-B1B4-BECB86732D6F}" presName="parentLin" presStyleCnt="0"/>
      <dgm:spPr/>
    </dgm:pt>
    <dgm:pt modelId="{913B5C3B-A0ED-4D3D-AD07-E343B93E8A1C}" type="pres">
      <dgm:prSet presAssocID="{DB001784-E03E-46BF-B1B4-BECB86732D6F}" presName="parentLeftMargin" presStyleLbl="node1" presStyleIdx="0" presStyleCnt="4"/>
      <dgm:spPr/>
      <dgm:t>
        <a:bodyPr/>
        <a:lstStyle/>
        <a:p>
          <a:endParaRPr lang="en-US"/>
        </a:p>
      </dgm:t>
    </dgm:pt>
    <dgm:pt modelId="{16BD1301-19ED-4C0D-AF02-55D6D9CB7D6E}" type="pres">
      <dgm:prSet presAssocID="{DB001784-E03E-46BF-B1B4-BECB86732D6F}" presName="parentText" presStyleLbl="node1" presStyleIdx="0" presStyleCnt="4">
        <dgm:presLayoutVars>
          <dgm:chMax val="0"/>
          <dgm:bulletEnabled val="1"/>
        </dgm:presLayoutVars>
      </dgm:prSet>
      <dgm:spPr/>
      <dgm:t>
        <a:bodyPr/>
        <a:lstStyle/>
        <a:p>
          <a:endParaRPr lang="en-US"/>
        </a:p>
      </dgm:t>
    </dgm:pt>
    <dgm:pt modelId="{8A21B1B0-2AEF-415F-BBF9-CAFDAB06A15F}" type="pres">
      <dgm:prSet presAssocID="{DB001784-E03E-46BF-B1B4-BECB86732D6F}" presName="negativeSpace" presStyleCnt="0"/>
      <dgm:spPr/>
    </dgm:pt>
    <dgm:pt modelId="{CE51E19F-05C7-494F-866E-7D5302DB083F}" type="pres">
      <dgm:prSet presAssocID="{DB001784-E03E-46BF-B1B4-BECB86732D6F}" presName="childText" presStyleLbl="conFgAcc1" presStyleIdx="0" presStyleCnt="4">
        <dgm:presLayoutVars>
          <dgm:bulletEnabled val="1"/>
        </dgm:presLayoutVars>
      </dgm:prSet>
      <dgm:spPr/>
      <dgm:t>
        <a:bodyPr/>
        <a:lstStyle/>
        <a:p>
          <a:endParaRPr lang="en-US"/>
        </a:p>
      </dgm:t>
    </dgm:pt>
    <dgm:pt modelId="{1951453C-84B4-4ADC-A55F-2C4A6292BF44}" type="pres">
      <dgm:prSet presAssocID="{552C0664-D7A8-4E30-A82D-8DAACBDDEDCE}" presName="spaceBetweenRectangles" presStyleCnt="0"/>
      <dgm:spPr/>
    </dgm:pt>
    <dgm:pt modelId="{7845AC95-758F-44CC-867D-89A4180448FE}" type="pres">
      <dgm:prSet presAssocID="{152951DE-4660-48D0-AA09-2C3095E1FE03}" presName="parentLin" presStyleCnt="0"/>
      <dgm:spPr/>
    </dgm:pt>
    <dgm:pt modelId="{F86E0B97-7AE8-49A3-B3D2-00966E84E8E0}" type="pres">
      <dgm:prSet presAssocID="{152951DE-4660-48D0-AA09-2C3095E1FE03}" presName="parentLeftMargin" presStyleLbl="node1" presStyleIdx="0" presStyleCnt="4"/>
      <dgm:spPr/>
      <dgm:t>
        <a:bodyPr/>
        <a:lstStyle/>
        <a:p>
          <a:endParaRPr lang="en-US"/>
        </a:p>
      </dgm:t>
    </dgm:pt>
    <dgm:pt modelId="{AF78C1A0-C31C-4993-AE2E-BC214DD2CC05}" type="pres">
      <dgm:prSet presAssocID="{152951DE-4660-48D0-AA09-2C3095E1FE03}" presName="parentText" presStyleLbl="node1" presStyleIdx="1" presStyleCnt="4">
        <dgm:presLayoutVars>
          <dgm:chMax val="0"/>
          <dgm:bulletEnabled val="1"/>
        </dgm:presLayoutVars>
      </dgm:prSet>
      <dgm:spPr/>
      <dgm:t>
        <a:bodyPr/>
        <a:lstStyle/>
        <a:p>
          <a:endParaRPr lang="en-US"/>
        </a:p>
      </dgm:t>
    </dgm:pt>
    <dgm:pt modelId="{BAC499E4-81CB-480C-99F3-AB4502AFE470}" type="pres">
      <dgm:prSet presAssocID="{152951DE-4660-48D0-AA09-2C3095E1FE03}" presName="negativeSpace" presStyleCnt="0"/>
      <dgm:spPr/>
    </dgm:pt>
    <dgm:pt modelId="{07BA41A2-4E34-4E7B-B14B-0AFD145F342D}" type="pres">
      <dgm:prSet presAssocID="{152951DE-4660-48D0-AA09-2C3095E1FE03}" presName="childText" presStyleLbl="conFgAcc1" presStyleIdx="1" presStyleCnt="4">
        <dgm:presLayoutVars>
          <dgm:bulletEnabled val="1"/>
        </dgm:presLayoutVars>
      </dgm:prSet>
      <dgm:spPr/>
      <dgm:t>
        <a:bodyPr/>
        <a:lstStyle/>
        <a:p>
          <a:endParaRPr lang="en-US"/>
        </a:p>
      </dgm:t>
    </dgm:pt>
    <dgm:pt modelId="{91FDD788-C1EB-47BD-9093-E0FC419CC800}" type="pres">
      <dgm:prSet presAssocID="{E18B861E-BE5D-428C-A1A6-065D0FDB8B01}" presName="spaceBetweenRectangles" presStyleCnt="0"/>
      <dgm:spPr/>
    </dgm:pt>
    <dgm:pt modelId="{D73EC109-DC0E-499D-929F-68883407AE3E}" type="pres">
      <dgm:prSet presAssocID="{1BE219B8-0224-4FAE-9A22-CF0E132F5756}" presName="parentLin" presStyleCnt="0"/>
      <dgm:spPr/>
    </dgm:pt>
    <dgm:pt modelId="{9073E597-398B-403C-ACB4-7B55D4F6802A}" type="pres">
      <dgm:prSet presAssocID="{1BE219B8-0224-4FAE-9A22-CF0E132F5756}" presName="parentLeftMargin" presStyleLbl="node1" presStyleIdx="1" presStyleCnt="4"/>
      <dgm:spPr/>
      <dgm:t>
        <a:bodyPr/>
        <a:lstStyle/>
        <a:p>
          <a:endParaRPr lang="en-US"/>
        </a:p>
      </dgm:t>
    </dgm:pt>
    <dgm:pt modelId="{01D8EB33-ED0B-4640-A2A1-EF68E71CFF26}" type="pres">
      <dgm:prSet presAssocID="{1BE219B8-0224-4FAE-9A22-CF0E132F5756}" presName="parentText" presStyleLbl="node1" presStyleIdx="2" presStyleCnt="4">
        <dgm:presLayoutVars>
          <dgm:chMax val="0"/>
          <dgm:bulletEnabled val="1"/>
        </dgm:presLayoutVars>
      </dgm:prSet>
      <dgm:spPr/>
      <dgm:t>
        <a:bodyPr/>
        <a:lstStyle/>
        <a:p>
          <a:endParaRPr lang="en-US"/>
        </a:p>
      </dgm:t>
    </dgm:pt>
    <dgm:pt modelId="{3263B693-F788-4668-9288-991EC0A512F4}" type="pres">
      <dgm:prSet presAssocID="{1BE219B8-0224-4FAE-9A22-CF0E132F5756}" presName="negativeSpace" presStyleCnt="0"/>
      <dgm:spPr/>
    </dgm:pt>
    <dgm:pt modelId="{319F0DDD-4687-4B70-B5B6-65E28FC38F88}" type="pres">
      <dgm:prSet presAssocID="{1BE219B8-0224-4FAE-9A22-CF0E132F5756}" presName="childText" presStyleLbl="conFgAcc1" presStyleIdx="2" presStyleCnt="4">
        <dgm:presLayoutVars>
          <dgm:bulletEnabled val="1"/>
        </dgm:presLayoutVars>
      </dgm:prSet>
      <dgm:spPr/>
      <dgm:t>
        <a:bodyPr/>
        <a:lstStyle/>
        <a:p>
          <a:endParaRPr lang="en-US"/>
        </a:p>
      </dgm:t>
    </dgm:pt>
    <dgm:pt modelId="{E7CE0710-8D08-4105-AD8F-010A9B39CA04}" type="pres">
      <dgm:prSet presAssocID="{EA519FAA-D47E-458D-95E1-00240AC8E877}" presName="spaceBetweenRectangles" presStyleCnt="0"/>
      <dgm:spPr/>
    </dgm:pt>
    <dgm:pt modelId="{54FE2441-8D04-42D3-93A4-EA4A9E15F7CA}" type="pres">
      <dgm:prSet presAssocID="{2E02BF4D-4597-4A01-A33A-55D0B548B782}" presName="parentLin" presStyleCnt="0"/>
      <dgm:spPr/>
    </dgm:pt>
    <dgm:pt modelId="{B62E1B65-A8B8-4EA7-AED9-D53A199F0FB4}" type="pres">
      <dgm:prSet presAssocID="{2E02BF4D-4597-4A01-A33A-55D0B548B782}" presName="parentLeftMargin" presStyleLbl="node1" presStyleIdx="2" presStyleCnt="4"/>
      <dgm:spPr/>
      <dgm:t>
        <a:bodyPr/>
        <a:lstStyle/>
        <a:p>
          <a:endParaRPr lang="en-US"/>
        </a:p>
      </dgm:t>
    </dgm:pt>
    <dgm:pt modelId="{646B2E4F-53F6-4B85-99AA-FE43DEFB3279}" type="pres">
      <dgm:prSet presAssocID="{2E02BF4D-4597-4A01-A33A-55D0B548B782}" presName="parentText" presStyleLbl="node1" presStyleIdx="3" presStyleCnt="4">
        <dgm:presLayoutVars>
          <dgm:chMax val="0"/>
          <dgm:bulletEnabled val="1"/>
        </dgm:presLayoutVars>
      </dgm:prSet>
      <dgm:spPr/>
      <dgm:t>
        <a:bodyPr/>
        <a:lstStyle/>
        <a:p>
          <a:endParaRPr lang="en-US"/>
        </a:p>
      </dgm:t>
    </dgm:pt>
    <dgm:pt modelId="{8301AF23-A55B-4DBF-8F0C-93D613E12D78}" type="pres">
      <dgm:prSet presAssocID="{2E02BF4D-4597-4A01-A33A-55D0B548B782}" presName="negativeSpace" presStyleCnt="0"/>
      <dgm:spPr/>
    </dgm:pt>
    <dgm:pt modelId="{C6FB7C2D-3747-46D8-A7B8-5ACDE6FECD1E}" type="pres">
      <dgm:prSet presAssocID="{2E02BF4D-4597-4A01-A33A-55D0B548B782}" presName="childText" presStyleLbl="conFgAcc1" presStyleIdx="3" presStyleCnt="4">
        <dgm:presLayoutVars>
          <dgm:bulletEnabled val="1"/>
        </dgm:presLayoutVars>
      </dgm:prSet>
      <dgm:spPr/>
      <dgm:t>
        <a:bodyPr/>
        <a:lstStyle/>
        <a:p>
          <a:endParaRPr lang="en-US"/>
        </a:p>
      </dgm:t>
    </dgm:pt>
  </dgm:ptLst>
  <dgm:cxnLst>
    <dgm:cxn modelId="{359ECEE9-D2C1-46F3-915B-586900241C43}" srcId="{DB001784-E03E-46BF-B1B4-BECB86732D6F}" destId="{65ABFCF6-7DB6-4719-A5A6-6E1074721B3F}" srcOrd="0" destOrd="0" parTransId="{991ED5B5-5CC5-4282-9E4C-AF19B8947773}" sibTransId="{5C8EADB6-1CEA-4C6C-AB06-E909A58DD625}"/>
    <dgm:cxn modelId="{9F3DEC77-EDB8-49EE-94BA-AD642ACADAF1}" type="presOf" srcId="{2E02BF4D-4597-4A01-A33A-55D0B548B782}" destId="{B62E1B65-A8B8-4EA7-AED9-D53A199F0FB4}" srcOrd="0" destOrd="0" presId="urn:microsoft.com/office/officeart/2005/8/layout/list1"/>
    <dgm:cxn modelId="{C74951F0-EFAB-4DEC-9B19-A84232112AE1}" type="presOf" srcId="{152951DE-4660-48D0-AA09-2C3095E1FE03}" destId="{F86E0B97-7AE8-49A3-B3D2-00966E84E8E0}" srcOrd="0" destOrd="0" presId="urn:microsoft.com/office/officeart/2005/8/layout/list1"/>
    <dgm:cxn modelId="{2193F528-286D-4CC1-BE1E-122CE0C4C484}" srcId="{1BE219B8-0224-4FAE-9A22-CF0E132F5756}" destId="{F7F87597-6905-4E86-99C3-846F66034D79}" srcOrd="0" destOrd="0" parTransId="{62770ED7-BBEE-41F1-84CB-E0F993807668}" sibTransId="{3ADC4466-2ACA-440A-9D1A-A776FE679C20}"/>
    <dgm:cxn modelId="{5B23490B-BCB7-41C4-AF42-85F53850DFEA}" type="presOf" srcId="{12DA6F5A-A37F-4287-8E43-0244B2B3F9EB}" destId="{C6FB7C2D-3747-46D8-A7B8-5ACDE6FECD1E}" srcOrd="0" destOrd="0" presId="urn:microsoft.com/office/officeart/2005/8/layout/list1"/>
    <dgm:cxn modelId="{B43DFFDF-10F5-4B15-9D95-B8CF962D3B89}" type="presOf" srcId="{2E02BF4D-4597-4A01-A33A-55D0B548B782}" destId="{646B2E4F-53F6-4B85-99AA-FE43DEFB3279}" srcOrd="1" destOrd="0" presId="urn:microsoft.com/office/officeart/2005/8/layout/list1"/>
    <dgm:cxn modelId="{DE455AB5-BAE0-49ED-AFFB-F87A01476F67}" srcId="{152951DE-4660-48D0-AA09-2C3095E1FE03}" destId="{91428412-6815-4378-BC98-642571DEB7C7}" srcOrd="0" destOrd="0" parTransId="{D1E49B8D-A00C-486C-B2D6-6E28E090E4C2}" sibTransId="{262B9848-0DAA-440F-A200-66D7A7D9FC7E}"/>
    <dgm:cxn modelId="{F73F3B0B-2AA6-41A8-AC1E-FB93C4A50CE6}" srcId="{2E02BF4D-4597-4A01-A33A-55D0B548B782}" destId="{12DA6F5A-A37F-4287-8E43-0244B2B3F9EB}" srcOrd="0" destOrd="0" parTransId="{ED9F9DDF-51E3-4B00-B293-548B4CB5C612}" sibTransId="{07ECFD04-3A8E-453B-8291-28583C5C2B20}"/>
    <dgm:cxn modelId="{40646A2F-5A20-4A38-9037-040D8F6027C7}" type="presOf" srcId="{DB001784-E03E-46BF-B1B4-BECB86732D6F}" destId="{16BD1301-19ED-4C0D-AF02-55D6D9CB7D6E}" srcOrd="1" destOrd="0" presId="urn:microsoft.com/office/officeart/2005/8/layout/list1"/>
    <dgm:cxn modelId="{0CF3C855-F7C1-4388-ABDE-CED6F75F9821}" type="presOf" srcId="{1BE219B8-0224-4FAE-9A22-CF0E132F5756}" destId="{01D8EB33-ED0B-4640-A2A1-EF68E71CFF26}" srcOrd="1" destOrd="0" presId="urn:microsoft.com/office/officeart/2005/8/layout/list1"/>
    <dgm:cxn modelId="{0C35B772-3C41-4BE6-9D6C-EB20FA56EFD8}" type="presOf" srcId="{91428412-6815-4378-BC98-642571DEB7C7}" destId="{07BA41A2-4E34-4E7B-B14B-0AFD145F342D}" srcOrd="0" destOrd="0" presId="urn:microsoft.com/office/officeart/2005/8/layout/list1"/>
    <dgm:cxn modelId="{FE2CB836-4386-400A-B6C3-8B6473C16DA6}" type="presOf" srcId="{74B97A6D-426A-47A8-A3CC-BF3CA73088F6}" destId="{CC28A56E-6182-4C00-B09F-E55937C4DB1B}" srcOrd="0" destOrd="0" presId="urn:microsoft.com/office/officeart/2005/8/layout/list1"/>
    <dgm:cxn modelId="{840DF41E-4348-4224-BB2A-5510CDDAF28B}" type="presOf" srcId="{1BE219B8-0224-4FAE-9A22-CF0E132F5756}" destId="{9073E597-398B-403C-ACB4-7B55D4F6802A}" srcOrd="0" destOrd="0" presId="urn:microsoft.com/office/officeart/2005/8/layout/list1"/>
    <dgm:cxn modelId="{A19AB39A-6872-40CD-889D-ED670DB6E20B}" type="presOf" srcId="{DB001784-E03E-46BF-B1B4-BECB86732D6F}" destId="{913B5C3B-A0ED-4D3D-AD07-E343B93E8A1C}" srcOrd="0" destOrd="0" presId="urn:microsoft.com/office/officeart/2005/8/layout/list1"/>
    <dgm:cxn modelId="{DA5D5A97-FE43-4B11-B8B3-D8E16058CFBD}" type="presOf" srcId="{65ABFCF6-7DB6-4719-A5A6-6E1074721B3F}" destId="{CE51E19F-05C7-494F-866E-7D5302DB083F}" srcOrd="0" destOrd="0" presId="urn:microsoft.com/office/officeart/2005/8/layout/list1"/>
    <dgm:cxn modelId="{A48BF63A-6C60-49BE-B34F-926E45619C22}" type="presOf" srcId="{152951DE-4660-48D0-AA09-2C3095E1FE03}" destId="{AF78C1A0-C31C-4993-AE2E-BC214DD2CC05}" srcOrd="1" destOrd="0" presId="urn:microsoft.com/office/officeart/2005/8/layout/list1"/>
    <dgm:cxn modelId="{ABF1B6FE-5D08-4739-80B6-27EA5B9C9FB0}" srcId="{74B97A6D-426A-47A8-A3CC-BF3CA73088F6}" destId="{1BE219B8-0224-4FAE-9A22-CF0E132F5756}" srcOrd="2" destOrd="0" parTransId="{28B458A8-0700-46C5-A7EC-807C93C9E041}" sibTransId="{EA519FAA-D47E-458D-95E1-00240AC8E877}"/>
    <dgm:cxn modelId="{FA7EA67B-0F6B-4AAF-8413-9E43535AC941}" srcId="{74B97A6D-426A-47A8-A3CC-BF3CA73088F6}" destId="{152951DE-4660-48D0-AA09-2C3095E1FE03}" srcOrd="1" destOrd="0" parTransId="{E6008D6F-1839-454F-85EB-A82D4ADD6F9A}" sibTransId="{E18B861E-BE5D-428C-A1A6-065D0FDB8B01}"/>
    <dgm:cxn modelId="{5E886099-9E22-4ED5-AF99-09D6CA34BBF5}" srcId="{74B97A6D-426A-47A8-A3CC-BF3CA73088F6}" destId="{DB001784-E03E-46BF-B1B4-BECB86732D6F}" srcOrd="0" destOrd="0" parTransId="{3F6A1551-5B05-4EB1-8F5F-39D9AADDB19A}" sibTransId="{552C0664-D7A8-4E30-A82D-8DAACBDDEDCE}"/>
    <dgm:cxn modelId="{1DD213C7-E043-450F-9726-29C1E886DA9B}" type="presOf" srcId="{F7F87597-6905-4E86-99C3-846F66034D79}" destId="{319F0DDD-4687-4B70-B5B6-65E28FC38F88}" srcOrd="0" destOrd="0" presId="urn:microsoft.com/office/officeart/2005/8/layout/list1"/>
    <dgm:cxn modelId="{2B314A8A-27CD-4599-AB80-1474868ACE65}" srcId="{74B97A6D-426A-47A8-A3CC-BF3CA73088F6}" destId="{2E02BF4D-4597-4A01-A33A-55D0B548B782}" srcOrd="3" destOrd="0" parTransId="{4F7DE02C-742B-403B-A991-6E536E07BA0A}" sibTransId="{E67B59BC-DDC3-4B22-90B5-7BBC7CD5113D}"/>
    <dgm:cxn modelId="{3B01B131-58B5-44F4-992F-32D5D519B23A}" type="presParOf" srcId="{CC28A56E-6182-4C00-B09F-E55937C4DB1B}" destId="{E3FEDC9B-0DF9-47FD-BBB1-3DB244DC8D47}" srcOrd="0" destOrd="0" presId="urn:microsoft.com/office/officeart/2005/8/layout/list1"/>
    <dgm:cxn modelId="{BD3302E7-38C3-4959-AD5F-B45D44643BEE}" type="presParOf" srcId="{E3FEDC9B-0DF9-47FD-BBB1-3DB244DC8D47}" destId="{913B5C3B-A0ED-4D3D-AD07-E343B93E8A1C}" srcOrd="0" destOrd="0" presId="urn:microsoft.com/office/officeart/2005/8/layout/list1"/>
    <dgm:cxn modelId="{4C21BB29-039E-4D49-A85B-D2181BC2D6C0}" type="presParOf" srcId="{E3FEDC9B-0DF9-47FD-BBB1-3DB244DC8D47}" destId="{16BD1301-19ED-4C0D-AF02-55D6D9CB7D6E}" srcOrd="1" destOrd="0" presId="urn:microsoft.com/office/officeart/2005/8/layout/list1"/>
    <dgm:cxn modelId="{273D0AB6-E648-408B-A1F2-207B6C1B3AAC}" type="presParOf" srcId="{CC28A56E-6182-4C00-B09F-E55937C4DB1B}" destId="{8A21B1B0-2AEF-415F-BBF9-CAFDAB06A15F}" srcOrd="1" destOrd="0" presId="urn:microsoft.com/office/officeart/2005/8/layout/list1"/>
    <dgm:cxn modelId="{7C8A8178-69D3-4248-8421-A412CB1E5A30}" type="presParOf" srcId="{CC28A56E-6182-4C00-B09F-E55937C4DB1B}" destId="{CE51E19F-05C7-494F-866E-7D5302DB083F}" srcOrd="2" destOrd="0" presId="urn:microsoft.com/office/officeart/2005/8/layout/list1"/>
    <dgm:cxn modelId="{3A063E38-1867-46B3-B30E-35774813380C}" type="presParOf" srcId="{CC28A56E-6182-4C00-B09F-E55937C4DB1B}" destId="{1951453C-84B4-4ADC-A55F-2C4A6292BF44}" srcOrd="3" destOrd="0" presId="urn:microsoft.com/office/officeart/2005/8/layout/list1"/>
    <dgm:cxn modelId="{E5018A01-2558-42AF-8B0B-E691CFE86B67}" type="presParOf" srcId="{CC28A56E-6182-4C00-B09F-E55937C4DB1B}" destId="{7845AC95-758F-44CC-867D-89A4180448FE}" srcOrd="4" destOrd="0" presId="urn:microsoft.com/office/officeart/2005/8/layout/list1"/>
    <dgm:cxn modelId="{6C1181A6-7E4F-46BD-816C-605D435F54B3}" type="presParOf" srcId="{7845AC95-758F-44CC-867D-89A4180448FE}" destId="{F86E0B97-7AE8-49A3-B3D2-00966E84E8E0}" srcOrd="0" destOrd="0" presId="urn:microsoft.com/office/officeart/2005/8/layout/list1"/>
    <dgm:cxn modelId="{D3E237D4-BA09-411C-BA36-C096E28822F4}" type="presParOf" srcId="{7845AC95-758F-44CC-867D-89A4180448FE}" destId="{AF78C1A0-C31C-4993-AE2E-BC214DD2CC05}" srcOrd="1" destOrd="0" presId="urn:microsoft.com/office/officeart/2005/8/layout/list1"/>
    <dgm:cxn modelId="{48D2B383-2FA3-44DD-9190-A0473F628F64}" type="presParOf" srcId="{CC28A56E-6182-4C00-B09F-E55937C4DB1B}" destId="{BAC499E4-81CB-480C-99F3-AB4502AFE470}" srcOrd="5" destOrd="0" presId="urn:microsoft.com/office/officeart/2005/8/layout/list1"/>
    <dgm:cxn modelId="{39F3C46A-C078-4EFC-BFDE-D5A619FF189D}" type="presParOf" srcId="{CC28A56E-6182-4C00-B09F-E55937C4DB1B}" destId="{07BA41A2-4E34-4E7B-B14B-0AFD145F342D}" srcOrd="6" destOrd="0" presId="urn:microsoft.com/office/officeart/2005/8/layout/list1"/>
    <dgm:cxn modelId="{688CEA80-5512-4CC1-BF6E-4D6AB4686252}" type="presParOf" srcId="{CC28A56E-6182-4C00-B09F-E55937C4DB1B}" destId="{91FDD788-C1EB-47BD-9093-E0FC419CC800}" srcOrd="7" destOrd="0" presId="urn:microsoft.com/office/officeart/2005/8/layout/list1"/>
    <dgm:cxn modelId="{DE835535-BD8D-4C82-9EA5-BC591FF3A5D4}" type="presParOf" srcId="{CC28A56E-6182-4C00-B09F-E55937C4DB1B}" destId="{D73EC109-DC0E-499D-929F-68883407AE3E}" srcOrd="8" destOrd="0" presId="urn:microsoft.com/office/officeart/2005/8/layout/list1"/>
    <dgm:cxn modelId="{DCC9D92F-DEAD-4A7D-B677-88A978FA7DC4}" type="presParOf" srcId="{D73EC109-DC0E-499D-929F-68883407AE3E}" destId="{9073E597-398B-403C-ACB4-7B55D4F6802A}" srcOrd="0" destOrd="0" presId="urn:microsoft.com/office/officeart/2005/8/layout/list1"/>
    <dgm:cxn modelId="{971C3884-337F-4778-A3CF-AF091591AB14}" type="presParOf" srcId="{D73EC109-DC0E-499D-929F-68883407AE3E}" destId="{01D8EB33-ED0B-4640-A2A1-EF68E71CFF26}" srcOrd="1" destOrd="0" presId="urn:microsoft.com/office/officeart/2005/8/layout/list1"/>
    <dgm:cxn modelId="{7D59FA58-F6EF-4651-BFF1-0E2A8E408425}" type="presParOf" srcId="{CC28A56E-6182-4C00-B09F-E55937C4DB1B}" destId="{3263B693-F788-4668-9288-991EC0A512F4}" srcOrd="9" destOrd="0" presId="urn:microsoft.com/office/officeart/2005/8/layout/list1"/>
    <dgm:cxn modelId="{DF88C7D6-6EB0-4355-99CC-3D6DBA9A6E2C}" type="presParOf" srcId="{CC28A56E-6182-4C00-B09F-E55937C4DB1B}" destId="{319F0DDD-4687-4B70-B5B6-65E28FC38F88}" srcOrd="10" destOrd="0" presId="urn:microsoft.com/office/officeart/2005/8/layout/list1"/>
    <dgm:cxn modelId="{472A4808-8632-4015-9970-ACB4BC274B46}" type="presParOf" srcId="{CC28A56E-6182-4C00-B09F-E55937C4DB1B}" destId="{E7CE0710-8D08-4105-AD8F-010A9B39CA04}" srcOrd="11" destOrd="0" presId="urn:microsoft.com/office/officeart/2005/8/layout/list1"/>
    <dgm:cxn modelId="{99693D86-801F-4A95-AFDB-E7C1BA9888DD}" type="presParOf" srcId="{CC28A56E-6182-4C00-B09F-E55937C4DB1B}" destId="{54FE2441-8D04-42D3-93A4-EA4A9E15F7CA}" srcOrd="12" destOrd="0" presId="urn:microsoft.com/office/officeart/2005/8/layout/list1"/>
    <dgm:cxn modelId="{FD8E5AA6-E279-4560-A17D-52EEC51F81DA}" type="presParOf" srcId="{54FE2441-8D04-42D3-93A4-EA4A9E15F7CA}" destId="{B62E1B65-A8B8-4EA7-AED9-D53A199F0FB4}" srcOrd="0" destOrd="0" presId="urn:microsoft.com/office/officeart/2005/8/layout/list1"/>
    <dgm:cxn modelId="{430A1B49-006E-452B-AB2F-75F4E827DC04}" type="presParOf" srcId="{54FE2441-8D04-42D3-93A4-EA4A9E15F7CA}" destId="{646B2E4F-53F6-4B85-99AA-FE43DEFB3279}" srcOrd="1" destOrd="0" presId="urn:microsoft.com/office/officeart/2005/8/layout/list1"/>
    <dgm:cxn modelId="{6C6D34FE-9F42-4D61-A9CE-A88CFCB7600B}" type="presParOf" srcId="{CC28A56E-6182-4C00-B09F-E55937C4DB1B}" destId="{8301AF23-A55B-4DBF-8F0C-93D613E12D78}" srcOrd="13" destOrd="0" presId="urn:microsoft.com/office/officeart/2005/8/layout/list1"/>
    <dgm:cxn modelId="{ADB78600-96F4-4C17-8A97-9F5499933AC5}" type="presParOf" srcId="{CC28A56E-6182-4C00-B09F-E55937C4DB1B}" destId="{C6FB7C2D-3747-46D8-A7B8-5ACDE6FECD1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C0FF5-A1BF-4AC4-8C5A-8B7D7FE7DA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6860036-13C7-48AA-AF48-91E8E98513B2}">
      <dgm:prSet phldrT="[Text]"/>
      <dgm:spPr/>
      <dgm:t>
        <a:bodyPr/>
        <a:lstStyle/>
        <a:p>
          <a:r>
            <a:rPr lang="en-US" dirty="0" smtClean="0"/>
            <a:t>First OCR, then PARSE</a:t>
          </a:r>
          <a:endParaRPr lang="en-US" dirty="0"/>
        </a:p>
      </dgm:t>
    </dgm:pt>
    <dgm:pt modelId="{C2104ADF-C334-44CA-B564-F1A2FBE7049C}" type="parTrans" cxnId="{38701786-8B40-436B-9B89-EE454B19565D}">
      <dgm:prSet/>
      <dgm:spPr/>
      <dgm:t>
        <a:bodyPr/>
        <a:lstStyle/>
        <a:p>
          <a:endParaRPr lang="en-US"/>
        </a:p>
      </dgm:t>
    </dgm:pt>
    <dgm:pt modelId="{D4DBEEAE-69BF-458B-B4ED-01DCDEBDC3CA}" type="sibTrans" cxnId="{38701786-8B40-436B-9B89-EE454B19565D}">
      <dgm:prSet/>
      <dgm:spPr/>
      <dgm:t>
        <a:bodyPr/>
        <a:lstStyle/>
        <a:p>
          <a:endParaRPr lang="en-US"/>
        </a:p>
      </dgm:t>
    </dgm:pt>
    <dgm:pt modelId="{201FC8D9-78C6-4F9E-8629-649F953F2750}">
      <dgm:prSet phldrT="[Text]"/>
      <dgm:spPr/>
      <dgm:t>
        <a:bodyPr/>
        <a:lstStyle/>
        <a:p>
          <a:r>
            <a:rPr lang="en-US" dirty="0" smtClean="0"/>
            <a:t>Get Label Image</a:t>
          </a:r>
          <a:endParaRPr lang="en-US" dirty="0"/>
        </a:p>
      </dgm:t>
    </dgm:pt>
    <dgm:pt modelId="{A4FC6A6E-B521-464F-9F27-489EB5087FE0}" type="parTrans" cxnId="{10C10648-BC6C-43A0-B5C8-D1999D43104A}">
      <dgm:prSet/>
      <dgm:spPr/>
      <dgm:t>
        <a:bodyPr/>
        <a:lstStyle/>
        <a:p>
          <a:endParaRPr lang="en-US"/>
        </a:p>
      </dgm:t>
    </dgm:pt>
    <dgm:pt modelId="{EC727D5F-75CB-418F-B4FA-77BC3164EF6A}" type="sibTrans" cxnId="{10C10648-BC6C-43A0-B5C8-D1999D43104A}">
      <dgm:prSet/>
      <dgm:spPr/>
      <dgm:t>
        <a:bodyPr/>
        <a:lstStyle/>
        <a:p>
          <a:endParaRPr lang="en-US"/>
        </a:p>
      </dgm:t>
    </dgm:pt>
    <dgm:pt modelId="{5FBAABCB-C1B7-4111-B938-2499F4A95575}">
      <dgm:prSet phldrT="[Text]"/>
      <dgm:spPr/>
      <dgm:t>
        <a:bodyPr/>
        <a:lstStyle/>
        <a:p>
          <a:r>
            <a:rPr lang="en-US" dirty="0" smtClean="0"/>
            <a:t>Digital </a:t>
          </a:r>
          <a:r>
            <a:rPr lang="en-US" dirty="0" err="1" smtClean="0"/>
            <a:t>DwC</a:t>
          </a:r>
          <a:r>
            <a:rPr lang="en-US" dirty="0" smtClean="0"/>
            <a:t> Record –</a:t>
          </a:r>
        </a:p>
        <a:p>
          <a:r>
            <a:rPr lang="en-US" dirty="0" smtClean="0"/>
            <a:t> limited to those fields you can parse.</a:t>
          </a:r>
          <a:endParaRPr lang="en-US" dirty="0"/>
        </a:p>
      </dgm:t>
    </dgm:pt>
    <dgm:pt modelId="{376202E5-7A11-451E-90BB-0C0709B310A2}" type="parTrans" cxnId="{403BD035-3CB1-4D4C-A2FB-BE77BD58328B}">
      <dgm:prSet/>
      <dgm:spPr/>
      <dgm:t>
        <a:bodyPr/>
        <a:lstStyle/>
        <a:p>
          <a:endParaRPr lang="en-US"/>
        </a:p>
      </dgm:t>
    </dgm:pt>
    <dgm:pt modelId="{470C975B-7FBA-4CC5-9A0C-D7FA6E359E29}" type="sibTrans" cxnId="{403BD035-3CB1-4D4C-A2FB-BE77BD58328B}">
      <dgm:prSet/>
      <dgm:spPr/>
      <dgm:t>
        <a:bodyPr/>
        <a:lstStyle/>
        <a:p>
          <a:endParaRPr lang="en-US"/>
        </a:p>
      </dgm:t>
    </dgm:pt>
    <dgm:pt modelId="{43714511-CB89-4B99-9228-ABFB9BD65473}">
      <dgm:prSet phldrT="[Text]"/>
      <dgm:spPr/>
      <dgm:t>
        <a:bodyPr/>
        <a:lstStyle/>
        <a:p>
          <a:r>
            <a:rPr lang="en-US" dirty="0" smtClean="0"/>
            <a:t>First PARSE, then OCR</a:t>
          </a:r>
          <a:endParaRPr lang="en-US" dirty="0"/>
        </a:p>
      </dgm:t>
    </dgm:pt>
    <dgm:pt modelId="{55992459-E08C-47B4-B33B-57D34459A8A3}" type="parTrans" cxnId="{6545DF10-D68F-4C76-B6A5-9F38E88082B3}">
      <dgm:prSet/>
      <dgm:spPr/>
      <dgm:t>
        <a:bodyPr/>
        <a:lstStyle/>
        <a:p>
          <a:endParaRPr lang="en-US"/>
        </a:p>
      </dgm:t>
    </dgm:pt>
    <dgm:pt modelId="{11CDE5D0-FB22-4BDD-82E5-470EDBFCBD5A}" type="sibTrans" cxnId="{6545DF10-D68F-4C76-B6A5-9F38E88082B3}">
      <dgm:prSet/>
      <dgm:spPr/>
      <dgm:t>
        <a:bodyPr/>
        <a:lstStyle/>
        <a:p>
          <a:endParaRPr lang="en-US"/>
        </a:p>
      </dgm:t>
    </dgm:pt>
    <dgm:pt modelId="{A8C0C4CF-EA1A-4144-85F0-2AAA179D7D48}">
      <dgm:prSet phldrT="[Text]"/>
      <dgm:spPr/>
      <dgm:t>
        <a:bodyPr/>
        <a:lstStyle/>
        <a:p>
          <a:r>
            <a:rPr lang="en-US" dirty="0" smtClean="0"/>
            <a:t>Get Label Image</a:t>
          </a:r>
          <a:endParaRPr lang="en-US" dirty="0"/>
        </a:p>
      </dgm:t>
    </dgm:pt>
    <dgm:pt modelId="{824322FE-9868-4652-9031-E55EE28919AD}" type="parTrans" cxnId="{AC0BAF80-55F0-4BAD-8997-3E69002314AA}">
      <dgm:prSet/>
      <dgm:spPr/>
      <dgm:t>
        <a:bodyPr/>
        <a:lstStyle/>
        <a:p>
          <a:endParaRPr lang="en-US"/>
        </a:p>
      </dgm:t>
    </dgm:pt>
    <dgm:pt modelId="{2BBE6D24-59D7-4FEF-8B04-F24B3D39A613}" type="sibTrans" cxnId="{AC0BAF80-55F0-4BAD-8997-3E69002314AA}">
      <dgm:prSet/>
      <dgm:spPr/>
      <dgm:t>
        <a:bodyPr/>
        <a:lstStyle/>
        <a:p>
          <a:endParaRPr lang="en-US"/>
        </a:p>
      </dgm:t>
    </dgm:pt>
    <dgm:pt modelId="{1DD9564B-71D8-45D5-8F7C-8F675733EE98}">
      <dgm:prSet phldrT="[Text]"/>
      <dgm:spPr/>
      <dgm:t>
        <a:bodyPr/>
        <a:lstStyle/>
        <a:p>
          <a:r>
            <a:rPr lang="en-US" dirty="0" smtClean="0"/>
            <a:t>Digital </a:t>
          </a:r>
          <a:r>
            <a:rPr lang="en-US" dirty="0" err="1" smtClean="0"/>
            <a:t>DwC</a:t>
          </a:r>
          <a:r>
            <a:rPr lang="en-US" dirty="0" smtClean="0"/>
            <a:t> Record – </a:t>
          </a:r>
        </a:p>
        <a:p>
          <a:r>
            <a:rPr lang="en-US" dirty="0" smtClean="0"/>
            <a:t>only limited by user excavation</a:t>
          </a:r>
          <a:endParaRPr lang="en-US" dirty="0"/>
        </a:p>
      </dgm:t>
    </dgm:pt>
    <dgm:pt modelId="{0CA0F9CD-D67B-460C-BF52-1F504A362FA2}" type="parTrans" cxnId="{793207C1-27BB-42CD-93AF-12F36E311E94}">
      <dgm:prSet/>
      <dgm:spPr/>
      <dgm:t>
        <a:bodyPr/>
        <a:lstStyle/>
        <a:p>
          <a:endParaRPr lang="en-US"/>
        </a:p>
      </dgm:t>
    </dgm:pt>
    <dgm:pt modelId="{9628918C-7958-41AE-A55F-23474BCC4079}" type="sibTrans" cxnId="{793207C1-27BB-42CD-93AF-12F36E311E94}">
      <dgm:prSet/>
      <dgm:spPr/>
      <dgm:t>
        <a:bodyPr/>
        <a:lstStyle/>
        <a:p>
          <a:endParaRPr lang="en-US"/>
        </a:p>
      </dgm:t>
    </dgm:pt>
    <dgm:pt modelId="{9DB2E331-EA99-4D55-A86D-2BB75BA7F98E}">
      <dgm:prSet phldrT="[Text]"/>
      <dgm:spPr/>
      <dgm:t>
        <a:bodyPr/>
        <a:lstStyle/>
        <a:p>
          <a:r>
            <a:rPr lang="en-US" dirty="0" smtClean="0"/>
            <a:t>      Get OCR Results for whole label</a:t>
          </a:r>
          <a:endParaRPr lang="en-US" dirty="0"/>
        </a:p>
      </dgm:t>
    </dgm:pt>
    <dgm:pt modelId="{D368D631-618B-4FF9-9CB9-192DA6FF9E1D}" type="parTrans" cxnId="{5941A11F-017B-4430-B170-BC1CFA1CA27A}">
      <dgm:prSet/>
      <dgm:spPr/>
      <dgm:t>
        <a:bodyPr/>
        <a:lstStyle/>
        <a:p>
          <a:endParaRPr lang="en-US"/>
        </a:p>
      </dgm:t>
    </dgm:pt>
    <dgm:pt modelId="{B4846E6D-7398-4B9F-9AE7-950290B830B6}" type="sibTrans" cxnId="{5941A11F-017B-4430-B170-BC1CFA1CA27A}">
      <dgm:prSet/>
      <dgm:spPr/>
      <dgm:t>
        <a:bodyPr/>
        <a:lstStyle/>
        <a:p>
          <a:endParaRPr lang="en-US"/>
        </a:p>
      </dgm:t>
    </dgm:pt>
    <dgm:pt modelId="{675143B7-7B69-4C23-A758-A0A69CFDBB63}">
      <dgm:prSet/>
      <dgm:spPr/>
      <dgm:t>
        <a:bodyPr/>
        <a:lstStyle/>
        <a:p>
          <a:r>
            <a:rPr lang="en-US" dirty="0" smtClean="0"/>
            <a:t>     Parse OCR Results into </a:t>
          </a:r>
          <a:r>
            <a:rPr lang="en-US" dirty="0" err="1" smtClean="0"/>
            <a:t>DwC</a:t>
          </a:r>
          <a:r>
            <a:rPr lang="en-US" dirty="0" smtClean="0"/>
            <a:t> Fields</a:t>
          </a:r>
        </a:p>
      </dgm:t>
    </dgm:pt>
    <dgm:pt modelId="{4A0D3780-F4BC-4923-A219-715B08BAB89A}" type="parTrans" cxnId="{F4E13332-EB32-481A-9AE0-81D91EDB05EF}">
      <dgm:prSet/>
      <dgm:spPr/>
      <dgm:t>
        <a:bodyPr/>
        <a:lstStyle/>
        <a:p>
          <a:endParaRPr lang="en-US"/>
        </a:p>
      </dgm:t>
    </dgm:pt>
    <dgm:pt modelId="{783D4C1B-2FAD-45C1-8E3E-674208EE5963}" type="sibTrans" cxnId="{F4E13332-EB32-481A-9AE0-81D91EDB05EF}">
      <dgm:prSet/>
      <dgm:spPr/>
      <dgm:t>
        <a:bodyPr/>
        <a:lstStyle/>
        <a:p>
          <a:endParaRPr lang="en-US"/>
        </a:p>
      </dgm:t>
    </dgm:pt>
    <dgm:pt modelId="{C36D5268-B8BA-4D7D-976A-75E9C9D842C8}">
      <dgm:prSet phldrT="[Text]"/>
      <dgm:spPr/>
      <dgm:t>
        <a:bodyPr/>
        <a:lstStyle/>
        <a:p>
          <a:r>
            <a:rPr lang="en-US" dirty="0" smtClean="0"/>
            <a:t>Parse image into ‘excavated images’ </a:t>
          </a:r>
        </a:p>
        <a:p>
          <a:r>
            <a:rPr lang="en-US" dirty="0" smtClean="0"/>
            <a:t>that represent </a:t>
          </a:r>
          <a:r>
            <a:rPr lang="en-US" dirty="0" err="1" smtClean="0"/>
            <a:t>DwC</a:t>
          </a:r>
          <a:r>
            <a:rPr lang="en-US" dirty="0" smtClean="0"/>
            <a:t> fields</a:t>
          </a:r>
          <a:endParaRPr lang="en-US" dirty="0"/>
        </a:p>
      </dgm:t>
    </dgm:pt>
    <dgm:pt modelId="{7DC47A33-7252-44BA-8D64-3EBD42B491D2}" type="parTrans" cxnId="{26A635C4-0639-419E-870D-899AAEC20029}">
      <dgm:prSet/>
      <dgm:spPr/>
      <dgm:t>
        <a:bodyPr/>
        <a:lstStyle/>
        <a:p>
          <a:endParaRPr lang="en-US"/>
        </a:p>
      </dgm:t>
    </dgm:pt>
    <dgm:pt modelId="{7EE9DDDC-07DA-43D0-AD74-8948BCCCEC11}" type="sibTrans" cxnId="{26A635C4-0639-419E-870D-899AAEC20029}">
      <dgm:prSet/>
      <dgm:spPr/>
      <dgm:t>
        <a:bodyPr/>
        <a:lstStyle/>
        <a:p>
          <a:endParaRPr lang="en-US"/>
        </a:p>
      </dgm:t>
    </dgm:pt>
    <dgm:pt modelId="{6D9EA9F2-288F-48F5-AECA-643BE3F8772F}">
      <dgm:prSet/>
      <dgm:spPr/>
      <dgm:t>
        <a:bodyPr/>
        <a:lstStyle/>
        <a:p>
          <a:r>
            <a:rPr lang="en-US" dirty="0" smtClean="0"/>
            <a:t>            Get OCR results for excavated images</a:t>
          </a:r>
        </a:p>
      </dgm:t>
    </dgm:pt>
    <dgm:pt modelId="{D1A041AB-89C0-4B4A-AF62-B3438AD716BF}" type="parTrans" cxnId="{1D77C511-977A-414E-AEA1-EE277FBBE5FE}">
      <dgm:prSet/>
      <dgm:spPr/>
      <dgm:t>
        <a:bodyPr/>
        <a:lstStyle/>
        <a:p>
          <a:endParaRPr lang="en-US"/>
        </a:p>
      </dgm:t>
    </dgm:pt>
    <dgm:pt modelId="{020AD93B-CE9F-47FB-9A05-5009B386F1A2}" type="sibTrans" cxnId="{1D77C511-977A-414E-AEA1-EE277FBBE5FE}">
      <dgm:prSet/>
      <dgm:spPr/>
      <dgm:t>
        <a:bodyPr/>
        <a:lstStyle/>
        <a:p>
          <a:endParaRPr lang="en-US"/>
        </a:p>
      </dgm:t>
    </dgm:pt>
    <dgm:pt modelId="{0838B378-CCE5-44DE-8BB7-1FD3B10D2939}" type="pres">
      <dgm:prSet presAssocID="{7CEC0FF5-A1BF-4AC4-8C5A-8B7D7FE7DAC1}" presName="theList" presStyleCnt="0">
        <dgm:presLayoutVars>
          <dgm:dir/>
          <dgm:animLvl val="lvl"/>
          <dgm:resizeHandles val="exact"/>
        </dgm:presLayoutVars>
      </dgm:prSet>
      <dgm:spPr/>
      <dgm:t>
        <a:bodyPr/>
        <a:lstStyle/>
        <a:p>
          <a:endParaRPr lang="en-US"/>
        </a:p>
      </dgm:t>
    </dgm:pt>
    <dgm:pt modelId="{28438845-8032-4171-A6D4-FB56C7746658}" type="pres">
      <dgm:prSet presAssocID="{16860036-13C7-48AA-AF48-91E8E98513B2}" presName="compNode" presStyleCnt="0"/>
      <dgm:spPr/>
    </dgm:pt>
    <dgm:pt modelId="{14730AE0-5C61-4AE8-AE97-9464199B2B14}" type="pres">
      <dgm:prSet presAssocID="{16860036-13C7-48AA-AF48-91E8E98513B2}" presName="aNode" presStyleLbl="bgShp" presStyleIdx="0" presStyleCnt="2"/>
      <dgm:spPr/>
      <dgm:t>
        <a:bodyPr/>
        <a:lstStyle/>
        <a:p>
          <a:endParaRPr lang="en-US"/>
        </a:p>
      </dgm:t>
    </dgm:pt>
    <dgm:pt modelId="{14A0E35D-325F-4FA1-9622-E8CFF0E59A27}" type="pres">
      <dgm:prSet presAssocID="{16860036-13C7-48AA-AF48-91E8E98513B2}" presName="textNode" presStyleLbl="bgShp" presStyleIdx="0" presStyleCnt="2"/>
      <dgm:spPr/>
      <dgm:t>
        <a:bodyPr/>
        <a:lstStyle/>
        <a:p>
          <a:endParaRPr lang="en-US"/>
        </a:p>
      </dgm:t>
    </dgm:pt>
    <dgm:pt modelId="{F06BE87F-D489-4B16-BA6F-E42FB2AADD49}" type="pres">
      <dgm:prSet presAssocID="{16860036-13C7-48AA-AF48-91E8E98513B2}" presName="compChildNode" presStyleCnt="0"/>
      <dgm:spPr/>
    </dgm:pt>
    <dgm:pt modelId="{E331670D-F566-4560-8DD5-E3A69701B4A5}" type="pres">
      <dgm:prSet presAssocID="{16860036-13C7-48AA-AF48-91E8E98513B2}" presName="theInnerList" presStyleCnt="0"/>
      <dgm:spPr/>
    </dgm:pt>
    <dgm:pt modelId="{DAEE4C8F-BDC1-4D23-85DD-2F26055838E5}" type="pres">
      <dgm:prSet presAssocID="{201FC8D9-78C6-4F9E-8629-649F953F2750}" presName="childNode" presStyleLbl="node1" presStyleIdx="0" presStyleCnt="8">
        <dgm:presLayoutVars>
          <dgm:bulletEnabled val="1"/>
        </dgm:presLayoutVars>
      </dgm:prSet>
      <dgm:spPr/>
      <dgm:t>
        <a:bodyPr/>
        <a:lstStyle/>
        <a:p>
          <a:endParaRPr lang="en-US"/>
        </a:p>
      </dgm:t>
    </dgm:pt>
    <dgm:pt modelId="{7DE6EC33-F0E1-41E1-A16E-1D25849104DA}" type="pres">
      <dgm:prSet presAssocID="{201FC8D9-78C6-4F9E-8629-649F953F2750}" presName="aSpace2" presStyleCnt="0"/>
      <dgm:spPr/>
    </dgm:pt>
    <dgm:pt modelId="{E17CE62F-23DA-405D-BE3F-5B0C930B982B}" type="pres">
      <dgm:prSet presAssocID="{9DB2E331-EA99-4D55-A86D-2BB75BA7F98E}" presName="childNode" presStyleLbl="node1" presStyleIdx="1" presStyleCnt="8">
        <dgm:presLayoutVars>
          <dgm:bulletEnabled val="1"/>
        </dgm:presLayoutVars>
      </dgm:prSet>
      <dgm:spPr/>
      <dgm:t>
        <a:bodyPr/>
        <a:lstStyle/>
        <a:p>
          <a:endParaRPr lang="en-US"/>
        </a:p>
      </dgm:t>
    </dgm:pt>
    <dgm:pt modelId="{656018D9-50EC-49A7-B2C9-510890C333F9}" type="pres">
      <dgm:prSet presAssocID="{9DB2E331-EA99-4D55-A86D-2BB75BA7F98E}" presName="aSpace2" presStyleCnt="0"/>
      <dgm:spPr/>
    </dgm:pt>
    <dgm:pt modelId="{2FFEBF16-8AEB-46DD-8E29-DFC2E3730CCB}" type="pres">
      <dgm:prSet presAssocID="{675143B7-7B69-4C23-A758-A0A69CFDBB63}" presName="childNode" presStyleLbl="node1" presStyleIdx="2" presStyleCnt="8">
        <dgm:presLayoutVars>
          <dgm:bulletEnabled val="1"/>
        </dgm:presLayoutVars>
      </dgm:prSet>
      <dgm:spPr/>
      <dgm:t>
        <a:bodyPr/>
        <a:lstStyle/>
        <a:p>
          <a:endParaRPr lang="en-US"/>
        </a:p>
      </dgm:t>
    </dgm:pt>
    <dgm:pt modelId="{7C2865B8-E41D-4794-8051-49BA8F9DB82E}" type="pres">
      <dgm:prSet presAssocID="{675143B7-7B69-4C23-A758-A0A69CFDBB63}" presName="aSpace2" presStyleCnt="0"/>
      <dgm:spPr/>
    </dgm:pt>
    <dgm:pt modelId="{7ACB2216-9EF8-45DB-B90F-E3E03D4FBD88}" type="pres">
      <dgm:prSet presAssocID="{5FBAABCB-C1B7-4111-B938-2499F4A95575}" presName="childNode" presStyleLbl="node1" presStyleIdx="3" presStyleCnt="8">
        <dgm:presLayoutVars>
          <dgm:bulletEnabled val="1"/>
        </dgm:presLayoutVars>
      </dgm:prSet>
      <dgm:spPr/>
      <dgm:t>
        <a:bodyPr/>
        <a:lstStyle/>
        <a:p>
          <a:endParaRPr lang="en-US"/>
        </a:p>
      </dgm:t>
    </dgm:pt>
    <dgm:pt modelId="{CBFBCF66-8AFF-4A0B-AAE9-5AA3A5B79B58}" type="pres">
      <dgm:prSet presAssocID="{16860036-13C7-48AA-AF48-91E8E98513B2}" presName="aSpace" presStyleCnt="0"/>
      <dgm:spPr/>
    </dgm:pt>
    <dgm:pt modelId="{BB9B8DC6-8ADB-402C-9D93-61071AA84B2B}" type="pres">
      <dgm:prSet presAssocID="{43714511-CB89-4B99-9228-ABFB9BD65473}" presName="compNode" presStyleCnt="0"/>
      <dgm:spPr/>
    </dgm:pt>
    <dgm:pt modelId="{87A610FB-FFE7-421B-864D-FAB042F638CC}" type="pres">
      <dgm:prSet presAssocID="{43714511-CB89-4B99-9228-ABFB9BD65473}" presName="aNode" presStyleLbl="bgShp" presStyleIdx="1" presStyleCnt="2"/>
      <dgm:spPr/>
      <dgm:t>
        <a:bodyPr/>
        <a:lstStyle/>
        <a:p>
          <a:endParaRPr lang="en-US"/>
        </a:p>
      </dgm:t>
    </dgm:pt>
    <dgm:pt modelId="{663DDC85-35E8-4D0A-9129-BBAC4CD67535}" type="pres">
      <dgm:prSet presAssocID="{43714511-CB89-4B99-9228-ABFB9BD65473}" presName="textNode" presStyleLbl="bgShp" presStyleIdx="1" presStyleCnt="2"/>
      <dgm:spPr/>
      <dgm:t>
        <a:bodyPr/>
        <a:lstStyle/>
        <a:p>
          <a:endParaRPr lang="en-US"/>
        </a:p>
      </dgm:t>
    </dgm:pt>
    <dgm:pt modelId="{7B32F922-27B9-4F03-8B00-6419999EBCA9}" type="pres">
      <dgm:prSet presAssocID="{43714511-CB89-4B99-9228-ABFB9BD65473}" presName="compChildNode" presStyleCnt="0"/>
      <dgm:spPr/>
    </dgm:pt>
    <dgm:pt modelId="{41FBF20F-3A82-4336-BB83-AB0A05AECF77}" type="pres">
      <dgm:prSet presAssocID="{43714511-CB89-4B99-9228-ABFB9BD65473}" presName="theInnerList" presStyleCnt="0"/>
      <dgm:spPr/>
    </dgm:pt>
    <dgm:pt modelId="{74E63D99-1554-4405-92CD-1FB812A73E0C}" type="pres">
      <dgm:prSet presAssocID="{A8C0C4CF-EA1A-4144-85F0-2AAA179D7D48}" presName="childNode" presStyleLbl="node1" presStyleIdx="4" presStyleCnt="8">
        <dgm:presLayoutVars>
          <dgm:bulletEnabled val="1"/>
        </dgm:presLayoutVars>
      </dgm:prSet>
      <dgm:spPr/>
      <dgm:t>
        <a:bodyPr/>
        <a:lstStyle/>
        <a:p>
          <a:endParaRPr lang="en-US"/>
        </a:p>
      </dgm:t>
    </dgm:pt>
    <dgm:pt modelId="{D09BB2FC-638A-4A9A-B96C-5AC6099BB73F}" type="pres">
      <dgm:prSet presAssocID="{A8C0C4CF-EA1A-4144-85F0-2AAA179D7D48}" presName="aSpace2" presStyleCnt="0"/>
      <dgm:spPr/>
    </dgm:pt>
    <dgm:pt modelId="{C27F3623-D74C-4356-9449-F5CEA2AED32F}" type="pres">
      <dgm:prSet presAssocID="{C36D5268-B8BA-4D7D-976A-75E9C9D842C8}" presName="childNode" presStyleLbl="node1" presStyleIdx="5" presStyleCnt="8">
        <dgm:presLayoutVars>
          <dgm:bulletEnabled val="1"/>
        </dgm:presLayoutVars>
      </dgm:prSet>
      <dgm:spPr/>
      <dgm:t>
        <a:bodyPr/>
        <a:lstStyle/>
        <a:p>
          <a:endParaRPr lang="en-US"/>
        </a:p>
      </dgm:t>
    </dgm:pt>
    <dgm:pt modelId="{4A545FFD-0F4E-4698-ACE1-92A24585C155}" type="pres">
      <dgm:prSet presAssocID="{C36D5268-B8BA-4D7D-976A-75E9C9D842C8}" presName="aSpace2" presStyleCnt="0"/>
      <dgm:spPr/>
    </dgm:pt>
    <dgm:pt modelId="{EE11EC32-F3CC-41B6-8963-57F18A1D2A63}" type="pres">
      <dgm:prSet presAssocID="{6D9EA9F2-288F-48F5-AECA-643BE3F8772F}" presName="childNode" presStyleLbl="node1" presStyleIdx="6" presStyleCnt="8">
        <dgm:presLayoutVars>
          <dgm:bulletEnabled val="1"/>
        </dgm:presLayoutVars>
      </dgm:prSet>
      <dgm:spPr/>
      <dgm:t>
        <a:bodyPr/>
        <a:lstStyle/>
        <a:p>
          <a:endParaRPr lang="en-US"/>
        </a:p>
      </dgm:t>
    </dgm:pt>
    <dgm:pt modelId="{7404B12C-33C2-4B85-8A3E-276832C7B7AF}" type="pres">
      <dgm:prSet presAssocID="{6D9EA9F2-288F-48F5-AECA-643BE3F8772F}" presName="aSpace2" presStyleCnt="0"/>
      <dgm:spPr/>
    </dgm:pt>
    <dgm:pt modelId="{946761F5-1BBA-4B6D-B901-4ADAFB350473}" type="pres">
      <dgm:prSet presAssocID="{1DD9564B-71D8-45D5-8F7C-8F675733EE98}" presName="childNode" presStyleLbl="node1" presStyleIdx="7" presStyleCnt="8">
        <dgm:presLayoutVars>
          <dgm:bulletEnabled val="1"/>
        </dgm:presLayoutVars>
      </dgm:prSet>
      <dgm:spPr/>
      <dgm:t>
        <a:bodyPr/>
        <a:lstStyle/>
        <a:p>
          <a:endParaRPr lang="en-US"/>
        </a:p>
      </dgm:t>
    </dgm:pt>
  </dgm:ptLst>
  <dgm:cxnLst>
    <dgm:cxn modelId="{88789F2E-0C72-4211-BCC0-F07A0394136F}" type="presOf" srcId="{6D9EA9F2-288F-48F5-AECA-643BE3F8772F}" destId="{EE11EC32-F3CC-41B6-8963-57F18A1D2A63}" srcOrd="0" destOrd="0" presId="urn:microsoft.com/office/officeart/2005/8/layout/lProcess2"/>
    <dgm:cxn modelId="{1D77C511-977A-414E-AEA1-EE277FBBE5FE}" srcId="{43714511-CB89-4B99-9228-ABFB9BD65473}" destId="{6D9EA9F2-288F-48F5-AECA-643BE3F8772F}" srcOrd="2" destOrd="0" parTransId="{D1A041AB-89C0-4B4A-AF62-B3438AD716BF}" sibTransId="{020AD93B-CE9F-47FB-9A05-5009B386F1A2}"/>
    <dgm:cxn modelId="{DAC87279-1885-4075-8FA0-C101FE43B022}" type="presOf" srcId="{A8C0C4CF-EA1A-4144-85F0-2AAA179D7D48}" destId="{74E63D99-1554-4405-92CD-1FB812A73E0C}" srcOrd="0" destOrd="0" presId="urn:microsoft.com/office/officeart/2005/8/layout/lProcess2"/>
    <dgm:cxn modelId="{38701786-8B40-436B-9B89-EE454B19565D}" srcId="{7CEC0FF5-A1BF-4AC4-8C5A-8B7D7FE7DAC1}" destId="{16860036-13C7-48AA-AF48-91E8E98513B2}" srcOrd="0" destOrd="0" parTransId="{C2104ADF-C334-44CA-B564-F1A2FBE7049C}" sibTransId="{D4DBEEAE-69BF-458B-B4ED-01DCDEBDC3CA}"/>
    <dgm:cxn modelId="{EC77B7C3-F01E-4510-87AE-F6CD9426E1DF}" type="presOf" srcId="{1DD9564B-71D8-45D5-8F7C-8F675733EE98}" destId="{946761F5-1BBA-4B6D-B901-4ADAFB350473}" srcOrd="0" destOrd="0" presId="urn:microsoft.com/office/officeart/2005/8/layout/lProcess2"/>
    <dgm:cxn modelId="{5941A11F-017B-4430-B170-BC1CFA1CA27A}" srcId="{16860036-13C7-48AA-AF48-91E8E98513B2}" destId="{9DB2E331-EA99-4D55-A86D-2BB75BA7F98E}" srcOrd="1" destOrd="0" parTransId="{D368D631-618B-4FF9-9CB9-192DA6FF9E1D}" sibTransId="{B4846E6D-7398-4B9F-9AE7-950290B830B6}"/>
    <dgm:cxn modelId="{F4E13332-EB32-481A-9AE0-81D91EDB05EF}" srcId="{16860036-13C7-48AA-AF48-91E8E98513B2}" destId="{675143B7-7B69-4C23-A758-A0A69CFDBB63}" srcOrd="2" destOrd="0" parTransId="{4A0D3780-F4BC-4923-A219-715B08BAB89A}" sibTransId="{783D4C1B-2FAD-45C1-8E3E-674208EE5963}"/>
    <dgm:cxn modelId="{861129F2-29EF-4FE9-A6CA-AB56E298BD70}" type="presOf" srcId="{9DB2E331-EA99-4D55-A86D-2BB75BA7F98E}" destId="{E17CE62F-23DA-405D-BE3F-5B0C930B982B}" srcOrd="0" destOrd="0" presId="urn:microsoft.com/office/officeart/2005/8/layout/lProcess2"/>
    <dgm:cxn modelId="{403BD035-3CB1-4D4C-A2FB-BE77BD58328B}" srcId="{16860036-13C7-48AA-AF48-91E8E98513B2}" destId="{5FBAABCB-C1B7-4111-B938-2499F4A95575}" srcOrd="3" destOrd="0" parTransId="{376202E5-7A11-451E-90BB-0C0709B310A2}" sibTransId="{470C975B-7FBA-4CC5-9A0C-D7FA6E359E29}"/>
    <dgm:cxn modelId="{9E483BBD-955B-4AF9-96E7-D25A77ABEF53}" type="presOf" srcId="{201FC8D9-78C6-4F9E-8629-649F953F2750}" destId="{DAEE4C8F-BDC1-4D23-85DD-2F26055838E5}" srcOrd="0" destOrd="0" presId="urn:microsoft.com/office/officeart/2005/8/layout/lProcess2"/>
    <dgm:cxn modelId="{2083072F-CE06-402B-8C70-79C016DE8686}" type="presOf" srcId="{16860036-13C7-48AA-AF48-91E8E98513B2}" destId="{14730AE0-5C61-4AE8-AE97-9464199B2B14}" srcOrd="0" destOrd="0" presId="urn:microsoft.com/office/officeart/2005/8/layout/lProcess2"/>
    <dgm:cxn modelId="{EEBEBE94-58F6-4DE2-A8C6-01DA5D39E8EB}" type="presOf" srcId="{43714511-CB89-4B99-9228-ABFB9BD65473}" destId="{87A610FB-FFE7-421B-864D-FAB042F638CC}" srcOrd="0" destOrd="0" presId="urn:microsoft.com/office/officeart/2005/8/layout/lProcess2"/>
    <dgm:cxn modelId="{44AE4735-064A-49E6-A05B-447099A07C14}" type="presOf" srcId="{7CEC0FF5-A1BF-4AC4-8C5A-8B7D7FE7DAC1}" destId="{0838B378-CCE5-44DE-8BB7-1FD3B10D2939}" srcOrd="0" destOrd="0" presId="urn:microsoft.com/office/officeart/2005/8/layout/lProcess2"/>
    <dgm:cxn modelId="{6545DF10-D68F-4C76-B6A5-9F38E88082B3}" srcId="{7CEC0FF5-A1BF-4AC4-8C5A-8B7D7FE7DAC1}" destId="{43714511-CB89-4B99-9228-ABFB9BD65473}" srcOrd="1" destOrd="0" parTransId="{55992459-E08C-47B4-B33B-57D34459A8A3}" sibTransId="{11CDE5D0-FB22-4BDD-82E5-470EDBFCBD5A}"/>
    <dgm:cxn modelId="{BB324667-D3E2-45D1-9961-06CD26C26EC3}" type="presOf" srcId="{5FBAABCB-C1B7-4111-B938-2499F4A95575}" destId="{7ACB2216-9EF8-45DB-B90F-E3E03D4FBD88}" srcOrd="0" destOrd="0" presId="urn:microsoft.com/office/officeart/2005/8/layout/lProcess2"/>
    <dgm:cxn modelId="{230406A6-E38F-41D1-BE37-14457E3B2E91}" type="presOf" srcId="{C36D5268-B8BA-4D7D-976A-75E9C9D842C8}" destId="{C27F3623-D74C-4356-9449-F5CEA2AED32F}" srcOrd="0" destOrd="0" presId="urn:microsoft.com/office/officeart/2005/8/layout/lProcess2"/>
    <dgm:cxn modelId="{AC0BAF80-55F0-4BAD-8997-3E69002314AA}" srcId="{43714511-CB89-4B99-9228-ABFB9BD65473}" destId="{A8C0C4CF-EA1A-4144-85F0-2AAA179D7D48}" srcOrd="0" destOrd="0" parTransId="{824322FE-9868-4652-9031-E55EE28919AD}" sibTransId="{2BBE6D24-59D7-4FEF-8B04-F24B3D39A613}"/>
    <dgm:cxn modelId="{10C10648-BC6C-43A0-B5C8-D1999D43104A}" srcId="{16860036-13C7-48AA-AF48-91E8E98513B2}" destId="{201FC8D9-78C6-4F9E-8629-649F953F2750}" srcOrd="0" destOrd="0" parTransId="{A4FC6A6E-B521-464F-9F27-489EB5087FE0}" sibTransId="{EC727D5F-75CB-418F-B4FA-77BC3164EF6A}"/>
    <dgm:cxn modelId="{84794246-6ECD-476C-8C7D-985E475A2615}" type="presOf" srcId="{16860036-13C7-48AA-AF48-91E8E98513B2}" destId="{14A0E35D-325F-4FA1-9622-E8CFF0E59A27}" srcOrd="1" destOrd="0" presId="urn:microsoft.com/office/officeart/2005/8/layout/lProcess2"/>
    <dgm:cxn modelId="{793207C1-27BB-42CD-93AF-12F36E311E94}" srcId="{43714511-CB89-4B99-9228-ABFB9BD65473}" destId="{1DD9564B-71D8-45D5-8F7C-8F675733EE98}" srcOrd="3" destOrd="0" parTransId="{0CA0F9CD-D67B-460C-BF52-1F504A362FA2}" sibTransId="{9628918C-7958-41AE-A55F-23474BCC4079}"/>
    <dgm:cxn modelId="{26A635C4-0639-419E-870D-899AAEC20029}" srcId="{43714511-CB89-4B99-9228-ABFB9BD65473}" destId="{C36D5268-B8BA-4D7D-976A-75E9C9D842C8}" srcOrd="1" destOrd="0" parTransId="{7DC47A33-7252-44BA-8D64-3EBD42B491D2}" sibTransId="{7EE9DDDC-07DA-43D0-AD74-8948BCCCEC11}"/>
    <dgm:cxn modelId="{9F9AFA50-ECF6-4D39-AA3E-E9A31853E740}" type="presOf" srcId="{43714511-CB89-4B99-9228-ABFB9BD65473}" destId="{663DDC85-35E8-4D0A-9129-BBAC4CD67535}" srcOrd="1" destOrd="0" presId="urn:microsoft.com/office/officeart/2005/8/layout/lProcess2"/>
    <dgm:cxn modelId="{E65D3121-3953-455D-BC9F-E1167ADA327B}" type="presOf" srcId="{675143B7-7B69-4C23-A758-A0A69CFDBB63}" destId="{2FFEBF16-8AEB-46DD-8E29-DFC2E3730CCB}" srcOrd="0" destOrd="0" presId="urn:microsoft.com/office/officeart/2005/8/layout/lProcess2"/>
    <dgm:cxn modelId="{71EE6906-7EDA-4AFA-A25D-C2E9A53E5020}" type="presParOf" srcId="{0838B378-CCE5-44DE-8BB7-1FD3B10D2939}" destId="{28438845-8032-4171-A6D4-FB56C7746658}" srcOrd="0" destOrd="0" presId="urn:microsoft.com/office/officeart/2005/8/layout/lProcess2"/>
    <dgm:cxn modelId="{E04BFBE2-0EBD-4322-B779-84722F1974F6}" type="presParOf" srcId="{28438845-8032-4171-A6D4-FB56C7746658}" destId="{14730AE0-5C61-4AE8-AE97-9464199B2B14}" srcOrd="0" destOrd="0" presId="urn:microsoft.com/office/officeart/2005/8/layout/lProcess2"/>
    <dgm:cxn modelId="{3B232538-BC2B-4A66-BB47-BB755F84196C}" type="presParOf" srcId="{28438845-8032-4171-A6D4-FB56C7746658}" destId="{14A0E35D-325F-4FA1-9622-E8CFF0E59A27}" srcOrd="1" destOrd="0" presId="urn:microsoft.com/office/officeart/2005/8/layout/lProcess2"/>
    <dgm:cxn modelId="{ADC6A29C-792E-4199-A612-36731B159C6A}" type="presParOf" srcId="{28438845-8032-4171-A6D4-FB56C7746658}" destId="{F06BE87F-D489-4B16-BA6F-E42FB2AADD49}" srcOrd="2" destOrd="0" presId="urn:microsoft.com/office/officeart/2005/8/layout/lProcess2"/>
    <dgm:cxn modelId="{9AEE1F9F-FF41-4C9C-8411-98DC2EF0117A}" type="presParOf" srcId="{F06BE87F-D489-4B16-BA6F-E42FB2AADD49}" destId="{E331670D-F566-4560-8DD5-E3A69701B4A5}" srcOrd="0" destOrd="0" presId="urn:microsoft.com/office/officeart/2005/8/layout/lProcess2"/>
    <dgm:cxn modelId="{58E0441C-30EB-4A1B-B3B5-14004E6E64EA}" type="presParOf" srcId="{E331670D-F566-4560-8DD5-E3A69701B4A5}" destId="{DAEE4C8F-BDC1-4D23-85DD-2F26055838E5}" srcOrd="0" destOrd="0" presId="urn:microsoft.com/office/officeart/2005/8/layout/lProcess2"/>
    <dgm:cxn modelId="{82CF873D-706A-46BB-9E97-4DB9F802545C}" type="presParOf" srcId="{E331670D-F566-4560-8DD5-E3A69701B4A5}" destId="{7DE6EC33-F0E1-41E1-A16E-1D25849104DA}" srcOrd="1" destOrd="0" presId="urn:microsoft.com/office/officeart/2005/8/layout/lProcess2"/>
    <dgm:cxn modelId="{BE7F4417-F453-4CEE-8654-ADF273FD95BE}" type="presParOf" srcId="{E331670D-F566-4560-8DD5-E3A69701B4A5}" destId="{E17CE62F-23DA-405D-BE3F-5B0C930B982B}" srcOrd="2" destOrd="0" presId="urn:microsoft.com/office/officeart/2005/8/layout/lProcess2"/>
    <dgm:cxn modelId="{37AA33C4-5EA4-4665-8297-28326A5D5E08}" type="presParOf" srcId="{E331670D-F566-4560-8DD5-E3A69701B4A5}" destId="{656018D9-50EC-49A7-B2C9-510890C333F9}" srcOrd="3" destOrd="0" presId="urn:microsoft.com/office/officeart/2005/8/layout/lProcess2"/>
    <dgm:cxn modelId="{D9227955-1E50-4129-9942-47CA3C26FC10}" type="presParOf" srcId="{E331670D-F566-4560-8DD5-E3A69701B4A5}" destId="{2FFEBF16-8AEB-46DD-8E29-DFC2E3730CCB}" srcOrd="4" destOrd="0" presId="urn:microsoft.com/office/officeart/2005/8/layout/lProcess2"/>
    <dgm:cxn modelId="{9F1EB9BB-1B0B-4FFC-A2DA-A341E1AA6EB9}" type="presParOf" srcId="{E331670D-F566-4560-8DD5-E3A69701B4A5}" destId="{7C2865B8-E41D-4794-8051-49BA8F9DB82E}" srcOrd="5" destOrd="0" presId="urn:microsoft.com/office/officeart/2005/8/layout/lProcess2"/>
    <dgm:cxn modelId="{89CEC37F-4248-4D85-83F1-473B64180453}" type="presParOf" srcId="{E331670D-F566-4560-8DD5-E3A69701B4A5}" destId="{7ACB2216-9EF8-45DB-B90F-E3E03D4FBD88}" srcOrd="6" destOrd="0" presId="urn:microsoft.com/office/officeart/2005/8/layout/lProcess2"/>
    <dgm:cxn modelId="{8C53DABC-8417-4113-87B3-382B90534EF7}" type="presParOf" srcId="{0838B378-CCE5-44DE-8BB7-1FD3B10D2939}" destId="{CBFBCF66-8AFF-4A0B-AAE9-5AA3A5B79B58}" srcOrd="1" destOrd="0" presId="urn:microsoft.com/office/officeart/2005/8/layout/lProcess2"/>
    <dgm:cxn modelId="{8218A1B6-A8B6-437A-91C6-1805986CFB60}" type="presParOf" srcId="{0838B378-CCE5-44DE-8BB7-1FD3B10D2939}" destId="{BB9B8DC6-8ADB-402C-9D93-61071AA84B2B}" srcOrd="2" destOrd="0" presId="urn:microsoft.com/office/officeart/2005/8/layout/lProcess2"/>
    <dgm:cxn modelId="{808D94F0-E95F-4380-ABCC-D04B7094DF01}" type="presParOf" srcId="{BB9B8DC6-8ADB-402C-9D93-61071AA84B2B}" destId="{87A610FB-FFE7-421B-864D-FAB042F638CC}" srcOrd="0" destOrd="0" presId="urn:microsoft.com/office/officeart/2005/8/layout/lProcess2"/>
    <dgm:cxn modelId="{DC4B433E-3ACC-494F-AF77-028DA656E0D6}" type="presParOf" srcId="{BB9B8DC6-8ADB-402C-9D93-61071AA84B2B}" destId="{663DDC85-35E8-4D0A-9129-BBAC4CD67535}" srcOrd="1" destOrd="0" presId="urn:microsoft.com/office/officeart/2005/8/layout/lProcess2"/>
    <dgm:cxn modelId="{5AEBC655-AC2D-49FC-BC03-C72D09225D18}" type="presParOf" srcId="{BB9B8DC6-8ADB-402C-9D93-61071AA84B2B}" destId="{7B32F922-27B9-4F03-8B00-6419999EBCA9}" srcOrd="2" destOrd="0" presId="urn:microsoft.com/office/officeart/2005/8/layout/lProcess2"/>
    <dgm:cxn modelId="{E5F6679E-04E1-4701-B0ED-F1DD8D5CE3C2}" type="presParOf" srcId="{7B32F922-27B9-4F03-8B00-6419999EBCA9}" destId="{41FBF20F-3A82-4336-BB83-AB0A05AECF77}" srcOrd="0" destOrd="0" presId="urn:microsoft.com/office/officeart/2005/8/layout/lProcess2"/>
    <dgm:cxn modelId="{769AD94B-70CA-4223-B65F-C46B785DD2A7}" type="presParOf" srcId="{41FBF20F-3A82-4336-BB83-AB0A05AECF77}" destId="{74E63D99-1554-4405-92CD-1FB812A73E0C}" srcOrd="0" destOrd="0" presId="urn:microsoft.com/office/officeart/2005/8/layout/lProcess2"/>
    <dgm:cxn modelId="{1EC3FA7B-9CA4-4DE6-AD0F-DFD77B61FEFA}" type="presParOf" srcId="{41FBF20F-3A82-4336-BB83-AB0A05AECF77}" destId="{D09BB2FC-638A-4A9A-B96C-5AC6099BB73F}" srcOrd="1" destOrd="0" presId="urn:microsoft.com/office/officeart/2005/8/layout/lProcess2"/>
    <dgm:cxn modelId="{920E382D-2BD1-49EF-B4DC-C39934058AD1}" type="presParOf" srcId="{41FBF20F-3A82-4336-BB83-AB0A05AECF77}" destId="{C27F3623-D74C-4356-9449-F5CEA2AED32F}" srcOrd="2" destOrd="0" presId="urn:microsoft.com/office/officeart/2005/8/layout/lProcess2"/>
    <dgm:cxn modelId="{3B65AA3E-8C1E-4DD9-B116-3AE50701E1E2}" type="presParOf" srcId="{41FBF20F-3A82-4336-BB83-AB0A05AECF77}" destId="{4A545FFD-0F4E-4698-ACE1-92A24585C155}" srcOrd="3" destOrd="0" presId="urn:microsoft.com/office/officeart/2005/8/layout/lProcess2"/>
    <dgm:cxn modelId="{787A6D49-A6B4-4E6F-9278-93B07704F7C1}" type="presParOf" srcId="{41FBF20F-3A82-4336-BB83-AB0A05AECF77}" destId="{EE11EC32-F3CC-41B6-8963-57F18A1D2A63}" srcOrd="4" destOrd="0" presId="urn:microsoft.com/office/officeart/2005/8/layout/lProcess2"/>
    <dgm:cxn modelId="{4775D9DF-B015-4246-9DC2-3526387FB95C}" type="presParOf" srcId="{41FBF20F-3A82-4336-BB83-AB0A05AECF77}" destId="{7404B12C-33C2-4B85-8A3E-276832C7B7AF}" srcOrd="5" destOrd="0" presId="urn:microsoft.com/office/officeart/2005/8/layout/lProcess2"/>
    <dgm:cxn modelId="{77F3BF59-DC2B-4421-BA9B-B5CB93F7482F}" type="presParOf" srcId="{41FBF20F-3A82-4336-BB83-AB0A05AECF77}" destId="{946761F5-1BBA-4B6D-B901-4ADAFB350473}"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1E19F-05C7-494F-866E-7D5302DB083F}">
      <dsp:nvSpPr>
        <dsp:cNvPr id="0" name=""/>
        <dsp:cNvSpPr/>
      </dsp:nvSpPr>
      <dsp:spPr>
        <a:xfrm>
          <a:off x="0" y="337728"/>
          <a:ext cx="7488608" cy="511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581199" tIns="270764" rIns="58119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Strongly-typed,</a:t>
          </a:r>
          <a:r>
            <a:rPr lang="en-US" sz="1200" kern="1200" baseline="0" dirty="0" smtClean="0"/>
            <a:t> query-friendly data fields (</a:t>
          </a:r>
          <a:r>
            <a:rPr lang="en-US" sz="1200" kern="1200" baseline="0" dirty="0" err="1" smtClean="0"/>
            <a:t>datetime</a:t>
          </a:r>
          <a:r>
            <a:rPr lang="en-US" sz="1200" kern="1200" baseline="0" dirty="0" smtClean="0"/>
            <a:t>, numeric-compatible, precise decimals)</a:t>
          </a:r>
          <a:endParaRPr lang="en-US" sz="1200" kern="1200" dirty="0"/>
        </a:p>
      </dsp:txBody>
      <dsp:txXfrm>
        <a:off x="0" y="337728"/>
        <a:ext cx="7488608" cy="511875"/>
      </dsp:txXfrm>
    </dsp:sp>
    <dsp:sp modelId="{16BD1301-19ED-4C0D-AF02-55D6D9CB7D6E}">
      <dsp:nvSpPr>
        <dsp:cNvPr id="0" name=""/>
        <dsp:cNvSpPr/>
      </dsp:nvSpPr>
      <dsp:spPr>
        <a:xfrm>
          <a:off x="374430" y="145848"/>
          <a:ext cx="5242025" cy="383760"/>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36" tIns="0" rIns="198136" bIns="0" numCol="1" spcCol="1270" anchor="ctr" anchorCtr="0">
          <a:noAutofit/>
        </a:bodyPr>
        <a:lstStyle/>
        <a:p>
          <a:pPr lvl="0" algn="l" defTabSz="1066800">
            <a:lnSpc>
              <a:spcPct val="90000"/>
            </a:lnSpc>
            <a:spcBef>
              <a:spcPct val="0"/>
            </a:spcBef>
            <a:spcAft>
              <a:spcPct val="35000"/>
            </a:spcAft>
          </a:pPr>
          <a:r>
            <a:rPr lang="en-US" sz="2400" kern="1200" dirty="0" smtClean="0"/>
            <a:t>Robust – Strongly-Typed</a:t>
          </a:r>
          <a:endParaRPr lang="en-US" sz="2400" kern="1200" dirty="0"/>
        </a:p>
      </dsp:txBody>
      <dsp:txXfrm>
        <a:off x="393164" y="164582"/>
        <a:ext cx="5204557" cy="346292"/>
      </dsp:txXfrm>
    </dsp:sp>
    <dsp:sp modelId="{07BA41A2-4E34-4E7B-B14B-0AFD145F342D}">
      <dsp:nvSpPr>
        <dsp:cNvPr id="0" name=""/>
        <dsp:cNvSpPr/>
      </dsp:nvSpPr>
      <dsp:spPr>
        <a:xfrm>
          <a:off x="0" y="1111683"/>
          <a:ext cx="7488608" cy="5323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581199" tIns="270764" rIns="58119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“Garbage in, garbage out”</a:t>
          </a:r>
          <a:endParaRPr lang="en-US" sz="1300" kern="1200" dirty="0"/>
        </a:p>
      </dsp:txBody>
      <dsp:txXfrm>
        <a:off x="0" y="1111683"/>
        <a:ext cx="7488608" cy="532350"/>
      </dsp:txXfrm>
    </dsp:sp>
    <dsp:sp modelId="{AF78C1A0-C31C-4993-AE2E-BC214DD2CC05}">
      <dsp:nvSpPr>
        <dsp:cNvPr id="0" name=""/>
        <dsp:cNvSpPr/>
      </dsp:nvSpPr>
      <dsp:spPr>
        <a:xfrm>
          <a:off x="374430" y="919803"/>
          <a:ext cx="5242025" cy="383760"/>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36" tIns="0" rIns="198136" bIns="0" numCol="1" spcCol="1270" anchor="ctr" anchorCtr="0">
          <a:noAutofit/>
        </a:bodyPr>
        <a:lstStyle/>
        <a:p>
          <a:pPr lvl="0" algn="l" defTabSz="1066800">
            <a:lnSpc>
              <a:spcPct val="90000"/>
            </a:lnSpc>
            <a:spcBef>
              <a:spcPct val="0"/>
            </a:spcBef>
            <a:spcAft>
              <a:spcPct val="35000"/>
            </a:spcAft>
          </a:pPr>
          <a:r>
            <a:rPr lang="en-US" sz="2400" kern="1200" smtClean="0"/>
            <a:t>Precise </a:t>
          </a:r>
          <a:r>
            <a:rPr lang="en-US" sz="2400" kern="1200" smtClean="0"/>
            <a:t>&amp; Accurate</a:t>
          </a:r>
          <a:endParaRPr lang="en-US" kern="1200"/>
        </a:p>
      </dsp:txBody>
      <dsp:txXfrm>
        <a:off x="393164" y="938537"/>
        <a:ext cx="5204557" cy="346292"/>
      </dsp:txXfrm>
    </dsp:sp>
    <dsp:sp modelId="{319F0DDD-4687-4B70-B5B6-65E28FC38F88}">
      <dsp:nvSpPr>
        <dsp:cNvPr id="0" name=""/>
        <dsp:cNvSpPr/>
      </dsp:nvSpPr>
      <dsp:spPr>
        <a:xfrm>
          <a:off x="0" y="1906113"/>
          <a:ext cx="7488608" cy="5323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581199" tIns="270764" rIns="58119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Unique Identifiers, assigned at the source and </a:t>
          </a:r>
          <a:r>
            <a:rPr lang="en-US" sz="1300" kern="1200" smtClean="0"/>
            <a:t>flowing downstream, linking derivatives &amp; dupes</a:t>
          </a:r>
          <a:endParaRPr lang="en-US" sz="1300" kern="1200" dirty="0"/>
        </a:p>
      </dsp:txBody>
      <dsp:txXfrm>
        <a:off x="0" y="1906113"/>
        <a:ext cx="7488608" cy="532350"/>
      </dsp:txXfrm>
    </dsp:sp>
    <dsp:sp modelId="{01D8EB33-ED0B-4640-A2A1-EF68E71CFF26}">
      <dsp:nvSpPr>
        <dsp:cNvPr id="0" name=""/>
        <dsp:cNvSpPr/>
      </dsp:nvSpPr>
      <dsp:spPr>
        <a:xfrm>
          <a:off x="374430" y="1714233"/>
          <a:ext cx="5242025" cy="383760"/>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36" tIns="0" rIns="198136" bIns="0" numCol="1" spcCol="1270" anchor="ctr" anchorCtr="0">
          <a:noAutofit/>
        </a:bodyPr>
        <a:lstStyle/>
        <a:p>
          <a:pPr lvl="0" algn="l" defTabSz="1066800">
            <a:lnSpc>
              <a:spcPct val="90000"/>
            </a:lnSpc>
            <a:spcBef>
              <a:spcPct val="0"/>
            </a:spcBef>
            <a:spcAft>
              <a:spcPct val="35000"/>
            </a:spcAft>
          </a:pPr>
          <a:r>
            <a:rPr lang="en-US" sz="2400" kern="1200" dirty="0" smtClean="0"/>
            <a:t>“Sticky” </a:t>
          </a:r>
          <a:r>
            <a:rPr lang="en-US" sz="2400" kern="1200" dirty="0" smtClean="0"/>
            <a:t>(</a:t>
          </a:r>
          <a:r>
            <a:rPr lang="en-US" sz="2400" kern="1200" dirty="0" err="1" smtClean="0"/>
            <a:t>iPhylo</a:t>
          </a:r>
          <a:r>
            <a:rPr lang="en-US" sz="2400" kern="1200" dirty="0" smtClean="0"/>
            <a:t>, Rod </a:t>
          </a:r>
          <a:r>
            <a:rPr lang="en-US" sz="2400" kern="1200" dirty="0" smtClean="0"/>
            <a:t>Page)</a:t>
          </a:r>
          <a:endParaRPr lang="en-US" sz="2400" kern="1200" dirty="0"/>
        </a:p>
      </dsp:txBody>
      <dsp:txXfrm>
        <a:off x="393164" y="1732967"/>
        <a:ext cx="5204557" cy="346292"/>
      </dsp:txXfrm>
    </dsp:sp>
    <dsp:sp modelId="{C6FB7C2D-3747-46D8-A7B8-5ACDE6FECD1E}">
      <dsp:nvSpPr>
        <dsp:cNvPr id="0" name=""/>
        <dsp:cNvSpPr/>
      </dsp:nvSpPr>
      <dsp:spPr>
        <a:xfrm>
          <a:off x="0" y="2700543"/>
          <a:ext cx="7488608" cy="5323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581199" tIns="270764" rIns="58119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“No </a:t>
          </a:r>
          <a:r>
            <a:rPr lang="en-US" sz="1300" strike="sngStrike" kern="1200" dirty="0" err="1" smtClean="0"/>
            <a:t>man</a:t>
          </a:r>
          <a:r>
            <a:rPr lang="en-US" sz="1300" kern="1200" dirty="0" err="1" smtClean="0"/>
            <a:t>data</a:t>
          </a:r>
          <a:r>
            <a:rPr lang="en-US" sz="1300" kern="1200" dirty="0" smtClean="0"/>
            <a:t> left behind”</a:t>
          </a:r>
          <a:endParaRPr lang="en-US" sz="1300" kern="1200" dirty="0"/>
        </a:p>
      </dsp:txBody>
      <dsp:txXfrm>
        <a:off x="0" y="2700543"/>
        <a:ext cx="7488608" cy="532350"/>
      </dsp:txXfrm>
    </dsp:sp>
    <dsp:sp modelId="{646B2E4F-53F6-4B85-99AA-FE43DEFB3279}">
      <dsp:nvSpPr>
        <dsp:cNvPr id="0" name=""/>
        <dsp:cNvSpPr/>
      </dsp:nvSpPr>
      <dsp:spPr>
        <a:xfrm>
          <a:off x="374430" y="2508663"/>
          <a:ext cx="5242025" cy="383760"/>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36" tIns="0" rIns="198136" bIns="0" numCol="1" spcCol="1270" anchor="ctr" anchorCtr="0">
          <a:noAutofit/>
        </a:bodyPr>
        <a:lstStyle/>
        <a:p>
          <a:pPr lvl="0" algn="l" defTabSz="1066800">
            <a:lnSpc>
              <a:spcPct val="90000"/>
            </a:lnSpc>
            <a:spcBef>
              <a:spcPct val="0"/>
            </a:spcBef>
            <a:spcAft>
              <a:spcPct val="35000"/>
            </a:spcAft>
          </a:pPr>
          <a:r>
            <a:rPr lang="en-US" sz="2400" kern="1200" dirty="0" smtClean="0"/>
            <a:t>Complete – One System of Record</a:t>
          </a:r>
          <a:endParaRPr lang="en-US" sz="2400" kern="1200" dirty="0"/>
        </a:p>
      </dsp:txBody>
      <dsp:txXfrm>
        <a:off x="393164" y="2527397"/>
        <a:ext cx="5204557"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30AE0-5C61-4AE8-AE97-9464199B2B14}">
      <dsp:nvSpPr>
        <dsp:cNvPr id="0" name=""/>
        <dsp:cNvSpPr/>
      </dsp:nvSpPr>
      <dsp:spPr>
        <a:xfrm>
          <a:off x="4805" y="0"/>
          <a:ext cx="4622452" cy="3317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First OCR, then PARSE</a:t>
          </a:r>
          <a:endParaRPr lang="en-US" sz="3600" kern="1200" dirty="0"/>
        </a:p>
      </dsp:txBody>
      <dsp:txXfrm>
        <a:off x="4805" y="0"/>
        <a:ext cx="4622452" cy="995362"/>
      </dsp:txXfrm>
    </dsp:sp>
    <dsp:sp modelId="{DAEE4C8F-BDC1-4D23-85DD-2F26055838E5}">
      <dsp:nvSpPr>
        <dsp:cNvPr id="0" name=""/>
        <dsp:cNvSpPr/>
      </dsp:nvSpPr>
      <dsp:spPr>
        <a:xfrm>
          <a:off x="467050" y="995443"/>
          <a:ext cx="3697962" cy="4833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Get Label Image</a:t>
          </a:r>
          <a:endParaRPr lang="en-US" sz="1300" kern="1200" dirty="0"/>
        </a:p>
      </dsp:txBody>
      <dsp:txXfrm>
        <a:off x="481207" y="1009600"/>
        <a:ext cx="3669648" cy="455029"/>
      </dsp:txXfrm>
    </dsp:sp>
    <dsp:sp modelId="{E17CE62F-23DA-405D-BE3F-5B0C930B982B}">
      <dsp:nvSpPr>
        <dsp:cNvPr id="0" name=""/>
        <dsp:cNvSpPr/>
      </dsp:nvSpPr>
      <dsp:spPr>
        <a:xfrm>
          <a:off x="467050" y="1553147"/>
          <a:ext cx="3697962" cy="4833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      Get OCR Results for whole label</a:t>
          </a:r>
          <a:endParaRPr lang="en-US" sz="1300" kern="1200" dirty="0"/>
        </a:p>
      </dsp:txBody>
      <dsp:txXfrm>
        <a:off x="481207" y="1567304"/>
        <a:ext cx="3669648" cy="455029"/>
      </dsp:txXfrm>
    </dsp:sp>
    <dsp:sp modelId="{2FFEBF16-8AEB-46DD-8E29-DFC2E3730CCB}">
      <dsp:nvSpPr>
        <dsp:cNvPr id="0" name=""/>
        <dsp:cNvSpPr/>
      </dsp:nvSpPr>
      <dsp:spPr>
        <a:xfrm>
          <a:off x="467050" y="2110852"/>
          <a:ext cx="3697962" cy="4833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     Parse OCR Results into </a:t>
          </a:r>
          <a:r>
            <a:rPr lang="en-US" sz="1300" kern="1200" dirty="0" err="1" smtClean="0"/>
            <a:t>DwC</a:t>
          </a:r>
          <a:r>
            <a:rPr lang="en-US" sz="1300" kern="1200" dirty="0" smtClean="0"/>
            <a:t> Fields</a:t>
          </a:r>
        </a:p>
      </dsp:txBody>
      <dsp:txXfrm>
        <a:off x="481207" y="2125009"/>
        <a:ext cx="3669648" cy="455029"/>
      </dsp:txXfrm>
    </dsp:sp>
    <dsp:sp modelId="{7ACB2216-9EF8-45DB-B90F-E3E03D4FBD88}">
      <dsp:nvSpPr>
        <dsp:cNvPr id="0" name=""/>
        <dsp:cNvSpPr/>
      </dsp:nvSpPr>
      <dsp:spPr>
        <a:xfrm>
          <a:off x="467050" y="2668556"/>
          <a:ext cx="3697962" cy="4833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Digital </a:t>
          </a:r>
          <a:r>
            <a:rPr lang="en-US" sz="1300" kern="1200" dirty="0" err="1" smtClean="0"/>
            <a:t>DwC</a:t>
          </a:r>
          <a:r>
            <a:rPr lang="en-US" sz="1300" kern="1200" dirty="0" smtClean="0"/>
            <a:t> Record –</a:t>
          </a:r>
        </a:p>
        <a:p>
          <a:pPr lvl="0" algn="ctr" defTabSz="577850">
            <a:lnSpc>
              <a:spcPct val="90000"/>
            </a:lnSpc>
            <a:spcBef>
              <a:spcPct val="0"/>
            </a:spcBef>
            <a:spcAft>
              <a:spcPct val="35000"/>
            </a:spcAft>
          </a:pPr>
          <a:r>
            <a:rPr lang="en-US" sz="1300" kern="1200" dirty="0" smtClean="0"/>
            <a:t> limited to those fields you can parse.</a:t>
          </a:r>
          <a:endParaRPr lang="en-US" sz="1300" kern="1200" dirty="0"/>
        </a:p>
      </dsp:txBody>
      <dsp:txXfrm>
        <a:off x="481207" y="2682713"/>
        <a:ext cx="3669648" cy="455029"/>
      </dsp:txXfrm>
    </dsp:sp>
    <dsp:sp modelId="{87A610FB-FFE7-421B-864D-FAB042F638CC}">
      <dsp:nvSpPr>
        <dsp:cNvPr id="0" name=""/>
        <dsp:cNvSpPr/>
      </dsp:nvSpPr>
      <dsp:spPr>
        <a:xfrm>
          <a:off x="4973941" y="0"/>
          <a:ext cx="4622452" cy="3317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First PARSE, then OCR</a:t>
          </a:r>
          <a:endParaRPr lang="en-US" sz="3600" kern="1200" dirty="0"/>
        </a:p>
      </dsp:txBody>
      <dsp:txXfrm>
        <a:off x="4973941" y="0"/>
        <a:ext cx="4622452" cy="995362"/>
      </dsp:txXfrm>
    </dsp:sp>
    <dsp:sp modelId="{74E63D99-1554-4405-92CD-1FB812A73E0C}">
      <dsp:nvSpPr>
        <dsp:cNvPr id="0" name=""/>
        <dsp:cNvSpPr/>
      </dsp:nvSpPr>
      <dsp:spPr>
        <a:xfrm>
          <a:off x="5436187" y="995443"/>
          <a:ext cx="3697962" cy="4833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Get Label Image</a:t>
          </a:r>
          <a:endParaRPr lang="en-US" sz="1300" kern="1200" dirty="0"/>
        </a:p>
      </dsp:txBody>
      <dsp:txXfrm>
        <a:off x="5450344" y="1009600"/>
        <a:ext cx="3669648" cy="455029"/>
      </dsp:txXfrm>
    </dsp:sp>
    <dsp:sp modelId="{C27F3623-D74C-4356-9449-F5CEA2AED32F}">
      <dsp:nvSpPr>
        <dsp:cNvPr id="0" name=""/>
        <dsp:cNvSpPr/>
      </dsp:nvSpPr>
      <dsp:spPr>
        <a:xfrm>
          <a:off x="5436187" y="1553147"/>
          <a:ext cx="3697962" cy="4833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Parse image into ‘excavated images’ </a:t>
          </a:r>
        </a:p>
        <a:p>
          <a:pPr lvl="0" algn="ctr" defTabSz="577850">
            <a:lnSpc>
              <a:spcPct val="90000"/>
            </a:lnSpc>
            <a:spcBef>
              <a:spcPct val="0"/>
            </a:spcBef>
            <a:spcAft>
              <a:spcPct val="35000"/>
            </a:spcAft>
          </a:pPr>
          <a:r>
            <a:rPr lang="en-US" sz="1300" kern="1200" dirty="0" smtClean="0"/>
            <a:t>that represent </a:t>
          </a:r>
          <a:r>
            <a:rPr lang="en-US" sz="1300" kern="1200" dirty="0" err="1" smtClean="0"/>
            <a:t>DwC</a:t>
          </a:r>
          <a:r>
            <a:rPr lang="en-US" sz="1300" kern="1200" dirty="0" smtClean="0"/>
            <a:t> fields</a:t>
          </a:r>
          <a:endParaRPr lang="en-US" sz="1300" kern="1200" dirty="0"/>
        </a:p>
      </dsp:txBody>
      <dsp:txXfrm>
        <a:off x="5450344" y="1567304"/>
        <a:ext cx="3669648" cy="455029"/>
      </dsp:txXfrm>
    </dsp:sp>
    <dsp:sp modelId="{EE11EC32-F3CC-41B6-8963-57F18A1D2A63}">
      <dsp:nvSpPr>
        <dsp:cNvPr id="0" name=""/>
        <dsp:cNvSpPr/>
      </dsp:nvSpPr>
      <dsp:spPr>
        <a:xfrm>
          <a:off x="5436187" y="2110852"/>
          <a:ext cx="3697962" cy="4833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            Get OCR results for excavated images</a:t>
          </a:r>
        </a:p>
      </dsp:txBody>
      <dsp:txXfrm>
        <a:off x="5450344" y="2125009"/>
        <a:ext cx="3669648" cy="455029"/>
      </dsp:txXfrm>
    </dsp:sp>
    <dsp:sp modelId="{946761F5-1BBA-4B6D-B901-4ADAFB350473}">
      <dsp:nvSpPr>
        <dsp:cNvPr id="0" name=""/>
        <dsp:cNvSpPr/>
      </dsp:nvSpPr>
      <dsp:spPr>
        <a:xfrm>
          <a:off x="5436187" y="2668556"/>
          <a:ext cx="3697962" cy="4833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Digital </a:t>
          </a:r>
          <a:r>
            <a:rPr lang="en-US" sz="1300" kern="1200" dirty="0" err="1" smtClean="0"/>
            <a:t>DwC</a:t>
          </a:r>
          <a:r>
            <a:rPr lang="en-US" sz="1300" kern="1200" dirty="0" smtClean="0"/>
            <a:t> Record – </a:t>
          </a:r>
        </a:p>
        <a:p>
          <a:pPr lvl="0" algn="ctr" defTabSz="577850">
            <a:lnSpc>
              <a:spcPct val="90000"/>
            </a:lnSpc>
            <a:spcBef>
              <a:spcPct val="0"/>
            </a:spcBef>
            <a:spcAft>
              <a:spcPct val="35000"/>
            </a:spcAft>
          </a:pPr>
          <a:r>
            <a:rPr lang="en-US" sz="1300" kern="1200" dirty="0" smtClean="0"/>
            <a:t>only limited by user excavation</a:t>
          </a:r>
          <a:endParaRPr lang="en-US" sz="1300" kern="1200" dirty="0"/>
        </a:p>
      </dsp:txBody>
      <dsp:txXfrm>
        <a:off x="5450344" y="2682713"/>
        <a:ext cx="3669648" cy="45502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2/12/2013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yserver.org/myCallbackPage" TargetMode="External"/><Relationship Id="rId2" Type="http://schemas.openxmlformats.org/officeDocument/2006/relationships/hyperlink" Target="http://168.61.49.123:83/api/ImageProcessReques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yserver.org/myCallbackPag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rserver.org/api/SourceImages?fileName=NY01075759_lg.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168.61.49.123:83/api/SourceImages?sourceImageId=89b2b044-616d-e211-be78-cc52af888ab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168.61.49.123:83/api/ImageProcessReque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
            </a:r>
            <a:br>
              <a:rPr lang="en-US" sz="4800" dirty="0" smtClean="0"/>
            </a:br>
            <a:r>
              <a:rPr lang="en-US" sz="4800" dirty="0"/>
              <a:t/>
            </a:r>
            <a:br>
              <a:rPr lang="en-US" sz="4800" dirty="0"/>
            </a:br>
            <a:r>
              <a:rPr lang="en-US" sz="4800" dirty="0" err="1" smtClean="0"/>
              <a:t>iDigBio</a:t>
            </a:r>
            <a:r>
              <a:rPr lang="en-US" sz="4800" dirty="0" smtClean="0"/>
              <a:t> OCR </a:t>
            </a:r>
            <a:r>
              <a:rPr lang="en-US" sz="4800" dirty="0" err="1" smtClean="0"/>
              <a:t>Hackathon</a:t>
            </a:r>
            <a:endParaRPr lang="en-US" sz="4800" dirty="0"/>
          </a:p>
        </p:txBody>
      </p:sp>
      <p:sp>
        <p:nvSpPr>
          <p:cNvPr id="3" name="Subtitle 2"/>
          <p:cNvSpPr>
            <a:spLocks noGrp="1"/>
          </p:cNvSpPr>
          <p:nvPr>
            <p:ph type="subTitle" idx="1"/>
          </p:nvPr>
        </p:nvSpPr>
        <p:spPr/>
        <p:txBody>
          <a:bodyPr>
            <a:normAutofit/>
          </a:bodyPr>
          <a:lstStyle/>
          <a:p>
            <a:r>
              <a:rPr lang="en-US" sz="4400" dirty="0" smtClean="0"/>
              <a:t>Initial Results – Rest API</a:t>
            </a:r>
          </a:p>
          <a:p>
            <a:r>
              <a:rPr lang="en-US" dirty="0" smtClean="0"/>
              <a:t>Paul &amp; Robin Schroeder</a:t>
            </a:r>
            <a:endParaRPr lang="en-US" dirty="0"/>
          </a:p>
        </p:txBody>
      </p:sp>
    </p:spTree>
    <p:extLst>
      <p:ext uri="{BB962C8B-B14F-4D97-AF65-F5344CB8AC3E}">
        <p14:creationId xmlns:p14="http://schemas.microsoft.com/office/powerpoint/2010/main" val="392235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Scenario E: </a:t>
            </a:r>
            <a:r>
              <a:rPr lang="en-US" sz="3200" dirty="0" smtClean="0"/>
              <a:t/>
            </a:r>
            <a:br>
              <a:rPr lang="en-US" sz="3200" dirty="0" smtClean="0"/>
            </a:br>
            <a:r>
              <a:rPr lang="en-US" sz="2700" dirty="0" smtClean="0"/>
              <a:t>I </a:t>
            </a:r>
            <a:r>
              <a:rPr lang="en-US" sz="2700" dirty="0"/>
              <a:t>want to simulate submission of an OCR request </a:t>
            </a:r>
            <a:r>
              <a:rPr lang="en-US" sz="2700" dirty="0" smtClean="0"/>
              <a:t/>
            </a:r>
            <a:br>
              <a:rPr lang="en-US" sz="2700" dirty="0" smtClean="0"/>
            </a:br>
            <a:r>
              <a:rPr lang="en-US" sz="2700" dirty="0" smtClean="0"/>
              <a:t>with a </a:t>
            </a:r>
            <a:r>
              <a:rPr lang="en-US" sz="2700" dirty="0"/>
              <a:t>CALLBACK (not polling</a:t>
            </a:r>
            <a:r>
              <a:rPr lang="en-US" sz="2700" dirty="0" smtClean="0"/>
              <a:t>) to get ABBYY OCR results</a:t>
            </a:r>
            <a:endParaRPr lang="en-US" sz="2700" dirty="0"/>
          </a:p>
        </p:txBody>
      </p:sp>
      <p:sp>
        <p:nvSpPr>
          <p:cNvPr id="3" name="Content Placeholder 2"/>
          <p:cNvSpPr>
            <a:spLocks noGrp="1"/>
          </p:cNvSpPr>
          <p:nvPr>
            <p:ph idx="1"/>
          </p:nvPr>
        </p:nvSpPr>
        <p:spPr/>
        <p:txBody>
          <a:bodyPr>
            <a:normAutofit/>
          </a:bodyPr>
          <a:lstStyle/>
          <a:p>
            <a:r>
              <a:rPr lang="en-US" dirty="0" smtClean="0"/>
              <a:t>REST </a:t>
            </a:r>
            <a:r>
              <a:rPr lang="en-US" dirty="0"/>
              <a:t>call (POST):  </a:t>
            </a:r>
            <a:r>
              <a:rPr lang="en-US" u="sng" dirty="0">
                <a:hlinkClick r:id="rId2"/>
              </a:rPr>
              <a:t>http://168.61.49.123:83/api/ImageProcessRequest</a:t>
            </a:r>
            <a:endParaRPr lang="en-US" dirty="0"/>
          </a:p>
          <a:p>
            <a:r>
              <a:rPr lang="en-US" dirty="0" smtClean="0"/>
              <a:t>Request </a:t>
            </a:r>
            <a:r>
              <a:rPr lang="en-US" dirty="0"/>
              <a:t>Body Parameters (JSON format): </a:t>
            </a:r>
          </a:p>
          <a:p>
            <a:pPr marL="0" indent="0">
              <a:buNone/>
            </a:pPr>
            <a:r>
              <a:rPr lang="en-US" dirty="0" smtClean="0"/>
              <a:t>{"</a:t>
            </a:r>
            <a:r>
              <a:rPr lang="en-US" dirty="0"/>
              <a:t>sourceImageId":"89b2b044-616d-e211-be78-cc52af888ab6</a:t>
            </a:r>
            <a:r>
              <a:rPr lang="en-US" dirty="0" smtClean="0"/>
              <a:t>", "</a:t>
            </a:r>
            <a:r>
              <a:rPr lang="en-US" dirty="0"/>
              <a:t>processEngineId</a:t>
            </a:r>
            <a:r>
              <a:rPr lang="en-US" dirty="0" smtClean="0"/>
              <a:t>":“1",  </a:t>
            </a:r>
            <a:r>
              <a:rPr lang="en-US" dirty="0" smtClean="0">
                <a:solidFill>
                  <a:srgbClr val="C00000"/>
                </a:solidFill>
                <a:sym typeface="Wingdings" panose="05000000000000000000" pitchFamily="2" charset="2"/>
              </a:rPr>
              <a:t> this is ABBYY</a:t>
            </a:r>
            <a:r>
              <a:rPr lang="en-US" dirty="0" smtClean="0">
                <a:solidFill>
                  <a:srgbClr val="C00000"/>
                </a:solidFill>
              </a:rPr>
              <a:t> </a:t>
            </a:r>
            <a:r>
              <a:rPr lang="en-US" dirty="0" smtClean="0"/>
              <a:t>"</a:t>
            </a:r>
            <a:r>
              <a:rPr lang="en-US" dirty="0"/>
              <a:t>callbackUri":"</a:t>
            </a:r>
            <a:r>
              <a:rPr lang="en-US" u="sng" dirty="0">
                <a:hlinkClick r:id="rId3"/>
              </a:rPr>
              <a:t>http://www.myserver.org/myCallbackPage</a:t>
            </a:r>
            <a:r>
              <a:rPr lang="en-US" dirty="0" smtClean="0"/>
              <a:t>", "</a:t>
            </a:r>
            <a:r>
              <a:rPr lang="en-US" dirty="0"/>
              <a:t>userName":"</a:t>
            </a:r>
            <a:r>
              <a:rPr lang="en-US" dirty="0" smtClean="0"/>
              <a:t>iDigBio_hackathoner"}</a:t>
            </a:r>
            <a:endParaRPr lang="en-US" dirty="0"/>
          </a:p>
          <a:p>
            <a:endParaRPr lang="en-US" dirty="0"/>
          </a:p>
        </p:txBody>
      </p:sp>
    </p:spTree>
    <p:extLst>
      <p:ext uri="{BB962C8B-B14F-4D97-AF65-F5344CB8AC3E}">
        <p14:creationId xmlns:p14="http://schemas.microsoft.com/office/powerpoint/2010/main" val="969131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9"/>
          <p:cNvSpPr txBox="1">
            <a:spLocks/>
          </p:cNvSpPr>
          <p:nvPr/>
        </p:nvSpPr>
        <p:spPr>
          <a:xfrm>
            <a:off x="630316" y="1419539"/>
            <a:ext cx="3764131" cy="2158162"/>
          </a:xfrm>
          <a:prstGeom prst="rect">
            <a:avLst/>
          </a:prstGeom>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dirty="0" smtClean="0"/>
              <a:t>function </a:t>
            </a:r>
            <a:r>
              <a:rPr lang="en-US" dirty="0" err="1" smtClean="0"/>
              <a:t>createOCRRequest</a:t>
            </a:r>
            <a:r>
              <a:rPr lang="en-US" dirty="0" smtClean="0"/>
              <a:t>() {</a:t>
            </a:r>
          </a:p>
          <a:p>
            <a:pPr marL="0" indent="0">
              <a:buNone/>
            </a:pPr>
            <a:r>
              <a:rPr lang="en-US" dirty="0" smtClean="0"/>
              <a:t>            </a:t>
            </a:r>
            <a:r>
              <a:rPr lang="en-US" dirty="0" err="1" smtClean="0"/>
              <a:t>clearResults</a:t>
            </a:r>
            <a:r>
              <a:rPr lang="en-US" dirty="0" smtClean="0"/>
              <a:t>();</a:t>
            </a:r>
          </a:p>
          <a:p>
            <a:pPr marL="0" indent="0">
              <a:buNone/>
            </a:pPr>
            <a:r>
              <a:rPr lang="en-US" b="1" dirty="0" smtClean="0"/>
              <a:t> // Build up the Request</a:t>
            </a:r>
            <a:endParaRPr lang="en-US" dirty="0" smtClean="0"/>
          </a:p>
          <a:p>
            <a:pPr marL="0" indent="0">
              <a:buNone/>
            </a:pPr>
            <a:r>
              <a:rPr lang="en-US" dirty="0" smtClean="0"/>
              <a:t>            </a:t>
            </a:r>
            <a:r>
              <a:rPr lang="en-US" dirty="0" err="1" smtClean="0"/>
              <a:t>var</a:t>
            </a:r>
            <a:r>
              <a:rPr lang="en-US" dirty="0" smtClean="0"/>
              <a:t> </a:t>
            </a:r>
            <a:r>
              <a:rPr lang="en-US" dirty="0" err="1" smtClean="0"/>
              <a:t>jsonDataString</a:t>
            </a:r>
            <a:r>
              <a:rPr lang="en-US" dirty="0" smtClean="0"/>
              <a:t> = </a:t>
            </a:r>
            <a:r>
              <a:rPr lang="en-US" dirty="0" err="1" smtClean="0"/>
              <a:t>JSON.stringify</a:t>
            </a:r>
            <a:r>
              <a:rPr lang="en-US" dirty="0" smtClean="0"/>
              <a:t>({</a:t>
            </a:r>
          </a:p>
          <a:p>
            <a:pPr marL="0" indent="0">
              <a:buNone/>
            </a:pPr>
            <a:r>
              <a:rPr lang="en-US" dirty="0" smtClean="0"/>
              <a:t>                </a:t>
            </a:r>
            <a:r>
              <a:rPr lang="en-US" dirty="0" err="1" smtClean="0"/>
              <a:t>sourceImageId</a:t>
            </a:r>
            <a:r>
              <a:rPr lang="en-US" dirty="0" smtClean="0"/>
              <a:t>: </a:t>
            </a:r>
            <a:r>
              <a:rPr lang="en-US" dirty="0"/>
              <a:t>"89b2b044-616d-e211-be78-cc52af888ab6"</a:t>
            </a:r>
            <a:r>
              <a:rPr lang="en-US" dirty="0" smtClean="0"/>
              <a:t>,</a:t>
            </a:r>
          </a:p>
          <a:p>
            <a:pPr marL="0" indent="0">
              <a:buNone/>
            </a:pPr>
            <a:r>
              <a:rPr lang="en-US" dirty="0" smtClean="0"/>
              <a:t>                </a:t>
            </a:r>
            <a:r>
              <a:rPr lang="en-US" dirty="0" err="1" smtClean="0"/>
              <a:t>processEngineId</a:t>
            </a:r>
            <a:r>
              <a:rPr lang="en-US" dirty="0" smtClean="0"/>
              <a:t>: “1”,   </a:t>
            </a:r>
            <a:r>
              <a:rPr lang="en-US" b="1" dirty="0" smtClean="0"/>
              <a:t>//ABBYY</a:t>
            </a:r>
          </a:p>
          <a:p>
            <a:pPr marL="0" indent="0">
              <a:buNone/>
            </a:pPr>
            <a:r>
              <a:rPr lang="en-US" dirty="0" smtClean="0"/>
              <a:t>                </a:t>
            </a:r>
            <a:r>
              <a:rPr lang="en-US" dirty="0" err="1" smtClean="0"/>
              <a:t>callbackUri</a:t>
            </a:r>
            <a:r>
              <a:rPr lang="en-US" dirty="0" smtClean="0"/>
              <a:t>: </a:t>
            </a:r>
            <a:r>
              <a:rPr lang="en-US" dirty="0" smtClean="0">
                <a:hlinkClick r:id="rId2"/>
              </a:rPr>
              <a:t>“</a:t>
            </a:r>
            <a:r>
              <a:rPr lang="en-US" u="sng" dirty="0" smtClean="0">
                <a:hlinkClick r:id="rId2"/>
              </a:rPr>
              <a:t>http</a:t>
            </a:r>
            <a:r>
              <a:rPr lang="en-US" u="sng" dirty="0">
                <a:hlinkClick r:id="rId2"/>
              </a:rPr>
              <a:t>://www.myserver.org/myCallbackPage</a:t>
            </a:r>
            <a:r>
              <a:rPr lang="en-US" dirty="0" smtClean="0"/>
              <a:t>",</a:t>
            </a:r>
          </a:p>
          <a:p>
            <a:pPr marL="0" indent="0">
              <a:buNone/>
            </a:pPr>
            <a:r>
              <a:rPr lang="en-US" dirty="0" smtClean="0"/>
              <a:t>                </a:t>
            </a:r>
            <a:r>
              <a:rPr lang="en-US" dirty="0" err="1" smtClean="0"/>
              <a:t>userName</a:t>
            </a:r>
            <a:r>
              <a:rPr lang="en-US" dirty="0" smtClean="0"/>
              <a:t>: </a:t>
            </a:r>
            <a:r>
              <a:rPr lang="en-US" dirty="0"/>
              <a:t>"</a:t>
            </a:r>
            <a:r>
              <a:rPr lang="en-US" dirty="0" err="1" smtClean="0"/>
              <a:t>iDigBio_Hackathoner</a:t>
            </a:r>
            <a:r>
              <a:rPr lang="en-US" dirty="0" smtClean="0"/>
              <a:t>“</a:t>
            </a:r>
          </a:p>
          <a:p>
            <a:pPr marL="0" indent="0">
              <a:buNone/>
            </a:pPr>
            <a:r>
              <a:rPr lang="en-US" dirty="0" smtClean="0"/>
              <a:t>            });</a:t>
            </a:r>
          </a:p>
          <a:p>
            <a:endParaRPr lang="en-US" dirty="0"/>
          </a:p>
        </p:txBody>
      </p:sp>
      <p:sp>
        <p:nvSpPr>
          <p:cNvPr id="16" name="Content Placeholder 10"/>
          <p:cNvSpPr txBox="1">
            <a:spLocks/>
          </p:cNvSpPr>
          <p:nvPr/>
        </p:nvSpPr>
        <p:spPr>
          <a:xfrm>
            <a:off x="4282613" y="1535837"/>
            <a:ext cx="3338675" cy="2210539"/>
          </a:xfrm>
          <a:prstGeom prst="rect">
            <a:avLst/>
          </a:prstGeo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dirty="0" smtClean="0"/>
              <a:t> </a:t>
            </a:r>
          </a:p>
          <a:p>
            <a:pPr marL="0" indent="0">
              <a:buNone/>
            </a:pPr>
            <a:r>
              <a:rPr lang="en-US" b="1" dirty="0" smtClean="0"/>
              <a:t>// Make our server-side call </a:t>
            </a:r>
          </a:p>
          <a:p>
            <a:pPr marL="0" indent="0">
              <a:buNone/>
            </a:pPr>
            <a:r>
              <a:rPr lang="en-US" b="1" dirty="0"/>
              <a:t>	</a:t>
            </a:r>
            <a:r>
              <a:rPr lang="en-US" b="1" dirty="0" smtClean="0"/>
              <a:t>   </a:t>
            </a:r>
            <a:r>
              <a:rPr lang="en-US" dirty="0" err="1" smtClean="0"/>
              <a:t>var</a:t>
            </a:r>
            <a:r>
              <a:rPr lang="en-US" dirty="0" smtClean="0"/>
              <a:t> request = $.</a:t>
            </a:r>
            <a:r>
              <a:rPr lang="en-US" dirty="0" err="1" smtClean="0"/>
              <a:t>ajax</a:t>
            </a:r>
            <a:r>
              <a:rPr lang="en-US" dirty="0" smtClean="0"/>
              <a:t>({</a:t>
            </a:r>
          </a:p>
          <a:p>
            <a:pPr marL="0" indent="0">
              <a:buNone/>
            </a:pPr>
            <a:r>
              <a:rPr lang="en-US" dirty="0" smtClean="0"/>
              <a:t>                url: "</a:t>
            </a:r>
            <a:r>
              <a:rPr lang="en-US" dirty="0" err="1" smtClean="0"/>
              <a:t>api</a:t>
            </a:r>
            <a:r>
              <a:rPr lang="en-US" dirty="0" smtClean="0"/>
              <a:t>/</a:t>
            </a:r>
            <a:r>
              <a:rPr lang="en-US" dirty="0" err="1" smtClean="0"/>
              <a:t>ImageProcessRequest</a:t>
            </a:r>
            <a:r>
              <a:rPr lang="en-US" dirty="0" smtClean="0"/>
              <a:t>",</a:t>
            </a:r>
          </a:p>
          <a:p>
            <a:pPr marL="0" indent="0">
              <a:buNone/>
            </a:pPr>
            <a:r>
              <a:rPr lang="en-US" dirty="0" smtClean="0"/>
              <a:t>                type: "POST",</a:t>
            </a:r>
          </a:p>
          <a:p>
            <a:pPr marL="0" indent="0">
              <a:buNone/>
            </a:pPr>
            <a:r>
              <a:rPr lang="en-US" dirty="0" smtClean="0"/>
              <a:t>                data: </a:t>
            </a:r>
            <a:r>
              <a:rPr lang="en-US" dirty="0" err="1" smtClean="0"/>
              <a:t>jsonDataString</a:t>
            </a:r>
            <a:r>
              <a:rPr lang="en-US" dirty="0" smtClean="0"/>
              <a:t>,</a:t>
            </a:r>
          </a:p>
          <a:p>
            <a:pPr marL="0" indent="0">
              <a:buNone/>
            </a:pPr>
            <a:r>
              <a:rPr lang="en-US" dirty="0" smtClean="0"/>
              <a:t>                </a:t>
            </a:r>
            <a:r>
              <a:rPr lang="en-US" dirty="0" err="1" smtClean="0"/>
              <a:t>contentType</a:t>
            </a:r>
            <a:r>
              <a:rPr lang="en-US" dirty="0" smtClean="0"/>
              <a:t>: "application/</a:t>
            </a:r>
            <a:r>
              <a:rPr lang="en-US" dirty="0" err="1" smtClean="0"/>
              <a:t>json;charset</a:t>
            </a:r>
            <a:r>
              <a:rPr lang="en-US" dirty="0" smtClean="0"/>
              <a:t>=utf-8",</a:t>
            </a:r>
          </a:p>
          <a:p>
            <a:pPr marL="0" indent="0">
              <a:buNone/>
            </a:pPr>
            <a:r>
              <a:rPr lang="en-US" dirty="0" smtClean="0"/>
              <a:t>                </a:t>
            </a:r>
            <a:r>
              <a:rPr lang="en-US" dirty="0" err="1" smtClean="0"/>
              <a:t>dataType</a:t>
            </a:r>
            <a:r>
              <a:rPr lang="en-US" dirty="0" smtClean="0"/>
              <a:t>: "</a:t>
            </a:r>
            <a:r>
              <a:rPr lang="en-US" dirty="0" err="1" smtClean="0"/>
              <a:t>json</a:t>
            </a:r>
            <a:r>
              <a:rPr lang="en-US" dirty="0" smtClean="0"/>
              <a:t>"</a:t>
            </a:r>
          </a:p>
          <a:p>
            <a:pPr marL="0" indent="0">
              <a:buNone/>
            </a:pPr>
            <a:r>
              <a:rPr lang="en-US" dirty="0" smtClean="0"/>
              <a:t>            });</a:t>
            </a:r>
            <a:endParaRPr lang="en-US" dirty="0"/>
          </a:p>
        </p:txBody>
      </p:sp>
      <p:sp>
        <p:nvSpPr>
          <p:cNvPr id="17" name="Content Placeholder 10"/>
          <p:cNvSpPr txBox="1">
            <a:spLocks/>
          </p:cNvSpPr>
          <p:nvPr/>
        </p:nvSpPr>
        <p:spPr>
          <a:xfrm>
            <a:off x="7621288" y="1419539"/>
            <a:ext cx="3910805" cy="2654424"/>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fontScale="5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900" dirty="0" smtClean="0"/>
              <a:t>  </a:t>
            </a:r>
          </a:p>
          <a:p>
            <a:pPr marL="0" indent="0">
              <a:buNone/>
            </a:pPr>
            <a:r>
              <a:rPr lang="en-US" sz="1900" b="1" dirty="0" smtClean="0"/>
              <a:t>// When the request is done, collect results</a:t>
            </a:r>
          </a:p>
          <a:p>
            <a:pPr marL="0" indent="0">
              <a:buNone/>
            </a:pPr>
            <a:r>
              <a:rPr lang="en-US" sz="1900" dirty="0" smtClean="0"/>
              <a:t>            </a:t>
            </a:r>
            <a:r>
              <a:rPr lang="en-US" sz="1900" dirty="0" err="1" smtClean="0"/>
              <a:t>request.done</a:t>
            </a:r>
            <a:r>
              <a:rPr lang="en-US" sz="1900" dirty="0" smtClean="0"/>
              <a:t>(function (data) {</a:t>
            </a:r>
          </a:p>
          <a:p>
            <a:pPr marL="0" indent="0">
              <a:buNone/>
            </a:pPr>
            <a:r>
              <a:rPr lang="en-US" sz="1900" dirty="0" smtClean="0"/>
              <a:t>                </a:t>
            </a:r>
            <a:r>
              <a:rPr lang="en-US" sz="1900" dirty="0" err="1" smtClean="0"/>
              <a:t>displaySourceImageProcessRequest</a:t>
            </a:r>
            <a:r>
              <a:rPr lang="en-US" sz="1900" dirty="0" smtClean="0"/>
              <a:t>(data);  //do something here</a:t>
            </a:r>
          </a:p>
          <a:p>
            <a:pPr marL="0" indent="0">
              <a:buNone/>
            </a:pPr>
            <a:r>
              <a:rPr lang="en-US" sz="1900" dirty="0" smtClean="0"/>
              <a:t>                </a:t>
            </a:r>
            <a:r>
              <a:rPr lang="en-US" sz="1900" dirty="0" err="1" smtClean="0"/>
              <a:t>setTimeout</a:t>
            </a:r>
            <a:r>
              <a:rPr lang="en-US" sz="1900" dirty="0" smtClean="0"/>
              <a:t>(</a:t>
            </a:r>
            <a:r>
              <a:rPr lang="en-US" sz="1900" dirty="0" err="1" smtClean="0"/>
              <a:t>getSourceImageProcessRequest</a:t>
            </a:r>
            <a:r>
              <a:rPr lang="en-US" sz="1900" dirty="0" smtClean="0"/>
              <a:t>, 1000);</a:t>
            </a:r>
          </a:p>
          <a:p>
            <a:pPr marL="0" indent="0">
              <a:buNone/>
            </a:pPr>
            <a:r>
              <a:rPr lang="en-US" sz="1900" dirty="0" smtClean="0"/>
              <a:t>            });</a:t>
            </a:r>
          </a:p>
          <a:p>
            <a:pPr marL="0" indent="0">
              <a:buNone/>
            </a:pPr>
            <a:r>
              <a:rPr lang="en-US" sz="1900" dirty="0" smtClean="0"/>
              <a:t>  </a:t>
            </a:r>
            <a:r>
              <a:rPr lang="en-US" sz="1900" b="1" dirty="0" smtClean="0"/>
              <a:t>//Display any errors</a:t>
            </a:r>
          </a:p>
          <a:p>
            <a:pPr marL="0" indent="0">
              <a:buNone/>
            </a:pPr>
            <a:r>
              <a:rPr lang="en-US" sz="1900" dirty="0" smtClean="0"/>
              <a:t>            </a:t>
            </a:r>
            <a:r>
              <a:rPr lang="en-US" sz="1900" dirty="0" err="1" smtClean="0"/>
              <a:t>request.fail</a:t>
            </a:r>
            <a:r>
              <a:rPr lang="en-US" sz="1900" dirty="0" smtClean="0"/>
              <a:t>(function (</a:t>
            </a:r>
            <a:r>
              <a:rPr lang="en-US" sz="1900" dirty="0" err="1" smtClean="0"/>
              <a:t>jqXHR</a:t>
            </a:r>
            <a:r>
              <a:rPr lang="en-US" sz="1900" dirty="0" smtClean="0"/>
              <a:t>, </a:t>
            </a:r>
            <a:r>
              <a:rPr lang="en-US" sz="1900" dirty="0" err="1" smtClean="0"/>
              <a:t>textStatus</a:t>
            </a:r>
            <a:r>
              <a:rPr lang="en-US" sz="1900" dirty="0" smtClean="0"/>
              <a:t>) {</a:t>
            </a:r>
          </a:p>
          <a:p>
            <a:pPr marL="0" indent="0">
              <a:buNone/>
            </a:pPr>
            <a:r>
              <a:rPr lang="en-US" sz="1900" dirty="0" smtClean="0"/>
              <a:t>                $('#</a:t>
            </a:r>
            <a:r>
              <a:rPr lang="en-US" sz="1900" dirty="0" err="1" smtClean="0"/>
              <a:t>sourceImageHeader</a:t>
            </a:r>
            <a:r>
              <a:rPr lang="en-US" sz="1900" dirty="0" smtClean="0"/>
              <a:t>').text('Error: ' + </a:t>
            </a:r>
            <a:r>
              <a:rPr lang="en-US" sz="1900" dirty="0" err="1" smtClean="0"/>
              <a:t>jqXHR.responseText</a:t>
            </a:r>
            <a:r>
              <a:rPr lang="en-US" sz="1900" dirty="0" smtClean="0"/>
              <a:t>);</a:t>
            </a:r>
          </a:p>
          <a:p>
            <a:pPr marL="0" indent="0">
              <a:buNone/>
            </a:pPr>
            <a:r>
              <a:rPr lang="en-US" sz="1900" dirty="0" smtClean="0"/>
              <a:t>            });</a:t>
            </a:r>
          </a:p>
          <a:p>
            <a:pPr marL="0" indent="0">
              <a:buNone/>
            </a:pPr>
            <a:r>
              <a:rPr lang="en-US" sz="1900" dirty="0" smtClean="0"/>
              <a:t>        }</a:t>
            </a:r>
          </a:p>
        </p:txBody>
      </p:sp>
      <p:sp>
        <p:nvSpPr>
          <p:cNvPr id="19" name="TextBox 18"/>
          <p:cNvSpPr txBox="1"/>
          <p:nvPr/>
        </p:nvSpPr>
        <p:spPr>
          <a:xfrm>
            <a:off x="630316" y="896319"/>
            <a:ext cx="10901777" cy="523220"/>
          </a:xfrm>
          <a:prstGeom prst="rect">
            <a:avLst/>
          </a:prstGeom>
          <a:noFill/>
        </p:spPr>
        <p:txBody>
          <a:bodyPr wrap="square" rtlCol="0">
            <a:spAutoFit/>
          </a:bodyPr>
          <a:lstStyle/>
          <a:p>
            <a:pPr algn="ctr"/>
            <a:r>
              <a:rPr lang="en-US" sz="2800" dirty="0" smtClean="0"/>
              <a:t>Scenario E: Example using JQuery &amp; AJAX</a:t>
            </a:r>
            <a:endParaRPr lang="en-US" sz="2800" dirty="0"/>
          </a:p>
        </p:txBody>
      </p:sp>
      <p:sp>
        <p:nvSpPr>
          <p:cNvPr id="20" name="TextBox 19"/>
          <p:cNvSpPr txBox="1"/>
          <p:nvPr/>
        </p:nvSpPr>
        <p:spPr>
          <a:xfrm>
            <a:off x="630316" y="4190261"/>
            <a:ext cx="10901776" cy="1785104"/>
          </a:xfrm>
          <a:prstGeom prst="rect">
            <a:avLst/>
          </a:prstGeom>
          <a:noFill/>
        </p:spPr>
        <p:txBody>
          <a:bodyPr wrap="square" rtlCol="0">
            <a:spAutoFit/>
          </a:bodyPr>
          <a:lstStyle/>
          <a:p>
            <a:r>
              <a:rPr lang="en-US" sz="1100" dirty="0" smtClean="0"/>
              <a:t>{"</a:t>
            </a:r>
            <a:r>
              <a:rPr lang="en-US" sz="1100" dirty="0"/>
              <a:t>sourceImageProcessRequestId":"c96eb582-67b9-4723-a35d-0484cd7e3200</a:t>
            </a:r>
            <a:r>
              <a:rPr lang="en-US" sz="1100" dirty="0" smtClean="0"/>
              <a:t>",</a:t>
            </a:r>
          </a:p>
          <a:p>
            <a:r>
              <a:rPr lang="en-US" sz="1100" dirty="0" smtClean="0"/>
              <a:t>"</a:t>
            </a:r>
            <a:r>
              <a:rPr lang="en-US" sz="1100" dirty="0"/>
              <a:t>sourceImageId":"89b2b044-616d-e211-be78-cc52af888ab6</a:t>
            </a:r>
            <a:r>
              <a:rPr lang="en-US" sz="1100" dirty="0" smtClean="0"/>
              <a:t>",</a:t>
            </a:r>
          </a:p>
          <a:p>
            <a:r>
              <a:rPr lang="en-US" sz="1100" dirty="0" smtClean="0"/>
              <a:t>"</a:t>
            </a:r>
            <a:r>
              <a:rPr lang="en-US" sz="1100" dirty="0"/>
              <a:t>processEngineId</a:t>
            </a:r>
            <a:r>
              <a:rPr lang="en-US" sz="1100" dirty="0" smtClean="0"/>
              <a:t>":1,"callbackUri":"http://www.myserver.org/</a:t>
            </a:r>
            <a:r>
              <a:rPr lang="en-US" sz="1100" dirty="0" err="1" smtClean="0"/>
              <a:t>myCallbackPage</a:t>
            </a:r>
            <a:r>
              <a:rPr lang="en-US" sz="1100" dirty="0" smtClean="0"/>
              <a:t>","</a:t>
            </a:r>
            <a:r>
              <a:rPr lang="en-US" sz="1100" dirty="0" err="1"/>
              <a:t>ipAddress</a:t>
            </a:r>
            <a:r>
              <a:rPr lang="en-US" sz="1100" dirty="0" smtClean="0"/>
              <a:t>":“</a:t>
            </a:r>
            <a:r>
              <a:rPr lang="en-US" sz="1100" dirty="0" err="1" smtClean="0"/>
              <a:t>xxx.xxx.xxx.xxx</a:t>
            </a:r>
            <a:r>
              <a:rPr lang="en-US" sz="1100" dirty="0" smtClean="0"/>
              <a:t>",</a:t>
            </a:r>
          </a:p>
          <a:p>
            <a:r>
              <a:rPr lang="en-US" sz="1400" b="1" dirty="0" smtClean="0"/>
              <a:t>"</a:t>
            </a:r>
            <a:r>
              <a:rPr lang="en-US" sz="1400" b="1" dirty="0" err="1"/>
              <a:t>resultValue</a:t>
            </a:r>
            <a:r>
              <a:rPr lang="en-US" sz="1400" b="1" dirty="0" smtClean="0"/>
              <a:t>":"</a:t>
            </a:r>
            <a:r>
              <a:rPr lang="en-US" sz="1400" b="1" dirty="0"/>
              <a:t> The New York Botanical Garden Lichens of New York State, U.S.A. </a:t>
            </a:r>
            <a:r>
              <a:rPr lang="en-US" sz="1400" b="1" dirty="0" err="1"/>
              <a:t>Polycoccum</a:t>
            </a:r>
            <a:r>
              <a:rPr lang="en-US" sz="1400" b="1" dirty="0"/>
              <a:t> </a:t>
            </a:r>
            <a:r>
              <a:rPr lang="en-US" sz="1400" b="1" dirty="0" err="1"/>
              <a:t>minutulurn</a:t>
            </a:r>
            <a:r>
              <a:rPr lang="en-US" sz="1400" b="1" dirty="0"/>
              <a:t> </a:t>
            </a:r>
            <a:r>
              <a:rPr lang="en-US" sz="1400" b="1" dirty="0" err="1"/>
              <a:t>Kocourkova</a:t>
            </a:r>
            <a:r>
              <a:rPr lang="en-US" sz="1400" b="1" dirty="0"/>
              <a:t> &amp; F. Berger on </a:t>
            </a:r>
            <a:r>
              <a:rPr lang="en-US" sz="1400" b="1" dirty="0" err="1"/>
              <a:t>Trapelia</a:t>
            </a:r>
            <a:r>
              <a:rPr lang="en-US" sz="1400" b="1" dirty="0"/>
              <a:t> </a:t>
            </a:r>
            <a:r>
              <a:rPr lang="en-US" sz="1400" b="1" dirty="0" err="1"/>
              <a:t>piacodioides</a:t>
            </a:r>
            <a:r>
              <a:rPr lang="en-US" sz="1400" b="1" dirty="0"/>
              <a:t> </a:t>
            </a:r>
            <a:r>
              <a:rPr lang="en-US" sz="1400" b="1" dirty="0" err="1"/>
              <a:t>Coppins</a:t>
            </a:r>
            <a:r>
              <a:rPr lang="en-US" sz="1400" b="1" dirty="0"/>
              <a:t> &amp; P. James Rockland County: Harriman State Park, along </a:t>
            </a:r>
            <a:r>
              <a:rPr lang="en-US" sz="1400" b="1" dirty="0" err="1"/>
              <a:t>Woodtown</a:t>
            </a:r>
            <a:r>
              <a:rPr lang="en-US" sz="1400" b="1" dirty="0"/>
              <a:t> Road West near dam at S end of Lake Sebago along Seven Lakes Drive, 41°11’N, 74°08’W, ca. 240 m; mixed hardwood-hemlock forest with granitic </a:t>
            </a:r>
            <a:r>
              <a:rPr lang="en-US" sz="1400" b="1" dirty="0" err="1"/>
              <a:t>erratics</a:t>
            </a:r>
            <a:r>
              <a:rPr lang="en-US" sz="1400" b="1" dirty="0"/>
              <a:t>. 19 April 1998 Richard C. Harris 42164 </a:t>
            </a:r>
            <a:r>
              <a:rPr lang="en-US" sz="1400" b="1" dirty="0" err="1"/>
              <a:t>newyorkbotan,calgarden</a:t>
            </a:r>
            <a:r>
              <a:rPr lang="en-US" sz="1400" b="1" dirty="0"/>
              <a:t> </a:t>
            </a:r>
            <a:r>
              <a:rPr lang="en-US" sz="1400" b="1" dirty="0" smtClean="0"/>
              <a:t>01075759",</a:t>
            </a:r>
          </a:p>
          <a:p>
            <a:r>
              <a:rPr lang="en-US" sz="1050" dirty="0" smtClean="0"/>
              <a:t>"</a:t>
            </a:r>
            <a:r>
              <a:rPr lang="en-US" sz="1050" dirty="0" err="1"/>
              <a:t>resultCallbackUri</a:t>
            </a:r>
            <a:r>
              <a:rPr lang="en-US" sz="1050" dirty="0"/>
              <a:t>":"The remote server returned an error: (404) Not Found</a:t>
            </a:r>
            <a:r>
              <a:rPr lang="en-US" sz="1050" dirty="0" smtClean="0"/>
              <a:t>.",   </a:t>
            </a:r>
          </a:p>
          <a:p>
            <a:r>
              <a:rPr lang="en-US" sz="1050" dirty="0" smtClean="0"/>
              <a:t>"</a:t>
            </a:r>
            <a:r>
              <a:rPr lang="en-US" sz="1050" dirty="0"/>
              <a:t>resultCreatedUTCDateTime":"2013-02-05T22:03:23.09</a:t>
            </a:r>
            <a:r>
              <a:rPr lang="en-US" sz="1050" dirty="0" smtClean="0"/>
              <a:t>","</a:t>
            </a:r>
            <a:r>
              <a:rPr lang="en-US" sz="1050" dirty="0"/>
              <a:t>createdByUserName":"</a:t>
            </a:r>
            <a:r>
              <a:rPr lang="en-US" sz="1050" dirty="0" smtClean="0"/>
              <a:t>iDigBio_Hackathoner","</a:t>
            </a:r>
            <a:r>
              <a:rPr lang="en-US" sz="1050" dirty="0"/>
              <a:t>createdUTCDateTime":"2013-02-05T22:03:21.903</a:t>
            </a:r>
            <a:r>
              <a:rPr lang="en-US" sz="1050" dirty="0" smtClean="0"/>
              <a:t>","</a:t>
            </a:r>
            <a:r>
              <a:rPr lang="en-US" sz="1050" dirty="0"/>
              <a:t>ProcessEngine":null,"SourceImage":null}</a:t>
            </a:r>
          </a:p>
        </p:txBody>
      </p:sp>
      <p:sp>
        <p:nvSpPr>
          <p:cNvPr id="21" name="TextBox 20"/>
          <p:cNvSpPr txBox="1"/>
          <p:nvPr/>
        </p:nvSpPr>
        <p:spPr>
          <a:xfrm>
            <a:off x="905523" y="3820929"/>
            <a:ext cx="1394934"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t>RESPONSE:</a:t>
            </a:r>
          </a:p>
        </p:txBody>
      </p:sp>
    </p:spTree>
    <p:extLst>
      <p:ext uri="{BB962C8B-B14F-4D97-AF65-F5344CB8AC3E}">
        <p14:creationId xmlns:p14="http://schemas.microsoft.com/office/powerpoint/2010/main" val="3231637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OCR, Data Entry</a:t>
            </a:r>
            <a:br>
              <a:rPr lang="en-US" dirty="0" smtClean="0"/>
            </a:br>
            <a:r>
              <a:rPr lang="en-US" dirty="0" smtClean="0"/>
              <a:t> &amp; The </a:t>
            </a:r>
            <a:r>
              <a:rPr lang="en-US" dirty="0" smtClean="0"/>
              <a:t>Big Picture</a:t>
            </a:r>
            <a:endParaRPr lang="en-US" dirty="0"/>
          </a:p>
        </p:txBody>
      </p:sp>
      <p:sp>
        <p:nvSpPr>
          <p:cNvPr id="3" name="Subtitle 2"/>
          <p:cNvSpPr>
            <a:spLocks noGrp="1"/>
          </p:cNvSpPr>
          <p:nvPr>
            <p:ph type="subTitle" idx="1"/>
          </p:nvPr>
        </p:nvSpPr>
        <p:spPr/>
        <p:txBody>
          <a:bodyPr/>
          <a:lstStyle/>
          <a:p>
            <a:r>
              <a:rPr lang="en-US" dirty="0" smtClean="0"/>
              <a:t>With random song lyrics taken out </a:t>
            </a:r>
          </a:p>
          <a:p>
            <a:r>
              <a:rPr lang="en-US" dirty="0" smtClean="0"/>
              <a:t>of context to help keep your attention…  </a:t>
            </a:r>
            <a:r>
              <a:rPr lang="en-US" dirty="0" smtClean="0">
                <a:sym typeface="Wingdings" panose="05000000000000000000" pitchFamily="2" charset="2"/>
              </a:rPr>
              <a:t></a:t>
            </a:r>
            <a:r>
              <a:rPr lang="en-US" dirty="0" smtClean="0"/>
              <a:t> </a:t>
            </a:r>
            <a:endParaRPr lang="en-US" dirty="0"/>
          </a:p>
        </p:txBody>
      </p:sp>
    </p:spTree>
    <p:extLst>
      <p:ext uri="{BB962C8B-B14F-4D97-AF65-F5344CB8AC3E}">
        <p14:creationId xmlns:p14="http://schemas.microsoft.com/office/powerpoint/2010/main" val="333400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This is the end, my only friend, the end.  </a:t>
            </a:r>
            <a:r>
              <a:rPr lang="en-US" sz="1400" dirty="0" smtClean="0"/>
              <a:t>--</a:t>
            </a:r>
            <a:r>
              <a:rPr lang="en-US" sz="1100" dirty="0" smtClean="0"/>
              <a:t>The Doors, 1967</a:t>
            </a:r>
            <a:r>
              <a:rPr lang="en-US" sz="5300" dirty="0" smtClean="0"/>
              <a:t/>
            </a:r>
            <a:br>
              <a:rPr lang="en-US" sz="5300" dirty="0" smtClean="0"/>
            </a:br>
            <a:r>
              <a:rPr lang="en-US" sz="5300" dirty="0" smtClean="0"/>
              <a:t>Let’s Begin at the End</a:t>
            </a:r>
            <a:endParaRPr lang="en-US" sz="1800" dirty="0"/>
          </a:p>
        </p:txBody>
      </p:sp>
      <p:sp>
        <p:nvSpPr>
          <p:cNvPr id="3" name="Subtitle 2"/>
          <p:cNvSpPr>
            <a:spLocks noGrp="1"/>
          </p:cNvSpPr>
          <p:nvPr>
            <p:ph idx="1"/>
          </p:nvPr>
        </p:nvSpPr>
        <p:spPr/>
        <p:txBody>
          <a:bodyPr>
            <a:normAutofit fontScale="85000" lnSpcReduction="20000"/>
          </a:bodyPr>
          <a:lstStyle/>
          <a:p>
            <a:pPr marL="0" indent="0" algn="ctr">
              <a:buNone/>
            </a:pPr>
            <a:r>
              <a:rPr lang="en-US" dirty="0" smtClean="0"/>
              <a:t>I need to find… </a:t>
            </a:r>
          </a:p>
          <a:p>
            <a:pPr marL="0" indent="0" algn="ctr">
              <a:buNone/>
            </a:pPr>
            <a:r>
              <a:rPr lang="en-US" i="1" dirty="0" err="1" smtClean="0"/>
              <a:t>Verbascum</a:t>
            </a:r>
            <a:r>
              <a:rPr lang="en-US" dirty="0" smtClean="0"/>
              <a:t> specimens from the Mohave, with associated sequence data, above 1,800 meters.</a:t>
            </a:r>
          </a:p>
          <a:p>
            <a:pPr marL="0" indent="0" algn="ctr">
              <a:buNone/>
            </a:pPr>
            <a:r>
              <a:rPr lang="en-US" dirty="0" smtClean="0"/>
              <a:t>Search…</a:t>
            </a:r>
          </a:p>
          <a:p>
            <a:pPr marL="0" indent="0" algn="ctr">
              <a:buNone/>
            </a:pPr>
            <a:r>
              <a:rPr lang="en-US" dirty="0" smtClean="0"/>
              <a:t>‘</a:t>
            </a:r>
            <a:r>
              <a:rPr lang="en-US" dirty="0" err="1" smtClean="0"/>
              <a:t>Verbasum</a:t>
            </a:r>
            <a:r>
              <a:rPr lang="en-US" dirty="0" smtClean="0"/>
              <a:t>’, latitude 35.083° N and 35.13° N, longitude 115.475° W and 117.25° W, </a:t>
            </a:r>
          </a:p>
          <a:p>
            <a:pPr marL="0" indent="0" algn="ctr">
              <a:buNone/>
            </a:pPr>
            <a:r>
              <a:rPr lang="en-US" dirty="0" smtClean="0"/>
              <a:t> limit to a maximum elevation</a:t>
            </a:r>
            <a:r>
              <a:rPr lang="en-US" dirty="0"/>
              <a:t> </a:t>
            </a:r>
            <a:r>
              <a:rPr lang="en-US" dirty="0" smtClean="0"/>
              <a:t>of 1,800 meters.</a:t>
            </a:r>
          </a:p>
          <a:p>
            <a:pPr marL="0" indent="0" algn="ctr">
              <a:buNone/>
            </a:pPr>
            <a:r>
              <a:rPr lang="en-US" dirty="0" smtClean="0"/>
              <a:t>Find…</a:t>
            </a:r>
            <a:endParaRPr lang="en-US" dirty="0"/>
          </a:p>
          <a:p>
            <a:pPr marL="0" indent="0" algn="ctr">
              <a:buNone/>
            </a:pPr>
            <a:r>
              <a:rPr lang="en-US" dirty="0" smtClean="0"/>
              <a:t>Occurrence Records, linking to specimen data, links to online images, sequence data, any derivatives, what institutions have the physical specimens and where, within that institution, where they stored, </a:t>
            </a:r>
            <a:r>
              <a:rPr lang="en-US" dirty="0" smtClean="0"/>
              <a:t>related citations, type specimens, etc</a:t>
            </a:r>
            <a:r>
              <a:rPr lang="en-US" dirty="0" smtClean="0"/>
              <a:t>…</a:t>
            </a:r>
          </a:p>
          <a:p>
            <a:endParaRPr lang="en-US" dirty="0"/>
          </a:p>
        </p:txBody>
      </p:sp>
    </p:spTree>
    <p:extLst>
      <p:ext uri="{BB962C8B-B14F-4D97-AF65-F5344CB8AC3E}">
        <p14:creationId xmlns:p14="http://schemas.microsoft.com/office/powerpoint/2010/main" val="574789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1911437" cy="1303867"/>
          </a:xfrm>
        </p:spPr>
        <p:txBody>
          <a:bodyPr/>
          <a:lstStyle/>
          <a:p>
            <a:r>
              <a:rPr lang="en-US" dirty="0" err="1" smtClean="0"/>
              <a:t>OData</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413601" y="2575774"/>
            <a:ext cx="9373075" cy="3348507"/>
          </a:xfrm>
          <a:prstGeom prst="rect">
            <a:avLst/>
          </a:prstGeom>
        </p:spPr>
      </p:pic>
      <p:sp>
        <p:nvSpPr>
          <p:cNvPr id="5" name="Rectangle 4"/>
          <p:cNvSpPr/>
          <p:nvPr/>
        </p:nvSpPr>
        <p:spPr>
          <a:xfrm>
            <a:off x="3485881" y="1138225"/>
            <a:ext cx="7538433" cy="923330"/>
          </a:xfrm>
          <a:prstGeom prst="rect">
            <a:avLst/>
          </a:prstGeom>
        </p:spPr>
        <p:txBody>
          <a:bodyPr wrap="square">
            <a:spAutoFit/>
          </a:bodyPr>
          <a:lstStyle/>
          <a:p>
            <a:pPr marL="285750" indent="-285750">
              <a:buFont typeface="Arial" panose="020B0604020202020204" pitchFamily="34" charset="0"/>
              <a:buChar char="•"/>
            </a:pPr>
            <a:r>
              <a:rPr lang="en-US" dirty="0" smtClean="0"/>
              <a:t>A </a:t>
            </a:r>
            <a:r>
              <a:rPr lang="en-US" dirty="0"/>
              <a:t>REST-based protocol for </a:t>
            </a:r>
            <a:r>
              <a:rPr lang="en-US" dirty="0" smtClean="0"/>
              <a:t>data operations (querying strongly-typed data)</a:t>
            </a:r>
          </a:p>
          <a:p>
            <a:pPr marL="285750" indent="-285750">
              <a:buFont typeface="Arial" panose="020B0604020202020204" pitchFamily="34" charset="0"/>
              <a:buChar char="•"/>
            </a:pPr>
            <a:r>
              <a:rPr lang="en-US" dirty="0" smtClean="0"/>
              <a:t>Cross-platform, Web-based</a:t>
            </a:r>
          </a:p>
          <a:p>
            <a:pPr marL="285750" indent="-285750">
              <a:buFont typeface="Arial" panose="020B0604020202020204" pitchFamily="34" charset="0"/>
              <a:buChar char="•"/>
            </a:pPr>
            <a:r>
              <a:rPr lang="en-US" dirty="0" smtClean="0"/>
              <a:t>Easy to understand and use/consume</a:t>
            </a:r>
            <a:endParaRPr lang="en-US" dirty="0"/>
          </a:p>
        </p:txBody>
      </p:sp>
    </p:spTree>
    <p:extLst>
      <p:ext uri="{BB962C8B-B14F-4D97-AF65-F5344CB8AC3E}">
        <p14:creationId xmlns:p14="http://schemas.microsoft.com/office/powerpoint/2010/main" val="957522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Data Mock Example</a:t>
            </a:r>
            <a:endParaRPr lang="en-US" dirty="0"/>
          </a:p>
        </p:txBody>
      </p:sp>
      <p:sp>
        <p:nvSpPr>
          <p:cNvPr id="3" name="Content Placeholder 2"/>
          <p:cNvSpPr>
            <a:spLocks noGrp="1"/>
          </p:cNvSpPr>
          <p:nvPr>
            <p:ph idx="1"/>
          </p:nvPr>
        </p:nvSpPr>
        <p:spPr/>
        <p:txBody>
          <a:bodyPr/>
          <a:lstStyle/>
          <a:p>
            <a:r>
              <a:rPr lang="en-US" dirty="0" smtClean="0"/>
              <a:t>http://www.myserver.org/api?select=DwC,Images</a:t>
            </a:r>
            <a:r>
              <a:rPr lang="en-US" dirty="0"/>
              <a:t>&amp;$filter=Latitude </a:t>
            </a:r>
            <a:r>
              <a:rPr lang="en-US" dirty="0" err="1"/>
              <a:t>gt</a:t>
            </a:r>
            <a:r>
              <a:rPr lang="en-US" dirty="0"/>
              <a:t> 35.083N and Latitude </a:t>
            </a:r>
            <a:r>
              <a:rPr lang="en-US" dirty="0" err="1"/>
              <a:t>lt</a:t>
            </a:r>
            <a:r>
              <a:rPr lang="en-US" dirty="0"/>
              <a:t> 35.13N and Longitude </a:t>
            </a:r>
            <a:r>
              <a:rPr lang="en-US" dirty="0" err="1"/>
              <a:t>gt</a:t>
            </a:r>
            <a:r>
              <a:rPr lang="en-US" dirty="0"/>
              <a:t> 115.475W and </a:t>
            </a:r>
            <a:r>
              <a:rPr lang="en-US" dirty="0" err="1"/>
              <a:t>Logitude</a:t>
            </a:r>
            <a:r>
              <a:rPr lang="en-US" dirty="0"/>
              <a:t> </a:t>
            </a:r>
            <a:r>
              <a:rPr lang="en-US" dirty="0" err="1"/>
              <a:t>lt</a:t>
            </a:r>
            <a:r>
              <a:rPr lang="en-US" dirty="0"/>
              <a:t> 117.25W and Elevation </a:t>
            </a:r>
            <a:r>
              <a:rPr lang="en-US" dirty="0" err="1"/>
              <a:t>lt</a:t>
            </a:r>
            <a:r>
              <a:rPr lang="en-US" dirty="0"/>
              <a:t> </a:t>
            </a:r>
            <a:r>
              <a:rPr lang="en-US" dirty="0" smtClean="0"/>
              <a:t>200M</a:t>
            </a:r>
          </a:p>
          <a:p>
            <a:pPr marL="914400" lvl="2" indent="0">
              <a:buNone/>
            </a:pPr>
            <a:r>
              <a:rPr lang="en-US" dirty="0" smtClean="0"/>
              <a:t>*for illustrative purposes (not 100% accurate)</a:t>
            </a:r>
          </a:p>
          <a:p>
            <a:endParaRPr lang="en-US" dirty="0"/>
          </a:p>
          <a:p>
            <a:r>
              <a:rPr lang="en-US" dirty="0"/>
              <a:t>A URI used by an </a:t>
            </a:r>
            <a:r>
              <a:rPr lang="en-US" dirty="0" err="1"/>
              <a:t>OData</a:t>
            </a:r>
            <a:r>
              <a:rPr lang="en-US" dirty="0"/>
              <a:t> service has up to three significant parts: the  service root URI, resource path and  query string options</a:t>
            </a:r>
            <a:r>
              <a:rPr lang="en-US" dirty="0" smtClean="0"/>
              <a:t>.</a:t>
            </a:r>
            <a:endParaRPr lang="en-US" dirty="0"/>
          </a:p>
        </p:txBody>
      </p:sp>
    </p:spTree>
    <p:extLst>
      <p:ext uri="{BB962C8B-B14F-4D97-AF65-F5344CB8AC3E}">
        <p14:creationId xmlns:p14="http://schemas.microsoft.com/office/powerpoint/2010/main" val="179063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 you may ask yourself…. </a:t>
            </a:r>
            <a:br>
              <a:rPr lang="en-US" dirty="0"/>
            </a:br>
            <a:r>
              <a:rPr lang="en-US" dirty="0"/>
              <a:t>Well, how </a:t>
            </a:r>
            <a:r>
              <a:rPr lang="en-US" strike="sngStrike" dirty="0" smtClean="0">
                <a:solidFill>
                  <a:srgbClr val="FF0000"/>
                </a:solidFill>
              </a:rPr>
              <a:t>did</a:t>
            </a:r>
            <a:r>
              <a:rPr lang="en-US" dirty="0" smtClean="0"/>
              <a:t> do I </a:t>
            </a:r>
            <a:r>
              <a:rPr lang="en-US" dirty="0"/>
              <a:t>get here?	</a:t>
            </a:r>
            <a:r>
              <a:rPr lang="en-US" sz="1600" dirty="0"/>
              <a:t>- Talking Heads “Once in a Lifetime” </a:t>
            </a:r>
            <a:r>
              <a:rPr lang="en-US" sz="1600" dirty="0" smtClean="0"/>
              <a:t>1980</a:t>
            </a:r>
            <a:endParaRPr lang="en-US" sz="18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324651457"/>
              </p:ext>
            </p:extLst>
          </p:nvPr>
        </p:nvGraphicFramePr>
        <p:xfrm>
          <a:off x="2209183" y="2545539"/>
          <a:ext cx="7488608" cy="3378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117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000" dirty="0" smtClean="0"/>
              <a:t>More than one way to skin a cat…</a:t>
            </a:r>
            <a:r>
              <a:rPr lang="en-US" dirty="0"/>
              <a:t/>
            </a:r>
            <a:br>
              <a:rPr lang="en-US" dirty="0"/>
            </a:br>
            <a:r>
              <a:rPr lang="en-US" dirty="0" smtClean="0"/>
              <a:t>Digitization Workflows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14463032"/>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stretch>
            <a:fillRect/>
          </a:stretch>
        </p:blipFill>
        <p:spPr>
          <a:xfrm>
            <a:off x="1953795" y="3615386"/>
            <a:ext cx="416543" cy="359807"/>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7"/>
          <a:stretch>
            <a:fillRect/>
          </a:stretch>
        </p:blipFill>
        <p:spPr>
          <a:xfrm>
            <a:off x="6909015" y="3615385"/>
            <a:ext cx="416543" cy="359807"/>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9115" y="4323856"/>
            <a:ext cx="637005" cy="161301"/>
          </a:xfrm>
          <a:prstGeom prst="rect">
            <a:avLst/>
          </a:prstGeom>
          <a:effectLst>
            <a:outerShdw blurRad="50800" dist="38100" dir="2700000" algn="tl" rotWithShape="0">
              <a:prstClr val="black">
                <a:alpha val="40000"/>
              </a:prstClr>
            </a:outerShdw>
          </a:effectLst>
        </p:spPr>
      </p:pic>
      <p:sp>
        <p:nvSpPr>
          <p:cNvPr id="14" name="Flowchart: Document 13"/>
          <p:cNvSpPr/>
          <p:nvPr/>
        </p:nvSpPr>
        <p:spPr>
          <a:xfrm>
            <a:off x="1953795" y="4199138"/>
            <a:ext cx="416543" cy="348163"/>
          </a:xfrm>
          <a:prstGeom prst="flowChartDocumen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smtClean="0"/>
              <a:t>txt</a:t>
            </a:r>
            <a:endParaRPr lang="en-US" sz="1600" dirty="0"/>
          </a:p>
        </p:txBody>
      </p:sp>
      <p:sp>
        <p:nvSpPr>
          <p:cNvPr id="16" name="Explosion 1 15"/>
          <p:cNvSpPr/>
          <p:nvPr/>
        </p:nvSpPr>
        <p:spPr>
          <a:xfrm>
            <a:off x="1953795" y="4715522"/>
            <a:ext cx="363985" cy="348163"/>
          </a:xfrm>
          <a:prstGeom prst="irregularSeal1">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Flowchart: Magnetic Disk 17"/>
          <p:cNvSpPr/>
          <p:nvPr/>
        </p:nvSpPr>
        <p:spPr>
          <a:xfrm>
            <a:off x="1953795" y="5287630"/>
            <a:ext cx="363985" cy="372862"/>
          </a:xfrm>
          <a:prstGeom prst="flowChartMagneticDisk">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smtClean="0"/>
              <a:t>DB</a:t>
            </a:r>
            <a:endParaRPr lang="en-US" sz="1000" dirty="0"/>
          </a:p>
        </p:txBody>
      </p:sp>
      <p:sp>
        <p:nvSpPr>
          <p:cNvPr id="19" name="Flowchart: Magnetic Disk 18"/>
          <p:cNvSpPr/>
          <p:nvPr/>
        </p:nvSpPr>
        <p:spPr>
          <a:xfrm>
            <a:off x="7015193" y="5287630"/>
            <a:ext cx="363985" cy="372862"/>
          </a:xfrm>
          <a:prstGeom prst="flowChartMagneticDisk">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smtClean="0"/>
              <a:t>DB</a:t>
            </a:r>
            <a:endParaRPr lang="en-US" sz="1000" dirty="0"/>
          </a:p>
        </p:txBody>
      </p:sp>
      <p:sp>
        <p:nvSpPr>
          <p:cNvPr id="20" name="Flowchart: Multidocument 19"/>
          <p:cNvSpPr/>
          <p:nvPr/>
        </p:nvSpPr>
        <p:spPr>
          <a:xfrm>
            <a:off x="6909015" y="4715522"/>
            <a:ext cx="470163" cy="424650"/>
          </a:xfrm>
          <a:prstGeom prst="flowChartMultidocumen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smtClean="0"/>
              <a:t>txt</a:t>
            </a:r>
            <a:endParaRPr lang="en-US" sz="1600" dirty="0"/>
          </a:p>
        </p:txBody>
      </p:sp>
    </p:spTree>
    <p:extLst>
      <p:ext uri="{BB962C8B-B14F-4D97-AF65-F5344CB8AC3E}">
        <p14:creationId xmlns:p14="http://schemas.microsoft.com/office/powerpoint/2010/main" val="1127818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(Don't Fear) The Reaper </a:t>
            </a:r>
            <a:r>
              <a:rPr lang="en-US" sz="1600" dirty="0"/>
              <a:t>-Blue </a:t>
            </a:r>
            <a:r>
              <a:rPr lang="en-US" sz="1600" dirty="0" err="1"/>
              <a:t>Öyster</a:t>
            </a:r>
            <a:r>
              <a:rPr lang="en-US" sz="1600" dirty="0"/>
              <a:t> '76 </a:t>
            </a:r>
            <a:r>
              <a:rPr lang="en-US" dirty="0" smtClean="0"/>
              <a:t/>
            </a:r>
            <a:br>
              <a:rPr lang="en-US" dirty="0" smtClean="0"/>
            </a:br>
            <a:r>
              <a:rPr lang="en-US" dirty="0" smtClean="0"/>
              <a:t>Start out ‘</a:t>
            </a:r>
            <a:r>
              <a:rPr lang="en-US" dirty="0" smtClean="0"/>
              <a:t>Sticky’</a:t>
            </a:r>
            <a:endParaRPr lang="en-US" sz="1600" dirty="0"/>
          </a:p>
        </p:txBody>
      </p:sp>
      <p:sp>
        <p:nvSpPr>
          <p:cNvPr id="3" name="Content Placeholder 2"/>
          <p:cNvSpPr>
            <a:spLocks noGrp="1"/>
          </p:cNvSpPr>
          <p:nvPr>
            <p:ph idx="1"/>
          </p:nvPr>
        </p:nvSpPr>
        <p:spPr>
          <a:xfrm>
            <a:off x="1295401" y="2556932"/>
            <a:ext cx="5272823" cy="3318936"/>
          </a:xfrm>
        </p:spPr>
        <p:txBody>
          <a:bodyPr>
            <a:normAutofit/>
          </a:bodyPr>
          <a:lstStyle/>
          <a:p>
            <a:r>
              <a:rPr lang="en-US" dirty="0" smtClean="0"/>
              <a:t>Start out Sticky – </a:t>
            </a:r>
          </a:p>
          <a:p>
            <a:pPr lvl="1"/>
            <a:r>
              <a:rPr lang="en-US" dirty="0" smtClean="0"/>
              <a:t>Assign Unique Identifiers at the source </a:t>
            </a:r>
          </a:p>
          <a:p>
            <a:pPr lvl="1"/>
            <a:r>
              <a:rPr lang="en-US" dirty="0" smtClean="0"/>
              <a:t>link up specimen derivatives immediately, starting with the label image</a:t>
            </a:r>
          </a:p>
          <a:p>
            <a:pPr lvl="1"/>
            <a:r>
              <a:rPr lang="en-US" dirty="0" smtClean="0"/>
              <a:t>Let those </a:t>
            </a:r>
            <a:r>
              <a:rPr lang="en-US" dirty="0" err="1" smtClean="0"/>
              <a:t>guids</a:t>
            </a:r>
            <a:r>
              <a:rPr lang="en-US" dirty="0" smtClean="0"/>
              <a:t> flow downstream to portals and other data consumers.</a:t>
            </a:r>
            <a:endParaRPr lang="en-US" dirty="0" smtClean="0"/>
          </a:p>
          <a:p>
            <a:r>
              <a:rPr lang="en-US" dirty="0" smtClean="0"/>
              <a:t>Don’t </a:t>
            </a:r>
            <a:r>
              <a:rPr lang="en-US" dirty="0" smtClean="0"/>
              <a:t>fear the </a:t>
            </a:r>
            <a:r>
              <a:rPr lang="en-US" b="1" dirty="0" smtClean="0"/>
              <a:t>GUID</a:t>
            </a:r>
            <a:r>
              <a:rPr lang="en-US" dirty="0" smtClean="0"/>
              <a:t>!!!</a:t>
            </a:r>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82682" y="2495519"/>
            <a:ext cx="4013916" cy="3441761"/>
          </a:xfrm>
          <a:prstGeom prst="rect">
            <a:avLst/>
          </a:prstGeom>
          <a:noFill/>
          <a:ln>
            <a:noFill/>
          </a:ln>
        </p:spPr>
      </p:pic>
    </p:spTree>
    <p:extLst>
      <p:ext uri="{BB962C8B-B14F-4D97-AF65-F5344CB8AC3E}">
        <p14:creationId xmlns:p14="http://schemas.microsoft.com/office/powerpoint/2010/main" val="3733510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OCR/Data Entry is Important </a:t>
            </a:r>
            <a:br>
              <a:rPr lang="en-US" dirty="0" smtClean="0"/>
            </a:br>
            <a:r>
              <a:rPr lang="en-US" dirty="0" smtClean="0"/>
              <a:t>to the Big Picture</a:t>
            </a:r>
            <a:endParaRPr lang="en-US" dirty="0"/>
          </a:p>
        </p:txBody>
      </p:sp>
      <p:sp>
        <p:nvSpPr>
          <p:cNvPr id="3" name="Content Placeholder 2"/>
          <p:cNvSpPr>
            <a:spLocks noGrp="1"/>
          </p:cNvSpPr>
          <p:nvPr>
            <p:ph idx="1"/>
          </p:nvPr>
        </p:nvSpPr>
        <p:spPr>
          <a:xfrm>
            <a:off x="1295401" y="2496710"/>
            <a:ext cx="9601196" cy="3379158"/>
          </a:xfrm>
        </p:spPr>
        <p:txBody>
          <a:bodyPr>
            <a:normAutofit fontScale="92500" lnSpcReduction="10000"/>
          </a:bodyPr>
          <a:lstStyle/>
          <a:p>
            <a:pPr marL="0" indent="0">
              <a:buNone/>
            </a:pPr>
            <a:r>
              <a:rPr lang="en-US" b="1" dirty="0" smtClean="0"/>
              <a:t>Most of the decisions that happen during the data entry process </a:t>
            </a:r>
            <a:r>
              <a:rPr lang="en-US" b="1" dirty="0" smtClean="0"/>
              <a:t>ultimately determine how useful your data is. </a:t>
            </a:r>
          </a:p>
          <a:p>
            <a:r>
              <a:rPr lang="en-US" dirty="0" smtClean="0"/>
              <a:t>Robust (strongly typed) data allows for range queries, complex date queries, GIS searches, etc.</a:t>
            </a:r>
          </a:p>
          <a:p>
            <a:r>
              <a:rPr lang="en-US" dirty="0"/>
              <a:t>Accurate and Precise </a:t>
            </a:r>
            <a:r>
              <a:rPr lang="en-US" dirty="0" smtClean="0"/>
              <a:t>– no one can do quality research without quality data</a:t>
            </a:r>
          </a:p>
          <a:p>
            <a:r>
              <a:rPr lang="en-US" dirty="0"/>
              <a:t>Make your Data Sticky – assign a GUID at the source and let it flow </a:t>
            </a:r>
            <a:r>
              <a:rPr lang="en-US" dirty="0" smtClean="0"/>
              <a:t>downstream, so duplicates and </a:t>
            </a:r>
            <a:r>
              <a:rPr lang="en-US" dirty="0" err="1" smtClean="0"/>
              <a:t>derivates</a:t>
            </a:r>
            <a:r>
              <a:rPr lang="en-US" dirty="0" smtClean="0"/>
              <a:t> can be linked together.</a:t>
            </a:r>
            <a:endParaRPr lang="en-US" dirty="0" smtClean="0"/>
          </a:p>
          <a:p>
            <a:r>
              <a:rPr lang="en-US" dirty="0" smtClean="0"/>
              <a:t>Complete – how much of the label will we capture?</a:t>
            </a:r>
          </a:p>
          <a:p>
            <a:endParaRPr lang="en-US" dirty="0"/>
          </a:p>
        </p:txBody>
      </p:sp>
    </p:spTree>
    <p:extLst>
      <p:ext uri="{BB962C8B-B14F-4D97-AF65-F5344CB8AC3E}">
        <p14:creationId xmlns:p14="http://schemas.microsoft.com/office/powerpoint/2010/main" val="4230703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Have Code, Will Process…</a:t>
            </a:r>
            <a:endParaRPr lang="en-US" dirty="0"/>
          </a:p>
        </p:txBody>
      </p:sp>
      <p:sp>
        <p:nvSpPr>
          <p:cNvPr id="3" name="Content Placeholder 2"/>
          <p:cNvSpPr>
            <a:spLocks noGrp="1"/>
          </p:cNvSpPr>
          <p:nvPr>
            <p:ph idx="1"/>
          </p:nvPr>
        </p:nvSpPr>
        <p:spPr/>
        <p:txBody>
          <a:bodyPr/>
          <a:lstStyle/>
          <a:p>
            <a:r>
              <a:rPr lang="en-US" dirty="0" smtClean="0"/>
              <a:t>For </a:t>
            </a:r>
            <a:r>
              <a:rPr lang="en-US" dirty="0"/>
              <a:t>those </a:t>
            </a:r>
            <a:r>
              <a:rPr lang="en-US" dirty="0" err="1"/>
              <a:t>hackathoners</a:t>
            </a:r>
            <a:r>
              <a:rPr lang="en-US" dirty="0"/>
              <a:t> who </a:t>
            </a:r>
            <a:r>
              <a:rPr lang="en-US" dirty="0" smtClean="0"/>
              <a:t>want to test their own </a:t>
            </a:r>
            <a:r>
              <a:rPr lang="en-US" dirty="0" smtClean="0"/>
              <a:t>OCR engine</a:t>
            </a:r>
          </a:p>
          <a:p>
            <a:pPr lvl="1"/>
            <a:r>
              <a:rPr lang="en-US" dirty="0" smtClean="0"/>
              <a:t> A REST API to access URLs of </a:t>
            </a:r>
            <a:r>
              <a:rPr lang="en-US" dirty="0" err="1" smtClean="0"/>
              <a:t>iDigBio</a:t>
            </a:r>
            <a:r>
              <a:rPr lang="en-US" dirty="0" smtClean="0"/>
              <a:t> </a:t>
            </a:r>
            <a:r>
              <a:rPr lang="en-US" dirty="0" err="1" smtClean="0"/>
              <a:t>Hackathon</a:t>
            </a:r>
            <a:r>
              <a:rPr lang="en-US" dirty="0" smtClean="0"/>
              <a:t> images</a:t>
            </a:r>
          </a:p>
          <a:p>
            <a:r>
              <a:rPr lang="en-US" dirty="0" smtClean="0"/>
              <a:t>For those who have Parsing Scripts</a:t>
            </a:r>
          </a:p>
          <a:p>
            <a:pPr lvl="1"/>
            <a:r>
              <a:rPr lang="en-US" dirty="0" smtClean="0"/>
              <a:t>A REST API to access OCR Results (from multiple engines) </a:t>
            </a:r>
          </a:p>
          <a:p>
            <a:r>
              <a:rPr lang="en-US" dirty="0" smtClean="0"/>
              <a:t>For those who have </a:t>
            </a:r>
            <a:r>
              <a:rPr lang="en-US" dirty="0"/>
              <a:t>P</a:t>
            </a:r>
            <a:r>
              <a:rPr lang="en-US" dirty="0" smtClean="0"/>
              <a:t>ost-script Results</a:t>
            </a:r>
          </a:p>
          <a:p>
            <a:pPr lvl="1"/>
            <a:r>
              <a:rPr lang="en-US" dirty="0" smtClean="0"/>
              <a:t>A REST API to access the human parsed results to compare</a:t>
            </a:r>
          </a:p>
        </p:txBody>
      </p:sp>
    </p:spTree>
    <p:extLst>
      <p:ext uri="{BB962C8B-B14F-4D97-AF65-F5344CB8AC3E}">
        <p14:creationId xmlns:p14="http://schemas.microsoft.com/office/powerpoint/2010/main" val="253451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After Time </a:t>
            </a:r>
            <a:r>
              <a:rPr lang="en-US" sz="2000" dirty="0" smtClean="0"/>
              <a:t>– Cyndi </a:t>
            </a:r>
            <a:r>
              <a:rPr lang="en-US" sz="2000" dirty="0" err="1" smtClean="0"/>
              <a:t>Lauper</a:t>
            </a:r>
            <a:endParaRPr lang="en-US" dirty="0"/>
          </a:p>
        </p:txBody>
      </p:sp>
      <p:sp>
        <p:nvSpPr>
          <p:cNvPr id="3" name="Content Placeholder 2"/>
          <p:cNvSpPr>
            <a:spLocks noGrp="1"/>
          </p:cNvSpPr>
          <p:nvPr>
            <p:ph idx="1"/>
          </p:nvPr>
        </p:nvSpPr>
        <p:spPr/>
        <p:txBody>
          <a:bodyPr/>
          <a:lstStyle/>
          <a:p>
            <a:r>
              <a:rPr lang="en-US" dirty="0" smtClean="0"/>
              <a:t>But that would be labor intensive…</a:t>
            </a:r>
          </a:p>
          <a:p>
            <a:r>
              <a:rPr lang="en-US" dirty="0" smtClean="0"/>
              <a:t>We don’t have enough funding…</a:t>
            </a:r>
          </a:p>
          <a:p>
            <a:r>
              <a:rPr lang="en-US" dirty="0" smtClean="0"/>
              <a:t>We don’t have enough qualified people…</a:t>
            </a:r>
          </a:p>
          <a:p>
            <a:r>
              <a:rPr lang="en-US" dirty="0" smtClean="0"/>
              <a:t>We don’t have enough time….</a:t>
            </a:r>
          </a:p>
          <a:p>
            <a:r>
              <a:rPr lang="en-US" dirty="0" smtClean="0"/>
              <a:t>We can always go back and finish later…</a:t>
            </a:r>
          </a:p>
          <a:p>
            <a:pPr marL="0" indent="0">
              <a:buNone/>
            </a:pPr>
            <a:endParaRPr lang="en-US" dirty="0"/>
          </a:p>
        </p:txBody>
      </p:sp>
    </p:spTree>
    <p:extLst>
      <p:ext uri="{BB962C8B-B14F-4D97-AF65-F5344CB8AC3E}">
        <p14:creationId xmlns:p14="http://schemas.microsoft.com/office/powerpoint/2010/main" val="3376320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ScioTR  &amp;  </a:t>
            </a:r>
            <a:r>
              <a:rPr lang="en-US" sz="3600" dirty="0" err="1" smtClean="0"/>
              <a:t>ScioQualis</a:t>
            </a:r>
            <a:endParaRPr lang="en-US" sz="3600" dirty="0"/>
          </a:p>
        </p:txBody>
      </p:sp>
      <p:sp>
        <p:nvSpPr>
          <p:cNvPr id="3" name="Content Placeholder 2"/>
          <p:cNvSpPr>
            <a:spLocks noGrp="1"/>
          </p:cNvSpPr>
          <p:nvPr>
            <p:ph type="subTitle" idx="1"/>
          </p:nvPr>
        </p:nvSpPr>
        <p:spPr/>
        <p:txBody>
          <a:bodyPr>
            <a:normAutofit fontScale="70000" lnSpcReduction="20000"/>
          </a:bodyPr>
          <a:lstStyle/>
          <a:p>
            <a:endParaRPr lang="en-US" dirty="0" smtClean="0"/>
          </a:p>
          <a:p>
            <a:r>
              <a:rPr lang="en-US" sz="2500" dirty="0" smtClean="0"/>
              <a:t>ScioTR: A touch-enabled Win8, rapid data entry application, using OCR     </a:t>
            </a:r>
          </a:p>
          <a:p>
            <a:r>
              <a:rPr lang="en-US" sz="2500" dirty="0" smtClean="0"/>
              <a:t>ScioQualis.com: </a:t>
            </a:r>
            <a:r>
              <a:rPr lang="en-US" sz="2500" dirty="0"/>
              <a:t>Natural History Collections Management in the </a:t>
            </a:r>
            <a:r>
              <a:rPr lang="en-US" sz="2500" dirty="0" smtClean="0"/>
              <a:t>Cloud</a:t>
            </a:r>
            <a:endParaRPr lang="en-US" sz="2500" dirty="0"/>
          </a:p>
          <a:p>
            <a:endParaRPr lang="en-US" dirty="0" smtClean="0"/>
          </a:p>
        </p:txBody>
      </p:sp>
    </p:spTree>
    <p:extLst>
      <p:ext uri="{BB962C8B-B14F-4D97-AF65-F5344CB8AC3E}">
        <p14:creationId xmlns:p14="http://schemas.microsoft.com/office/powerpoint/2010/main" val="3035214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ScioTR</a:t>
            </a:r>
            <a:r>
              <a:rPr lang="en-US" sz="2800" dirty="0" smtClean="0"/>
              <a:t>: </a:t>
            </a:r>
            <a:r>
              <a:rPr lang="en-US" sz="3600" dirty="0" smtClean="0"/>
              <a:t/>
            </a:r>
            <a:br>
              <a:rPr lang="en-US" sz="3600" dirty="0" smtClean="0"/>
            </a:br>
            <a:r>
              <a:rPr lang="en-US" sz="3600" dirty="0" smtClean="0"/>
              <a:t>‘Excavating’ A Collections Label</a:t>
            </a:r>
            <a:endParaRPr lang="en-US" sz="3600" dirty="0"/>
          </a:p>
        </p:txBody>
      </p:sp>
      <p:pic>
        <p:nvPicPr>
          <p:cNvPr id="4" name="Content Placeholder 3"/>
          <p:cNvPicPr>
            <a:picLocks noGrp="1" noChangeAspect="1"/>
          </p:cNvPicPr>
          <p:nvPr>
            <p:ph idx="1"/>
          </p:nvPr>
        </p:nvPicPr>
        <p:blipFill>
          <a:blip r:embed="rId2"/>
          <a:stretch>
            <a:fillRect/>
          </a:stretch>
        </p:blipFill>
        <p:spPr>
          <a:xfrm>
            <a:off x="4730160" y="2499424"/>
            <a:ext cx="6051928" cy="3402548"/>
          </a:xfrm>
          <a:prstGeom prst="rect">
            <a:avLst/>
          </a:prstGeom>
        </p:spPr>
      </p:pic>
      <p:sp>
        <p:nvSpPr>
          <p:cNvPr id="5" name="TextBox 4"/>
          <p:cNvSpPr txBox="1"/>
          <p:nvPr/>
        </p:nvSpPr>
        <p:spPr>
          <a:xfrm>
            <a:off x="1402671" y="2610034"/>
            <a:ext cx="3231473" cy="3139321"/>
          </a:xfrm>
          <a:prstGeom prst="rect">
            <a:avLst/>
          </a:prstGeom>
          <a:noFill/>
        </p:spPr>
        <p:txBody>
          <a:bodyPr wrap="square" rtlCol="0">
            <a:spAutoFit/>
          </a:bodyPr>
          <a:lstStyle/>
          <a:p>
            <a:r>
              <a:rPr lang="en-US" dirty="0" smtClean="0"/>
              <a:t>The user draws a line over a piece of imaged label text</a:t>
            </a:r>
          </a:p>
          <a:p>
            <a:endParaRPr lang="en-US" dirty="0" smtClean="0"/>
          </a:p>
          <a:p>
            <a:r>
              <a:rPr lang="en-US" dirty="0" smtClean="0"/>
              <a:t>The user clicks on a field to assign the excavate image</a:t>
            </a:r>
          </a:p>
          <a:p>
            <a:endParaRPr lang="en-US" dirty="0"/>
          </a:p>
          <a:p>
            <a:r>
              <a:rPr lang="en-US" dirty="0" smtClean="0"/>
              <a:t>Excavated images can be adjusted in many ways, if needed</a:t>
            </a:r>
            <a:r>
              <a:rPr lang="en-US" dirty="0" smtClean="0"/>
              <a:t>.</a:t>
            </a:r>
          </a:p>
          <a:p>
            <a:endParaRPr lang="en-US" dirty="0"/>
          </a:p>
          <a:p>
            <a:r>
              <a:rPr lang="en-US" dirty="0" smtClean="0"/>
              <a:t>Multiple images can be associated with each ‘set’/occurrence record</a:t>
            </a:r>
            <a:endParaRPr lang="en-US" dirty="0"/>
          </a:p>
        </p:txBody>
      </p:sp>
    </p:spTree>
    <p:extLst>
      <p:ext uri="{BB962C8B-B14F-4D97-AF65-F5344CB8AC3E}">
        <p14:creationId xmlns:p14="http://schemas.microsoft.com/office/powerpoint/2010/main" val="3151515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ScioTR: </a:t>
            </a:r>
            <a:r>
              <a:rPr lang="en-US" sz="3100" dirty="0" smtClean="0"/>
              <a:t/>
            </a:r>
            <a:br>
              <a:rPr lang="en-US" sz="3100" dirty="0" smtClean="0"/>
            </a:br>
            <a:r>
              <a:rPr lang="en-US" sz="3600" dirty="0" smtClean="0"/>
              <a:t>Editing</a:t>
            </a:r>
            <a:endParaRPr lang="en-US" sz="3600" dirty="0"/>
          </a:p>
        </p:txBody>
      </p:sp>
      <p:pic>
        <p:nvPicPr>
          <p:cNvPr id="5" name="Content Placeholder 4"/>
          <p:cNvPicPr>
            <a:picLocks noGrp="1" noChangeAspect="1"/>
          </p:cNvPicPr>
          <p:nvPr>
            <p:ph idx="1"/>
          </p:nvPr>
        </p:nvPicPr>
        <p:blipFill>
          <a:blip r:embed="rId2"/>
          <a:stretch>
            <a:fillRect/>
          </a:stretch>
        </p:blipFill>
        <p:spPr>
          <a:xfrm>
            <a:off x="4894239" y="2495319"/>
            <a:ext cx="5901324" cy="3317875"/>
          </a:xfrm>
          <a:prstGeom prst="rect">
            <a:avLst/>
          </a:prstGeom>
        </p:spPr>
      </p:pic>
      <p:sp>
        <p:nvSpPr>
          <p:cNvPr id="6" name="TextBox 5"/>
          <p:cNvSpPr txBox="1"/>
          <p:nvPr/>
        </p:nvSpPr>
        <p:spPr>
          <a:xfrm>
            <a:off x="1393794" y="2495319"/>
            <a:ext cx="3320248" cy="3139321"/>
          </a:xfrm>
          <a:prstGeom prst="rect">
            <a:avLst/>
          </a:prstGeom>
          <a:noFill/>
        </p:spPr>
        <p:txBody>
          <a:bodyPr wrap="square" rtlCol="0">
            <a:spAutoFit/>
          </a:bodyPr>
          <a:lstStyle/>
          <a:p>
            <a:r>
              <a:rPr lang="en-US" dirty="0" smtClean="0"/>
              <a:t>Users can enter data into more fields than just those represented on the imaged label</a:t>
            </a:r>
          </a:p>
          <a:p>
            <a:endParaRPr lang="en-US" dirty="0"/>
          </a:p>
          <a:p>
            <a:r>
              <a:rPr lang="en-US" dirty="0" smtClean="0"/>
              <a:t>Previous images/results are compared to this record to produce more accurate results.</a:t>
            </a:r>
            <a:endParaRPr lang="en-US" dirty="0"/>
          </a:p>
          <a:p>
            <a:endParaRPr lang="en-US" dirty="0"/>
          </a:p>
          <a:p>
            <a:r>
              <a:rPr lang="en-US" dirty="0" smtClean="0"/>
              <a:t>OCR results can be edited</a:t>
            </a:r>
          </a:p>
          <a:p>
            <a:r>
              <a:rPr lang="en-US" dirty="0" smtClean="0"/>
              <a:t>{This step will eventually be optionally </a:t>
            </a:r>
            <a:r>
              <a:rPr lang="en-US" dirty="0" err="1" smtClean="0"/>
              <a:t>crowdsourced</a:t>
            </a:r>
            <a:r>
              <a:rPr lang="en-US" dirty="0" smtClean="0"/>
              <a:t>}</a:t>
            </a:r>
            <a:endParaRPr lang="en-US" dirty="0"/>
          </a:p>
        </p:txBody>
      </p:sp>
    </p:spTree>
    <p:extLst>
      <p:ext uri="{BB962C8B-B14F-4D97-AF65-F5344CB8AC3E}">
        <p14:creationId xmlns:p14="http://schemas.microsoft.com/office/powerpoint/2010/main" val="3908318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err="1" smtClean="0"/>
              <a:t>ScioTR</a:t>
            </a:r>
            <a:r>
              <a:rPr lang="en-US" sz="3000" dirty="0" smtClean="0"/>
              <a:t> </a:t>
            </a:r>
            <a:r>
              <a:rPr lang="en-US" sz="3600" dirty="0" smtClean="0"/>
              <a:t/>
            </a:r>
            <a:br>
              <a:rPr lang="en-US" sz="3600" dirty="0" smtClean="0"/>
            </a:br>
            <a:r>
              <a:rPr lang="en-US" sz="3600" dirty="0" smtClean="0"/>
              <a:t>Review &amp; </a:t>
            </a:r>
            <a:r>
              <a:rPr lang="en-US" sz="3600" dirty="0" smtClean="0"/>
              <a:t>Export</a:t>
            </a:r>
            <a:endParaRPr lang="en-US" sz="3600" dirty="0"/>
          </a:p>
        </p:txBody>
      </p:sp>
      <p:pic>
        <p:nvPicPr>
          <p:cNvPr id="4" name="Content Placeholder 3"/>
          <p:cNvPicPr>
            <a:picLocks noGrp="1" noChangeAspect="1"/>
          </p:cNvPicPr>
          <p:nvPr>
            <p:ph idx="1"/>
          </p:nvPr>
        </p:nvPicPr>
        <p:blipFill>
          <a:blip r:embed="rId2"/>
          <a:stretch>
            <a:fillRect/>
          </a:stretch>
        </p:blipFill>
        <p:spPr>
          <a:xfrm>
            <a:off x="4920872" y="2513075"/>
            <a:ext cx="5901324" cy="3317875"/>
          </a:xfrm>
          <a:prstGeom prst="rect">
            <a:avLst/>
          </a:prstGeom>
        </p:spPr>
      </p:pic>
      <p:sp>
        <p:nvSpPr>
          <p:cNvPr id="5" name="TextBox 4"/>
          <p:cNvSpPr txBox="1"/>
          <p:nvPr/>
        </p:nvSpPr>
        <p:spPr>
          <a:xfrm>
            <a:off x="1402673" y="2513075"/>
            <a:ext cx="3382392" cy="1754326"/>
          </a:xfrm>
          <a:prstGeom prst="rect">
            <a:avLst/>
          </a:prstGeom>
          <a:noFill/>
        </p:spPr>
        <p:txBody>
          <a:bodyPr wrap="square" rtlCol="0">
            <a:spAutoFit/>
          </a:bodyPr>
          <a:lstStyle/>
          <a:p>
            <a:r>
              <a:rPr lang="en-US" dirty="0" smtClean="0"/>
              <a:t>The </a:t>
            </a:r>
            <a:r>
              <a:rPr lang="en-US" dirty="0" err="1" smtClean="0"/>
              <a:t>DwC</a:t>
            </a:r>
            <a:r>
              <a:rPr lang="en-US" dirty="0" smtClean="0"/>
              <a:t> fields are presented in the same order as they appear in the original image label for human review before they are exported </a:t>
            </a:r>
            <a:r>
              <a:rPr lang="en-US" dirty="0" smtClean="0"/>
              <a:t>to the online system of record,  </a:t>
            </a:r>
            <a:r>
              <a:rPr lang="en-US" dirty="0" smtClean="0"/>
              <a:t>ScioQualis.</a:t>
            </a:r>
            <a:endParaRPr lang="en-US" dirty="0"/>
          </a:p>
        </p:txBody>
      </p:sp>
    </p:spTree>
    <p:extLst>
      <p:ext uri="{BB962C8B-B14F-4D97-AF65-F5344CB8AC3E}">
        <p14:creationId xmlns:p14="http://schemas.microsoft.com/office/powerpoint/2010/main" val="3670314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3782625" cy="1303867"/>
          </a:xfrm>
        </p:spPr>
        <p:txBody>
          <a:bodyPr>
            <a:normAutofit/>
          </a:bodyPr>
          <a:lstStyle/>
          <a:p>
            <a:r>
              <a:rPr lang="en-US" sz="3000" dirty="0" smtClean="0"/>
              <a:t>ScioQualis.com:</a:t>
            </a:r>
            <a:r>
              <a:rPr lang="en-US" sz="3200" dirty="0" smtClean="0"/>
              <a:t> </a:t>
            </a:r>
            <a:br>
              <a:rPr lang="en-US" sz="3200" dirty="0" smtClean="0"/>
            </a:br>
            <a:r>
              <a:rPr lang="en-US" sz="3600" dirty="0" smtClean="0"/>
              <a:t>Management</a:t>
            </a:r>
            <a:endParaRPr lang="en-US" sz="3600" dirty="0"/>
          </a:p>
        </p:txBody>
      </p:sp>
      <p:sp>
        <p:nvSpPr>
          <p:cNvPr id="3" name="Content Placeholder 2"/>
          <p:cNvSpPr>
            <a:spLocks noGrp="1"/>
          </p:cNvSpPr>
          <p:nvPr>
            <p:ph idx="1"/>
          </p:nvPr>
        </p:nvSpPr>
        <p:spPr>
          <a:xfrm>
            <a:off x="1295400" y="2556932"/>
            <a:ext cx="3782625" cy="3318936"/>
          </a:xfrm>
        </p:spPr>
        <p:txBody>
          <a:bodyPr/>
          <a:lstStyle/>
          <a:p>
            <a:r>
              <a:rPr lang="en-US" dirty="0" smtClean="0"/>
              <a:t>New occurrence </a:t>
            </a:r>
            <a:r>
              <a:rPr lang="en-US" dirty="0" smtClean="0"/>
              <a:t>record </a:t>
            </a:r>
            <a:r>
              <a:rPr lang="en-US" dirty="0" smtClean="0"/>
              <a:t>is linked with </a:t>
            </a:r>
            <a:r>
              <a:rPr lang="en-US" dirty="0" smtClean="0"/>
              <a:t>existing  Collector, Locality, Event and Taxon records</a:t>
            </a:r>
          </a:p>
          <a:p>
            <a:r>
              <a:rPr lang="en-US" dirty="0" smtClean="0"/>
              <a:t>Original imaged label is associated with new occurrence record </a:t>
            </a:r>
            <a:endParaRPr lang="en-US" dirty="0"/>
          </a:p>
        </p:txBody>
      </p:sp>
      <p:pic>
        <p:nvPicPr>
          <p:cNvPr id="9" name="Picture 8"/>
          <p:cNvPicPr>
            <a:picLocks noChangeAspect="1"/>
          </p:cNvPicPr>
          <p:nvPr/>
        </p:nvPicPr>
        <p:blipFill rotWithShape="1">
          <a:blip r:embed="rId2"/>
          <a:srcRect l="921" t="9217" r="7598" b="10804"/>
          <a:stretch/>
        </p:blipFill>
        <p:spPr>
          <a:xfrm>
            <a:off x="5184558" y="1180730"/>
            <a:ext cx="5511021" cy="4632994"/>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551817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Look, if you had One Shot </a:t>
            </a:r>
            <a:r>
              <a:rPr lang="en-US" sz="1800" dirty="0" smtClean="0"/>
              <a:t>- "</a:t>
            </a:r>
            <a:r>
              <a:rPr lang="en-US" sz="1800" dirty="0"/>
              <a:t>Lose </a:t>
            </a:r>
            <a:r>
              <a:rPr lang="en-US" sz="1800" dirty="0" smtClean="0"/>
              <a:t>Yourself“ Eminem</a:t>
            </a:r>
            <a:endParaRPr lang="en-US" sz="1800" dirty="0"/>
          </a:p>
        </p:txBody>
      </p:sp>
      <p:sp>
        <p:nvSpPr>
          <p:cNvPr id="3" name="Content Placeholder 2"/>
          <p:cNvSpPr>
            <a:spLocks noGrp="1"/>
          </p:cNvSpPr>
          <p:nvPr>
            <p:ph idx="1"/>
          </p:nvPr>
        </p:nvSpPr>
        <p:spPr/>
        <p:txBody>
          <a:bodyPr/>
          <a:lstStyle/>
          <a:p>
            <a:r>
              <a:rPr lang="en-US" dirty="0" smtClean="0"/>
              <a:t>You probably aren’t going to get funding to digitize a collection twice</a:t>
            </a:r>
          </a:p>
          <a:p>
            <a:r>
              <a:rPr lang="en-US" dirty="0" smtClean="0"/>
              <a:t>Making good decisions during the data entry process can help unlock potential</a:t>
            </a:r>
          </a:p>
          <a:p>
            <a:pPr lvl="1"/>
            <a:r>
              <a:rPr lang="en-US" dirty="0" smtClean="0"/>
              <a:t>Capture as much data as possible</a:t>
            </a:r>
          </a:p>
          <a:p>
            <a:pPr lvl="1"/>
            <a:r>
              <a:rPr lang="en-US" dirty="0" smtClean="0"/>
              <a:t>Concentrate on Accuracy &amp; Precision</a:t>
            </a:r>
          </a:p>
          <a:p>
            <a:pPr lvl="1"/>
            <a:r>
              <a:rPr lang="en-US" dirty="0" smtClean="0"/>
              <a:t>Assign GUIDs at the source and let them flow downstream</a:t>
            </a:r>
          </a:p>
          <a:p>
            <a:pPr lvl="1"/>
            <a:r>
              <a:rPr lang="en-US" dirty="0" smtClean="0"/>
              <a:t>Aim for Strongly </a:t>
            </a:r>
            <a:r>
              <a:rPr lang="en-US" dirty="0"/>
              <a:t>T</a:t>
            </a:r>
            <a:r>
              <a:rPr lang="en-US" dirty="0" smtClean="0"/>
              <a:t>yped data, where possible</a:t>
            </a:r>
            <a:endParaRPr lang="en-US" dirty="0"/>
          </a:p>
        </p:txBody>
      </p:sp>
    </p:spTree>
    <p:extLst>
      <p:ext uri="{BB962C8B-B14F-4D97-AF65-F5344CB8AC3E}">
        <p14:creationId xmlns:p14="http://schemas.microsoft.com/office/powerpoint/2010/main" val="2697229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REST?  Time for a nap? </a:t>
            </a:r>
            <a:br>
              <a:rPr lang="en-US" sz="2400" dirty="0" smtClean="0"/>
            </a:br>
            <a:r>
              <a:rPr lang="en-US" dirty="0" err="1" smtClean="0"/>
              <a:t>REST</a:t>
            </a:r>
            <a:r>
              <a:rPr lang="en-US" dirty="0" smtClean="0"/>
              <a:t> = Representational State Transfer</a:t>
            </a:r>
            <a:endParaRPr lang="en-US" dirty="0"/>
          </a:p>
        </p:txBody>
      </p:sp>
      <p:sp>
        <p:nvSpPr>
          <p:cNvPr id="3" name="Content Placeholder 2"/>
          <p:cNvSpPr>
            <a:spLocks noGrp="1"/>
          </p:cNvSpPr>
          <p:nvPr>
            <p:ph idx="1"/>
          </p:nvPr>
        </p:nvSpPr>
        <p:spPr>
          <a:xfrm>
            <a:off x="1295401" y="2556932"/>
            <a:ext cx="9601196" cy="3264319"/>
          </a:xfrm>
        </p:spPr>
        <p:txBody>
          <a:bodyPr>
            <a:normAutofit/>
          </a:bodyPr>
          <a:lstStyle/>
          <a:p>
            <a:r>
              <a:rPr lang="en-US" dirty="0" smtClean="0"/>
              <a:t>REST-style Distributed Architectures use http to pass requests from a client to a server and back again.</a:t>
            </a:r>
          </a:p>
          <a:p>
            <a:r>
              <a:rPr lang="en-US" dirty="0" smtClean="0"/>
              <a:t>Truly accessible to ANY programming language </a:t>
            </a:r>
          </a:p>
          <a:p>
            <a:r>
              <a:rPr lang="en-US" dirty="0" smtClean="0"/>
              <a:t>Loosely Coupled, Less Strongly Typed than SOAP</a:t>
            </a:r>
          </a:p>
          <a:p>
            <a:r>
              <a:rPr lang="en-US" dirty="0" smtClean="0"/>
              <a:t>Nouns and Verbs, no XML Parsing</a:t>
            </a:r>
          </a:p>
          <a:p>
            <a:r>
              <a:rPr lang="en-US" dirty="0" smtClean="0"/>
              <a:t>Accessible through HTTP</a:t>
            </a:r>
          </a:p>
          <a:p>
            <a:endParaRPr lang="en-US" dirty="0" smtClean="0"/>
          </a:p>
          <a:p>
            <a:endParaRPr lang="en-US" dirty="0" smtClean="0"/>
          </a:p>
        </p:txBody>
      </p:sp>
    </p:spTree>
    <p:extLst>
      <p:ext uri="{BB962C8B-B14F-4D97-AF65-F5344CB8AC3E}">
        <p14:creationId xmlns:p14="http://schemas.microsoft.com/office/powerpoint/2010/main" val="212017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5112" y="1176337"/>
            <a:ext cx="6581775" cy="4505325"/>
          </a:xfrm>
          <a:prstGeom prst="rect">
            <a:avLst/>
          </a:prstGeom>
        </p:spPr>
      </p:pic>
      <p:sp>
        <p:nvSpPr>
          <p:cNvPr id="5" name="Rectangle 4"/>
          <p:cNvSpPr/>
          <p:nvPr/>
        </p:nvSpPr>
        <p:spPr>
          <a:xfrm rot="16200000">
            <a:off x="-349464" y="3075056"/>
            <a:ext cx="4030270" cy="707886"/>
          </a:xfrm>
          <a:prstGeom prst="rect">
            <a:avLst/>
          </a:prstGeom>
        </p:spPr>
        <p:txBody>
          <a:bodyPr wrap="none">
            <a:spAutoFit/>
          </a:bodyPr>
          <a:lstStyle/>
          <a:p>
            <a:r>
              <a:rPr lang="en-US" sz="4000" dirty="0" err="1" smtClean="0"/>
              <a:t>iDigBio</a:t>
            </a:r>
            <a:r>
              <a:rPr lang="en-US" sz="4000" dirty="0" smtClean="0"/>
              <a:t> REST API</a:t>
            </a:r>
            <a:endParaRPr lang="en-US" sz="4000" dirty="0"/>
          </a:p>
        </p:txBody>
      </p:sp>
      <p:pic>
        <p:nvPicPr>
          <p:cNvPr id="6" name="Picture 5"/>
          <p:cNvPicPr>
            <a:picLocks noChangeAspect="1"/>
          </p:cNvPicPr>
          <p:nvPr/>
        </p:nvPicPr>
        <p:blipFill>
          <a:blip r:embed="rId3"/>
          <a:stretch>
            <a:fillRect/>
          </a:stretch>
        </p:blipFill>
        <p:spPr>
          <a:xfrm rot="16200000">
            <a:off x="7919721" y="2709861"/>
            <a:ext cx="4505325" cy="1438275"/>
          </a:xfrm>
          <a:prstGeom prst="rect">
            <a:avLst/>
          </a:prstGeom>
        </p:spPr>
      </p:pic>
      <p:sp>
        <p:nvSpPr>
          <p:cNvPr id="7" name="Rectangle 6"/>
          <p:cNvSpPr/>
          <p:nvPr/>
        </p:nvSpPr>
        <p:spPr>
          <a:xfrm>
            <a:off x="787547" y="5858745"/>
            <a:ext cx="2464136" cy="369332"/>
          </a:xfrm>
          <a:prstGeom prst="rect">
            <a:avLst/>
          </a:prstGeom>
        </p:spPr>
        <p:txBody>
          <a:bodyPr wrap="none">
            <a:spAutoFit/>
          </a:bodyPr>
          <a:lstStyle/>
          <a:p>
            <a:r>
              <a:rPr lang="en-US" dirty="0"/>
              <a:t>http://168.61.49.123:83/</a:t>
            </a:r>
          </a:p>
        </p:txBody>
      </p:sp>
    </p:spTree>
    <p:extLst>
      <p:ext uri="{BB962C8B-B14F-4D97-AF65-F5344CB8AC3E}">
        <p14:creationId xmlns:p14="http://schemas.microsoft.com/office/powerpoint/2010/main" val="2082671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Scenario A:  </a:t>
            </a:r>
            <a:r>
              <a:rPr lang="en-US" sz="2400" dirty="0" smtClean="0"/>
              <a:t/>
            </a:r>
            <a:br>
              <a:rPr lang="en-US" sz="2400" dirty="0" smtClean="0"/>
            </a:br>
            <a:r>
              <a:rPr lang="en-US" sz="2400" dirty="0" smtClean="0"/>
              <a:t>I </a:t>
            </a:r>
            <a:r>
              <a:rPr lang="en-US" sz="2400" dirty="0"/>
              <a:t>know my file name is "NY01075759_lg.jpg", but I do not know the UUID.</a:t>
            </a:r>
          </a:p>
        </p:txBody>
      </p:sp>
      <p:sp>
        <p:nvSpPr>
          <p:cNvPr id="3" name="Content Placeholder 2"/>
          <p:cNvSpPr>
            <a:spLocks noGrp="1"/>
          </p:cNvSpPr>
          <p:nvPr>
            <p:ph idx="1"/>
          </p:nvPr>
        </p:nvSpPr>
        <p:spPr/>
        <p:txBody>
          <a:bodyPr>
            <a:normAutofit fontScale="92500" lnSpcReduction="20000"/>
          </a:bodyPr>
          <a:lstStyle/>
          <a:p>
            <a:r>
              <a:rPr lang="en-US" dirty="0" smtClean="0"/>
              <a:t>REST </a:t>
            </a:r>
            <a:r>
              <a:rPr lang="en-US" dirty="0"/>
              <a:t>call:  </a:t>
            </a:r>
            <a:r>
              <a:rPr lang="en-US" u="sng" dirty="0">
                <a:hlinkClick r:id="rId2"/>
              </a:rPr>
              <a:t>http</a:t>
            </a:r>
            <a:r>
              <a:rPr lang="en-US" u="sng" dirty="0" smtClean="0">
                <a:hlinkClick r:id="rId2"/>
              </a:rPr>
              <a:t>://www.yourserver.org/api/SourceImages?fileName=NY01075759_lg.jpg</a:t>
            </a:r>
            <a:endParaRPr lang="en-US" dirty="0"/>
          </a:p>
          <a:p>
            <a:r>
              <a:rPr lang="en-US" dirty="0" smtClean="0"/>
              <a:t>Response Format (JSON): </a:t>
            </a:r>
          </a:p>
          <a:p>
            <a:pPr marL="0" indent="0">
              <a:buNone/>
            </a:pPr>
            <a:r>
              <a:rPr lang="en-US" dirty="0" smtClean="0"/>
              <a:t>[{</a:t>
            </a:r>
            <a:r>
              <a:rPr lang="en-US" b="1" dirty="0" smtClean="0"/>
              <a:t>"</a:t>
            </a:r>
            <a:r>
              <a:rPr lang="en-US" b="1" dirty="0"/>
              <a:t>sourceImageId":"89b2b044-616d-e211-be78-cc52af888ab6</a:t>
            </a:r>
            <a:r>
              <a:rPr lang="en-US" b="1" dirty="0" smtClean="0"/>
              <a:t>", </a:t>
            </a:r>
            <a:r>
              <a:rPr lang="en-US" dirty="0" smtClean="0"/>
              <a:t>"</a:t>
            </a:r>
            <a:r>
              <a:rPr lang="en-US" dirty="0"/>
              <a:t>sourceImageRepositoryId":"7392b8ce-606d-e211-be78-cc52af888ab6</a:t>
            </a:r>
            <a:r>
              <a:rPr lang="en-US" dirty="0" smtClean="0"/>
              <a:t>", "</a:t>
            </a:r>
            <a:r>
              <a:rPr lang="en-US" dirty="0"/>
              <a:t>fileName":"NY01075759_lg.jpg</a:t>
            </a:r>
            <a:r>
              <a:rPr lang="en-US" dirty="0" smtClean="0"/>
              <a:t>", "</a:t>
            </a:r>
            <a:r>
              <a:rPr lang="en-US" dirty="0"/>
              <a:t>url":"http://storage.idigbio.org/</a:t>
            </a:r>
            <a:r>
              <a:rPr lang="en-US" dirty="0" err="1"/>
              <a:t>ny</a:t>
            </a:r>
            <a:r>
              <a:rPr lang="en-US" dirty="0"/>
              <a:t>/lichens/BATCH1/NY01075759_lg.jpg</a:t>
            </a:r>
            <a:r>
              <a:rPr lang="en-US" dirty="0" smtClean="0"/>
              <a:t>", "</a:t>
            </a:r>
            <a:r>
              <a:rPr lang="en-US" dirty="0"/>
              <a:t>alternateId":"904653","createdUTCDateTime":"2013-02-05T14:10:28.383</a:t>
            </a:r>
            <a:r>
              <a:rPr lang="en-US" dirty="0" smtClean="0"/>
              <a:t>", "</a:t>
            </a:r>
            <a:r>
              <a:rPr lang="en-US" dirty="0"/>
              <a:t>OCRCachedResults":[],"</a:t>
            </a:r>
            <a:r>
              <a:rPr lang="en-US" dirty="0" err="1"/>
              <a:t>SourceImageProcessRequests</a:t>
            </a:r>
            <a:r>
              <a:rPr lang="en-US" dirty="0"/>
              <a:t>":[],"</a:t>
            </a:r>
            <a:r>
              <a:rPr lang="en-US" dirty="0" err="1"/>
              <a:t>SourceImageRepository</a:t>
            </a:r>
            <a:r>
              <a:rPr lang="en-US" dirty="0"/>
              <a:t>":null}]</a:t>
            </a:r>
          </a:p>
          <a:p>
            <a:endParaRPr lang="en-US" dirty="0"/>
          </a:p>
        </p:txBody>
      </p:sp>
    </p:spTree>
    <p:extLst>
      <p:ext uri="{BB962C8B-B14F-4D97-AF65-F5344CB8AC3E}">
        <p14:creationId xmlns:p14="http://schemas.microsoft.com/office/powerpoint/2010/main" val="1434469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JSON?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JavaScript Object </a:t>
            </a:r>
            <a:r>
              <a:rPr lang="en-US" dirty="0" smtClean="0"/>
              <a:t>Notation (JSON), </a:t>
            </a:r>
            <a:r>
              <a:rPr lang="en-US" dirty="0"/>
              <a:t>is a text-based open standard designed for human-readable data interchange. It is derived from the JavaScript scripting language for representing simple data structures and associative arrays, called objects. Despite its relationship to JavaScript, it is language-independent, with parsers available for many languages</a:t>
            </a:r>
            <a:r>
              <a:rPr lang="en-US" dirty="0" smtClean="0"/>
              <a:t>. - Wikipedia</a:t>
            </a:r>
            <a:endParaRPr lang="en-US" dirty="0"/>
          </a:p>
          <a:p>
            <a:endParaRPr lang="en-US" dirty="0"/>
          </a:p>
          <a:p>
            <a:r>
              <a:rPr lang="en-US" dirty="0"/>
              <a:t>An example of where this is used is web services responses. In the 'old' days, web services used XML as their primary data format for transmitting back data, but since JSON appeared (The JSON format is specified in RFC 4627 by Douglas </a:t>
            </a:r>
            <a:r>
              <a:rPr lang="en-US" dirty="0" err="1"/>
              <a:t>Crockford</a:t>
            </a:r>
            <a:r>
              <a:rPr lang="en-US" dirty="0"/>
              <a:t>), it has been the preferred format because it is much more </a:t>
            </a:r>
            <a:r>
              <a:rPr lang="en-US" dirty="0" smtClean="0"/>
              <a:t>lightweight. - </a:t>
            </a:r>
            <a:r>
              <a:rPr lang="en-US" dirty="0" err="1" smtClean="0"/>
              <a:t>StackOverflow</a:t>
            </a:r>
            <a:endParaRPr lang="en-US" dirty="0"/>
          </a:p>
        </p:txBody>
      </p:sp>
    </p:spTree>
    <p:extLst>
      <p:ext uri="{BB962C8B-B14F-4D97-AF65-F5344CB8AC3E}">
        <p14:creationId xmlns:p14="http://schemas.microsoft.com/office/powerpoint/2010/main" val="3398944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 </a:t>
            </a:r>
            <a:r>
              <a:rPr lang="en-US" sz="3600" dirty="0"/>
              <a:t>Scenario B:  </a:t>
            </a:r>
            <a:r>
              <a:rPr lang="en-US" sz="2000" dirty="0" smtClean="0"/>
              <a:t/>
            </a:r>
            <a:br>
              <a:rPr lang="en-US" sz="2000" dirty="0" smtClean="0"/>
            </a:br>
            <a:r>
              <a:rPr lang="en-US" sz="2200" dirty="0" smtClean="0"/>
              <a:t>I </a:t>
            </a:r>
            <a:r>
              <a:rPr lang="en-US" sz="2200" dirty="0"/>
              <a:t>know my </a:t>
            </a:r>
            <a:r>
              <a:rPr lang="en-US" sz="2200" dirty="0" err="1"/>
              <a:t>sourceImageId</a:t>
            </a:r>
            <a:r>
              <a:rPr lang="en-US" sz="2200" dirty="0"/>
              <a:t> (UUID) is "89b2b044-616d-e211-be78-cc52af888ab6" </a:t>
            </a:r>
            <a:r>
              <a:rPr lang="en-US" sz="2200" dirty="0" smtClean="0"/>
              <a:t/>
            </a:r>
            <a:br>
              <a:rPr lang="en-US" sz="2200" dirty="0" smtClean="0"/>
            </a:br>
            <a:r>
              <a:rPr lang="en-US" sz="2200" dirty="0" smtClean="0"/>
              <a:t>and </a:t>
            </a:r>
            <a:r>
              <a:rPr lang="en-US" sz="2200" dirty="0"/>
              <a:t>I want </a:t>
            </a:r>
            <a:r>
              <a:rPr lang="en-US" sz="2200" dirty="0" smtClean="0"/>
              <a:t>to know the file name, URL, or alternate ID.</a:t>
            </a:r>
            <a:endParaRPr lang="en-US" sz="2200" dirty="0"/>
          </a:p>
        </p:txBody>
      </p:sp>
      <p:sp>
        <p:nvSpPr>
          <p:cNvPr id="3" name="Content Placeholder 2"/>
          <p:cNvSpPr>
            <a:spLocks noGrp="1"/>
          </p:cNvSpPr>
          <p:nvPr>
            <p:ph idx="1"/>
          </p:nvPr>
        </p:nvSpPr>
        <p:spPr/>
        <p:txBody>
          <a:bodyPr>
            <a:normAutofit fontScale="85000" lnSpcReduction="10000"/>
          </a:bodyPr>
          <a:lstStyle/>
          <a:p>
            <a:r>
              <a:rPr lang="en-US" dirty="0"/>
              <a:t> REST call:  </a:t>
            </a:r>
            <a:r>
              <a:rPr lang="en-US" u="sng" dirty="0">
                <a:hlinkClick r:id="rId2"/>
              </a:rPr>
              <a:t>http</a:t>
            </a:r>
            <a:r>
              <a:rPr lang="en-US" u="sng" dirty="0" smtClean="0">
                <a:hlinkClick r:id="rId2"/>
              </a:rPr>
              <a:t>://www.yourserver.org/api/SourceImages?sourceImageId=89b2b044-616d-e211-be78-cc52af888ab6</a:t>
            </a:r>
            <a:endParaRPr lang="en-US" u="sng" dirty="0" smtClean="0"/>
          </a:p>
          <a:p>
            <a:r>
              <a:rPr lang="en-US" dirty="0" smtClean="0"/>
              <a:t>Response Format (JSON):</a:t>
            </a:r>
          </a:p>
          <a:p>
            <a:pPr marL="0" indent="0">
              <a:buNone/>
            </a:pPr>
            <a:r>
              <a:rPr lang="en-US" dirty="0" smtClean="0"/>
              <a:t>[{"</a:t>
            </a:r>
            <a:r>
              <a:rPr lang="en-US" dirty="0"/>
              <a:t>sourceImageId":"89b2b044-616d-e211-be78-cc52af888ab6</a:t>
            </a:r>
            <a:r>
              <a:rPr lang="en-US" dirty="0" smtClean="0"/>
              <a:t>", "</a:t>
            </a:r>
            <a:r>
              <a:rPr lang="en-US" b="1" dirty="0"/>
              <a:t>sourceImageRepositoryId</a:t>
            </a:r>
            <a:r>
              <a:rPr lang="en-US" dirty="0"/>
              <a:t>":"7392b8ce-606d-e211-be78-cc52af888ab6</a:t>
            </a:r>
            <a:r>
              <a:rPr lang="en-US" dirty="0" smtClean="0"/>
              <a:t>", "</a:t>
            </a:r>
            <a:r>
              <a:rPr lang="en-US" b="1" dirty="0"/>
              <a:t>fileName</a:t>
            </a:r>
            <a:r>
              <a:rPr lang="en-US" dirty="0"/>
              <a:t>":"NY01075759_lg.jpg</a:t>
            </a:r>
            <a:r>
              <a:rPr lang="en-US" dirty="0" smtClean="0"/>
              <a:t>", "</a:t>
            </a:r>
            <a:r>
              <a:rPr lang="en-US" b="1" dirty="0"/>
              <a:t>url</a:t>
            </a:r>
            <a:r>
              <a:rPr lang="en-US" dirty="0"/>
              <a:t>":"http://storage.idigbio.org/</a:t>
            </a:r>
            <a:r>
              <a:rPr lang="en-US" dirty="0" err="1"/>
              <a:t>ny</a:t>
            </a:r>
            <a:r>
              <a:rPr lang="en-US" dirty="0"/>
              <a:t>/lichens/BATCH1/NY01075759_lg.jpg</a:t>
            </a:r>
            <a:r>
              <a:rPr lang="en-US" dirty="0" smtClean="0"/>
              <a:t>", "</a:t>
            </a:r>
            <a:r>
              <a:rPr lang="en-US" b="1" dirty="0"/>
              <a:t>alternateId</a:t>
            </a:r>
            <a:r>
              <a:rPr lang="en-US" dirty="0"/>
              <a:t>":"904653</a:t>
            </a:r>
            <a:r>
              <a:rPr lang="en-US" dirty="0" smtClean="0"/>
              <a:t>","</a:t>
            </a:r>
            <a:r>
              <a:rPr lang="en-US" dirty="0"/>
              <a:t>createdUTCDateTime":"2013-02-05T14:10:28.383</a:t>
            </a:r>
            <a:r>
              <a:rPr lang="en-US" dirty="0" smtClean="0"/>
              <a:t>", "</a:t>
            </a:r>
            <a:r>
              <a:rPr lang="en-US" dirty="0"/>
              <a:t>OCRCachedResults":[],"</a:t>
            </a:r>
            <a:r>
              <a:rPr lang="en-US" dirty="0" err="1"/>
              <a:t>SourceImageProcessRequests</a:t>
            </a:r>
            <a:r>
              <a:rPr lang="en-US" dirty="0"/>
              <a:t>":[],"</a:t>
            </a:r>
            <a:r>
              <a:rPr lang="en-US" dirty="0" err="1"/>
              <a:t>SourceImageRepository</a:t>
            </a:r>
            <a:r>
              <a:rPr lang="en-US" dirty="0"/>
              <a:t>":null</a:t>
            </a:r>
            <a:r>
              <a:rPr lang="en-US" dirty="0" smtClean="0"/>
              <a:t>}]</a:t>
            </a:r>
            <a:endParaRPr lang="en-US" dirty="0"/>
          </a:p>
        </p:txBody>
      </p:sp>
    </p:spTree>
    <p:extLst>
      <p:ext uri="{BB962C8B-B14F-4D97-AF65-F5344CB8AC3E}">
        <p14:creationId xmlns:p14="http://schemas.microsoft.com/office/powerpoint/2010/main" val="292339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Scenario C:  </a:t>
            </a:r>
            <a:r>
              <a:rPr lang="en-US" sz="2400" dirty="0" smtClean="0"/>
              <a:t/>
            </a:r>
            <a:br>
              <a:rPr lang="en-US" sz="2400" dirty="0" smtClean="0"/>
            </a:br>
            <a:r>
              <a:rPr lang="en-US" sz="2400" dirty="0" smtClean="0"/>
              <a:t>I </a:t>
            </a:r>
            <a:r>
              <a:rPr lang="en-US" sz="2400" dirty="0"/>
              <a:t>want to simulate submission of an OCR request </a:t>
            </a:r>
            <a:r>
              <a:rPr lang="en-US" sz="2400" dirty="0" smtClean="0"/>
              <a:t/>
            </a:r>
            <a:br>
              <a:rPr lang="en-US" sz="2400" dirty="0" smtClean="0"/>
            </a:br>
            <a:r>
              <a:rPr lang="en-US" sz="2400" dirty="0" smtClean="0"/>
              <a:t>and </a:t>
            </a:r>
            <a:r>
              <a:rPr lang="en-US" sz="2400" dirty="0"/>
              <a:t>use the polling method to get human-parsed </a:t>
            </a:r>
            <a:r>
              <a:rPr lang="en-US" sz="2400" dirty="0" smtClean="0"/>
              <a:t>results</a:t>
            </a:r>
            <a:endParaRPr lang="en-US" sz="2000" dirty="0"/>
          </a:p>
        </p:txBody>
      </p:sp>
      <p:sp>
        <p:nvSpPr>
          <p:cNvPr id="3" name="Content Placeholder 2"/>
          <p:cNvSpPr>
            <a:spLocks noGrp="1"/>
          </p:cNvSpPr>
          <p:nvPr>
            <p:ph idx="1"/>
          </p:nvPr>
        </p:nvSpPr>
        <p:spPr/>
        <p:txBody>
          <a:bodyPr>
            <a:normAutofit/>
          </a:bodyPr>
          <a:lstStyle/>
          <a:p>
            <a:r>
              <a:rPr lang="en-US" dirty="0"/>
              <a:t>REST call (POST):  </a:t>
            </a:r>
            <a:r>
              <a:rPr lang="en-US" u="sng" dirty="0">
                <a:hlinkClick r:id="rId2"/>
              </a:rPr>
              <a:t>http</a:t>
            </a:r>
            <a:r>
              <a:rPr lang="en-US" u="sng" dirty="0" smtClean="0">
                <a:hlinkClick r:id="rId2"/>
              </a:rPr>
              <a:t>://www.myserver.org/api/ImageProcessRequest</a:t>
            </a:r>
            <a:endParaRPr lang="en-US" dirty="0"/>
          </a:p>
          <a:p>
            <a:r>
              <a:rPr lang="en-US" dirty="0" smtClean="0"/>
              <a:t>Request </a:t>
            </a:r>
            <a:r>
              <a:rPr lang="en-US" dirty="0"/>
              <a:t>Body Parameters (JSON format): </a:t>
            </a:r>
            <a:endParaRPr lang="en-US" dirty="0" smtClean="0"/>
          </a:p>
          <a:p>
            <a:pPr marL="0" indent="0">
              <a:buNone/>
            </a:pPr>
            <a:r>
              <a:rPr lang="en-US" dirty="0" smtClean="0"/>
              <a:t>{"</a:t>
            </a:r>
            <a:r>
              <a:rPr lang="en-US" dirty="0"/>
              <a:t>sourceImageId":"89b2b044-616d-e211-be78-cc52af888ab6</a:t>
            </a:r>
            <a:r>
              <a:rPr lang="en-US" dirty="0" smtClean="0"/>
              <a:t>", "</a:t>
            </a:r>
            <a:r>
              <a:rPr lang="en-US" dirty="0"/>
              <a:t>processEngineId</a:t>
            </a:r>
            <a:r>
              <a:rPr lang="en-US" dirty="0" smtClean="0"/>
              <a:t>":“7",   </a:t>
            </a:r>
            <a:r>
              <a:rPr lang="en-US" dirty="0" smtClean="0">
                <a:solidFill>
                  <a:srgbClr val="C00000"/>
                </a:solidFill>
                <a:sym typeface="Wingdings" panose="05000000000000000000" pitchFamily="2" charset="2"/>
              </a:rPr>
              <a:t> this is Human Parsed</a:t>
            </a:r>
            <a:endParaRPr lang="en-US" dirty="0" smtClean="0">
              <a:solidFill>
                <a:srgbClr val="C00000"/>
              </a:solidFill>
            </a:endParaRPr>
          </a:p>
          <a:p>
            <a:pPr marL="0" indent="0">
              <a:buNone/>
            </a:pPr>
            <a:r>
              <a:rPr lang="en-US" dirty="0" smtClean="0"/>
              <a:t>"</a:t>
            </a:r>
            <a:r>
              <a:rPr lang="en-US" dirty="0" err="1"/>
              <a:t>callbackUri</a:t>
            </a:r>
            <a:r>
              <a:rPr lang="en-US" dirty="0" smtClean="0"/>
              <a:t>":"", </a:t>
            </a:r>
            <a:r>
              <a:rPr lang="en-US" dirty="0" smtClean="0">
                <a:solidFill>
                  <a:srgbClr val="C00000"/>
                </a:solidFill>
                <a:sym typeface="Wingdings" panose="05000000000000000000" pitchFamily="2" charset="2"/>
              </a:rPr>
              <a:t> No Callback Uri = Polling Method</a:t>
            </a:r>
            <a:endParaRPr lang="en-US" dirty="0" smtClean="0">
              <a:solidFill>
                <a:srgbClr val="C00000"/>
              </a:solidFill>
            </a:endParaRPr>
          </a:p>
          <a:p>
            <a:pPr marL="0" indent="0">
              <a:buNone/>
            </a:pPr>
            <a:r>
              <a:rPr lang="en-US" dirty="0" smtClean="0"/>
              <a:t>"</a:t>
            </a:r>
            <a:r>
              <a:rPr lang="en-US" dirty="0"/>
              <a:t>userName":"</a:t>
            </a:r>
            <a:r>
              <a:rPr lang="en-US" dirty="0" err="1" smtClean="0"/>
              <a:t>iDigBio_Hackathoner</a:t>
            </a:r>
            <a:r>
              <a:rPr lang="en-US" dirty="0" smtClean="0"/>
              <a:t>"}</a:t>
            </a:r>
            <a:endParaRPr lang="en-US" dirty="0"/>
          </a:p>
        </p:txBody>
      </p:sp>
    </p:spTree>
    <p:extLst>
      <p:ext uri="{BB962C8B-B14F-4D97-AF65-F5344CB8AC3E}">
        <p14:creationId xmlns:p14="http://schemas.microsoft.com/office/powerpoint/2010/main" val="784094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9"/>
          <p:cNvSpPr txBox="1">
            <a:spLocks/>
          </p:cNvSpPr>
          <p:nvPr/>
        </p:nvSpPr>
        <p:spPr>
          <a:xfrm>
            <a:off x="630316" y="1419539"/>
            <a:ext cx="3764131" cy="2158162"/>
          </a:xfrm>
          <a:prstGeom prst="rect">
            <a:avLst/>
          </a:prstGeom>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dirty="0" smtClean="0"/>
              <a:t>function </a:t>
            </a:r>
            <a:r>
              <a:rPr lang="en-US" dirty="0" err="1" smtClean="0"/>
              <a:t>createOCRRequest</a:t>
            </a:r>
            <a:r>
              <a:rPr lang="en-US" dirty="0" smtClean="0"/>
              <a:t>() {</a:t>
            </a:r>
          </a:p>
          <a:p>
            <a:pPr marL="0" indent="0">
              <a:buNone/>
            </a:pPr>
            <a:r>
              <a:rPr lang="en-US" dirty="0" smtClean="0"/>
              <a:t>            </a:t>
            </a:r>
            <a:r>
              <a:rPr lang="en-US" dirty="0" err="1" smtClean="0"/>
              <a:t>clearResults</a:t>
            </a:r>
            <a:r>
              <a:rPr lang="en-US" dirty="0" smtClean="0"/>
              <a:t>();</a:t>
            </a:r>
          </a:p>
          <a:p>
            <a:pPr marL="0" indent="0">
              <a:buNone/>
            </a:pPr>
            <a:r>
              <a:rPr lang="en-US" b="1" dirty="0" smtClean="0"/>
              <a:t> // Build up the Request</a:t>
            </a:r>
            <a:endParaRPr lang="en-US" dirty="0" smtClean="0"/>
          </a:p>
          <a:p>
            <a:pPr marL="0" indent="0">
              <a:buNone/>
            </a:pPr>
            <a:r>
              <a:rPr lang="en-US" dirty="0" smtClean="0"/>
              <a:t>            </a:t>
            </a:r>
            <a:r>
              <a:rPr lang="en-US" dirty="0" err="1" smtClean="0"/>
              <a:t>var</a:t>
            </a:r>
            <a:r>
              <a:rPr lang="en-US" dirty="0" smtClean="0"/>
              <a:t> </a:t>
            </a:r>
            <a:r>
              <a:rPr lang="en-US" dirty="0" err="1" smtClean="0"/>
              <a:t>jsonDataString</a:t>
            </a:r>
            <a:r>
              <a:rPr lang="en-US" dirty="0" smtClean="0"/>
              <a:t> = </a:t>
            </a:r>
            <a:r>
              <a:rPr lang="en-US" dirty="0" err="1" smtClean="0"/>
              <a:t>JSON.stringify</a:t>
            </a:r>
            <a:r>
              <a:rPr lang="en-US" dirty="0" smtClean="0"/>
              <a:t>({</a:t>
            </a:r>
          </a:p>
          <a:p>
            <a:pPr marL="0" indent="0">
              <a:buNone/>
            </a:pPr>
            <a:r>
              <a:rPr lang="en-US" dirty="0" smtClean="0"/>
              <a:t>                </a:t>
            </a:r>
            <a:r>
              <a:rPr lang="en-US" dirty="0" err="1" smtClean="0"/>
              <a:t>sourceImageId</a:t>
            </a:r>
            <a:r>
              <a:rPr lang="en-US" dirty="0" smtClean="0"/>
              <a:t>: </a:t>
            </a:r>
            <a:r>
              <a:rPr lang="en-US" dirty="0"/>
              <a:t>"89b2b044-616d-e211-be78-cc52af888ab6"</a:t>
            </a:r>
            <a:r>
              <a:rPr lang="en-US" dirty="0" smtClean="0"/>
              <a:t>,</a:t>
            </a:r>
          </a:p>
          <a:p>
            <a:pPr marL="0" indent="0">
              <a:buNone/>
            </a:pPr>
            <a:r>
              <a:rPr lang="en-US" dirty="0" smtClean="0"/>
              <a:t>                </a:t>
            </a:r>
            <a:r>
              <a:rPr lang="en-US" dirty="0" err="1" smtClean="0"/>
              <a:t>processEngineId</a:t>
            </a:r>
            <a:r>
              <a:rPr lang="en-US" dirty="0" smtClean="0"/>
              <a:t>: “7”,   </a:t>
            </a:r>
            <a:r>
              <a:rPr lang="en-US" b="1" dirty="0" smtClean="0"/>
              <a:t>//HUMAN</a:t>
            </a:r>
          </a:p>
          <a:p>
            <a:pPr marL="0" indent="0">
              <a:buNone/>
            </a:pPr>
            <a:r>
              <a:rPr lang="en-US" dirty="0" smtClean="0"/>
              <a:t>                </a:t>
            </a:r>
            <a:r>
              <a:rPr lang="en-US" dirty="0" err="1" smtClean="0"/>
              <a:t>callbackUri</a:t>
            </a:r>
            <a:r>
              <a:rPr lang="en-US" dirty="0" smtClean="0"/>
              <a:t>: “”,</a:t>
            </a:r>
          </a:p>
          <a:p>
            <a:pPr marL="0" indent="0">
              <a:buNone/>
            </a:pPr>
            <a:r>
              <a:rPr lang="en-US" dirty="0" smtClean="0"/>
              <a:t>                </a:t>
            </a:r>
            <a:r>
              <a:rPr lang="en-US" dirty="0" err="1" smtClean="0"/>
              <a:t>userName</a:t>
            </a:r>
            <a:r>
              <a:rPr lang="en-US" dirty="0" smtClean="0"/>
              <a:t>: </a:t>
            </a:r>
            <a:r>
              <a:rPr lang="en-US" dirty="0"/>
              <a:t>"</a:t>
            </a:r>
            <a:r>
              <a:rPr lang="en-US" dirty="0" err="1" smtClean="0"/>
              <a:t>iDigBio_Hackathoner</a:t>
            </a:r>
            <a:r>
              <a:rPr lang="en-US" dirty="0" smtClean="0"/>
              <a:t>“</a:t>
            </a:r>
          </a:p>
          <a:p>
            <a:pPr marL="0" indent="0">
              <a:buNone/>
            </a:pPr>
            <a:r>
              <a:rPr lang="en-US" dirty="0" smtClean="0"/>
              <a:t>            });</a:t>
            </a:r>
          </a:p>
          <a:p>
            <a:endParaRPr lang="en-US" dirty="0"/>
          </a:p>
        </p:txBody>
      </p:sp>
      <p:sp>
        <p:nvSpPr>
          <p:cNvPr id="16" name="Content Placeholder 10"/>
          <p:cNvSpPr txBox="1">
            <a:spLocks/>
          </p:cNvSpPr>
          <p:nvPr/>
        </p:nvSpPr>
        <p:spPr>
          <a:xfrm>
            <a:off x="4282613" y="1535837"/>
            <a:ext cx="3338675" cy="2210539"/>
          </a:xfrm>
          <a:prstGeom prst="rect">
            <a:avLst/>
          </a:prstGeo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dirty="0" smtClean="0"/>
              <a:t> </a:t>
            </a:r>
          </a:p>
          <a:p>
            <a:pPr marL="0" indent="0">
              <a:buNone/>
            </a:pPr>
            <a:r>
              <a:rPr lang="en-US" b="1" dirty="0" smtClean="0"/>
              <a:t>// Make our server-side call </a:t>
            </a:r>
          </a:p>
          <a:p>
            <a:pPr marL="0" indent="0">
              <a:buNone/>
            </a:pPr>
            <a:r>
              <a:rPr lang="en-US" b="1" dirty="0"/>
              <a:t>	</a:t>
            </a:r>
            <a:r>
              <a:rPr lang="en-US" b="1" dirty="0" smtClean="0"/>
              <a:t>   </a:t>
            </a:r>
            <a:r>
              <a:rPr lang="en-US" dirty="0" err="1" smtClean="0"/>
              <a:t>var</a:t>
            </a:r>
            <a:r>
              <a:rPr lang="en-US" dirty="0" smtClean="0"/>
              <a:t> request = $.</a:t>
            </a:r>
            <a:r>
              <a:rPr lang="en-US" dirty="0" err="1" smtClean="0"/>
              <a:t>ajax</a:t>
            </a:r>
            <a:r>
              <a:rPr lang="en-US" dirty="0" smtClean="0"/>
              <a:t>({</a:t>
            </a:r>
          </a:p>
          <a:p>
            <a:pPr marL="0" indent="0">
              <a:buNone/>
            </a:pPr>
            <a:r>
              <a:rPr lang="en-US" dirty="0" smtClean="0"/>
              <a:t>                url: "</a:t>
            </a:r>
            <a:r>
              <a:rPr lang="en-US" dirty="0" err="1" smtClean="0"/>
              <a:t>api</a:t>
            </a:r>
            <a:r>
              <a:rPr lang="en-US" dirty="0" smtClean="0"/>
              <a:t>/</a:t>
            </a:r>
            <a:r>
              <a:rPr lang="en-US" dirty="0" err="1" smtClean="0"/>
              <a:t>ImageProcessRequest</a:t>
            </a:r>
            <a:r>
              <a:rPr lang="en-US" dirty="0" smtClean="0"/>
              <a:t>",</a:t>
            </a:r>
          </a:p>
          <a:p>
            <a:pPr marL="0" indent="0">
              <a:buNone/>
            </a:pPr>
            <a:r>
              <a:rPr lang="en-US" dirty="0" smtClean="0"/>
              <a:t>                type: "POST",</a:t>
            </a:r>
          </a:p>
          <a:p>
            <a:pPr marL="0" indent="0">
              <a:buNone/>
            </a:pPr>
            <a:r>
              <a:rPr lang="en-US" dirty="0" smtClean="0"/>
              <a:t>                data: </a:t>
            </a:r>
            <a:r>
              <a:rPr lang="en-US" dirty="0" err="1" smtClean="0"/>
              <a:t>jsonDataString</a:t>
            </a:r>
            <a:r>
              <a:rPr lang="en-US" dirty="0" smtClean="0"/>
              <a:t>,</a:t>
            </a:r>
          </a:p>
          <a:p>
            <a:pPr marL="0" indent="0">
              <a:buNone/>
            </a:pPr>
            <a:r>
              <a:rPr lang="en-US" dirty="0" smtClean="0"/>
              <a:t>                </a:t>
            </a:r>
            <a:r>
              <a:rPr lang="en-US" dirty="0" err="1" smtClean="0"/>
              <a:t>contentType</a:t>
            </a:r>
            <a:r>
              <a:rPr lang="en-US" dirty="0" smtClean="0"/>
              <a:t>: "application/</a:t>
            </a:r>
            <a:r>
              <a:rPr lang="en-US" dirty="0" err="1" smtClean="0"/>
              <a:t>json;charset</a:t>
            </a:r>
            <a:r>
              <a:rPr lang="en-US" dirty="0" smtClean="0"/>
              <a:t>=utf-8",</a:t>
            </a:r>
          </a:p>
          <a:p>
            <a:pPr marL="0" indent="0">
              <a:buNone/>
            </a:pPr>
            <a:r>
              <a:rPr lang="en-US" dirty="0" smtClean="0"/>
              <a:t>                </a:t>
            </a:r>
            <a:r>
              <a:rPr lang="en-US" dirty="0" err="1" smtClean="0"/>
              <a:t>dataType</a:t>
            </a:r>
            <a:r>
              <a:rPr lang="en-US" dirty="0" smtClean="0"/>
              <a:t>: "</a:t>
            </a:r>
            <a:r>
              <a:rPr lang="en-US" dirty="0" err="1" smtClean="0"/>
              <a:t>json</a:t>
            </a:r>
            <a:r>
              <a:rPr lang="en-US" dirty="0" smtClean="0"/>
              <a:t>"</a:t>
            </a:r>
          </a:p>
          <a:p>
            <a:pPr marL="0" indent="0">
              <a:buNone/>
            </a:pPr>
            <a:r>
              <a:rPr lang="en-US" dirty="0" smtClean="0"/>
              <a:t>            });</a:t>
            </a:r>
            <a:endParaRPr lang="en-US" dirty="0"/>
          </a:p>
        </p:txBody>
      </p:sp>
      <p:sp>
        <p:nvSpPr>
          <p:cNvPr id="17" name="Content Placeholder 10"/>
          <p:cNvSpPr txBox="1">
            <a:spLocks/>
          </p:cNvSpPr>
          <p:nvPr/>
        </p:nvSpPr>
        <p:spPr>
          <a:xfrm>
            <a:off x="7621288" y="1419539"/>
            <a:ext cx="3910805" cy="2654424"/>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fontScale="5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900" dirty="0" smtClean="0"/>
              <a:t>  </a:t>
            </a:r>
          </a:p>
          <a:p>
            <a:pPr marL="0" indent="0">
              <a:buNone/>
            </a:pPr>
            <a:r>
              <a:rPr lang="en-US" sz="1900" b="1" dirty="0" smtClean="0"/>
              <a:t>// When the request is done, collect results</a:t>
            </a:r>
          </a:p>
          <a:p>
            <a:pPr marL="0" indent="0">
              <a:buNone/>
            </a:pPr>
            <a:r>
              <a:rPr lang="en-US" sz="1900" dirty="0" smtClean="0"/>
              <a:t>            </a:t>
            </a:r>
            <a:r>
              <a:rPr lang="en-US" sz="1900" dirty="0" err="1" smtClean="0"/>
              <a:t>request.done</a:t>
            </a:r>
            <a:r>
              <a:rPr lang="en-US" sz="1900" dirty="0" smtClean="0"/>
              <a:t>(function (data) {</a:t>
            </a:r>
          </a:p>
          <a:p>
            <a:pPr marL="0" indent="0">
              <a:buNone/>
            </a:pPr>
            <a:r>
              <a:rPr lang="en-US" sz="1900" dirty="0" smtClean="0"/>
              <a:t>                </a:t>
            </a:r>
            <a:r>
              <a:rPr lang="en-US" sz="1900" dirty="0" err="1" smtClean="0"/>
              <a:t>displaySourceImageProcessRequest</a:t>
            </a:r>
            <a:r>
              <a:rPr lang="en-US" sz="1900" dirty="0" smtClean="0"/>
              <a:t>(data);  //do something here</a:t>
            </a:r>
          </a:p>
          <a:p>
            <a:pPr marL="0" indent="0">
              <a:buNone/>
            </a:pPr>
            <a:r>
              <a:rPr lang="en-US" sz="1900" dirty="0" smtClean="0"/>
              <a:t>                </a:t>
            </a:r>
            <a:r>
              <a:rPr lang="en-US" sz="1900" dirty="0" err="1" smtClean="0"/>
              <a:t>setTimeout</a:t>
            </a:r>
            <a:r>
              <a:rPr lang="en-US" sz="1900" dirty="0" smtClean="0"/>
              <a:t>(</a:t>
            </a:r>
            <a:r>
              <a:rPr lang="en-US" sz="1900" dirty="0" err="1" smtClean="0"/>
              <a:t>getSourceImageProcessRequest</a:t>
            </a:r>
            <a:r>
              <a:rPr lang="en-US" sz="1900" dirty="0" smtClean="0"/>
              <a:t>, 1000);</a:t>
            </a:r>
          </a:p>
          <a:p>
            <a:pPr marL="0" indent="0">
              <a:buNone/>
            </a:pPr>
            <a:r>
              <a:rPr lang="en-US" sz="1900" dirty="0" smtClean="0"/>
              <a:t>            });</a:t>
            </a:r>
          </a:p>
          <a:p>
            <a:pPr marL="0" indent="0">
              <a:buNone/>
            </a:pPr>
            <a:r>
              <a:rPr lang="en-US" sz="1900" dirty="0" smtClean="0"/>
              <a:t>  </a:t>
            </a:r>
            <a:r>
              <a:rPr lang="en-US" sz="1900" b="1" dirty="0" smtClean="0"/>
              <a:t>//Display any errors</a:t>
            </a:r>
          </a:p>
          <a:p>
            <a:pPr marL="0" indent="0">
              <a:buNone/>
            </a:pPr>
            <a:r>
              <a:rPr lang="en-US" sz="1900" dirty="0" smtClean="0"/>
              <a:t>            </a:t>
            </a:r>
            <a:r>
              <a:rPr lang="en-US" sz="1900" dirty="0" err="1" smtClean="0"/>
              <a:t>request.fail</a:t>
            </a:r>
            <a:r>
              <a:rPr lang="en-US" sz="1900" dirty="0" smtClean="0"/>
              <a:t>(function (</a:t>
            </a:r>
            <a:r>
              <a:rPr lang="en-US" sz="1900" dirty="0" err="1" smtClean="0"/>
              <a:t>jqXHR</a:t>
            </a:r>
            <a:r>
              <a:rPr lang="en-US" sz="1900" dirty="0" smtClean="0"/>
              <a:t>, </a:t>
            </a:r>
            <a:r>
              <a:rPr lang="en-US" sz="1900" dirty="0" err="1" smtClean="0"/>
              <a:t>textStatus</a:t>
            </a:r>
            <a:r>
              <a:rPr lang="en-US" sz="1900" dirty="0" smtClean="0"/>
              <a:t>) {</a:t>
            </a:r>
          </a:p>
          <a:p>
            <a:pPr marL="0" indent="0">
              <a:buNone/>
            </a:pPr>
            <a:r>
              <a:rPr lang="en-US" sz="1900" dirty="0" smtClean="0"/>
              <a:t>                $('#</a:t>
            </a:r>
            <a:r>
              <a:rPr lang="en-US" sz="1900" dirty="0" err="1" smtClean="0"/>
              <a:t>sourceImageHeader</a:t>
            </a:r>
            <a:r>
              <a:rPr lang="en-US" sz="1900" dirty="0" smtClean="0"/>
              <a:t>').text('Error: ' + </a:t>
            </a:r>
            <a:r>
              <a:rPr lang="en-US" sz="1900" dirty="0" err="1" smtClean="0"/>
              <a:t>jqXHR.responseText</a:t>
            </a:r>
            <a:r>
              <a:rPr lang="en-US" sz="1900" dirty="0" smtClean="0"/>
              <a:t>);</a:t>
            </a:r>
          </a:p>
          <a:p>
            <a:pPr marL="0" indent="0">
              <a:buNone/>
            </a:pPr>
            <a:r>
              <a:rPr lang="en-US" sz="1900" dirty="0" smtClean="0"/>
              <a:t>            });</a:t>
            </a:r>
          </a:p>
          <a:p>
            <a:pPr marL="0" indent="0">
              <a:buNone/>
            </a:pPr>
            <a:r>
              <a:rPr lang="en-US" sz="1900" dirty="0" smtClean="0"/>
              <a:t>        }</a:t>
            </a:r>
          </a:p>
        </p:txBody>
      </p:sp>
      <p:sp>
        <p:nvSpPr>
          <p:cNvPr id="19" name="TextBox 18"/>
          <p:cNvSpPr txBox="1"/>
          <p:nvPr/>
        </p:nvSpPr>
        <p:spPr>
          <a:xfrm>
            <a:off x="630316" y="896319"/>
            <a:ext cx="10901777" cy="523220"/>
          </a:xfrm>
          <a:prstGeom prst="rect">
            <a:avLst/>
          </a:prstGeom>
          <a:noFill/>
        </p:spPr>
        <p:txBody>
          <a:bodyPr wrap="square" rtlCol="0">
            <a:spAutoFit/>
          </a:bodyPr>
          <a:lstStyle/>
          <a:p>
            <a:pPr algn="ctr"/>
            <a:r>
              <a:rPr lang="en-US" sz="2800" dirty="0" smtClean="0"/>
              <a:t>Scenario C: Example using JQuery &amp; AJAX</a:t>
            </a:r>
            <a:endParaRPr lang="en-US" sz="2800" dirty="0"/>
          </a:p>
        </p:txBody>
      </p:sp>
      <p:sp>
        <p:nvSpPr>
          <p:cNvPr id="20" name="TextBox 19"/>
          <p:cNvSpPr txBox="1"/>
          <p:nvPr/>
        </p:nvSpPr>
        <p:spPr>
          <a:xfrm>
            <a:off x="630316" y="4190261"/>
            <a:ext cx="10901776" cy="1623521"/>
          </a:xfrm>
          <a:prstGeom prst="rect">
            <a:avLst/>
          </a:prstGeom>
          <a:noFill/>
        </p:spPr>
        <p:txBody>
          <a:bodyPr wrap="square" rtlCol="0">
            <a:spAutoFit/>
          </a:bodyPr>
          <a:lstStyle/>
          <a:p>
            <a:r>
              <a:rPr lang="en-US" sz="1100" dirty="0" smtClean="0"/>
              <a:t>{"</a:t>
            </a:r>
            <a:r>
              <a:rPr lang="en-US" sz="1100" dirty="0"/>
              <a:t>sourceImageProcessRequestId":"c96eb582-67b9-4723-a35d-0484cd7e3200</a:t>
            </a:r>
            <a:r>
              <a:rPr lang="en-US" sz="1100" dirty="0" smtClean="0"/>
              <a:t>",</a:t>
            </a:r>
          </a:p>
          <a:p>
            <a:r>
              <a:rPr lang="en-US" sz="1100" dirty="0" smtClean="0"/>
              <a:t>"</a:t>
            </a:r>
            <a:r>
              <a:rPr lang="en-US" sz="1100" dirty="0"/>
              <a:t>sourceImageId":"89b2b044-616d-e211-be78-cc52af888ab6</a:t>
            </a:r>
            <a:r>
              <a:rPr lang="en-US" sz="1100" dirty="0" smtClean="0"/>
              <a:t>",</a:t>
            </a:r>
          </a:p>
          <a:p>
            <a:r>
              <a:rPr lang="en-US" sz="1100" dirty="0" smtClean="0"/>
              <a:t>"</a:t>
            </a:r>
            <a:r>
              <a:rPr lang="en-US" sz="1100" dirty="0"/>
              <a:t>processEngineId":7</a:t>
            </a:r>
            <a:r>
              <a:rPr lang="en-US" sz="1100" dirty="0" smtClean="0"/>
              <a:t>,"callbackUri":"","</a:t>
            </a:r>
            <a:r>
              <a:rPr lang="en-US" sz="1100" dirty="0"/>
              <a:t>ipAddress</a:t>
            </a:r>
            <a:r>
              <a:rPr lang="en-US" sz="1100" dirty="0" smtClean="0"/>
              <a:t>":“xxx.xxx.xxx.xxx",</a:t>
            </a:r>
          </a:p>
          <a:p>
            <a:r>
              <a:rPr lang="en-US" sz="1400" b="1" dirty="0" smtClean="0"/>
              <a:t>"</a:t>
            </a:r>
            <a:r>
              <a:rPr lang="en-US" sz="1400" b="1" dirty="0" err="1"/>
              <a:t>resultValue</a:t>
            </a:r>
            <a:r>
              <a:rPr lang="en-US" sz="1400" b="1" dirty="0" smtClean="0"/>
              <a:t>":"	The </a:t>
            </a:r>
            <a:r>
              <a:rPr lang="en-US" sz="1400" b="1" dirty="0"/>
              <a:t>New York Botanical </a:t>
            </a:r>
            <a:r>
              <a:rPr lang="en-US" sz="1400" b="1" dirty="0" smtClean="0"/>
              <a:t>Garden   LICHENS </a:t>
            </a:r>
            <a:r>
              <a:rPr lang="en-US" sz="1400" b="1" dirty="0"/>
              <a:t>of NEW YORK STATE, U.S.A. </a:t>
            </a:r>
            <a:r>
              <a:rPr lang="en-US" sz="1400" b="1" dirty="0" err="1"/>
              <a:t>Polycoccum</a:t>
            </a:r>
            <a:r>
              <a:rPr lang="en-US" sz="1400" b="1" dirty="0"/>
              <a:t> </a:t>
            </a:r>
            <a:r>
              <a:rPr lang="en-US" sz="1400" b="1" dirty="0" err="1"/>
              <a:t>minutulum</a:t>
            </a:r>
            <a:r>
              <a:rPr lang="en-US" sz="1400" b="1" dirty="0"/>
              <a:t> </a:t>
            </a:r>
            <a:r>
              <a:rPr lang="en-US" sz="1400" b="1" dirty="0" err="1" smtClean="0"/>
              <a:t>Kocourková</a:t>
            </a:r>
            <a:r>
              <a:rPr lang="en-US" sz="1400" b="1" dirty="0" smtClean="0"/>
              <a:t> </a:t>
            </a:r>
            <a:r>
              <a:rPr lang="en-US" sz="1400" b="1" dirty="0"/>
              <a:t>&amp; F. Berger on </a:t>
            </a:r>
            <a:r>
              <a:rPr lang="en-US" sz="1400" b="1" dirty="0" err="1"/>
              <a:t>Trapelia</a:t>
            </a:r>
            <a:r>
              <a:rPr lang="en-US" sz="1400" b="1" dirty="0"/>
              <a:t> </a:t>
            </a:r>
            <a:r>
              <a:rPr lang="en-US" sz="1400" b="1" dirty="0" err="1"/>
              <a:t>placodioides</a:t>
            </a:r>
            <a:r>
              <a:rPr lang="en-US" sz="1400" b="1" dirty="0"/>
              <a:t> </a:t>
            </a:r>
            <a:r>
              <a:rPr lang="en-US" sz="1400" b="1" dirty="0" err="1"/>
              <a:t>Coppins</a:t>
            </a:r>
            <a:r>
              <a:rPr lang="en-US" sz="1400" b="1" dirty="0"/>
              <a:t> &amp; P. </a:t>
            </a:r>
            <a:r>
              <a:rPr lang="en-US" sz="1400" b="1" dirty="0" err="1"/>
              <a:t>JamesRockland</a:t>
            </a:r>
            <a:r>
              <a:rPr lang="en-US" sz="1400" b="1" dirty="0"/>
              <a:t> County: Harriman State Park, along </a:t>
            </a:r>
            <a:r>
              <a:rPr lang="en-US" sz="1400" b="1" dirty="0" err="1"/>
              <a:t>Woodtown</a:t>
            </a:r>
            <a:r>
              <a:rPr lang="en-US" sz="1400" b="1" dirty="0"/>
              <a:t> Road West near dam at S end of Lake Sebago along Seven Lakes Drive, </a:t>
            </a:r>
            <a:r>
              <a:rPr lang="en-US" sz="1400" b="1" dirty="0" smtClean="0"/>
              <a:t>41º11'N</a:t>
            </a:r>
            <a:r>
              <a:rPr lang="en-US" sz="1400" b="1" dirty="0"/>
              <a:t>, </a:t>
            </a:r>
            <a:r>
              <a:rPr lang="en-US" sz="1400" b="1" dirty="0" smtClean="0"/>
              <a:t>74</a:t>
            </a:r>
            <a:r>
              <a:rPr lang="en-US" sz="1400" b="1" dirty="0"/>
              <a:t>º</a:t>
            </a:r>
            <a:r>
              <a:rPr lang="en-US" sz="1400" b="1" dirty="0" smtClean="0"/>
              <a:t>08'W</a:t>
            </a:r>
            <a:r>
              <a:rPr lang="en-US" sz="1400" b="1" dirty="0"/>
              <a:t>, ca. 240 m; mixed hardwood-hemlock forest with granitic erratics.19 April 1998Richard C. Harris 42164	NEW YORK BOTANICAL </a:t>
            </a:r>
            <a:r>
              <a:rPr lang="en-US" sz="1400" b="1" dirty="0" smtClean="0"/>
              <a:t>GARDEN      01075759</a:t>
            </a:r>
            <a:r>
              <a:rPr lang="en-US" sz="1400" b="1" dirty="0"/>
              <a:t>",</a:t>
            </a:r>
            <a:r>
              <a:rPr lang="en-US" sz="1050" dirty="0" smtClean="0"/>
              <a:t>   </a:t>
            </a:r>
          </a:p>
          <a:p>
            <a:r>
              <a:rPr lang="en-US" sz="1050" dirty="0" smtClean="0"/>
              <a:t>"</a:t>
            </a:r>
            <a:r>
              <a:rPr lang="en-US" sz="1050" dirty="0"/>
              <a:t>resultCreatedUTCDateTime":"2013-02-05T22:03:23.09</a:t>
            </a:r>
            <a:r>
              <a:rPr lang="en-US" sz="1050" dirty="0" smtClean="0"/>
              <a:t>","</a:t>
            </a:r>
            <a:r>
              <a:rPr lang="en-US" sz="1050" dirty="0"/>
              <a:t>createdByUserName":"</a:t>
            </a:r>
            <a:r>
              <a:rPr lang="en-US" sz="1050" dirty="0" smtClean="0"/>
              <a:t>iDigBio_Hackathoner","</a:t>
            </a:r>
            <a:r>
              <a:rPr lang="en-US" sz="1050" dirty="0"/>
              <a:t>createdUTCDateTime":"2013-02-05T22:03:21.903</a:t>
            </a:r>
            <a:r>
              <a:rPr lang="en-US" sz="1050" dirty="0" smtClean="0"/>
              <a:t>","</a:t>
            </a:r>
            <a:r>
              <a:rPr lang="en-US" sz="1050" dirty="0"/>
              <a:t>ProcessEngine":null,"SourceImage":null}</a:t>
            </a:r>
          </a:p>
        </p:txBody>
      </p:sp>
      <p:sp>
        <p:nvSpPr>
          <p:cNvPr id="21" name="TextBox 20"/>
          <p:cNvSpPr txBox="1"/>
          <p:nvPr/>
        </p:nvSpPr>
        <p:spPr>
          <a:xfrm>
            <a:off x="905523" y="3820929"/>
            <a:ext cx="1394934"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t>RESPONSE:</a:t>
            </a:r>
          </a:p>
        </p:txBody>
      </p:sp>
    </p:spTree>
    <p:extLst>
      <p:ext uri="{BB962C8B-B14F-4D97-AF65-F5344CB8AC3E}">
        <p14:creationId xmlns:p14="http://schemas.microsoft.com/office/powerpoint/2010/main" val="1075517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802</TotalTime>
  <Words>1664</Words>
  <Application>Microsoft Office PowerPoint</Application>
  <PresentationFormat>Widescreen</PresentationFormat>
  <Paragraphs>209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Garamond</vt:lpstr>
      <vt:lpstr>Wingdings</vt:lpstr>
      <vt:lpstr>Organic</vt:lpstr>
      <vt:lpstr>  iDigBio OCR Hackathon</vt:lpstr>
      <vt:lpstr>Have Code, Will Process…</vt:lpstr>
      <vt:lpstr>What is REST?  Time for a nap?  REST = Representational State Transfer</vt:lpstr>
      <vt:lpstr>PowerPoint Presentation</vt:lpstr>
      <vt:lpstr>Scenario A:   I know my file name is "NY01075759_lg.jpg", but I do not know the UUID.</vt:lpstr>
      <vt:lpstr>What is JSON?</vt:lpstr>
      <vt:lpstr> Scenario B:   I know my sourceImageId (UUID) is "89b2b044-616d-e211-be78-cc52af888ab6"  and I want to know the file name, URL, or alternate ID.</vt:lpstr>
      <vt:lpstr>Scenario C:   I want to simulate submission of an OCR request  and use the polling method to get human-parsed results</vt:lpstr>
      <vt:lpstr>PowerPoint Presentation</vt:lpstr>
      <vt:lpstr>Scenario E:  I want to simulate submission of an OCR request  with a CALLBACK (not polling) to get ABBYY OCR results</vt:lpstr>
      <vt:lpstr>PowerPoint Presentation</vt:lpstr>
      <vt:lpstr>OCR, Data Entry  &amp; The Big Picture</vt:lpstr>
      <vt:lpstr>This is the end, my only friend, the end.  --The Doors, 1967 Let’s Begin at the End</vt:lpstr>
      <vt:lpstr>OData </vt:lpstr>
      <vt:lpstr>O Data Mock Example</vt:lpstr>
      <vt:lpstr>And you may ask yourself….  Well, how did do I get here? - Talking Heads “Once in a Lifetime” 1980</vt:lpstr>
      <vt:lpstr>More than one way to skin a cat… Digitization Workflows</vt:lpstr>
      <vt:lpstr>(Don't Fear) The Reaper -Blue Öyster '76  Start out ‘Sticky’</vt:lpstr>
      <vt:lpstr>How OCR/Data Entry is Important  to the Big Picture</vt:lpstr>
      <vt:lpstr>Time After Time – Cyndi Lauper</vt:lpstr>
      <vt:lpstr>ScioTR  &amp;  ScioQualis</vt:lpstr>
      <vt:lpstr>ScioTR:  ‘Excavating’ A Collections Label</vt:lpstr>
      <vt:lpstr>ScioTR:  Editing</vt:lpstr>
      <vt:lpstr>ScioTR  Review &amp; Export</vt:lpstr>
      <vt:lpstr>ScioQualis.com:  Management</vt:lpstr>
      <vt:lpstr>Look, if you had One Shot - "Lose Yourself“ Eminem</vt:lpstr>
    </vt:vector>
  </TitlesOfParts>
  <Company>ScioQualis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iDigBio Hackathon</dc:title>
  <dc:creator>Robin Schroeder</dc:creator>
  <cp:lastModifiedBy>Robin Schroeder</cp:lastModifiedBy>
  <cp:revision>75</cp:revision>
  <dcterms:created xsi:type="dcterms:W3CDTF">2013-02-07T15:16:41Z</dcterms:created>
  <dcterms:modified xsi:type="dcterms:W3CDTF">2013-02-13T05:59:35Z</dcterms:modified>
</cp:coreProperties>
</file>