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62" r:id="rId3"/>
    <p:sldId id="264" r:id="rId4"/>
    <p:sldId id="265" r:id="rId5"/>
    <p:sldId id="266" r:id="rId6"/>
    <p:sldId id="267" r:id="rId7"/>
    <p:sldId id="269" r:id="rId8"/>
    <p:sldId id="258" r:id="rId9"/>
    <p:sldId id="257" r:id="rId10"/>
    <p:sldId id="259" r:id="rId11"/>
    <p:sldId id="260" r:id="rId12"/>
    <p:sldId id="268" r:id="rId13"/>
    <p:sldId id="261" r:id="rId14"/>
    <p:sldId id="263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6980" autoAdjust="0"/>
  </p:normalViewPr>
  <p:slideViewPr>
    <p:cSldViewPr>
      <p:cViewPr>
        <p:scale>
          <a:sx n="95" d="100"/>
          <a:sy n="95" d="100"/>
        </p:scale>
        <p:origin x="-1536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361B-4EEF-4BC0-A858-D05C615395A0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45FE-345A-4070-ABFF-03E3B89DD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7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goal: digitize and make available via the Web at least 1 billion biological and paleontological records over the 10-year life of the project.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0A02D-0C75-4A8F-BB30-7E9436BFB7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5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0A02D-0C75-4A8F-BB30-7E9436BFB7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26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Formation</a:t>
            </a:r>
          </a:p>
          <a:p>
            <a:pPr lvl="1"/>
            <a:r>
              <a:rPr lang="en-US" smtClean="0"/>
              <a:t>Who / Where / What</a:t>
            </a:r>
          </a:p>
          <a:p>
            <a:r>
              <a:rPr lang="en-US" smtClean="0"/>
              <a:t>Goals</a:t>
            </a:r>
          </a:p>
          <a:p>
            <a:r>
              <a:rPr lang="en-US" smtClean="0"/>
              <a:t>Wiki</a:t>
            </a:r>
          </a:p>
          <a:p>
            <a:r>
              <a:rPr lang="en-US" smtClean="0"/>
              <a:t>Forum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0A02D-0C75-4A8F-BB30-7E9436BFB7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64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D45FE-345A-4070-ABFF-03E3B89DDF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#608CB8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R:96</a:t>
            </a:r>
            <a:br>
              <a:rPr lang="en-US" smtClean="0"/>
            </a:br>
            <a:r>
              <a:rPr lang="en-US" smtClean="0"/>
              <a:t>G:140</a:t>
            </a:r>
            <a:br>
              <a:rPr lang="en-US" smtClean="0"/>
            </a:br>
            <a:r>
              <a:rPr lang="en-US" smtClean="0"/>
              <a:t>B:184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4D604-224C-47FA-AC4E-528C0EBB040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2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79DE13-2A76-46FC-A48E-467D73BFAF2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 userDrawn="1"/>
        </p:nvGrpSpPr>
        <p:grpSpPr>
          <a:xfrm>
            <a:off x="-64358" y="18247"/>
            <a:ext cx="9573679" cy="6858000"/>
            <a:chOff x="-23751" y="0"/>
            <a:chExt cx="9573679" cy="6858000"/>
          </a:xfrm>
        </p:grpSpPr>
        <p:grpSp>
          <p:nvGrpSpPr>
            <p:cNvPr id="74" name="Group 44"/>
            <p:cNvGrpSpPr/>
            <p:nvPr/>
          </p:nvGrpSpPr>
          <p:grpSpPr>
            <a:xfrm>
              <a:off x="422910" y="0"/>
              <a:ext cx="8721090" cy="6858000"/>
              <a:chOff x="422910" y="0"/>
              <a:chExt cx="8721090" cy="6858000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42291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10800000">
                <a:off x="86868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Freeform 79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Hexagon 87"/>
            <p:cNvSpPr/>
            <p:nvPr userDrawn="1"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Hexagon 8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Hexagon 90"/>
            <p:cNvSpPr/>
            <p:nvPr userDrawn="1"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xagon 91"/>
            <p:cNvSpPr/>
            <p:nvPr userDrawn="1"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Hexagon 92"/>
            <p:cNvSpPr/>
            <p:nvPr userDrawn="1"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8" name="Picture 3" descr="C:\Users\dpaul\Desktop\FSU_Seal_P_3C_C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613387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8" descr="http://www.nsf.gov/images/logos/nsf1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531" y="6124761"/>
            <a:ext cx="624069" cy="62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http://www.flmnh.ufl.edu/packages/flmnh_theme/themes/flmnh/css/images/xflmnh_logo.png.pagespeed.ic.TBE38Gm2Hy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4347" y="6293261"/>
            <a:ext cx="2397584" cy="318561"/>
          </a:xfrm>
          <a:prstGeom prst="rect">
            <a:avLst/>
          </a:prstGeom>
          <a:noFill/>
        </p:spPr>
      </p:pic>
      <p:pic>
        <p:nvPicPr>
          <p:cNvPr id="101" name="Picture 10" descr="University of Florida 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5" y="6313997"/>
            <a:ext cx="14382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 descr="https://www.idigbio.org/wiki/_media/idigbio_logo_rgb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37" y="121355"/>
            <a:ext cx="3306417" cy="10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" descr="http://www.brit.org/sites/all/themes/brit2/assets/img/plant2planet.png"/>
          <p:cNvPicPr>
            <a:picLocks noChangeAspect="1" noChangeArrowheads="1"/>
          </p:cNvPicPr>
          <p:nvPr userDrawn="1"/>
        </p:nvPicPr>
        <p:blipFill rotWithShape="1">
          <a:blip r:embed="rId7" cstate="print"/>
          <a:srcRect b="23635"/>
          <a:stretch/>
        </p:blipFill>
        <p:spPr bwMode="auto">
          <a:xfrm>
            <a:off x="7848886" y="174977"/>
            <a:ext cx="1622323" cy="91440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378FB20-038A-4860-B7CD-03A6DD7C2805}" type="datetimeFigureOut">
              <a:rPr lang="en-US" smtClean="0"/>
              <a:t>2/28/2013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FB20-038A-4860-B7CD-03A6DD7C2805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DE13-2A76-46FC-A48E-467D73BFA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FB20-038A-4860-B7CD-03A6DD7C2805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DE13-2A76-46FC-A48E-467D73BFA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FB20-038A-4860-B7CD-03A6DD7C2805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DE13-2A76-46FC-A48E-467D73BFAF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ttps://www.idigbio.org/wiki/_media/idigbio_logo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94" y="16485"/>
            <a:ext cx="1797158" cy="55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FB20-038A-4860-B7CD-03A6DD7C2805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DE13-2A76-46FC-A48E-467D73BFA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FB20-038A-4860-B7CD-03A6DD7C2805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DE13-2A76-46FC-A48E-467D73BFAF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FB20-038A-4860-B7CD-03A6DD7C2805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DE13-2A76-46FC-A48E-467D73BFA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FB20-038A-4860-B7CD-03A6DD7C2805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DE13-2A76-46FC-A48E-467D73BFA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FB20-038A-4860-B7CD-03A6DD7C2805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DE13-2A76-46FC-A48E-467D73BFA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FB20-038A-4860-B7CD-03A6DD7C2805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DE13-2A76-46FC-A48E-467D73BFAF2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8FB20-038A-4860-B7CD-03A6DD7C2805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DE13-2A76-46FC-A48E-467D73BFA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378FB20-038A-4860-B7CD-03A6DD7C2805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79DE13-2A76-46FC-A48E-467D73BFAF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.gif"/><Relationship Id="rId5" Type="http://schemas.openxmlformats.org/officeDocument/2006/relationships/image" Target="../media/image11.jpeg"/><Relationship Id="rId10" Type="http://schemas.openxmlformats.org/officeDocument/2006/relationships/image" Target="../media/image2.gif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1st iDigBio – BRIT Hackathon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iDigBio Augmenting Optical Character Recognition Working Group (AOCR wg)</a:t>
            </a:r>
          </a:p>
          <a:p>
            <a:r>
              <a:rPr lang="en-US" smtClean="0"/>
              <a:t>February 13 – 14,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Parsing Baseline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possible, right now?</a:t>
            </a:r>
          </a:p>
          <a:p>
            <a:pPr lvl="1"/>
            <a:r>
              <a:rPr lang="en-US" dirty="0" smtClean="0"/>
              <a:t>ABBYY, Tesseract, GOCR/JOCR, OCRad, Xerox,…</a:t>
            </a:r>
          </a:p>
          <a:p>
            <a:r>
              <a:rPr lang="en-US" dirty="0" smtClean="0"/>
              <a:t>Sharing expertise and ideas</a:t>
            </a:r>
          </a:p>
          <a:p>
            <a:r>
              <a:rPr lang="en-US" dirty="0" smtClean="0"/>
              <a:t>Publicizing the findings</a:t>
            </a:r>
          </a:p>
          <a:p>
            <a:pPr lvl="1"/>
            <a:r>
              <a:rPr lang="en-US" dirty="0" smtClean="0"/>
              <a:t>help collections make workflow decisions</a:t>
            </a:r>
            <a:endParaRPr lang="en-US" dirty="0"/>
          </a:p>
          <a:p>
            <a:pPr lvl="1"/>
            <a:r>
              <a:rPr lang="en-US" dirty="0" smtClean="0"/>
              <a:t>help focus future efforts on goals that have the most promise for faster, more efficient digitization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38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 smtClean="0"/>
              <a:t>Easy?</a:t>
            </a:r>
          </a:p>
          <a:p>
            <a:r>
              <a:rPr lang="en-US" dirty="0" smtClean="0"/>
              <a:t>Medium</a:t>
            </a:r>
          </a:p>
          <a:p>
            <a:r>
              <a:rPr lang="en-US" dirty="0" smtClean="0"/>
              <a:t>Hard!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52400"/>
            <a:ext cx="7024744" cy="1143000"/>
          </a:xfrm>
        </p:spPr>
        <p:txBody>
          <a:bodyPr/>
          <a:lstStyle/>
          <a:p>
            <a:pPr algn="l"/>
            <a:r>
              <a:rPr lang="en-US" dirty="0" smtClean="0"/>
              <a:t>Three Data Sets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1305"/>
            <a:ext cx="68675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dpaul\Desktop\70800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642" y="245312"/>
            <a:ext cx="5414962" cy="649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777835" y="2265220"/>
            <a:ext cx="5319712" cy="4191978"/>
            <a:chOff x="2438400" y="2190750"/>
            <a:chExt cx="5319712" cy="4191978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190750"/>
              <a:ext cx="5105400" cy="2895600"/>
            </a:xfrm>
            <a:prstGeom prst="rect">
              <a:avLst/>
            </a:prstGeom>
            <a:noFill/>
            <a:ln w="9525">
              <a:solidFill>
                <a:schemeClr val="tx2">
                  <a:lumMod val="60000"/>
                  <a:lumOff val="40000"/>
                  <a:alpha val="4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91779" y="5334000"/>
              <a:ext cx="1666333" cy="10487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Bent Arrow 5"/>
            <p:cNvSpPr/>
            <p:nvPr/>
          </p:nvSpPr>
          <p:spPr>
            <a:xfrm rot="16200000">
              <a:off x="4983831" y="5178552"/>
              <a:ext cx="1347216" cy="86868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26" y="1176669"/>
            <a:ext cx="6193017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14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 smtClean="0"/>
              <a:t>Easy?</a:t>
            </a:r>
          </a:p>
          <a:p>
            <a:r>
              <a:rPr lang="en-US" dirty="0" smtClean="0"/>
              <a:t>Medium</a:t>
            </a:r>
          </a:p>
          <a:p>
            <a:r>
              <a:rPr lang="en-US" dirty="0" smtClean="0"/>
              <a:t>Hard!</a:t>
            </a:r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 dirty="0"/>
          </a:p>
          <a:p>
            <a:r>
              <a:rPr lang="en-US" dirty="0" smtClean="0"/>
              <a:t>Darwin Core Fields chosen</a:t>
            </a:r>
          </a:p>
          <a:p>
            <a:pPr lvl="1"/>
            <a:r>
              <a:rPr lang="en-US" dirty="0" smtClean="0"/>
              <a:t>finding duplicates</a:t>
            </a:r>
          </a:p>
          <a:p>
            <a:pPr lvl="1"/>
            <a:r>
              <a:rPr lang="en-US" dirty="0" smtClean="0"/>
              <a:t>locality data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83182"/>
            <a:ext cx="2983753" cy="263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dpaul\Desktop\70800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51" y="762000"/>
            <a:ext cx="2983753" cy="357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52400"/>
            <a:ext cx="7024744" cy="1143000"/>
          </a:xfrm>
        </p:spPr>
        <p:txBody>
          <a:bodyPr/>
          <a:lstStyle/>
          <a:p>
            <a:pPr algn="l"/>
            <a:r>
              <a:rPr lang="en-US" dirty="0" smtClean="0"/>
              <a:t>Three Data Sets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3646006" cy="271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is here?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Programmers, scripters, parsers, documentarians, web developers, scientists, graduate students, computer vision researchers, educators,…</a:t>
            </a:r>
          </a:p>
          <a:p>
            <a:r>
              <a:rPr lang="en-US" dirty="0" smtClean="0"/>
              <a:t>Where do we come from?</a:t>
            </a:r>
          </a:p>
          <a:p>
            <a:pPr lvl="1"/>
            <a:r>
              <a:rPr lang="en-US" dirty="0" smtClean="0"/>
              <a:t>TCNs, Private Industry, Independent Programmers, Museums, Universities, Information Science, </a:t>
            </a:r>
          </a:p>
          <a:p>
            <a:r>
              <a:rPr lang="en-US" dirty="0" smtClean="0"/>
              <a:t>Sharing your results</a:t>
            </a:r>
          </a:p>
          <a:p>
            <a:r>
              <a:rPr lang="en-US" dirty="0" smtClean="0"/>
              <a:t>Sharing your expertise to see how far we can get with parsing and image processing</a:t>
            </a:r>
          </a:p>
          <a:p>
            <a:r>
              <a:rPr lang="en-US" dirty="0" smtClean="0"/>
              <a:t>Focus on the future</a:t>
            </a:r>
          </a:p>
          <a:p>
            <a:r>
              <a:rPr lang="en-US" dirty="0" smtClean="0"/>
              <a:t>It’s your turn…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Group Notes: 	</a:t>
            </a:r>
          </a:p>
          <a:p>
            <a:pPr marL="457200" lvl="1" indent="0">
              <a:buNone/>
            </a:pPr>
            <a:r>
              <a:rPr lang="en-US" sz="2400" dirty="0" smtClean="0"/>
              <a:t>	http</a:t>
            </a:r>
            <a:r>
              <a:rPr lang="en-US" sz="2400" dirty="0"/>
              <a:t>://</a:t>
            </a:r>
            <a:r>
              <a:rPr lang="en-US" sz="2400" dirty="0" smtClean="0"/>
              <a:t>tinyurl.com/AOCRhackNotes</a:t>
            </a:r>
          </a:p>
          <a:p>
            <a:r>
              <a:rPr lang="en-US" sz="2400" dirty="0" smtClean="0"/>
              <a:t>Hackathon Wiki:</a:t>
            </a:r>
          </a:p>
          <a:p>
            <a:pPr marL="0" indent="0">
              <a:buNone/>
            </a:pPr>
            <a:r>
              <a:rPr lang="en-US" sz="2400" dirty="0" smtClean="0"/>
              <a:t>	http</a:t>
            </a:r>
            <a:r>
              <a:rPr lang="en-US" sz="2400" dirty="0"/>
              <a:t>://</a:t>
            </a:r>
            <a:r>
              <a:rPr lang="en-US" sz="2400" dirty="0" smtClean="0"/>
              <a:t>tinyurl.com/aocrhackathonwiki</a:t>
            </a:r>
          </a:p>
          <a:p>
            <a:r>
              <a:rPr lang="en-US" sz="2400" dirty="0"/>
              <a:t>Logistics: </a:t>
            </a:r>
          </a:p>
          <a:p>
            <a:pPr marL="457200" lvl="1" indent="0">
              <a:buNone/>
            </a:pPr>
            <a:r>
              <a:rPr lang="en-US" sz="2400" dirty="0" smtClean="0"/>
              <a:t>	http</a:t>
            </a:r>
            <a:r>
              <a:rPr lang="en-US" sz="2400" dirty="0"/>
              <a:t>://</a:t>
            </a:r>
            <a:r>
              <a:rPr lang="en-US" sz="2400" dirty="0" smtClean="0"/>
              <a:t>tinyurl.com/aocrLogistics</a:t>
            </a:r>
          </a:p>
          <a:p>
            <a:r>
              <a:rPr lang="en-US" sz="2400" dirty="0" smtClean="0"/>
              <a:t>AOCR VM (at UFL)</a:t>
            </a:r>
          </a:p>
          <a:p>
            <a:pPr lvl="1"/>
            <a:r>
              <a:rPr lang="en-US" sz="2400" dirty="0" smtClean="0"/>
              <a:t>aocr1.acis.ufl.edu</a:t>
            </a:r>
          </a:p>
          <a:p>
            <a:pPr lvl="1"/>
            <a:r>
              <a:rPr lang="en-US" sz="2400" dirty="0"/>
              <a:t>u</a:t>
            </a:r>
            <a:r>
              <a:rPr lang="en-US" sz="2400" dirty="0" smtClean="0"/>
              <a:t>ser name: </a:t>
            </a:r>
            <a:r>
              <a:rPr lang="en-US" sz="2400" dirty="0" err="1" smtClean="0"/>
              <a:t>aocr</a:t>
            </a:r>
            <a:endParaRPr lang="en-US" sz="2400" dirty="0" smtClean="0"/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assword: augment</a:t>
            </a:r>
          </a:p>
          <a:p>
            <a:r>
              <a:rPr lang="en-US" sz="2400" dirty="0" smtClean="0"/>
              <a:t>AOCR at </a:t>
            </a:r>
            <a:r>
              <a:rPr lang="en-US" sz="2400" dirty="0" err="1" smtClean="0"/>
              <a:t>github</a:t>
            </a:r>
            <a:r>
              <a:rPr lang="en-US" sz="2400" dirty="0" smtClean="0"/>
              <a:t>, please put your code here...</a:t>
            </a:r>
          </a:p>
          <a:p>
            <a:pPr marL="457200" lvl="1" indent="0">
              <a:buNone/>
            </a:pPr>
            <a:r>
              <a:rPr lang="en-US" sz="2400" dirty="0" smtClean="0"/>
              <a:t>	https</a:t>
            </a:r>
            <a:r>
              <a:rPr lang="en-US" sz="2400" dirty="0"/>
              <a:t>://github.com/idigbio-aocr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"/>
            <a:ext cx="7024744" cy="1143000"/>
          </a:xfrm>
        </p:spPr>
        <p:txBody>
          <a:bodyPr/>
          <a:lstStyle/>
          <a:p>
            <a:r>
              <a:rPr lang="en-US" dirty="0" smtClean="0"/>
              <a:t>Keeping Track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763000" cy="4983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smtClean="0"/>
              <a:t>Hackathon Overview	Deborah Paul</a:t>
            </a:r>
          </a:p>
          <a:p>
            <a:pPr>
              <a:buFont typeface="Wingdings" pitchFamily="2" charset="2"/>
              <a:buChar char="q"/>
            </a:pPr>
            <a:r>
              <a:rPr lang="en-US" sz="2200" smtClean="0"/>
              <a:t>Parsing Dataset 1		Daryl Lafferty</a:t>
            </a:r>
          </a:p>
          <a:p>
            <a:pPr>
              <a:buFont typeface="Wingdings" pitchFamily="2" charset="2"/>
              <a:buChar char="q"/>
            </a:pPr>
            <a:r>
              <a:rPr lang="en-US" sz="2200" smtClean="0"/>
              <a:t>Parsing Datasets 1 / 3	Ben Brumfield</a:t>
            </a:r>
          </a:p>
          <a:p>
            <a:pPr>
              <a:buFont typeface="Wingdings" pitchFamily="2" charset="2"/>
              <a:buChar char="q"/>
            </a:pPr>
            <a:r>
              <a:rPr lang="en-US" sz="2200" smtClean="0"/>
              <a:t>Image Segmentation 	Phuc Nguyen</a:t>
            </a:r>
          </a:p>
          <a:p>
            <a:pPr>
              <a:buFont typeface="Wingdings" pitchFamily="2" charset="2"/>
              <a:buChar char="q"/>
            </a:pPr>
            <a:r>
              <a:rPr lang="en-US" sz="2200"/>
              <a:t>Parsing Dataset 1</a:t>
            </a:r>
            <a:r>
              <a:rPr lang="en-US" sz="2200"/>
              <a:t>	</a:t>
            </a:r>
            <a:r>
              <a:rPr lang="en-US" sz="2200" smtClean="0"/>
              <a:t>	Robert </a:t>
            </a:r>
            <a:r>
              <a:rPr lang="en-US" sz="2200"/>
              <a:t>Anglin</a:t>
            </a:r>
          </a:p>
          <a:p>
            <a:pPr>
              <a:buFont typeface="Wingdings" pitchFamily="2" charset="2"/>
              <a:buChar char="q"/>
            </a:pPr>
            <a:r>
              <a:rPr lang="en-US" sz="2200" smtClean="0"/>
              <a:t>Parsing Dataset 1		Bryan Heidorn &amp; Qianjin Zhang</a:t>
            </a:r>
          </a:p>
          <a:p>
            <a:pPr>
              <a:buFont typeface="Wingdings" pitchFamily="2" charset="2"/>
              <a:buChar char="q"/>
            </a:pPr>
            <a:r>
              <a:rPr lang="en-US" sz="2200" smtClean="0"/>
              <a:t>Parsing Dataset 2		Dmitry Mozzherin</a:t>
            </a:r>
          </a:p>
          <a:p>
            <a:pPr>
              <a:buFont typeface="Wingdings" pitchFamily="2" charset="2"/>
              <a:buChar char="q"/>
            </a:pPr>
            <a:r>
              <a:rPr lang="en-US" sz="2200" smtClean="0"/>
              <a:t>Services &amp; Workflow UI	Paul &amp; Robin Schroeder</a:t>
            </a:r>
          </a:p>
          <a:p>
            <a:pPr>
              <a:buFont typeface="Wingdings" pitchFamily="2" charset="2"/>
              <a:buChar char="q"/>
            </a:pPr>
            <a:r>
              <a:rPr lang="en-US" sz="2200" smtClean="0"/>
              <a:t>Workflow			John Pickering</a:t>
            </a:r>
          </a:p>
          <a:p>
            <a:pPr>
              <a:buFont typeface="Wingdings" pitchFamily="2" charset="2"/>
              <a:buChar char="q"/>
            </a:pPr>
            <a:r>
              <a:rPr lang="en-US" sz="2200" smtClean="0"/>
              <a:t>DarwinScore &amp; Apiary	Jason Best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"/>
            <a:ext cx="7024744" cy="1143000"/>
          </a:xfrm>
        </p:spPr>
        <p:txBody>
          <a:bodyPr/>
          <a:lstStyle/>
          <a:p>
            <a:r>
              <a:rPr lang="en-US" smtClean="0"/>
              <a:t>Talks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</a:t>
            </a:r>
            <a:r>
              <a:rPr lang="en-US" smtClean="0"/>
              <a:t>you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from </a:t>
            </a:r>
            <a:r>
              <a:rPr lang="en-US" dirty="0" smtClean="0"/>
              <a:t>the iDigBio AOCR Working Group</a:t>
            </a:r>
            <a:endParaRPr lang="en-US" dirty="0"/>
          </a:p>
        </p:txBody>
      </p:sp>
      <p:pic>
        <p:nvPicPr>
          <p:cNvPr id="8" name="Picture 2" descr="C:\Users\dpaul\Documents\idigbio\OCR docs\_DSC11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0"/>
          <a:stretch/>
        </p:blipFill>
        <p:spPr bwMode="auto">
          <a:xfrm>
            <a:off x="2507365" y="1752600"/>
            <a:ext cx="6103235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44" y="6273729"/>
            <a:ext cx="1142999" cy="32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paul\Desktop\FSU_Seal_P_3C_C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19" y="600891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nsf.gov/images/logos/nsf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19" y="6003888"/>
            <a:ext cx="624069" cy="62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www.flmnh.ufl.edu/packages/flmnh_theme/themes/flmnh/css/images/xflmnh_logo.png.pagespeed.ic.TBE38Gm2H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2404" y="6187096"/>
            <a:ext cx="2397584" cy="318561"/>
          </a:xfrm>
          <a:prstGeom prst="rect">
            <a:avLst/>
          </a:prstGeom>
          <a:noFill/>
        </p:spPr>
      </p:pic>
      <p:pic>
        <p:nvPicPr>
          <p:cNvPr id="13" name="Picture 12" descr="University of Florida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13" y="6224119"/>
            <a:ext cx="14382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65" y="5334000"/>
            <a:ext cx="8229600" cy="80517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iDigBio is graciously funded by a grant from the National Science Foundation's Advancing Digitization of Biological Collections Program (#EF1115210). Any opinions, findings, and conclusions or recommendations expressed in this  workshop are those of the author(s) and do not necessarily reflect the views of the NSF. Thank you, one </a:t>
            </a:r>
            <a:r>
              <a:rPr lang="en-US"/>
              <a:t>and </a:t>
            </a:r>
            <a:r>
              <a:rPr lang="en-US" smtClean="0"/>
              <a:t>all, for </a:t>
            </a:r>
            <a:r>
              <a:rPr lang="en-US" dirty="0"/>
              <a:t>your participation and contributions to our efforts</a:t>
            </a:r>
          </a:p>
        </p:txBody>
      </p:sp>
      <p:pic>
        <p:nvPicPr>
          <p:cNvPr id="14" name="Picture 10" descr="http://www.brit.org/sites/all/themes/brit2/assets/img/plant2planet.png"/>
          <p:cNvPicPr>
            <a:picLocks noChangeAspect="1" noChangeArrowheads="1"/>
          </p:cNvPicPr>
          <p:nvPr/>
        </p:nvPicPr>
        <p:blipFill rotWithShape="1">
          <a:blip r:embed="rId9" cstate="print"/>
          <a:srcRect b="23635"/>
          <a:stretch/>
        </p:blipFill>
        <p:spPr bwMode="auto">
          <a:xfrm>
            <a:off x="7577781" y="737720"/>
            <a:ext cx="1622323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85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Deb – what is iDigBio / who is the AOCR wg?</a:t>
            </a:r>
            <a:r>
              <a:rPr lang="en-US" dirty="0"/>
              <a:t> </a:t>
            </a:r>
            <a:r>
              <a:rPr lang="en-US" dirty="0" smtClean="0"/>
              <a:t>/ why are we here?</a:t>
            </a:r>
          </a:p>
          <a:p>
            <a:r>
              <a:rPr lang="en-US" dirty="0" smtClean="0"/>
              <a:t>Take Note! </a:t>
            </a:r>
            <a:r>
              <a:rPr lang="en-US" dirty="0"/>
              <a:t>http://</a:t>
            </a:r>
            <a:r>
              <a:rPr lang="en-US" dirty="0" smtClean="0"/>
              <a:t>tinyurl.com/AOCRhackNotes</a:t>
            </a:r>
          </a:p>
          <a:p>
            <a:r>
              <a:rPr lang="en-US" dirty="0" smtClean="0"/>
              <a:t>Alex – the metrics</a:t>
            </a:r>
          </a:p>
          <a:p>
            <a:r>
              <a:rPr lang="en-US" dirty="0" smtClean="0"/>
              <a:t>Everyone – your results</a:t>
            </a:r>
          </a:p>
          <a:p>
            <a:r>
              <a:rPr lang="en-US" dirty="0" smtClean="0"/>
              <a:t>The work begins…</a:t>
            </a:r>
          </a:p>
          <a:p>
            <a:r>
              <a:rPr lang="en-US" dirty="0" smtClean="0"/>
              <a:t>Kim – 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19437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19801" y="1766103"/>
            <a:ext cx="1898390" cy="2424897"/>
          </a:xfrm>
          <a:prstGeom prst="rect">
            <a:avLst/>
          </a:prstGeom>
          <a:noFill/>
          <a:ln w="9525">
            <a:solidFill>
              <a:srgbClr val="6AA8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47" y="3054695"/>
            <a:ext cx="1767319" cy="2355505"/>
          </a:xfrm>
          <a:prstGeom prst="rect">
            <a:avLst/>
          </a:prstGeom>
          <a:noFill/>
          <a:ln w="9525">
            <a:solidFill>
              <a:srgbClr val="6AA8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908">
            <a:off x="2237032" y="2478104"/>
            <a:ext cx="2343988" cy="1773617"/>
          </a:xfrm>
          <a:prstGeom prst="rect">
            <a:avLst/>
          </a:prstGeom>
          <a:solidFill>
            <a:srgbClr val="6AA850"/>
          </a:solidFill>
          <a:ln>
            <a:solidFill>
              <a:srgbClr val="6AA850"/>
            </a:solidFill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0" y="2788261"/>
            <a:ext cx="2189012" cy="2753366"/>
          </a:xfrm>
          <a:prstGeom prst="rect">
            <a:avLst/>
          </a:prstGeom>
          <a:noFill/>
          <a:ln w="9525">
            <a:solidFill>
              <a:srgbClr val="6AA8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55" y="3201806"/>
            <a:ext cx="1801091" cy="1942750"/>
          </a:xfrm>
          <a:prstGeom prst="rect">
            <a:avLst/>
          </a:prstGeom>
          <a:noFill/>
          <a:ln w="9525">
            <a:solidFill>
              <a:srgbClr val="6AA8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055" y="304800"/>
            <a:ext cx="8229600" cy="23622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 of Florida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Florida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</a:t>
            </a:r>
          </a:p>
          <a:p>
            <a:r>
              <a:rPr lang="en-US" dirty="0" smtClean="0"/>
              <a:t>NSF - Advancing </a:t>
            </a:r>
            <a:r>
              <a:rPr lang="en-US" dirty="0"/>
              <a:t>Digitization of </a:t>
            </a:r>
            <a:r>
              <a:rPr lang="en-US" dirty="0" smtClean="0"/>
              <a:t>Biological </a:t>
            </a:r>
            <a:r>
              <a:rPr lang="en-US" dirty="0"/>
              <a:t>Collections (ADBC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72200" y="5572594"/>
            <a:ext cx="2666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6AA850"/>
                </a:solidFill>
              </a:rPr>
              <a:t>www.iDigBio.org</a:t>
            </a:r>
            <a:endParaRPr lang="en-US" sz="2400" dirty="0">
              <a:solidFill>
                <a:srgbClr val="6AA850"/>
              </a:solidFill>
            </a:endParaRPr>
          </a:p>
        </p:txBody>
      </p:sp>
      <p:pic>
        <p:nvPicPr>
          <p:cNvPr id="15" name="Picture 14" descr="Day 1 imaging station crop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93" y="4226288"/>
            <a:ext cx="2041868" cy="1488712"/>
          </a:xfrm>
          <a:prstGeom prst="rect">
            <a:avLst/>
          </a:prstGeom>
          <a:solidFill>
            <a:srgbClr val="6AA850"/>
          </a:solidFill>
          <a:ln>
            <a:solidFill>
              <a:srgbClr val="6AA850"/>
            </a:solidFill>
          </a:ln>
        </p:spPr>
      </p:pic>
      <p:pic>
        <p:nvPicPr>
          <p:cNvPr id="23" name="Picture 2" descr="Hom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44" y="6273729"/>
            <a:ext cx="1142999" cy="32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dpaul\Desktop\FSU_Seal_P_3C_C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19" y="600891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://www.nsf.gov/images/logos/nsf1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19" y="6003888"/>
            <a:ext cx="624069" cy="62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http://www.flmnh.ufl.edu/packages/flmnh_theme/themes/flmnh/css/images/xflmnh_logo.png.pagespeed.ic.TBE38Gm2Hy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62404" y="6187096"/>
            <a:ext cx="2397584" cy="318561"/>
          </a:xfrm>
          <a:prstGeom prst="rect">
            <a:avLst/>
          </a:prstGeom>
          <a:noFill/>
        </p:spPr>
      </p:pic>
      <p:pic>
        <p:nvPicPr>
          <p:cNvPr id="29" name="Picture 28" descr="University of Florida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13" y="6224119"/>
            <a:ext cx="14382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3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dpaul\Desktop\TCNmap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"/>
          <a:stretch/>
        </p:blipFill>
        <p:spPr bwMode="auto">
          <a:xfrm>
            <a:off x="76200" y="1295400"/>
            <a:ext cx="8543925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024744" cy="1143000"/>
          </a:xfrm>
        </p:spPr>
        <p:txBody>
          <a:bodyPr>
            <a:normAutofit/>
          </a:bodyPr>
          <a:lstStyle/>
          <a:p>
            <a:r>
              <a:rPr lang="en-US" smtClean="0"/>
              <a:t>Where are the Specimens?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6107668"/>
            <a:ext cx="200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www.iDigBio.org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830669"/>
            <a:ext cx="45720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7 Thematic Collections Networks (TCNs) with 130 </a:t>
            </a:r>
            <a:r>
              <a:rPr lang="en-US" b="1" dirty="0" smtClean="0">
                <a:solidFill>
                  <a:schemeClr val="accent1"/>
                </a:solidFill>
              </a:rPr>
              <a:t>participating institutions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9248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Seven Thematic Collections Networks (TCNs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5410200"/>
          </a:xfrm>
        </p:spPr>
        <p:txBody>
          <a:bodyPr>
            <a:noAutofit/>
          </a:bodyPr>
          <a:lstStyle/>
          <a:p>
            <a:r>
              <a:rPr lang="en-US" sz="1600" b="1" dirty="0" err="1"/>
              <a:t>InvertNet</a:t>
            </a:r>
            <a:r>
              <a:rPr lang="en-US" sz="1600" dirty="0"/>
              <a:t>– </a:t>
            </a:r>
            <a:r>
              <a:rPr lang="en-US" sz="1600" b="1" dirty="0"/>
              <a:t>An Integrative Platform for Research on Environmental Change, Species Discovery and Identification</a:t>
            </a:r>
            <a:r>
              <a:rPr lang="en-US" sz="1600" dirty="0"/>
              <a:t> (University of Illinois)</a:t>
            </a:r>
          </a:p>
          <a:p>
            <a:endParaRPr lang="en-US" sz="1000" dirty="0"/>
          </a:p>
          <a:p>
            <a:r>
              <a:rPr lang="en-US" sz="1600" b="1" dirty="0"/>
              <a:t>Plants, Herbivores, and Parasitoids: A Model System for the Study of Tri-Trophic Associations </a:t>
            </a:r>
            <a:r>
              <a:rPr lang="en-US" sz="1600" dirty="0"/>
              <a:t>(American Museum of Natural History/New York Botanical Garden)</a:t>
            </a:r>
          </a:p>
          <a:p>
            <a:endParaRPr lang="en-US" sz="1000" dirty="0"/>
          </a:p>
          <a:p>
            <a:r>
              <a:rPr lang="en-US" sz="1600" b="1" dirty="0"/>
              <a:t>North American Lichens and Bryophytes: Sensitive Indicators of Environmental Quality and Change</a:t>
            </a:r>
            <a:r>
              <a:rPr lang="en-US" sz="1600" dirty="0"/>
              <a:t> (University of Wisconsin – Madison) </a:t>
            </a:r>
          </a:p>
          <a:p>
            <a:endParaRPr lang="en-US" sz="1000" dirty="0"/>
          </a:p>
          <a:p>
            <a:r>
              <a:rPr lang="en-US" sz="1600" b="1" dirty="0"/>
              <a:t>Digitizing Fossils to Enable New Syntheses in </a:t>
            </a:r>
            <a:r>
              <a:rPr lang="en-US" sz="1600" b="1" dirty="0" smtClean="0"/>
              <a:t>Biogeography-Creating a </a:t>
            </a:r>
            <a:r>
              <a:rPr lang="en-US" sz="1600" b="1" dirty="0"/>
              <a:t>PALEONICHES </a:t>
            </a:r>
            <a:r>
              <a:rPr lang="en-US" sz="1600" dirty="0"/>
              <a:t>(University of Kansas)</a:t>
            </a:r>
          </a:p>
          <a:p>
            <a:endParaRPr lang="en-US" sz="1000" dirty="0"/>
          </a:p>
          <a:p>
            <a:r>
              <a:rPr lang="en-US" sz="1600" b="1" dirty="0"/>
              <a:t>The </a:t>
            </a:r>
            <a:r>
              <a:rPr lang="en-US" sz="1600" b="1" dirty="0" err="1"/>
              <a:t>Macrofungi</a:t>
            </a:r>
            <a:r>
              <a:rPr lang="en-US" sz="1600" b="1" dirty="0"/>
              <a:t> Collection Consortium: Unlocking a Biodiversity Resource for Understanding Biotic Interactions, Nutrient Cycling, and Human Affairs</a:t>
            </a:r>
            <a:r>
              <a:rPr lang="en-US" sz="1600" dirty="0"/>
              <a:t> (NYBG</a:t>
            </a:r>
            <a:r>
              <a:rPr lang="en-US" sz="1600" dirty="0" smtClean="0"/>
              <a:t>)</a:t>
            </a:r>
          </a:p>
          <a:p>
            <a:endParaRPr lang="en-US" sz="1000" dirty="0" smtClean="0"/>
          </a:p>
          <a:p>
            <a:r>
              <a:rPr lang="en-US" sz="1600" b="1" dirty="0" smtClean="0"/>
              <a:t>Mobilizing </a:t>
            </a:r>
            <a:r>
              <a:rPr lang="en-US" sz="1600" b="1" dirty="0"/>
              <a:t>New England Vascular Plant Specimen Data to Track Environmental Change </a:t>
            </a:r>
            <a:r>
              <a:rPr lang="en-US" sz="1600" dirty="0"/>
              <a:t>(Yale) </a:t>
            </a:r>
            <a:endParaRPr lang="en-US" sz="1600" dirty="0" smtClean="0"/>
          </a:p>
          <a:p>
            <a:endParaRPr lang="en-US" sz="1000" dirty="0" smtClean="0"/>
          </a:p>
          <a:p>
            <a:r>
              <a:rPr lang="en-US" sz="1600" b="1" dirty="0" smtClean="0"/>
              <a:t>Southwest </a:t>
            </a:r>
            <a:r>
              <a:rPr lang="en-US" sz="1600" b="1" dirty="0"/>
              <a:t>Collections of Arthropods Network (SCAN): A Model for Collections Digitization to Promote Taxonomic and Ecological Research </a:t>
            </a:r>
            <a:r>
              <a:rPr lang="en-US" sz="1600" dirty="0"/>
              <a:t>(Northern Arizona University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88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052813"/>
            <a:ext cx="447709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dpaul\Pictures\CalendarImages\7038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66528"/>
            <a:ext cx="4144963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27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Mandate and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2" y="2323652"/>
            <a:ext cx="6777317" cy="3508977"/>
          </a:xfrm>
        </p:spPr>
        <p:txBody>
          <a:bodyPr>
            <a:normAutofit fontScale="85000" lnSpcReduction="20000"/>
          </a:bodyPr>
          <a:lstStyle/>
          <a:p>
            <a:r>
              <a:rPr lang="en-US" sz="1400" dirty="0"/>
              <a:t>Provide portal access to collections data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Make information available and discoverable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Label Data and images</a:t>
            </a:r>
          </a:p>
          <a:p>
            <a:r>
              <a:rPr lang="en-US" sz="1400" dirty="0"/>
              <a:t>Enable digitization and research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Facilitate digitization workflows </a:t>
            </a:r>
            <a:endParaRPr lang="en-US" sz="1400" dirty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Oversee implementation of standards</a:t>
            </a:r>
          </a:p>
          <a:p>
            <a:pPr marL="457200" lvl="1" indent="0">
              <a:buNone/>
            </a:pPr>
            <a:r>
              <a:rPr lang="en-US" sz="1400" dirty="0"/>
              <a:t>        and best practices for digitization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Allow for data discovery across</a:t>
            </a:r>
            <a:br>
              <a:rPr lang="en-US" sz="1400" dirty="0"/>
            </a:br>
            <a:r>
              <a:rPr lang="en-US" sz="1400" dirty="0"/>
              <a:t>organismal  groups</a:t>
            </a:r>
          </a:p>
          <a:p>
            <a:r>
              <a:rPr lang="en-US" sz="1400" dirty="0"/>
              <a:t>Be a client of digitization projects/networks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Actively seek partners and data sources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Respond to cyberinfrastructure needs</a:t>
            </a:r>
          </a:p>
          <a:p>
            <a:r>
              <a:rPr lang="en-US" sz="1400" dirty="0"/>
              <a:t>Engage communities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Collections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Research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Citizen science and education</a:t>
            </a:r>
          </a:p>
          <a:p>
            <a:r>
              <a:rPr lang="en-US" sz="1400" dirty="0"/>
              <a:t>Support ADBC goals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Access to information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1400" dirty="0"/>
              <a:t>Support for collections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4382" y="2542333"/>
            <a:ext cx="7224735" cy="35394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Grand Challenge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Develop a </a:t>
            </a:r>
            <a:r>
              <a:rPr lang="en-US" sz="3200" dirty="0">
                <a:solidFill>
                  <a:schemeClr val="bg1"/>
                </a:solidFill>
              </a:rPr>
              <a:t>cloud computing infrastructure </a:t>
            </a:r>
            <a:r>
              <a:rPr lang="en-US" sz="3200" dirty="0" smtClean="0">
                <a:solidFill>
                  <a:schemeClr val="bg1"/>
                </a:solidFill>
              </a:rPr>
              <a:t>that links </a:t>
            </a:r>
            <a:r>
              <a:rPr lang="en-US" sz="3200" dirty="0">
                <a:solidFill>
                  <a:schemeClr val="bg1"/>
                </a:solidFill>
              </a:rPr>
              <a:t>biological data from collections across the U.S. into a single unified web interface, overcoming the “data silos” that currently exist across the country.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t="-3" b="32807"/>
          <a:stretch/>
        </p:blipFill>
        <p:spPr bwMode="auto">
          <a:xfrm>
            <a:off x="609600" y="2389873"/>
            <a:ext cx="8077200" cy="4297680"/>
          </a:xfrm>
          <a:prstGeom prst="rect">
            <a:avLst/>
          </a:prstGeom>
          <a:noFill/>
          <a:ln w="9525">
            <a:solidFill>
              <a:srgbClr val="6AA8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8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7722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Interface Model for iDigBio </a:t>
            </a:r>
            <a:r>
              <a:rPr lang="en-US" sz="3600" dirty="0" smtClean="0"/>
              <a:t>and TCNs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214553"/>
            <a:ext cx="6777317" cy="35089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115392"/>
            <a:ext cx="1332156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561976" y="2030048"/>
            <a:ext cx="7981950" cy="2851953"/>
          </a:xfrm>
          <a:custGeom>
            <a:avLst/>
            <a:gdLst>
              <a:gd name="connsiteX0" fmla="*/ 0 w 8162925"/>
              <a:gd name="connsiteY0" fmla="*/ 0 h 3400425"/>
              <a:gd name="connsiteX1" fmla="*/ 2181225 w 8162925"/>
              <a:gd name="connsiteY1" fmla="*/ 0 h 3400425"/>
              <a:gd name="connsiteX2" fmla="*/ 2181225 w 8162925"/>
              <a:gd name="connsiteY2" fmla="*/ 409575 h 3400425"/>
              <a:gd name="connsiteX3" fmla="*/ 4267200 w 8162925"/>
              <a:gd name="connsiteY3" fmla="*/ 409575 h 3400425"/>
              <a:gd name="connsiteX4" fmla="*/ 4267200 w 8162925"/>
              <a:gd name="connsiteY4" fmla="*/ 838200 h 3400425"/>
              <a:gd name="connsiteX5" fmla="*/ 6315075 w 8162925"/>
              <a:gd name="connsiteY5" fmla="*/ 838200 h 3400425"/>
              <a:gd name="connsiteX6" fmla="*/ 6315075 w 8162925"/>
              <a:gd name="connsiteY6" fmla="*/ 1285875 h 3400425"/>
              <a:gd name="connsiteX7" fmla="*/ 8143875 w 8162925"/>
              <a:gd name="connsiteY7" fmla="*/ 1285875 h 3400425"/>
              <a:gd name="connsiteX8" fmla="*/ 8162925 w 8162925"/>
              <a:gd name="connsiteY8" fmla="*/ 3400425 h 3400425"/>
              <a:gd name="connsiteX9" fmla="*/ 38100 w 8162925"/>
              <a:gd name="connsiteY9" fmla="*/ 3400425 h 3400425"/>
              <a:gd name="connsiteX10" fmla="*/ 0 w 8162925"/>
              <a:gd name="connsiteY10" fmla="*/ 0 h 3400425"/>
              <a:gd name="connsiteX0" fmla="*/ 9525 w 8172450"/>
              <a:gd name="connsiteY0" fmla="*/ 0 h 3400425"/>
              <a:gd name="connsiteX1" fmla="*/ 2190750 w 8172450"/>
              <a:gd name="connsiteY1" fmla="*/ 0 h 3400425"/>
              <a:gd name="connsiteX2" fmla="*/ 2190750 w 8172450"/>
              <a:gd name="connsiteY2" fmla="*/ 409575 h 3400425"/>
              <a:gd name="connsiteX3" fmla="*/ 4276725 w 8172450"/>
              <a:gd name="connsiteY3" fmla="*/ 409575 h 3400425"/>
              <a:gd name="connsiteX4" fmla="*/ 4276725 w 8172450"/>
              <a:gd name="connsiteY4" fmla="*/ 838200 h 3400425"/>
              <a:gd name="connsiteX5" fmla="*/ 6324600 w 8172450"/>
              <a:gd name="connsiteY5" fmla="*/ 838200 h 3400425"/>
              <a:gd name="connsiteX6" fmla="*/ 6324600 w 8172450"/>
              <a:gd name="connsiteY6" fmla="*/ 1285875 h 3400425"/>
              <a:gd name="connsiteX7" fmla="*/ 8153400 w 8172450"/>
              <a:gd name="connsiteY7" fmla="*/ 1285875 h 3400425"/>
              <a:gd name="connsiteX8" fmla="*/ 8172450 w 8172450"/>
              <a:gd name="connsiteY8" fmla="*/ 3400425 h 3400425"/>
              <a:gd name="connsiteX9" fmla="*/ 0 w 8172450"/>
              <a:gd name="connsiteY9" fmla="*/ 3390900 h 3400425"/>
              <a:gd name="connsiteX10" fmla="*/ 9525 w 8172450"/>
              <a:gd name="connsiteY10" fmla="*/ 0 h 3400425"/>
              <a:gd name="connsiteX0" fmla="*/ 152400 w 8172450"/>
              <a:gd name="connsiteY0" fmla="*/ 0 h 3400425"/>
              <a:gd name="connsiteX1" fmla="*/ 2190750 w 8172450"/>
              <a:gd name="connsiteY1" fmla="*/ 0 h 3400425"/>
              <a:gd name="connsiteX2" fmla="*/ 2190750 w 8172450"/>
              <a:gd name="connsiteY2" fmla="*/ 409575 h 3400425"/>
              <a:gd name="connsiteX3" fmla="*/ 4276725 w 8172450"/>
              <a:gd name="connsiteY3" fmla="*/ 409575 h 3400425"/>
              <a:gd name="connsiteX4" fmla="*/ 4276725 w 8172450"/>
              <a:gd name="connsiteY4" fmla="*/ 838200 h 3400425"/>
              <a:gd name="connsiteX5" fmla="*/ 6324600 w 8172450"/>
              <a:gd name="connsiteY5" fmla="*/ 838200 h 3400425"/>
              <a:gd name="connsiteX6" fmla="*/ 6324600 w 8172450"/>
              <a:gd name="connsiteY6" fmla="*/ 1285875 h 3400425"/>
              <a:gd name="connsiteX7" fmla="*/ 8153400 w 8172450"/>
              <a:gd name="connsiteY7" fmla="*/ 1285875 h 3400425"/>
              <a:gd name="connsiteX8" fmla="*/ 8172450 w 8172450"/>
              <a:gd name="connsiteY8" fmla="*/ 3400425 h 3400425"/>
              <a:gd name="connsiteX9" fmla="*/ 0 w 8172450"/>
              <a:gd name="connsiteY9" fmla="*/ 3390900 h 3400425"/>
              <a:gd name="connsiteX10" fmla="*/ 152400 w 8172450"/>
              <a:gd name="connsiteY10" fmla="*/ 0 h 3400425"/>
              <a:gd name="connsiteX0" fmla="*/ 0 w 8020050"/>
              <a:gd name="connsiteY0" fmla="*/ 0 h 3429000"/>
              <a:gd name="connsiteX1" fmla="*/ 2038350 w 8020050"/>
              <a:gd name="connsiteY1" fmla="*/ 0 h 3429000"/>
              <a:gd name="connsiteX2" fmla="*/ 2038350 w 8020050"/>
              <a:gd name="connsiteY2" fmla="*/ 409575 h 3429000"/>
              <a:gd name="connsiteX3" fmla="*/ 4124325 w 8020050"/>
              <a:gd name="connsiteY3" fmla="*/ 409575 h 3429000"/>
              <a:gd name="connsiteX4" fmla="*/ 4124325 w 8020050"/>
              <a:gd name="connsiteY4" fmla="*/ 838200 h 3429000"/>
              <a:gd name="connsiteX5" fmla="*/ 6172200 w 8020050"/>
              <a:gd name="connsiteY5" fmla="*/ 838200 h 3429000"/>
              <a:gd name="connsiteX6" fmla="*/ 6172200 w 8020050"/>
              <a:gd name="connsiteY6" fmla="*/ 1285875 h 3429000"/>
              <a:gd name="connsiteX7" fmla="*/ 8001000 w 8020050"/>
              <a:gd name="connsiteY7" fmla="*/ 1285875 h 3429000"/>
              <a:gd name="connsiteX8" fmla="*/ 8020050 w 8020050"/>
              <a:gd name="connsiteY8" fmla="*/ 3400425 h 3429000"/>
              <a:gd name="connsiteX9" fmla="*/ 76200 w 8020050"/>
              <a:gd name="connsiteY9" fmla="*/ 3429000 h 3429000"/>
              <a:gd name="connsiteX10" fmla="*/ 0 w 8020050"/>
              <a:gd name="connsiteY10" fmla="*/ 0 h 3429000"/>
              <a:gd name="connsiteX0" fmla="*/ 0 w 7991475"/>
              <a:gd name="connsiteY0" fmla="*/ 0 h 3429000"/>
              <a:gd name="connsiteX1" fmla="*/ 2009775 w 7991475"/>
              <a:gd name="connsiteY1" fmla="*/ 0 h 3429000"/>
              <a:gd name="connsiteX2" fmla="*/ 2009775 w 7991475"/>
              <a:gd name="connsiteY2" fmla="*/ 409575 h 3429000"/>
              <a:gd name="connsiteX3" fmla="*/ 4095750 w 7991475"/>
              <a:gd name="connsiteY3" fmla="*/ 409575 h 3429000"/>
              <a:gd name="connsiteX4" fmla="*/ 4095750 w 7991475"/>
              <a:gd name="connsiteY4" fmla="*/ 838200 h 3429000"/>
              <a:gd name="connsiteX5" fmla="*/ 6143625 w 7991475"/>
              <a:gd name="connsiteY5" fmla="*/ 838200 h 3429000"/>
              <a:gd name="connsiteX6" fmla="*/ 6143625 w 7991475"/>
              <a:gd name="connsiteY6" fmla="*/ 1285875 h 3429000"/>
              <a:gd name="connsiteX7" fmla="*/ 7972425 w 7991475"/>
              <a:gd name="connsiteY7" fmla="*/ 1285875 h 3429000"/>
              <a:gd name="connsiteX8" fmla="*/ 7991475 w 7991475"/>
              <a:gd name="connsiteY8" fmla="*/ 3400425 h 3429000"/>
              <a:gd name="connsiteX9" fmla="*/ 47625 w 7991475"/>
              <a:gd name="connsiteY9" fmla="*/ 3429000 h 3429000"/>
              <a:gd name="connsiteX10" fmla="*/ 0 w 7991475"/>
              <a:gd name="connsiteY10" fmla="*/ 0 h 3429000"/>
              <a:gd name="connsiteX0" fmla="*/ 0 w 7991475"/>
              <a:gd name="connsiteY0" fmla="*/ 0 h 3400425"/>
              <a:gd name="connsiteX1" fmla="*/ 2009775 w 7991475"/>
              <a:gd name="connsiteY1" fmla="*/ 0 h 3400425"/>
              <a:gd name="connsiteX2" fmla="*/ 2009775 w 7991475"/>
              <a:gd name="connsiteY2" fmla="*/ 409575 h 3400425"/>
              <a:gd name="connsiteX3" fmla="*/ 4095750 w 7991475"/>
              <a:gd name="connsiteY3" fmla="*/ 409575 h 3400425"/>
              <a:gd name="connsiteX4" fmla="*/ 4095750 w 7991475"/>
              <a:gd name="connsiteY4" fmla="*/ 838200 h 3400425"/>
              <a:gd name="connsiteX5" fmla="*/ 6143625 w 7991475"/>
              <a:gd name="connsiteY5" fmla="*/ 838200 h 3400425"/>
              <a:gd name="connsiteX6" fmla="*/ 6143625 w 7991475"/>
              <a:gd name="connsiteY6" fmla="*/ 1285875 h 3400425"/>
              <a:gd name="connsiteX7" fmla="*/ 7972425 w 7991475"/>
              <a:gd name="connsiteY7" fmla="*/ 1285875 h 3400425"/>
              <a:gd name="connsiteX8" fmla="*/ 7991475 w 7991475"/>
              <a:gd name="connsiteY8" fmla="*/ 3400425 h 3400425"/>
              <a:gd name="connsiteX9" fmla="*/ 38100 w 7991475"/>
              <a:gd name="connsiteY9" fmla="*/ 2838450 h 3400425"/>
              <a:gd name="connsiteX10" fmla="*/ 0 w 7991475"/>
              <a:gd name="connsiteY10" fmla="*/ 0 h 3400425"/>
              <a:gd name="connsiteX0" fmla="*/ 0 w 7972425"/>
              <a:gd name="connsiteY0" fmla="*/ 0 h 2857500"/>
              <a:gd name="connsiteX1" fmla="*/ 2009775 w 7972425"/>
              <a:gd name="connsiteY1" fmla="*/ 0 h 2857500"/>
              <a:gd name="connsiteX2" fmla="*/ 2009775 w 7972425"/>
              <a:gd name="connsiteY2" fmla="*/ 409575 h 2857500"/>
              <a:gd name="connsiteX3" fmla="*/ 4095750 w 7972425"/>
              <a:gd name="connsiteY3" fmla="*/ 409575 h 2857500"/>
              <a:gd name="connsiteX4" fmla="*/ 4095750 w 7972425"/>
              <a:gd name="connsiteY4" fmla="*/ 838200 h 2857500"/>
              <a:gd name="connsiteX5" fmla="*/ 6143625 w 7972425"/>
              <a:gd name="connsiteY5" fmla="*/ 838200 h 2857500"/>
              <a:gd name="connsiteX6" fmla="*/ 6143625 w 7972425"/>
              <a:gd name="connsiteY6" fmla="*/ 1285875 h 2857500"/>
              <a:gd name="connsiteX7" fmla="*/ 7972425 w 7972425"/>
              <a:gd name="connsiteY7" fmla="*/ 1285875 h 2857500"/>
              <a:gd name="connsiteX8" fmla="*/ 7953375 w 7972425"/>
              <a:gd name="connsiteY8" fmla="*/ 2857500 h 2857500"/>
              <a:gd name="connsiteX9" fmla="*/ 38100 w 7972425"/>
              <a:gd name="connsiteY9" fmla="*/ 2838450 h 2857500"/>
              <a:gd name="connsiteX10" fmla="*/ 0 w 7972425"/>
              <a:gd name="connsiteY10" fmla="*/ 0 h 2857500"/>
              <a:gd name="connsiteX0" fmla="*/ 0 w 7972425"/>
              <a:gd name="connsiteY0" fmla="*/ 0 h 2857500"/>
              <a:gd name="connsiteX1" fmla="*/ 2009775 w 7972425"/>
              <a:gd name="connsiteY1" fmla="*/ 0 h 2857500"/>
              <a:gd name="connsiteX2" fmla="*/ 2009775 w 7972425"/>
              <a:gd name="connsiteY2" fmla="*/ 409575 h 2857500"/>
              <a:gd name="connsiteX3" fmla="*/ 4095750 w 7972425"/>
              <a:gd name="connsiteY3" fmla="*/ 409575 h 2857500"/>
              <a:gd name="connsiteX4" fmla="*/ 4095750 w 7972425"/>
              <a:gd name="connsiteY4" fmla="*/ 838200 h 2857500"/>
              <a:gd name="connsiteX5" fmla="*/ 6143625 w 7972425"/>
              <a:gd name="connsiteY5" fmla="*/ 838200 h 2857500"/>
              <a:gd name="connsiteX6" fmla="*/ 6143625 w 7972425"/>
              <a:gd name="connsiteY6" fmla="*/ 1285875 h 2857500"/>
              <a:gd name="connsiteX7" fmla="*/ 7972425 w 7972425"/>
              <a:gd name="connsiteY7" fmla="*/ 1285875 h 2857500"/>
              <a:gd name="connsiteX8" fmla="*/ 7953375 w 7972425"/>
              <a:gd name="connsiteY8" fmla="*/ 2857500 h 2857500"/>
              <a:gd name="connsiteX9" fmla="*/ 0 w 7972425"/>
              <a:gd name="connsiteY9" fmla="*/ 2838450 h 2857500"/>
              <a:gd name="connsiteX10" fmla="*/ 0 w 7972425"/>
              <a:gd name="connsiteY10" fmla="*/ 0 h 2857500"/>
              <a:gd name="connsiteX0" fmla="*/ 0 w 7981950"/>
              <a:gd name="connsiteY0" fmla="*/ 0 h 2857500"/>
              <a:gd name="connsiteX1" fmla="*/ 2009775 w 7981950"/>
              <a:gd name="connsiteY1" fmla="*/ 0 h 2857500"/>
              <a:gd name="connsiteX2" fmla="*/ 2009775 w 7981950"/>
              <a:gd name="connsiteY2" fmla="*/ 409575 h 2857500"/>
              <a:gd name="connsiteX3" fmla="*/ 4095750 w 7981950"/>
              <a:gd name="connsiteY3" fmla="*/ 409575 h 2857500"/>
              <a:gd name="connsiteX4" fmla="*/ 4095750 w 7981950"/>
              <a:gd name="connsiteY4" fmla="*/ 838200 h 2857500"/>
              <a:gd name="connsiteX5" fmla="*/ 6143625 w 7981950"/>
              <a:gd name="connsiteY5" fmla="*/ 838200 h 2857500"/>
              <a:gd name="connsiteX6" fmla="*/ 6143625 w 7981950"/>
              <a:gd name="connsiteY6" fmla="*/ 1285875 h 2857500"/>
              <a:gd name="connsiteX7" fmla="*/ 7972425 w 7981950"/>
              <a:gd name="connsiteY7" fmla="*/ 1285875 h 2857500"/>
              <a:gd name="connsiteX8" fmla="*/ 7981950 w 7981950"/>
              <a:gd name="connsiteY8" fmla="*/ 2857500 h 2857500"/>
              <a:gd name="connsiteX9" fmla="*/ 0 w 7981950"/>
              <a:gd name="connsiteY9" fmla="*/ 2838450 h 2857500"/>
              <a:gd name="connsiteX10" fmla="*/ 0 w 7981950"/>
              <a:gd name="connsiteY10" fmla="*/ 0 h 2857500"/>
              <a:gd name="connsiteX0" fmla="*/ 0 w 7981950"/>
              <a:gd name="connsiteY0" fmla="*/ 0 h 2857500"/>
              <a:gd name="connsiteX1" fmla="*/ 1857375 w 7981950"/>
              <a:gd name="connsiteY1" fmla="*/ 19050 h 2857500"/>
              <a:gd name="connsiteX2" fmla="*/ 2009775 w 7981950"/>
              <a:gd name="connsiteY2" fmla="*/ 409575 h 2857500"/>
              <a:gd name="connsiteX3" fmla="*/ 4095750 w 7981950"/>
              <a:gd name="connsiteY3" fmla="*/ 409575 h 2857500"/>
              <a:gd name="connsiteX4" fmla="*/ 4095750 w 7981950"/>
              <a:gd name="connsiteY4" fmla="*/ 838200 h 2857500"/>
              <a:gd name="connsiteX5" fmla="*/ 6143625 w 7981950"/>
              <a:gd name="connsiteY5" fmla="*/ 838200 h 2857500"/>
              <a:gd name="connsiteX6" fmla="*/ 6143625 w 7981950"/>
              <a:gd name="connsiteY6" fmla="*/ 1285875 h 2857500"/>
              <a:gd name="connsiteX7" fmla="*/ 7972425 w 7981950"/>
              <a:gd name="connsiteY7" fmla="*/ 1285875 h 2857500"/>
              <a:gd name="connsiteX8" fmla="*/ 7981950 w 7981950"/>
              <a:gd name="connsiteY8" fmla="*/ 2857500 h 2857500"/>
              <a:gd name="connsiteX9" fmla="*/ 0 w 7981950"/>
              <a:gd name="connsiteY9" fmla="*/ 2838450 h 2857500"/>
              <a:gd name="connsiteX10" fmla="*/ 0 w 7981950"/>
              <a:gd name="connsiteY10" fmla="*/ 0 h 2857500"/>
              <a:gd name="connsiteX0" fmla="*/ 0 w 7981950"/>
              <a:gd name="connsiteY0" fmla="*/ 0 h 2857500"/>
              <a:gd name="connsiteX1" fmla="*/ 1857375 w 7981950"/>
              <a:gd name="connsiteY1" fmla="*/ 19050 h 2857500"/>
              <a:gd name="connsiteX2" fmla="*/ 1838325 w 7981950"/>
              <a:gd name="connsiteY2" fmla="*/ 400050 h 2857500"/>
              <a:gd name="connsiteX3" fmla="*/ 4095750 w 7981950"/>
              <a:gd name="connsiteY3" fmla="*/ 409575 h 2857500"/>
              <a:gd name="connsiteX4" fmla="*/ 4095750 w 7981950"/>
              <a:gd name="connsiteY4" fmla="*/ 838200 h 2857500"/>
              <a:gd name="connsiteX5" fmla="*/ 6143625 w 7981950"/>
              <a:gd name="connsiteY5" fmla="*/ 838200 h 2857500"/>
              <a:gd name="connsiteX6" fmla="*/ 6143625 w 7981950"/>
              <a:gd name="connsiteY6" fmla="*/ 1285875 h 2857500"/>
              <a:gd name="connsiteX7" fmla="*/ 7972425 w 7981950"/>
              <a:gd name="connsiteY7" fmla="*/ 1285875 h 2857500"/>
              <a:gd name="connsiteX8" fmla="*/ 7981950 w 7981950"/>
              <a:gd name="connsiteY8" fmla="*/ 2857500 h 2857500"/>
              <a:gd name="connsiteX9" fmla="*/ 0 w 7981950"/>
              <a:gd name="connsiteY9" fmla="*/ 2838450 h 2857500"/>
              <a:gd name="connsiteX10" fmla="*/ 0 w 7981950"/>
              <a:gd name="connsiteY10" fmla="*/ 0 h 2857500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38325 w 7981950"/>
              <a:gd name="connsiteY2" fmla="*/ 409575 h 2867025"/>
              <a:gd name="connsiteX3" fmla="*/ 4095750 w 7981950"/>
              <a:gd name="connsiteY3" fmla="*/ 419100 h 2867025"/>
              <a:gd name="connsiteX4" fmla="*/ 4095750 w 7981950"/>
              <a:gd name="connsiteY4" fmla="*/ 847725 h 2867025"/>
              <a:gd name="connsiteX5" fmla="*/ 6143625 w 7981950"/>
              <a:gd name="connsiteY5" fmla="*/ 847725 h 2867025"/>
              <a:gd name="connsiteX6" fmla="*/ 6143625 w 7981950"/>
              <a:gd name="connsiteY6" fmla="*/ 1295400 h 2867025"/>
              <a:gd name="connsiteX7" fmla="*/ 7972425 w 7981950"/>
              <a:gd name="connsiteY7" fmla="*/ 1295400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38325 w 7981950"/>
              <a:gd name="connsiteY2" fmla="*/ 409575 h 2867025"/>
              <a:gd name="connsiteX3" fmla="*/ 3876675 w 7981950"/>
              <a:gd name="connsiteY3" fmla="*/ 419100 h 2867025"/>
              <a:gd name="connsiteX4" fmla="*/ 4095750 w 7981950"/>
              <a:gd name="connsiteY4" fmla="*/ 847725 h 2867025"/>
              <a:gd name="connsiteX5" fmla="*/ 6143625 w 7981950"/>
              <a:gd name="connsiteY5" fmla="*/ 847725 h 2867025"/>
              <a:gd name="connsiteX6" fmla="*/ 6143625 w 7981950"/>
              <a:gd name="connsiteY6" fmla="*/ 1295400 h 2867025"/>
              <a:gd name="connsiteX7" fmla="*/ 7972425 w 7981950"/>
              <a:gd name="connsiteY7" fmla="*/ 1295400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38325 w 7981950"/>
              <a:gd name="connsiteY2" fmla="*/ 409575 h 2867025"/>
              <a:gd name="connsiteX3" fmla="*/ 3876675 w 7981950"/>
              <a:gd name="connsiteY3" fmla="*/ 419100 h 2867025"/>
              <a:gd name="connsiteX4" fmla="*/ 3857625 w 7981950"/>
              <a:gd name="connsiteY4" fmla="*/ 838200 h 2867025"/>
              <a:gd name="connsiteX5" fmla="*/ 6143625 w 7981950"/>
              <a:gd name="connsiteY5" fmla="*/ 847725 h 2867025"/>
              <a:gd name="connsiteX6" fmla="*/ 6143625 w 7981950"/>
              <a:gd name="connsiteY6" fmla="*/ 1295400 h 2867025"/>
              <a:gd name="connsiteX7" fmla="*/ 7972425 w 7981950"/>
              <a:gd name="connsiteY7" fmla="*/ 1295400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38325 w 7981950"/>
              <a:gd name="connsiteY2" fmla="*/ 409575 h 2867025"/>
              <a:gd name="connsiteX3" fmla="*/ 3876675 w 7981950"/>
              <a:gd name="connsiteY3" fmla="*/ 419100 h 2867025"/>
              <a:gd name="connsiteX4" fmla="*/ 3886200 w 7981950"/>
              <a:gd name="connsiteY4" fmla="*/ 847725 h 2867025"/>
              <a:gd name="connsiteX5" fmla="*/ 6143625 w 7981950"/>
              <a:gd name="connsiteY5" fmla="*/ 847725 h 2867025"/>
              <a:gd name="connsiteX6" fmla="*/ 6143625 w 7981950"/>
              <a:gd name="connsiteY6" fmla="*/ 1295400 h 2867025"/>
              <a:gd name="connsiteX7" fmla="*/ 7972425 w 7981950"/>
              <a:gd name="connsiteY7" fmla="*/ 1295400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38325 w 7981950"/>
              <a:gd name="connsiteY2" fmla="*/ 409575 h 2867025"/>
              <a:gd name="connsiteX3" fmla="*/ 3876675 w 7981950"/>
              <a:gd name="connsiteY3" fmla="*/ 419100 h 2867025"/>
              <a:gd name="connsiteX4" fmla="*/ 3886200 w 7981950"/>
              <a:gd name="connsiteY4" fmla="*/ 847725 h 2867025"/>
              <a:gd name="connsiteX5" fmla="*/ 5953125 w 7981950"/>
              <a:gd name="connsiteY5" fmla="*/ 838200 h 2867025"/>
              <a:gd name="connsiteX6" fmla="*/ 6143625 w 7981950"/>
              <a:gd name="connsiteY6" fmla="*/ 1295400 h 2867025"/>
              <a:gd name="connsiteX7" fmla="*/ 7972425 w 7981950"/>
              <a:gd name="connsiteY7" fmla="*/ 1295400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38325 w 7981950"/>
              <a:gd name="connsiteY2" fmla="*/ 409575 h 2867025"/>
              <a:gd name="connsiteX3" fmla="*/ 3876675 w 7981950"/>
              <a:gd name="connsiteY3" fmla="*/ 419100 h 2867025"/>
              <a:gd name="connsiteX4" fmla="*/ 3886200 w 7981950"/>
              <a:gd name="connsiteY4" fmla="*/ 847725 h 2867025"/>
              <a:gd name="connsiteX5" fmla="*/ 5953125 w 7981950"/>
              <a:gd name="connsiteY5" fmla="*/ 838200 h 2867025"/>
              <a:gd name="connsiteX6" fmla="*/ 5962650 w 7981950"/>
              <a:gd name="connsiteY6" fmla="*/ 1295400 h 2867025"/>
              <a:gd name="connsiteX7" fmla="*/ 7972425 w 7981950"/>
              <a:gd name="connsiteY7" fmla="*/ 1295400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38325 w 7981950"/>
              <a:gd name="connsiteY2" fmla="*/ 409575 h 2867025"/>
              <a:gd name="connsiteX3" fmla="*/ 3876675 w 7981950"/>
              <a:gd name="connsiteY3" fmla="*/ 419100 h 2867025"/>
              <a:gd name="connsiteX4" fmla="*/ 3886200 w 7981950"/>
              <a:gd name="connsiteY4" fmla="*/ 847725 h 2867025"/>
              <a:gd name="connsiteX5" fmla="*/ 5924550 w 7981950"/>
              <a:gd name="connsiteY5" fmla="*/ 847725 h 2867025"/>
              <a:gd name="connsiteX6" fmla="*/ 5962650 w 7981950"/>
              <a:gd name="connsiteY6" fmla="*/ 1295400 h 2867025"/>
              <a:gd name="connsiteX7" fmla="*/ 7972425 w 7981950"/>
              <a:gd name="connsiteY7" fmla="*/ 1295400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38325 w 7981950"/>
              <a:gd name="connsiteY2" fmla="*/ 409575 h 2867025"/>
              <a:gd name="connsiteX3" fmla="*/ 3876675 w 7981950"/>
              <a:gd name="connsiteY3" fmla="*/ 419100 h 2867025"/>
              <a:gd name="connsiteX4" fmla="*/ 3886200 w 7981950"/>
              <a:gd name="connsiteY4" fmla="*/ 847725 h 2867025"/>
              <a:gd name="connsiteX5" fmla="*/ 5924550 w 7981950"/>
              <a:gd name="connsiteY5" fmla="*/ 847725 h 2867025"/>
              <a:gd name="connsiteX6" fmla="*/ 5934075 w 7981950"/>
              <a:gd name="connsiteY6" fmla="*/ 1295400 h 2867025"/>
              <a:gd name="connsiteX7" fmla="*/ 7972425 w 7981950"/>
              <a:gd name="connsiteY7" fmla="*/ 1295400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66900 w 7981950"/>
              <a:gd name="connsiteY2" fmla="*/ 409575 h 2867025"/>
              <a:gd name="connsiteX3" fmla="*/ 3876675 w 7981950"/>
              <a:gd name="connsiteY3" fmla="*/ 419100 h 2867025"/>
              <a:gd name="connsiteX4" fmla="*/ 3886200 w 7981950"/>
              <a:gd name="connsiteY4" fmla="*/ 847725 h 2867025"/>
              <a:gd name="connsiteX5" fmla="*/ 5924550 w 7981950"/>
              <a:gd name="connsiteY5" fmla="*/ 847725 h 2867025"/>
              <a:gd name="connsiteX6" fmla="*/ 5934075 w 7981950"/>
              <a:gd name="connsiteY6" fmla="*/ 1295400 h 2867025"/>
              <a:gd name="connsiteX7" fmla="*/ 7972425 w 7981950"/>
              <a:gd name="connsiteY7" fmla="*/ 1295400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876675 w 7981950"/>
              <a:gd name="connsiteY3" fmla="*/ 419100 h 2867025"/>
              <a:gd name="connsiteX4" fmla="*/ 3886200 w 7981950"/>
              <a:gd name="connsiteY4" fmla="*/ 847725 h 2867025"/>
              <a:gd name="connsiteX5" fmla="*/ 5924550 w 7981950"/>
              <a:gd name="connsiteY5" fmla="*/ 847725 h 2867025"/>
              <a:gd name="connsiteX6" fmla="*/ 5934075 w 7981950"/>
              <a:gd name="connsiteY6" fmla="*/ 1295400 h 2867025"/>
              <a:gd name="connsiteX7" fmla="*/ 7972425 w 7981950"/>
              <a:gd name="connsiteY7" fmla="*/ 1295400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876675 w 7981950"/>
              <a:gd name="connsiteY3" fmla="*/ 419100 h 2867025"/>
              <a:gd name="connsiteX4" fmla="*/ 3886200 w 7981950"/>
              <a:gd name="connsiteY4" fmla="*/ 847725 h 2867025"/>
              <a:gd name="connsiteX5" fmla="*/ 5934075 w 7981950"/>
              <a:gd name="connsiteY5" fmla="*/ 847725 h 2867025"/>
              <a:gd name="connsiteX6" fmla="*/ 5934075 w 7981950"/>
              <a:gd name="connsiteY6" fmla="*/ 1295400 h 2867025"/>
              <a:gd name="connsiteX7" fmla="*/ 7972425 w 7981950"/>
              <a:gd name="connsiteY7" fmla="*/ 1295400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876675 w 7981950"/>
              <a:gd name="connsiteY3" fmla="*/ 419100 h 2867025"/>
              <a:gd name="connsiteX4" fmla="*/ 3886200 w 7981950"/>
              <a:gd name="connsiteY4" fmla="*/ 847725 h 2867025"/>
              <a:gd name="connsiteX5" fmla="*/ 5943600 w 7981950"/>
              <a:gd name="connsiteY5" fmla="*/ 828675 h 2867025"/>
              <a:gd name="connsiteX6" fmla="*/ 5934075 w 7981950"/>
              <a:gd name="connsiteY6" fmla="*/ 1295400 h 2867025"/>
              <a:gd name="connsiteX7" fmla="*/ 7972425 w 7981950"/>
              <a:gd name="connsiteY7" fmla="*/ 1295400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876675 w 7981950"/>
              <a:gd name="connsiteY3" fmla="*/ 419100 h 2867025"/>
              <a:gd name="connsiteX4" fmla="*/ 3895725 w 7981950"/>
              <a:gd name="connsiteY4" fmla="*/ 819150 h 2867025"/>
              <a:gd name="connsiteX5" fmla="*/ 5943600 w 7981950"/>
              <a:gd name="connsiteY5" fmla="*/ 828675 h 2867025"/>
              <a:gd name="connsiteX6" fmla="*/ 5934075 w 7981950"/>
              <a:gd name="connsiteY6" fmla="*/ 1295400 h 2867025"/>
              <a:gd name="connsiteX7" fmla="*/ 7972425 w 7981950"/>
              <a:gd name="connsiteY7" fmla="*/ 1295400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900529 w 7981950"/>
              <a:gd name="connsiteY3" fmla="*/ 411149 h 2867025"/>
              <a:gd name="connsiteX4" fmla="*/ 3895725 w 7981950"/>
              <a:gd name="connsiteY4" fmla="*/ 819150 h 2867025"/>
              <a:gd name="connsiteX5" fmla="*/ 5943600 w 7981950"/>
              <a:gd name="connsiteY5" fmla="*/ 828675 h 2867025"/>
              <a:gd name="connsiteX6" fmla="*/ 5934075 w 7981950"/>
              <a:gd name="connsiteY6" fmla="*/ 1295400 h 2867025"/>
              <a:gd name="connsiteX7" fmla="*/ 7972425 w 7981950"/>
              <a:gd name="connsiteY7" fmla="*/ 1295400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900529 w 7981950"/>
              <a:gd name="connsiteY3" fmla="*/ 411149 h 2867025"/>
              <a:gd name="connsiteX4" fmla="*/ 3895725 w 7981950"/>
              <a:gd name="connsiteY4" fmla="*/ 819150 h 2867025"/>
              <a:gd name="connsiteX5" fmla="*/ 5943600 w 7981950"/>
              <a:gd name="connsiteY5" fmla="*/ 828675 h 2867025"/>
              <a:gd name="connsiteX6" fmla="*/ 5957929 w 7981950"/>
              <a:gd name="connsiteY6" fmla="*/ 1295400 h 2867025"/>
              <a:gd name="connsiteX7" fmla="*/ 7972425 w 7981950"/>
              <a:gd name="connsiteY7" fmla="*/ 1295400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900529 w 7981950"/>
              <a:gd name="connsiteY3" fmla="*/ 411149 h 2867025"/>
              <a:gd name="connsiteX4" fmla="*/ 3895725 w 7981950"/>
              <a:gd name="connsiteY4" fmla="*/ 819150 h 2867025"/>
              <a:gd name="connsiteX5" fmla="*/ 5943600 w 7981950"/>
              <a:gd name="connsiteY5" fmla="*/ 828675 h 2867025"/>
              <a:gd name="connsiteX6" fmla="*/ 5934075 w 7981950"/>
              <a:gd name="connsiteY6" fmla="*/ 1303351 h 2867025"/>
              <a:gd name="connsiteX7" fmla="*/ 7972425 w 7981950"/>
              <a:gd name="connsiteY7" fmla="*/ 1295400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900529 w 7981950"/>
              <a:gd name="connsiteY3" fmla="*/ 411149 h 2867025"/>
              <a:gd name="connsiteX4" fmla="*/ 3895725 w 7981950"/>
              <a:gd name="connsiteY4" fmla="*/ 819150 h 2867025"/>
              <a:gd name="connsiteX5" fmla="*/ 5943600 w 7981950"/>
              <a:gd name="connsiteY5" fmla="*/ 828675 h 2867025"/>
              <a:gd name="connsiteX6" fmla="*/ 5957929 w 7981950"/>
              <a:gd name="connsiteY6" fmla="*/ 1295400 h 2867025"/>
              <a:gd name="connsiteX7" fmla="*/ 7972425 w 7981950"/>
              <a:gd name="connsiteY7" fmla="*/ 1295400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900529 w 7981950"/>
              <a:gd name="connsiteY3" fmla="*/ 411149 h 2867025"/>
              <a:gd name="connsiteX4" fmla="*/ 3895725 w 7981950"/>
              <a:gd name="connsiteY4" fmla="*/ 819150 h 2867025"/>
              <a:gd name="connsiteX5" fmla="*/ 5943600 w 7981950"/>
              <a:gd name="connsiteY5" fmla="*/ 828675 h 2867025"/>
              <a:gd name="connsiteX6" fmla="*/ 5934075 w 7981950"/>
              <a:gd name="connsiteY6" fmla="*/ 1295400 h 2867025"/>
              <a:gd name="connsiteX7" fmla="*/ 7972425 w 7981950"/>
              <a:gd name="connsiteY7" fmla="*/ 1295400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900529 w 7981950"/>
              <a:gd name="connsiteY3" fmla="*/ 411149 h 2867025"/>
              <a:gd name="connsiteX4" fmla="*/ 3895725 w 7981950"/>
              <a:gd name="connsiteY4" fmla="*/ 819150 h 2867025"/>
              <a:gd name="connsiteX5" fmla="*/ 5943600 w 7981950"/>
              <a:gd name="connsiteY5" fmla="*/ 828675 h 2867025"/>
              <a:gd name="connsiteX6" fmla="*/ 5957929 w 7981950"/>
              <a:gd name="connsiteY6" fmla="*/ 1303351 h 2867025"/>
              <a:gd name="connsiteX7" fmla="*/ 7972425 w 7981950"/>
              <a:gd name="connsiteY7" fmla="*/ 1295400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900529 w 7981950"/>
              <a:gd name="connsiteY3" fmla="*/ 411149 h 2867025"/>
              <a:gd name="connsiteX4" fmla="*/ 3895725 w 7981950"/>
              <a:gd name="connsiteY4" fmla="*/ 819150 h 2867025"/>
              <a:gd name="connsiteX5" fmla="*/ 5943600 w 7981950"/>
              <a:gd name="connsiteY5" fmla="*/ 828675 h 2867025"/>
              <a:gd name="connsiteX6" fmla="*/ 5949977 w 7981950"/>
              <a:gd name="connsiteY6" fmla="*/ 1287449 h 2867025"/>
              <a:gd name="connsiteX7" fmla="*/ 7972425 w 7981950"/>
              <a:gd name="connsiteY7" fmla="*/ 1295400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900529 w 7981950"/>
              <a:gd name="connsiteY3" fmla="*/ 411149 h 2867025"/>
              <a:gd name="connsiteX4" fmla="*/ 3895725 w 7981950"/>
              <a:gd name="connsiteY4" fmla="*/ 819150 h 2867025"/>
              <a:gd name="connsiteX5" fmla="*/ 5943600 w 7981950"/>
              <a:gd name="connsiteY5" fmla="*/ 828675 h 2867025"/>
              <a:gd name="connsiteX6" fmla="*/ 5949977 w 7981950"/>
              <a:gd name="connsiteY6" fmla="*/ 1287449 h 2867025"/>
              <a:gd name="connsiteX7" fmla="*/ 7980376 w 7981950"/>
              <a:gd name="connsiteY7" fmla="*/ 1279497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900529 w 7981950"/>
              <a:gd name="connsiteY3" fmla="*/ 411149 h 2867025"/>
              <a:gd name="connsiteX4" fmla="*/ 3871871 w 7981950"/>
              <a:gd name="connsiteY4" fmla="*/ 819150 h 2867025"/>
              <a:gd name="connsiteX5" fmla="*/ 5943600 w 7981950"/>
              <a:gd name="connsiteY5" fmla="*/ 828675 h 2867025"/>
              <a:gd name="connsiteX6" fmla="*/ 5949977 w 7981950"/>
              <a:gd name="connsiteY6" fmla="*/ 1287449 h 2867025"/>
              <a:gd name="connsiteX7" fmla="*/ 7980376 w 7981950"/>
              <a:gd name="connsiteY7" fmla="*/ 1279497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900529 w 7981950"/>
              <a:gd name="connsiteY3" fmla="*/ 411149 h 2867025"/>
              <a:gd name="connsiteX4" fmla="*/ 3889684 w 7981950"/>
              <a:gd name="connsiteY4" fmla="*/ 825088 h 2867025"/>
              <a:gd name="connsiteX5" fmla="*/ 5943600 w 7981950"/>
              <a:gd name="connsiteY5" fmla="*/ 828675 h 2867025"/>
              <a:gd name="connsiteX6" fmla="*/ 5949977 w 7981950"/>
              <a:gd name="connsiteY6" fmla="*/ 1287449 h 2867025"/>
              <a:gd name="connsiteX7" fmla="*/ 7980376 w 7981950"/>
              <a:gd name="connsiteY7" fmla="*/ 1279497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882716 w 7981950"/>
              <a:gd name="connsiteY3" fmla="*/ 411149 h 2867025"/>
              <a:gd name="connsiteX4" fmla="*/ 3889684 w 7981950"/>
              <a:gd name="connsiteY4" fmla="*/ 825088 h 2867025"/>
              <a:gd name="connsiteX5" fmla="*/ 5943600 w 7981950"/>
              <a:gd name="connsiteY5" fmla="*/ 828675 h 2867025"/>
              <a:gd name="connsiteX6" fmla="*/ 5949977 w 7981950"/>
              <a:gd name="connsiteY6" fmla="*/ 1287449 h 2867025"/>
              <a:gd name="connsiteX7" fmla="*/ 7980376 w 7981950"/>
              <a:gd name="connsiteY7" fmla="*/ 1279497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894592 w 7981950"/>
              <a:gd name="connsiteY3" fmla="*/ 411149 h 2867025"/>
              <a:gd name="connsiteX4" fmla="*/ 3889684 w 7981950"/>
              <a:gd name="connsiteY4" fmla="*/ 825088 h 2867025"/>
              <a:gd name="connsiteX5" fmla="*/ 5943600 w 7981950"/>
              <a:gd name="connsiteY5" fmla="*/ 828675 h 2867025"/>
              <a:gd name="connsiteX6" fmla="*/ 5949977 w 7981950"/>
              <a:gd name="connsiteY6" fmla="*/ 1287449 h 2867025"/>
              <a:gd name="connsiteX7" fmla="*/ 7980376 w 7981950"/>
              <a:gd name="connsiteY7" fmla="*/ 1279497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876779 w 7981950"/>
              <a:gd name="connsiteY3" fmla="*/ 417086 h 2867025"/>
              <a:gd name="connsiteX4" fmla="*/ 3889684 w 7981950"/>
              <a:gd name="connsiteY4" fmla="*/ 825088 h 2867025"/>
              <a:gd name="connsiteX5" fmla="*/ 5943600 w 7981950"/>
              <a:gd name="connsiteY5" fmla="*/ 828675 h 2867025"/>
              <a:gd name="connsiteX6" fmla="*/ 5949977 w 7981950"/>
              <a:gd name="connsiteY6" fmla="*/ 1287449 h 2867025"/>
              <a:gd name="connsiteX7" fmla="*/ 7980376 w 7981950"/>
              <a:gd name="connsiteY7" fmla="*/ 1279497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876779 w 7981950"/>
              <a:gd name="connsiteY3" fmla="*/ 417086 h 2867025"/>
              <a:gd name="connsiteX4" fmla="*/ 3877808 w 7981950"/>
              <a:gd name="connsiteY4" fmla="*/ 825088 h 2867025"/>
              <a:gd name="connsiteX5" fmla="*/ 5943600 w 7981950"/>
              <a:gd name="connsiteY5" fmla="*/ 828675 h 2867025"/>
              <a:gd name="connsiteX6" fmla="*/ 5949977 w 7981950"/>
              <a:gd name="connsiteY6" fmla="*/ 1287449 h 2867025"/>
              <a:gd name="connsiteX7" fmla="*/ 7980376 w 7981950"/>
              <a:gd name="connsiteY7" fmla="*/ 1279497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876779 w 7981950"/>
              <a:gd name="connsiteY3" fmla="*/ 417086 h 2867025"/>
              <a:gd name="connsiteX4" fmla="*/ 3877808 w 7981950"/>
              <a:gd name="connsiteY4" fmla="*/ 825088 h 2867025"/>
              <a:gd name="connsiteX5" fmla="*/ 5943600 w 7981950"/>
              <a:gd name="connsiteY5" fmla="*/ 828675 h 2867025"/>
              <a:gd name="connsiteX6" fmla="*/ 5938101 w 7981950"/>
              <a:gd name="connsiteY6" fmla="*/ 1287449 h 2867025"/>
              <a:gd name="connsiteX7" fmla="*/ 7980376 w 7981950"/>
              <a:gd name="connsiteY7" fmla="*/ 1279497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876779 w 7981950"/>
              <a:gd name="connsiteY3" fmla="*/ 417086 h 2867025"/>
              <a:gd name="connsiteX4" fmla="*/ 3877808 w 7981950"/>
              <a:gd name="connsiteY4" fmla="*/ 825088 h 2867025"/>
              <a:gd name="connsiteX5" fmla="*/ 5931725 w 7981950"/>
              <a:gd name="connsiteY5" fmla="*/ 828675 h 2867025"/>
              <a:gd name="connsiteX6" fmla="*/ 5938101 w 7981950"/>
              <a:gd name="connsiteY6" fmla="*/ 1287449 h 2867025"/>
              <a:gd name="connsiteX7" fmla="*/ 7980376 w 7981950"/>
              <a:gd name="connsiteY7" fmla="*/ 1279497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876779 w 7981950"/>
              <a:gd name="connsiteY3" fmla="*/ 417086 h 2867025"/>
              <a:gd name="connsiteX4" fmla="*/ 3877808 w 7981950"/>
              <a:gd name="connsiteY4" fmla="*/ 825088 h 2867025"/>
              <a:gd name="connsiteX5" fmla="*/ 5943600 w 7981950"/>
              <a:gd name="connsiteY5" fmla="*/ 822737 h 2867025"/>
              <a:gd name="connsiteX6" fmla="*/ 5938101 w 7981950"/>
              <a:gd name="connsiteY6" fmla="*/ 1287449 h 2867025"/>
              <a:gd name="connsiteX7" fmla="*/ 7980376 w 7981950"/>
              <a:gd name="connsiteY7" fmla="*/ 1279497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876779 w 7981950"/>
              <a:gd name="connsiteY3" fmla="*/ 417086 h 2867025"/>
              <a:gd name="connsiteX4" fmla="*/ 3877808 w 7981950"/>
              <a:gd name="connsiteY4" fmla="*/ 825088 h 2867025"/>
              <a:gd name="connsiteX5" fmla="*/ 5931724 w 7981950"/>
              <a:gd name="connsiteY5" fmla="*/ 828675 h 2867025"/>
              <a:gd name="connsiteX6" fmla="*/ 5938101 w 7981950"/>
              <a:gd name="connsiteY6" fmla="*/ 1287449 h 2867025"/>
              <a:gd name="connsiteX7" fmla="*/ 7980376 w 7981950"/>
              <a:gd name="connsiteY7" fmla="*/ 1279497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9525 h 2867025"/>
              <a:gd name="connsiteX1" fmla="*/ 1847850 w 7981950"/>
              <a:gd name="connsiteY1" fmla="*/ 0 h 2867025"/>
              <a:gd name="connsiteX2" fmla="*/ 1847850 w 7981950"/>
              <a:gd name="connsiteY2" fmla="*/ 409575 h 2867025"/>
              <a:gd name="connsiteX3" fmla="*/ 3876779 w 7981950"/>
              <a:gd name="connsiteY3" fmla="*/ 417086 h 2867025"/>
              <a:gd name="connsiteX4" fmla="*/ 3877808 w 7981950"/>
              <a:gd name="connsiteY4" fmla="*/ 825088 h 2867025"/>
              <a:gd name="connsiteX5" fmla="*/ 5943599 w 7981950"/>
              <a:gd name="connsiteY5" fmla="*/ 828675 h 2867025"/>
              <a:gd name="connsiteX6" fmla="*/ 5938101 w 7981950"/>
              <a:gd name="connsiteY6" fmla="*/ 1287449 h 2867025"/>
              <a:gd name="connsiteX7" fmla="*/ 7980376 w 7981950"/>
              <a:gd name="connsiteY7" fmla="*/ 1279497 h 2867025"/>
              <a:gd name="connsiteX8" fmla="*/ 7981950 w 7981950"/>
              <a:gd name="connsiteY8" fmla="*/ 2867025 h 2867025"/>
              <a:gd name="connsiteX9" fmla="*/ 0 w 7981950"/>
              <a:gd name="connsiteY9" fmla="*/ 2847975 h 2867025"/>
              <a:gd name="connsiteX10" fmla="*/ 0 w 7981950"/>
              <a:gd name="connsiteY10" fmla="*/ 9525 h 2867025"/>
              <a:gd name="connsiteX0" fmla="*/ 0 w 7981950"/>
              <a:gd name="connsiteY0" fmla="*/ 0 h 2857500"/>
              <a:gd name="connsiteX1" fmla="*/ 1847850 w 7981950"/>
              <a:gd name="connsiteY1" fmla="*/ 20620 h 2857500"/>
              <a:gd name="connsiteX2" fmla="*/ 1847850 w 7981950"/>
              <a:gd name="connsiteY2" fmla="*/ 400050 h 2857500"/>
              <a:gd name="connsiteX3" fmla="*/ 3876779 w 7981950"/>
              <a:gd name="connsiteY3" fmla="*/ 407561 h 2857500"/>
              <a:gd name="connsiteX4" fmla="*/ 3877808 w 7981950"/>
              <a:gd name="connsiteY4" fmla="*/ 815563 h 2857500"/>
              <a:gd name="connsiteX5" fmla="*/ 5943599 w 7981950"/>
              <a:gd name="connsiteY5" fmla="*/ 819150 h 2857500"/>
              <a:gd name="connsiteX6" fmla="*/ 5938101 w 7981950"/>
              <a:gd name="connsiteY6" fmla="*/ 1277924 h 2857500"/>
              <a:gd name="connsiteX7" fmla="*/ 7980376 w 7981950"/>
              <a:gd name="connsiteY7" fmla="*/ 1269972 h 2857500"/>
              <a:gd name="connsiteX8" fmla="*/ 7981950 w 7981950"/>
              <a:gd name="connsiteY8" fmla="*/ 2857500 h 2857500"/>
              <a:gd name="connsiteX9" fmla="*/ 0 w 7981950"/>
              <a:gd name="connsiteY9" fmla="*/ 2838450 h 2857500"/>
              <a:gd name="connsiteX10" fmla="*/ 0 w 7981950"/>
              <a:gd name="connsiteY10" fmla="*/ 0 h 2857500"/>
              <a:gd name="connsiteX0" fmla="*/ 0 w 7981950"/>
              <a:gd name="connsiteY0" fmla="*/ 0 h 2857500"/>
              <a:gd name="connsiteX1" fmla="*/ 1852874 w 7981950"/>
              <a:gd name="connsiteY1" fmla="*/ 5547 h 2857500"/>
              <a:gd name="connsiteX2" fmla="*/ 1847850 w 7981950"/>
              <a:gd name="connsiteY2" fmla="*/ 400050 h 2857500"/>
              <a:gd name="connsiteX3" fmla="*/ 3876779 w 7981950"/>
              <a:gd name="connsiteY3" fmla="*/ 407561 h 2857500"/>
              <a:gd name="connsiteX4" fmla="*/ 3877808 w 7981950"/>
              <a:gd name="connsiteY4" fmla="*/ 815563 h 2857500"/>
              <a:gd name="connsiteX5" fmla="*/ 5943599 w 7981950"/>
              <a:gd name="connsiteY5" fmla="*/ 819150 h 2857500"/>
              <a:gd name="connsiteX6" fmla="*/ 5938101 w 7981950"/>
              <a:gd name="connsiteY6" fmla="*/ 1277924 h 2857500"/>
              <a:gd name="connsiteX7" fmla="*/ 7980376 w 7981950"/>
              <a:gd name="connsiteY7" fmla="*/ 1269972 h 2857500"/>
              <a:gd name="connsiteX8" fmla="*/ 7981950 w 7981950"/>
              <a:gd name="connsiteY8" fmla="*/ 2857500 h 2857500"/>
              <a:gd name="connsiteX9" fmla="*/ 0 w 7981950"/>
              <a:gd name="connsiteY9" fmla="*/ 2838450 h 2857500"/>
              <a:gd name="connsiteX10" fmla="*/ 0 w 7981950"/>
              <a:gd name="connsiteY10" fmla="*/ 0 h 2857500"/>
              <a:gd name="connsiteX0" fmla="*/ 0 w 7981950"/>
              <a:gd name="connsiteY0" fmla="*/ 0 h 2857500"/>
              <a:gd name="connsiteX1" fmla="*/ 1847850 w 7981950"/>
              <a:gd name="connsiteY1" fmla="*/ 5547 h 2857500"/>
              <a:gd name="connsiteX2" fmla="*/ 1847850 w 7981950"/>
              <a:gd name="connsiteY2" fmla="*/ 400050 h 2857500"/>
              <a:gd name="connsiteX3" fmla="*/ 3876779 w 7981950"/>
              <a:gd name="connsiteY3" fmla="*/ 407561 h 2857500"/>
              <a:gd name="connsiteX4" fmla="*/ 3877808 w 7981950"/>
              <a:gd name="connsiteY4" fmla="*/ 815563 h 2857500"/>
              <a:gd name="connsiteX5" fmla="*/ 5943599 w 7981950"/>
              <a:gd name="connsiteY5" fmla="*/ 819150 h 2857500"/>
              <a:gd name="connsiteX6" fmla="*/ 5938101 w 7981950"/>
              <a:gd name="connsiteY6" fmla="*/ 1277924 h 2857500"/>
              <a:gd name="connsiteX7" fmla="*/ 7980376 w 7981950"/>
              <a:gd name="connsiteY7" fmla="*/ 1269972 h 2857500"/>
              <a:gd name="connsiteX8" fmla="*/ 7981950 w 7981950"/>
              <a:gd name="connsiteY8" fmla="*/ 2857500 h 2857500"/>
              <a:gd name="connsiteX9" fmla="*/ 0 w 7981950"/>
              <a:gd name="connsiteY9" fmla="*/ 2838450 h 2857500"/>
              <a:gd name="connsiteX10" fmla="*/ 0 w 7981950"/>
              <a:gd name="connsiteY10" fmla="*/ 0 h 2857500"/>
              <a:gd name="connsiteX0" fmla="*/ 0 w 7981950"/>
              <a:gd name="connsiteY0" fmla="*/ 4501 h 2851953"/>
              <a:gd name="connsiteX1" fmla="*/ 1847850 w 7981950"/>
              <a:gd name="connsiteY1" fmla="*/ 0 h 2851953"/>
              <a:gd name="connsiteX2" fmla="*/ 1847850 w 7981950"/>
              <a:gd name="connsiteY2" fmla="*/ 394503 h 2851953"/>
              <a:gd name="connsiteX3" fmla="*/ 3876779 w 7981950"/>
              <a:gd name="connsiteY3" fmla="*/ 402014 h 2851953"/>
              <a:gd name="connsiteX4" fmla="*/ 3877808 w 7981950"/>
              <a:gd name="connsiteY4" fmla="*/ 810016 h 2851953"/>
              <a:gd name="connsiteX5" fmla="*/ 5943599 w 7981950"/>
              <a:gd name="connsiteY5" fmla="*/ 813603 h 2851953"/>
              <a:gd name="connsiteX6" fmla="*/ 5938101 w 7981950"/>
              <a:gd name="connsiteY6" fmla="*/ 1272377 h 2851953"/>
              <a:gd name="connsiteX7" fmla="*/ 7980376 w 7981950"/>
              <a:gd name="connsiteY7" fmla="*/ 1264425 h 2851953"/>
              <a:gd name="connsiteX8" fmla="*/ 7981950 w 7981950"/>
              <a:gd name="connsiteY8" fmla="*/ 2851953 h 2851953"/>
              <a:gd name="connsiteX9" fmla="*/ 0 w 7981950"/>
              <a:gd name="connsiteY9" fmla="*/ 2832903 h 2851953"/>
              <a:gd name="connsiteX10" fmla="*/ 0 w 7981950"/>
              <a:gd name="connsiteY10" fmla="*/ 4501 h 2851953"/>
              <a:gd name="connsiteX0" fmla="*/ 0 w 7981950"/>
              <a:gd name="connsiteY0" fmla="*/ 4501 h 2851953"/>
              <a:gd name="connsiteX1" fmla="*/ 1847850 w 7981950"/>
              <a:gd name="connsiteY1" fmla="*/ 0 h 2851953"/>
              <a:gd name="connsiteX2" fmla="*/ 1847850 w 7981950"/>
              <a:gd name="connsiteY2" fmla="*/ 394503 h 2851953"/>
              <a:gd name="connsiteX3" fmla="*/ 3876779 w 7981950"/>
              <a:gd name="connsiteY3" fmla="*/ 402014 h 2851953"/>
              <a:gd name="connsiteX4" fmla="*/ 3877808 w 7981950"/>
              <a:gd name="connsiteY4" fmla="*/ 810016 h 2851953"/>
              <a:gd name="connsiteX5" fmla="*/ 5932447 w 7981950"/>
              <a:gd name="connsiteY5" fmla="*/ 824754 h 2851953"/>
              <a:gd name="connsiteX6" fmla="*/ 5938101 w 7981950"/>
              <a:gd name="connsiteY6" fmla="*/ 1272377 h 2851953"/>
              <a:gd name="connsiteX7" fmla="*/ 7980376 w 7981950"/>
              <a:gd name="connsiteY7" fmla="*/ 1264425 h 2851953"/>
              <a:gd name="connsiteX8" fmla="*/ 7981950 w 7981950"/>
              <a:gd name="connsiteY8" fmla="*/ 2851953 h 2851953"/>
              <a:gd name="connsiteX9" fmla="*/ 0 w 7981950"/>
              <a:gd name="connsiteY9" fmla="*/ 2832903 h 2851953"/>
              <a:gd name="connsiteX10" fmla="*/ 0 w 7981950"/>
              <a:gd name="connsiteY10" fmla="*/ 4501 h 2851953"/>
              <a:gd name="connsiteX0" fmla="*/ 0 w 7981950"/>
              <a:gd name="connsiteY0" fmla="*/ 4501 h 2851953"/>
              <a:gd name="connsiteX1" fmla="*/ 1847850 w 7981950"/>
              <a:gd name="connsiteY1" fmla="*/ 0 h 2851953"/>
              <a:gd name="connsiteX2" fmla="*/ 1847850 w 7981950"/>
              <a:gd name="connsiteY2" fmla="*/ 394503 h 2851953"/>
              <a:gd name="connsiteX3" fmla="*/ 3876779 w 7981950"/>
              <a:gd name="connsiteY3" fmla="*/ 402014 h 2851953"/>
              <a:gd name="connsiteX4" fmla="*/ 3881525 w 7981950"/>
              <a:gd name="connsiteY4" fmla="*/ 828601 h 2851953"/>
              <a:gd name="connsiteX5" fmla="*/ 5932447 w 7981950"/>
              <a:gd name="connsiteY5" fmla="*/ 824754 h 2851953"/>
              <a:gd name="connsiteX6" fmla="*/ 5938101 w 7981950"/>
              <a:gd name="connsiteY6" fmla="*/ 1272377 h 2851953"/>
              <a:gd name="connsiteX7" fmla="*/ 7980376 w 7981950"/>
              <a:gd name="connsiteY7" fmla="*/ 1264425 h 2851953"/>
              <a:gd name="connsiteX8" fmla="*/ 7981950 w 7981950"/>
              <a:gd name="connsiteY8" fmla="*/ 2851953 h 2851953"/>
              <a:gd name="connsiteX9" fmla="*/ 0 w 7981950"/>
              <a:gd name="connsiteY9" fmla="*/ 2832903 h 2851953"/>
              <a:gd name="connsiteX10" fmla="*/ 0 w 7981950"/>
              <a:gd name="connsiteY10" fmla="*/ 4501 h 2851953"/>
              <a:gd name="connsiteX0" fmla="*/ 0 w 7981950"/>
              <a:gd name="connsiteY0" fmla="*/ 4501 h 2851953"/>
              <a:gd name="connsiteX1" fmla="*/ 1847850 w 7981950"/>
              <a:gd name="connsiteY1" fmla="*/ 0 h 2851953"/>
              <a:gd name="connsiteX2" fmla="*/ 1847850 w 7981950"/>
              <a:gd name="connsiteY2" fmla="*/ 394503 h 2851953"/>
              <a:gd name="connsiteX3" fmla="*/ 3876779 w 7981950"/>
              <a:gd name="connsiteY3" fmla="*/ 402014 h 2851953"/>
              <a:gd name="connsiteX4" fmla="*/ 3881525 w 7981950"/>
              <a:gd name="connsiteY4" fmla="*/ 828601 h 2851953"/>
              <a:gd name="connsiteX5" fmla="*/ 5943599 w 7981950"/>
              <a:gd name="connsiteY5" fmla="*/ 843340 h 2851953"/>
              <a:gd name="connsiteX6" fmla="*/ 5938101 w 7981950"/>
              <a:gd name="connsiteY6" fmla="*/ 1272377 h 2851953"/>
              <a:gd name="connsiteX7" fmla="*/ 7980376 w 7981950"/>
              <a:gd name="connsiteY7" fmla="*/ 1264425 h 2851953"/>
              <a:gd name="connsiteX8" fmla="*/ 7981950 w 7981950"/>
              <a:gd name="connsiteY8" fmla="*/ 2851953 h 2851953"/>
              <a:gd name="connsiteX9" fmla="*/ 0 w 7981950"/>
              <a:gd name="connsiteY9" fmla="*/ 2832903 h 2851953"/>
              <a:gd name="connsiteX10" fmla="*/ 0 w 7981950"/>
              <a:gd name="connsiteY10" fmla="*/ 4501 h 2851953"/>
              <a:gd name="connsiteX0" fmla="*/ 0 w 7981950"/>
              <a:gd name="connsiteY0" fmla="*/ 4501 h 2851953"/>
              <a:gd name="connsiteX1" fmla="*/ 1847850 w 7981950"/>
              <a:gd name="connsiteY1" fmla="*/ 0 h 2851953"/>
              <a:gd name="connsiteX2" fmla="*/ 1847850 w 7981950"/>
              <a:gd name="connsiteY2" fmla="*/ 394503 h 2851953"/>
              <a:gd name="connsiteX3" fmla="*/ 3876779 w 7981950"/>
              <a:gd name="connsiteY3" fmla="*/ 402014 h 2851953"/>
              <a:gd name="connsiteX4" fmla="*/ 3881525 w 7981950"/>
              <a:gd name="connsiteY4" fmla="*/ 828601 h 2851953"/>
              <a:gd name="connsiteX5" fmla="*/ 5936164 w 7981950"/>
              <a:gd name="connsiteY5" fmla="*/ 832188 h 2851953"/>
              <a:gd name="connsiteX6" fmla="*/ 5938101 w 7981950"/>
              <a:gd name="connsiteY6" fmla="*/ 1272377 h 2851953"/>
              <a:gd name="connsiteX7" fmla="*/ 7980376 w 7981950"/>
              <a:gd name="connsiteY7" fmla="*/ 1264425 h 2851953"/>
              <a:gd name="connsiteX8" fmla="*/ 7981950 w 7981950"/>
              <a:gd name="connsiteY8" fmla="*/ 2851953 h 2851953"/>
              <a:gd name="connsiteX9" fmla="*/ 0 w 7981950"/>
              <a:gd name="connsiteY9" fmla="*/ 2832903 h 2851953"/>
              <a:gd name="connsiteX10" fmla="*/ 0 w 7981950"/>
              <a:gd name="connsiteY10" fmla="*/ 4501 h 285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81950" h="2851953">
                <a:moveTo>
                  <a:pt x="0" y="4501"/>
                </a:moveTo>
                <a:lnTo>
                  <a:pt x="1847850" y="0"/>
                </a:lnTo>
                <a:cubicBezTo>
                  <a:pt x="1846175" y="131501"/>
                  <a:pt x="1849525" y="263002"/>
                  <a:pt x="1847850" y="394503"/>
                </a:cubicBezTo>
                <a:lnTo>
                  <a:pt x="3876779" y="402014"/>
                </a:lnTo>
                <a:cubicBezTo>
                  <a:pt x="3875178" y="538014"/>
                  <a:pt x="3883126" y="692601"/>
                  <a:pt x="3881525" y="828601"/>
                </a:cubicBezTo>
                <a:lnTo>
                  <a:pt x="5936164" y="832188"/>
                </a:lnTo>
                <a:cubicBezTo>
                  <a:pt x="5938290" y="985113"/>
                  <a:pt x="5935975" y="1119452"/>
                  <a:pt x="5938101" y="1272377"/>
                </a:cubicBezTo>
                <a:lnTo>
                  <a:pt x="7980376" y="1264425"/>
                </a:lnTo>
                <a:cubicBezTo>
                  <a:pt x="7980901" y="1793601"/>
                  <a:pt x="7981425" y="2322777"/>
                  <a:pt x="7981950" y="2851953"/>
                </a:cubicBezTo>
                <a:lnTo>
                  <a:pt x="0" y="2832903"/>
                </a:lnTo>
                <a:lnTo>
                  <a:pt x="0" y="4501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97533" y="4550769"/>
            <a:ext cx="201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iDigBio + Resources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200" y="6060124"/>
            <a:ext cx="829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Infrastructure Providers, National/Global Data Aggregators, Domain Service Providers, Domain Data Consumers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442037" y="2453126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. 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461087" y="1681601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. 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6781800" y="3015101"/>
            <a:ext cx="762000" cy="2285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TDWG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7239000" y="4920101"/>
            <a:ext cx="609600" cy="228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XMPP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371600" y="4920101"/>
            <a:ext cx="838200" cy="228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OCCIWG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495550" y="2138801"/>
            <a:ext cx="838200" cy="228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REST WS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4533900" y="2557901"/>
            <a:ext cx="838200" cy="228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WS-I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486400" y="2557901"/>
            <a:ext cx="838200" cy="228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TAPIR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438400" y="4910577"/>
            <a:ext cx="762000" cy="2285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600075" y="1748276"/>
            <a:ext cx="762000" cy="2285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SQL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619250" y="1738751"/>
            <a:ext cx="762000" cy="2285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UTF-8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3429000" y="4910576"/>
            <a:ext cx="762000" cy="2285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RDF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7743825" y="3015101"/>
            <a:ext cx="762000" cy="2285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XML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410200" y="4920101"/>
            <a:ext cx="762000" cy="2285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X.509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6324600" y="4920101"/>
            <a:ext cx="762000" cy="2285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OpenID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609975" y="2138802"/>
            <a:ext cx="762000" cy="22859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SAML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533400" y="4920101"/>
            <a:ext cx="609600" cy="228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TCP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419600" y="4920101"/>
            <a:ext cx="838200" cy="228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JPEG2000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8001000" y="4920101"/>
            <a:ext cx="609600" cy="2286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ODBC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838200" y="4386701"/>
            <a:ext cx="990600" cy="381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Virtual Appliances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2362200" y="4386701"/>
            <a:ext cx="990600" cy="381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Machines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3657600" y="3929501"/>
            <a:ext cx="990600" cy="381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Storage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5486400" y="4386701"/>
            <a:ext cx="990600" cy="381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Networking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066800" y="3929501"/>
            <a:ext cx="990600" cy="381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Learning Modules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838200" y="3472301"/>
            <a:ext cx="990600" cy="381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Archiving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2362200" y="3472301"/>
            <a:ext cx="990600" cy="381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Collections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2209800" y="3929501"/>
            <a:ext cx="1066800" cy="381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Structured Data Services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3657600" y="3472301"/>
            <a:ext cx="990600" cy="381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Wiki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4876800" y="3472301"/>
            <a:ext cx="990600" cy="381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Workshop Resources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6019800" y="3472301"/>
            <a:ext cx="990600" cy="381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Workflow Engines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7239000" y="3472301"/>
            <a:ext cx="990600" cy="381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Taxonomic Validation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7467600" y="3929501"/>
            <a:ext cx="990600" cy="381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Conversion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6324600" y="3929501"/>
            <a:ext cx="1066800" cy="381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Geographical Mapping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6858000" y="4386701"/>
            <a:ext cx="1143000" cy="381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Collaboration Tools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4876800" y="3929501"/>
            <a:ext cx="1295400" cy="381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Non-structured Data Services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533400" y="5301102"/>
            <a:ext cx="1295400" cy="381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History Museums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7391400" y="5301101"/>
            <a:ext cx="1066800" cy="381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Google App Engine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4038600" y="5758301"/>
            <a:ext cx="638175" cy="26049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XSEDE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6477000" y="5301101"/>
            <a:ext cx="838200" cy="381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Microsoft Live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4876800" y="5301101"/>
            <a:ext cx="762000" cy="381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Amazon EC2/S3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2895600" y="5301102"/>
            <a:ext cx="990600" cy="381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Applied Innovations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3962400" y="5301102"/>
            <a:ext cx="838200" cy="381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Microsoft Azure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5715000" y="5301101"/>
            <a:ext cx="685800" cy="381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Google Apps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1905000" y="5301102"/>
            <a:ext cx="914400" cy="38100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Federal Collections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533400" y="5758301"/>
            <a:ext cx="609600" cy="26049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iPlant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4800600" y="5758302"/>
            <a:ext cx="533400" cy="26517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TCNs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1219200" y="5758301"/>
            <a:ext cx="548640" cy="26517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NCBI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2438399" y="5758301"/>
            <a:ext cx="990600" cy="26517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LifeMapper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3505199" y="5758300"/>
            <a:ext cx="457200" cy="26517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ALA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1828800" y="5758302"/>
            <a:ext cx="548640" cy="260497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EOL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7696200" y="5758301"/>
            <a:ext cx="754913" cy="26517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NESCent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2" cstate="print"/>
          <a:srcRect b="73658"/>
          <a:stretch>
            <a:fillRect/>
          </a:stretch>
        </p:blipFill>
        <p:spPr bwMode="auto">
          <a:xfrm>
            <a:off x="533400" y="1186301"/>
            <a:ext cx="1905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3"/>
          <p:cNvPicPr>
            <a:picLocks noChangeAspect="1" noChangeArrowheads="1"/>
          </p:cNvPicPr>
          <p:nvPr/>
        </p:nvPicPr>
        <p:blipFill>
          <a:blip r:embed="rId2" cstate="print"/>
          <a:srcRect b="50930"/>
          <a:stretch>
            <a:fillRect/>
          </a:stretch>
        </p:blipFill>
        <p:spPr bwMode="auto">
          <a:xfrm>
            <a:off x="2571750" y="1186301"/>
            <a:ext cx="1905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" name="Picture 3"/>
          <p:cNvPicPr>
            <a:picLocks noChangeAspect="1" noChangeArrowheads="1"/>
          </p:cNvPicPr>
          <p:nvPr/>
        </p:nvPicPr>
        <p:blipFill>
          <a:blip r:embed="rId2" cstate="print"/>
          <a:srcRect b="28409"/>
          <a:stretch>
            <a:fillRect/>
          </a:stretch>
        </p:blipFill>
        <p:spPr bwMode="auto">
          <a:xfrm>
            <a:off x="4629150" y="1180563"/>
            <a:ext cx="1905000" cy="132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8950" y="1161513"/>
            <a:ext cx="1905000" cy="184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" name="Picture 4"/>
          <p:cNvPicPr>
            <a:picLocks noChangeAspect="1" noChangeArrowheads="1"/>
          </p:cNvPicPr>
          <p:nvPr/>
        </p:nvPicPr>
        <p:blipFill>
          <a:blip r:embed="rId3" cstate="print"/>
          <a:srcRect t="25826"/>
          <a:stretch>
            <a:fillRect/>
          </a:stretch>
        </p:blipFill>
        <p:spPr bwMode="auto">
          <a:xfrm>
            <a:off x="533401" y="2043551"/>
            <a:ext cx="1905000" cy="136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Picture 4"/>
          <p:cNvPicPr>
            <a:picLocks noChangeAspect="1" noChangeArrowheads="1"/>
          </p:cNvPicPr>
          <p:nvPr/>
        </p:nvPicPr>
        <p:blipFill>
          <a:blip r:embed="rId3" cstate="print"/>
          <a:srcRect t="47520"/>
          <a:stretch>
            <a:fillRect/>
          </a:stretch>
        </p:blipFill>
        <p:spPr bwMode="auto">
          <a:xfrm>
            <a:off x="2571750" y="2443601"/>
            <a:ext cx="1905000" cy="96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0" name="Picture 4"/>
          <p:cNvPicPr>
            <a:picLocks noChangeAspect="1" noChangeArrowheads="1"/>
          </p:cNvPicPr>
          <p:nvPr/>
        </p:nvPicPr>
        <p:blipFill>
          <a:blip r:embed="rId3" cstate="print"/>
          <a:srcRect t="71280"/>
          <a:stretch>
            <a:fillRect/>
          </a:stretch>
        </p:blipFill>
        <p:spPr bwMode="auto">
          <a:xfrm>
            <a:off x="4629150" y="2872226"/>
            <a:ext cx="1905000" cy="5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1" name="Rounded Rectangle 130"/>
          <p:cNvSpPr/>
          <p:nvPr/>
        </p:nvSpPr>
        <p:spPr>
          <a:xfrm>
            <a:off x="6324600" y="5758301"/>
            <a:ext cx="1295400" cy="26517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Academic Clouds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5410200" y="5758301"/>
            <a:ext cx="838200" cy="26517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DataONE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paul\Documents\idigbio\OCR docs\_DSC1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" y="1458525"/>
            <a:ext cx="8631239" cy="524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smtClean="0"/>
              <a:t>The Augmenting </a:t>
            </a:r>
            <a:r>
              <a:rPr lang="en-US" dirty="0" smtClean="0"/>
              <a:t>OCR </a:t>
            </a:r>
            <a:r>
              <a:rPr lang="en-US" smtClean="0"/>
              <a:t>WG?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4267200"/>
          </a:xfrm>
          <a:ln>
            <a:noFill/>
          </a:ln>
        </p:spPr>
        <p:txBody>
          <a:bodyPr>
            <a:normAutofit fontScale="47500" lnSpcReduction="20000"/>
          </a:bodyPr>
          <a:lstStyle/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/>
              <a:t>Bryan Heidorn</a:t>
            </a:r>
            <a:r>
              <a:rPr lang="en-US" dirty="0" smtClean="0"/>
              <a:t>, Director, School of Information Resources and Library Science, University of Arizona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/>
              <a:t>Robert Anglin</a:t>
            </a:r>
            <a:r>
              <a:rPr lang="en-US" smtClean="0"/>
              <a:t>, </a:t>
            </a:r>
            <a:r>
              <a:rPr lang="en-US"/>
              <a:t>LBCC TCN </a:t>
            </a:r>
            <a:r>
              <a:rPr lang="en-US" smtClean="0"/>
              <a:t>Developer</a:t>
            </a:r>
            <a:endParaRPr lang="en-US" dirty="0" smtClean="0"/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/>
              <a:t>Reed </a:t>
            </a:r>
            <a:r>
              <a:rPr lang="en-US" b="1" dirty="0" err="1" smtClean="0"/>
              <a:t>Beaman</a:t>
            </a:r>
            <a:r>
              <a:rPr lang="en-US" dirty="0" smtClean="0"/>
              <a:t>, iDigBio Senior Personnel, FLMNH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/>
              <a:t>Jason Best</a:t>
            </a:r>
            <a:r>
              <a:rPr lang="en-US" dirty="0" smtClean="0"/>
              <a:t>, Director Bioinformatics, Botanical Research Institute of Texas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err="1" smtClean="0"/>
              <a:t>Renato</a:t>
            </a:r>
            <a:r>
              <a:rPr lang="en-US" b="1" dirty="0" smtClean="0"/>
              <a:t> </a:t>
            </a:r>
            <a:r>
              <a:rPr lang="en-US" b="1" dirty="0" err="1" smtClean="0"/>
              <a:t>Figueiredo</a:t>
            </a:r>
            <a:r>
              <a:rPr lang="en-US" dirty="0" smtClean="0"/>
              <a:t>, iDigBio IT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/>
              <a:t>Edward Gilbert</a:t>
            </a:r>
            <a:r>
              <a:rPr lang="en-US" dirty="0" smtClean="0"/>
              <a:t>, Symbiota Developer, LBCC and SCAN TCNs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/>
              <a:t>Nathan </a:t>
            </a:r>
            <a:r>
              <a:rPr lang="en-US" b="1" dirty="0" err="1" smtClean="0"/>
              <a:t>Gnanasambandam</a:t>
            </a:r>
            <a:r>
              <a:rPr lang="en-US" dirty="0" smtClean="0"/>
              <a:t>, Xerox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  <a:defRPr/>
            </a:pPr>
            <a:r>
              <a:rPr lang="en-US" b="1" dirty="0" smtClean="0"/>
              <a:t>Stephen </a:t>
            </a:r>
            <a:r>
              <a:rPr lang="en-US" b="1" dirty="0"/>
              <a:t>Gottschalk</a:t>
            </a:r>
            <a:r>
              <a:rPr lang="en-US" dirty="0"/>
              <a:t>, Curatorial </a:t>
            </a:r>
            <a:r>
              <a:rPr lang="en-US" dirty="0" smtClean="0"/>
              <a:t>Assistant, </a:t>
            </a:r>
            <a:r>
              <a:rPr lang="en-US" dirty="0"/>
              <a:t>NYBG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/>
              <a:t>Peter Lang</a:t>
            </a:r>
            <a:r>
              <a:rPr lang="en-US" dirty="0" smtClean="0"/>
              <a:t>, Pre Sales Engineer, ABBYY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/>
              <a:t>Deborah Paul</a:t>
            </a:r>
            <a:r>
              <a:rPr lang="en-US" dirty="0" smtClean="0"/>
              <a:t>, iDigBio User Services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/>
              <a:t>Elspeth Haston</a:t>
            </a:r>
            <a:r>
              <a:rPr lang="en-US" dirty="0" smtClean="0"/>
              <a:t>, Royal Botanic Garden</a:t>
            </a:r>
            <a:r>
              <a:rPr lang="en-US" smtClean="0"/>
              <a:t>, </a:t>
            </a:r>
            <a:r>
              <a:rPr lang="en-US" smtClean="0"/>
              <a:t>Edinburgh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smtClean="0"/>
              <a:t>Daryl Lafferty</a:t>
            </a:r>
            <a:r>
              <a:rPr lang="en-US" smtClean="0"/>
              <a:t>, SALIX Arizona State University</a:t>
            </a:r>
            <a:endParaRPr lang="en-US" dirty="0" smtClean="0"/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/>
              <a:t>Anna </a:t>
            </a:r>
            <a:r>
              <a:rPr lang="en-US" b="1" dirty="0" err="1" smtClean="0"/>
              <a:t>Saltmarsh</a:t>
            </a:r>
            <a:r>
              <a:rPr lang="en-US" dirty="0" smtClean="0"/>
              <a:t>, Royal Botanic Gardens, KEW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err="1" smtClean="0"/>
              <a:t>Nahil</a:t>
            </a:r>
            <a:r>
              <a:rPr lang="en-US" b="1" dirty="0" smtClean="0"/>
              <a:t> </a:t>
            </a:r>
            <a:r>
              <a:rPr lang="en-US" b="1" dirty="0" err="1" smtClean="0"/>
              <a:t>Sobh</a:t>
            </a:r>
            <a:r>
              <a:rPr lang="en-US" dirty="0" smtClean="0"/>
              <a:t>, Developer, </a:t>
            </a:r>
            <a:r>
              <a:rPr lang="en-US" dirty="0" err="1" smtClean="0"/>
              <a:t>InvertNet</a:t>
            </a:r>
            <a:endParaRPr lang="en-US" dirty="0" smtClean="0"/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/>
              <a:t>Alex Thompson</a:t>
            </a:r>
            <a:r>
              <a:rPr lang="en-US" dirty="0" smtClean="0"/>
              <a:t>, iDigBio Developer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/>
              <a:t>Kimberly Watson</a:t>
            </a:r>
            <a:r>
              <a:rPr lang="en-US" dirty="0" smtClean="0"/>
              <a:t>, Curatorial Assistant NYBG</a:t>
            </a:r>
          </a:p>
          <a:p>
            <a:pPr>
              <a:spcBef>
                <a:spcPts val="800"/>
              </a:spcBef>
              <a:buFont typeface="Wingdings" pitchFamily="2" charset="2"/>
              <a:buChar char="q"/>
            </a:pPr>
            <a:r>
              <a:rPr lang="en-US" b="1" dirty="0" smtClean="0"/>
              <a:t>Qianjin Zhang</a:t>
            </a:r>
            <a:r>
              <a:rPr lang="en-US" dirty="0" smtClean="0"/>
              <a:t>, Graduate Student,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409226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AOCR wg history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initiated at iDigBio Summit 1 in 2011</a:t>
            </a:r>
          </a:p>
          <a:p>
            <a:r>
              <a:rPr lang="en-US" dirty="0" smtClean="0"/>
              <a:t>meeting since Spring 2012</a:t>
            </a:r>
          </a:p>
          <a:p>
            <a:r>
              <a:rPr lang="en-US" dirty="0" smtClean="0"/>
              <a:t>Working Group Meeting in October of 2012</a:t>
            </a:r>
          </a:p>
          <a:p>
            <a:pPr lvl="1"/>
            <a:r>
              <a:rPr lang="en-US" dirty="0" smtClean="0"/>
              <a:t>update on OCR progress</a:t>
            </a:r>
          </a:p>
          <a:p>
            <a:pPr lvl="1"/>
            <a:r>
              <a:rPr lang="en-US" dirty="0" smtClean="0"/>
              <a:t>update on Handwriting analysis</a:t>
            </a:r>
          </a:p>
          <a:p>
            <a:pPr lvl="1"/>
            <a:r>
              <a:rPr lang="en-US" dirty="0" smtClean="0"/>
              <a:t>began AOCR wg Wiki pages</a:t>
            </a:r>
          </a:p>
          <a:p>
            <a:pPr lvl="1"/>
            <a:r>
              <a:rPr lang="en-US" dirty="0" smtClean="0"/>
              <a:t>began planning this </a:t>
            </a:r>
            <a:r>
              <a:rPr lang="en-US" dirty="0" err="1" smtClean="0"/>
              <a:t>hackathon</a:t>
            </a:r>
            <a:endParaRPr lang="en-US" dirty="0" smtClean="0"/>
          </a:p>
          <a:p>
            <a:pPr lvl="2"/>
            <a:r>
              <a:rPr lang="en-US" dirty="0" smtClean="0"/>
              <a:t>parsing selected as a “do-able” scope for 2-day </a:t>
            </a:r>
            <a:r>
              <a:rPr lang="en-US" dirty="0" err="1" smtClean="0"/>
              <a:t>hackathon</a:t>
            </a:r>
            <a:endParaRPr lang="en-US" dirty="0" smtClean="0"/>
          </a:p>
          <a:p>
            <a:pPr lvl="1"/>
            <a:r>
              <a:rPr lang="en-US" dirty="0" smtClean="0"/>
              <a:t>iSchools iConference2013: poster, paper, workshop, alternative event</a:t>
            </a:r>
          </a:p>
          <a:p>
            <a:r>
              <a:rPr lang="en-US" dirty="0" smtClean="0"/>
              <a:t>more topics-of-keen-interest that need development</a:t>
            </a:r>
          </a:p>
          <a:p>
            <a:pPr lvl="1"/>
            <a:r>
              <a:rPr lang="en-US" dirty="0" smtClean="0"/>
              <a:t>user interfaces (workflows)</a:t>
            </a:r>
          </a:p>
          <a:p>
            <a:pPr lvl="1"/>
            <a:r>
              <a:rPr lang="en-US" dirty="0" smtClean="0"/>
              <a:t>algorithms, interoperability and services</a:t>
            </a:r>
          </a:p>
          <a:p>
            <a:pPr lvl="1"/>
            <a:r>
              <a:rPr lang="en-US" dirty="0" smtClean="0"/>
              <a:t>data standards</a:t>
            </a:r>
          </a:p>
          <a:p>
            <a:pPr lvl="1"/>
            <a:r>
              <a:rPr lang="en-US" dirty="0" smtClean="0"/>
              <a:t>community outreach &amp; citizen science</a:t>
            </a:r>
          </a:p>
        </p:txBody>
      </p:sp>
    </p:spTree>
    <p:extLst>
      <p:ext uri="{BB962C8B-B14F-4D97-AF65-F5344CB8AC3E}">
        <p14:creationId xmlns:p14="http://schemas.microsoft.com/office/powerpoint/2010/main" val="39934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235</TotalTime>
  <Words>870</Words>
  <Application>Microsoft Office PowerPoint</Application>
  <PresentationFormat>On-screen Show (4:3)</PresentationFormat>
  <Paragraphs>211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1st iDigBio – BRIT Hackathon</vt:lpstr>
      <vt:lpstr>Overview</vt:lpstr>
      <vt:lpstr>PowerPoint Presentation</vt:lpstr>
      <vt:lpstr>Where are the Specimens?</vt:lpstr>
      <vt:lpstr>Seven Thematic Collections Networks (TCNs)</vt:lpstr>
      <vt:lpstr>Mandate and Responsibility</vt:lpstr>
      <vt:lpstr>Interface Model for iDigBio and TCNs</vt:lpstr>
      <vt:lpstr>The Augmenting OCR WG?</vt:lpstr>
      <vt:lpstr>AOCR wg history</vt:lpstr>
      <vt:lpstr>Parsing Baseline</vt:lpstr>
      <vt:lpstr>Three Data Sets</vt:lpstr>
      <vt:lpstr>Three Data Sets</vt:lpstr>
      <vt:lpstr>Who is here?</vt:lpstr>
      <vt:lpstr>Keeping Track</vt:lpstr>
      <vt:lpstr>Talks</vt:lpstr>
      <vt:lpstr>Thank you  from the iDigBio AOCR Working Group</vt:lpstr>
    </vt:vector>
  </TitlesOfParts>
  <Company>Department of Scientific Computing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iDigBio – BRIT Hackathon</dc:title>
  <dc:creator>dpaul</dc:creator>
  <cp:lastModifiedBy>dpaul</cp:lastModifiedBy>
  <cp:revision>25</cp:revision>
  <dcterms:created xsi:type="dcterms:W3CDTF">2013-02-08T22:49:21Z</dcterms:created>
  <dcterms:modified xsi:type="dcterms:W3CDTF">2013-02-28T17:15:41Z</dcterms:modified>
</cp:coreProperties>
</file>