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329" r:id="rId3"/>
    <p:sldId id="257" r:id="rId4"/>
    <p:sldId id="342" r:id="rId5"/>
    <p:sldId id="299" r:id="rId6"/>
    <p:sldId id="300" r:id="rId7"/>
    <p:sldId id="358" r:id="rId8"/>
    <p:sldId id="303" r:id="rId9"/>
    <p:sldId id="305" r:id="rId10"/>
    <p:sldId id="306" r:id="rId11"/>
    <p:sldId id="307" r:id="rId12"/>
    <p:sldId id="309" r:id="rId13"/>
    <p:sldId id="308" r:id="rId14"/>
    <p:sldId id="340" r:id="rId15"/>
    <p:sldId id="341" r:id="rId16"/>
    <p:sldId id="311" r:id="rId17"/>
    <p:sldId id="313" r:id="rId18"/>
    <p:sldId id="314" r:id="rId19"/>
    <p:sldId id="315" r:id="rId20"/>
    <p:sldId id="316" r:id="rId21"/>
    <p:sldId id="359" r:id="rId22"/>
    <p:sldId id="344" r:id="rId23"/>
    <p:sldId id="343" r:id="rId24"/>
    <p:sldId id="319" r:id="rId25"/>
    <p:sldId id="348" r:id="rId26"/>
    <p:sldId id="347" r:id="rId27"/>
    <p:sldId id="261" r:id="rId28"/>
    <p:sldId id="262" r:id="rId29"/>
    <p:sldId id="353" r:id="rId30"/>
    <p:sldId id="266" r:id="rId31"/>
    <p:sldId id="264" r:id="rId32"/>
    <p:sldId id="263" r:id="rId33"/>
    <p:sldId id="265" r:id="rId34"/>
    <p:sldId id="356" r:id="rId35"/>
    <p:sldId id="355" r:id="rId36"/>
    <p:sldId id="267" r:id="rId37"/>
    <p:sldId id="268" r:id="rId38"/>
    <p:sldId id="345" r:id="rId39"/>
    <p:sldId id="276" r:id="rId40"/>
    <p:sldId id="278" r:id="rId41"/>
    <p:sldId id="270" r:id="rId42"/>
    <p:sldId id="332" r:id="rId43"/>
    <p:sldId id="333" r:id="rId44"/>
    <p:sldId id="292" r:id="rId45"/>
    <p:sldId id="360" r:id="rId46"/>
    <p:sldId id="35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000" autoAdjust="0"/>
    <p:restoredTop sz="96892" autoAdjust="0"/>
  </p:normalViewPr>
  <p:slideViewPr>
    <p:cSldViewPr>
      <p:cViewPr>
        <p:scale>
          <a:sx n="70" d="100"/>
          <a:sy n="70" d="100"/>
        </p:scale>
        <p:origin x="-828" y="-84"/>
      </p:cViewPr>
      <p:guideLst>
        <p:guide orient="horz" pos="2160"/>
        <p:guide pos="2880"/>
      </p:guideLst>
    </p:cSldViewPr>
  </p:slideViewPr>
  <p:notesTextViewPr>
    <p:cViewPr>
      <p:scale>
        <a:sx n="1" d="1"/>
        <a:sy n="1" d="1"/>
      </p:scale>
      <p:origin x="0" y="0"/>
    </p:cViewPr>
  </p:notesTextViewPr>
  <p:sorterViewPr>
    <p:cViewPr>
      <p:scale>
        <a:sx n="90" d="100"/>
        <a:sy n="90" d="100"/>
      </p:scale>
      <p:origin x="0" y="73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9C325B-8FAE-457D-852C-78A92F9EBFC5}"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53805638-B721-42D4-96E9-E990E7D9C0D6}">
      <dgm:prSet phldrT="[Text]" custT="1"/>
      <dgm:spPr/>
      <dgm:t>
        <a:bodyPr anchor="t" anchorCtr="0"/>
        <a:lstStyle/>
        <a:p>
          <a:pPr algn="l"/>
          <a:r>
            <a:rPr lang="en-US" sz="1800" dirty="0" smtClean="0">
              <a:solidFill>
                <a:schemeClr val="tx2"/>
              </a:solidFill>
              <a:effectLst>
                <a:outerShdw blurRad="38100" dist="38100" dir="2700000" algn="tl">
                  <a:srgbClr val="000000">
                    <a:alpha val="43137"/>
                  </a:srgbClr>
                </a:outerShdw>
              </a:effectLst>
              <a:latin typeface="Century Gothic" pitchFamily="34" charset="0"/>
            </a:rPr>
            <a:t>Community</a:t>
          </a:r>
        </a:p>
        <a:p>
          <a:pPr algn="l"/>
          <a:r>
            <a:rPr lang="en-US" sz="1800" dirty="0" smtClean="0">
              <a:solidFill>
                <a:schemeClr val="tx2"/>
              </a:solidFill>
              <a:effectLst>
                <a:outerShdw blurRad="38100" dist="38100" dir="2700000" algn="tl">
                  <a:srgbClr val="000000">
                    <a:alpha val="43137"/>
                  </a:srgbClr>
                </a:outerShdw>
              </a:effectLst>
              <a:latin typeface="Century Gothic" pitchFamily="34" charset="0"/>
            </a:rPr>
            <a:t>   think </a:t>
          </a:r>
          <a:r>
            <a:rPr lang="en-US" sz="1800" i="1" dirty="0" smtClean="0">
              <a:solidFill>
                <a:schemeClr val="tx2"/>
              </a:solidFill>
              <a:effectLst>
                <a:outerShdw blurRad="38100" dist="38100" dir="2700000" algn="tl">
                  <a:srgbClr val="000000">
                    <a:alpha val="43137"/>
                  </a:srgbClr>
                </a:outerShdw>
              </a:effectLst>
              <a:latin typeface="Century Gothic" pitchFamily="34" charset="0"/>
            </a:rPr>
            <a:t>little science</a:t>
          </a:r>
          <a:r>
            <a:rPr lang="en-US" sz="1800" dirty="0" smtClean="0">
              <a:solidFill>
                <a:schemeClr val="tx2"/>
              </a:solidFill>
              <a:effectLst>
                <a:outerShdw blurRad="38100" dist="38100" dir="2700000" algn="tl">
                  <a:srgbClr val="000000">
                    <a:alpha val="43137"/>
                  </a:srgbClr>
                </a:outerShdw>
              </a:effectLst>
              <a:latin typeface="Century Gothic" pitchFamily="34" charset="0"/>
            </a:rPr>
            <a:t> to </a:t>
          </a:r>
          <a:r>
            <a:rPr lang="en-US" sz="1800" i="1" dirty="0" smtClean="0">
              <a:solidFill>
                <a:schemeClr val="tx2"/>
              </a:solidFill>
              <a:effectLst>
                <a:outerShdw blurRad="38100" dist="38100" dir="2700000" algn="tl">
                  <a:srgbClr val="000000">
                    <a:alpha val="43137"/>
                  </a:srgbClr>
                </a:outerShdw>
              </a:effectLst>
              <a:latin typeface="Century Gothic" pitchFamily="34" charset="0"/>
            </a:rPr>
            <a:t>eScience</a:t>
          </a:r>
        </a:p>
      </dgm:t>
    </dgm:pt>
    <dgm:pt modelId="{920A9BBA-D453-41F1-8BB4-D42671A4E1F4}" type="parTrans" cxnId="{9C08BCAE-E219-4726-8C1F-2D484B8CB159}">
      <dgm:prSet/>
      <dgm:spPr/>
      <dgm:t>
        <a:bodyPr/>
        <a:lstStyle/>
        <a:p>
          <a:endParaRPr lang="en-US"/>
        </a:p>
      </dgm:t>
    </dgm:pt>
    <dgm:pt modelId="{D3BCD11B-9ADB-4BD0-93C9-B7F56C8CC9BD}" type="sibTrans" cxnId="{9C08BCAE-E219-4726-8C1F-2D484B8CB159}">
      <dgm:prSet/>
      <dgm:spPr/>
      <dgm:t>
        <a:bodyPr/>
        <a:lstStyle/>
        <a:p>
          <a:endParaRPr lang="en-US"/>
        </a:p>
      </dgm:t>
    </dgm:pt>
    <dgm:pt modelId="{D204E017-74AF-44C3-9AE5-0079D932881C}">
      <dgm:prSet phldrT="[Text]" custT="1"/>
      <dgm:spPr/>
      <dgm:t>
        <a:bodyPr anchor="t" anchorCtr="0"/>
        <a:lstStyle/>
        <a:p>
          <a:pPr algn="l"/>
          <a:r>
            <a:rPr lang="en-US" sz="1800" dirty="0" smtClean="0">
              <a:solidFill>
                <a:schemeClr val="tx2"/>
              </a:solidFill>
              <a:latin typeface="Century Gothic" pitchFamily="34" charset="0"/>
            </a:rPr>
            <a:t>Organization</a:t>
          </a:r>
        </a:p>
        <a:p>
          <a:pPr algn="l"/>
          <a:r>
            <a:rPr lang="en-US" sz="1800" dirty="0" smtClean="0">
              <a:solidFill>
                <a:schemeClr val="tx2"/>
              </a:solidFill>
              <a:latin typeface="Century Gothic" pitchFamily="34" charset="0"/>
            </a:rPr>
            <a:t>   the museum</a:t>
          </a:r>
        </a:p>
        <a:p>
          <a:pPr algn="l"/>
          <a:r>
            <a:rPr lang="en-US" sz="1800" dirty="0" smtClean="0">
              <a:solidFill>
                <a:schemeClr val="tx2"/>
              </a:solidFill>
              <a:latin typeface="Century Gothic" pitchFamily="34" charset="0"/>
            </a:rPr>
            <a:t>   the individual collection</a:t>
          </a:r>
          <a:endParaRPr lang="en-US" sz="1800" dirty="0">
            <a:solidFill>
              <a:schemeClr val="tx2"/>
            </a:solidFill>
            <a:latin typeface="Century Gothic" pitchFamily="34" charset="0"/>
          </a:endParaRPr>
        </a:p>
      </dgm:t>
    </dgm:pt>
    <dgm:pt modelId="{050CAFF6-A383-44EF-8D32-EFC80292E300}" type="parTrans" cxnId="{A0219EBC-66C4-486D-B5CA-9559F63F6610}">
      <dgm:prSet/>
      <dgm:spPr/>
      <dgm:t>
        <a:bodyPr/>
        <a:lstStyle/>
        <a:p>
          <a:endParaRPr lang="en-US"/>
        </a:p>
      </dgm:t>
    </dgm:pt>
    <dgm:pt modelId="{FC083C4D-0880-4085-8109-647408DC0D4A}" type="sibTrans" cxnId="{A0219EBC-66C4-486D-B5CA-9559F63F6610}">
      <dgm:prSet/>
      <dgm:spPr/>
      <dgm:t>
        <a:bodyPr/>
        <a:lstStyle/>
        <a:p>
          <a:endParaRPr lang="en-US"/>
        </a:p>
      </dgm:t>
    </dgm:pt>
    <dgm:pt modelId="{12008843-C574-4E3C-AD6F-2C1AEE5FB78F}">
      <dgm:prSet phldrT="[Text]" custT="1"/>
      <dgm:spPr/>
      <dgm:t>
        <a:bodyPr anchor="ctr" anchorCtr="0"/>
        <a:lstStyle/>
        <a:p>
          <a:pPr algn="l"/>
          <a:r>
            <a:rPr lang="en-US" sz="1800" dirty="0" smtClean="0">
              <a:solidFill>
                <a:schemeClr val="tx2"/>
              </a:solidFill>
              <a:latin typeface="Century Gothic" pitchFamily="34" charset="0"/>
            </a:rPr>
            <a:t>The individual digitizing</a:t>
          </a:r>
          <a:endParaRPr lang="en-US" sz="1800" dirty="0">
            <a:solidFill>
              <a:schemeClr val="tx2"/>
            </a:solidFill>
            <a:latin typeface="Century Gothic" pitchFamily="34" charset="0"/>
          </a:endParaRPr>
        </a:p>
      </dgm:t>
    </dgm:pt>
    <dgm:pt modelId="{3441FE6F-3A37-4EF5-8314-14F2678F1435}" type="parTrans" cxnId="{4E52D602-FFC1-4495-8CA6-EFE11ADDE71A}">
      <dgm:prSet/>
      <dgm:spPr/>
      <dgm:t>
        <a:bodyPr/>
        <a:lstStyle/>
        <a:p>
          <a:endParaRPr lang="en-US"/>
        </a:p>
      </dgm:t>
    </dgm:pt>
    <dgm:pt modelId="{FAFF5777-F85C-42AC-891F-60F4327048C5}" type="sibTrans" cxnId="{4E52D602-FFC1-4495-8CA6-EFE11ADDE71A}">
      <dgm:prSet/>
      <dgm:spPr/>
      <dgm:t>
        <a:bodyPr/>
        <a:lstStyle/>
        <a:p>
          <a:endParaRPr lang="en-US"/>
        </a:p>
      </dgm:t>
    </dgm:pt>
    <dgm:pt modelId="{0133BB52-5D53-4D6E-B9F2-7EB86820DDD5}" type="pres">
      <dgm:prSet presAssocID="{E09C325B-8FAE-457D-852C-78A92F9EBFC5}" presName="compositeShape" presStyleCnt="0">
        <dgm:presLayoutVars>
          <dgm:dir/>
          <dgm:resizeHandles/>
        </dgm:presLayoutVars>
      </dgm:prSet>
      <dgm:spPr/>
      <dgm:t>
        <a:bodyPr/>
        <a:lstStyle/>
        <a:p>
          <a:endParaRPr lang="en-US"/>
        </a:p>
      </dgm:t>
    </dgm:pt>
    <dgm:pt modelId="{8BEFFD21-93CD-4CB3-A331-FBC5C0FDE0EF}" type="pres">
      <dgm:prSet presAssocID="{E09C325B-8FAE-457D-852C-78A92F9EBFC5}" presName="pyramid" presStyleLbl="node1" presStyleIdx="0" presStyleCnt="1" custAng="10800000"/>
      <dgm:spPr/>
    </dgm:pt>
    <dgm:pt modelId="{1569BCA2-3E7B-4532-94A7-29BE2116E348}" type="pres">
      <dgm:prSet presAssocID="{E09C325B-8FAE-457D-852C-78A92F9EBFC5}" presName="theList" presStyleCnt="0"/>
      <dgm:spPr/>
    </dgm:pt>
    <dgm:pt modelId="{6B902026-4191-4A8C-803C-89427E812432}" type="pres">
      <dgm:prSet presAssocID="{53805638-B721-42D4-96E9-E990E7D9C0D6}" presName="aNode" presStyleLbl="fgAcc1" presStyleIdx="0" presStyleCnt="3" custScaleX="131174" custLinFactNeighborX="-19299">
        <dgm:presLayoutVars>
          <dgm:bulletEnabled val="1"/>
        </dgm:presLayoutVars>
      </dgm:prSet>
      <dgm:spPr/>
      <dgm:t>
        <a:bodyPr/>
        <a:lstStyle/>
        <a:p>
          <a:endParaRPr lang="en-US"/>
        </a:p>
      </dgm:t>
    </dgm:pt>
    <dgm:pt modelId="{8F9FA3DF-C2CD-4F5B-AD9F-1956AAF6A207}" type="pres">
      <dgm:prSet presAssocID="{53805638-B721-42D4-96E9-E990E7D9C0D6}" presName="aSpace" presStyleCnt="0"/>
      <dgm:spPr/>
    </dgm:pt>
    <dgm:pt modelId="{CD02C508-0B33-4893-B251-50E43BB4E5CA}" type="pres">
      <dgm:prSet presAssocID="{D204E017-74AF-44C3-9AE5-0079D932881C}" presName="aNode" presStyleLbl="fgAcc1" presStyleIdx="1" presStyleCnt="3" custScaleX="130191" custLinFactNeighborX="-19299">
        <dgm:presLayoutVars>
          <dgm:bulletEnabled val="1"/>
        </dgm:presLayoutVars>
      </dgm:prSet>
      <dgm:spPr/>
      <dgm:t>
        <a:bodyPr/>
        <a:lstStyle/>
        <a:p>
          <a:endParaRPr lang="en-US"/>
        </a:p>
      </dgm:t>
    </dgm:pt>
    <dgm:pt modelId="{9A632796-9023-420E-9272-B20A12C01F74}" type="pres">
      <dgm:prSet presAssocID="{D204E017-74AF-44C3-9AE5-0079D932881C}" presName="aSpace" presStyleCnt="0"/>
      <dgm:spPr/>
    </dgm:pt>
    <dgm:pt modelId="{2710E236-0F16-4E72-AE4E-2BFD95FE7EC8}" type="pres">
      <dgm:prSet presAssocID="{12008843-C574-4E3C-AD6F-2C1AEE5FB78F}" presName="aNode" presStyleLbl="fgAcc1" presStyleIdx="2" presStyleCnt="3" custScaleX="130191" custLinFactNeighborX="-19299">
        <dgm:presLayoutVars>
          <dgm:bulletEnabled val="1"/>
        </dgm:presLayoutVars>
      </dgm:prSet>
      <dgm:spPr/>
      <dgm:t>
        <a:bodyPr/>
        <a:lstStyle/>
        <a:p>
          <a:endParaRPr lang="en-US"/>
        </a:p>
      </dgm:t>
    </dgm:pt>
    <dgm:pt modelId="{5B045B91-604A-48BB-A39C-9E17DBC7EBC5}" type="pres">
      <dgm:prSet presAssocID="{12008843-C574-4E3C-AD6F-2C1AEE5FB78F}" presName="aSpace" presStyleCnt="0"/>
      <dgm:spPr/>
    </dgm:pt>
  </dgm:ptLst>
  <dgm:cxnLst>
    <dgm:cxn modelId="{A0219EBC-66C4-486D-B5CA-9559F63F6610}" srcId="{E09C325B-8FAE-457D-852C-78A92F9EBFC5}" destId="{D204E017-74AF-44C3-9AE5-0079D932881C}" srcOrd="1" destOrd="0" parTransId="{050CAFF6-A383-44EF-8D32-EFC80292E300}" sibTransId="{FC083C4D-0880-4085-8109-647408DC0D4A}"/>
    <dgm:cxn modelId="{9C08BCAE-E219-4726-8C1F-2D484B8CB159}" srcId="{E09C325B-8FAE-457D-852C-78A92F9EBFC5}" destId="{53805638-B721-42D4-96E9-E990E7D9C0D6}" srcOrd="0" destOrd="0" parTransId="{920A9BBA-D453-41F1-8BB4-D42671A4E1F4}" sibTransId="{D3BCD11B-9ADB-4BD0-93C9-B7F56C8CC9BD}"/>
    <dgm:cxn modelId="{EBF0ACCE-EC88-431D-9671-0C56ED651468}" type="presOf" srcId="{12008843-C574-4E3C-AD6F-2C1AEE5FB78F}" destId="{2710E236-0F16-4E72-AE4E-2BFD95FE7EC8}" srcOrd="0" destOrd="0" presId="urn:microsoft.com/office/officeart/2005/8/layout/pyramid2"/>
    <dgm:cxn modelId="{E575FD29-5A68-453A-BB3B-7937C8BED6D5}" type="presOf" srcId="{E09C325B-8FAE-457D-852C-78A92F9EBFC5}" destId="{0133BB52-5D53-4D6E-B9F2-7EB86820DDD5}" srcOrd="0" destOrd="0" presId="urn:microsoft.com/office/officeart/2005/8/layout/pyramid2"/>
    <dgm:cxn modelId="{4E52D602-FFC1-4495-8CA6-EFE11ADDE71A}" srcId="{E09C325B-8FAE-457D-852C-78A92F9EBFC5}" destId="{12008843-C574-4E3C-AD6F-2C1AEE5FB78F}" srcOrd="2" destOrd="0" parTransId="{3441FE6F-3A37-4EF5-8314-14F2678F1435}" sibTransId="{FAFF5777-F85C-42AC-891F-60F4327048C5}"/>
    <dgm:cxn modelId="{2F082A8C-CF39-466A-919F-A6C784FD7E3C}" type="presOf" srcId="{53805638-B721-42D4-96E9-E990E7D9C0D6}" destId="{6B902026-4191-4A8C-803C-89427E812432}" srcOrd="0" destOrd="0" presId="urn:microsoft.com/office/officeart/2005/8/layout/pyramid2"/>
    <dgm:cxn modelId="{8FBAFDA1-7E17-4383-9A05-C041DAC76CAA}" type="presOf" srcId="{D204E017-74AF-44C3-9AE5-0079D932881C}" destId="{CD02C508-0B33-4893-B251-50E43BB4E5CA}" srcOrd="0" destOrd="0" presId="urn:microsoft.com/office/officeart/2005/8/layout/pyramid2"/>
    <dgm:cxn modelId="{0B4B06E9-9CFF-400B-B619-5C75665B8043}" type="presParOf" srcId="{0133BB52-5D53-4D6E-B9F2-7EB86820DDD5}" destId="{8BEFFD21-93CD-4CB3-A331-FBC5C0FDE0EF}" srcOrd="0" destOrd="0" presId="urn:microsoft.com/office/officeart/2005/8/layout/pyramid2"/>
    <dgm:cxn modelId="{83A6D5EB-36A1-4886-A55C-95F7F4433904}" type="presParOf" srcId="{0133BB52-5D53-4D6E-B9F2-7EB86820DDD5}" destId="{1569BCA2-3E7B-4532-94A7-29BE2116E348}" srcOrd="1" destOrd="0" presId="urn:microsoft.com/office/officeart/2005/8/layout/pyramid2"/>
    <dgm:cxn modelId="{004040CF-A711-40A6-8070-A5643EEF7C08}" type="presParOf" srcId="{1569BCA2-3E7B-4532-94A7-29BE2116E348}" destId="{6B902026-4191-4A8C-803C-89427E812432}" srcOrd="0" destOrd="0" presId="urn:microsoft.com/office/officeart/2005/8/layout/pyramid2"/>
    <dgm:cxn modelId="{EC8A4A0B-4F77-479C-BA99-6DADB421CE2E}" type="presParOf" srcId="{1569BCA2-3E7B-4532-94A7-29BE2116E348}" destId="{8F9FA3DF-C2CD-4F5B-AD9F-1956AAF6A207}" srcOrd="1" destOrd="0" presId="urn:microsoft.com/office/officeart/2005/8/layout/pyramid2"/>
    <dgm:cxn modelId="{35A71B88-C544-4065-8F1F-0E131FB32B14}" type="presParOf" srcId="{1569BCA2-3E7B-4532-94A7-29BE2116E348}" destId="{CD02C508-0B33-4893-B251-50E43BB4E5CA}" srcOrd="2" destOrd="0" presId="urn:microsoft.com/office/officeart/2005/8/layout/pyramid2"/>
    <dgm:cxn modelId="{9FD5A373-9B88-4EE0-B0F7-DE7031D241B5}" type="presParOf" srcId="{1569BCA2-3E7B-4532-94A7-29BE2116E348}" destId="{9A632796-9023-420E-9272-B20A12C01F74}" srcOrd="3" destOrd="0" presId="urn:microsoft.com/office/officeart/2005/8/layout/pyramid2"/>
    <dgm:cxn modelId="{BE3DFC96-21E0-415F-9D74-AA2DE5D32B8C}" type="presParOf" srcId="{1569BCA2-3E7B-4532-94A7-29BE2116E348}" destId="{2710E236-0F16-4E72-AE4E-2BFD95FE7EC8}" srcOrd="4" destOrd="0" presId="urn:microsoft.com/office/officeart/2005/8/layout/pyramid2"/>
    <dgm:cxn modelId="{56E39DEB-E543-4C22-B5AD-38F3771E7726}" type="presParOf" srcId="{1569BCA2-3E7B-4532-94A7-29BE2116E348}" destId="{5B045B91-604A-48BB-A39C-9E17DBC7EBC5}"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FFD21-93CD-4CB3-A331-FBC5C0FDE0EF}">
      <dsp:nvSpPr>
        <dsp:cNvPr id="0" name=""/>
        <dsp:cNvSpPr/>
      </dsp:nvSpPr>
      <dsp:spPr>
        <a:xfrm rot="10800000">
          <a:off x="-3129" y="0"/>
          <a:ext cx="5059363" cy="5059363"/>
        </a:xfrm>
        <a:prstGeom prst="triangl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902026-4191-4A8C-803C-89427E812432}">
      <dsp:nvSpPr>
        <dsp:cNvPr id="0" name=""/>
        <dsp:cNvSpPr/>
      </dsp:nvSpPr>
      <dsp:spPr>
        <a:xfrm>
          <a:off x="1379295" y="508653"/>
          <a:ext cx="4313769" cy="1197646"/>
        </a:xfrm>
        <a:prstGeom prst="round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solidFill>
              <a:effectLst>
                <a:outerShdw blurRad="38100" dist="38100" dir="2700000" algn="tl">
                  <a:srgbClr val="000000">
                    <a:alpha val="43137"/>
                  </a:srgbClr>
                </a:outerShdw>
              </a:effectLst>
              <a:latin typeface="Century Gothic" pitchFamily="34" charset="0"/>
            </a:rPr>
            <a:t>Community</a:t>
          </a:r>
        </a:p>
        <a:p>
          <a:pPr lvl="0" algn="l" defTabSz="800100">
            <a:lnSpc>
              <a:spcPct val="90000"/>
            </a:lnSpc>
            <a:spcBef>
              <a:spcPct val="0"/>
            </a:spcBef>
            <a:spcAft>
              <a:spcPct val="35000"/>
            </a:spcAft>
          </a:pPr>
          <a:r>
            <a:rPr lang="en-US" sz="1800" kern="1200" dirty="0" smtClean="0">
              <a:solidFill>
                <a:schemeClr val="tx2"/>
              </a:solidFill>
              <a:effectLst>
                <a:outerShdw blurRad="38100" dist="38100" dir="2700000" algn="tl">
                  <a:srgbClr val="000000">
                    <a:alpha val="43137"/>
                  </a:srgbClr>
                </a:outerShdw>
              </a:effectLst>
              <a:latin typeface="Century Gothic" pitchFamily="34" charset="0"/>
            </a:rPr>
            <a:t>   think </a:t>
          </a:r>
          <a:r>
            <a:rPr lang="en-US" sz="1800" i="1" kern="1200" dirty="0" smtClean="0">
              <a:solidFill>
                <a:schemeClr val="tx2"/>
              </a:solidFill>
              <a:effectLst>
                <a:outerShdw blurRad="38100" dist="38100" dir="2700000" algn="tl">
                  <a:srgbClr val="000000">
                    <a:alpha val="43137"/>
                  </a:srgbClr>
                </a:outerShdw>
              </a:effectLst>
              <a:latin typeface="Century Gothic" pitchFamily="34" charset="0"/>
            </a:rPr>
            <a:t>little science</a:t>
          </a:r>
          <a:r>
            <a:rPr lang="en-US" sz="1800" kern="1200" dirty="0" smtClean="0">
              <a:solidFill>
                <a:schemeClr val="tx2"/>
              </a:solidFill>
              <a:effectLst>
                <a:outerShdw blurRad="38100" dist="38100" dir="2700000" algn="tl">
                  <a:srgbClr val="000000">
                    <a:alpha val="43137"/>
                  </a:srgbClr>
                </a:outerShdw>
              </a:effectLst>
              <a:latin typeface="Century Gothic" pitchFamily="34" charset="0"/>
            </a:rPr>
            <a:t> to </a:t>
          </a:r>
          <a:r>
            <a:rPr lang="en-US" sz="1800" i="1" kern="1200" dirty="0" smtClean="0">
              <a:solidFill>
                <a:schemeClr val="tx2"/>
              </a:solidFill>
              <a:effectLst>
                <a:outerShdw blurRad="38100" dist="38100" dir="2700000" algn="tl">
                  <a:srgbClr val="000000">
                    <a:alpha val="43137"/>
                  </a:srgbClr>
                </a:outerShdw>
              </a:effectLst>
              <a:latin typeface="Century Gothic" pitchFamily="34" charset="0"/>
            </a:rPr>
            <a:t>eScience</a:t>
          </a:r>
        </a:p>
      </dsp:txBody>
      <dsp:txXfrm>
        <a:off x="1437759" y="567117"/>
        <a:ext cx="4196841" cy="1080718"/>
      </dsp:txXfrm>
    </dsp:sp>
    <dsp:sp modelId="{CD02C508-0B33-4893-B251-50E43BB4E5CA}">
      <dsp:nvSpPr>
        <dsp:cNvPr id="0" name=""/>
        <dsp:cNvSpPr/>
      </dsp:nvSpPr>
      <dsp:spPr>
        <a:xfrm>
          <a:off x="1395459" y="1856005"/>
          <a:ext cx="4281442" cy="1197646"/>
        </a:xfrm>
        <a:prstGeom prst="round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solidFill>
              <a:latin typeface="Century Gothic" pitchFamily="34" charset="0"/>
            </a:rPr>
            <a:t>Organization</a:t>
          </a:r>
        </a:p>
        <a:p>
          <a:pPr lvl="0" algn="l" defTabSz="800100">
            <a:lnSpc>
              <a:spcPct val="90000"/>
            </a:lnSpc>
            <a:spcBef>
              <a:spcPct val="0"/>
            </a:spcBef>
            <a:spcAft>
              <a:spcPct val="35000"/>
            </a:spcAft>
          </a:pPr>
          <a:r>
            <a:rPr lang="en-US" sz="1800" kern="1200" dirty="0" smtClean="0">
              <a:solidFill>
                <a:schemeClr val="tx2"/>
              </a:solidFill>
              <a:latin typeface="Century Gothic" pitchFamily="34" charset="0"/>
            </a:rPr>
            <a:t>   the museum</a:t>
          </a:r>
        </a:p>
        <a:p>
          <a:pPr lvl="0" algn="l" defTabSz="800100">
            <a:lnSpc>
              <a:spcPct val="90000"/>
            </a:lnSpc>
            <a:spcBef>
              <a:spcPct val="0"/>
            </a:spcBef>
            <a:spcAft>
              <a:spcPct val="35000"/>
            </a:spcAft>
          </a:pPr>
          <a:r>
            <a:rPr lang="en-US" sz="1800" kern="1200" dirty="0" smtClean="0">
              <a:solidFill>
                <a:schemeClr val="tx2"/>
              </a:solidFill>
              <a:latin typeface="Century Gothic" pitchFamily="34" charset="0"/>
            </a:rPr>
            <a:t>   the individual collection</a:t>
          </a:r>
          <a:endParaRPr lang="en-US" sz="1800" kern="1200" dirty="0">
            <a:solidFill>
              <a:schemeClr val="tx2"/>
            </a:solidFill>
            <a:latin typeface="Century Gothic" pitchFamily="34" charset="0"/>
          </a:endParaRPr>
        </a:p>
      </dsp:txBody>
      <dsp:txXfrm>
        <a:off x="1453923" y="1914469"/>
        <a:ext cx="4164514" cy="1080718"/>
      </dsp:txXfrm>
    </dsp:sp>
    <dsp:sp modelId="{2710E236-0F16-4E72-AE4E-2BFD95FE7EC8}">
      <dsp:nvSpPr>
        <dsp:cNvPr id="0" name=""/>
        <dsp:cNvSpPr/>
      </dsp:nvSpPr>
      <dsp:spPr>
        <a:xfrm>
          <a:off x="1395459" y="3203357"/>
          <a:ext cx="4281442" cy="1197646"/>
        </a:xfrm>
        <a:prstGeom prst="round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2"/>
              </a:solidFill>
              <a:latin typeface="Century Gothic" pitchFamily="34" charset="0"/>
            </a:rPr>
            <a:t>The individual digitizing</a:t>
          </a:r>
          <a:endParaRPr lang="en-US" sz="1800" kern="1200" dirty="0">
            <a:solidFill>
              <a:schemeClr val="tx2"/>
            </a:solidFill>
            <a:latin typeface="Century Gothic" pitchFamily="34" charset="0"/>
          </a:endParaRPr>
        </a:p>
      </dsp:txBody>
      <dsp:txXfrm>
        <a:off x="1453923" y="3261821"/>
        <a:ext cx="4164514" cy="108071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502B14-DA4C-4385-9B22-7B4E344DC47D}" type="datetimeFigureOut">
              <a:rPr lang="en-US" smtClean="0"/>
              <a:t>4/13/2013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99BDB0-90FD-4294-A65E-015E7F614F57}" type="slidenum">
              <a:rPr lang="en-US" smtClean="0"/>
              <a:t>‹#›</a:t>
            </a:fld>
            <a:endParaRPr lang="en-US"/>
          </a:p>
        </p:txBody>
      </p:sp>
    </p:spTree>
    <p:extLst>
      <p:ext uri="{BB962C8B-B14F-4D97-AF65-F5344CB8AC3E}">
        <p14:creationId xmlns:p14="http://schemas.microsoft.com/office/powerpoint/2010/main" val="146265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ii.ox.ac.uk/microsites/oes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bettercity.org/docs/sustainability/McKinsey%20-%20Irrational%20Side%20of%20Change%20Management%202010.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7C3A16F-87E9-47F4-B4FD-11398742DD9C}" type="slidenum">
              <a:rPr lang="en-US" smtClean="0"/>
              <a:pPr/>
              <a:t>2</a:t>
            </a:fld>
            <a:endParaRPr lang="en-US"/>
          </a:p>
        </p:txBody>
      </p:sp>
    </p:spTree>
    <p:extLst>
      <p:ext uri="{BB962C8B-B14F-4D97-AF65-F5344CB8AC3E}">
        <p14:creationId xmlns:p14="http://schemas.microsoft.com/office/powerpoint/2010/main" val="1087650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3A16F-87E9-47F4-B4FD-11398742DD9C}" type="slidenum">
              <a:rPr lang="en-US" smtClean="0"/>
              <a:pPr/>
              <a:t>12</a:t>
            </a:fld>
            <a:endParaRPr lang="en-US"/>
          </a:p>
        </p:txBody>
      </p:sp>
    </p:spTree>
    <p:extLst>
      <p:ext uri="{BB962C8B-B14F-4D97-AF65-F5344CB8AC3E}">
        <p14:creationId xmlns:p14="http://schemas.microsoft.com/office/powerpoint/2010/main" val="1087650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motivates workers / volunteers </a:t>
            </a:r>
            <a:r>
              <a:rPr lang="en-US" smtClean="0"/>
              <a:t>/ people?</a:t>
            </a:r>
            <a:r>
              <a:rPr lang="en-US" baseline="0" smtClean="0"/>
              <a:t> </a:t>
            </a:r>
            <a:r>
              <a:rPr lang="en-US" smtClean="0"/>
              <a:t>5:07 </a:t>
            </a:r>
            <a:r>
              <a:rPr lang="en-US" dirty="0" smtClean="0"/>
              <a:t>(minutes)</a:t>
            </a:r>
          </a:p>
          <a:p>
            <a:r>
              <a:rPr lang="en-US" smtClean="0"/>
              <a:t>pay</a:t>
            </a:r>
            <a:r>
              <a:rPr lang="en-US" baseline="0" smtClean="0"/>
              <a:t> </a:t>
            </a:r>
            <a:r>
              <a:rPr lang="en-US" baseline="0" dirty="0" smtClean="0"/>
              <a:t>people enough so that money is not on their minds and they can concentrate on their work.</a:t>
            </a:r>
            <a:endParaRPr lang="en-US" dirty="0" smtClean="0"/>
          </a:p>
          <a:p>
            <a:r>
              <a:rPr lang="en-US" smtClean="0"/>
              <a:t>3</a:t>
            </a:r>
            <a:r>
              <a:rPr lang="en-US" baseline="0" smtClean="0"/>
              <a:t> </a:t>
            </a:r>
            <a:r>
              <a:rPr lang="en-US" baseline="0" dirty="0" smtClean="0"/>
              <a:t>factors that lead to better performance (and personal satisfaction)</a:t>
            </a:r>
            <a:endParaRPr lang="en-US" dirty="0" smtClean="0"/>
          </a:p>
          <a:p>
            <a:pPr marL="228587" indent="-228587">
              <a:buAutoNum type="arabicPeriod"/>
            </a:pPr>
            <a:r>
              <a:rPr lang="en-US" smtClean="0"/>
              <a:t>Autonomy </a:t>
            </a:r>
            <a:r>
              <a:rPr lang="en-US" dirty="0" smtClean="0"/>
              <a:t>– our desire</a:t>
            </a:r>
            <a:r>
              <a:rPr lang="en-US" baseline="0" dirty="0" smtClean="0"/>
              <a:t> to </a:t>
            </a:r>
            <a:r>
              <a:rPr lang="en-US" dirty="0" smtClean="0"/>
              <a:t>self-direct</a:t>
            </a:r>
            <a:r>
              <a:rPr lang="en-US" baseline="0" dirty="0" smtClean="0"/>
              <a:t> our own lives (to </a:t>
            </a:r>
            <a:r>
              <a:rPr lang="en-US" baseline="0" smtClean="0"/>
              <a:t>get engagement) example</a:t>
            </a:r>
            <a:r>
              <a:rPr lang="en-US" baseline="0" dirty="0" smtClean="0"/>
              <a:t>: </a:t>
            </a:r>
            <a:r>
              <a:rPr lang="en-US" baseline="0" dirty="0" err="1" smtClean="0"/>
              <a:t>Atlassian</a:t>
            </a:r>
            <a:r>
              <a:rPr lang="en-US" baseline="0" dirty="0" smtClean="0"/>
              <a:t> (one day a quarter, employees paid to work on something interesting to them – then share  (new products, soft ware fixes)</a:t>
            </a:r>
            <a:endParaRPr lang="en-US" dirty="0" smtClean="0"/>
          </a:p>
          <a:p>
            <a:r>
              <a:rPr lang="en-US" dirty="0" smtClean="0"/>
              <a:t>2. Mastery</a:t>
            </a:r>
            <a:r>
              <a:rPr lang="en-US" baseline="0" dirty="0" smtClean="0"/>
              <a:t> -- 	it’s fun, it’s satisfying, doing technically sophisticated work (for free), challenge and mastery – making a contribution. we care about mastery</a:t>
            </a:r>
            <a:endParaRPr lang="en-US" dirty="0" smtClean="0"/>
          </a:p>
          <a:p>
            <a:r>
              <a:rPr lang="en-US" dirty="0" smtClean="0"/>
              <a:t>3. Purpose – making</a:t>
            </a:r>
            <a:r>
              <a:rPr lang="en-US" baseline="0" dirty="0" smtClean="0"/>
              <a:t> a contribution – motivates workers and produces an inspiring place to work.</a:t>
            </a:r>
          </a:p>
          <a:p>
            <a:endParaRPr lang="en-US" baseline="0" dirty="0" smtClean="0"/>
          </a:p>
          <a:p>
            <a:r>
              <a:rPr lang="en-US" baseline="0" smtClean="0"/>
              <a:t>from </a:t>
            </a:r>
            <a:r>
              <a:rPr lang="en-US" baseline="0" dirty="0" smtClean="0"/>
              <a:t>the work Drive, the surprising truth about what </a:t>
            </a:r>
            <a:r>
              <a:rPr lang="en-US" baseline="0" smtClean="0"/>
              <a:t>motivates us by </a:t>
            </a:r>
            <a:r>
              <a:rPr lang="en-US" baseline="0" dirty="0" smtClean="0"/>
              <a:t>Daniel H</a:t>
            </a:r>
            <a:r>
              <a:rPr lang="en-US" baseline="0" smtClean="0"/>
              <a:t>. Pink,looking </a:t>
            </a:r>
            <a:r>
              <a:rPr lang="en-US" baseline="0" dirty="0" smtClean="0"/>
              <a:t>at motivation research of the last 50 years.</a:t>
            </a:r>
            <a:endParaRPr lang="en-US" dirty="0" smtClean="0"/>
          </a:p>
          <a:p>
            <a:endParaRPr lang="en-US" dirty="0" smtClean="0"/>
          </a:p>
          <a:p>
            <a:r>
              <a:rPr lang="en-US" dirty="0" smtClean="0"/>
              <a:t>The </a:t>
            </a:r>
            <a:r>
              <a:rPr lang="en-US" smtClean="0"/>
              <a:t>3 factors? </a:t>
            </a:r>
            <a:r>
              <a:rPr lang="en-US" b="1" smtClean="0"/>
              <a:t>autonomy</a:t>
            </a:r>
            <a:r>
              <a:rPr lang="en-US" dirty="0" smtClean="0"/>
              <a:t>: We can be attuned to what parts of the workflows can be done in the order chosen by the person doing the work. There are also tasks that could be accomplished in a variety of ways -- the person doing the work -- could choose the method (we've seen this in practice at </a:t>
            </a:r>
            <a:r>
              <a:rPr lang="en-US" dirty="0" err="1" smtClean="0"/>
              <a:t>Yale_ENT</a:t>
            </a:r>
            <a:r>
              <a:rPr lang="en-US" dirty="0" smtClean="0"/>
              <a:t>, for example).</a:t>
            </a:r>
            <a:r>
              <a:rPr lang="en-US" smtClean="0"/>
              <a:t/>
            </a:r>
            <a:br>
              <a:rPr lang="en-US" smtClean="0"/>
            </a:br>
            <a:r>
              <a:rPr lang="en-US" b="1" smtClean="0"/>
              <a:t>mastery</a:t>
            </a:r>
            <a:r>
              <a:rPr lang="en-US" dirty="0" smtClean="0"/>
              <a:t>: we can give this via training to -- volunteers / students / staff -- mastering new skills and knowledge  sets</a:t>
            </a:r>
            <a:r>
              <a:rPr lang="en-US" smtClean="0"/>
              <a:t/>
            </a:r>
            <a:br>
              <a:rPr lang="en-US" smtClean="0"/>
            </a:br>
            <a:r>
              <a:rPr lang="en-US" b="1" smtClean="0"/>
              <a:t>purpose</a:t>
            </a:r>
            <a:r>
              <a:rPr lang="en-US" dirty="0" smtClean="0"/>
              <a:t>: this we have -- a very cool purpose, or really, many purposes for all this data! we just need to communicate these to our volunteers / students / staff / administrators...</a:t>
            </a:r>
            <a:br>
              <a:rPr lang="en-US" dirty="0" smtClean="0"/>
            </a:br>
            <a:endParaRPr lang="en-US" dirty="0" smtClean="0"/>
          </a:p>
          <a:p>
            <a:r>
              <a:rPr lang="en-US" dirty="0" smtClean="0"/>
              <a:t>14 May 2012</a:t>
            </a:r>
          </a:p>
        </p:txBody>
      </p:sp>
      <p:sp>
        <p:nvSpPr>
          <p:cNvPr id="4" name="Slide Number Placeholder 3"/>
          <p:cNvSpPr>
            <a:spLocks noGrp="1"/>
          </p:cNvSpPr>
          <p:nvPr>
            <p:ph type="sldNum" sz="quarter" idx="10"/>
          </p:nvPr>
        </p:nvSpPr>
        <p:spPr/>
        <p:txBody>
          <a:bodyPr/>
          <a:lstStyle/>
          <a:p>
            <a:fld id="{77C3A16F-87E9-47F4-B4FD-11398742DD9C}" type="slidenum">
              <a:rPr lang="en-US" smtClean="0"/>
              <a:pPr/>
              <a:t>13</a:t>
            </a:fld>
            <a:endParaRPr lang="en-US"/>
          </a:p>
        </p:txBody>
      </p:sp>
    </p:spTree>
    <p:extLst>
      <p:ext uri="{BB962C8B-B14F-4D97-AF65-F5344CB8AC3E}">
        <p14:creationId xmlns:p14="http://schemas.microsoft.com/office/powerpoint/2010/main" val="1087650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a grid.</a:t>
            </a:r>
          </a:p>
          <a:p>
            <a:r>
              <a:rPr lang="en-US" dirty="0" smtClean="0"/>
              <a:t>Left</a:t>
            </a:r>
            <a:r>
              <a:rPr lang="en-US" baseline="0" dirty="0" smtClean="0"/>
              <a:t> column is list of workflow steps.</a:t>
            </a:r>
          </a:p>
          <a:p>
            <a:r>
              <a:rPr lang="en-US" baseline="0" dirty="0" smtClean="0"/>
              <a:t>Top row across is a list of all the questions to ask yourself to evaluate a workflow to find places to speed it up.</a:t>
            </a:r>
            <a:endParaRPr lang="en-US" dirty="0"/>
          </a:p>
        </p:txBody>
      </p:sp>
      <p:sp>
        <p:nvSpPr>
          <p:cNvPr id="4" name="Slide Number Placeholder 3"/>
          <p:cNvSpPr>
            <a:spLocks noGrp="1"/>
          </p:cNvSpPr>
          <p:nvPr>
            <p:ph type="sldNum" sz="quarter" idx="10"/>
          </p:nvPr>
        </p:nvSpPr>
        <p:spPr/>
        <p:txBody>
          <a:bodyPr/>
          <a:lstStyle/>
          <a:p>
            <a:fld id="{3599BDB0-90FD-4294-A65E-015E7F614F57}" type="slidenum">
              <a:rPr lang="en-US" smtClean="0"/>
              <a:t>14</a:t>
            </a:fld>
            <a:endParaRPr lang="en-US"/>
          </a:p>
        </p:txBody>
      </p:sp>
    </p:spTree>
    <p:extLst>
      <p:ext uri="{BB962C8B-B14F-4D97-AF65-F5344CB8AC3E}">
        <p14:creationId xmlns:p14="http://schemas.microsoft.com/office/powerpoint/2010/main" val="2365362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a grid.</a:t>
            </a:r>
          </a:p>
          <a:p>
            <a:r>
              <a:rPr lang="en-US" dirty="0" smtClean="0"/>
              <a:t>Left</a:t>
            </a:r>
            <a:r>
              <a:rPr lang="en-US" baseline="0" dirty="0" smtClean="0"/>
              <a:t> column is list of workflow steps.</a:t>
            </a:r>
          </a:p>
          <a:p>
            <a:r>
              <a:rPr lang="en-US" baseline="0" dirty="0" smtClean="0"/>
              <a:t>Top row across is a list of all the questions to ask yourself to evaluate a workflow to find places to speed it up.</a:t>
            </a:r>
            <a:endParaRPr lang="en-US" dirty="0" smtClean="0"/>
          </a:p>
          <a:p>
            <a:endParaRPr lang="en-US" dirty="0"/>
          </a:p>
        </p:txBody>
      </p:sp>
      <p:sp>
        <p:nvSpPr>
          <p:cNvPr id="4" name="Slide Number Placeholder 3"/>
          <p:cNvSpPr>
            <a:spLocks noGrp="1"/>
          </p:cNvSpPr>
          <p:nvPr>
            <p:ph type="sldNum" sz="quarter" idx="10"/>
          </p:nvPr>
        </p:nvSpPr>
        <p:spPr/>
        <p:txBody>
          <a:bodyPr/>
          <a:lstStyle/>
          <a:p>
            <a:fld id="{3599BDB0-90FD-4294-A65E-015E7F614F57}" type="slidenum">
              <a:rPr lang="en-US" smtClean="0"/>
              <a:t>15</a:t>
            </a:fld>
            <a:endParaRPr lang="en-US"/>
          </a:p>
        </p:txBody>
      </p:sp>
    </p:spTree>
    <p:extLst>
      <p:ext uri="{BB962C8B-B14F-4D97-AF65-F5344CB8AC3E}">
        <p14:creationId xmlns:p14="http://schemas.microsoft.com/office/powerpoint/2010/main" val="3676868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itchFamily="34" charset="0"/>
              </a:rPr>
              <a:t>reduce the likelihood of specimen handling damage</a:t>
            </a:r>
          </a:p>
          <a:p>
            <a:r>
              <a:rPr lang="en-US" dirty="0">
                <a:latin typeface="Century Gothic" pitchFamily="34" charset="0"/>
              </a:rPr>
              <a:t>reduce damage from skin oils on old, fragile labels</a:t>
            </a:r>
          </a:p>
          <a:p>
            <a:r>
              <a:rPr lang="en-US" dirty="0">
                <a:latin typeface="Century Gothic" pitchFamily="34" charset="0"/>
              </a:rPr>
              <a:t>speed up the imaging process</a:t>
            </a:r>
          </a:p>
          <a:p>
            <a:r>
              <a:rPr lang="en-US" dirty="0">
                <a:latin typeface="Century Gothic" pitchFamily="34" charset="0"/>
              </a:rPr>
              <a:t>increase level of comfort for specimen handling</a:t>
            </a:r>
          </a:p>
          <a:p>
            <a:endParaRPr lang="en-US" dirty="0" smtClean="0"/>
          </a:p>
          <a:p>
            <a:r>
              <a:rPr lang="en-US" b="1" dirty="0">
                <a:solidFill>
                  <a:schemeClr val="tx1">
                    <a:lumMod val="50000"/>
                    <a:lumOff val="50000"/>
                  </a:schemeClr>
                </a:solidFill>
                <a:latin typeface="Century Gothic" pitchFamily="34" charset="0"/>
              </a:rPr>
              <a:t>forceps &amp; culture</a:t>
            </a:r>
            <a:r>
              <a:rPr lang="en-US" dirty="0">
                <a:solidFill>
                  <a:schemeClr val="tx1">
                    <a:lumMod val="50000"/>
                    <a:lumOff val="50000"/>
                  </a:schemeClr>
                </a:solidFill>
                <a:latin typeface="Century Gothic" pitchFamily="34" charset="0"/>
              </a:rPr>
              <a:t> ~</a:t>
            </a:r>
          </a:p>
          <a:p>
            <a:r>
              <a:rPr lang="en-US" dirty="0">
                <a:solidFill>
                  <a:schemeClr val="tx1">
                    <a:lumMod val="50000"/>
                    <a:lumOff val="50000"/>
                  </a:schemeClr>
                </a:solidFill>
                <a:latin typeface="Century Gothic" pitchFamily="34" charset="0"/>
              </a:rPr>
              <a:t>may also result in the wider entomology community being more willing to handle the specimens so need to continue  community endeavors to share / disseminate these ideas</a:t>
            </a:r>
            <a:endParaRPr lang="en-US" dirty="0" smtClean="0"/>
          </a:p>
          <a:p>
            <a:endParaRPr lang="en-US" dirty="0" smtClean="0"/>
          </a:p>
          <a:p>
            <a:endParaRPr lang="en-US" dirty="0" smtClean="0"/>
          </a:p>
          <a:p>
            <a:r>
              <a:rPr lang="en-US" dirty="0" smtClean="0"/>
              <a:t>------</a:t>
            </a:r>
          </a:p>
          <a:p>
            <a:r>
              <a:rPr lang="en-US" dirty="0" smtClean="0"/>
              <a:t>Some examples of changes we saw</a:t>
            </a:r>
            <a:r>
              <a:rPr lang="en-US" baseline="0" dirty="0" smtClean="0"/>
              <a:t> in various collections</a:t>
            </a:r>
          </a:p>
          <a:p>
            <a:r>
              <a:rPr lang="en-US" baseline="0" dirty="0" smtClean="0"/>
              <a:t>as they adapt to improve their digitization.</a:t>
            </a:r>
          </a:p>
          <a:p>
            <a:endParaRPr lang="en-US" baseline="0" dirty="0" smtClean="0"/>
          </a:p>
          <a:p>
            <a:r>
              <a:rPr lang="en-US" baseline="0" dirty="0" smtClean="0"/>
              <a:t>N-</a:t>
            </a:r>
            <a:r>
              <a:rPr lang="en-US" baseline="0" dirty="0" err="1" smtClean="0"/>
              <a:t>i</a:t>
            </a:r>
            <a:r>
              <a:rPr lang="en-US" baseline="0" dirty="0" smtClean="0"/>
              <a:t>-H is “not invented here.”</a:t>
            </a:r>
          </a:p>
          <a:p>
            <a:endParaRPr lang="en-US" baseline="0" dirty="0" smtClean="0"/>
          </a:p>
          <a:p>
            <a:r>
              <a:rPr lang="en-US" dirty="0" smtClean="0"/>
              <a:t>Workflow Evolution ~ </a:t>
            </a:r>
            <a:br>
              <a:rPr lang="en-US" dirty="0" smtClean="0"/>
            </a:br>
            <a:r>
              <a:rPr lang="en-US" dirty="0" smtClean="0"/>
              <a:t>things people changed (adaptation)</a:t>
            </a:r>
            <a:endParaRPr lang="en-US" baseline="0" dirty="0" smtClean="0"/>
          </a:p>
          <a:p>
            <a:endParaRPr lang="en-US" dirty="0" smtClean="0">
              <a:latin typeface="Century Gothic" pitchFamily="34" charset="0"/>
            </a:endParaRPr>
          </a:p>
          <a:p>
            <a:r>
              <a:rPr lang="en-US" dirty="0" smtClean="0">
                <a:latin typeface="Century Gothic" pitchFamily="34" charset="0"/>
              </a:rPr>
              <a:t>tweezers (aka forceps)</a:t>
            </a:r>
          </a:p>
          <a:p>
            <a:r>
              <a:rPr lang="en-US" dirty="0" smtClean="0">
                <a:latin typeface="Century Gothic" pitchFamily="34" charset="0"/>
              </a:rPr>
              <a:t>autonomy to alleviate boredom</a:t>
            </a:r>
          </a:p>
          <a:p>
            <a:r>
              <a:rPr lang="en-US" dirty="0" smtClean="0">
                <a:latin typeface="Century Gothic" pitchFamily="34" charset="0"/>
              </a:rPr>
              <a:t>keystroke short cuts</a:t>
            </a:r>
          </a:p>
          <a:p>
            <a:r>
              <a:rPr lang="en-US" dirty="0" err="1" smtClean="0">
                <a:latin typeface="Century Gothic" pitchFamily="34" charset="0"/>
              </a:rPr>
              <a:t>ocr</a:t>
            </a:r>
            <a:r>
              <a:rPr lang="en-US" dirty="0" smtClean="0">
                <a:latin typeface="Century Gothic" pitchFamily="34" charset="0"/>
              </a:rPr>
              <a:t> to validate scanned barcode entry</a:t>
            </a:r>
          </a:p>
          <a:p>
            <a:r>
              <a:rPr lang="en-US" dirty="0" smtClean="0">
                <a:latin typeface="Century Gothic" pitchFamily="34" charset="0"/>
              </a:rPr>
              <a:t>opportunistic use of mastery / skill sets</a:t>
            </a:r>
          </a:p>
          <a:p>
            <a:r>
              <a:rPr lang="en-US" dirty="0" smtClean="0">
                <a:latin typeface="Century Gothic" pitchFamily="34" charset="0"/>
              </a:rPr>
              <a:t>tracking flow</a:t>
            </a:r>
          </a:p>
          <a:p>
            <a:pPr lvl="1"/>
            <a:r>
              <a:rPr lang="en-US" sz="2400" dirty="0" smtClean="0">
                <a:latin typeface="Century Gothic" pitchFamily="34" charset="0"/>
              </a:rPr>
              <a:t>what happens when there’s a problem or question?</a:t>
            </a:r>
          </a:p>
          <a:p>
            <a:pPr lvl="1"/>
            <a:r>
              <a:rPr lang="en-US" sz="2400" dirty="0" smtClean="0">
                <a:latin typeface="Century Gothic" pitchFamily="34" charset="0"/>
              </a:rPr>
              <a:t>where do problems go?</a:t>
            </a:r>
          </a:p>
          <a:p>
            <a:pPr lvl="1"/>
            <a:r>
              <a:rPr lang="en-US" sz="2400" dirty="0" smtClean="0">
                <a:latin typeface="Century Gothic" pitchFamily="34" charset="0"/>
              </a:rPr>
              <a:t>losing information</a:t>
            </a:r>
          </a:p>
          <a:p>
            <a:pPr lvl="1"/>
            <a:r>
              <a:rPr lang="en-US" sz="2400" dirty="0" smtClean="0">
                <a:latin typeface="Century Gothic" pitchFamily="34" charset="0"/>
              </a:rPr>
              <a:t>capturing feedback from staff</a:t>
            </a:r>
          </a:p>
          <a:p>
            <a:r>
              <a:rPr lang="en-US" dirty="0" smtClean="0">
                <a:latin typeface="Century Gothic" pitchFamily="34" charset="0"/>
              </a:rPr>
              <a:t>Institutional level</a:t>
            </a:r>
          </a:p>
          <a:p>
            <a:pPr lvl="1"/>
            <a:r>
              <a:rPr lang="en-US" sz="2400" dirty="0" smtClean="0">
                <a:latin typeface="Century Gothic" pitchFamily="34" charset="0"/>
              </a:rPr>
              <a:t>Coordinated effort</a:t>
            </a:r>
          </a:p>
          <a:p>
            <a:pPr lvl="1"/>
            <a:r>
              <a:rPr lang="en-US" sz="2400" dirty="0" smtClean="0">
                <a:latin typeface="Century Gothic" pitchFamily="34" charset="0"/>
              </a:rPr>
              <a:t>Ready and willing to try a new strategy</a:t>
            </a:r>
          </a:p>
          <a:p>
            <a:pPr lvl="1"/>
            <a:r>
              <a:rPr lang="en-US" sz="2400" dirty="0" smtClean="0">
                <a:latin typeface="Century Gothic" pitchFamily="34" charset="0"/>
              </a:rPr>
              <a:t>Avoiding the N-</a:t>
            </a:r>
            <a:r>
              <a:rPr lang="en-US" sz="2400" dirty="0" err="1" smtClean="0">
                <a:latin typeface="Century Gothic" pitchFamily="34" charset="0"/>
              </a:rPr>
              <a:t>i</a:t>
            </a:r>
            <a:r>
              <a:rPr lang="en-US" sz="2400" dirty="0" smtClean="0">
                <a:latin typeface="Century Gothic" pitchFamily="34" charset="0"/>
              </a:rPr>
              <a:t>-H syndrome</a:t>
            </a:r>
          </a:p>
          <a:p>
            <a:pPr lvl="1"/>
            <a:endParaRPr lang="en-US" sz="2400" dirty="0" smtClean="0">
              <a:latin typeface="Century Gothic" pitchFamily="34" charset="0"/>
            </a:endParaRPr>
          </a:p>
          <a:p>
            <a:pPr lvl="0"/>
            <a:endParaRPr lang="en-US" sz="2400" dirty="0" smtClean="0">
              <a:latin typeface="Century Gothic" pitchFamily="34" charset="0"/>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7C3A16F-87E9-47F4-B4FD-11398742DD9C}" type="slidenum">
              <a:rPr lang="en-US" smtClean="0"/>
              <a:pPr/>
              <a:t>16</a:t>
            </a:fld>
            <a:endParaRPr lang="en-US"/>
          </a:p>
        </p:txBody>
      </p:sp>
    </p:spTree>
    <p:extLst>
      <p:ext uri="{BB962C8B-B14F-4D97-AF65-F5344CB8AC3E}">
        <p14:creationId xmlns:p14="http://schemas.microsoft.com/office/powerpoint/2010/main" val="1087650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Some examples of changes we saw</a:t>
            </a:r>
            <a:r>
              <a:rPr lang="en-US" baseline="0" smtClean="0"/>
              <a:t> in various collections</a:t>
            </a:r>
          </a:p>
          <a:p>
            <a:r>
              <a:rPr lang="en-US" baseline="0" smtClean="0"/>
              <a:t>as they adapt to improve their digitization.</a:t>
            </a:r>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examples of changes we saw</a:t>
            </a:r>
            <a:r>
              <a:rPr lang="en-US" baseline="0" dirty="0" smtClean="0"/>
              <a:t> in various collections</a:t>
            </a:r>
          </a:p>
          <a:p>
            <a:r>
              <a:rPr lang="en-US" baseline="0" dirty="0" smtClean="0"/>
              <a:t>as they adapt to improve their digitization.</a:t>
            </a:r>
          </a:p>
          <a:p>
            <a:endParaRPr lang="en-US" baseline="0" dirty="0" smtClean="0"/>
          </a:p>
          <a:p>
            <a:r>
              <a:rPr lang="en-US" dirty="0" smtClean="0"/>
              <a:t>Keystroke more efficient than mouse</a:t>
            </a:r>
          </a:p>
          <a:p>
            <a:pPr lvl="1"/>
            <a:r>
              <a:rPr lang="en-US" sz="2400" dirty="0" smtClean="0"/>
              <a:t>Keystroke shortcut training</a:t>
            </a:r>
          </a:p>
          <a:p>
            <a:pPr lvl="1"/>
            <a:r>
              <a:rPr lang="en-US" sz="2400" dirty="0" smtClean="0"/>
              <a:t>Keystroke shortcuts posted prominently</a:t>
            </a:r>
          </a:p>
          <a:p>
            <a:pPr lvl="1"/>
            <a:r>
              <a:rPr lang="en-US" sz="2400" dirty="0" smtClean="0">
                <a:latin typeface="Century Gothic" pitchFamily="34" charset="0"/>
              </a:rPr>
              <a:t>Keystroke vs. mouse</a:t>
            </a:r>
          </a:p>
          <a:p>
            <a:pPr lvl="0"/>
            <a:endParaRPr lang="en-US" sz="2400" dirty="0" smtClean="0">
              <a:latin typeface="Century Gothic" pitchFamily="34" charset="0"/>
            </a:endParaRPr>
          </a:p>
          <a:p>
            <a:pPr lvl="0"/>
            <a:r>
              <a:rPr lang="en-US" sz="2400" dirty="0" smtClean="0">
                <a:latin typeface="Century Gothic" pitchFamily="34" charset="0"/>
              </a:rPr>
              <a:t>Mouse image from http://macsparkytrial.squarespace.com/blog/2007/11/3/keyboard-vs-mouse.html</a:t>
            </a:r>
          </a:p>
        </p:txBody>
      </p:sp>
      <p:sp>
        <p:nvSpPr>
          <p:cNvPr id="4" name="Slide Number Placeholder 3"/>
          <p:cNvSpPr>
            <a:spLocks noGrp="1"/>
          </p:cNvSpPr>
          <p:nvPr>
            <p:ph type="sldNum" sz="quarter" idx="10"/>
          </p:nvPr>
        </p:nvSpPr>
        <p:spPr/>
        <p:txBody>
          <a:bodyPr/>
          <a:lstStyle/>
          <a:p>
            <a:fld id="{52B6A597-0BC9-4F5D-BA8B-041FC68A6BC0}"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examples of changes we saw</a:t>
            </a:r>
            <a:r>
              <a:rPr lang="en-US" baseline="0" dirty="0" smtClean="0"/>
              <a:t> in various collections</a:t>
            </a:r>
          </a:p>
          <a:p>
            <a:r>
              <a:rPr lang="en-US" baseline="0" dirty="0" smtClean="0"/>
              <a:t>as they adapt to improve their digitization.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examples of changes we saw</a:t>
            </a:r>
            <a:r>
              <a:rPr lang="en-US" baseline="0" dirty="0" smtClean="0"/>
              <a:t> in various collections</a:t>
            </a:r>
          </a:p>
          <a:p>
            <a:r>
              <a:rPr lang="en-US" baseline="0" dirty="0" smtClean="0"/>
              <a:t>as they adapt to improve their digitization.</a:t>
            </a:r>
          </a:p>
          <a:p>
            <a:endParaRPr lang="en-US" baseline="0" dirty="0" smtClean="0"/>
          </a:p>
          <a:p>
            <a:r>
              <a:rPr lang="en-US" baseline="0" dirty="0" smtClean="0"/>
              <a:t>Openness to change (2-way barcode validation strategy – Paul Morris at Harvard ENT)</a:t>
            </a:r>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examples of changes we saw</a:t>
            </a:r>
            <a:r>
              <a:rPr lang="en-US" baseline="0" dirty="0" smtClean="0"/>
              <a:t> in various collections</a:t>
            </a:r>
          </a:p>
          <a:p>
            <a:r>
              <a:rPr lang="en-US" baseline="0" dirty="0" smtClean="0"/>
              <a:t>as they adapt to improve their digitization.</a:t>
            </a:r>
          </a:p>
          <a:p>
            <a:endParaRPr lang="en-US" baseline="0" dirty="0" smtClean="0"/>
          </a:p>
          <a:p>
            <a:r>
              <a:rPr lang="en-US" baseline="0" dirty="0" smtClean="0"/>
              <a:t>Openness to change (2-way barcode validation strategy – Paul Morris at Harvard ENT)</a:t>
            </a:r>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issues</a:t>
            </a:r>
          </a:p>
          <a:p>
            <a:pPr lvl="1"/>
            <a:r>
              <a:rPr lang="en-US" dirty="0" smtClean="0"/>
              <a:t>Boundary issues</a:t>
            </a:r>
          </a:p>
          <a:p>
            <a:pPr lvl="1"/>
            <a:r>
              <a:rPr lang="en-US" dirty="0" smtClean="0"/>
              <a:t>Focus on examples</a:t>
            </a:r>
          </a:p>
          <a:p>
            <a:pPr lvl="1"/>
            <a:r>
              <a:rPr lang="en-US" dirty="0" smtClean="0"/>
              <a:t>eCollaboration</a:t>
            </a:r>
          </a:p>
          <a:p>
            <a:pPr lvl="1"/>
            <a:r>
              <a:rPr lang="en-US" dirty="0" smtClean="0"/>
              <a:t>STEM</a:t>
            </a:r>
          </a:p>
          <a:p>
            <a:pPr lvl="1"/>
            <a:r>
              <a:rPr lang="en-US" dirty="0" smtClean="0"/>
              <a:t>Harvard implicit bias study</a:t>
            </a:r>
          </a:p>
          <a:p>
            <a:pPr lvl="1"/>
            <a:endParaRPr lang="en-US" dirty="0" smtClean="0"/>
          </a:p>
          <a:p>
            <a:r>
              <a:rPr lang="en-US" sz="1000" dirty="0" smtClean="0"/>
              <a:t>In this workshop, we’re essentially reviewing (current state as / is analysis) processes being used to try and broadly define our overall digitization process.  As part of the review process, we’ll be looking for redesign and perhaps in some cases, re-engineering opportunities.</a:t>
            </a:r>
          </a:p>
          <a:p>
            <a:r>
              <a:rPr lang="en-US" sz="1000" dirty="0" smtClean="0"/>
              <a:t>“…before you start reviewing a process to ensure you correctly define what the process actually is and establish what the boundaries are.”</a:t>
            </a:r>
          </a:p>
          <a:p>
            <a:endParaRPr lang="en-US" sz="1000" dirty="0" smtClean="0"/>
          </a:p>
          <a:p>
            <a:r>
              <a:rPr lang="en-US" sz="1000" dirty="0" smtClean="0"/>
              <a:t>Joint Information Systems Committee</a:t>
            </a:r>
          </a:p>
          <a:p>
            <a:r>
              <a:rPr lang="en-US" sz="1000" dirty="0" smtClean="0"/>
              <a:t>http://www.jiscinfonet.ac.uk/InfoKits/process-review/process-review-8</a:t>
            </a:r>
          </a:p>
          <a:p>
            <a:endParaRPr lang="en-US" sz="1000" dirty="0" smtClean="0"/>
          </a:p>
          <a:p>
            <a:r>
              <a:rPr lang="en-US" sz="1000" dirty="0" smtClean="0"/>
              <a:t>We’re looking for the broad core processes fundamental to the organization. “…no organization has more than eight core processes.” Even though, these are based on business process modeling, the ideas work. Our customers are us, as well as our stakeholders. Our audience of data collectors, data providers and data user is a large one.  Keep in mind, why are we doing this in the first place? -access to </a:t>
            </a:r>
            <a:r>
              <a:rPr lang="en-US" sz="1000" i="1" dirty="0" smtClean="0"/>
              <a:t>fit-for-use data</a:t>
            </a:r>
            <a:r>
              <a:rPr lang="en-US" sz="1000" dirty="0" smtClean="0"/>
              <a:t> for research, education and outreach.</a:t>
            </a:r>
          </a:p>
          <a:p>
            <a:endParaRPr lang="en-US" sz="1000" dirty="0" smtClean="0"/>
          </a:p>
          <a:p>
            <a:r>
              <a:rPr lang="en-US" sz="1000" dirty="0" smtClean="0"/>
              <a:t>“Take the example of the process of going on holiday. Some people may say it starts when you step on the plane and ends when you collect your suitcases from the airport carousel on the your return. Others might argue it starts with looking at maps and brochures and ends when you've unpacked and exchanged your foreign currency back to sterling. Neither view is right or wrong and each way of looking at it has its advantages and disadvantages.”</a:t>
            </a:r>
          </a:p>
          <a:p>
            <a:endParaRPr lang="en-US" sz="1000" dirty="0" smtClean="0"/>
          </a:p>
          <a:p>
            <a:r>
              <a:rPr lang="en-US" sz="1000" dirty="0" smtClean="0"/>
              <a:t>Creativity</a:t>
            </a:r>
          </a:p>
          <a:p>
            <a:r>
              <a:rPr lang="en-US" sz="1000" dirty="0" smtClean="0"/>
              <a:t>“What might happen, what might we do?" is combined with "How could we bring this action into reality?“</a:t>
            </a:r>
          </a:p>
          <a:p>
            <a:endParaRPr lang="en-US" sz="1000" dirty="0" smtClean="0"/>
          </a:p>
          <a:p>
            <a:r>
              <a:rPr lang="en-US" dirty="0" smtClean="0">
                <a:latin typeface="Century Gothic" pitchFamily="34" charset="0"/>
              </a:rPr>
              <a:t>observing digitization workflows</a:t>
            </a:r>
          </a:p>
          <a:p>
            <a:r>
              <a:rPr lang="en-US" dirty="0" smtClean="0">
                <a:latin typeface="Century Gothic" pitchFamily="34" charset="0"/>
              </a:rPr>
              <a:t>social issues</a:t>
            </a:r>
          </a:p>
          <a:p>
            <a:r>
              <a:rPr lang="en-US" dirty="0" smtClean="0">
                <a:latin typeface="Century Gothic" pitchFamily="34" charset="0"/>
              </a:rPr>
              <a:t>business processes</a:t>
            </a:r>
          </a:p>
          <a:p>
            <a:r>
              <a:rPr lang="en-US" dirty="0" smtClean="0">
                <a:latin typeface="Century Gothic" pitchFamily="34" charset="0"/>
              </a:rPr>
              <a:t>change, management &amp; motivation</a:t>
            </a:r>
          </a:p>
          <a:p>
            <a:r>
              <a:rPr lang="en-US" dirty="0" smtClean="0">
                <a:latin typeface="Century Gothic" pitchFamily="34" charset="0"/>
              </a:rPr>
              <a:t>some changes seen</a:t>
            </a:r>
          </a:p>
          <a:p>
            <a:r>
              <a:rPr lang="en-US" dirty="0" smtClean="0">
                <a:latin typeface="Century Gothic" pitchFamily="34" charset="0"/>
              </a:rPr>
              <a:t>opportunities for redesign</a:t>
            </a:r>
          </a:p>
          <a:p>
            <a:pPr lvl="1"/>
            <a:r>
              <a:rPr lang="en-US" dirty="0" smtClean="0">
                <a:latin typeface="Century Gothic" pitchFamily="34" charset="0"/>
              </a:rPr>
              <a:t>evaluating &amp; redesigning workflows</a:t>
            </a:r>
          </a:p>
          <a:p>
            <a:r>
              <a:rPr lang="en-US" dirty="0" smtClean="0">
                <a:latin typeface="Century Gothic" pitchFamily="34" charset="0"/>
              </a:rPr>
              <a:t>digitization &amp; cultural maturity</a:t>
            </a:r>
          </a:p>
          <a:p>
            <a:pPr lvl="0"/>
            <a:endParaRPr lang="en-US" dirty="0" smtClean="0"/>
          </a:p>
          <a:p>
            <a:pPr lvl="0"/>
            <a:r>
              <a:rPr lang="en-US" dirty="0" smtClean="0"/>
              <a:t>Overview</a:t>
            </a:r>
            <a:r>
              <a:rPr lang="en-US" baseline="0" dirty="0" smtClean="0"/>
              <a:t> of other topics in this talk…</a:t>
            </a:r>
            <a:endParaRPr lang="en-US" dirty="0" smtClean="0"/>
          </a:p>
          <a:p>
            <a:r>
              <a:rPr lang="en-US" dirty="0" smtClean="0"/>
              <a:t>Excel ≠ database</a:t>
            </a:r>
          </a:p>
          <a:p>
            <a:pPr lvl="1"/>
            <a:r>
              <a:rPr lang="en-US" dirty="0" smtClean="0"/>
              <a:t>Which one will you choose?</a:t>
            </a:r>
          </a:p>
          <a:p>
            <a:pPr lvl="1"/>
            <a:r>
              <a:rPr lang="en-US" dirty="0" smtClean="0"/>
              <a:t>Sorting</a:t>
            </a:r>
          </a:p>
          <a:p>
            <a:pPr lvl="1"/>
            <a:r>
              <a:rPr lang="en-US" dirty="0" smtClean="0"/>
              <a:t>Formulas</a:t>
            </a:r>
          </a:p>
          <a:p>
            <a:pPr lvl="1"/>
            <a:r>
              <a:rPr lang="en-US" dirty="0" smtClean="0"/>
              <a:t>Formatting</a:t>
            </a:r>
          </a:p>
          <a:p>
            <a:pPr lvl="1"/>
            <a:r>
              <a:rPr lang="en-US" dirty="0" smtClean="0"/>
              <a:t>Open Refine</a:t>
            </a:r>
          </a:p>
          <a:p>
            <a:r>
              <a:rPr lang="en-US" dirty="0" smtClean="0"/>
              <a:t>Importance of Specimen (CollectionObject) Identifiers</a:t>
            </a:r>
          </a:p>
          <a:p>
            <a:pPr lvl="1"/>
            <a:r>
              <a:rPr lang="en-US" dirty="0" smtClean="0"/>
              <a:t>Assigning</a:t>
            </a:r>
          </a:p>
          <a:p>
            <a:pPr lvl="1"/>
            <a:r>
              <a:rPr lang="en-US" dirty="0" smtClean="0"/>
              <a:t>Storing</a:t>
            </a:r>
          </a:p>
          <a:p>
            <a:pPr lvl="1"/>
            <a:r>
              <a:rPr lang="en-US" dirty="0" smtClean="0"/>
              <a:t>Sharing</a:t>
            </a:r>
          </a:p>
          <a:p>
            <a:r>
              <a:rPr lang="en-US" dirty="0" smtClean="0"/>
              <a:t>Share! Export your data (CSV, </a:t>
            </a:r>
            <a:r>
              <a:rPr lang="en-US" dirty="0" err="1" smtClean="0"/>
              <a:t>DwC</a:t>
            </a:r>
            <a:r>
              <a:rPr lang="en-US" dirty="0" smtClean="0"/>
              <a:t>-A, …)</a:t>
            </a:r>
          </a:p>
          <a:p>
            <a:pPr lvl="1"/>
            <a:r>
              <a:rPr lang="en-US" dirty="0" smtClean="0"/>
              <a:t>GBIF</a:t>
            </a:r>
          </a:p>
          <a:p>
            <a:pPr lvl="1"/>
            <a:r>
              <a:rPr lang="en-US" dirty="0" smtClean="0"/>
              <a:t>Morphbank</a:t>
            </a:r>
          </a:p>
          <a:p>
            <a:pPr lvl="1"/>
            <a:r>
              <a:rPr lang="en-US" dirty="0" smtClean="0"/>
              <a:t>VertNet</a:t>
            </a:r>
          </a:p>
          <a:p>
            <a:pPr lvl="1"/>
            <a:r>
              <a:rPr lang="en-US" dirty="0" smtClean="0"/>
              <a:t>ORNIS</a:t>
            </a:r>
          </a:p>
          <a:p>
            <a:pPr lvl="1"/>
            <a:r>
              <a:rPr lang="en-US" dirty="0" smtClean="0"/>
              <a:t>iDigBio</a:t>
            </a:r>
          </a:p>
          <a:p>
            <a:pPr lvl="1"/>
            <a:r>
              <a:rPr lang="en-US" dirty="0" smtClean="0"/>
              <a:t>Help is everywhere</a:t>
            </a:r>
          </a:p>
          <a:p>
            <a:r>
              <a:rPr lang="en-US" dirty="0" smtClean="0"/>
              <a:t>“Easier to learn about the IT than for IT to learn about taxonomy, for example.”</a:t>
            </a:r>
          </a:p>
          <a:p>
            <a:endParaRPr lang="en-US" dirty="0"/>
          </a:p>
        </p:txBody>
      </p:sp>
      <p:sp>
        <p:nvSpPr>
          <p:cNvPr id="4" name="Slide Number Placeholder 3"/>
          <p:cNvSpPr>
            <a:spLocks noGrp="1"/>
          </p:cNvSpPr>
          <p:nvPr>
            <p:ph type="sldNum" sz="quarter" idx="10"/>
          </p:nvPr>
        </p:nvSpPr>
        <p:spPr/>
        <p:txBody>
          <a:bodyPr/>
          <a:lstStyle/>
          <a:p>
            <a:fld id="{3599BDB0-90FD-4294-A65E-015E7F614F57}" type="slidenum">
              <a:rPr lang="en-US" smtClean="0"/>
              <a:t>3</a:t>
            </a:fld>
            <a:endParaRPr lang="en-US"/>
          </a:p>
        </p:txBody>
      </p:sp>
    </p:spTree>
    <p:extLst>
      <p:ext uri="{BB962C8B-B14F-4D97-AF65-F5344CB8AC3E}">
        <p14:creationId xmlns:p14="http://schemas.microsoft.com/office/powerpoint/2010/main" val="1186694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examples of changes we saw</a:t>
            </a:r>
            <a:r>
              <a:rPr lang="en-US" baseline="0" dirty="0" smtClean="0"/>
              <a:t> in various collections</a:t>
            </a:r>
          </a:p>
          <a:p>
            <a:r>
              <a:rPr lang="en-US" baseline="0" dirty="0" smtClean="0"/>
              <a:t>as they adapt to improve their digitization.</a:t>
            </a:r>
          </a:p>
          <a:p>
            <a:endParaRPr lang="en-US" baseline="0" dirty="0" smtClean="0"/>
          </a:p>
          <a:p>
            <a:r>
              <a:rPr lang="en-US" baseline="0" dirty="0" smtClean="0"/>
              <a:t>Openness to change (2-way barcode validation strategy – Paul Morris at Harvard ENT)</a:t>
            </a:r>
            <a:endParaRPr lang="en-US" dirty="0" smtClean="0"/>
          </a:p>
          <a:p>
            <a:endParaRPr lang="en-US" dirty="0"/>
          </a:p>
        </p:txBody>
      </p:sp>
      <p:sp>
        <p:nvSpPr>
          <p:cNvPr id="4" name="Slide Number Placeholder 3"/>
          <p:cNvSpPr>
            <a:spLocks noGrp="1"/>
          </p:cNvSpPr>
          <p:nvPr>
            <p:ph type="sldNum" sz="quarter" idx="10"/>
          </p:nvPr>
        </p:nvSpPr>
        <p:spPr/>
        <p:txBody>
          <a:bodyPr/>
          <a:lstStyle/>
          <a:p>
            <a:fld id="{3599BDB0-90FD-4294-A65E-015E7F614F57}" type="slidenum">
              <a:rPr lang="en-US" smtClean="0"/>
              <a:t>22</a:t>
            </a:fld>
            <a:endParaRPr lang="en-US"/>
          </a:p>
        </p:txBody>
      </p:sp>
    </p:spTree>
    <p:extLst>
      <p:ext uri="{BB962C8B-B14F-4D97-AF65-F5344CB8AC3E}">
        <p14:creationId xmlns:p14="http://schemas.microsoft.com/office/powerpoint/2010/main" val="1230103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likely more than 5 principles, but these seem to stand out the most.</a:t>
            </a:r>
          </a:p>
          <a:p>
            <a:endParaRPr lang="en-US" baseline="0" dirty="0" smtClean="0"/>
          </a:p>
          <a:p>
            <a:r>
              <a:rPr lang="en-US" sz="1600" dirty="0" smtClean="0">
                <a:latin typeface="Century Gothic" pitchFamily="34" charset="0"/>
              </a:rPr>
              <a:t>Communication, Culture &amp; Community Awareness</a:t>
            </a:r>
          </a:p>
          <a:p>
            <a:pPr lvl="1"/>
            <a:r>
              <a:rPr lang="en-US" sz="1600" b="1" dirty="0" smtClean="0">
                <a:latin typeface="Century Gothic" pitchFamily="34" charset="0"/>
              </a:rPr>
              <a:t>Visit</a:t>
            </a:r>
            <a:r>
              <a:rPr lang="en-US" sz="1600" dirty="0" smtClean="0">
                <a:latin typeface="Century Gothic" pitchFamily="34" charset="0"/>
              </a:rPr>
              <a:t> to see what others are doing</a:t>
            </a:r>
          </a:p>
          <a:p>
            <a:pPr lvl="1"/>
            <a:r>
              <a:rPr lang="en-US" sz="1600" b="1" dirty="0" smtClean="0">
                <a:latin typeface="Century Gothic" pitchFamily="34" charset="0"/>
              </a:rPr>
              <a:t>Contribute</a:t>
            </a:r>
            <a:r>
              <a:rPr lang="en-US" sz="1600" dirty="0" smtClean="0">
                <a:latin typeface="Century Gothic" pitchFamily="34" charset="0"/>
              </a:rPr>
              <a:t> to the process, (example): </a:t>
            </a:r>
            <a:r>
              <a:rPr lang="en-US" sz="1600" i="1" dirty="0" smtClean="0">
                <a:latin typeface="Century Gothic" pitchFamily="34" charset="0"/>
              </a:rPr>
              <a:t>learning how to document and evaluate workflows to find our common core processes and move forward.</a:t>
            </a:r>
            <a:endParaRPr lang="en-US" sz="1600" dirty="0" smtClean="0">
              <a:latin typeface="Century Gothic" pitchFamily="34" charset="0"/>
            </a:endParaRPr>
          </a:p>
          <a:p>
            <a:r>
              <a:rPr lang="en-US" sz="1600" dirty="0" smtClean="0">
                <a:latin typeface="Century Gothic" pitchFamily="34" charset="0"/>
              </a:rPr>
              <a:t>Comfort</a:t>
            </a:r>
          </a:p>
          <a:p>
            <a:pPr lvl="1"/>
            <a:r>
              <a:rPr lang="en-US" sz="1600" b="1" dirty="0" smtClean="0">
                <a:latin typeface="Century Gothic" pitchFamily="34" charset="0"/>
              </a:rPr>
              <a:t>Work outside your comfort zone</a:t>
            </a:r>
            <a:r>
              <a:rPr lang="en-US" sz="1600" dirty="0" smtClean="0">
                <a:latin typeface="Century Gothic" pitchFamily="34" charset="0"/>
              </a:rPr>
              <a:t> (Judy Skog)</a:t>
            </a:r>
          </a:p>
          <a:p>
            <a:pPr lvl="1"/>
            <a:r>
              <a:rPr lang="en-US" sz="1600" dirty="0" smtClean="0">
                <a:latin typeface="Century Gothic" pitchFamily="34" charset="0"/>
              </a:rPr>
              <a:t>Ask for feedback</a:t>
            </a:r>
          </a:p>
          <a:p>
            <a:r>
              <a:rPr lang="en-US" sz="1600" dirty="0" smtClean="0">
                <a:latin typeface="Century Gothic" pitchFamily="34" charset="0"/>
              </a:rPr>
              <a:t>Work collaboratively ~ </a:t>
            </a:r>
            <a:r>
              <a:rPr lang="en-US" sz="1600" b="1" dirty="0" smtClean="0">
                <a:latin typeface="Century Gothic" pitchFamily="34" charset="0"/>
              </a:rPr>
              <a:t>Share</a:t>
            </a:r>
          </a:p>
          <a:p>
            <a:pPr lvl="1"/>
            <a:r>
              <a:rPr lang="en-US" sz="1600" dirty="0" smtClean="0">
                <a:latin typeface="Century Gothic" pitchFamily="34" charset="0"/>
              </a:rPr>
              <a:t>social events</a:t>
            </a:r>
          </a:p>
          <a:p>
            <a:pPr lvl="1"/>
            <a:r>
              <a:rPr lang="en-US" sz="1600" dirty="0" smtClean="0">
                <a:latin typeface="Century Gothic" pitchFamily="34" charset="0"/>
              </a:rPr>
              <a:t>workshops and training events (here!)</a:t>
            </a:r>
          </a:p>
          <a:p>
            <a:pPr lvl="1"/>
            <a:r>
              <a:rPr lang="en-US" sz="1600" dirty="0" smtClean="0">
                <a:latin typeface="Century Gothic" pitchFamily="34" charset="0"/>
              </a:rPr>
              <a:t>contribute to FAQ or Q and A</a:t>
            </a:r>
          </a:p>
          <a:p>
            <a:pPr lvl="1"/>
            <a:r>
              <a:rPr lang="en-US" sz="1600" dirty="0" smtClean="0">
                <a:latin typeface="Century Gothic" pitchFamily="34" charset="0"/>
              </a:rPr>
              <a:t>wikis</a:t>
            </a:r>
          </a:p>
          <a:p>
            <a:r>
              <a:rPr lang="en-US" sz="1600" b="1" dirty="0" smtClean="0">
                <a:latin typeface="Century Gothic" pitchFamily="34" charset="0"/>
              </a:rPr>
              <a:t>Influence others</a:t>
            </a:r>
            <a:r>
              <a:rPr lang="en-US" sz="1600" dirty="0" smtClean="0">
                <a:latin typeface="Century Gothic" pitchFamily="34" charset="0"/>
              </a:rPr>
              <a:t>, be</a:t>
            </a:r>
          </a:p>
          <a:p>
            <a:pPr lvl="1"/>
            <a:r>
              <a:rPr lang="en-US" sz="1600" dirty="0" smtClean="0">
                <a:latin typeface="Century Gothic" pitchFamily="34" charset="0"/>
              </a:rPr>
              <a:t>open</a:t>
            </a:r>
          </a:p>
          <a:p>
            <a:pPr lvl="1"/>
            <a:r>
              <a:rPr lang="en-US" sz="1600" dirty="0" smtClean="0">
                <a:latin typeface="Century Gothic" pitchFamily="34" charset="0"/>
              </a:rPr>
              <a:t>clear</a:t>
            </a:r>
          </a:p>
          <a:p>
            <a:pPr lvl="1"/>
            <a:r>
              <a:rPr lang="en-US" sz="1600" dirty="0" smtClean="0">
                <a:latin typeface="Century Gothic" pitchFamily="34" charset="0"/>
              </a:rPr>
              <a:t>transparent</a:t>
            </a:r>
          </a:p>
          <a:p>
            <a:r>
              <a:rPr lang="en-US" sz="1600" dirty="0" smtClean="0">
                <a:latin typeface="Century Gothic" pitchFamily="34" charset="0"/>
              </a:rPr>
              <a:t>Keep Enterprise 2.0 in mind…</a:t>
            </a:r>
          </a:p>
          <a:p>
            <a:pPr lvl="1"/>
            <a:r>
              <a:rPr lang="en-US" sz="1600" dirty="0" smtClean="0">
                <a:latin typeface="Century Gothic" pitchFamily="34" charset="0"/>
              </a:rPr>
              <a:t>“</a:t>
            </a:r>
            <a:r>
              <a:rPr lang="en-US" sz="1600" b="1" dirty="0" smtClean="0">
                <a:latin typeface="Century Gothic" pitchFamily="34" charset="0"/>
              </a:rPr>
              <a:t>Let people do the work – they’ll create amazing stuff</a:t>
            </a:r>
            <a:r>
              <a:rPr lang="en-US" sz="1600" dirty="0" smtClean="0">
                <a:latin typeface="Century Gothic" pitchFamily="34" charset="0"/>
              </a:rPr>
              <a:t>.”</a:t>
            </a:r>
          </a:p>
          <a:p>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24</a:t>
            </a:fld>
            <a:endParaRPr lang="en-US" dirty="0"/>
          </a:p>
        </p:txBody>
      </p:sp>
    </p:spTree>
    <p:extLst>
      <p:ext uri="{BB962C8B-B14F-4D97-AF65-F5344CB8AC3E}">
        <p14:creationId xmlns:p14="http://schemas.microsoft.com/office/powerpoint/2010/main" val="3608926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issues</a:t>
            </a:r>
          </a:p>
          <a:p>
            <a:pPr lvl="1"/>
            <a:r>
              <a:rPr lang="en-US" dirty="0" smtClean="0"/>
              <a:t>Boundary issues</a:t>
            </a:r>
          </a:p>
          <a:p>
            <a:pPr lvl="1"/>
            <a:r>
              <a:rPr lang="en-US" dirty="0" smtClean="0"/>
              <a:t>Focus on examples</a:t>
            </a:r>
          </a:p>
          <a:p>
            <a:pPr lvl="1"/>
            <a:r>
              <a:rPr lang="en-US" dirty="0" smtClean="0"/>
              <a:t>eCollaboration</a:t>
            </a:r>
          </a:p>
          <a:p>
            <a:pPr lvl="1"/>
            <a:r>
              <a:rPr lang="en-US" dirty="0" smtClean="0"/>
              <a:t>STEM</a:t>
            </a:r>
          </a:p>
          <a:p>
            <a:pPr lvl="1"/>
            <a:r>
              <a:rPr lang="en-US" dirty="0" smtClean="0"/>
              <a:t>Harvard implicit bias study</a:t>
            </a:r>
          </a:p>
          <a:p>
            <a:pPr lvl="1"/>
            <a:endParaRPr lang="en-US" dirty="0" smtClean="0"/>
          </a:p>
          <a:p>
            <a:r>
              <a:rPr lang="en-US" sz="1000" dirty="0" smtClean="0"/>
              <a:t>In this workshop, we’re essentially reviewing (current state as / is analysis) processes being used to try and broadly define our overall digitization process.  As part of the review process, we’ll be looking for redesign and perhaps in some cases, re-engineering opportunities.</a:t>
            </a:r>
          </a:p>
          <a:p>
            <a:r>
              <a:rPr lang="en-US" sz="1000" dirty="0" smtClean="0"/>
              <a:t>“…before you start reviewing a process to ensure you correctly define what the process actually is and establish what the boundaries are.”</a:t>
            </a:r>
          </a:p>
          <a:p>
            <a:endParaRPr lang="en-US" sz="1000" dirty="0" smtClean="0"/>
          </a:p>
          <a:p>
            <a:r>
              <a:rPr lang="en-US" sz="1000" dirty="0" smtClean="0"/>
              <a:t>Joint Information Systems Committee</a:t>
            </a:r>
          </a:p>
          <a:p>
            <a:r>
              <a:rPr lang="en-US" sz="1000" dirty="0" smtClean="0"/>
              <a:t>http://www.jiscinfonet.ac.uk/InfoKits/process-review/process-review-8</a:t>
            </a:r>
          </a:p>
          <a:p>
            <a:endParaRPr lang="en-US" sz="1000" dirty="0" smtClean="0"/>
          </a:p>
          <a:p>
            <a:r>
              <a:rPr lang="en-US" sz="1000" dirty="0" smtClean="0"/>
              <a:t>We’re looking for the broad core processes fundamental to the organization. “…no organization has more than eight core processes.” Even though, these are based on business process modeling, the ideas work. Our customers are us, as well as our stakeholders. Our audience of data collectors, data providers and data user is a large one.  Keep in mind, why are we doing this in the first place? -access to </a:t>
            </a:r>
            <a:r>
              <a:rPr lang="en-US" sz="1000" i="1" dirty="0" smtClean="0"/>
              <a:t>fit-for-use data</a:t>
            </a:r>
            <a:r>
              <a:rPr lang="en-US" sz="1000" dirty="0" smtClean="0"/>
              <a:t> for research, education and outreach.</a:t>
            </a:r>
          </a:p>
          <a:p>
            <a:endParaRPr lang="en-US" sz="1000" dirty="0" smtClean="0"/>
          </a:p>
          <a:p>
            <a:r>
              <a:rPr lang="en-US" sz="1000" dirty="0" smtClean="0"/>
              <a:t>“Take the example of the process of going on holiday. Some people may say it starts when you step on the plane and ends when you collect your suitcases from the airport carousel on the your return. Others might argue it starts with looking at maps and brochures and ends when you've unpacked and exchanged your foreign currency back to sterling. Neither view is right or wrong and each way of looking at it has its advantages and disadvantages.”</a:t>
            </a:r>
          </a:p>
          <a:p>
            <a:endParaRPr lang="en-US" sz="1000" dirty="0" smtClean="0"/>
          </a:p>
          <a:p>
            <a:r>
              <a:rPr lang="en-US" sz="1000" dirty="0" smtClean="0"/>
              <a:t>Creativity</a:t>
            </a:r>
          </a:p>
          <a:p>
            <a:r>
              <a:rPr lang="en-US" sz="1000" dirty="0" smtClean="0"/>
              <a:t>“What might happen, what might we do?" is combined with "How could we bring this action into reality?“</a:t>
            </a:r>
          </a:p>
          <a:p>
            <a:endParaRPr lang="en-US" sz="1000" dirty="0" smtClean="0"/>
          </a:p>
          <a:p>
            <a:r>
              <a:rPr lang="en-US" dirty="0" smtClean="0">
                <a:latin typeface="Century Gothic" pitchFamily="34" charset="0"/>
              </a:rPr>
              <a:t>observing digitization workflows</a:t>
            </a:r>
          </a:p>
          <a:p>
            <a:r>
              <a:rPr lang="en-US" dirty="0" smtClean="0">
                <a:latin typeface="Century Gothic" pitchFamily="34" charset="0"/>
              </a:rPr>
              <a:t>social issues</a:t>
            </a:r>
          </a:p>
          <a:p>
            <a:r>
              <a:rPr lang="en-US" dirty="0" smtClean="0">
                <a:latin typeface="Century Gothic" pitchFamily="34" charset="0"/>
              </a:rPr>
              <a:t>business processes</a:t>
            </a:r>
          </a:p>
          <a:p>
            <a:r>
              <a:rPr lang="en-US" dirty="0" smtClean="0">
                <a:latin typeface="Century Gothic" pitchFamily="34" charset="0"/>
              </a:rPr>
              <a:t>change, management &amp; motivation</a:t>
            </a:r>
          </a:p>
          <a:p>
            <a:r>
              <a:rPr lang="en-US" dirty="0" smtClean="0">
                <a:latin typeface="Century Gothic" pitchFamily="34" charset="0"/>
              </a:rPr>
              <a:t>some changes seen</a:t>
            </a:r>
          </a:p>
          <a:p>
            <a:r>
              <a:rPr lang="en-US" dirty="0" smtClean="0">
                <a:latin typeface="Century Gothic" pitchFamily="34" charset="0"/>
              </a:rPr>
              <a:t>opportunities for redesign</a:t>
            </a:r>
          </a:p>
          <a:p>
            <a:pPr lvl="1"/>
            <a:r>
              <a:rPr lang="en-US" dirty="0" smtClean="0">
                <a:latin typeface="Century Gothic" pitchFamily="34" charset="0"/>
              </a:rPr>
              <a:t>evaluating &amp; redesigning workflows</a:t>
            </a:r>
          </a:p>
          <a:p>
            <a:r>
              <a:rPr lang="en-US" dirty="0" smtClean="0">
                <a:latin typeface="Century Gothic" pitchFamily="34" charset="0"/>
              </a:rPr>
              <a:t>digitization &amp; cultural maturity</a:t>
            </a:r>
          </a:p>
          <a:p>
            <a:pPr lvl="0"/>
            <a:endParaRPr lang="en-US" dirty="0" smtClean="0"/>
          </a:p>
          <a:p>
            <a:pPr lvl="0"/>
            <a:r>
              <a:rPr lang="en-US" dirty="0" smtClean="0"/>
              <a:t>Overview</a:t>
            </a:r>
            <a:r>
              <a:rPr lang="en-US" baseline="0" dirty="0" smtClean="0"/>
              <a:t> of other topics in this talk…</a:t>
            </a:r>
            <a:endParaRPr lang="en-US" dirty="0" smtClean="0"/>
          </a:p>
          <a:p>
            <a:r>
              <a:rPr lang="en-US" dirty="0" smtClean="0"/>
              <a:t>Excel ≠ database</a:t>
            </a:r>
          </a:p>
          <a:p>
            <a:pPr lvl="1"/>
            <a:r>
              <a:rPr lang="en-US" dirty="0" smtClean="0"/>
              <a:t>Which one will you choose?</a:t>
            </a:r>
          </a:p>
          <a:p>
            <a:pPr lvl="1"/>
            <a:r>
              <a:rPr lang="en-US" dirty="0" smtClean="0"/>
              <a:t>Sorting</a:t>
            </a:r>
          </a:p>
          <a:p>
            <a:pPr lvl="1"/>
            <a:r>
              <a:rPr lang="en-US" dirty="0" smtClean="0"/>
              <a:t>Formulas</a:t>
            </a:r>
          </a:p>
          <a:p>
            <a:pPr lvl="1"/>
            <a:r>
              <a:rPr lang="en-US" dirty="0" smtClean="0"/>
              <a:t>Formatting</a:t>
            </a:r>
          </a:p>
          <a:p>
            <a:pPr lvl="1"/>
            <a:r>
              <a:rPr lang="en-US" dirty="0" smtClean="0"/>
              <a:t>Open Refine</a:t>
            </a:r>
          </a:p>
          <a:p>
            <a:r>
              <a:rPr lang="en-US" dirty="0" smtClean="0"/>
              <a:t>Importance of Specimen (CollectionObject) Identifiers</a:t>
            </a:r>
          </a:p>
          <a:p>
            <a:pPr lvl="1"/>
            <a:r>
              <a:rPr lang="en-US" dirty="0" smtClean="0"/>
              <a:t>Assigning</a:t>
            </a:r>
          </a:p>
          <a:p>
            <a:pPr lvl="1"/>
            <a:r>
              <a:rPr lang="en-US" dirty="0" smtClean="0"/>
              <a:t>Storing</a:t>
            </a:r>
          </a:p>
          <a:p>
            <a:pPr lvl="1"/>
            <a:r>
              <a:rPr lang="en-US" dirty="0" smtClean="0"/>
              <a:t>Sharing</a:t>
            </a:r>
          </a:p>
          <a:p>
            <a:r>
              <a:rPr lang="en-US" dirty="0" smtClean="0"/>
              <a:t>Share! Export your data (CSV, </a:t>
            </a:r>
            <a:r>
              <a:rPr lang="en-US" dirty="0" err="1" smtClean="0"/>
              <a:t>DwC</a:t>
            </a:r>
            <a:r>
              <a:rPr lang="en-US" dirty="0" smtClean="0"/>
              <a:t>-A, …)</a:t>
            </a:r>
          </a:p>
          <a:p>
            <a:pPr lvl="1"/>
            <a:r>
              <a:rPr lang="en-US" dirty="0" smtClean="0"/>
              <a:t>GBIF</a:t>
            </a:r>
          </a:p>
          <a:p>
            <a:pPr lvl="1"/>
            <a:r>
              <a:rPr lang="en-US" dirty="0" smtClean="0"/>
              <a:t>Morphbank</a:t>
            </a:r>
          </a:p>
          <a:p>
            <a:pPr lvl="1"/>
            <a:r>
              <a:rPr lang="en-US" dirty="0" smtClean="0"/>
              <a:t>VertNet</a:t>
            </a:r>
          </a:p>
          <a:p>
            <a:pPr lvl="1"/>
            <a:r>
              <a:rPr lang="en-US" dirty="0" smtClean="0"/>
              <a:t>ORNIS</a:t>
            </a:r>
          </a:p>
          <a:p>
            <a:pPr lvl="1"/>
            <a:r>
              <a:rPr lang="en-US" dirty="0" smtClean="0"/>
              <a:t>iDigBio</a:t>
            </a:r>
          </a:p>
          <a:p>
            <a:pPr lvl="1"/>
            <a:r>
              <a:rPr lang="en-US" dirty="0" smtClean="0"/>
              <a:t>Help is everywhere</a:t>
            </a:r>
          </a:p>
          <a:p>
            <a:r>
              <a:rPr lang="en-US" dirty="0" smtClean="0"/>
              <a:t>“Easier to learn about the IT than for IT to learn about taxonomy, for example.”</a:t>
            </a:r>
          </a:p>
          <a:p>
            <a:endParaRPr lang="en-US" dirty="0"/>
          </a:p>
        </p:txBody>
      </p:sp>
      <p:sp>
        <p:nvSpPr>
          <p:cNvPr id="4" name="Slide Number Placeholder 3"/>
          <p:cNvSpPr>
            <a:spLocks noGrp="1"/>
          </p:cNvSpPr>
          <p:nvPr>
            <p:ph type="sldNum" sz="quarter" idx="10"/>
          </p:nvPr>
        </p:nvSpPr>
        <p:spPr/>
        <p:txBody>
          <a:bodyPr/>
          <a:lstStyle/>
          <a:p>
            <a:fld id="{3599BDB0-90FD-4294-A65E-015E7F614F57}" type="slidenum">
              <a:rPr lang="en-US" smtClean="0"/>
              <a:t>26</a:t>
            </a:fld>
            <a:endParaRPr lang="en-US"/>
          </a:p>
        </p:txBody>
      </p:sp>
    </p:spTree>
    <p:extLst>
      <p:ext uri="{BB962C8B-B14F-4D97-AF65-F5344CB8AC3E}">
        <p14:creationId xmlns:p14="http://schemas.microsoft.com/office/powerpoint/2010/main" val="118669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Types of</a:t>
            </a:r>
          </a:p>
          <a:p>
            <a:r>
              <a:rPr lang="en-US" sz="1200" kern="1200" dirty="0" smtClean="0">
                <a:solidFill>
                  <a:schemeClr val="tx1"/>
                </a:solidFill>
                <a:effectLst/>
                <a:latin typeface="+mn-lt"/>
                <a:ea typeface="+mn-ea"/>
                <a:cs typeface="+mn-cs"/>
              </a:rPr>
              <a:t>	Storage (in database)</a:t>
            </a:r>
          </a:p>
          <a:p>
            <a:r>
              <a:rPr lang="en-US" sz="1200" kern="1200" dirty="0" smtClean="0">
                <a:solidFill>
                  <a:schemeClr val="tx1"/>
                </a:solidFill>
                <a:effectLst/>
                <a:latin typeface="+mn-lt"/>
                <a:ea typeface="+mn-ea"/>
                <a:cs typeface="+mn-cs"/>
              </a:rPr>
              <a:t>	On specimens</a:t>
            </a:r>
          </a:p>
          <a:p>
            <a:r>
              <a:rPr lang="en-US" sz="1200" kern="1200" dirty="0" smtClean="0">
                <a:solidFill>
                  <a:schemeClr val="tx1"/>
                </a:solidFill>
                <a:effectLst/>
                <a:latin typeface="+mn-lt"/>
                <a:ea typeface="+mn-ea"/>
                <a:cs typeface="+mn-cs"/>
              </a:rPr>
              <a:t>	Cited in papers</a:t>
            </a:r>
          </a:p>
          <a:p>
            <a:r>
              <a:rPr lang="en-US" sz="1200" kern="1200" dirty="0" smtClean="0">
                <a:solidFill>
                  <a:schemeClr val="tx1"/>
                </a:solidFill>
                <a:effectLst/>
                <a:latin typeface="+mn-lt"/>
                <a:ea typeface="+mn-ea"/>
                <a:cs typeface="+mn-cs"/>
              </a:rPr>
              <a:t>	Used to aggregate / resolve (find globally) / cite / find locally</a:t>
            </a:r>
          </a:p>
          <a:p>
            <a:r>
              <a:rPr lang="en-US" sz="1200" kern="1200" dirty="0" smtClean="0">
                <a:solidFill>
                  <a:schemeClr val="tx1"/>
                </a:solidFill>
                <a:effectLst/>
                <a:latin typeface="+mn-lt"/>
                <a:ea typeface="+mn-ea"/>
                <a:cs typeface="+mn-cs"/>
              </a:rPr>
              <a:t>	KEY to data sharing</a:t>
            </a:r>
          </a:p>
          <a:p>
            <a:r>
              <a:rPr lang="en-US" sz="1200" kern="1200" dirty="0" smtClean="0">
                <a:solidFill>
                  <a:schemeClr val="tx1"/>
                </a:solidFill>
                <a:effectLst/>
                <a:latin typeface="+mn-lt"/>
                <a:ea typeface="+mn-ea"/>
                <a:cs typeface="+mn-cs"/>
              </a:rPr>
              <a:t>	Curation of</a:t>
            </a:r>
          </a:p>
          <a:p>
            <a:r>
              <a:rPr lang="en-US" sz="1200" kern="1200" dirty="0" smtClean="0">
                <a:solidFill>
                  <a:schemeClr val="tx1"/>
                </a:solidFill>
                <a:effectLst/>
                <a:latin typeface="+mn-lt"/>
                <a:ea typeface="+mn-ea"/>
                <a:cs typeface="+mn-cs"/>
              </a:rPr>
              <a:t>		Store</a:t>
            </a:r>
          </a:p>
          <a:p>
            <a:r>
              <a:rPr lang="en-US" sz="1200" kern="1200" dirty="0" smtClean="0">
                <a:solidFill>
                  <a:schemeClr val="tx1"/>
                </a:solidFill>
                <a:effectLst/>
                <a:latin typeface="+mn-lt"/>
                <a:ea typeface="+mn-ea"/>
                <a:cs typeface="+mn-cs"/>
              </a:rPr>
              <a:t>			Database changes to accommodate identifiers (global or not)</a:t>
            </a:r>
          </a:p>
          <a:p>
            <a:r>
              <a:rPr lang="en-US" sz="1200" kern="1200" dirty="0" smtClean="0">
                <a:solidFill>
                  <a:schemeClr val="tx1"/>
                </a:solidFill>
                <a:effectLst/>
                <a:latin typeface="+mn-lt"/>
                <a:ea typeface="+mn-ea"/>
                <a:cs typeface="+mn-cs"/>
              </a:rPr>
              <a:t>		Share</a:t>
            </a:r>
          </a:p>
          <a:p>
            <a:r>
              <a:rPr lang="en-US" sz="1200" kern="1200" dirty="0" smtClean="0">
                <a:solidFill>
                  <a:schemeClr val="tx1"/>
                </a:solidFill>
                <a:effectLst/>
                <a:latin typeface="+mn-lt"/>
                <a:ea typeface="+mn-ea"/>
                <a:cs typeface="+mn-cs"/>
              </a:rPr>
              <a:t>			Facilitate finding / </a:t>
            </a:r>
            <a:r>
              <a:rPr lang="en-US" sz="1200" kern="1200" dirty="0" err="1" smtClean="0">
                <a:solidFill>
                  <a:schemeClr val="tx1"/>
                </a:solidFill>
                <a:effectLst/>
                <a:latin typeface="+mn-lt"/>
                <a:ea typeface="+mn-ea"/>
                <a:cs typeface="+mn-cs"/>
              </a:rPr>
              <a:t>BiSciCol</a:t>
            </a:r>
            <a:r>
              <a:rPr lang="en-US" sz="1200" kern="1200" dirty="0" smtClean="0">
                <a:solidFill>
                  <a:schemeClr val="tx1"/>
                </a:solidFill>
                <a:effectLst/>
                <a:latin typeface="+mn-lt"/>
                <a:ea typeface="+mn-ea"/>
                <a:cs typeface="+mn-cs"/>
              </a:rPr>
              <a:t> / relationship illumination</a:t>
            </a:r>
          </a:p>
          <a:p>
            <a:r>
              <a:rPr lang="en-US" sz="1200" kern="1200" dirty="0" smtClean="0">
                <a:solidFill>
                  <a:schemeClr val="tx1"/>
                </a:solidFill>
                <a:effectLst/>
                <a:latin typeface="+mn-lt"/>
                <a:ea typeface="+mn-ea"/>
                <a:cs typeface="+mn-cs"/>
              </a:rPr>
              <a:t>		Cite</a:t>
            </a:r>
          </a:p>
          <a:p>
            <a:r>
              <a:rPr lang="en-US" sz="1200" kern="1200" dirty="0" smtClean="0">
                <a:solidFill>
                  <a:schemeClr val="tx1"/>
                </a:solidFill>
                <a:effectLst/>
                <a:latin typeface="+mn-lt"/>
                <a:ea typeface="+mn-ea"/>
                <a:cs typeface="+mn-cs"/>
              </a:rPr>
              <a:t>			What do you cite in your papers?</a:t>
            </a:r>
          </a:p>
          <a:p>
            <a:r>
              <a:rPr lang="en-US" sz="1200" kern="1200" dirty="0" smtClean="0">
                <a:solidFill>
                  <a:schemeClr val="tx1"/>
                </a:solidFill>
                <a:effectLst/>
                <a:latin typeface="+mn-lt"/>
                <a:ea typeface="+mn-ea"/>
                <a:cs typeface="+mn-cs"/>
              </a:rPr>
              <a:t>	Where to find a specimen?</a:t>
            </a:r>
          </a:p>
          <a:p>
            <a:r>
              <a:rPr lang="en-US" sz="1200" kern="1200" dirty="0" smtClean="0">
                <a:solidFill>
                  <a:schemeClr val="tx1"/>
                </a:solidFill>
                <a:effectLst/>
                <a:latin typeface="+mn-lt"/>
                <a:ea typeface="+mn-ea"/>
                <a:cs typeface="+mn-cs"/>
              </a:rPr>
              <a:t>		Opaque identifiers (no “where” or “which” or “how”)</a:t>
            </a:r>
          </a:p>
          <a:p>
            <a:r>
              <a:rPr lang="en-US" sz="1200" kern="1200" dirty="0" smtClean="0">
                <a:solidFill>
                  <a:schemeClr val="tx1"/>
                </a:solidFill>
                <a:effectLst/>
                <a:latin typeface="+mn-lt"/>
                <a:ea typeface="+mn-ea"/>
                <a:cs typeface="+mn-cs"/>
              </a:rPr>
              <a:t>		Importance </a:t>
            </a:r>
            <a:r>
              <a:rPr lang="en-US" sz="1200" b="1" kern="1200" dirty="0" smtClean="0">
                <a:solidFill>
                  <a:schemeClr val="tx1"/>
                </a:solidFill>
                <a:effectLst/>
                <a:latin typeface="+mn-lt"/>
                <a:ea typeface="+mn-ea"/>
                <a:cs typeface="+mn-cs"/>
              </a:rPr>
              <a:t>of </a:t>
            </a:r>
            <a:r>
              <a:rPr lang="en-US" sz="1200" b="1" kern="1200" dirty="0" err="1" smtClean="0">
                <a:solidFill>
                  <a:schemeClr val="tx1"/>
                </a:solidFill>
                <a:effectLst/>
                <a:latin typeface="+mn-lt"/>
                <a:ea typeface="+mn-ea"/>
                <a:cs typeface="+mn-cs"/>
              </a:rPr>
              <a:t>Inst</a:t>
            </a:r>
            <a:r>
              <a:rPr lang="en-US" sz="1200" b="1" kern="1200" dirty="0" smtClean="0">
                <a:solidFill>
                  <a:schemeClr val="tx1"/>
                </a:solidFill>
                <a:effectLst/>
                <a:latin typeface="+mn-lt"/>
                <a:ea typeface="+mn-ea"/>
                <a:cs typeface="+mn-cs"/>
              </a:rPr>
              <a:t> Code / </a:t>
            </a:r>
            <a:r>
              <a:rPr lang="en-US" sz="1200" b="1" kern="1200" dirty="0" err="1" smtClean="0">
                <a:solidFill>
                  <a:schemeClr val="tx1"/>
                </a:solidFill>
                <a:effectLst/>
                <a:latin typeface="+mn-lt"/>
                <a:ea typeface="+mn-ea"/>
                <a:cs typeface="+mn-cs"/>
              </a:rPr>
              <a:t>Coll</a:t>
            </a:r>
            <a:r>
              <a:rPr lang="en-US" sz="1200" b="1" kern="1200" dirty="0" smtClean="0">
                <a:solidFill>
                  <a:schemeClr val="tx1"/>
                </a:solidFill>
                <a:effectLst/>
                <a:latin typeface="+mn-lt"/>
                <a:ea typeface="+mn-ea"/>
                <a:cs typeface="+mn-cs"/>
              </a:rPr>
              <a:t> Code / </a:t>
            </a:r>
            <a:r>
              <a:rPr lang="en-US" sz="1200" b="1" kern="1200" dirty="0" err="1" smtClean="0">
                <a:solidFill>
                  <a:schemeClr val="tx1"/>
                </a:solidFill>
                <a:effectLst/>
                <a:latin typeface="+mn-lt"/>
                <a:ea typeface="+mn-ea"/>
                <a:cs typeface="+mn-cs"/>
              </a:rPr>
              <a:t>OwnerInstID</a:t>
            </a:r>
            <a:r>
              <a:rPr lang="en-US" sz="1200" kern="1200" dirty="0" smtClean="0">
                <a:solidFill>
                  <a:schemeClr val="tx1"/>
                </a:solidFill>
                <a:effectLst/>
                <a:latin typeface="+mn-lt"/>
                <a:ea typeface="+mn-ea"/>
                <a:cs typeface="+mn-cs"/>
              </a:rPr>
              <a:t> (Darwin Core) and registration</a:t>
            </a:r>
          </a:p>
          <a:p>
            <a:endParaRPr lang="en-US" dirty="0"/>
          </a:p>
        </p:txBody>
      </p:sp>
      <p:sp>
        <p:nvSpPr>
          <p:cNvPr id="4" name="Slide Number Placeholder 3"/>
          <p:cNvSpPr>
            <a:spLocks noGrp="1"/>
          </p:cNvSpPr>
          <p:nvPr>
            <p:ph type="sldNum" sz="quarter" idx="10"/>
          </p:nvPr>
        </p:nvSpPr>
        <p:spPr/>
        <p:txBody>
          <a:bodyPr/>
          <a:lstStyle/>
          <a:p>
            <a:fld id="{3599BDB0-90FD-4294-A65E-015E7F614F57}" type="slidenum">
              <a:rPr lang="en-US" smtClean="0"/>
              <a:t>27</a:t>
            </a:fld>
            <a:endParaRPr lang="en-US"/>
          </a:p>
        </p:txBody>
      </p:sp>
    </p:spTree>
    <p:extLst>
      <p:ext uri="{BB962C8B-B14F-4D97-AF65-F5344CB8AC3E}">
        <p14:creationId xmlns:p14="http://schemas.microsoft.com/office/powerpoint/2010/main" val="2073906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NZ" dirty="0" smtClean="0">
                <a:ea typeface="ＭＳ Ｐゴシック" pitchFamily="34" charset="-128"/>
              </a:rPr>
              <a:t>The standard for identification advocated by W3C is to use Universal (uniform)</a:t>
            </a:r>
            <a:r>
              <a:rPr lang="en-NZ" baseline="0" dirty="0" smtClean="0">
                <a:ea typeface="ＭＳ Ｐゴシック" pitchFamily="34" charset="-128"/>
              </a:rPr>
              <a:t> Resource Identifiers (URIs).</a:t>
            </a:r>
            <a:endParaRPr lang="en-NZ" dirty="0" smtClean="0">
              <a:ea typeface="ＭＳ Ｐゴシック" pitchFamily="34" charset="-128"/>
            </a:endParaRPr>
          </a:p>
          <a:p>
            <a:r>
              <a:rPr lang="en-NZ" dirty="0" smtClean="0">
                <a:ea typeface="ＭＳ Ｐゴシック" pitchFamily="34" charset="-128"/>
              </a:rPr>
              <a:t>--</a:t>
            </a:r>
            <a:r>
              <a:rPr lang="en-NZ" baseline="0" dirty="0" smtClean="0">
                <a:ea typeface="ＭＳ Ｐゴシック" pitchFamily="34" charset="-128"/>
              </a:rPr>
              <a:t> a URI is a string that begins with a scheme name (or protocol). (http, https, mailto, doi, ftp, urn).</a:t>
            </a:r>
          </a:p>
          <a:p>
            <a:endParaRPr lang="en-NZ" dirty="0" smtClean="0">
              <a:ea typeface="ＭＳ Ｐゴシック" pitchFamily="34" charset="-128"/>
            </a:endParaRPr>
          </a:p>
          <a:p>
            <a:r>
              <a:rPr lang="en-NZ" dirty="0" smtClean="0">
                <a:ea typeface="ＭＳ Ｐゴシック" pitchFamily="34" charset="-128"/>
              </a:rPr>
              <a:t>UUID (sometimes GUID)</a:t>
            </a:r>
          </a:p>
          <a:p>
            <a:pPr lvl="1"/>
            <a:r>
              <a:rPr lang="en-NZ" sz="2800" dirty="0" smtClean="0">
                <a:ea typeface="ＭＳ Ｐゴシック" pitchFamily="34" charset="-128"/>
              </a:rPr>
              <a:t>definitely unique</a:t>
            </a:r>
          </a:p>
          <a:p>
            <a:pPr lvl="1"/>
            <a:r>
              <a:rPr lang="en-NZ" sz="2000" dirty="0" smtClean="0">
                <a:ea typeface="ＭＳ Ｐゴシック" pitchFamily="34" charset="-128"/>
              </a:rPr>
              <a:t>E.g. </a:t>
            </a:r>
            <a:r>
              <a:rPr lang="en-US" sz="2000" dirty="0" smtClean="0"/>
              <a:t>954c8760-e1a6-4b4b-ab82-6bf7311c25f3</a:t>
            </a:r>
            <a:endParaRPr lang="en-NZ" dirty="0" smtClean="0">
              <a:ea typeface="ＭＳ Ｐゴシック" pitchFamily="34" charset="-128"/>
            </a:endParaRPr>
          </a:p>
          <a:p>
            <a:pPr lvl="1"/>
            <a:r>
              <a:rPr lang="en-NZ" sz="2800" dirty="0" smtClean="0">
                <a:ea typeface="ＭＳ Ｐゴシック" pitchFamily="34" charset="-128"/>
              </a:rPr>
              <a:t>Hard to type in</a:t>
            </a:r>
          </a:p>
          <a:p>
            <a:pPr lvl="1"/>
            <a:r>
              <a:rPr lang="en-NZ" sz="2800" dirty="0" smtClean="0">
                <a:ea typeface="ＭＳ Ｐゴシック" pitchFamily="34" charset="-128"/>
              </a:rPr>
              <a:t>Not resolvable</a:t>
            </a:r>
          </a:p>
          <a:p>
            <a:pPr lvl="1"/>
            <a:r>
              <a:rPr lang="en-NZ" sz="2800" dirty="0" smtClean="0">
                <a:ea typeface="ＭＳ Ｐゴシック" pitchFamily="34" charset="-128"/>
              </a:rPr>
              <a:t>Not always DB friendly</a:t>
            </a:r>
          </a:p>
          <a:p>
            <a:pPr lvl="1"/>
            <a:r>
              <a:rPr lang="en-NZ" sz="2800" dirty="0" smtClean="0">
                <a:ea typeface="ＭＳ Ｐゴシック" pitchFamily="34" charset="-128"/>
              </a:rPr>
              <a:t>Opaque</a:t>
            </a:r>
          </a:p>
          <a:p>
            <a:pPr lvl="0"/>
            <a:endParaRPr lang="en-NZ" sz="2800" dirty="0" smtClean="0">
              <a:ea typeface="ＭＳ Ｐゴシック" pitchFamily="34" charset="-128"/>
            </a:endParaRPr>
          </a:p>
          <a:p>
            <a:pPr lvl="0"/>
            <a:r>
              <a:rPr lang="en-US" sz="2800" b="0" dirty="0" err="1" smtClean="0"/>
              <a:t>urn:lsid:authority:namespace:identifier</a:t>
            </a:r>
            <a:endParaRPr lang="en-US" sz="28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t>http://lsid.tdwg.org/</a:t>
            </a:r>
            <a:r>
              <a:rPr lang="en-US" sz="2800" b="0" dirty="0" smtClean="0"/>
              <a:t>urn:lsid:authority:namespace:identifier</a:t>
            </a:r>
          </a:p>
          <a:p>
            <a:pPr lvl="0"/>
            <a:endParaRPr lang="en-NZ" sz="2800" b="0" dirty="0" smtClean="0">
              <a:ea typeface="ＭＳ Ｐゴシック" pitchFamily="34" charset="-128"/>
            </a:endParaRPr>
          </a:p>
          <a:p>
            <a:pPr lvl="0"/>
            <a:r>
              <a:rPr lang="en-NZ" sz="2800" b="0" dirty="0" smtClean="0">
                <a:ea typeface="ＭＳ Ｐゴシック" pitchFamily="34" charset="-128"/>
              </a:rPr>
              <a:t>note that the http-</a:t>
            </a:r>
            <a:r>
              <a:rPr lang="en-NZ" sz="2800" b="0" dirty="0" err="1" smtClean="0">
                <a:ea typeface="ＭＳ Ｐゴシック" pitchFamily="34" charset="-128"/>
              </a:rPr>
              <a:t>uri</a:t>
            </a:r>
            <a:r>
              <a:rPr lang="en-NZ" sz="2800" b="0" dirty="0" smtClean="0">
                <a:ea typeface="ＭＳ Ｐゴシック" pitchFamily="34" charset="-128"/>
              </a:rPr>
              <a:t> could have any domain</a:t>
            </a:r>
            <a:r>
              <a:rPr lang="en-NZ" sz="2800" b="0" baseline="0" dirty="0" smtClean="0">
                <a:ea typeface="ＭＳ Ｐゴシック" pitchFamily="34" charset="-128"/>
              </a:rPr>
              <a:t> name (does not have to be </a:t>
            </a:r>
            <a:r>
              <a:rPr lang="en-NZ" sz="2800" b="0" baseline="0" dirty="0" err="1" smtClean="0">
                <a:ea typeface="ＭＳ Ｐゴシック" pitchFamily="34" charset="-128"/>
              </a:rPr>
              <a:t>resovlable</a:t>
            </a:r>
            <a:r>
              <a:rPr lang="en-NZ" sz="2800" b="0" baseline="0" dirty="0" smtClean="0">
                <a:ea typeface="ＭＳ Ｐゴシック" pitchFamily="34" charset="-128"/>
              </a:rPr>
              <a:t>) and the collection identifier</a:t>
            </a:r>
          </a:p>
          <a:p>
            <a:pPr lvl="0"/>
            <a:r>
              <a:rPr lang="en-NZ" sz="2800" b="0" baseline="0" dirty="0" smtClean="0">
                <a:ea typeface="ＭＳ Ｐゴシック" pitchFamily="34" charset="-128"/>
              </a:rPr>
              <a:t>best practice would be to use one from </a:t>
            </a:r>
            <a:r>
              <a:rPr lang="en-NZ" sz="2800" b="0" baseline="0" dirty="0" err="1" smtClean="0">
                <a:ea typeface="ＭＳ Ｐゴシック" pitchFamily="34" charset="-128"/>
              </a:rPr>
              <a:t>biorepositories</a:t>
            </a:r>
            <a:r>
              <a:rPr lang="en-NZ" sz="2800" b="0" baseline="0" dirty="0" smtClean="0">
                <a:ea typeface="ＭＳ Ｐゴシック" pitchFamily="34" charset="-128"/>
              </a:rPr>
              <a:t> / </a:t>
            </a:r>
            <a:r>
              <a:rPr lang="en-NZ" sz="2800" b="0" baseline="0" dirty="0" err="1" smtClean="0">
                <a:ea typeface="ＭＳ Ｐゴシック" pitchFamily="34" charset="-128"/>
              </a:rPr>
              <a:t>biocollections</a:t>
            </a:r>
            <a:r>
              <a:rPr lang="en-NZ" sz="2800" b="0" baseline="0" dirty="0" smtClean="0">
                <a:ea typeface="ＭＳ Ｐゴシック" pitchFamily="34" charset="-128"/>
              </a:rPr>
              <a:t> index</a:t>
            </a:r>
          </a:p>
          <a:p>
            <a:pPr lvl="0"/>
            <a:r>
              <a:rPr lang="en-NZ" sz="2800" b="0" baseline="0" dirty="0" smtClean="0">
                <a:ea typeface="ＭＳ Ｐゴシック" pitchFamily="34" charset="-128"/>
              </a:rPr>
              <a:t>	this collection identifier needs to be stored in the providers database and</a:t>
            </a:r>
          </a:p>
          <a:p>
            <a:pPr lvl="0"/>
            <a:r>
              <a:rPr lang="en-NZ" sz="2800" b="0" baseline="0" dirty="0" smtClean="0">
                <a:ea typeface="ＭＳ Ｐゴシック" pitchFamily="34" charset="-128"/>
              </a:rPr>
              <a:t>	this collection identifier needs to be shared when the data is shared with aggregators.</a:t>
            </a:r>
          </a:p>
        </p:txBody>
      </p:sp>
      <p:sp>
        <p:nvSpPr>
          <p:cNvPr id="4" name="Slide Number Placeholder 3"/>
          <p:cNvSpPr>
            <a:spLocks noGrp="1"/>
          </p:cNvSpPr>
          <p:nvPr>
            <p:ph type="sldNum" sz="quarter" idx="10"/>
          </p:nvPr>
        </p:nvSpPr>
        <p:spPr/>
        <p:txBody>
          <a:bodyPr/>
          <a:lstStyle/>
          <a:p>
            <a:fld id="{9204D604-224C-47FA-AC4E-528C0EBB040F}" type="slidenum">
              <a:rPr lang="en-US" smtClean="0"/>
              <a:pPr/>
              <a:t>30</a:t>
            </a:fld>
            <a:endParaRPr lang="en-US"/>
          </a:p>
        </p:txBody>
      </p:sp>
    </p:spTree>
    <p:extLst>
      <p:ext uri="{BB962C8B-B14F-4D97-AF65-F5344CB8AC3E}">
        <p14:creationId xmlns:p14="http://schemas.microsoft.com/office/powerpoint/2010/main" val="4261250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For consumer:</a:t>
            </a:r>
          </a:p>
          <a:p>
            <a:pPr lvl="1"/>
            <a:r>
              <a:rPr lang="en-US" dirty="0" smtClean="0"/>
              <a:t>NOTHING! No information</a:t>
            </a:r>
          </a:p>
          <a:p>
            <a:pPr lvl="1"/>
            <a:r>
              <a:rPr lang="en-US" dirty="0" smtClean="0"/>
              <a:t>Use </a:t>
            </a:r>
            <a:r>
              <a:rPr lang="en-US" smtClean="0"/>
              <a:t>UUID</a:t>
            </a:r>
            <a:endParaRPr lang="en-US" dirty="0" smtClean="0"/>
          </a:p>
          <a:p>
            <a:pPr lvl="2"/>
            <a:r>
              <a:rPr lang="en-US" dirty="0" smtClean="0"/>
              <a:t>Can’t type it, remember it, parse it, resolve it</a:t>
            </a:r>
          </a:p>
          <a:p>
            <a:pPr lvl="1"/>
            <a:r>
              <a:rPr lang="en-US" dirty="0" smtClean="0"/>
              <a:t>Useful for comparison and aggregation</a:t>
            </a:r>
          </a:p>
          <a:p>
            <a:pPr lvl="2"/>
            <a:r>
              <a:rPr lang="en-US" dirty="0" smtClean="0"/>
              <a:t>Equal strings (persistence)</a:t>
            </a:r>
          </a:p>
          <a:p>
            <a:pPr lvl="2"/>
            <a:r>
              <a:rPr lang="en-US" dirty="0" smtClean="0"/>
              <a:t>Different strings </a:t>
            </a:r>
            <a:r>
              <a:rPr lang="en-US" i="1" dirty="0" smtClean="0"/>
              <a:t>about</a:t>
            </a:r>
            <a:r>
              <a:rPr lang="en-US" dirty="0" smtClean="0"/>
              <a:t> the same object</a:t>
            </a:r>
          </a:p>
          <a:p>
            <a:pPr lvl="1"/>
            <a:r>
              <a:rPr lang="en-US" dirty="0" smtClean="0"/>
              <a:t>fetching information</a:t>
            </a:r>
          </a:p>
          <a:p>
            <a:pPr lvl="2"/>
            <a:r>
              <a:rPr lang="en-US" dirty="0" smtClean="0"/>
              <a:t>Send the ID somewhere for info</a:t>
            </a:r>
          </a:p>
          <a:p>
            <a:endParaRPr lang="en-US" dirty="0" smtClean="0"/>
          </a:p>
          <a:p>
            <a:r>
              <a:rPr lang="en-US" dirty="0" smtClean="0"/>
              <a:t>digression</a:t>
            </a:r>
          </a:p>
          <a:p>
            <a:r>
              <a:rPr lang="en-US" dirty="0" smtClean="0"/>
              <a:t>Careful </a:t>
            </a:r>
          </a:p>
          <a:p>
            <a:r>
              <a:rPr lang="en-US" dirty="0" smtClean="0"/>
              <a:t>Id1=id2 means same object</a:t>
            </a:r>
          </a:p>
          <a:p>
            <a:r>
              <a:rPr lang="en-US" dirty="0" smtClean="0"/>
              <a:t>Id1!= id2 does not mean</a:t>
            </a:r>
            <a:r>
              <a:rPr lang="en-US" baseline="0" dirty="0" smtClean="0"/>
              <a:t> different objects</a:t>
            </a:r>
          </a:p>
          <a:p>
            <a:endParaRPr lang="en-US" baseline="0" dirty="0" smtClean="0"/>
          </a:p>
          <a:p>
            <a:pPr>
              <a:spcBef>
                <a:spcPts val="1200"/>
              </a:spcBef>
            </a:pPr>
            <a:r>
              <a:rPr lang="en-US" sz="2600" dirty="0" smtClean="0">
                <a:solidFill>
                  <a:schemeClr val="accent2"/>
                </a:solidFill>
              </a:rPr>
              <a:t>what is it exactly in the publication?</a:t>
            </a:r>
          </a:p>
          <a:p>
            <a:pPr lvl="1">
              <a:spcBef>
                <a:spcPts val="1200"/>
              </a:spcBef>
            </a:pPr>
            <a:r>
              <a:rPr lang="en-US" sz="2600" dirty="0" smtClean="0">
                <a:solidFill>
                  <a:schemeClr val="accent2"/>
                </a:solidFill>
              </a:rPr>
              <a:t>an id?, a </a:t>
            </a:r>
            <a:r>
              <a:rPr lang="en-US" sz="2600" dirty="0" err="1" smtClean="0">
                <a:solidFill>
                  <a:schemeClr val="accent2"/>
                </a:solidFill>
              </a:rPr>
              <a:t>guid</a:t>
            </a:r>
            <a:r>
              <a:rPr lang="en-US" sz="2600" dirty="0" smtClean="0">
                <a:solidFill>
                  <a:schemeClr val="accent2"/>
                </a:solidFill>
              </a:rPr>
              <a:t>? a link to more information?</a:t>
            </a:r>
          </a:p>
          <a:p>
            <a:pPr lvl="1">
              <a:spcBef>
                <a:spcPts val="1200"/>
              </a:spcBef>
            </a:pPr>
            <a:r>
              <a:rPr lang="en-US" sz="2600" dirty="0" smtClean="0">
                <a:solidFill>
                  <a:schemeClr val="accent2"/>
                </a:solidFill>
              </a:rPr>
              <a:t>what will be cited? searched for?</a:t>
            </a:r>
            <a:endParaRPr lang="en-US" dirty="0" smtClean="0"/>
          </a:p>
          <a:p>
            <a:pPr lvl="0"/>
            <a:endParaRPr lang="en-US" dirty="0" smtClean="0"/>
          </a:p>
          <a:p>
            <a:pPr lvl="2"/>
            <a:endParaRPr lang="en-US" dirty="0" smtClean="0"/>
          </a:p>
        </p:txBody>
      </p:sp>
      <p:sp>
        <p:nvSpPr>
          <p:cNvPr id="4" name="Slide Number Placeholder 3"/>
          <p:cNvSpPr>
            <a:spLocks noGrp="1"/>
          </p:cNvSpPr>
          <p:nvPr>
            <p:ph type="sldNum" sz="quarter" idx="10"/>
          </p:nvPr>
        </p:nvSpPr>
        <p:spPr/>
        <p:txBody>
          <a:bodyPr/>
          <a:lstStyle/>
          <a:p>
            <a:fld id="{8AB81C34-177F-4CC2-AE1D-FEE84E60252D}"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comingled. Identifier</a:t>
            </a:r>
            <a:r>
              <a:rPr lang="en-US" baseline="0" dirty="0" smtClean="0"/>
              <a:t> and resolution (proxy) are separate</a:t>
            </a:r>
          </a:p>
          <a:p>
            <a:r>
              <a:rPr lang="en-US" baseline="0" dirty="0" smtClean="0"/>
              <a:t>The consumer has to know somewhere to look for info</a:t>
            </a:r>
          </a:p>
          <a:p>
            <a:r>
              <a:rPr lang="en-US" baseline="0" dirty="0" smtClean="0"/>
              <a:t>Requires organization to manage allocation of id space and proxy resolution</a:t>
            </a:r>
          </a:p>
          <a:p>
            <a:r>
              <a:rPr lang="en-US" baseline="0" dirty="0" smtClean="0"/>
              <a:t>Members pay for service</a:t>
            </a:r>
            <a:endParaRPr lang="en-US" dirty="0"/>
          </a:p>
        </p:txBody>
      </p:sp>
      <p:sp>
        <p:nvSpPr>
          <p:cNvPr id="4" name="Slide Number Placeholder 3"/>
          <p:cNvSpPr>
            <a:spLocks noGrp="1"/>
          </p:cNvSpPr>
          <p:nvPr>
            <p:ph type="sldNum" sz="quarter" idx="10"/>
          </p:nvPr>
        </p:nvSpPr>
        <p:spPr/>
        <p:txBody>
          <a:bodyPr/>
          <a:lstStyle/>
          <a:p>
            <a:fld id="{9204D604-224C-47FA-AC4E-528C0EBB040F}" type="slidenum">
              <a:rPr lang="en-US" smtClean="0"/>
              <a:pPr/>
              <a:t>32</a:t>
            </a:fld>
            <a:endParaRPr lang="en-US" dirty="0"/>
          </a:p>
        </p:txBody>
      </p:sp>
    </p:spTree>
    <p:extLst>
      <p:ext uri="{BB962C8B-B14F-4D97-AF65-F5344CB8AC3E}">
        <p14:creationId xmlns:p14="http://schemas.microsoft.com/office/powerpoint/2010/main" val="3422267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NZ" dirty="0" smtClean="0">
                <a:ea typeface="ＭＳ Ｐゴシック" pitchFamily="34" charset="-128"/>
              </a:rPr>
              <a:t>What are you</a:t>
            </a:r>
            <a:r>
              <a:rPr lang="en-NZ" baseline="0" dirty="0" smtClean="0">
                <a:ea typeface="ＭＳ Ｐゴシック" pitchFamily="34" charset="-128"/>
              </a:rPr>
              <a:t> providing / sharing?</a:t>
            </a:r>
            <a:endParaRPr lang="en-NZ" dirty="0" smtClean="0">
              <a:ea typeface="ＭＳ Ｐゴシック" pitchFamily="34" charset="-128"/>
            </a:endParaRPr>
          </a:p>
          <a:p>
            <a:endParaRPr lang="en-NZ" dirty="0" smtClean="0">
              <a:ea typeface="ＭＳ Ｐゴシック" pitchFamily="34" charset="-128"/>
            </a:endParaRPr>
          </a:p>
          <a:p>
            <a:r>
              <a:rPr lang="en-NZ" dirty="0" smtClean="0">
                <a:ea typeface="ＭＳ Ｐゴシック" pitchFamily="34" charset="-128"/>
              </a:rPr>
              <a:t>The standard for identification advocated by W3C is to use Universal</a:t>
            </a:r>
            <a:r>
              <a:rPr lang="en-NZ" baseline="0" dirty="0" smtClean="0">
                <a:ea typeface="ＭＳ Ｐゴシック" pitchFamily="34" charset="-128"/>
              </a:rPr>
              <a:t> Resource Identifiers (URIs).</a:t>
            </a:r>
            <a:endParaRPr lang="en-NZ" dirty="0" smtClean="0">
              <a:ea typeface="ＭＳ Ｐゴシック" pitchFamily="34" charset="-128"/>
            </a:endParaRPr>
          </a:p>
          <a:p>
            <a:r>
              <a:rPr lang="en-NZ" dirty="0" smtClean="0">
                <a:ea typeface="ＭＳ Ｐゴシック" pitchFamily="34" charset="-128"/>
              </a:rPr>
              <a:t>--</a:t>
            </a:r>
            <a:r>
              <a:rPr lang="en-NZ" baseline="0" dirty="0" smtClean="0">
                <a:ea typeface="ＭＳ Ｐゴシック" pitchFamily="34" charset="-128"/>
              </a:rPr>
              <a:t> a URI is a string that begins with a scheme name (or protocol). (http, https, mailto, doi, ftp, urn).</a:t>
            </a:r>
          </a:p>
          <a:p>
            <a:endParaRPr lang="en-NZ" baseline="0" dirty="0" smtClean="0">
              <a:ea typeface="ＭＳ Ｐゴシック" pitchFamily="34" charset="-128"/>
            </a:endParaRPr>
          </a:p>
          <a:p>
            <a:r>
              <a:rPr lang="en-NZ" baseline="0" dirty="0" smtClean="0">
                <a:ea typeface="ＭＳ Ｐゴシック" pitchFamily="34" charset="-128"/>
              </a:rPr>
              <a:t>Second URI has hex encoding of “0014097”</a:t>
            </a:r>
          </a:p>
          <a:p>
            <a:endParaRPr lang="en-NZ" dirty="0" smtClean="0">
              <a:ea typeface="ＭＳ Ｐゴシック" pitchFamily="34" charset="-128"/>
            </a:endParaRPr>
          </a:p>
          <a:p>
            <a:r>
              <a:rPr lang="en-NZ" dirty="0" smtClean="0">
                <a:ea typeface="ＭＳ Ｐゴシック" pitchFamily="34" charset="-128"/>
              </a:rPr>
              <a:t>UUID (sometimes GUID)</a:t>
            </a:r>
          </a:p>
          <a:p>
            <a:pPr lvl="1"/>
            <a:r>
              <a:rPr lang="en-NZ" sz="2800" dirty="0" smtClean="0">
                <a:ea typeface="ＭＳ Ｐゴシック" pitchFamily="34" charset="-128"/>
              </a:rPr>
              <a:t>Assured unique</a:t>
            </a:r>
          </a:p>
          <a:p>
            <a:pPr lvl="1"/>
            <a:r>
              <a:rPr lang="en-NZ" sz="2000" dirty="0" smtClean="0">
                <a:ea typeface="ＭＳ Ｐゴシック" pitchFamily="34" charset="-128"/>
              </a:rPr>
              <a:t>E.g.  d6610130-5248-11e1-b86c-0800200c9a66</a:t>
            </a:r>
            <a:endParaRPr lang="en-NZ" dirty="0" smtClean="0">
              <a:ea typeface="ＭＳ Ｐゴシック" pitchFamily="34" charset="-128"/>
            </a:endParaRPr>
          </a:p>
          <a:p>
            <a:pPr lvl="1"/>
            <a:r>
              <a:rPr lang="en-NZ" sz="2800" dirty="0" smtClean="0">
                <a:ea typeface="ＭＳ Ｐゴシック" pitchFamily="34" charset="-128"/>
              </a:rPr>
              <a:t>Hard to type in</a:t>
            </a:r>
          </a:p>
          <a:p>
            <a:pPr lvl="1"/>
            <a:r>
              <a:rPr lang="en-NZ" sz="2800" dirty="0" smtClean="0">
                <a:ea typeface="ＭＳ Ｐゴシック" pitchFamily="34" charset="-128"/>
              </a:rPr>
              <a:t>Not resolvable</a:t>
            </a:r>
          </a:p>
          <a:p>
            <a:pPr lvl="1"/>
            <a:r>
              <a:rPr lang="en-NZ" sz="2800" dirty="0" smtClean="0">
                <a:ea typeface="ＭＳ Ｐゴシック" pitchFamily="34" charset="-128"/>
              </a:rPr>
              <a:t>Not always DB friendly</a:t>
            </a:r>
          </a:p>
          <a:p>
            <a:pPr lvl="1"/>
            <a:r>
              <a:rPr lang="en-NZ" sz="2800" dirty="0" smtClean="0">
                <a:ea typeface="ＭＳ Ｐゴシック" pitchFamily="34" charset="-128"/>
              </a:rPr>
              <a:t>Opaque</a:t>
            </a:r>
          </a:p>
          <a:p>
            <a:endParaRPr lang="en-US" dirty="0" smtClean="0"/>
          </a:p>
          <a:p>
            <a:r>
              <a:rPr lang="en-US" dirty="0" smtClean="0"/>
              <a:t>apply a given id to only one object ever</a:t>
            </a:r>
          </a:p>
          <a:p>
            <a:r>
              <a:rPr lang="en-US" dirty="0" smtClean="0"/>
              <a:t>if something happens and that object no longer exists in the physical collection –</a:t>
            </a:r>
          </a:p>
          <a:p>
            <a:pPr lvl="1"/>
            <a:r>
              <a:rPr lang="en-US" sz="3200" dirty="0" smtClean="0"/>
              <a:t>never reassign the identifier to another object in the collection</a:t>
            </a:r>
          </a:p>
          <a:p>
            <a:endParaRPr lang="en-US" dirty="0"/>
          </a:p>
        </p:txBody>
      </p:sp>
      <p:sp>
        <p:nvSpPr>
          <p:cNvPr id="4" name="Slide Number Placeholder 3"/>
          <p:cNvSpPr>
            <a:spLocks noGrp="1"/>
          </p:cNvSpPr>
          <p:nvPr>
            <p:ph type="sldNum" sz="quarter" idx="10"/>
          </p:nvPr>
        </p:nvSpPr>
        <p:spPr/>
        <p:txBody>
          <a:bodyPr/>
          <a:lstStyle/>
          <a:p>
            <a:fld id="{9204D604-224C-47FA-AC4E-528C0EBB040F}" type="slidenum">
              <a:rPr lang="en-US" smtClean="0"/>
              <a:pPr/>
              <a:t>33</a:t>
            </a:fld>
            <a:endParaRPr lang="en-US" dirty="0"/>
          </a:p>
        </p:txBody>
      </p:sp>
    </p:spTree>
    <p:extLst>
      <p:ext uri="{BB962C8B-B14F-4D97-AF65-F5344CB8AC3E}">
        <p14:creationId xmlns:p14="http://schemas.microsoft.com/office/powerpoint/2010/main" val="984521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‘target’ is a property of the annotation</a:t>
            </a:r>
          </a:p>
        </p:txBody>
      </p:sp>
      <p:sp>
        <p:nvSpPr>
          <p:cNvPr id="4" name="Slide Number Placeholder 3"/>
          <p:cNvSpPr>
            <a:spLocks noGrp="1"/>
          </p:cNvSpPr>
          <p:nvPr>
            <p:ph type="sldNum" sz="quarter" idx="10"/>
          </p:nvPr>
        </p:nvSpPr>
        <p:spPr/>
        <p:txBody>
          <a:bodyPr/>
          <a:lstStyle/>
          <a:p>
            <a:fld id="{9204D604-224C-47FA-AC4E-528C0EBB040F}" type="slidenum">
              <a:rPr lang="en-US" smtClean="0"/>
              <a:pPr/>
              <a:t>36</a:t>
            </a:fld>
            <a:endParaRPr lang="en-US"/>
          </a:p>
        </p:txBody>
      </p:sp>
    </p:spTree>
    <p:extLst>
      <p:ext uri="{BB962C8B-B14F-4D97-AF65-F5344CB8AC3E}">
        <p14:creationId xmlns:p14="http://schemas.microsoft.com/office/powerpoint/2010/main" val="481201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Sharing</a:t>
            </a:r>
            <a:r>
              <a:rPr lang="en-US" baseline="0" dirty="0" smtClean="0"/>
              <a:t> Data.</a:t>
            </a:r>
          </a:p>
          <a:p>
            <a:r>
              <a:rPr lang="en-US" baseline="0" dirty="0" smtClean="0"/>
              <a:t>GUIDs are the Key</a:t>
            </a:r>
          </a:p>
          <a:p>
            <a:endParaRPr lang="en-US" baseline="0" dirty="0" smtClean="0"/>
          </a:p>
          <a:p>
            <a:r>
              <a:rPr lang="en-US" baseline="0" dirty="0" smtClean="0"/>
              <a:t>specimen database</a:t>
            </a:r>
          </a:p>
          <a:p>
            <a:r>
              <a:rPr lang="en-US" dirty="0" smtClean="0"/>
              <a:t>aggregators / portals – iDigBio, GBIF, EOL</a:t>
            </a:r>
          </a:p>
          <a:p>
            <a:r>
              <a:rPr lang="en-US" dirty="0" smtClean="0"/>
              <a:t>ontologies- </a:t>
            </a:r>
            <a:r>
              <a:rPr lang="en-US" dirty="0" err="1" smtClean="0"/>
              <a:t>BioPortal</a:t>
            </a:r>
            <a:endParaRPr lang="en-US" dirty="0" smtClean="0"/>
          </a:p>
          <a:p>
            <a:r>
              <a:rPr lang="en-US" dirty="0" smtClean="0"/>
              <a:t>publications</a:t>
            </a:r>
          </a:p>
          <a:p>
            <a:r>
              <a:rPr lang="en-US" dirty="0" smtClean="0"/>
              <a:t>maps</a:t>
            </a:r>
          </a:p>
          <a:p>
            <a:r>
              <a:rPr lang="en-US" dirty="0" smtClean="0"/>
              <a:t>databases – </a:t>
            </a:r>
            <a:r>
              <a:rPr lang="en-US" dirty="0" err="1" smtClean="0"/>
              <a:t>GenBank</a:t>
            </a:r>
            <a:r>
              <a:rPr lang="en-US" dirty="0" smtClean="0"/>
              <a:t>, BOLD</a:t>
            </a:r>
          </a:p>
          <a:p>
            <a:r>
              <a:rPr lang="en-US" dirty="0" smtClean="0"/>
              <a:t>provider websites – a museum</a:t>
            </a:r>
            <a:r>
              <a:rPr lang="en-US" baseline="0" dirty="0" smtClean="0"/>
              <a:t> may have their own portal</a:t>
            </a:r>
            <a:endParaRPr lang="en-US" dirty="0" smtClean="0"/>
          </a:p>
          <a:p>
            <a:r>
              <a:rPr lang="en-US" dirty="0" smtClean="0"/>
              <a:t>data repatriation, enhancement</a:t>
            </a:r>
            <a:r>
              <a:rPr lang="en-US" baseline="0" dirty="0" smtClean="0"/>
              <a:t> – Filtered PUSH</a:t>
            </a:r>
          </a:p>
          <a:p>
            <a:r>
              <a:rPr lang="en-US" baseline="0" dirty="0" smtClean="0"/>
              <a:t>data cleaning / cleansing – Kepler Kurator, Google Refine</a:t>
            </a:r>
          </a:p>
          <a:p>
            <a:r>
              <a:rPr lang="en-US" baseline="0" dirty="0" smtClean="0"/>
              <a:t>provider sites – http://herbarium.bio.fsu.edu</a:t>
            </a:r>
          </a:p>
          <a:p>
            <a:r>
              <a:rPr lang="en-US" baseline="0" dirty="0" smtClean="0"/>
              <a:t>consortium websites through portals: http://symbiota.org/tiki/tiki-index.php?page=Data+Nodes</a:t>
            </a:r>
          </a:p>
          <a:p>
            <a:r>
              <a:rPr lang="en-US" baseline="0" dirty="0" smtClean="0"/>
              <a:t>	SERNEC, North American Bryophyte and Lichen Consortia, </a:t>
            </a:r>
            <a:r>
              <a:rPr lang="en-US" baseline="0" dirty="0" err="1" smtClean="0"/>
              <a:t>SEINet</a:t>
            </a:r>
            <a:endParaRPr lang="en-US" baseline="0" dirty="0" smtClean="0"/>
          </a:p>
          <a:p>
            <a:endParaRPr lang="en-US" baseline="0" dirty="0" smtClean="0"/>
          </a:p>
          <a:p>
            <a:r>
              <a:rPr lang="en-US" dirty="0" smtClean="0"/>
              <a:t>Revisualization  - discovery</a:t>
            </a:r>
          </a:p>
          <a:p>
            <a:r>
              <a:rPr lang="en-US" dirty="0" err="1" smtClean="0"/>
              <a:t>Unforseen</a:t>
            </a:r>
            <a:r>
              <a:rPr lang="en-US" dirty="0" smtClean="0"/>
              <a:t> errors revealed</a:t>
            </a:r>
          </a:p>
          <a:p>
            <a:r>
              <a:rPr lang="en-US" dirty="0" smtClean="0"/>
              <a:t>Taking it in stride</a:t>
            </a:r>
          </a:p>
          <a:p>
            <a:pPr lvl="1"/>
            <a:r>
              <a:rPr lang="en-US" dirty="0" smtClean="0"/>
              <a:t>Opportunities, Benefits, Decisions</a:t>
            </a:r>
          </a:p>
          <a:p>
            <a:r>
              <a:rPr lang="en-US" dirty="0" err="1" smtClean="0"/>
              <a:t>Specify’s</a:t>
            </a:r>
            <a:r>
              <a:rPr lang="en-US" dirty="0" smtClean="0"/>
              <a:t> Scatter-Gather-Reconcile (SGR)</a:t>
            </a:r>
          </a:p>
          <a:p>
            <a:pPr lvl="1"/>
            <a:r>
              <a:rPr lang="en-US" dirty="0" smtClean="0"/>
              <a:t>duplicates found</a:t>
            </a:r>
          </a:p>
          <a:p>
            <a:pPr lvl="1"/>
            <a:r>
              <a:rPr lang="en-US" dirty="0" smtClean="0"/>
              <a:t>dataset for checking is increasing in size</a:t>
            </a:r>
          </a:p>
          <a:p>
            <a:pPr lvl="1"/>
            <a:r>
              <a:rPr lang="en-US" dirty="0" smtClean="0"/>
              <a:t>example, at least 50% dupes</a:t>
            </a:r>
          </a:p>
          <a:p>
            <a:pPr lvl="1"/>
            <a:r>
              <a:rPr lang="en-US" dirty="0" smtClean="0"/>
              <a:t>lending credence to the skeletal dataset concept</a:t>
            </a:r>
          </a:p>
          <a:p>
            <a:r>
              <a:rPr lang="en-US" dirty="0" smtClean="0"/>
              <a:t>Filtered PUSH (works with Specify, Symbiota and Morphbank)</a:t>
            </a:r>
          </a:p>
          <a:p>
            <a:pPr lvl="1"/>
            <a:r>
              <a:rPr lang="en-US" dirty="0" smtClean="0"/>
              <a:t>finding dupes</a:t>
            </a:r>
          </a:p>
          <a:p>
            <a:pPr lvl="2"/>
            <a:r>
              <a:rPr lang="en-US" dirty="0" smtClean="0"/>
              <a:t>the benefits of shared datasets</a:t>
            </a:r>
          </a:p>
          <a:p>
            <a:pPr lvl="2"/>
            <a:r>
              <a:rPr lang="en-US" dirty="0" smtClean="0"/>
              <a:t>lending credence to the skeletal dataset</a:t>
            </a:r>
          </a:p>
          <a:p>
            <a:pPr lvl="1"/>
            <a:r>
              <a:rPr lang="en-US" dirty="0" smtClean="0"/>
              <a:t>finding annotations (determinations, general comments)</a:t>
            </a:r>
          </a:p>
          <a:p>
            <a:pPr lvl="2"/>
            <a:r>
              <a:rPr lang="en-US" dirty="0" smtClean="0"/>
              <a:t>to import or not to import</a:t>
            </a:r>
          </a:p>
          <a:p>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37</a:t>
            </a:fld>
            <a:endParaRPr lang="en-US" dirty="0"/>
          </a:p>
        </p:txBody>
      </p:sp>
    </p:spTree>
    <p:extLst>
      <p:ext uri="{BB962C8B-B14F-4D97-AF65-F5344CB8AC3E}">
        <p14:creationId xmlns:p14="http://schemas.microsoft.com/office/powerpoint/2010/main" val="208031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Century Gothic" pitchFamily="34" charset="0"/>
              </a:rPr>
              <a:t>all of our hard problems are people problems</a:t>
            </a:r>
          </a:p>
          <a:p>
            <a:pPr lvl="1"/>
            <a:r>
              <a:rPr lang="en-US" b="1" dirty="0" smtClean="0">
                <a:latin typeface="Century Gothic" pitchFamily="34" charset="0"/>
              </a:rPr>
              <a:t>technology problems can be solved!</a:t>
            </a:r>
          </a:p>
          <a:p>
            <a:r>
              <a:rPr lang="en-US" dirty="0" smtClean="0">
                <a:latin typeface="Century Gothic" pitchFamily="34" charset="0"/>
              </a:rPr>
              <a:t>we'd like to </a:t>
            </a:r>
          </a:p>
          <a:p>
            <a:pPr lvl="1"/>
            <a:r>
              <a:rPr lang="en-US" dirty="0" smtClean="0">
                <a:latin typeface="Century Gothic" pitchFamily="34" charset="0"/>
              </a:rPr>
              <a:t>avoid re-inventing the wheel</a:t>
            </a:r>
          </a:p>
          <a:p>
            <a:pPr lvl="1"/>
            <a:r>
              <a:rPr lang="en-US" dirty="0" smtClean="0">
                <a:latin typeface="Century Gothic" pitchFamily="34" charset="0"/>
              </a:rPr>
              <a:t>use the resources we do have</a:t>
            </a:r>
          </a:p>
          <a:p>
            <a:pPr lvl="2"/>
            <a:r>
              <a:rPr lang="en-US" sz="2400" dirty="0" smtClean="0">
                <a:latin typeface="Century Gothic" pitchFamily="34" charset="0"/>
              </a:rPr>
              <a:t>in the most effective manner possible </a:t>
            </a:r>
          </a:p>
          <a:p>
            <a:pPr lvl="2"/>
            <a:r>
              <a:rPr lang="en-US" sz="2400" dirty="0" smtClean="0">
                <a:latin typeface="Century Gothic" pitchFamily="34" charset="0"/>
              </a:rPr>
              <a:t>to benefit as many as possible</a:t>
            </a:r>
          </a:p>
          <a:p>
            <a:pPr lvl="1"/>
            <a:r>
              <a:rPr lang="en-US" dirty="0" smtClean="0">
                <a:latin typeface="Century Gothic" pitchFamily="34" charset="0"/>
              </a:rPr>
              <a:t>take advantage of existing knowledge about social issues</a:t>
            </a:r>
          </a:p>
          <a:p>
            <a:endParaRPr lang="en-US" dirty="0"/>
          </a:p>
        </p:txBody>
      </p:sp>
      <p:sp>
        <p:nvSpPr>
          <p:cNvPr id="4" name="Slide Number Placeholder 3"/>
          <p:cNvSpPr>
            <a:spLocks noGrp="1"/>
          </p:cNvSpPr>
          <p:nvPr>
            <p:ph type="sldNum" sz="quarter" idx="10"/>
          </p:nvPr>
        </p:nvSpPr>
        <p:spPr/>
        <p:txBody>
          <a:bodyPr/>
          <a:lstStyle/>
          <a:p>
            <a:fld id="{3599BDB0-90FD-4294-A65E-015E7F614F57}" type="slidenum">
              <a:rPr lang="en-US" smtClean="0"/>
              <a:t>4</a:t>
            </a:fld>
            <a:endParaRPr lang="en-US"/>
          </a:p>
        </p:txBody>
      </p:sp>
    </p:spTree>
    <p:extLst>
      <p:ext uri="{BB962C8B-B14F-4D97-AF65-F5344CB8AC3E}">
        <p14:creationId xmlns:p14="http://schemas.microsoft.com/office/powerpoint/2010/main" val="3479591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issues</a:t>
            </a:r>
          </a:p>
          <a:p>
            <a:pPr lvl="1"/>
            <a:r>
              <a:rPr lang="en-US" dirty="0" smtClean="0"/>
              <a:t>Boundary issues</a:t>
            </a:r>
          </a:p>
          <a:p>
            <a:pPr lvl="1"/>
            <a:r>
              <a:rPr lang="en-US" dirty="0" smtClean="0"/>
              <a:t>Focus on examples</a:t>
            </a:r>
          </a:p>
          <a:p>
            <a:pPr lvl="1"/>
            <a:r>
              <a:rPr lang="en-US" dirty="0" smtClean="0"/>
              <a:t>eCollaboration</a:t>
            </a:r>
          </a:p>
          <a:p>
            <a:pPr lvl="1"/>
            <a:r>
              <a:rPr lang="en-US" dirty="0" smtClean="0"/>
              <a:t>STEM</a:t>
            </a:r>
          </a:p>
          <a:p>
            <a:pPr lvl="1"/>
            <a:r>
              <a:rPr lang="en-US" dirty="0" smtClean="0"/>
              <a:t>Harvard implicit bias study</a:t>
            </a:r>
          </a:p>
          <a:p>
            <a:r>
              <a:rPr lang="en-US" dirty="0" smtClean="0"/>
              <a:t>Excel ≠ database</a:t>
            </a:r>
          </a:p>
          <a:p>
            <a:pPr lvl="1"/>
            <a:r>
              <a:rPr lang="en-US" dirty="0" smtClean="0"/>
              <a:t>Which one will you choose?</a:t>
            </a:r>
          </a:p>
          <a:p>
            <a:pPr lvl="1"/>
            <a:r>
              <a:rPr lang="en-US" dirty="0" smtClean="0"/>
              <a:t>Sorting</a:t>
            </a:r>
          </a:p>
          <a:p>
            <a:pPr lvl="1"/>
            <a:r>
              <a:rPr lang="en-US" dirty="0" smtClean="0"/>
              <a:t>Formulas</a:t>
            </a:r>
          </a:p>
          <a:p>
            <a:pPr lvl="1"/>
            <a:r>
              <a:rPr lang="en-US" dirty="0" smtClean="0"/>
              <a:t>Formatting</a:t>
            </a:r>
          </a:p>
          <a:p>
            <a:pPr lvl="1"/>
            <a:r>
              <a:rPr lang="en-US" dirty="0" smtClean="0"/>
              <a:t>Open Refine</a:t>
            </a:r>
          </a:p>
          <a:p>
            <a:r>
              <a:rPr lang="en-US" dirty="0" smtClean="0"/>
              <a:t>Importance of Specimen (CollectionObject) Identifiers</a:t>
            </a:r>
          </a:p>
          <a:p>
            <a:pPr lvl="1"/>
            <a:r>
              <a:rPr lang="en-US" dirty="0" smtClean="0"/>
              <a:t>Assigning</a:t>
            </a:r>
          </a:p>
          <a:p>
            <a:pPr lvl="1"/>
            <a:r>
              <a:rPr lang="en-US" dirty="0" smtClean="0"/>
              <a:t>Storing</a:t>
            </a:r>
          </a:p>
          <a:p>
            <a:pPr lvl="1"/>
            <a:r>
              <a:rPr lang="en-US" dirty="0" smtClean="0"/>
              <a:t>Sharing</a:t>
            </a:r>
          </a:p>
          <a:p>
            <a:r>
              <a:rPr lang="en-US" dirty="0" smtClean="0"/>
              <a:t>Share! Export your data (CSV, </a:t>
            </a:r>
            <a:r>
              <a:rPr lang="en-US" dirty="0" err="1" smtClean="0"/>
              <a:t>DwC</a:t>
            </a:r>
            <a:r>
              <a:rPr lang="en-US" dirty="0" smtClean="0"/>
              <a:t>-A, …)</a:t>
            </a:r>
          </a:p>
          <a:p>
            <a:pPr lvl="1"/>
            <a:r>
              <a:rPr lang="en-US" dirty="0" smtClean="0"/>
              <a:t>GBIF</a:t>
            </a:r>
          </a:p>
          <a:p>
            <a:pPr lvl="1"/>
            <a:r>
              <a:rPr lang="en-US" dirty="0" smtClean="0"/>
              <a:t>Morphbank</a:t>
            </a:r>
          </a:p>
          <a:p>
            <a:pPr lvl="1"/>
            <a:r>
              <a:rPr lang="en-US" dirty="0" smtClean="0"/>
              <a:t>VertNet</a:t>
            </a:r>
          </a:p>
          <a:p>
            <a:pPr lvl="1"/>
            <a:r>
              <a:rPr lang="en-US" dirty="0" smtClean="0"/>
              <a:t>ORNIS</a:t>
            </a:r>
          </a:p>
          <a:p>
            <a:pPr lvl="1"/>
            <a:r>
              <a:rPr lang="en-US" dirty="0" smtClean="0"/>
              <a:t>iDigBio</a:t>
            </a:r>
          </a:p>
          <a:p>
            <a:pPr lvl="1"/>
            <a:r>
              <a:rPr lang="en-US" dirty="0" smtClean="0"/>
              <a:t>Help is everywhere</a:t>
            </a:r>
          </a:p>
          <a:p>
            <a:r>
              <a:rPr lang="en-US" dirty="0" smtClean="0"/>
              <a:t>“Easier to learn about the IT than for IT to learn about taxonomy, for example.”</a:t>
            </a:r>
          </a:p>
          <a:p>
            <a:endParaRPr lang="en-US" dirty="0"/>
          </a:p>
        </p:txBody>
      </p:sp>
      <p:sp>
        <p:nvSpPr>
          <p:cNvPr id="4" name="Slide Number Placeholder 3"/>
          <p:cNvSpPr>
            <a:spLocks noGrp="1"/>
          </p:cNvSpPr>
          <p:nvPr>
            <p:ph type="sldNum" sz="quarter" idx="10"/>
          </p:nvPr>
        </p:nvSpPr>
        <p:spPr/>
        <p:txBody>
          <a:bodyPr/>
          <a:lstStyle/>
          <a:p>
            <a:fld id="{3599BDB0-90FD-4294-A65E-015E7F614F57}" type="slidenum">
              <a:rPr lang="en-US" smtClean="0"/>
              <a:t>38</a:t>
            </a:fld>
            <a:endParaRPr lang="en-US"/>
          </a:p>
        </p:txBody>
      </p:sp>
    </p:spTree>
    <p:extLst>
      <p:ext uri="{BB962C8B-B14F-4D97-AF65-F5344CB8AC3E}">
        <p14:creationId xmlns:p14="http://schemas.microsoft.com/office/powerpoint/2010/main" val="1186694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papers contributing content to this presentation to</a:t>
            </a:r>
            <a:r>
              <a:rPr lang="en-US" baseline="0" dirty="0" smtClean="0"/>
              <a:t> add context and hopefully value to the continuing conversation…</a:t>
            </a:r>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42</a:t>
            </a:fld>
            <a:endParaRPr lang="en-US" dirty="0"/>
          </a:p>
        </p:txBody>
      </p:sp>
    </p:spTree>
    <p:extLst>
      <p:ext uri="{BB962C8B-B14F-4D97-AF65-F5344CB8AC3E}">
        <p14:creationId xmlns:p14="http://schemas.microsoft.com/office/powerpoint/2010/main" val="526465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Thanks!</a:t>
            </a:r>
            <a:r>
              <a:rPr lang="en-US" baseline="0" smtClean="0"/>
              <a:t> from all at iDigBio</a:t>
            </a:r>
            <a:endParaRPr lang="en-US"/>
          </a:p>
        </p:txBody>
      </p:sp>
      <p:sp>
        <p:nvSpPr>
          <p:cNvPr id="4" name="Slide Number Placeholder 3"/>
          <p:cNvSpPr>
            <a:spLocks noGrp="1"/>
          </p:cNvSpPr>
          <p:nvPr>
            <p:ph type="sldNum" sz="quarter" idx="10"/>
          </p:nvPr>
        </p:nvSpPr>
        <p:spPr/>
        <p:txBody>
          <a:bodyPr/>
          <a:lstStyle/>
          <a:p>
            <a:fld id="{52B6A597-0BC9-4F5D-BA8B-041FC68A6BC0}" type="slidenum">
              <a:rPr lang="en-US" smtClean="0"/>
              <a:pPr/>
              <a:t>43</a:t>
            </a:fld>
            <a:endParaRPr lang="en-US" dirty="0"/>
          </a:p>
        </p:txBody>
      </p:sp>
    </p:spTree>
    <p:extLst>
      <p:ext uri="{BB962C8B-B14F-4D97-AF65-F5344CB8AC3E}">
        <p14:creationId xmlns:p14="http://schemas.microsoft.com/office/powerpoint/2010/main" val="2125184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issues</a:t>
            </a:r>
          </a:p>
          <a:p>
            <a:pPr lvl="1"/>
            <a:r>
              <a:rPr lang="en-US" dirty="0" smtClean="0"/>
              <a:t>Boundary issues</a:t>
            </a:r>
          </a:p>
          <a:p>
            <a:pPr lvl="1"/>
            <a:r>
              <a:rPr lang="en-US" dirty="0" smtClean="0"/>
              <a:t>Focus on examples</a:t>
            </a:r>
          </a:p>
          <a:p>
            <a:pPr lvl="1"/>
            <a:r>
              <a:rPr lang="en-US" dirty="0" smtClean="0"/>
              <a:t>eCollaboration</a:t>
            </a:r>
          </a:p>
          <a:p>
            <a:pPr lvl="1"/>
            <a:r>
              <a:rPr lang="en-US" dirty="0" smtClean="0"/>
              <a:t>STEM</a:t>
            </a:r>
          </a:p>
          <a:p>
            <a:pPr lvl="1"/>
            <a:r>
              <a:rPr lang="en-US" dirty="0" smtClean="0"/>
              <a:t>Harvard implicit bias study</a:t>
            </a:r>
          </a:p>
          <a:p>
            <a:r>
              <a:rPr lang="en-US" dirty="0" smtClean="0"/>
              <a:t>Excel ≠ database</a:t>
            </a:r>
          </a:p>
          <a:p>
            <a:pPr lvl="1"/>
            <a:r>
              <a:rPr lang="en-US" dirty="0" smtClean="0"/>
              <a:t>Which one will you choose?</a:t>
            </a:r>
          </a:p>
          <a:p>
            <a:pPr lvl="1"/>
            <a:r>
              <a:rPr lang="en-US" dirty="0" smtClean="0"/>
              <a:t>Sorting</a:t>
            </a:r>
          </a:p>
          <a:p>
            <a:pPr lvl="1"/>
            <a:r>
              <a:rPr lang="en-US" dirty="0" smtClean="0"/>
              <a:t>Formulas</a:t>
            </a:r>
          </a:p>
          <a:p>
            <a:pPr lvl="1"/>
            <a:r>
              <a:rPr lang="en-US" dirty="0" smtClean="0"/>
              <a:t>Formatting</a:t>
            </a:r>
          </a:p>
          <a:p>
            <a:pPr lvl="1"/>
            <a:r>
              <a:rPr lang="en-US" dirty="0" smtClean="0"/>
              <a:t>Open Refine</a:t>
            </a:r>
          </a:p>
          <a:p>
            <a:r>
              <a:rPr lang="en-US" dirty="0" smtClean="0"/>
              <a:t>Importance of Specimen (CollectionObject) Identifiers</a:t>
            </a:r>
          </a:p>
          <a:p>
            <a:pPr lvl="1"/>
            <a:r>
              <a:rPr lang="en-US" dirty="0" smtClean="0"/>
              <a:t>Assigning</a:t>
            </a:r>
          </a:p>
          <a:p>
            <a:pPr lvl="1"/>
            <a:r>
              <a:rPr lang="en-US" dirty="0" smtClean="0"/>
              <a:t>Storing</a:t>
            </a:r>
          </a:p>
          <a:p>
            <a:pPr lvl="1"/>
            <a:r>
              <a:rPr lang="en-US" dirty="0" smtClean="0"/>
              <a:t>Sharing</a:t>
            </a:r>
          </a:p>
          <a:p>
            <a:r>
              <a:rPr lang="en-US" dirty="0" smtClean="0"/>
              <a:t>Share! Export your data (CSV, </a:t>
            </a:r>
            <a:r>
              <a:rPr lang="en-US" dirty="0" err="1" smtClean="0"/>
              <a:t>DwC</a:t>
            </a:r>
            <a:r>
              <a:rPr lang="en-US" dirty="0" smtClean="0"/>
              <a:t>-A, …)</a:t>
            </a:r>
          </a:p>
          <a:p>
            <a:pPr lvl="1"/>
            <a:r>
              <a:rPr lang="en-US" dirty="0" smtClean="0"/>
              <a:t>GBIF</a:t>
            </a:r>
          </a:p>
          <a:p>
            <a:pPr lvl="1"/>
            <a:r>
              <a:rPr lang="en-US" dirty="0" smtClean="0"/>
              <a:t>Morphbank</a:t>
            </a:r>
          </a:p>
          <a:p>
            <a:pPr lvl="1"/>
            <a:r>
              <a:rPr lang="en-US" dirty="0" smtClean="0"/>
              <a:t>VertNet</a:t>
            </a:r>
          </a:p>
          <a:p>
            <a:pPr lvl="1"/>
            <a:r>
              <a:rPr lang="en-US" dirty="0" smtClean="0"/>
              <a:t>ORNIS</a:t>
            </a:r>
          </a:p>
          <a:p>
            <a:pPr lvl="1"/>
            <a:r>
              <a:rPr lang="en-US" dirty="0" smtClean="0"/>
              <a:t>iDigBio</a:t>
            </a:r>
          </a:p>
          <a:p>
            <a:pPr lvl="1"/>
            <a:r>
              <a:rPr lang="en-US" dirty="0" smtClean="0"/>
              <a:t>Help is everywhere</a:t>
            </a:r>
          </a:p>
          <a:p>
            <a:r>
              <a:rPr lang="en-US" dirty="0" smtClean="0"/>
              <a:t>“Easier to learn about the IT than for IT to learn about taxonomy, for example.”</a:t>
            </a:r>
          </a:p>
          <a:p>
            <a:endParaRPr lang="en-US" dirty="0"/>
          </a:p>
        </p:txBody>
      </p:sp>
      <p:sp>
        <p:nvSpPr>
          <p:cNvPr id="4" name="Slide Number Placeholder 3"/>
          <p:cNvSpPr>
            <a:spLocks noGrp="1"/>
          </p:cNvSpPr>
          <p:nvPr>
            <p:ph type="sldNum" sz="quarter" idx="10"/>
          </p:nvPr>
        </p:nvSpPr>
        <p:spPr/>
        <p:txBody>
          <a:bodyPr/>
          <a:lstStyle/>
          <a:p>
            <a:fld id="{3599BDB0-90FD-4294-A65E-015E7F614F57}" type="slidenum">
              <a:rPr lang="en-US" smtClean="0"/>
              <a:t>46</a:t>
            </a:fld>
            <a:endParaRPr lang="en-US"/>
          </a:p>
        </p:txBody>
      </p:sp>
    </p:spTree>
    <p:extLst>
      <p:ext uri="{BB962C8B-B14F-4D97-AF65-F5344CB8AC3E}">
        <p14:creationId xmlns:p14="http://schemas.microsoft.com/office/powerpoint/2010/main" val="1186694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this workshop, we’re essentially reviewing (current state as / is analysis) processes being used to try and broadly define our overall digitization process.  As part of the review process, we’ll be looking for redesign and perhaps in some cases, re-engineering opportunities.</a:t>
            </a:r>
          </a:p>
          <a:p>
            <a:r>
              <a:rPr lang="en-US" sz="1000" dirty="0"/>
              <a:t>“…before you start reviewing a process to ensure you correctly define what the process actually is and establish what the boundaries are.”</a:t>
            </a:r>
          </a:p>
          <a:p>
            <a:endParaRPr lang="en-US" sz="1000" dirty="0"/>
          </a:p>
          <a:p>
            <a:r>
              <a:rPr lang="en-US" sz="1000" dirty="0"/>
              <a:t>Joint Information Systems Committee</a:t>
            </a:r>
          </a:p>
          <a:p>
            <a:r>
              <a:rPr lang="en-US" sz="1000" dirty="0"/>
              <a:t>http://www.jiscinfonet.ac.uk/InfoKits/process-review/process-review-8</a:t>
            </a:r>
          </a:p>
          <a:p>
            <a:endParaRPr lang="en-US" sz="1000" dirty="0"/>
          </a:p>
          <a:p>
            <a:r>
              <a:rPr lang="en-US" sz="1000" dirty="0"/>
              <a:t>We’re looking for the broad core processes fundamental to the organization. “…no organization has more than eight core processes.” Even though, these are based on business process modeling, the ideas work. Our customers are us, as well as our stakeholders. Our audience of data collectors, data providers and data user is a large one.  Keep in mind, why are we doing this in the first place? -access to </a:t>
            </a:r>
            <a:r>
              <a:rPr lang="en-US" sz="1000" i="1" dirty="0"/>
              <a:t>fit-for-use data</a:t>
            </a:r>
            <a:r>
              <a:rPr lang="en-US" sz="1000" dirty="0"/>
              <a:t> for research, education and outreach.</a:t>
            </a:r>
          </a:p>
          <a:p>
            <a:endParaRPr lang="en-US" sz="1000" dirty="0"/>
          </a:p>
          <a:p>
            <a:r>
              <a:rPr lang="en-US" sz="1000" dirty="0"/>
              <a:t>“Take the example of the process of going on holiday. Some people may say it starts when you step on the plane and ends when you collect your suitcases from the airport carousel on the your return. Others might argue it starts with looking at maps and brochures and ends when you've unpacked and exchanged your foreign currency back to sterling. Neither view is right or wrong and each way of looking at it has its advantages and disadvantages.”</a:t>
            </a:r>
          </a:p>
          <a:p>
            <a:endParaRPr lang="en-US" sz="1000" dirty="0"/>
          </a:p>
          <a:p>
            <a:r>
              <a:rPr lang="en-US" sz="1000" dirty="0"/>
              <a:t>Creativity</a:t>
            </a:r>
          </a:p>
          <a:p>
            <a:r>
              <a:rPr lang="en-US" sz="1000" dirty="0"/>
              <a:t>“What might happen, what might we do?" is combined with "How could we bring this action into reality</a:t>
            </a:r>
            <a:r>
              <a:rPr lang="en-US" sz="1000" dirty="0" smtClean="0"/>
              <a:t>?“</a:t>
            </a:r>
          </a:p>
          <a:p>
            <a:endParaRPr lang="en-US" sz="1000" dirty="0" smtClean="0"/>
          </a:p>
          <a:p>
            <a:r>
              <a:rPr lang="en-US" dirty="0" smtClean="0">
                <a:latin typeface="Century Gothic" pitchFamily="34" charset="0"/>
              </a:rPr>
              <a:t>observing digitization workflows</a:t>
            </a:r>
          </a:p>
          <a:p>
            <a:r>
              <a:rPr lang="en-US" dirty="0" smtClean="0">
                <a:latin typeface="Century Gothic" pitchFamily="34" charset="0"/>
              </a:rPr>
              <a:t>social issues</a:t>
            </a:r>
          </a:p>
          <a:p>
            <a:r>
              <a:rPr lang="en-US" dirty="0" smtClean="0">
                <a:latin typeface="Century Gothic" pitchFamily="34" charset="0"/>
              </a:rPr>
              <a:t>business processes</a:t>
            </a:r>
          </a:p>
          <a:p>
            <a:r>
              <a:rPr lang="en-US" dirty="0" smtClean="0">
                <a:latin typeface="Century Gothic" pitchFamily="34" charset="0"/>
              </a:rPr>
              <a:t>change, management &amp; motivation</a:t>
            </a:r>
          </a:p>
          <a:p>
            <a:r>
              <a:rPr lang="en-US" dirty="0" smtClean="0">
                <a:latin typeface="Century Gothic" pitchFamily="34" charset="0"/>
              </a:rPr>
              <a:t>some changes seen</a:t>
            </a:r>
          </a:p>
          <a:p>
            <a:r>
              <a:rPr lang="en-US" dirty="0" smtClean="0">
                <a:latin typeface="Century Gothic" pitchFamily="34" charset="0"/>
              </a:rPr>
              <a:t>opportunities for redesign</a:t>
            </a:r>
          </a:p>
          <a:p>
            <a:pPr lvl="1"/>
            <a:r>
              <a:rPr lang="en-US" dirty="0" smtClean="0">
                <a:latin typeface="Century Gothic" pitchFamily="34" charset="0"/>
              </a:rPr>
              <a:t>evaluating &amp; redesigning workflows</a:t>
            </a:r>
          </a:p>
          <a:p>
            <a:r>
              <a:rPr lang="en-US" dirty="0" smtClean="0">
                <a:latin typeface="Century Gothic" pitchFamily="34" charset="0"/>
              </a:rPr>
              <a:t>digitization &amp; cultural maturity</a:t>
            </a:r>
          </a:p>
          <a:p>
            <a:endParaRPr lang="en-US" sz="1000" dirty="0"/>
          </a:p>
        </p:txBody>
      </p:sp>
      <p:sp>
        <p:nvSpPr>
          <p:cNvPr id="4" name="Slide Number Placeholder 3"/>
          <p:cNvSpPr>
            <a:spLocks noGrp="1"/>
          </p:cNvSpPr>
          <p:nvPr>
            <p:ph type="sldNum" sz="quarter" idx="10"/>
          </p:nvPr>
        </p:nvSpPr>
        <p:spPr/>
        <p:txBody>
          <a:bodyPr/>
          <a:lstStyle/>
          <a:p>
            <a:fld id="{77C3A16F-87E9-47F4-B4FD-11398742DD9C}" type="slidenum">
              <a:rPr lang="en-US" smtClean="0"/>
              <a:pPr/>
              <a:t>5</a:t>
            </a:fld>
            <a:endParaRPr lang="en-US"/>
          </a:p>
        </p:txBody>
      </p:sp>
    </p:spTree>
    <p:extLst>
      <p:ext uri="{BB962C8B-B14F-4D97-AF65-F5344CB8AC3E}">
        <p14:creationId xmlns:p14="http://schemas.microsoft.com/office/powerpoint/2010/main" val="1087650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Kinds of collections we visited</a:t>
            </a:r>
          </a:p>
          <a:p>
            <a:endParaRPr lang="en-US" dirty="0" smtClean="0"/>
          </a:p>
          <a:p>
            <a:r>
              <a:rPr lang="en-US" dirty="0" smtClean="0"/>
              <a:t>Today we’ve seen an overview</a:t>
            </a:r>
            <a:r>
              <a:rPr lang="en-US" baseline="0" dirty="0" smtClean="0"/>
              <a:t> of business process modeling from the information science point-of-view,  in addition to Gil’s presentation about</a:t>
            </a:r>
          </a:p>
          <a:p>
            <a:r>
              <a:rPr lang="en-US" baseline="0" dirty="0" smtClean="0"/>
              <a:t>workflows, what we’ve learned (so far) from our visits, questions we still have…</a:t>
            </a:r>
          </a:p>
          <a:p>
            <a:endParaRPr lang="en-US" baseline="0" dirty="0" smtClean="0"/>
          </a:p>
          <a:p>
            <a:r>
              <a:rPr lang="en-US" baseline="0" dirty="0" smtClean="0"/>
              <a:t>While many of the process issues (technical and manual) will continue to evolve and improve</a:t>
            </a:r>
          </a:p>
          <a:p>
            <a:r>
              <a:rPr lang="en-US" baseline="0" dirty="0" smtClean="0"/>
              <a:t>the social issues will always be present.</a:t>
            </a:r>
          </a:p>
          <a:p>
            <a:endParaRPr lang="en-US" baseline="0" dirty="0" smtClean="0"/>
          </a:p>
          <a:p>
            <a:r>
              <a:rPr lang="en-US" baseline="0" dirty="0" smtClean="0"/>
              <a:t>What are some of these social issues?</a:t>
            </a:r>
          </a:p>
          <a:p>
            <a:r>
              <a:rPr lang="en-US" baseline="0" dirty="0" smtClean="0"/>
              <a:t>What can we do with this information?</a:t>
            </a:r>
          </a:p>
          <a:p>
            <a:r>
              <a:rPr lang="en-US" baseline="0" dirty="0" smtClean="0"/>
              <a:t>How does it apply to our workflows (in the community, in an organization, at the level of the individual)?</a:t>
            </a:r>
            <a:endParaRPr lang="en-US" dirty="0"/>
          </a:p>
        </p:txBody>
      </p:sp>
      <p:sp>
        <p:nvSpPr>
          <p:cNvPr id="4" name="Slide Number Placeholder 3"/>
          <p:cNvSpPr>
            <a:spLocks noGrp="1"/>
          </p:cNvSpPr>
          <p:nvPr>
            <p:ph type="sldNum" sz="quarter" idx="10"/>
          </p:nvPr>
        </p:nvSpPr>
        <p:spPr/>
        <p:txBody>
          <a:bodyPr/>
          <a:lstStyle/>
          <a:p>
            <a:fld id="{52B6A597-0BC9-4F5D-BA8B-041FC68A6BC0}" type="slidenum">
              <a:rPr lang="en-US" smtClean="0"/>
              <a:pPr/>
              <a:t>6</a:t>
            </a:fld>
            <a:endParaRPr lang="en-US" dirty="0"/>
          </a:p>
        </p:txBody>
      </p:sp>
    </p:spTree>
    <p:extLst>
      <p:ext uri="{BB962C8B-B14F-4D97-AF65-F5344CB8AC3E}">
        <p14:creationId xmlns:p14="http://schemas.microsoft.com/office/powerpoint/2010/main" val="1563433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3400"/>
            <a:ext cx="6019800" cy="4114800"/>
          </a:xfrm>
        </p:spPr>
        <p:txBody>
          <a:bodyPr/>
          <a:lstStyle/>
          <a:p>
            <a:r>
              <a:rPr lang="en-US" sz="1000" dirty="0"/>
              <a:t>How can we divide the social layers conceptually? </a:t>
            </a:r>
            <a:r>
              <a:rPr lang="en-US" sz="1000" b="1" dirty="0"/>
              <a:t>One possible way. </a:t>
            </a:r>
            <a:r>
              <a:rPr lang="en-US" sz="1000" dirty="0"/>
              <a:t>Our work is about biodiversity and how we can utilize our natural history collections</a:t>
            </a:r>
          </a:p>
          <a:p>
            <a:r>
              <a:rPr lang="en-US" sz="1000" dirty="0"/>
              <a:t>more effectively to investigate the universe we inhabit. Start with the fact that our goal here is to digitize specimens. </a:t>
            </a:r>
          </a:p>
          <a:p>
            <a:pPr defTabSz="914350">
              <a:defRPr/>
            </a:pPr>
            <a:r>
              <a:rPr lang="en-US" sz="1000" dirty="0"/>
              <a:t>It might be useful to think of </a:t>
            </a:r>
            <a:r>
              <a:rPr lang="en-US" sz="1000" b="1" dirty="0"/>
              <a:t>the specimen as a boundary object</a:t>
            </a:r>
            <a:r>
              <a:rPr lang="en-US" sz="1000" dirty="0"/>
              <a:t>.</a:t>
            </a:r>
          </a:p>
          <a:p>
            <a:r>
              <a:rPr lang="en-US" sz="1000" b="1" dirty="0"/>
              <a:t>(Star and </a:t>
            </a:r>
            <a:r>
              <a:rPr lang="en-US" sz="1000" b="1" dirty="0" err="1"/>
              <a:t>Griesemer</a:t>
            </a:r>
            <a:r>
              <a:rPr lang="en-US" sz="1000" b="1" dirty="0"/>
              <a:t> 1989)</a:t>
            </a:r>
            <a:r>
              <a:rPr lang="en-US" sz="1000" dirty="0"/>
              <a:t> via the history of the Museum of Vertebrate Zoology (MVZ), UC Berkeley</a:t>
            </a:r>
          </a:p>
          <a:p>
            <a:r>
              <a:rPr lang="en-US" sz="1000" dirty="0"/>
              <a:t>In order to more effectively think about social issues and optimization (efficiency) at each level and what that might entail.</a:t>
            </a:r>
          </a:p>
          <a:p>
            <a:r>
              <a:rPr lang="en-US" sz="1000" dirty="0"/>
              <a:t>Keep these in mind during the talk…</a:t>
            </a:r>
          </a:p>
          <a:p>
            <a:r>
              <a:rPr lang="en-US" sz="1000" b="1" dirty="0"/>
              <a:t>little science to big science </a:t>
            </a:r>
            <a:r>
              <a:rPr lang="en-US" sz="1000" dirty="0"/>
              <a:t>(is a topic for an entire workshop!) Eric T. Meyer’s work http://people.oii.ox.ac.uk/meyer/</a:t>
            </a:r>
          </a:p>
          <a:p>
            <a:r>
              <a:rPr lang="en-US" sz="1000" dirty="0"/>
              <a:t>(in private communication, Eric cautions that even though we want to avoid </a:t>
            </a:r>
            <a:r>
              <a:rPr lang="en-US" sz="1000" dirty="0" err="1"/>
              <a:t>NiH</a:t>
            </a:r>
            <a:r>
              <a:rPr lang="en-US" sz="1000" dirty="0"/>
              <a:t> he has seen projects go wrong where the IT staff do not involve the people who will use the products. Staff then does not want to use the products – no engagement).</a:t>
            </a:r>
          </a:p>
          <a:p>
            <a:endParaRPr lang="en-US" sz="1000" dirty="0"/>
          </a:p>
          <a:p>
            <a:r>
              <a:rPr lang="en-US" sz="1000" dirty="0"/>
              <a:t>studies the social implications of e-science and e-social science as part of the </a:t>
            </a:r>
            <a:r>
              <a:rPr lang="en-US" sz="1000" dirty="0">
                <a:hlinkClick r:id="rId3"/>
              </a:rPr>
              <a:t>Oxford e-Social Science (</a:t>
            </a:r>
            <a:r>
              <a:rPr lang="en-US" sz="1000" dirty="0" err="1">
                <a:hlinkClick r:id="rId3"/>
              </a:rPr>
              <a:t>OeSS</a:t>
            </a:r>
            <a:r>
              <a:rPr lang="en-US" sz="1000" dirty="0">
                <a:hlinkClick r:id="rId3"/>
              </a:rPr>
              <a:t>) project</a:t>
            </a:r>
            <a:r>
              <a:rPr lang="en-US" sz="1000" dirty="0"/>
              <a:t>. He brings an understanding of scientific collaboration from both sides: as a social scientist studying scientific behavior, and as a participant in the production of scientific knowledge. focus here on the notion that was once science done at the level of the individual researcher</a:t>
            </a:r>
          </a:p>
          <a:p>
            <a:r>
              <a:rPr lang="en-US" sz="1000" dirty="0"/>
              <a:t>  data collected only for them</a:t>
            </a:r>
          </a:p>
          <a:p>
            <a:r>
              <a:rPr lang="en-US" sz="1000" dirty="0"/>
              <a:t>  date now being collected in new ways</a:t>
            </a:r>
          </a:p>
          <a:p>
            <a:r>
              <a:rPr lang="en-US" sz="1000" dirty="0"/>
              <a:t>  data now being shared (and shared in new ways)</a:t>
            </a:r>
          </a:p>
          <a:p>
            <a:r>
              <a:rPr lang="en-US" sz="1000" dirty="0"/>
              <a:t>at the organizational / architectural level – </a:t>
            </a:r>
          </a:p>
          <a:p>
            <a:r>
              <a:rPr lang="en-US" sz="1000" dirty="0"/>
              <a:t>  museums being redesigned so the public can see the research</a:t>
            </a:r>
          </a:p>
          <a:p>
            <a:r>
              <a:rPr lang="en-US" sz="1000" dirty="0"/>
              <a:t>  the collections are connecting back to each other via databases and collaborating with each other</a:t>
            </a:r>
          </a:p>
          <a:p>
            <a:r>
              <a:rPr lang="en-US" sz="1000" dirty="0"/>
              <a:t>  some have, others need those with expertise in </a:t>
            </a:r>
            <a:r>
              <a:rPr lang="en-US" sz="1000" b="1" dirty="0"/>
              <a:t>collections </a:t>
            </a:r>
            <a:r>
              <a:rPr lang="en-US" sz="1000" dirty="0"/>
              <a:t>and </a:t>
            </a:r>
            <a:r>
              <a:rPr lang="en-US" sz="1000" b="1" dirty="0"/>
              <a:t>biodiversity informatics</a:t>
            </a:r>
          </a:p>
          <a:p>
            <a:r>
              <a:rPr lang="en-US" sz="1000" dirty="0"/>
              <a:t>at the individual level – the social issues surrounding the persons doing the digitization work</a:t>
            </a:r>
            <a:r>
              <a:rPr lang="en-US" sz="1000" dirty="0" smtClean="0"/>
              <a:t>.</a:t>
            </a:r>
          </a:p>
          <a:p>
            <a:endParaRPr lang="en-US" sz="1000" dirty="0" smtClean="0"/>
          </a:p>
          <a:p>
            <a:r>
              <a:rPr lang="en-US" sz="1000" dirty="0" smtClean="0">
                <a:latin typeface="Century Gothic" pitchFamily="34" charset="0"/>
              </a:rPr>
              <a:t>converging on ideas of how to collect data in the field</a:t>
            </a:r>
          </a:p>
          <a:p>
            <a:r>
              <a:rPr lang="en-US" sz="1000" dirty="0" smtClean="0">
                <a:latin typeface="Century Gothic" pitchFamily="34" charset="0"/>
              </a:rPr>
              <a:t>converging on ideas of what data to collect in the field</a:t>
            </a:r>
          </a:p>
          <a:p>
            <a:r>
              <a:rPr lang="en-US" sz="1000" dirty="0" smtClean="0">
                <a:latin typeface="Century Gothic" pitchFamily="34" charset="0"/>
              </a:rPr>
              <a:t>emerging trends and issues in data-sharing and intellectual properties</a:t>
            </a:r>
          </a:p>
          <a:p>
            <a:r>
              <a:rPr lang="en-US" sz="1000" dirty="0" smtClean="0">
                <a:latin typeface="Century Gothic" pitchFamily="34" charset="0"/>
              </a:rPr>
              <a:t>the boundaries (ours and the objects) are changing</a:t>
            </a:r>
          </a:p>
          <a:p>
            <a:endParaRPr lang="en-US" sz="1000" dirty="0" smtClean="0">
              <a:latin typeface="Century Gothic" pitchFamily="34" charset="0"/>
            </a:endParaRPr>
          </a:p>
          <a:p>
            <a:r>
              <a:rPr lang="en-US" sz="1000" dirty="0" smtClean="0">
                <a:latin typeface="Century Gothic" pitchFamily="34" charset="0"/>
              </a:rPr>
              <a:t>"…</a:t>
            </a:r>
            <a:r>
              <a:rPr lang="en-US" sz="1000" b="1" dirty="0" smtClean="0">
                <a:latin typeface="Century Gothic" pitchFamily="34" charset="0"/>
              </a:rPr>
              <a:t>to promote an organizational structure that encourages communication between scholars who are both creating and consuming information</a:t>
            </a:r>
            <a:r>
              <a:rPr lang="en-US" sz="1000" dirty="0" smtClean="0">
                <a:latin typeface="Century Gothic" pitchFamily="34" charset="0"/>
              </a:rPr>
              <a:t>." (Barton 2005, quoted in </a:t>
            </a:r>
            <a:r>
              <a:rPr lang="en-US" sz="1000" dirty="0" err="1" smtClean="0">
                <a:latin typeface="Century Gothic" pitchFamily="34" charset="0"/>
              </a:rPr>
              <a:t>Chern</a:t>
            </a:r>
            <a:r>
              <a:rPr lang="en-US" sz="1000" dirty="0" smtClean="0">
                <a:latin typeface="Century Gothic" pitchFamily="34" charset="0"/>
              </a:rPr>
              <a:t> Li </a:t>
            </a:r>
            <a:r>
              <a:rPr lang="en-US" sz="1000" dirty="0" err="1" smtClean="0">
                <a:latin typeface="Century Gothic" pitchFamily="34" charset="0"/>
              </a:rPr>
              <a:t>Liew</a:t>
            </a:r>
            <a:r>
              <a:rPr lang="en-US" sz="1000" dirty="0" smtClean="0">
                <a:latin typeface="Century Gothic" pitchFamily="34" charset="0"/>
              </a:rPr>
              <a:t> 2009).</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7C3A16F-87E9-47F4-B4FD-11398742DD9C}" type="slidenum">
              <a:rPr lang="en-US" smtClean="0"/>
              <a:pPr/>
              <a:t>8</a:t>
            </a:fld>
            <a:endParaRPr lang="en-US"/>
          </a:p>
        </p:txBody>
      </p:sp>
    </p:spTree>
    <p:extLst>
      <p:ext uri="{BB962C8B-B14F-4D97-AF65-F5344CB8AC3E}">
        <p14:creationId xmlns:p14="http://schemas.microsoft.com/office/powerpoint/2010/main" val="1087650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this workshop, we’re essentially reviewing (current state as / is analysis) processes being used to try and broadly define our overall digitization process. As part of the review process, we’ll be looking for redesign and perhaps in some cases, re-engineering opportunities.</a:t>
            </a:r>
          </a:p>
          <a:p>
            <a:endParaRPr lang="en-US" sz="1000" dirty="0"/>
          </a:p>
          <a:p>
            <a:r>
              <a:rPr lang="en-US" sz="1000" dirty="0"/>
              <a:t>“…before you start reviewing a process to ensure you correctly define what the process actually is and establish what the boundaries are.”</a:t>
            </a:r>
          </a:p>
          <a:p>
            <a:endParaRPr lang="en-US" sz="1000" dirty="0"/>
          </a:p>
          <a:p>
            <a:r>
              <a:rPr lang="en-US" sz="1000" dirty="0"/>
              <a:t>http://www.jisc.ac.uk/aboutus/strategy.aspx</a:t>
            </a:r>
          </a:p>
          <a:p>
            <a:r>
              <a:rPr lang="en-US" sz="1000" b="1" dirty="0"/>
              <a:t>Joint Information Systems Committee</a:t>
            </a:r>
          </a:p>
          <a:p>
            <a:r>
              <a:rPr lang="en-US" sz="1000" dirty="0"/>
              <a:t>a UK Initiative, now internationally known. to champion the use of digital technology to ensure the UK remains world-class in research, teaching and learning. JISC’s vision is one of easy and widespread access to information and resources, anytime, anywhere; a vision with technology and information management at the heart of research and education.</a:t>
            </a:r>
          </a:p>
          <a:p>
            <a:r>
              <a:rPr lang="en-US" sz="1000" dirty="0"/>
              <a:t>http://www.jiscinfonet.ac.uk/InfoKits/process-review/process-review-8</a:t>
            </a:r>
          </a:p>
          <a:p>
            <a:r>
              <a:rPr lang="en-US" sz="1000" dirty="0"/>
              <a:t>http://www.jiscinfonet.ac.uk/infokits/process-improvement</a:t>
            </a:r>
          </a:p>
          <a:p>
            <a:endParaRPr lang="en-US" sz="1000" dirty="0"/>
          </a:p>
          <a:p>
            <a:r>
              <a:rPr lang="en-US" sz="1000" dirty="0"/>
              <a:t>We’re looking for the </a:t>
            </a:r>
            <a:r>
              <a:rPr lang="en-US" sz="1000" b="1" dirty="0"/>
              <a:t>broad core processes fundamental to the organization.</a:t>
            </a:r>
          </a:p>
          <a:p>
            <a:r>
              <a:rPr lang="en-US" sz="1000" dirty="0"/>
              <a:t>“…no organization has more than eight core processes.”</a:t>
            </a:r>
          </a:p>
          <a:p>
            <a:r>
              <a:rPr lang="en-US" sz="1000" dirty="0"/>
              <a:t>How many core processes do we have in the digitization of biodiversity collections?</a:t>
            </a:r>
          </a:p>
          <a:p>
            <a:endParaRPr lang="en-US" sz="1000" dirty="0"/>
          </a:p>
        </p:txBody>
      </p:sp>
      <p:sp>
        <p:nvSpPr>
          <p:cNvPr id="4" name="Slide Number Placeholder 3"/>
          <p:cNvSpPr>
            <a:spLocks noGrp="1"/>
          </p:cNvSpPr>
          <p:nvPr>
            <p:ph type="sldNum" sz="quarter" idx="10"/>
          </p:nvPr>
        </p:nvSpPr>
        <p:spPr/>
        <p:txBody>
          <a:bodyPr/>
          <a:lstStyle/>
          <a:p>
            <a:fld id="{77C3A16F-87E9-47F4-B4FD-11398742DD9C}" type="slidenum">
              <a:rPr lang="en-US" smtClean="0"/>
              <a:pPr/>
              <a:t>9</a:t>
            </a:fld>
            <a:endParaRPr lang="en-US"/>
          </a:p>
        </p:txBody>
      </p:sp>
    </p:spTree>
    <p:extLst>
      <p:ext uri="{BB962C8B-B14F-4D97-AF65-F5344CB8AC3E}">
        <p14:creationId xmlns:p14="http://schemas.microsoft.com/office/powerpoint/2010/main" val="1087650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People – Culture – Change.</a:t>
            </a:r>
          </a:p>
          <a:p>
            <a:pPr defTabSz="914350">
              <a:defRPr/>
            </a:pPr>
            <a:endParaRPr lang="en-US" dirty="0" smtClean="0"/>
          </a:p>
          <a:p>
            <a:pPr defTabSz="914350">
              <a:defRPr/>
            </a:pPr>
            <a:r>
              <a:rPr lang="en-US" dirty="0" smtClean="0"/>
              <a:t>Change Management.</a:t>
            </a:r>
          </a:p>
          <a:p>
            <a:pPr defTabSz="914350">
              <a:defRPr/>
            </a:pPr>
            <a:r>
              <a:rPr lang="en-US" dirty="0" smtClean="0"/>
              <a:t>3</a:t>
            </a:r>
            <a:r>
              <a:rPr lang="en-US" baseline="0" dirty="0" smtClean="0"/>
              <a:t> aspects: people, processes and culture.</a:t>
            </a:r>
          </a:p>
          <a:p>
            <a:pPr defTabSz="914350">
              <a:defRPr/>
            </a:pPr>
            <a:r>
              <a:rPr lang="en-US" baseline="0" dirty="0" smtClean="0"/>
              <a:t>While the main focus of this workshop is process, it’s people who do the work within a cultural continuum.</a:t>
            </a:r>
          </a:p>
          <a:p>
            <a:pPr defTabSz="914350">
              <a:defRPr/>
            </a:pPr>
            <a:r>
              <a:rPr lang="en-US" baseline="0" dirty="0" smtClean="0"/>
              <a:t>joint information systems committee</a:t>
            </a:r>
            <a:endParaRPr lang="en-US" dirty="0" smtClean="0"/>
          </a:p>
          <a:p>
            <a:pPr defTabSz="914350">
              <a:defRPr/>
            </a:pPr>
            <a:r>
              <a:rPr lang="en-US" dirty="0" smtClean="0"/>
              <a:t>http://www.jiscinfonet.ac.uk/infokits/change-management/aspects-of-change</a:t>
            </a:r>
          </a:p>
          <a:p>
            <a:pPr defTabSz="914350">
              <a:defRPr/>
            </a:pPr>
            <a:endParaRPr lang="en-US" dirty="0" smtClean="0"/>
          </a:p>
          <a:p>
            <a:pPr defTabSz="914350">
              <a:defRPr/>
            </a:pPr>
            <a:r>
              <a:rPr lang="en-US" dirty="0" smtClean="0"/>
              <a:t>What can</a:t>
            </a:r>
            <a:r>
              <a:rPr lang="en-US" baseline="0" dirty="0" smtClean="0"/>
              <a:t> we learn, what questions can we ask, to help our efficiency efforts when it comes</a:t>
            </a:r>
          </a:p>
          <a:p>
            <a:pPr defTabSz="914350">
              <a:defRPr/>
            </a:pPr>
            <a:r>
              <a:rPr lang="en-US" baseline="0" dirty="0" smtClean="0"/>
              <a:t>to culture and people?</a:t>
            </a:r>
          </a:p>
          <a:p>
            <a:pPr defTabSz="914350">
              <a:defRPr/>
            </a:pPr>
            <a:endParaRPr lang="en-US" baseline="0" dirty="0" smtClean="0"/>
          </a:p>
          <a:p>
            <a:pPr defTabSz="914350">
              <a:defRPr/>
            </a:pPr>
            <a:r>
              <a:rPr lang="en-US" baseline="0" dirty="0" smtClean="0"/>
              <a:t>Layers of change management.</a:t>
            </a:r>
            <a:endParaRPr lang="en-US" dirty="0" smtClean="0"/>
          </a:p>
          <a:p>
            <a:endParaRPr lang="en-US" dirty="0"/>
          </a:p>
        </p:txBody>
      </p:sp>
      <p:sp>
        <p:nvSpPr>
          <p:cNvPr id="4" name="Slide Number Placeholder 3"/>
          <p:cNvSpPr>
            <a:spLocks noGrp="1"/>
          </p:cNvSpPr>
          <p:nvPr>
            <p:ph type="sldNum" sz="quarter" idx="10"/>
          </p:nvPr>
        </p:nvSpPr>
        <p:spPr/>
        <p:txBody>
          <a:bodyPr/>
          <a:lstStyle/>
          <a:p>
            <a:fld id="{77C3A16F-87E9-47F4-B4FD-11398742DD9C}" type="slidenum">
              <a:rPr lang="en-US" smtClean="0"/>
              <a:pPr/>
              <a:t>10</a:t>
            </a:fld>
            <a:endParaRPr lang="en-US"/>
          </a:p>
        </p:txBody>
      </p:sp>
    </p:spTree>
    <p:extLst>
      <p:ext uri="{BB962C8B-B14F-4D97-AF65-F5344CB8AC3E}">
        <p14:creationId xmlns:p14="http://schemas.microsoft.com/office/powerpoint/2010/main" val="108765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research on Change Management to keep in mind when thinking about </a:t>
            </a:r>
          </a:p>
          <a:p>
            <a:r>
              <a:rPr lang="en-US" baseline="0" dirty="0" smtClean="0"/>
              <a:t>social issues in workflows, at the organization and individual levels.</a:t>
            </a:r>
          </a:p>
          <a:p>
            <a:endParaRPr lang="en-US" baseline="0" dirty="0" smtClean="0"/>
          </a:p>
          <a:p>
            <a:r>
              <a:rPr lang="en-US" baseline="0" dirty="0" smtClean="0"/>
              <a:t>why “common sense” doesn’t work.</a:t>
            </a:r>
          </a:p>
          <a:p>
            <a:endParaRPr lang="en-US" baseline="0" dirty="0" smtClean="0"/>
          </a:p>
          <a:p>
            <a:r>
              <a:rPr lang="en-US" baseline="0" dirty="0" smtClean="0"/>
              <a:t>http://www.abettercity.org/docs/sustainability/McKinsey%20-%20Irrational%20Side%20of%20Change%20Management%202010.pdf</a:t>
            </a:r>
          </a:p>
          <a:p>
            <a:endParaRPr lang="en-US" baseline="0" dirty="0" smtClean="0"/>
          </a:p>
          <a:p>
            <a:r>
              <a:rPr lang="en-US" baseline="0" dirty="0" smtClean="0"/>
              <a:t>Ties nicely into the next conversation about what research says about what motivates us?</a:t>
            </a:r>
          </a:p>
          <a:p>
            <a:r>
              <a:rPr lang="en-US" baseline="0" dirty="0" smtClean="0"/>
              <a:t>We need to motivate ourselves and each other, right?</a:t>
            </a:r>
          </a:p>
          <a:p>
            <a:endParaRPr lang="en-US" baseline="0" dirty="0" smtClean="0"/>
          </a:p>
          <a:p>
            <a:r>
              <a:rPr lang="en-US" baseline="0" dirty="0" smtClean="0"/>
              <a:t>Note that when change is implemented across an organization, it succeeds only 30% of the time!</a:t>
            </a:r>
          </a:p>
          <a:p>
            <a:endParaRPr lang="en-US" baseline="0" dirty="0" smtClean="0"/>
          </a:p>
          <a:p>
            <a:pPr marL="0" indent="0">
              <a:buNone/>
            </a:pPr>
            <a:r>
              <a:rPr lang="en-US" sz="4200" dirty="0" smtClean="0">
                <a:solidFill>
                  <a:schemeClr val="tx2"/>
                </a:solidFill>
                <a:latin typeface="Century Gothic" pitchFamily="34" charset="0"/>
                <a:hlinkClick r:id="rId3"/>
              </a:rPr>
              <a:t>The irrational side of change management</a:t>
            </a:r>
            <a:endParaRPr lang="en-US" sz="4200" dirty="0" smtClean="0">
              <a:solidFill>
                <a:schemeClr val="tx2"/>
              </a:solidFill>
              <a:latin typeface="Century Gothic" pitchFamily="34" charset="0"/>
            </a:endParaRPr>
          </a:p>
          <a:p>
            <a:pPr lvl="1"/>
            <a:r>
              <a:rPr lang="en-US" sz="2000" dirty="0" smtClean="0">
                <a:latin typeface="Century Gothic" pitchFamily="34" charset="0"/>
              </a:rPr>
              <a:t>Aiken &amp; Keller, 2009 in The McKinsey Quarterly</a:t>
            </a:r>
          </a:p>
          <a:p>
            <a:r>
              <a:rPr lang="en-US" sz="2000" dirty="0" smtClean="0">
                <a:latin typeface="Century Gothic" pitchFamily="34" charset="0"/>
              </a:rPr>
              <a:t>what </a:t>
            </a:r>
            <a:r>
              <a:rPr lang="en-US" sz="2000" dirty="0" smtClean="0">
                <a:solidFill>
                  <a:schemeClr val="tx2"/>
                </a:solidFill>
                <a:effectLst>
                  <a:outerShdw blurRad="38100" dist="38100" dir="2700000" algn="tl">
                    <a:srgbClr val="000000">
                      <a:alpha val="43137"/>
                    </a:srgbClr>
                  </a:outerShdw>
                </a:effectLst>
                <a:latin typeface="Century Gothic" pitchFamily="34" charset="0"/>
              </a:rPr>
              <a:t>motivates</a:t>
            </a:r>
            <a:r>
              <a:rPr lang="en-US" sz="2000" dirty="0" smtClean="0">
                <a:latin typeface="Century Gothic" pitchFamily="34" charset="0"/>
              </a:rPr>
              <a:t> you ≠ what motivates others</a:t>
            </a:r>
          </a:p>
          <a:p>
            <a:r>
              <a:rPr lang="en-US" sz="2000" dirty="0" smtClean="0">
                <a:latin typeface="Century Gothic" pitchFamily="34" charset="0"/>
              </a:rPr>
              <a:t>we’re better off </a:t>
            </a:r>
            <a:r>
              <a:rPr lang="en-US" sz="2000" b="1" dirty="0" smtClean="0">
                <a:solidFill>
                  <a:schemeClr val="tx2"/>
                </a:solidFill>
                <a:effectLst>
                  <a:outerShdw blurRad="38100" dist="38100" dir="2700000" algn="tl">
                    <a:srgbClr val="000000">
                      <a:alpha val="43137"/>
                    </a:srgbClr>
                  </a:outerShdw>
                </a:effectLst>
                <a:latin typeface="Century Gothic" pitchFamily="34" charset="0"/>
              </a:rPr>
              <a:t>listening</a:t>
            </a:r>
            <a:r>
              <a:rPr lang="en-US" sz="2000" dirty="0" smtClean="0">
                <a:latin typeface="Century Gothic" pitchFamily="34" charset="0"/>
              </a:rPr>
              <a:t>, rather than telling</a:t>
            </a:r>
          </a:p>
          <a:p>
            <a:r>
              <a:rPr lang="en-US" sz="2000" dirty="0" smtClean="0">
                <a:latin typeface="Century Gothic" pitchFamily="34" charset="0"/>
              </a:rPr>
              <a:t>we need the + and the –</a:t>
            </a:r>
          </a:p>
          <a:p>
            <a:r>
              <a:rPr lang="en-US" sz="2000" dirty="0" smtClean="0">
                <a:solidFill>
                  <a:schemeClr val="tx2"/>
                </a:solidFill>
                <a:effectLst>
                  <a:outerShdw blurRad="38100" dist="38100" dir="2700000" algn="tl">
                    <a:srgbClr val="000000">
                      <a:alpha val="43137"/>
                    </a:srgbClr>
                  </a:outerShdw>
                </a:effectLst>
                <a:latin typeface="Century Gothic" pitchFamily="34" charset="0"/>
              </a:rPr>
              <a:t>leaders</a:t>
            </a:r>
            <a:r>
              <a:rPr lang="en-US" sz="2000" dirty="0" smtClean="0">
                <a:latin typeface="Century Gothic" pitchFamily="34" charset="0"/>
              </a:rPr>
              <a:t> mistakenly believe that they already “are the change”</a:t>
            </a:r>
          </a:p>
          <a:p>
            <a:r>
              <a:rPr lang="en-US" sz="2000" dirty="0" smtClean="0">
                <a:latin typeface="Century Gothic" pitchFamily="34" charset="0"/>
              </a:rPr>
              <a:t>it’s not just about the leader, it’s about how </a:t>
            </a:r>
            <a:r>
              <a:rPr lang="en-US" sz="2000" b="1" dirty="0" smtClean="0">
                <a:solidFill>
                  <a:schemeClr val="tx2"/>
                </a:solidFill>
                <a:effectLst>
                  <a:outerShdw blurRad="38100" dist="38100" dir="2700000" algn="tl">
                    <a:srgbClr val="000000">
                      <a:alpha val="43137"/>
                    </a:srgbClr>
                  </a:outerShdw>
                </a:effectLst>
                <a:latin typeface="Century Gothic" pitchFamily="34" charset="0"/>
              </a:rPr>
              <a:t>receptive</a:t>
            </a:r>
            <a:r>
              <a:rPr lang="en-US" sz="2000" dirty="0" smtClean="0">
                <a:latin typeface="Century Gothic" pitchFamily="34" charset="0"/>
              </a:rPr>
              <a:t> “society” is to the ideas</a:t>
            </a:r>
          </a:p>
          <a:p>
            <a:r>
              <a:rPr lang="en-US" sz="2000" dirty="0" smtClean="0">
                <a:latin typeface="Century Gothic" pitchFamily="34" charset="0"/>
              </a:rPr>
              <a:t>money is the most </a:t>
            </a:r>
            <a:r>
              <a:rPr lang="en-US" sz="2000" b="1" dirty="0" smtClean="0">
                <a:solidFill>
                  <a:schemeClr val="tx2"/>
                </a:solidFill>
                <a:effectLst>
                  <a:outerShdw blurRad="38100" dist="38100" dir="2700000" algn="tl">
                    <a:srgbClr val="000000">
                      <a:alpha val="43137"/>
                    </a:srgbClr>
                  </a:outerShdw>
                </a:effectLst>
                <a:latin typeface="Century Gothic" pitchFamily="34" charset="0"/>
              </a:rPr>
              <a:t>expensive</a:t>
            </a:r>
            <a:r>
              <a:rPr lang="en-US" sz="2000" dirty="0" smtClean="0">
                <a:latin typeface="Century Gothic" pitchFamily="34" charset="0"/>
              </a:rPr>
              <a:t> way to motivate people.</a:t>
            </a:r>
          </a:p>
          <a:p>
            <a:pPr marL="914400" lvl="1" indent="-514350"/>
            <a:r>
              <a:rPr lang="en-US" sz="2000" dirty="0" smtClean="0">
                <a:latin typeface="Century Gothic" pitchFamily="34" charset="0"/>
              </a:rPr>
              <a:t>satisfaction equals perception minus expectation.</a:t>
            </a:r>
          </a:p>
          <a:p>
            <a:pPr marL="914400" lvl="1" indent="-514350"/>
            <a:r>
              <a:rPr lang="en-US" sz="2000" b="1" dirty="0" smtClean="0">
                <a:solidFill>
                  <a:schemeClr val="tx2"/>
                </a:solidFill>
                <a:effectLst>
                  <a:outerShdw blurRad="38100" dist="38100" dir="2700000" algn="tl">
                    <a:srgbClr val="000000">
                      <a:alpha val="43137"/>
                    </a:srgbClr>
                  </a:outerShdw>
                </a:effectLst>
                <a:latin typeface="Century Gothic" pitchFamily="34" charset="0"/>
              </a:rPr>
              <a:t>small unexpected rewards</a:t>
            </a:r>
            <a:r>
              <a:rPr lang="en-US" sz="2000" dirty="0" smtClean="0">
                <a:latin typeface="Century Gothic" pitchFamily="34" charset="0"/>
              </a:rPr>
              <a:t> can have disproportionate effects.</a:t>
            </a:r>
          </a:p>
          <a:p>
            <a:r>
              <a:rPr lang="en-US" sz="2000" dirty="0" smtClean="0">
                <a:latin typeface="Century Gothic" pitchFamily="34" charset="0"/>
              </a:rPr>
              <a:t>process and outcome have to be fair to get buy-in</a:t>
            </a:r>
          </a:p>
          <a:p>
            <a:endParaRPr lang="en-US" dirty="0"/>
          </a:p>
        </p:txBody>
      </p:sp>
      <p:sp>
        <p:nvSpPr>
          <p:cNvPr id="4" name="Slide Number Placeholder 3"/>
          <p:cNvSpPr>
            <a:spLocks noGrp="1"/>
          </p:cNvSpPr>
          <p:nvPr>
            <p:ph type="sldNum" sz="quarter" idx="10"/>
          </p:nvPr>
        </p:nvSpPr>
        <p:spPr/>
        <p:txBody>
          <a:bodyPr/>
          <a:lstStyle/>
          <a:p>
            <a:fld id="{77C3A16F-87E9-47F4-B4FD-11398742DD9C}" type="slidenum">
              <a:rPr lang="en-US" smtClean="0"/>
              <a:pPr/>
              <a:t>11</a:t>
            </a:fld>
            <a:endParaRPr lang="en-US"/>
          </a:p>
        </p:txBody>
      </p:sp>
    </p:spTree>
    <p:extLst>
      <p:ext uri="{BB962C8B-B14F-4D97-AF65-F5344CB8AC3E}">
        <p14:creationId xmlns:p14="http://schemas.microsoft.com/office/powerpoint/2010/main" val="1087650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A9BB4EB2-D4D7-4639-AF64-44EDDD01CF53}" type="datetimeFigureOut">
              <a:rPr lang="en-US" smtClean="0"/>
              <a:t>4/13/2013</a:t>
            </a:fld>
            <a:endParaRPr lang="en-US"/>
          </a:p>
        </p:txBody>
      </p:sp>
      <p:sp>
        <p:nvSpPr>
          <p:cNvPr id="8" name="Slide Number Placeholder 7"/>
          <p:cNvSpPr>
            <a:spLocks noGrp="1"/>
          </p:cNvSpPr>
          <p:nvPr>
            <p:ph type="sldNum" sz="quarter" idx="11"/>
          </p:nvPr>
        </p:nvSpPr>
        <p:spPr/>
        <p:txBody>
          <a:bodyPr/>
          <a:lstStyle/>
          <a:p>
            <a:fld id="{2BD02A29-DFED-4F51-AB7B-2E297635387F}"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pic>
        <p:nvPicPr>
          <p:cNvPr id="10" name="Picture 2" descr="https://www.idigbio.org/wiki/images/a/a8/IDigBio_Logo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43600" y="5758750"/>
            <a:ext cx="2697181" cy="8314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nsf.gov/images/logos/nsf1.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5754572"/>
            <a:ext cx="830636" cy="8356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BB4EB2-D4D7-4639-AF64-44EDDD01CF53}" type="datetimeFigureOut">
              <a:rPr lang="en-US" smtClean="0"/>
              <a:t>4/13/2013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02A29-DFED-4F51-AB7B-2E297635387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BB4EB2-D4D7-4639-AF64-44EDDD01CF53}" type="datetimeFigureOut">
              <a:rPr lang="en-US" smtClean="0"/>
              <a:t>4/13/2013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02A29-DFED-4F51-AB7B-2E297635387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600200"/>
          </a:xfrm>
        </p:spPr>
        <p:txBody>
          <a:bodyPr/>
          <a:lstStyle>
            <a:lvl1pPr algn="l">
              <a:defRPr sz="4800"/>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3200">
                <a:solidFill>
                  <a:schemeClr val="tx1">
                    <a:lumMod val="85000"/>
                    <a:lumOff val="15000"/>
                  </a:schemeClr>
                </a:solidFill>
              </a:defRPr>
            </a:lvl1pPr>
            <a:lvl2pPr>
              <a:defRPr sz="3200">
                <a:solidFill>
                  <a:schemeClr val="tx1">
                    <a:lumMod val="85000"/>
                    <a:lumOff val="15000"/>
                  </a:schemeClr>
                </a:solidFill>
              </a:defRPr>
            </a:lvl2pPr>
            <a:lvl3pPr>
              <a:defRPr sz="3200">
                <a:solidFill>
                  <a:schemeClr val="tx1">
                    <a:lumMod val="85000"/>
                    <a:lumOff val="15000"/>
                  </a:schemeClr>
                </a:solidFill>
              </a:defRPr>
            </a:lvl3pPr>
            <a:lvl4pPr>
              <a:defRPr sz="3200">
                <a:solidFill>
                  <a:schemeClr val="tx1">
                    <a:lumMod val="85000"/>
                    <a:lumOff val="15000"/>
                  </a:schemeClr>
                </a:solidFill>
              </a:defRPr>
            </a:lvl4pPr>
            <a:lvl5pPr>
              <a:defRPr sz="3200">
                <a:solidFill>
                  <a:schemeClr val="tx1">
                    <a:lumMod val="85000"/>
                    <a:lumOff val="15000"/>
                  </a:schemeClr>
                </a:solidFill>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10"/>
          </p:nvPr>
        </p:nvSpPr>
        <p:spPr/>
        <p:txBody>
          <a:bodyPr/>
          <a:lstStyle/>
          <a:p>
            <a:fld id="{A9BB4EB2-D4D7-4639-AF64-44EDDD01CF53}" type="datetimeFigureOut">
              <a:rPr lang="en-US" smtClean="0"/>
              <a:t>4/13/2013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02A29-DFED-4F51-AB7B-2E297635387F}"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BB4EB2-D4D7-4639-AF64-44EDDD01CF53}" type="datetimeFigureOut">
              <a:rPr lang="en-US" smtClean="0"/>
              <a:t>4/13/2013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02A29-DFED-4F51-AB7B-2E297635387F}"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A9BB4EB2-D4D7-4639-AF64-44EDDD01CF53}" type="datetimeFigureOut">
              <a:rPr lang="en-US" smtClean="0"/>
              <a:t>4/13/2013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02A29-DFED-4F51-AB7B-2E297635387F}"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9BB4EB2-D4D7-4639-AF64-44EDDD01CF53}" type="datetimeFigureOut">
              <a:rPr lang="en-US" smtClean="0"/>
              <a:t>4/13/2013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D02A29-DFED-4F51-AB7B-2E297635387F}"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BB4EB2-D4D7-4639-AF64-44EDDD01CF53}" type="datetimeFigureOut">
              <a:rPr lang="en-US" smtClean="0"/>
              <a:t>4/13/2013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D02A29-DFED-4F51-AB7B-2E297635387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BB4EB2-D4D7-4639-AF64-44EDDD01CF53}" type="datetimeFigureOut">
              <a:rPr lang="en-US" smtClean="0"/>
              <a:t>4/13/2013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D02A29-DFED-4F51-AB7B-2E29763538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BB4EB2-D4D7-4639-AF64-44EDDD01CF53}" type="datetimeFigureOut">
              <a:rPr lang="en-US" smtClean="0"/>
              <a:t>4/13/2013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02A29-DFED-4F51-AB7B-2E297635387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BB4EB2-D4D7-4639-AF64-44EDDD01CF53}" type="datetimeFigureOut">
              <a:rPr lang="en-US" smtClean="0"/>
              <a:t>4/13/2013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02A29-DFED-4F51-AB7B-2E297635387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9BB4EB2-D4D7-4639-AF64-44EDDD01CF53}" type="datetimeFigureOut">
              <a:rPr lang="en-US" smtClean="0"/>
              <a:t>4/13/2013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2BD02A29-DFED-4F51-AB7B-2E297635387F}"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macsparkytrial.squarespace.com/blog/2007/11/3/keyboard-vs-mouse.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youtu.be/u6XAPnuFjJc" TargetMode="External"/><Relationship Id="rId2" Type="http://schemas.openxmlformats.org/officeDocument/2006/relationships/hyperlink" Target="http://www.danpink.com/archives/2010/06/whiteboard-magic"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zoobank.org/NomenclaturalActs/4DFD6D95-C287-4AFF-8473-E073D8960EC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gif"/><Relationship Id="rId18" Type="http://schemas.openxmlformats.org/officeDocument/2006/relationships/image" Target="../media/image50.jpeg"/><Relationship Id="rId3" Type="http://schemas.openxmlformats.org/officeDocument/2006/relationships/image" Target="../media/image35.gif"/><Relationship Id="rId21" Type="http://schemas.openxmlformats.org/officeDocument/2006/relationships/image" Target="../media/image53.gif"/><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jpeg"/><Relationship Id="rId25" Type="http://schemas.openxmlformats.org/officeDocument/2006/relationships/image" Target="../media/image57.png"/><Relationship Id="rId2" Type="http://schemas.openxmlformats.org/officeDocument/2006/relationships/notesSlide" Target="../notesSlides/notesSlide29.xml"/><Relationship Id="rId16" Type="http://schemas.openxmlformats.org/officeDocument/2006/relationships/image" Target="../media/image48.jpeg"/><Relationship Id="rId20" Type="http://schemas.openxmlformats.org/officeDocument/2006/relationships/image" Target="../media/image52.gif"/><Relationship Id="rId1" Type="http://schemas.openxmlformats.org/officeDocument/2006/relationships/slideLayout" Target="../slideLayouts/slideLayout2.xml"/><Relationship Id="rId6" Type="http://schemas.openxmlformats.org/officeDocument/2006/relationships/image" Target="../media/image38.gif"/><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jpeg"/><Relationship Id="rId15" Type="http://schemas.openxmlformats.org/officeDocument/2006/relationships/image" Target="../media/image47.jpeg"/><Relationship Id="rId23" Type="http://schemas.openxmlformats.org/officeDocument/2006/relationships/image" Target="../media/image55.png"/><Relationship Id="rId10" Type="http://schemas.openxmlformats.org/officeDocument/2006/relationships/image" Target="../media/image42.jpeg"/><Relationship Id="rId19" Type="http://schemas.openxmlformats.org/officeDocument/2006/relationships/image" Target="../media/image51.png"/><Relationship Id="rId4" Type="http://schemas.openxmlformats.org/officeDocument/2006/relationships/image" Target="../media/image36.gif"/><Relationship Id="rId9" Type="http://schemas.openxmlformats.org/officeDocument/2006/relationships/image" Target="../media/image41.jpeg"/><Relationship Id="rId14" Type="http://schemas.openxmlformats.org/officeDocument/2006/relationships/image" Target="../media/image46.png"/><Relationship Id="rId22"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etaxonomy.org/wiki/images/b/b3/Harvard_data_capture_wkshp_rpt_2006.pdf" TargetMode="External"/><Relationship Id="rId7" Type="http://schemas.openxmlformats.org/officeDocument/2006/relationships/hyperlink" Target="https://journals.ku.edu/index.php/jbi/article/viewFile/3992/3806"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google.com/url?sa=t&amp;rct=j&amp;q=tann+and+Flemons&amp;source=web&amp;cd=6&amp;ved=0CEEQFjAF&amp;url=http://australianmuseum.net.au/Uploads/Documents/23183/Data%20Capture%20of%20specimen%20labels%20using%20volunteers%20-%20Tann%20and%252" TargetMode="External"/><Relationship Id="rId5" Type="http://schemas.openxmlformats.org/officeDocument/2006/relationships/hyperlink" Target="http://sss.sagepub.com/content/19/3/387" TargetMode="External"/><Relationship Id="rId4" Type="http://schemas.openxmlformats.org/officeDocument/2006/relationships/hyperlink" Target="http://www.ala.org.au/wp-content/uploads/2011/10/Digitisation-guide-120223.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gif"/></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371600"/>
            <a:ext cx="7772400" cy="1470025"/>
          </a:xfrm>
        </p:spPr>
        <p:txBody>
          <a:bodyPr>
            <a:normAutofit/>
          </a:bodyPr>
          <a:lstStyle/>
          <a:p>
            <a:pPr algn="l"/>
            <a:r>
              <a:rPr lang="en-US" sz="5400" dirty="0" smtClean="0"/>
              <a:t>Of People &amp; Data</a:t>
            </a:r>
            <a:endParaRPr lang="en-US" sz="5400" dirty="0"/>
          </a:p>
        </p:txBody>
      </p:sp>
      <p:sp>
        <p:nvSpPr>
          <p:cNvPr id="3" name="Subtitle 2"/>
          <p:cNvSpPr>
            <a:spLocks noGrp="1"/>
          </p:cNvSpPr>
          <p:nvPr>
            <p:ph type="subTitle" idx="1"/>
          </p:nvPr>
        </p:nvSpPr>
        <p:spPr>
          <a:xfrm>
            <a:off x="1560418" y="2438400"/>
            <a:ext cx="7735982" cy="914400"/>
          </a:xfrm>
        </p:spPr>
        <p:txBody>
          <a:bodyPr>
            <a:normAutofit/>
          </a:bodyPr>
          <a:lstStyle/>
          <a:p>
            <a:pPr algn="l"/>
            <a:endParaRPr lang="en-US" dirty="0" smtClean="0"/>
          </a:p>
        </p:txBody>
      </p:sp>
      <p:sp>
        <p:nvSpPr>
          <p:cNvPr id="4" name="TextBox 3"/>
          <p:cNvSpPr txBox="1"/>
          <p:nvPr/>
        </p:nvSpPr>
        <p:spPr>
          <a:xfrm>
            <a:off x="2663955" y="3048000"/>
            <a:ext cx="5489445" cy="1754326"/>
          </a:xfrm>
          <a:prstGeom prst="rect">
            <a:avLst/>
          </a:prstGeom>
          <a:noFill/>
        </p:spPr>
        <p:txBody>
          <a:bodyPr wrap="square" rtlCol="0">
            <a:spAutoFit/>
          </a:bodyPr>
          <a:lstStyle/>
          <a:p>
            <a:pPr algn="r"/>
            <a:r>
              <a:rPr lang="en-US" dirty="0">
                <a:solidFill>
                  <a:schemeClr val="tx1">
                    <a:lumMod val="65000"/>
                    <a:lumOff val="35000"/>
                  </a:schemeClr>
                </a:solidFill>
              </a:rPr>
              <a:t>Association for Southeastern Biologists (ASB</a:t>
            </a:r>
            <a:r>
              <a:rPr lang="en-US" dirty="0" smtClean="0">
                <a:solidFill>
                  <a:schemeClr val="tx1">
                    <a:lumMod val="65000"/>
                    <a:lumOff val="35000"/>
                  </a:schemeClr>
                </a:solidFill>
              </a:rPr>
              <a:t>) 2013</a:t>
            </a:r>
          </a:p>
          <a:p>
            <a:pPr algn="r"/>
            <a:r>
              <a:rPr lang="en-US" dirty="0" smtClean="0">
                <a:solidFill>
                  <a:schemeClr val="tx1">
                    <a:lumMod val="65000"/>
                    <a:lumOff val="35000"/>
                  </a:schemeClr>
                </a:solidFill>
              </a:rPr>
              <a:t>Charleston </a:t>
            </a:r>
            <a:r>
              <a:rPr lang="en-US" dirty="0">
                <a:solidFill>
                  <a:schemeClr val="tx1">
                    <a:lumMod val="65000"/>
                    <a:lumOff val="35000"/>
                  </a:schemeClr>
                </a:solidFill>
              </a:rPr>
              <a:t>West Virginia</a:t>
            </a:r>
          </a:p>
          <a:p>
            <a:pPr algn="r"/>
            <a:r>
              <a:rPr lang="en-US" dirty="0" smtClean="0">
                <a:solidFill>
                  <a:schemeClr val="tx1">
                    <a:lumMod val="65000"/>
                    <a:lumOff val="35000"/>
                  </a:schemeClr>
                </a:solidFill>
              </a:rPr>
              <a:t>iDigBio Digitization &amp; Workflows </a:t>
            </a:r>
            <a:r>
              <a:rPr lang="en-US" dirty="0">
                <a:solidFill>
                  <a:schemeClr val="tx1">
                    <a:lumMod val="65000"/>
                    <a:lumOff val="35000"/>
                  </a:schemeClr>
                </a:solidFill>
              </a:rPr>
              <a:t>Workshop</a:t>
            </a:r>
          </a:p>
          <a:p>
            <a:pPr algn="r"/>
            <a:r>
              <a:rPr lang="en-US" dirty="0">
                <a:solidFill>
                  <a:schemeClr val="tx1">
                    <a:lumMod val="65000"/>
                    <a:lumOff val="35000"/>
                  </a:schemeClr>
                </a:solidFill>
              </a:rPr>
              <a:t>Deborah Paul, </a:t>
            </a:r>
            <a:r>
              <a:rPr lang="en-US" dirty="0" smtClean="0">
                <a:solidFill>
                  <a:schemeClr val="tx1">
                    <a:lumMod val="65000"/>
                    <a:lumOff val="35000"/>
                  </a:schemeClr>
                </a:solidFill>
              </a:rPr>
              <a:t>iDigBio</a:t>
            </a:r>
          </a:p>
          <a:p>
            <a:pPr algn="r"/>
            <a:r>
              <a:rPr lang="en-US" dirty="0" smtClean="0">
                <a:solidFill>
                  <a:schemeClr val="tx1">
                    <a:lumMod val="65000"/>
                    <a:lumOff val="35000"/>
                  </a:schemeClr>
                </a:solidFill>
              </a:rPr>
              <a:t>April 13, 2013</a:t>
            </a:r>
            <a:endParaRPr lang="en-US" dirty="0">
              <a:solidFill>
                <a:schemeClr val="tx1">
                  <a:lumMod val="65000"/>
                  <a:lumOff val="35000"/>
                </a:schemeClr>
              </a:solidFill>
            </a:endParaRPr>
          </a:p>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483"/>
          <a:stretch/>
        </p:blipFill>
        <p:spPr bwMode="auto">
          <a:xfrm>
            <a:off x="1295400" y="3084456"/>
            <a:ext cx="1439376" cy="166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Stacks Imag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431" y="5747831"/>
            <a:ext cx="954127" cy="95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206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Change Management</a:t>
            </a:r>
            <a:endParaRPr lang="en-US" dirty="0"/>
          </a:p>
        </p:txBody>
      </p:sp>
      <p:sp>
        <p:nvSpPr>
          <p:cNvPr id="3" name="Content Placeholder 2"/>
          <p:cNvSpPr>
            <a:spLocks noGrp="1"/>
          </p:cNvSpPr>
          <p:nvPr>
            <p:ph idx="1"/>
          </p:nvPr>
        </p:nvSpPr>
        <p:spPr>
          <a:xfrm>
            <a:off x="1143000" y="6019800"/>
            <a:ext cx="8229600" cy="639763"/>
          </a:xfrm>
        </p:spPr>
        <p:txBody>
          <a:bodyPr>
            <a:normAutofit fontScale="70000" lnSpcReduction="20000"/>
          </a:bodyPr>
          <a:lstStyle/>
          <a:p>
            <a:r>
              <a:rPr lang="en-US" dirty="0" smtClean="0"/>
              <a:t>http://www.jiscinfonet.ac.uk/infokits/change-management/aspects-of-change</a:t>
            </a:r>
          </a:p>
          <a:p>
            <a:endParaRPr lang="en-US" dirty="0" smtClean="0"/>
          </a:p>
        </p:txBody>
      </p:sp>
      <p:sp>
        <p:nvSpPr>
          <p:cNvPr id="7" name="Oval 6"/>
          <p:cNvSpPr/>
          <p:nvPr/>
        </p:nvSpPr>
        <p:spPr>
          <a:xfrm>
            <a:off x="3276600" y="1280467"/>
            <a:ext cx="3171505" cy="3009901"/>
          </a:xfrm>
          <a:prstGeom prst="ellipse">
            <a:avLst/>
          </a:prstGeom>
          <a:solidFill>
            <a:srgbClr val="C8F3F8">
              <a:alpha val="77000"/>
            </a:srgbClr>
          </a:solidFill>
          <a:ln>
            <a:gradFill>
              <a:gsLst>
                <a:gs pos="47000">
                  <a:schemeClr val="accent1">
                    <a:tint val="66000"/>
                    <a:satMod val="160000"/>
                    <a:alpha val="82000"/>
                  </a:schemeClr>
                </a:gs>
                <a:gs pos="77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9"/>
          <p:cNvSpPr txBox="1">
            <a:spLocks/>
          </p:cNvSpPr>
          <p:nvPr/>
        </p:nvSpPr>
        <p:spPr>
          <a:xfrm>
            <a:off x="3781105" y="2118667"/>
            <a:ext cx="2180906"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4000" dirty="0" smtClean="0">
                <a:latin typeface="Century Gothic" pitchFamily="34" charset="0"/>
              </a:rPr>
              <a:t>process</a:t>
            </a:r>
          </a:p>
        </p:txBody>
      </p:sp>
      <p:sp>
        <p:nvSpPr>
          <p:cNvPr id="16" name="Oval 15"/>
          <p:cNvSpPr/>
          <p:nvPr/>
        </p:nvSpPr>
        <p:spPr>
          <a:xfrm>
            <a:off x="1981200" y="2857499"/>
            <a:ext cx="3171505" cy="3009901"/>
          </a:xfrm>
          <a:prstGeom prst="ellipse">
            <a:avLst/>
          </a:prstGeom>
          <a:solidFill>
            <a:srgbClr val="C8F3F8">
              <a:alpha val="95000"/>
            </a:srgbClr>
          </a:solidFill>
          <a:ln>
            <a:gradFill>
              <a:gsLst>
                <a:gs pos="47000">
                  <a:schemeClr val="accent1">
                    <a:tint val="66000"/>
                    <a:satMod val="160000"/>
                    <a:alpha val="82000"/>
                  </a:schemeClr>
                </a:gs>
                <a:gs pos="77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9"/>
          <p:cNvSpPr txBox="1">
            <a:spLocks/>
          </p:cNvSpPr>
          <p:nvPr/>
        </p:nvSpPr>
        <p:spPr>
          <a:xfrm>
            <a:off x="2423651" y="4030925"/>
            <a:ext cx="2180906"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4000" dirty="0" smtClean="0">
                <a:latin typeface="Century Gothic" pitchFamily="34" charset="0"/>
              </a:rPr>
              <a:t>people</a:t>
            </a:r>
          </a:p>
        </p:txBody>
      </p:sp>
      <p:sp>
        <p:nvSpPr>
          <p:cNvPr id="18" name="Oval 17"/>
          <p:cNvSpPr/>
          <p:nvPr/>
        </p:nvSpPr>
        <p:spPr>
          <a:xfrm>
            <a:off x="4419600" y="2786215"/>
            <a:ext cx="3171505" cy="3009901"/>
          </a:xfrm>
          <a:prstGeom prst="ellipse">
            <a:avLst/>
          </a:prstGeom>
          <a:solidFill>
            <a:srgbClr val="C8F3F8">
              <a:alpha val="47000"/>
            </a:srgbClr>
          </a:solidFill>
          <a:ln>
            <a:gradFill>
              <a:gsLst>
                <a:gs pos="47000">
                  <a:schemeClr val="accent1">
                    <a:tint val="66000"/>
                    <a:satMod val="160000"/>
                    <a:alpha val="82000"/>
                  </a:schemeClr>
                </a:gs>
                <a:gs pos="77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9"/>
          <p:cNvSpPr txBox="1">
            <a:spLocks/>
          </p:cNvSpPr>
          <p:nvPr/>
        </p:nvSpPr>
        <p:spPr>
          <a:xfrm>
            <a:off x="5352410" y="4025263"/>
            <a:ext cx="2180906"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4000" dirty="0" smtClean="0">
                <a:latin typeface="Century Gothic" pitchFamily="34" charset="0"/>
              </a:rPr>
              <a:t>culture</a:t>
            </a:r>
          </a:p>
        </p:txBody>
      </p:sp>
    </p:spTree>
    <p:extLst>
      <p:ext uri="{BB962C8B-B14F-4D97-AF65-F5344CB8AC3E}">
        <p14:creationId xmlns:p14="http://schemas.microsoft.com/office/powerpoint/2010/main" val="1201595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477000" cy="1447800"/>
          </a:xfrm>
        </p:spPr>
        <p:txBody>
          <a:bodyPr>
            <a:normAutofit fontScale="90000"/>
          </a:bodyPr>
          <a:lstStyle/>
          <a:p>
            <a:r>
              <a:rPr lang="en-US" dirty="0" smtClean="0">
                <a:solidFill>
                  <a:schemeClr val="tx2"/>
                </a:solidFill>
              </a:rPr>
              <a:t>The </a:t>
            </a:r>
            <a:r>
              <a:rPr lang="en-US" i="1" dirty="0" smtClean="0">
                <a:solidFill>
                  <a:schemeClr val="tx2"/>
                </a:solidFill>
              </a:rPr>
              <a:t>irrational side </a:t>
            </a:r>
            <a:r>
              <a:rPr lang="en-US" dirty="0" smtClean="0">
                <a:solidFill>
                  <a:schemeClr val="tx2"/>
                </a:solidFill>
              </a:rPr>
              <a:t>of </a:t>
            </a:r>
            <a:br>
              <a:rPr lang="en-US" dirty="0" smtClean="0">
                <a:solidFill>
                  <a:schemeClr val="tx2"/>
                </a:solidFill>
              </a:rPr>
            </a:br>
            <a:r>
              <a:rPr lang="en-US" dirty="0" smtClean="0">
                <a:solidFill>
                  <a:schemeClr val="tx2"/>
                </a:solidFill>
              </a:rPr>
              <a:t>change management</a:t>
            </a:r>
            <a:endParaRPr lang="en-US" dirty="0" smtClean="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2286001"/>
            <a:ext cx="8229600" cy="4343399"/>
          </a:xfrm>
        </p:spPr>
        <p:txBody>
          <a:bodyPr>
            <a:normAutofit/>
          </a:bodyPr>
          <a:lstStyle/>
          <a:p>
            <a:r>
              <a:rPr lang="en-US" sz="2000" dirty="0" smtClean="0">
                <a:latin typeface="Century Gothic" pitchFamily="34" charset="0"/>
              </a:rPr>
              <a:t>what </a:t>
            </a:r>
            <a:r>
              <a:rPr lang="en-US" sz="2000" dirty="0" smtClean="0">
                <a:solidFill>
                  <a:schemeClr val="tx2"/>
                </a:solidFill>
                <a:effectLst>
                  <a:outerShdw blurRad="38100" dist="38100" dir="2700000" algn="tl">
                    <a:srgbClr val="000000">
                      <a:alpha val="43137"/>
                    </a:srgbClr>
                  </a:outerShdw>
                </a:effectLst>
                <a:latin typeface="Century Gothic" pitchFamily="34" charset="0"/>
              </a:rPr>
              <a:t>motivates</a:t>
            </a:r>
            <a:r>
              <a:rPr lang="en-US" sz="2000" dirty="0" smtClean="0">
                <a:latin typeface="Century Gothic" pitchFamily="34" charset="0"/>
              </a:rPr>
              <a:t> you ≠ what motivates others</a:t>
            </a:r>
          </a:p>
          <a:p>
            <a:r>
              <a:rPr lang="en-US" sz="2000" dirty="0" smtClean="0">
                <a:latin typeface="Century Gothic" pitchFamily="34" charset="0"/>
              </a:rPr>
              <a:t>we’re better off </a:t>
            </a:r>
            <a:r>
              <a:rPr lang="en-US" sz="2000" b="1" dirty="0" smtClean="0">
                <a:solidFill>
                  <a:schemeClr val="tx2"/>
                </a:solidFill>
                <a:effectLst>
                  <a:outerShdw blurRad="38100" dist="38100" dir="2700000" algn="tl">
                    <a:srgbClr val="000000">
                      <a:alpha val="43137"/>
                    </a:srgbClr>
                  </a:outerShdw>
                </a:effectLst>
                <a:latin typeface="Century Gothic" pitchFamily="34" charset="0"/>
              </a:rPr>
              <a:t>listening</a:t>
            </a:r>
            <a:r>
              <a:rPr lang="en-US" sz="2000" dirty="0" smtClean="0">
                <a:latin typeface="Century Gothic" pitchFamily="34" charset="0"/>
              </a:rPr>
              <a:t>, rather than telling</a:t>
            </a:r>
          </a:p>
          <a:p>
            <a:r>
              <a:rPr lang="en-US" sz="2000" dirty="0" smtClean="0">
                <a:latin typeface="Century Gothic" pitchFamily="34" charset="0"/>
              </a:rPr>
              <a:t>we need the + and the –</a:t>
            </a:r>
          </a:p>
          <a:p>
            <a:r>
              <a:rPr lang="en-US" sz="2000" dirty="0" smtClean="0">
                <a:solidFill>
                  <a:schemeClr val="tx2"/>
                </a:solidFill>
                <a:effectLst>
                  <a:outerShdw blurRad="38100" dist="38100" dir="2700000" algn="tl">
                    <a:srgbClr val="000000">
                      <a:alpha val="43137"/>
                    </a:srgbClr>
                  </a:outerShdw>
                </a:effectLst>
                <a:latin typeface="Century Gothic" pitchFamily="34" charset="0"/>
              </a:rPr>
              <a:t>leaders</a:t>
            </a:r>
            <a:r>
              <a:rPr lang="en-US" sz="2000" dirty="0" smtClean="0">
                <a:latin typeface="Century Gothic" pitchFamily="34" charset="0"/>
              </a:rPr>
              <a:t> mistakenly believe that they already “are the change”</a:t>
            </a:r>
          </a:p>
          <a:p>
            <a:r>
              <a:rPr lang="en-US" sz="2000" dirty="0" smtClean="0">
                <a:latin typeface="Century Gothic" pitchFamily="34" charset="0"/>
              </a:rPr>
              <a:t>it’s not just about the leader, it’s about how </a:t>
            </a:r>
            <a:r>
              <a:rPr lang="en-US" sz="2000" b="1" dirty="0" smtClean="0">
                <a:solidFill>
                  <a:schemeClr val="tx2"/>
                </a:solidFill>
                <a:effectLst>
                  <a:outerShdw blurRad="38100" dist="38100" dir="2700000" algn="tl">
                    <a:srgbClr val="000000">
                      <a:alpha val="43137"/>
                    </a:srgbClr>
                  </a:outerShdw>
                </a:effectLst>
                <a:latin typeface="Century Gothic" pitchFamily="34" charset="0"/>
              </a:rPr>
              <a:t>receptive</a:t>
            </a:r>
            <a:r>
              <a:rPr lang="en-US" sz="2000" dirty="0" smtClean="0">
                <a:latin typeface="Century Gothic" pitchFamily="34" charset="0"/>
              </a:rPr>
              <a:t> “society” is to the ideas</a:t>
            </a:r>
          </a:p>
          <a:p>
            <a:r>
              <a:rPr lang="en-US" sz="2000" dirty="0" smtClean="0">
                <a:latin typeface="Century Gothic" pitchFamily="34" charset="0"/>
              </a:rPr>
              <a:t>money is the most </a:t>
            </a:r>
            <a:r>
              <a:rPr lang="en-US" sz="2000" b="1" dirty="0" smtClean="0">
                <a:solidFill>
                  <a:schemeClr val="tx2"/>
                </a:solidFill>
                <a:effectLst>
                  <a:outerShdw blurRad="38100" dist="38100" dir="2700000" algn="tl">
                    <a:srgbClr val="000000">
                      <a:alpha val="43137"/>
                    </a:srgbClr>
                  </a:outerShdw>
                </a:effectLst>
                <a:latin typeface="Century Gothic" pitchFamily="34" charset="0"/>
              </a:rPr>
              <a:t>expensive</a:t>
            </a:r>
            <a:r>
              <a:rPr lang="en-US" sz="2000" dirty="0" smtClean="0">
                <a:latin typeface="Century Gothic" pitchFamily="34" charset="0"/>
              </a:rPr>
              <a:t> way to motivate people.</a:t>
            </a:r>
          </a:p>
          <a:p>
            <a:pPr marL="914400" lvl="1" indent="-514350"/>
            <a:r>
              <a:rPr lang="en-US" sz="2000" dirty="0" smtClean="0">
                <a:latin typeface="Century Gothic" pitchFamily="34" charset="0"/>
              </a:rPr>
              <a:t>satisfaction equals perception minus expectation.</a:t>
            </a:r>
          </a:p>
          <a:p>
            <a:pPr marL="914400" lvl="1" indent="-514350"/>
            <a:r>
              <a:rPr lang="en-US" sz="2000" b="1" dirty="0" smtClean="0">
                <a:solidFill>
                  <a:schemeClr val="tx2"/>
                </a:solidFill>
                <a:effectLst>
                  <a:outerShdw blurRad="38100" dist="38100" dir="2700000" algn="tl">
                    <a:srgbClr val="000000">
                      <a:alpha val="43137"/>
                    </a:srgbClr>
                  </a:outerShdw>
                </a:effectLst>
                <a:latin typeface="Century Gothic" pitchFamily="34" charset="0"/>
              </a:rPr>
              <a:t>small unexpected rewards</a:t>
            </a:r>
            <a:r>
              <a:rPr lang="en-US" sz="2000" dirty="0" smtClean="0">
                <a:latin typeface="Century Gothic" pitchFamily="34" charset="0"/>
              </a:rPr>
              <a:t> can have disproportionate effects.</a:t>
            </a:r>
          </a:p>
          <a:p>
            <a:r>
              <a:rPr lang="en-US" sz="2000" dirty="0" smtClean="0">
                <a:latin typeface="Century Gothic" pitchFamily="34" charset="0"/>
              </a:rPr>
              <a:t>process and outcome have to be fair to get buy-in</a:t>
            </a:r>
          </a:p>
        </p:txBody>
      </p:sp>
      <p:pic>
        <p:nvPicPr>
          <p:cNvPr id="61441" name="Picture 1"/>
          <p:cNvPicPr>
            <a:picLocks noChangeAspect="1" noChangeArrowheads="1"/>
          </p:cNvPicPr>
          <p:nvPr/>
        </p:nvPicPr>
        <p:blipFill>
          <a:blip r:embed="rId3" cstate="print"/>
          <a:srcRect/>
          <a:stretch>
            <a:fillRect/>
          </a:stretch>
        </p:blipFill>
        <p:spPr bwMode="auto">
          <a:xfrm>
            <a:off x="7162801" y="-1"/>
            <a:ext cx="1981200" cy="2410585"/>
          </a:xfrm>
          <a:prstGeom prst="rect">
            <a:avLst/>
          </a:prstGeom>
          <a:noFill/>
          <a:ln w="9525">
            <a:noFill/>
            <a:miter lim="800000"/>
            <a:headEnd/>
            <a:tailEnd/>
          </a:ln>
        </p:spPr>
      </p:pic>
      <p:sp>
        <p:nvSpPr>
          <p:cNvPr id="5" name="Rectangle 4"/>
          <p:cNvSpPr/>
          <p:nvPr/>
        </p:nvSpPr>
        <p:spPr>
          <a:xfrm>
            <a:off x="228600" y="6457890"/>
            <a:ext cx="7086600" cy="400110"/>
          </a:xfrm>
          <a:prstGeom prst="rect">
            <a:avLst/>
          </a:prstGeom>
        </p:spPr>
        <p:txBody>
          <a:bodyPr wrap="square">
            <a:spAutoFit/>
          </a:bodyPr>
          <a:lstStyle/>
          <a:p>
            <a:pPr lvl="1"/>
            <a:r>
              <a:rPr lang="en-US" sz="2000" dirty="0">
                <a:latin typeface="Century Gothic" pitchFamily="34" charset="0"/>
              </a:rPr>
              <a:t>Aiken &amp; Keller, 2009 in </a:t>
            </a:r>
            <a:r>
              <a:rPr lang="en-US" sz="2000" dirty="0">
                <a:solidFill>
                  <a:schemeClr val="tx2"/>
                </a:solidFill>
                <a:effectLst>
                  <a:outerShdw blurRad="38100" dist="38100" dir="2700000" algn="tl">
                    <a:srgbClr val="000000">
                      <a:alpha val="43137"/>
                    </a:srgbClr>
                  </a:outerShdw>
                </a:effectLst>
                <a:latin typeface="Century Gothic" pitchFamily="34" charset="0"/>
              </a:rPr>
              <a:t>The McKinsey Quarterly</a:t>
            </a:r>
          </a:p>
        </p:txBody>
      </p:sp>
    </p:spTree>
    <p:extLst>
      <p:ext uri="{BB962C8B-B14F-4D97-AF65-F5344CB8AC3E}">
        <p14:creationId xmlns:p14="http://schemas.microsoft.com/office/powerpoint/2010/main" val="205795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Issues</a:t>
            </a:r>
            <a:endParaRPr lang="en-US" dirty="0"/>
          </a:p>
        </p:txBody>
      </p:sp>
      <p:sp>
        <p:nvSpPr>
          <p:cNvPr id="3" name="Content Placeholder 2"/>
          <p:cNvSpPr>
            <a:spLocks noGrp="1"/>
          </p:cNvSpPr>
          <p:nvPr>
            <p:ph idx="1"/>
          </p:nvPr>
        </p:nvSpPr>
        <p:spPr>
          <a:xfrm>
            <a:off x="457200" y="1447800"/>
            <a:ext cx="8229600" cy="4754563"/>
          </a:xfrm>
        </p:spPr>
        <p:txBody>
          <a:bodyPr>
            <a:normAutofit/>
          </a:bodyPr>
          <a:lstStyle/>
          <a:p>
            <a:r>
              <a:rPr lang="en-US" dirty="0" smtClean="0">
                <a:latin typeface="Century Gothic" pitchFamily="34" charset="0"/>
              </a:rPr>
              <a:t>observing digitization workflows</a:t>
            </a:r>
          </a:p>
          <a:p>
            <a:r>
              <a:rPr lang="en-US" dirty="0" smtClean="0">
                <a:latin typeface="Century Gothic" pitchFamily="34" charset="0"/>
              </a:rPr>
              <a:t>social issues layers</a:t>
            </a:r>
          </a:p>
          <a:p>
            <a:r>
              <a:rPr lang="en-US" dirty="0" smtClean="0">
                <a:latin typeface="Century Gothic" pitchFamily="34" charset="0"/>
              </a:rPr>
              <a:t>business processes</a:t>
            </a:r>
          </a:p>
          <a:p>
            <a:r>
              <a:rPr lang="en-US" dirty="0">
                <a:latin typeface="Century Gothic" pitchFamily="34" charset="0"/>
              </a:rPr>
              <a:t>change, </a:t>
            </a:r>
            <a:r>
              <a:rPr lang="en-US" dirty="0" smtClean="0">
                <a:latin typeface="Century Gothic" pitchFamily="34" charset="0"/>
              </a:rPr>
              <a:t>management</a:t>
            </a:r>
          </a:p>
          <a:p>
            <a:r>
              <a:rPr lang="en-US" dirty="0" smtClean="0">
                <a:solidFill>
                  <a:schemeClr val="tx2"/>
                </a:solidFill>
                <a:effectLst>
                  <a:outerShdw blurRad="38100" dist="38100" dir="2700000" algn="tl">
                    <a:srgbClr val="000000">
                      <a:alpha val="43137"/>
                    </a:srgbClr>
                  </a:outerShdw>
                </a:effectLst>
                <a:latin typeface="Century Gothic" pitchFamily="34" charset="0"/>
              </a:rPr>
              <a:t>motivation</a:t>
            </a:r>
            <a:endParaRPr lang="en-US" dirty="0">
              <a:solidFill>
                <a:schemeClr val="tx2"/>
              </a:solidFill>
              <a:effectLst>
                <a:outerShdw blurRad="38100" dist="38100" dir="2700000" algn="tl">
                  <a:srgbClr val="000000">
                    <a:alpha val="43137"/>
                  </a:srgbClr>
                </a:outerShdw>
              </a:effectLst>
              <a:latin typeface="Century Gothic" pitchFamily="34" charset="0"/>
            </a:endParaRPr>
          </a:p>
          <a:p>
            <a:pPr lvl="1"/>
            <a:r>
              <a:rPr lang="en-US" dirty="0">
                <a:solidFill>
                  <a:schemeClr val="tx2"/>
                </a:solidFill>
                <a:effectLst>
                  <a:outerShdw blurRad="38100" dist="38100" dir="2700000" algn="tl">
                    <a:srgbClr val="000000">
                      <a:alpha val="43137"/>
                    </a:srgbClr>
                  </a:outerShdw>
                </a:effectLst>
                <a:latin typeface="Century Gothic" pitchFamily="34" charset="0"/>
              </a:rPr>
              <a:t>e</a:t>
            </a:r>
            <a:r>
              <a:rPr lang="en-US" dirty="0" smtClean="0">
                <a:solidFill>
                  <a:schemeClr val="tx2"/>
                </a:solidFill>
                <a:effectLst>
                  <a:outerShdw blurRad="38100" dist="38100" dir="2700000" algn="tl">
                    <a:srgbClr val="000000">
                      <a:alpha val="43137"/>
                    </a:srgbClr>
                  </a:outerShdw>
                </a:effectLst>
                <a:latin typeface="Century Gothic" pitchFamily="34" charset="0"/>
              </a:rPr>
              <a:t>xamples</a:t>
            </a:r>
          </a:p>
          <a:p>
            <a:pPr lvl="1"/>
            <a:r>
              <a:rPr lang="en-US" dirty="0" smtClean="0">
                <a:solidFill>
                  <a:schemeClr val="tx2"/>
                </a:solidFill>
                <a:effectLst>
                  <a:outerShdw blurRad="38100" dist="38100" dir="2700000" algn="tl">
                    <a:srgbClr val="000000">
                      <a:alpha val="43137"/>
                    </a:srgbClr>
                  </a:outerShdw>
                </a:effectLst>
                <a:latin typeface="Century Gothic" pitchFamily="34" charset="0"/>
              </a:rPr>
              <a:t>opportunities</a:t>
            </a:r>
          </a:p>
        </p:txBody>
      </p:sp>
      <p:pic>
        <p:nvPicPr>
          <p:cNvPr id="73729" name="Picture 1"/>
          <p:cNvPicPr>
            <a:picLocks noChangeAspect="1" noChangeArrowheads="1"/>
          </p:cNvPicPr>
          <p:nvPr/>
        </p:nvPicPr>
        <p:blipFill>
          <a:blip r:embed="rId3" cstate="print"/>
          <a:srcRect/>
          <a:stretch>
            <a:fillRect/>
          </a:stretch>
        </p:blipFill>
        <p:spPr bwMode="auto">
          <a:xfrm>
            <a:off x="6096000" y="4953000"/>
            <a:ext cx="2794000" cy="1682949"/>
          </a:xfrm>
          <a:prstGeom prst="rect">
            <a:avLst/>
          </a:prstGeom>
          <a:noFill/>
          <a:ln w="9525">
            <a:noFill/>
            <a:miter lim="800000"/>
            <a:headEnd/>
            <a:tailEnd/>
          </a:ln>
        </p:spPr>
      </p:pic>
      <p:pic>
        <p:nvPicPr>
          <p:cNvPr id="73732" name="Picture 4"/>
          <p:cNvPicPr>
            <a:picLocks noChangeAspect="1" noChangeArrowheads="1"/>
          </p:cNvPicPr>
          <p:nvPr/>
        </p:nvPicPr>
        <p:blipFill>
          <a:blip r:embed="rId4" cstate="print"/>
          <a:srcRect/>
          <a:stretch>
            <a:fillRect/>
          </a:stretch>
        </p:blipFill>
        <p:spPr bwMode="auto">
          <a:xfrm>
            <a:off x="7086600" y="304800"/>
            <a:ext cx="1752600" cy="2636107"/>
          </a:xfrm>
          <a:prstGeom prst="rect">
            <a:avLst/>
          </a:prstGeom>
          <a:noFill/>
          <a:ln w="9525">
            <a:noFill/>
            <a:miter lim="800000"/>
            <a:headEnd/>
            <a:tailEnd/>
          </a:ln>
        </p:spPr>
      </p:pic>
      <p:pic>
        <p:nvPicPr>
          <p:cNvPr id="73733" name="Picture 5"/>
          <p:cNvPicPr>
            <a:picLocks noChangeAspect="1" noChangeArrowheads="1"/>
          </p:cNvPicPr>
          <p:nvPr/>
        </p:nvPicPr>
        <p:blipFill>
          <a:blip r:embed="rId5" cstate="print"/>
          <a:srcRect/>
          <a:stretch>
            <a:fillRect/>
          </a:stretch>
        </p:blipFill>
        <p:spPr bwMode="auto">
          <a:xfrm>
            <a:off x="6713144" y="3072714"/>
            <a:ext cx="2126056" cy="1722437"/>
          </a:xfrm>
          <a:prstGeom prst="rect">
            <a:avLst/>
          </a:prstGeom>
          <a:noFill/>
          <a:ln w="9525">
            <a:noFill/>
            <a:miter lim="800000"/>
            <a:headEnd/>
            <a:tailEnd/>
          </a:ln>
        </p:spPr>
      </p:pic>
    </p:spTree>
    <p:extLst>
      <p:ext uri="{BB962C8B-B14F-4D97-AF65-F5344CB8AC3E}">
        <p14:creationId xmlns:p14="http://schemas.microsoft.com/office/powerpoint/2010/main" val="142022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5" end="5"/>
                                            </p:txEl>
                                          </p:spTgt>
                                        </p:tgtEl>
                                        <p:attrNameLst>
                                          <p:attrName>style.color</p:attrName>
                                        </p:attrNameLst>
                                      </p:cBhvr>
                                      <p:by>
                                        <p:hsl h="0" s="-12549" l="-25098"/>
                                      </p:by>
                                    </p:animClr>
                                    <p:animClr clrSpc="hsl" dir="cw">
                                      <p:cBhvr>
                                        <p:cTn id="7" dur="500" fill="hold"/>
                                        <p:tgtEl>
                                          <p:spTgt spid="3">
                                            <p:txEl>
                                              <p:pRg st="5" end="5"/>
                                            </p:txEl>
                                          </p:spTgt>
                                        </p:tgtEl>
                                        <p:attrNameLst>
                                          <p:attrName>fillcolor</p:attrName>
                                        </p:attrNameLst>
                                      </p:cBhvr>
                                      <p:by>
                                        <p:hsl h="0" s="-12549" l="-25098"/>
                                      </p:by>
                                    </p:animClr>
                                    <p:animClr clrSpc="hsl" dir="cw">
                                      <p:cBhvr>
                                        <p:cTn id="8" dur="500" fill="hold"/>
                                        <p:tgtEl>
                                          <p:spTgt spid="3">
                                            <p:txEl>
                                              <p:pRg st="5" end="5"/>
                                            </p:txEl>
                                          </p:spTgt>
                                        </p:tgtEl>
                                        <p:attrNameLst>
                                          <p:attrName>stroke.color</p:attrName>
                                        </p:attrNameLst>
                                      </p:cBhvr>
                                      <p:by>
                                        <p:hsl h="0" s="-12549" l="-25098"/>
                                      </p:by>
                                    </p:animClr>
                                    <p:set>
                                      <p:cBhvr>
                                        <p:cTn id="9" dur="500" fill="hold"/>
                                        <p:tgtEl>
                                          <p:spTgt spid="3">
                                            <p:txEl>
                                              <p:pRg st="5" end="5"/>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nodeType="clickEffect">
                                  <p:stCondLst>
                                    <p:cond delay="0"/>
                                  </p:stCondLst>
                                  <p:childTnLst>
                                    <p:animClr clrSpc="hsl" dir="cw">
                                      <p:cBhvr override="childStyle">
                                        <p:cTn id="13" dur="500" fill="hold"/>
                                        <p:tgtEl>
                                          <p:spTgt spid="3">
                                            <p:txEl>
                                              <p:pRg st="6" end="6"/>
                                            </p:txEl>
                                          </p:spTgt>
                                        </p:tgtEl>
                                        <p:attrNameLst>
                                          <p:attrName>style.color</p:attrName>
                                        </p:attrNameLst>
                                      </p:cBhvr>
                                      <p:by>
                                        <p:hsl h="0" s="-12549" l="-25098"/>
                                      </p:by>
                                    </p:animClr>
                                    <p:animClr clrSpc="hsl" dir="cw">
                                      <p:cBhvr>
                                        <p:cTn id="14" dur="500" fill="hold"/>
                                        <p:tgtEl>
                                          <p:spTgt spid="3">
                                            <p:txEl>
                                              <p:pRg st="6" end="6"/>
                                            </p:txEl>
                                          </p:spTgt>
                                        </p:tgtEl>
                                        <p:attrNameLst>
                                          <p:attrName>fillcolor</p:attrName>
                                        </p:attrNameLst>
                                      </p:cBhvr>
                                      <p:by>
                                        <p:hsl h="0" s="-12549" l="-25098"/>
                                      </p:by>
                                    </p:animClr>
                                    <p:animClr clrSpc="hsl" dir="cw">
                                      <p:cBhvr>
                                        <p:cTn id="15" dur="500" fill="hold"/>
                                        <p:tgtEl>
                                          <p:spTgt spid="3">
                                            <p:txEl>
                                              <p:pRg st="6" end="6"/>
                                            </p:txEl>
                                          </p:spTgt>
                                        </p:tgtEl>
                                        <p:attrNameLst>
                                          <p:attrName>stroke.color</p:attrName>
                                        </p:attrNameLst>
                                      </p:cBhvr>
                                      <p:by>
                                        <p:hsl h="0" s="-12549" l="-25098"/>
                                      </p:by>
                                    </p:animClr>
                                    <p:set>
                                      <p:cBhvr>
                                        <p:cTn id="16" dur="500" fill="hold"/>
                                        <p:tgtEl>
                                          <p:spTgt spid="3">
                                            <p:txEl>
                                              <p:pRg st="6" end="6"/>
                                            </p:txEl>
                                          </p:spTgt>
                                        </p:tgtEl>
                                        <p:attrNameLst>
                                          <p:attrName>fill.type</p:attrName>
                                        </p:attrNameLst>
                                      </p:cBhvr>
                                      <p:to>
                                        <p:strVal val="solid"/>
                                      </p:to>
                                    </p:set>
                                  </p:childTnLst>
                                </p:cTn>
                              </p:par>
                              <p:par>
                                <p:cTn id="17" presetID="30" presetClass="emph" presetSubtype="0" fill="hold" nodeType="withEffect">
                                  <p:stCondLst>
                                    <p:cond delay="0"/>
                                  </p:stCondLst>
                                  <p:childTnLst>
                                    <p:animClr clrSpc="hsl" dir="cw">
                                      <p:cBhvr override="childStyle">
                                        <p:cTn id="18" dur="500" fill="hold"/>
                                        <p:tgtEl>
                                          <p:spTgt spid="3">
                                            <p:txEl>
                                              <p:pRg st="0" end="0"/>
                                            </p:txEl>
                                          </p:spTgt>
                                        </p:tgtEl>
                                        <p:attrNameLst>
                                          <p:attrName>style.color</p:attrName>
                                        </p:attrNameLst>
                                      </p:cBhvr>
                                      <p:by>
                                        <p:hsl h="0" s="12549" l="25098"/>
                                      </p:by>
                                    </p:animClr>
                                    <p:animClr clrSpc="hsl" dir="cw">
                                      <p:cBhvr>
                                        <p:cTn id="19" dur="500" fill="hold"/>
                                        <p:tgtEl>
                                          <p:spTgt spid="3">
                                            <p:txEl>
                                              <p:pRg st="0" end="0"/>
                                            </p:txEl>
                                          </p:spTgt>
                                        </p:tgtEl>
                                        <p:attrNameLst>
                                          <p:attrName>fillcolor</p:attrName>
                                        </p:attrNameLst>
                                      </p:cBhvr>
                                      <p:by>
                                        <p:hsl h="0" s="12549" l="25098"/>
                                      </p:by>
                                    </p:animClr>
                                    <p:animClr clrSpc="hsl" dir="cw">
                                      <p:cBhvr>
                                        <p:cTn id="20" dur="500" fill="hold"/>
                                        <p:tgtEl>
                                          <p:spTgt spid="3">
                                            <p:txEl>
                                              <p:pRg st="0" end="0"/>
                                            </p:txEl>
                                          </p:spTgt>
                                        </p:tgtEl>
                                        <p:attrNameLst>
                                          <p:attrName>stroke.color</p:attrName>
                                        </p:attrNameLst>
                                      </p:cBhvr>
                                      <p:by>
                                        <p:hsl h="0" s="12549" l="25098"/>
                                      </p:by>
                                    </p:animClr>
                                    <p:set>
                                      <p:cBhvr>
                                        <p:cTn id="21" dur="500" fill="hold"/>
                                        <p:tgtEl>
                                          <p:spTgt spid="3">
                                            <p:txEl>
                                              <p:pRg st="0" end="0"/>
                                            </p:txEl>
                                          </p:spTgt>
                                        </p:tgtEl>
                                        <p:attrNameLst>
                                          <p:attrName>fill.type</p:attrName>
                                        </p:attrNameLst>
                                      </p:cBhvr>
                                      <p:to>
                                        <p:strVal val="solid"/>
                                      </p:to>
                                    </p:set>
                                  </p:childTnLst>
                                </p:cTn>
                              </p:par>
                              <p:par>
                                <p:cTn id="22" presetID="30" presetClass="emph" presetSubtype="0" fill="hold" nodeType="withEffect">
                                  <p:stCondLst>
                                    <p:cond delay="0"/>
                                  </p:stCondLst>
                                  <p:childTnLst>
                                    <p:animClr clrSpc="hsl" dir="cw">
                                      <p:cBhvr override="childStyle">
                                        <p:cTn id="23" dur="500" fill="hold"/>
                                        <p:tgtEl>
                                          <p:spTgt spid="3">
                                            <p:txEl>
                                              <p:pRg st="1" end="1"/>
                                            </p:txEl>
                                          </p:spTgt>
                                        </p:tgtEl>
                                        <p:attrNameLst>
                                          <p:attrName>style.color</p:attrName>
                                        </p:attrNameLst>
                                      </p:cBhvr>
                                      <p:by>
                                        <p:hsl h="0" s="12549" l="25098"/>
                                      </p:by>
                                    </p:animClr>
                                    <p:animClr clrSpc="hsl" dir="cw">
                                      <p:cBhvr>
                                        <p:cTn id="24" dur="500" fill="hold"/>
                                        <p:tgtEl>
                                          <p:spTgt spid="3">
                                            <p:txEl>
                                              <p:pRg st="1" end="1"/>
                                            </p:txEl>
                                          </p:spTgt>
                                        </p:tgtEl>
                                        <p:attrNameLst>
                                          <p:attrName>fillcolor</p:attrName>
                                        </p:attrNameLst>
                                      </p:cBhvr>
                                      <p:by>
                                        <p:hsl h="0" s="12549" l="25098"/>
                                      </p:by>
                                    </p:animClr>
                                    <p:animClr clrSpc="hsl" dir="cw">
                                      <p:cBhvr>
                                        <p:cTn id="25" dur="500" fill="hold"/>
                                        <p:tgtEl>
                                          <p:spTgt spid="3">
                                            <p:txEl>
                                              <p:pRg st="1" end="1"/>
                                            </p:txEl>
                                          </p:spTgt>
                                        </p:tgtEl>
                                        <p:attrNameLst>
                                          <p:attrName>stroke.color</p:attrName>
                                        </p:attrNameLst>
                                      </p:cBhvr>
                                      <p:by>
                                        <p:hsl h="0" s="12549" l="25098"/>
                                      </p:by>
                                    </p:animClr>
                                    <p:set>
                                      <p:cBhvr>
                                        <p:cTn id="26" dur="500" fill="hold"/>
                                        <p:tgtEl>
                                          <p:spTgt spid="3">
                                            <p:txEl>
                                              <p:pRg st="1" end="1"/>
                                            </p:txEl>
                                          </p:spTgt>
                                        </p:tgtEl>
                                        <p:attrNameLst>
                                          <p:attrName>fill.type</p:attrName>
                                        </p:attrNameLst>
                                      </p:cBhvr>
                                      <p:to>
                                        <p:strVal val="solid"/>
                                      </p:to>
                                    </p:set>
                                  </p:childTnLst>
                                </p:cTn>
                              </p:par>
                              <p:par>
                                <p:cTn id="27" presetID="30" presetClass="emph" presetSubtype="0" fill="hold" nodeType="withEffect">
                                  <p:stCondLst>
                                    <p:cond delay="0"/>
                                  </p:stCondLst>
                                  <p:childTnLst>
                                    <p:animClr clrSpc="hsl" dir="cw">
                                      <p:cBhvr override="childStyle">
                                        <p:cTn id="28" dur="500" fill="hold"/>
                                        <p:tgtEl>
                                          <p:spTgt spid="3">
                                            <p:txEl>
                                              <p:pRg st="2" end="2"/>
                                            </p:txEl>
                                          </p:spTgt>
                                        </p:tgtEl>
                                        <p:attrNameLst>
                                          <p:attrName>style.color</p:attrName>
                                        </p:attrNameLst>
                                      </p:cBhvr>
                                      <p:by>
                                        <p:hsl h="0" s="12549" l="25098"/>
                                      </p:by>
                                    </p:animClr>
                                    <p:animClr clrSpc="hsl" dir="cw">
                                      <p:cBhvr>
                                        <p:cTn id="29" dur="500" fill="hold"/>
                                        <p:tgtEl>
                                          <p:spTgt spid="3">
                                            <p:txEl>
                                              <p:pRg st="2" end="2"/>
                                            </p:txEl>
                                          </p:spTgt>
                                        </p:tgtEl>
                                        <p:attrNameLst>
                                          <p:attrName>fillcolor</p:attrName>
                                        </p:attrNameLst>
                                      </p:cBhvr>
                                      <p:by>
                                        <p:hsl h="0" s="12549" l="25098"/>
                                      </p:by>
                                    </p:animClr>
                                    <p:animClr clrSpc="hsl" dir="cw">
                                      <p:cBhvr>
                                        <p:cTn id="30" dur="500" fill="hold"/>
                                        <p:tgtEl>
                                          <p:spTgt spid="3">
                                            <p:txEl>
                                              <p:pRg st="2" end="2"/>
                                            </p:txEl>
                                          </p:spTgt>
                                        </p:tgtEl>
                                        <p:attrNameLst>
                                          <p:attrName>stroke.color</p:attrName>
                                        </p:attrNameLst>
                                      </p:cBhvr>
                                      <p:by>
                                        <p:hsl h="0" s="12549" l="25098"/>
                                      </p:by>
                                    </p:animClr>
                                    <p:set>
                                      <p:cBhvr>
                                        <p:cTn id="31" dur="500" fill="hold"/>
                                        <p:tgtEl>
                                          <p:spTgt spid="3">
                                            <p:txEl>
                                              <p:pRg st="2" end="2"/>
                                            </p:txEl>
                                          </p:spTgt>
                                        </p:tgtEl>
                                        <p:attrNameLst>
                                          <p:attrName>fill.type</p:attrName>
                                        </p:attrNameLst>
                                      </p:cBhvr>
                                      <p:to>
                                        <p:strVal val="solid"/>
                                      </p:to>
                                    </p:set>
                                  </p:childTnLst>
                                </p:cTn>
                              </p:par>
                              <p:par>
                                <p:cTn id="32" presetID="30" presetClass="emph" presetSubtype="0" fill="hold" nodeType="withEffect">
                                  <p:stCondLst>
                                    <p:cond delay="0"/>
                                  </p:stCondLst>
                                  <p:childTnLst>
                                    <p:animClr clrSpc="hsl" dir="cw">
                                      <p:cBhvr override="childStyle">
                                        <p:cTn id="33" dur="500" fill="hold"/>
                                        <p:tgtEl>
                                          <p:spTgt spid="3">
                                            <p:txEl>
                                              <p:pRg st="3" end="3"/>
                                            </p:txEl>
                                          </p:spTgt>
                                        </p:tgtEl>
                                        <p:attrNameLst>
                                          <p:attrName>style.color</p:attrName>
                                        </p:attrNameLst>
                                      </p:cBhvr>
                                      <p:by>
                                        <p:hsl h="0" s="12549" l="25098"/>
                                      </p:by>
                                    </p:animClr>
                                    <p:animClr clrSpc="hsl" dir="cw">
                                      <p:cBhvr>
                                        <p:cTn id="34" dur="500" fill="hold"/>
                                        <p:tgtEl>
                                          <p:spTgt spid="3">
                                            <p:txEl>
                                              <p:pRg st="3" end="3"/>
                                            </p:txEl>
                                          </p:spTgt>
                                        </p:tgtEl>
                                        <p:attrNameLst>
                                          <p:attrName>fillcolor</p:attrName>
                                        </p:attrNameLst>
                                      </p:cBhvr>
                                      <p:by>
                                        <p:hsl h="0" s="12549" l="25098"/>
                                      </p:by>
                                    </p:animClr>
                                    <p:animClr clrSpc="hsl" dir="cw">
                                      <p:cBhvr>
                                        <p:cTn id="35" dur="500" fill="hold"/>
                                        <p:tgtEl>
                                          <p:spTgt spid="3">
                                            <p:txEl>
                                              <p:pRg st="3" end="3"/>
                                            </p:txEl>
                                          </p:spTgt>
                                        </p:tgtEl>
                                        <p:attrNameLst>
                                          <p:attrName>stroke.color</p:attrName>
                                        </p:attrNameLst>
                                      </p:cBhvr>
                                      <p:by>
                                        <p:hsl h="0" s="12549" l="25098"/>
                                      </p:by>
                                    </p:animClr>
                                    <p:set>
                                      <p:cBhvr>
                                        <p:cTn id="36" dur="500" fill="hold"/>
                                        <p:tgtEl>
                                          <p:spTgt spid="3">
                                            <p:txEl>
                                              <p:pRg st="3" end="3"/>
                                            </p:txEl>
                                          </p:spTgt>
                                        </p:tgtEl>
                                        <p:attrNameLst>
                                          <p:attrName>fill.type</p:attrName>
                                        </p:attrNameLst>
                                      </p:cBhvr>
                                      <p:to>
                                        <p:strVal val="solid"/>
                                      </p:to>
                                    </p:set>
                                  </p:childTnLst>
                                </p:cTn>
                              </p:par>
                              <p:par>
                                <p:cTn id="37" presetID="30" presetClass="emph" presetSubtype="0" fill="hold" nodeType="withEffect">
                                  <p:stCondLst>
                                    <p:cond delay="0"/>
                                  </p:stCondLst>
                                  <p:childTnLst>
                                    <p:animClr clrSpc="hsl" dir="cw">
                                      <p:cBhvr override="childStyle">
                                        <p:cTn id="38" dur="500" fill="hold"/>
                                        <p:tgtEl>
                                          <p:spTgt spid="3">
                                            <p:txEl>
                                              <p:pRg st="4" end="4"/>
                                            </p:txEl>
                                          </p:spTgt>
                                        </p:tgtEl>
                                        <p:attrNameLst>
                                          <p:attrName>style.color</p:attrName>
                                        </p:attrNameLst>
                                      </p:cBhvr>
                                      <p:by>
                                        <p:hsl h="0" s="12549" l="25098"/>
                                      </p:by>
                                    </p:animClr>
                                    <p:animClr clrSpc="hsl" dir="cw">
                                      <p:cBhvr>
                                        <p:cTn id="39" dur="500" fill="hold"/>
                                        <p:tgtEl>
                                          <p:spTgt spid="3">
                                            <p:txEl>
                                              <p:pRg st="4" end="4"/>
                                            </p:txEl>
                                          </p:spTgt>
                                        </p:tgtEl>
                                        <p:attrNameLst>
                                          <p:attrName>fillcolor</p:attrName>
                                        </p:attrNameLst>
                                      </p:cBhvr>
                                      <p:by>
                                        <p:hsl h="0" s="12549" l="25098"/>
                                      </p:by>
                                    </p:animClr>
                                    <p:animClr clrSpc="hsl" dir="cw">
                                      <p:cBhvr>
                                        <p:cTn id="40" dur="500" fill="hold"/>
                                        <p:tgtEl>
                                          <p:spTgt spid="3">
                                            <p:txEl>
                                              <p:pRg st="4" end="4"/>
                                            </p:txEl>
                                          </p:spTgt>
                                        </p:tgtEl>
                                        <p:attrNameLst>
                                          <p:attrName>stroke.color</p:attrName>
                                        </p:attrNameLst>
                                      </p:cBhvr>
                                      <p:by>
                                        <p:hsl h="0" s="12549" l="25098"/>
                                      </p:by>
                                    </p:animClr>
                                    <p:set>
                                      <p:cBhvr>
                                        <p:cTn id="41"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a:bodyPr>
          <a:lstStyle/>
          <a:p>
            <a:r>
              <a:rPr lang="en-US" dirty="0" smtClean="0">
                <a:solidFill>
                  <a:schemeClr val="tx2"/>
                </a:solidFill>
                <a:effectLst>
                  <a:outerShdw blurRad="38100" dist="38100" dir="2700000" algn="tl">
                    <a:srgbClr val="000000">
                      <a:alpha val="43137"/>
                    </a:srgbClr>
                  </a:outerShdw>
                </a:effectLst>
              </a:rPr>
              <a:t>Motivation</a:t>
            </a:r>
            <a:endParaRPr lang="en-US"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3048000"/>
            <a:ext cx="8382000" cy="3581400"/>
          </a:xfrm>
        </p:spPr>
        <p:txBody>
          <a:bodyPr>
            <a:normAutofit/>
          </a:bodyPr>
          <a:lstStyle/>
          <a:p>
            <a:pPr lvl="0">
              <a:defRPr/>
            </a:pPr>
            <a:r>
              <a:rPr lang="en-US" sz="3600" dirty="0">
                <a:solidFill>
                  <a:schemeClr val="tx1">
                    <a:lumMod val="50000"/>
                    <a:lumOff val="50000"/>
                  </a:schemeClr>
                </a:solidFill>
                <a:latin typeface="Century Gothic" pitchFamily="34" charset="0"/>
              </a:rPr>
              <a:t>What is known about what motivates us?</a:t>
            </a:r>
          </a:p>
          <a:p>
            <a:pPr lvl="0">
              <a:defRPr/>
            </a:pPr>
            <a:r>
              <a:rPr lang="en-US" sz="3600" dirty="0">
                <a:solidFill>
                  <a:schemeClr val="tx1">
                    <a:lumMod val="50000"/>
                    <a:lumOff val="50000"/>
                  </a:schemeClr>
                </a:solidFill>
                <a:latin typeface="Century Gothic" pitchFamily="34" charset="0"/>
              </a:rPr>
              <a:t>Where can we integrate what is known about motivation into our workflows</a:t>
            </a:r>
            <a:r>
              <a:rPr lang="en-US" sz="3600" dirty="0" smtClean="0">
                <a:solidFill>
                  <a:schemeClr val="tx1">
                    <a:lumMod val="50000"/>
                    <a:lumOff val="50000"/>
                  </a:schemeClr>
                </a:solidFill>
                <a:latin typeface="Century Gothic" pitchFamily="34" charset="0"/>
              </a:rPr>
              <a:t>?</a:t>
            </a:r>
            <a:endParaRPr lang="en-US" sz="3600" b="1" dirty="0">
              <a:solidFill>
                <a:schemeClr val="tx1">
                  <a:lumMod val="50000"/>
                  <a:lumOff val="50000"/>
                </a:schemeClr>
              </a:solidFill>
            </a:endParaRPr>
          </a:p>
        </p:txBody>
      </p:sp>
      <p:pic>
        <p:nvPicPr>
          <p:cNvPr id="5" name="Picture 1"/>
          <p:cNvPicPr>
            <a:picLocks noChangeAspect="1" noChangeArrowheads="1"/>
          </p:cNvPicPr>
          <p:nvPr/>
        </p:nvPicPr>
        <p:blipFill>
          <a:blip r:embed="rId3" cstate="print"/>
          <a:srcRect/>
          <a:stretch>
            <a:fillRect/>
          </a:stretch>
        </p:blipFill>
        <p:spPr bwMode="auto">
          <a:xfrm>
            <a:off x="5029200" y="304800"/>
            <a:ext cx="3806046" cy="2292549"/>
          </a:xfrm>
          <a:prstGeom prst="rect">
            <a:avLst/>
          </a:prstGeom>
          <a:noFill/>
          <a:ln w="9525">
            <a:noFill/>
            <a:miter lim="800000"/>
            <a:headEnd/>
            <a:tailEnd/>
          </a:ln>
        </p:spPr>
      </p:pic>
    </p:spTree>
    <p:extLst>
      <p:ext uri="{BB962C8B-B14F-4D97-AF65-F5344CB8AC3E}">
        <p14:creationId xmlns:p14="http://schemas.microsoft.com/office/powerpoint/2010/main" val="317836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a workflow I</a:t>
            </a:r>
            <a:endParaRPr lang="en-US" dirty="0"/>
          </a:p>
        </p:txBody>
      </p:sp>
      <p:sp>
        <p:nvSpPr>
          <p:cNvPr id="3" name="Content Placeholder 2"/>
          <p:cNvSpPr>
            <a:spLocks noGrp="1"/>
          </p:cNvSpPr>
          <p:nvPr>
            <p:ph idx="1"/>
          </p:nvPr>
        </p:nvSpPr>
        <p:spPr>
          <a:xfrm>
            <a:off x="457200" y="3352800"/>
            <a:ext cx="8229600" cy="3306763"/>
          </a:xfrm>
        </p:spPr>
        <p:txBody>
          <a:bodyPr>
            <a:normAutofit fontScale="85000" lnSpcReduction="20000"/>
          </a:bodyPr>
          <a:lstStyle/>
          <a:p>
            <a:r>
              <a:rPr lang="en-US" dirty="0" smtClean="0"/>
              <a:t>Decide what to digitize</a:t>
            </a:r>
          </a:p>
          <a:p>
            <a:r>
              <a:rPr lang="en-US" dirty="0" smtClean="0"/>
              <a:t>Decide on a database</a:t>
            </a:r>
          </a:p>
          <a:p>
            <a:r>
              <a:rPr lang="en-US" dirty="0" smtClean="0"/>
              <a:t>Pull specimens</a:t>
            </a:r>
          </a:p>
          <a:p>
            <a:r>
              <a:rPr lang="en-US" dirty="0" smtClean="0"/>
              <a:t>Sort specimens</a:t>
            </a:r>
          </a:p>
          <a:p>
            <a:r>
              <a:rPr lang="en-US" dirty="0" smtClean="0"/>
              <a:t>Add Taxon Names to database</a:t>
            </a:r>
          </a:p>
          <a:p>
            <a:r>
              <a:rPr lang="en-US" dirty="0" smtClean="0"/>
              <a:t>Curate specimens</a:t>
            </a:r>
          </a:p>
          <a:p>
            <a:r>
              <a:rPr lang="en-US" dirty="0" smtClean="0"/>
              <a:t>Enter data</a:t>
            </a:r>
          </a:p>
          <a:p>
            <a:r>
              <a:rPr lang="en-US" dirty="0" smtClean="0"/>
              <a:t>Repair specimens</a:t>
            </a:r>
          </a:p>
        </p:txBody>
      </p:sp>
      <p:pic>
        <p:nvPicPr>
          <p:cNvPr id="4" name="Picture 3"/>
          <p:cNvPicPr>
            <a:picLocks noChangeAspect="1" noChangeArrowheads="1"/>
          </p:cNvPicPr>
          <p:nvPr/>
        </p:nvPicPr>
        <p:blipFill>
          <a:blip r:embed="rId3" cstate="print"/>
          <a:srcRect/>
          <a:stretch>
            <a:fillRect/>
          </a:stretch>
        </p:blipFill>
        <p:spPr bwMode="auto">
          <a:xfrm>
            <a:off x="533400" y="1274200"/>
            <a:ext cx="7696200" cy="1850000"/>
          </a:xfrm>
          <a:prstGeom prst="rect">
            <a:avLst/>
          </a:prstGeom>
          <a:noFill/>
          <a:ln w="9525">
            <a:solidFill>
              <a:schemeClr val="accent1">
                <a:lumMod val="75000"/>
              </a:schemeClr>
            </a:solidFill>
            <a:miter lim="800000"/>
            <a:headEnd/>
            <a:tailEnd/>
          </a:ln>
        </p:spPr>
      </p:pic>
    </p:spTree>
    <p:extLst>
      <p:ext uri="{BB962C8B-B14F-4D97-AF65-F5344CB8AC3E}">
        <p14:creationId xmlns:p14="http://schemas.microsoft.com/office/powerpoint/2010/main" val="2263534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Evaluate a workflow II</a:t>
            </a:r>
            <a:br>
              <a:rPr lang="en-US" dirty="0" smtClean="0"/>
            </a:br>
            <a:r>
              <a:rPr lang="en-US" dirty="0" smtClean="0"/>
              <a:t>Questions to ask yourself…</a:t>
            </a:r>
            <a:endParaRPr lang="en-US" dirty="0"/>
          </a:p>
        </p:txBody>
      </p:sp>
      <p:sp>
        <p:nvSpPr>
          <p:cNvPr id="3" name="Content Placeholder 2"/>
          <p:cNvSpPr>
            <a:spLocks noGrp="1"/>
          </p:cNvSpPr>
          <p:nvPr>
            <p:ph idx="1"/>
          </p:nvPr>
        </p:nvSpPr>
        <p:spPr>
          <a:xfrm>
            <a:off x="457200" y="1951037"/>
            <a:ext cx="3276600" cy="4525963"/>
          </a:xfrm>
        </p:spPr>
        <p:txBody>
          <a:bodyPr>
            <a:normAutofit fontScale="70000" lnSpcReduction="20000"/>
          </a:bodyPr>
          <a:lstStyle/>
          <a:p>
            <a:r>
              <a:rPr lang="en-US" dirty="0" smtClean="0"/>
              <a:t>Decide what to digitize</a:t>
            </a:r>
          </a:p>
          <a:p>
            <a:r>
              <a:rPr lang="en-US" dirty="0" smtClean="0"/>
              <a:t>Decide on a database</a:t>
            </a:r>
          </a:p>
          <a:p>
            <a:r>
              <a:rPr lang="en-US" dirty="0" smtClean="0"/>
              <a:t>Pull specimens</a:t>
            </a:r>
          </a:p>
          <a:p>
            <a:r>
              <a:rPr lang="en-US" dirty="0" smtClean="0"/>
              <a:t>Sort specimens</a:t>
            </a:r>
          </a:p>
          <a:p>
            <a:r>
              <a:rPr lang="en-US" dirty="0" smtClean="0"/>
              <a:t>Add Taxon Names to database</a:t>
            </a:r>
          </a:p>
          <a:p>
            <a:r>
              <a:rPr lang="en-US" dirty="0" smtClean="0"/>
              <a:t>Curate specimens</a:t>
            </a:r>
          </a:p>
          <a:p>
            <a:r>
              <a:rPr lang="en-US" dirty="0" smtClean="0"/>
              <a:t>Enter data</a:t>
            </a:r>
          </a:p>
          <a:p>
            <a:r>
              <a:rPr lang="en-US" dirty="0" smtClean="0"/>
              <a:t>Repair specimens</a:t>
            </a:r>
          </a:p>
        </p:txBody>
      </p:sp>
      <p:sp>
        <p:nvSpPr>
          <p:cNvPr id="4" name="Content Placeholder 2"/>
          <p:cNvSpPr txBox="1">
            <a:spLocks/>
          </p:cNvSpPr>
          <p:nvPr/>
        </p:nvSpPr>
        <p:spPr>
          <a:xfrm>
            <a:off x="4495800" y="1793569"/>
            <a:ext cx="4114800" cy="481091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tx2"/>
                </a:solidFill>
                <a:effectLst>
                  <a:outerShdw blurRad="38100" dist="38100" dir="2700000" algn="tl">
                    <a:srgbClr val="000000">
                      <a:alpha val="43137"/>
                    </a:srgbClr>
                  </a:outerShdw>
                </a:effectLst>
              </a:rPr>
              <a:t>Must be done before digitization?</a:t>
            </a:r>
          </a:p>
          <a:p>
            <a:r>
              <a:rPr lang="en-US" dirty="0" smtClean="0">
                <a:solidFill>
                  <a:schemeClr val="tx2"/>
                </a:solidFill>
                <a:effectLst>
                  <a:outerShdw blurRad="38100" dist="38100" dir="2700000" algn="tl">
                    <a:srgbClr val="000000">
                      <a:alpha val="43137"/>
                    </a:srgbClr>
                  </a:outerShdw>
                </a:effectLst>
              </a:rPr>
              <a:t>Expert needed?</a:t>
            </a:r>
          </a:p>
          <a:p>
            <a:r>
              <a:rPr lang="en-US" dirty="0" smtClean="0">
                <a:solidFill>
                  <a:schemeClr val="tx2"/>
                </a:solidFill>
                <a:effectLst>
                  <a:outerShdw blurRad="38100" dist="38100" dir="2700000" algn="tl">
                    <a:srgbClr val="000000">
                      <a:alpha val="43137"/>
                    </a:srgbClr>
                  </a:outerShdw>
                </a:effectLst>
              </a:rPr>
              <a:t>Crowd Sourcing?</a:t>
            </a:r>
          </a:p>
          <a:p>
            <a:r>
              <a:rPr lang="en-US" dirty="0" smtClean="0">
                <a:solidFill>
                  <a:schemeClr val="tx2"/>
                </a:solidFill>
                <a:effectLst>
                  <a:outerShdw blurRad="38100" dist="38100" dir="2700000" algn="tl">
                    <a:srgbClr val="000000">
                      <a:alpha val="43137"/>
                    </a:srgbClr>
                  </a:outerShdw>
                </a:effectLst>
              </a:rPr>
              <a:t>Automation Possible?</a:t>
            </a:r>
          </a:p>
          <a:p>
            <a:r>
              <a:rPr lang="en-US" dirty="0" smtClean="0">
                <a:solidFill>
                  <a:schemeClr val="tx2"/>
                </a:solidFill>
                <a:effectLst>
                  <a:outerShdw blurRad="38100" dist="38100" dir="2700000" algn="tl">
                    <a:srgbClr val="000000">
                      <a:alpha val="43137"/>
                    </a:srgbClr>
                  </a:outerShdw>
                </a:effectLst>
              </a:rPr>
              <a:t>QA / QC step?</a:t>
            </a:r>
          </a:p>
          <a:p>
            <a:r>
              <a:rPr lang="en-US" dirty="0" smtClean="0">
                <a:solidFill>
                  <a:schemeClr val="tx2"/>
                </a:solidFill>
                <a:effectLst>
                  <a:outerShdw blurRad="38100" dist="38100" dir="2700000" algn="tl">
                    <a:srgbClr val="000000">
                      <a:alpha val="43137"/>
                    </a:srgbClr>
                  </a:outerShdw>
                </a:effectLst>
              </a:rPr>
              <a:t>Physical tool?</a:t>
            </a:r>
          </a:p>
          <a:p>
            <a:r>
              <a:rPr lang="en-US" dirty="0" smtClean="0">
                <a:solidFill>
                  <a:schemeClr val="tx2"/>
                </a:solidFill>
                <a:effectLst>
                  <a:outerShdw blurRad="38100" dist="38100" dir="2700000" algn="tl">
                    <a:srgbClr val="000000">
                      <a:alpha val="43137"/>
                    </a:srgbClr>
                  </a:outerShdw>
                </a:effectLst>
              </a:rPr>
              <a:t>Statistics?</a:t>
            </a:r>
          </a:p>
          <a:p>
            <a:r>
              <a:rPr lang="en-US" dirty="0" smtClean="0">
                <a:solidFill>
                  <a:schemeClr val="tx2"/>
                </a:solidFill>
                <a:effectLst>
                  <a:outerShdw blurRad="38100" dist="38100" dir="2700000" algn="tl">
                    <a:srgbClr val="000000">
                      <a:alpha val="43137"/>
                    </a:srgbClr>
                  </a:outerShdw>
                </a:effectLst>
              </a:rPr>
              <a:t>Slow steps?</a:t>
            </a:r>
          </a:p>
          <a:p>
            <a:r>
              <a:rPr lang="en-US" dirty="0" smtClean="0">
                <a:solidFill>
                  <a:schemeClr val="tx2"/>
                </a:solidFill>
                <a:effectLst>
                  <a:outerShdw blurRad="38100" dist="38100" dir="2700000" algn="tl">
                    <a:srgbClr val="000000">
                      <a:alpha val="43137"/>
                    </a:srgbClr>
                  </a:outerShdw>
                </a:effectLst>
              </a:rPr>
              <a:t>Formula?</a:t>
            </a:r>
          </a:p>
        </p:txBody>
      </p:sp>
    </p:spTree>
    <p:extLst>
      <p:ext uri="{BB962C8B-B14F-4D97-AF65-F5344CB8AC3E}">
        <p14:creationId xmlns:p14="http://schemas.microsoft.com/office/powerpoint/2010/main" val="2182316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Steve\Desktop\tweezersCloseUp.jpg"/>
          <p:cNvPicPr>
            <a:picLocks noChangeAspect="1" noChangeArrowheads="1"/>
          </p:cNvPicPr>
          <p:nvPr/>
        </p:nvPicPr>
        <p:blipFill>
          <a:blip r:embed="rId3" cstate="print"/>
          <a:srcRect l="10050" t="7246" r="20100"/>
          <a:stretch>
            <a:fillRect/>
          </a:stretch>
        </p:blipFill>
        <p:spPr bwMode="auto">
          <a:xfrm rot="4600508">
            <a:off x="4022801" y="1325806"/>
            <a:ext cx="2947768" cy="5431000"/>
          </a:xfrm>
          <a:prstGeom prst="rect">
            <a:avLst/>
          </a:prstGeom>
          <a:noFill/>
        </p:spPr>
      </p:pic>
      <p:sp>
        <p:nvSpPr>
          <p:cNvPr id="2" name="Title 1"/>
          <p:cNvSpPr>
            <a:spLocks noGrp="1"/>
          </p:cNvSpPr>
          <p:nvPr>
            <p:ph type="title"/>
          </p:nvPr>
        </p:nvSpPr>
        <p:spPr>
          <a:xfrm>
            <a:off x="152400" y="0"/>
            <a:ext cx="8991600" cy="762000"/>
          </a:xfrm>
        </p:spPr>
        <p:txBody>
          <a:bodyPr>
            <a:noAutofit/>
          </a:bodyPr>
          <a:lstStyle/>
          <a:p>
            <a:r>
              <a:rPr lang="en-US" sz="3600" dirty="0" smtClean="0">
                <a:effectLst>
                  <a:outerShdw blurRad="38100" dist="38100" dir="2700000" algn="tl">
                    <a:srgbClr val="000000">
                      <a:alpha val="43137"/>
                    </a:srgbClr>
                  </a:outerShdw>
                </a:effectLst>
              </a:rPr>
              <a:t>A Unique Tool for the Job: Forceps</a:t>
            </a:r>
          </a:p>
        </p:txBody>
      </p:sp>
      <p:pic>
        <p:nvPicPr>
          <p:cNvPr id="1028" name="Picture 4" descr="C:\Users\Steve\Desktop\Local-EWH{hd1`@5d - Adobe Acrobat Pro.jpg"/>
          <p:cNvPicPr>
            <a:picLocks noChangeAspect="1" noChangeArrowheads="1"/>
          </p:cNvPicPr>
          <p:nvPr/>
        </p:nvPicPr>
        <p:blipFill>
          <a:blip r:embed="rId4" cstate="print"/>
          <a:stretch>
            <a:fillRect/>
          </a:stretch>
        </p:blipFill>
        <p:spPr bwMode="auto">
          <a:xfrm rot="4604216">
            <a:off x="2012131" y="-261769"/>
            <a:ext cx="1732881" cy="4648199"/>
          </a:xfrm>
          <a:prstGeom prst="rect">
            <a:avLst/>
          </a:prstGeom>
          <a:noFill/>
        </p:spPr>
      </p:pic>
      <p:sp>
        <p:nvSpPr>
          <p:cNvPr id="6" name="Rectangle 5"/>
          <p:cNvSpPr/>
          <p:nvPr/>
        </p:nvSpPr>
        <p:spPr>
          <a:xfrm>
            <a:off x="417681" y="6260068"/>
            <a:ext cx="8061089" cy="461665"/>
          </a:xfrm>
          <a:prstGeom prst="rect">
            <a:avLst/>
          </a:prstGeom>
        </p:spPr>
        <p:txBody>
          <a:bodyPr wrap="square">
            <a:spAutoFit/>
          </a:bodyPr>
          <a:lstStyle/>
          <a:p>
            <a:r>
              <a:rPr lang="en-US" sz="2400" b="1" dirty="0" smtClean="0">
                <a:solidFill>
                  <a:schemeClr val="tx2"/>
                </a:solidFill>
              </a:rPr>
              <a:t>http://www.ecnweb.org/dev/files/12_Eastwood_2010.pdf</a:t>
            </a:r>
            <a:endParaRPr lang="en-US" sz="2400" b="1" dirty="0">
              <a:solidFill>
                <a:schemeClr val="tx2"/>
              </a:solidFill>
            </a:endParaRPr>
          </a:p>
        </p:txBody>
      </p:sp>
    </p:spTree>
    <p:extLst>
      <p:ext uri="{BB962C8B-B14F-4D97-AF65-F5344CB8AC3E}">
        <p14:creationId xmlns:p14="http://schemas.microsoft.com/office/powerpoint/2010/main" val="86264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90600"/>
          </a:xfrm>
        </p:spPr>
        <p:txBody>
          <a:bodyPr>
            <a:normAutofit/>
          </a:bodyPr>
          <a:lstStyle/>
          <a:p>
            <a:r>
              <a:rPr lang="en-US" dirty="0" smtClean="0"/>
              <a:t>Task Order / Task Method</a:t>
            </a:r>
            <a:endParaRPr lang="en-US" dirty="0"/>
          </a:p>
        </p:txBody>
      </p:sp>
      <p:sp>
        <p:nvSpPr>
          <p:cNvPr id="8" name="Content Placeholder 7"/>
          <p:cNvSpPr>
            <a:spLocks noGrp="1"/>
          </p:cNvSpPr>
          <p:nvPr>
            <p:ph idx="1"/>
          </p:nvPr>
        </p:nvSpPr>
        <p:spPr>
          <a:xfrm>
            <a:off x="457200" y="838200"/>
            <a:ext cx="8229600" cy="5623054"/>
          </a:xfrm>
        </p:spPr>
        <p:txBody>
          <a:bodyPr>
            <a:noAutofit/>
          </a:bodyPr>
          <a:lstStyle/>
          <a:p>
            <a:r>
              <a:rPr lang="en-US" dirty="0" smtClean="0"/>
              <a:t>Task order didn’t matter</a:t>
            </a:r>
          </a:p>
          <a:p>
            <a:pPr lvl="1"/>
            <a:r>
              <a:rPr lang="en-US" sz="2400" dirty="0" smtClean="0">
                <a:latin typeface="Century Gothic" pitchFamily="34" charset="0"/>
              </a:rPr>
              <a:t>imaging </a:t>
            </a:r>
            <a:r>
              <a:rPr lang="en-US" sz="2400" dirty="0" smtClean="0">
                <a:latin typeface="Century Gothic" pitchFamily="34" charset="0"/>
                <a:sym typeface="Wingdings" pitchFamily="2" charset="2"/>
              </a:rPr>
              <a:t> d</a:t>
            </a:r>
            <a:r>
              <a:rPr lang="en-US" sz="2400" dirty="0" smtClean="0">
                <a:latin typeface="Century Gothic" pitchFamily="34" charset="0"/>
              </a:rPr>
              <a:t>ata entry</a:t>
            </a:r>
          </a:p>
          <a:p>
            <a:pPr lvl="1"/>
            <a:r>
              <a:rPr lang="en-US" sz="2400" dirty="0" smtClean="0">
                <a:latin typeface="Century Gothic" pitchFamily="34" charset="0"/>
              </a:rPr>
              <a:t>update taxon names </a:t>
            </a:r>
            <a:r>
              <a:rPr lang="en-US" sz="2400" dirty="0" smtClean="0">
                <a:latin typeface="Century Gothic" pitchFamily="34" charset="0"/>
                <a:sym typeface="Wingdings" pitchFamily="2" charset="2"/>
              </a:rPr>
              <a:t></a:t>
            </a:r>
            <a:r>
              <a:rPr lang="en-US" sz="2400" dirty="0" smtClean="0">
                <a:latin typeface="Century Gothic" pitchFamily="34" charset="0"/>
              </a:rPr>
              <a:t> </a:t>
            </a:r>
            <a:r>
              <a:rPr lang="en-US" sz="2400" dirty="0" smtClean="0">
                <a:latin typeface="Century Gothic" pitchFamily="34" charset="0"/>
                <a:sym typeface="Wingdings" pitchFamily="2" charset="2"/>
              </a:rPr>
              <a:t> imaging</a:t>
            </a:r>
          </a:p>
          <a:p>
            <a:r>
              <a:rPr lang="en-US" dirty="0" smtClean="0">
                <a:latin typeface="Century Gothic" pitchFamily="34" charset="0"/>
                <a:sym typeface="Wingdings" pitchFamily="2" charset="2"/>
              </a:rPr>
              <a:t>Task method didn’t matter</a:t>
            </a:r>
          </a:p>
          <a:p>
            <a:pPr lvl="1"/>
            <a:r>
              <a:rPr lang="en-US" sz="2400" dirty="0" smtClean="0">
                <a:latin typeface="Century Gothic" pitchFamily="34" charset="0"/>
                <a:sym typeface="Wingdings" pitchFamily="2" charset="2"/>
              </a:rPr>
              <a:t>sort by collecting event</a:t>
            </a:r>
          </a:p>
          <a:p>
            <a:pPr lvl="1"/>
            <a:r>
              <a:rPr lang="en-US" sz="2400" dirty="0" smtClean="0">
                <a:latin typeface="Century Gothic" pitchFamily="34" charset="0"/>
                <a:sym typeface="Wingdings" pitchFamily="2" charset="2"/>
              </a:rPr>
              <a:t>apply barcodes</a:t>
            </a:r>
          </a:p>
          <a:p>
            <a:endParaRPr lang="en-US" dirty="0" smtClean="0">
              <a:latin typeface="Century Gothic" pitchFamily="34" charset="0"/>
              <a:sym typeface="Wingdings" pitchFamily="2" charset="2"/>
            </a:endParaRPr>
          </a:p>
          <a:p>
            <a:r>
              <a:rPr lang="en-US" dirty="0" smtClean="0">
                <a:latin typeface="Century Gothic" pitchFamily="34" charset="0"/>
                <a:sym typeface="Wingdings" pitchFamily="2" charset="2"/>
              </a:rPr>
              <a:t>Social effects</a:t>
            </a:r>
          </a:p>
          <a:p>
            <a:pPr lvl="1"/>
            <a:r>
              <a:rPr lang="en-US" sz="2400" dirty="0" smtClean="0">
                <a:latin typeface="Century Gothic" pitchFamily="34" charset="0"/>
                <a:sym typeface="Wingdings" pitchFamily="2" charset="2"/>
              </a:rPr>
              <a:t>autonomy</a:t>
            </a:r>
          </a:p>
          <a:p>
            <a:pPr lvl="1"/>
            <a:r>
              <a:rPr lang="en-US" sz="2400" dirty="0" smtClean="0">
                <a:latin typeface="Century Gothic" pitchFamily="34" charset="0"/>
                <a:sym typeface="Wingdings" pitchFamily="2" charset="2"/>
              </a:rPr>
              <a:t>alleviates boredom</a:t>
            </a:r>
          </a:p>
          <a:p>
            <a:pPr lvl="1"/>
            <a:r>
              <a:rPr lang="en-US" sz="2400" dirty="0" smtClean="0">
                <a:latin typeface="Century Gothic" pitchFamily="34" charset="0"/>
                <a:sym typeface="Wingdings" pitchFamily="2" charset="2"/>
              </a:rPr>
              <a:t>engages worker  giving them a choice</a:t>
            </a:r>
          </a:p>
          <a:p>
            <a:pPr lvl="1"/>
            <a:r>
              <a:rPr lang="en-US" sz="2400" dirty="0" smtClean="0">
                <a:latin typeface="Century Gothic" pitchFamily="34" charset="0"/>
                <a:sym typeface="Wingdings" pitchFamily="2" charset="2"/>
              </a:rPr>
              <a:t>novel strategies (mastery and purpose)</a:t>
            </a:r>
          </a:p>
          <a:p>
            <a:endParaRPr lang="en-US" dirty="0" smtClean="0">
              <a:latin typeface="Century Gothic"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7543800" y="533400"/>
            <a:ext cx="1435546" cy="25908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7556055" y="3200400"/>
            <a:ext cx="1435545" cy="2590800"/>
          </a:xfrm>
          <a:prstGeom prst="rect">
            <a:avLst/>
          </a:prstGeom>
          <a:noFill/>
          <a:ln w="9525">
            <a:noFill/>
            <a:miter lim="800000"/>
            <a:headEnd/>
            <a:tailEnd/>
          </a:ln>
        </p:spPr>
      </p:pic>
    </p:spTree>
    <p:extLst>
      <p:ext uri="{BB962C8B-B14F-4D97-AF65-F5344CB8AC3E}">
        <p14:creationId xmlns:p14="http://schemas.microsoft.com/office/powerpoint/2010/main" val="345882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90600"/>
          </a:xfrm>
        </p:spPr>
        <p:txBody>
          <a:bodyPr>
            <a:normAutofit/>
          </a:bodyPr>
          <a:lstStyle/>
          <a:p>
            <a:r>
              <a:rPr lang="en-US" dirty="0" smtClean="0"/>
              <a:t>And the winner is …</a:t>
            </a:r>
            <a:endParaRPr lang="en-US" dirty="0"/>
          </a:p>
        </p:txBody>
      </p:sp>
      <p:sp>
        <p:nvSpPr>
          <p:cNvPr id="8" name="Content Placeholder 7"/>
          <p:cNvSpPr>
            <a:spLocks noGrp="1"/>
          </p:cNvSpPr>
          <p:nvPr>
            <p:ph idx="1"/>
          </p:nvPr>
        </p:nvSpPr>
        <p:spPr>
          <a:xfrm>
            <a:off x="457200" y="4724400"/>
            <a:ext cx="8229600" cy="2133600"/>
          </a:xfrm>
        </p:spPr>
        <p:txBody>
          <a:bodyPr>
            <a:noAutofit/>
          </a:bodyPr>
          <a:lstStyle/>
          <a:p>
            <a:r>
              <a:rPr lang="en-US" dirty="0" smtClean="0">
                <a:latin typeface="Century Gothic" pitchFamily="34" charset="0"/>
                <a:sym typeface="Wingdings" pitchFamily="2" charset="2"/>
              </a:rPr>
              <a:t>Social effects</a:t>
            </a:r>
          </a:p>
          <a:p>
            <a:pPr lvl="1"/>
            <a:r>
              <a:rPr lang="en-US" sz="2400" dirty="0" smtClean="0">
                <a:latin typeface="Century Gothic" pitchFamily="34" charset="0"/>
                <a:sym typeface="Wingdings" pitchFamily="2" charset="2"/>
              </a:rPr>
              <a:t>seems to engage workers</a:t>
            </a:r>
          </a:p>
          <a:p>
            <a:pPr lvl="1"/>
            <a:r>
              <a:rPr lang="en-US" sz="2400" dirty="0" smtClean="0">
                <a:latin typeface="Century Gothic" pitchFamily="34" charset="0"/>
                <a:sym typeface="Wingdings" pitchFamily="2" charset="2"/>
              </a:rPr>
              <a:t>steps reduced  less tedious</a:t>
            </a:r>
          </a:p>
          <a:p>
            <a:pPr lvl="1"/>
            <a:r>
              <a:rPr lang="en-US" sz="2400" dirty="0" smtClean="0">
                <a:latin typeface="Century Gothic" pitchFamily="34" charset="0"/>
                <a:sym typeface="Wingdings" pitchFamily="2" charset="2"/>
              </a:rPr>
              <a:t>novel strategies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4050855" cy="3839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Mouse_Final.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84718"/>
            <a:ext cx="3144272" cy="47463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0" y="2514600"/>
            <a:ext cx="533400" cy="584775"/>
          </a:xfrm>
          <a:prstGeom prst="rect">
            <a:avLst/>
          </a:prstGeom>
          <a:noFill/>
        </p:spPr>
        <p:txBody>
          <a:bodyPr wrap="square" rtlCol="0">
            <a:spAutoFit/>
          </a:bodyPr>
          <a:lstStyle/>
          <a:p>
            <a:r>
              <a:rPr lang="en-US" sz="3200" dirty="0" smtClean="0">
                <a:solidFill>
                  <a:schemeClr val="tx2"/>
                </a:solidFill>
                <a:effectLst>
                  <a:outerShdw blurRad="38100" dist="38100" dir="2700000" algn="tl">
                    <a:srgbClr val="000000">
                      <a:alpha val="43137"/>
                    </a:srgbClr>
                  </a:outerShdw>
                </a:effectLst>
              </a:rPr>
              <a:t>vs</a:t>
            </a:r>
            <a:endParaRPr lang="en-US" sz="3200"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325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5638800" cy="990600"/>
          </a:xfrm>
        </p:spPr>
        <p:txBody>
          <a:bodyPr>
            <a:normAutofit fontScale="90000"/>
          </a:bodyPr>
          <a:lstStyle/>
          <a:p>
            <a:pPr algn="l"/>
            <a:r>
              <a:rPr lang="en-US" dirty="0" smtClean="0"/>
              <a:t>Software Automation</a:t>
            </a:r>
            <a:endParaRPr lang="en-US" dirty="0"/>
          </a:p>
        </p:txBody>
      </p:sp>
      <p:sp>
        <p:nvSpPr>
          <p:cNvPr id="8" name="Content Placeholder 7"/>
          <p:cNvSpPr>
            <a:spLocks noGrp="1"/>
          </p:cNvSpPr>
          <p:nvPr>
            <p:ph idx="1"/>
          </p:nvPr>
        </p:nvSpPr>
        <p:spPr>
          <a:xfrm>
            <a:off x="76200" y="1066800"/>
            <a:ext cx="9220200" cy="4953000"/>
          </a:xfrm>
        </p:spPr>
        <p:txBody>
          <a:bodyPr>
            <a:noAutofit/>
          </a:bodyPr>
          <a:lstStyle/>
          <a:p>
            <a:r>
              <a:rPr lang="en-US" dirty="0" smtClean="0"/>
              <a:t>Barcode Capture and Validation</a:t>
            </a:r>
          </a:p>
          <a:p>
            <a:pPr lvl="1"/>
            <a:r>
              <a:rPr lang="en-US" sz="2400" dirty="0" smtClean="0"/>
              <a:t>barcode captured 2 ways</a:t>
            </a:r>
          </a:p>
          <a:p>
            <a:pPr lvl="2"/>
            <a:r>
              <a:rPr lang="en-US" sz="2400" dirty="0" smtClean="0"/>
              <a:t>scanner</a:t>
            </a:r>
          </a:p>
          <a:p>
            <a:pPr lvl="2"/>
            <a:r>
              <a:rPr lang="en-US" sz="2400" dirty="0" smtClean="0"/>
              <a:t>OCR</a:t>
            </a:r>
          </a:p>
          <a:p>
            <a:pPr lvl="1"/>
            <a:r>
              <a:rPr lang="en-US" sz="2400" dirty="0" smtClean="0"/>
              <a:t>software compares the 2 values, reports any mismatch</a:t>
            </a:r>
          </a:p>
          <a:p>
            <a:pPr lvl="1"/>
            <a:r>
              <a:rPr lang="en-US" sz="2400" dirty="0" smtClean="0"/>
              <a:t>increases data integrity</a:t>
            </a:r>
          </a:p>
          <a:p>
            <a:pPr lvl="1"/>
            <a:r>
              <a:rPr lang="en-US" sz="2400" dirty="0" smtClean="0"/>
              <a:t>reduces human quality control steps</a:t>
            </a:r>
          </a:p>
          <a:p>
            <a:endParaRPr lang="en-US" dirty="0" smtClean="0">
              <a:latin typeface="Century Gothic" pitchFamily="34" charset="0"/>
              <a:sym typeface="Wingdings" pitchFamily="2" charset="2"/>
            </a:endParaRPr>
          </a:p>
          <a:p>
            <a:r>
              <a:rPr lang="en-US" dirty="0" smtClean="0">
                <a:latin typeface="Century Gothic" pitchFamily="34" charset="0"/>
                <a:sym typeface="Wingdings" pitchFamily="2" charset="2"/>
              </a:rPr>
              <a:t>Social effect</a:t>
            </a:r>
          </a:p>
          <a:p>
            <a:pPr lvl="1"/>
            <a:r>
              <a:rPr lang="en-US" sz="2400" dirty="0" smtClean="0">
                <a:latin typeface="Century Gothic" pitchFamily="34" charset="0"/>
                <a:sym typeface="Wingdings" pitchFamily="2" charset="2"/>
              </a:rPr>
              <a:t>focuses human quality control steps  less tedious</a:t>
            </a:r>
          </a:p>
        </p:txBody>
      </p:sp>
      <p:pic>
        <p:nvPicPr>
          <p:cNvPr id="49153" name="Picture 1"/>
          <p:cNvPicPr>
            <a:picLocks noChangeAspect="1" noChangeArrowheads="1"/>
          </p:cNvPicPr>
          <p:nvPr/>
        </p:nvPicPr>
        <p:blipFill>
          <a:blip r:embed="rId3" cstate="print"/>
          <a:srcRect/>
          <a:stretch>
            <a:fillRect/>
          </a:stretch>
        </p:blipFill>
        <p:spPr bwMode="auto">
          <a:xfrm>
            <a:off x="5943601" y="-1"/>
            <a:ext cx="3200400" cy="2552319"/>
          </a:xfrm>
          <a:prstGeom prst="rect">
            <a:avLst/>
          </a:prstGeom>
          <a:ln w="9525">
            <a:noFill/>
            <a:miter lim="800000"/>
            <a:headEnd/>
            <a:tailEnd/>
          </a:ln>
        </p:spPr>
      </p:pic>
    </p:spTree>
    <p:extLst>
      <p:ext uri="{BB962C8B-B14F-4D97-AF65-F5344CB8AC3E}">
        <p14:creationId xmlns:p14="http://schemas.microsoft.com/office/powerpoint/2010/main" val="2835464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endParaRPr lang="en-US" dirty="0"/>
          </a:p>
        </p:txBody>
      </p:sp>
      <p:sp>
        <p:nvSpPr>
          <p:cNvPr id="3" name="Content Placeholder 2"/>
          <p:cNvSpPr>
            <a:spLocks noGrp="1"/>
          </p:cNvSpPr>
          <p:nvPr>
            <p:ph idx="1"/>
          </p:nvPr>
        </p:nvSpPr>
        <p:spPr>
          <a:xfrm>
            <a:off x="0" y="6400800"/>
            <a:ext cx="8382000" cy="533400"/>
          </a:xfrm>
        </p:spPr>
        <p:txBody>
          <a:bodyPr>
            <a:normAutofit/>
          </a:bodyPr>
          <a:lstStyle/>
          <a:p>
            <a:pPr lvl="1">
              <a:buNone/>
            </a:pPr>
            <a:r>
              <a:rPr lang="en-US" sz="2000" dirty="0" smtClean="0">
                <a:solidFill>
                  <a:schemeClr val="tx2"/>
                </a:solidFill>
                <a:effectLst>
                  <a:outerShdw blurRad="38100" dist="38100" dir="2700000" algn="tl">
                    <a:srgbClr val="000000">
                      <a:alpha val="43137"/>
                    </a:srgbClr>
                  </a:outerShdw>
                </a:effectLst>
                <a:latin typeface="Century Gothic" pitchFamily="34" charset="0"/>
              </a:rPr>
              <a:t>Design by Dorothy Allard, Pringle Herbarium</a:t>
            </a:r>
          </a:p>
        </p:txBody>
      </p:sp>
      <p:sp>
        <p:nvSpPr>
          <p:cNvPr id="4" name="Content Placeholder 2"/>
          <p:cNvSpPr txBox="1">
            <a:spLocks/>
          </p:cNvSpPr>
          <p:nvPr/>
        </p:nvSpPr>
        <p:spPr>
          <a:xfrm>
            <a:off x="228600" y="762000"/>
            <a:ext cx="8763000" cy="609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lang="en-US" sz="2300" noProof="0" dirty="0" smtClean="0">
              <a:solidFill>
                <a:schemeClr val="tx1">
                  <a:lumMod val="50000"/>
                  <a:lumOff val="50000"/>
                </a:schemeClr>
              </a:solidFill>
              <a:latin typeface="Century Gothic" pitchFamily="34" charset="0"/>
            </a:endParaRPr>
          </a:p>
        </p:txBody>
      </p:sp>
      <p:pic>
        <p:nvPicPr>
          <p:cNvPr id="1027" name="Picture 3"/>
          <p:cNvPicPr>
            <a:picLocks noChangeAspect="1" noChangeArrowheads="1"/>
          </p:cNvPicPr>
          <p:nvPr/>
        </p:nvPicPr>
        <p:blipFill rotWithShape="1">
          <a:blip r:embed="rId3" cstate="print"/>
          <a:srcRect t="2631"/>
          <a:stretch/>
        </p:blipFill>
        <p:spPr bwMode="auto">
          <a:xfrm>
            <a:off x="-200239" y="0"/>
            <a:ext cx="9344239" cy="6766560"/>
          </a:xfrm>
          <a:prstGeom prst="rect">
            <a:avLst/>
          </a:prstGeom>
          <a:ln w="9525">
            <a:noFill/>
            <a:miter lim="800000"/>
            <a:headEnd/>
            <a:tailEnd/>
          </a:ln>
        </p:spPr>
      </p:pic>
    </p:spTree>
    <p:extLst>
      <p:ext uri="{BB962C8B-B14F-4D97-AF65-F5344CB8AC3E}">
        <p14:creationId xmlns:p14="http://schemas.microsoft.com/office/powerpoint/2010/main" val="2862068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90600"/>
          </a:xfrm>
        </p:spPr>
        <p:txBody>
          <a:bodyPr>
            <a:normAutofit/>
          </a:bodyPr>
          <a:lstStyle/>
          <a:p>
            <a:r>
              <a:rPr lang="en-US" dirty="0" smtClean="0"/>
              <a:t>Using Skill Sets</a:t>
            </a:r>
            <a:endParaRPr lang="en-US" dirty="0"/>
          </a:p>
        </p:txBody>
      </p:sp>
      <p:sp>
        <p:nvSpPr>
          <p:cNvPr id="8" name="Content Placeholder 7"/>
          <p:cNvSpPr>
            <a:spLocks noGrp="1"/>
          </p:cNvSpPr>
          <p:nvPr>
            <p:ph idx="1"/>
          </p:nvPr>
        </p:nvSpPr>
        <p:spPr>
          <a:xfrm>
            <a:off x="304800" y="762000"/>
            <a:ext cx="8610600" cy="5791200"/>
          </a:xfrm>
        </p:spPr>
        <p:txBody>
          <a:bodyPr>
            <a:noAutofit/>
          </a:bodyPr>
          <a:lstStyle/>
          <a:p>
            <a:r>
              <a:rPr lang="en-US" sz="2200" dirty="0">
                <a:latin typeface="Century Gothic" pitchFamily="34" charset="0"/>
              </a:rPr>
              <a:t>opportunities </a:t>
            </a:r>
            <a:r>
              <a:rPr lang="en-US" sz="2200" dirty="0" smtClean="0">
                <a:latin typeface="Century Gothic" pitchFamily="34" charset="0"/>
              </a:rPr>
              <a:t>to use individual skills</a:t>
            </a:r>
          </a:p>
          <a:p>
            <a:pPr lvl="1"/>
            <a:r>
              <a:rPr lang="en-US" sz="2200" dirty="0" smtClean="0">
                <a:latin typeface="Century Gothic" pitchFamily="34" charset="0"/>
              </a:rPr>
              <a:t>typing</a:t>
            </a:r>
          </a:p>
          <a:p>
            <a:pPr lvl="1"/>
            <a:r>
              <a:rPr lang="en-US" sz="2200" dirty="0" smtClean="0">
                <a:latin typeface="Century Gothic" pitchFamily="34" charset="0"/>
              </a:rPr>
              <a:t>imaging</a:t>
            </a:r>
          </a:p>
          <a:p>
            <a:pPr lvl="1"/>
            <a:r>
              <a:rPr lang="en-US" sz="2200" dirty="0" smtClean="0">
                <a:latin typeface="Century Gothic" pitchFamily="34" charset="0"/>
              </a:rPr>
              <a:t>language</a:t>
            </a:r>
          </a:p>
          <a:p>
            <a:pPr lvl="1"/>
            <a:r>
              <a:rPr lang="en-US" sz="2200" dirty="0" smtClean="0">
                <a:latin typeface="Century Gothic" pitchFamily="34" charset="0"/>
              </a:rPr>
              <a:t>writing</a:t>
            </a:r>
          </a:p>
          <a:p>
            <a:pPr lvl="1"/>
            <a:r>
              <a:rPr lang="en-US" sz="2200" dirty="0" smtClean="0">
                <a:latin typeface="Century Gothic" pitchFamily="34" charset="0"/>
              </a:rPr>
              <a:t>software / hardware</a:t>
            </a:r>
          </a:p>
          <a:p>
            <a:r>
              <a:rPr lang="ru-RU" sz="2400" dirty="0" smtClean="0"/>
              <a:t>Русский</a:t>
            </a:r>
            <a:endParaRPr lang="en-US" sz="2400" dirty="0" smtClean="0"/>
          </a:p>
          <a:p>
            <a:r>
              <a:rPr lang="en-US" sz="2200" dirty="0" smtClean="0">
                <a:latin typeface="Century Gothic" pitchFamily="34" charset="0"/>
                <a:sym typeface="Wingdings" pitchFamily="2" charset="2"/>
              </a:rPr>
              <a:t>student is OCD</a:t>
            </a:r>
          </a:p>
        </p:txBody>
      </p:sp>
      <p:pic>
        <p:nvPicPr>
          <p:cNvPr id="45059" name="Picture 3"/>
          <p:cNvPicPr>
            <a:picLocks noChangeAspect="1" noChangeArrowheads="1"/>
          </p:cNvPicPr>
          <p:nvPr/>
        </p:nvPicPr>
        <p:blipFill>
          <a:blip r:embed="rId3" cstate="print"/>
          <a:srcRect/>
          <a:stretch>
            <a:fillRect/>
          </a:stretch>
        </p:blipFill>
        <p:spPr bwMode="auto">
          <a:xfrm>
            <a:off x="6781800" y="76200"/>
            <a:ext cx="2249487" cy="2723214"/>
          </a:xfrm>
          <a:prstGeom prst="rect">
            <a:avLst/>
          </a:prstGeom>
          <a:noFill/>
          <a:ln w="9525">
            <a:noFill/>
            <a:miter lim="800000"/>
            <a:headEnd/>
            <a:tailEnd/>
          </a:ln>
        </p:spPr>
      </p:pic>
    </p:spTree>
    <p:extLst>
      <p:ext uri="{BB962C8B-B14F-4D97-AF65-F5344CB8AC3E}">
        <p14:creationId xmlns:p14="http://schemas.microsoft.com/office/powerpoint/2010/main" val="116281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90600"/>
          </a:xfrm>
        </p:spPr>
        <p:txBody>
          <a:bodyPr>
            <a:normAutofit/>
          </a:bodyPr>
          <a:lstStyle/>
          <a:p>
            <a:r>
              <a:rPr lang="en-US" dirty="0" smtClean="0"/>
              <a:t>Using Skill Sets</a:t>
            </a:r>
            <a:endParaRPr lang="en-US" dirty="0"/>
          </a:p>
        </p:txBody>
      </p:sp>
      <p:sp>
        <p:nvSpPr>
          <p:cNvPr id="8" name="Content Placeholder 7"/>
          <p:cNvSpPr>
            <a:spLocks noGrp="1"/>
          </p:cNvSpPr>
          <p:nvPr>
            <p:ph idx="1"/>
          </p:nvPr>
        </p:nvSpPr>
        <p:spPr>
          <a:xfrm>
            <a:off x="304800" y="762000"/>
            <a:ext cx="8610600" cy="5791200"/>
          </a:xfrm>
        </p:spPr>
        <p:txBody>
          <a:bodyPr>
            <a:noAutofit/>
          </a:bodyPr>
          <a:lstStyle/>
          <a:p>
            <a:r>
              <a:rPr lang="en-US" sz="2200" dirty="0">
                <a:latin typeface="Century Gothic" pitchFamily="34" charset="0"/>
              </a:rPr>
              <a:t>opportunities </a:t>
            </a:r>
            <a:r>
              <a:rPr lang="en-US" sz="2200" dirty="0" smtClean="0">
                <a:latin typeface="Century Gothic" pitchFamily="34" charset="0"/>
              </a:rPr>
              <a:t>to use individual skills</a:t>
            </a:r>
          </a:p>
          <a:p>
            <a:pPr lvl="1"/>
            <a:r>
              <a:rPr lang="en-US" sz="2200" dirty="0" smtClean="0">
                <a:latin typeface="Century Gothic" pitchFamily="34" charset="0"/>
              </a:rPr>
              <a:t>typing</a:t>
            </a:r>
          </a:p>
          <a:p>
            <a:pPr lvl="1"/>
            <a:r>
              <a:rPr lang="en-US" sz="2200" dirty="0" smtClean="0">
                <a:latin typeface="Century Gothic" pitchFamily="34" charset="0"/>
              </a:rPr>
              <a:t>imaging</a:t>
            </a:r>
          </a:p>
          <a:p>
            <a:pPr lvl="1"/>
            <a:r>
              <a:rPr lang="en-US" sz="2200" dirty="0" smtClean="0">
                <a:latin typeface="Century Gothic" pitchFamily="34" charset="0"/>
              </a:rPr>
              <a:t>language</a:t>
            </a:r>
          </a:p>
          <a:p>
            <a:pPr lvl="1"/>
            <a:r>
              <a:rPr lang="en-US" sz="2200" dirty="0" smtClean="0">
                <a:latin typeface="Century Gothic" pitchFamily="34" charset="0"/>
              </a:rPr>
              <a:t>writing</a:t>
            </a:r>
          </a:p>
          <a:p>
            <a:pPr lvl="1"/>
            <a:r>
              <a:rPr lang="en-US" sz="2200" dirty="0" smtClean="0">
                <a:latin typeface="Century Gothic" pitchFamily="34" charset="0"/>
              </a:rPr>
              <a:t>software / hardware</a:t>
            </a:r>
          </a:p>
          <a:p>
            <a:r>
              <a:rPr lang="ru-RU" sz="2400" dirty="0" smtClean="0"/>
              <a:t>Русский</a:t>
            </a:r>
            <a:endParaRPr lang="en-US" sz="2400" dirty="0" smtClean="0"/>
          </a:p>
          <a:p>
            <a:r>
              <a:rPr lang="en-US" sz="2200" dirty="0" smtClean="0">
                <a:latin typeface="Century Gothic" pitchFamily="34" charset="0"/>
                <a:sym typeface="Wingdings" pitchFamily="2" charset="2"/>
              </a:rPr>
              <a:t>student is </a:t>
            </a:r>
            <a:r>
              <a:rPr lang="en-US" sz="2200" dirty="0" smtClean="0">
                <a:solidFill>
                  <a:schemeClr val="tx2"/>
                </a:solidFill>
                <a:effectLst>
                  <a:outerShdw blurRad="38100" dist="38100" dir="2700000" algn="tl">
                    <a:srgbClr val="000000">
                      <a:alpha val="43137"/>
                    </a:srgbClr>
                  </a:outerShdw>
                </a:effectLst>
                <a:latin typeface="Century Gothic" pitchFamily="34" charset="0"/>
                <a:sym typeface="Wingdings" pitchFamily="2" charset="2"/>
              </a:rPr>
              <a:t>meticulous</a:t>
            </a:r>
          </a:p>
          <a:p>
            <a:pPr lvl="1"/>
            <a:r>
              <a:rPr lang="en-US" sz="2200" dirty="0" smtClean="0">
                <a:latin typeface="Century Gothic" pitchFamily="34" charset="0"/>
                <a:sym typeface="Wingdings" pitchFamily="2" charset="2"/>
              </a:rPr>
              <a:t>taxonomy</a:t>
            </a:r>
          </a:p>
          <a:p>
            <a:r>
              <a:rPr lang="en-US" sz="2200" dirty="0" smtClean="0">
                <a:latin typeface="Century Gothic" pitchFamily="34" charset="0"/>
                <a:sym typeface="Wingdings" pitchFamily="2" charset="2"/>
              </a:rPr>
              <a:t>students / staff share what works with each other</a:t>
            </a:r>
          </a:p>
          <a:p>
            <a:r>
              <a:rPr lang="en-US" sz="2200" dirty="0" smtClean="0">
                <a:latin typeface="Century Gothic" pitchFamily="34" charset="0"/>
              </a:rPr>
              <a:t>effects</a:t>
            </a:r>
          </a:p>
          <a:p>
            <a:pPr lvl="1"/>
            <a:r>
              <a:rPr lang="en-US" sz="2200" dirty="0">
                <a:latin typeface="Century Gothic" pitchFamily="34" charset="0"/>
              </a:rPr>
              <a:t>e</a:t>
            </a:r>
            <a:r>
              <a:rPr lang="en-US" sz="2200" dirty="0" smtClean="0">
                <a:latin typeface="Century Gothic" pitchFamily="34" charset="0"/>
              </a:rPr>
              <a:t>fficient use of talent (resources)</a:t>
            </a:r>
          </a:p>
          <a:p>
            <a:pPr lvl="1"/>
            <a:r>
              <a:rPr lang="en-US" sz="2200" dirty="0">
                <a:latin typeface="Century Gothic" pitchFamily="34" charset="0"/>
              </a:rPr>
              <a:t>e</a:t>
            </a:r>
            <a:r>
              <a:rPr lang="en-US" sz="2200" dirty="0" smtClean="0">
                <a:latin typeface="Century Gothic" pitchFamily="34" charset="0"/>
              </a:rPr>
              <a:t>ngaging someone’s sense of purpose and usefulness allowing them to utilize mastery</a:t>
            </a:r>
          </a:p>
        </p:txBody>
      </p:sp>
      <p:pic>
        <p:nvPicPr>
          <p:cNvPr id="45059" name="Picture 3"/>
          <p:cNvPicPr>
            <a:picLocks noChangeAspect="1" noChangeArrowheads="1"/>
          </p:cNvPicPr>
          <p:nvPr/>
        </p:nvPicPr>
        <p:blipFill>
          <a:blip r:embed="rId3" cstate="print"/>
          <a:srcRect/>
          <a:stretch>
            <a:fillRect/>
          </a:stretch>
        </p:blipFill>
        <p:spPr bwMode="auto">
          <a:xfrm>
            <a:off x="6781800" y="76200"/>
            <a:ext cx="2249487" cy="2723214"/>
          </a:xfrm>
          <a:prstGeom prst="rect">
            <a:avLst/>
          </a:prstGeom>
          <a:noFill/>
          <a:ln w="9525">
            <a:noFill/>
            <a:miter lim="800000"/>
            <a:headEnd/>
            <a:tailEnd/>
          </a:ln>
        </p:spPr>
      </p:pic>
    </p:spTree>
    <p:extLst>
      <p:ext uri="{BB962C8B-B14F-4D97-AF65-F5344CB8AC3E}">
        <p14:creationId xmlns:p14="http://schemas.microsoft.com/office/powerpoint/2010/main" val="51859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Openness to Change</a:t>
            </a:r>
          </a:p>
        </p:txBody>
      </p:sp>
      <p:sp>
        <p:nvSpPr>
          <p:cNvPr id="3" name="Content Placeholder 2"/>
          <p:cNvSpPr>
            <a:spLocks noGrp="1"/>
          </p:cNvSpPr>
          <p:nvPr>
            <p:ph idx="1"/>
          </p:nvPr>
        </p:nvSpPr>
        <p:spPr>
          <a:xfrm>
            <a:off x="457200" y="1600200"/>
            <a:ext cx="8229600" cy="4724399"/>
          </a:xfrm>
        </p:spPr>
        <p:txBody>
          <a:bodyPr>
            <a:noAutofit/>
          </a:bodyPr>
          <a:lstStyle/>
          <a:p>
            <a:r>
              <a:rPr lang="en-US" sz="2800" dirty="0"/>
              <a:t>Visit / Observe</a:t>
            </a:r>
          </a:p>
          <a:p>
            <a:r>
              <a:rPr lang="en-US" sz="2800" dirty="0"/>
              <a:t>Be open to / invite the observations of others.*</a:t>
            </a:r>
          </a:p>
          <a:p>
            <a:r>
              <a:rPr lang="en-US" sz="2800" dirty="0"/>
              <a:t>The barcode example</a:t>
            </a:r>
          </a:p>
          <a:p>
            <a:pPr lvl="1"/>
            <a:r>
              <a:rPr lang="en-US" sz="2800" dirty="0"/>
              <a:t>Receptive to change</a:t>
            </a:r>
          </a:p>
          <a:p>
            <a:pPr lvl="1"/>
            <a:r>
              <a:rPr lang="en-US" sz="2800" dirty="0"/>
              <a:t>Implementing change</a:t>
            </a:r>
          </a:p>
          <a:p>
            <a:r>
              <a:rPr lang="en-US" sz="2800" dirty="0"/>
              <a:t>Some Effects:</a:t>
            </a:r>
          </a:p>
          <a:p>
            <a:pPr lvl="2"/>
            <a:r>
              <a:rPr lang="en-US" sz="2800" dirty="0"/>
              <a:t>increased data integrity</a:t>
            </a:r>
          </a:p>
          <a:p>
            <a:pPr lvl="2"/>
            <a:r>
              <a:rPr lang="en-US" sz="2800" dirty="0"/>
              <a:t>reduced human quality control steps</a:t>
            </a:r>
          </a:p>
          <a:p>
            <a:pPr lvl="2"/>
            <a:r>
              <a:rPr lang="en-US" sz="2800" dirty="0"/>
              <a:t>reinforced importance of observation, sharing, and openness to change.</a:t>
            </a:r>
          </a:p>
        </p:txBody>
      </p:sp>
    </p:spTree>
    <p:extLst>
      <p:ext uri="{BB962C8B-B14F-4D97-AF65-F5344CB8AC3E}">
        <p14:creationId xmlns:p14="http://schemas.microsoft.com/office/powerpoint/2010/main" val="3168039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solidFill>
                  <a:schemeClr val="tx2"/>
                </a:solidFill>
                <a:effectLst>
                  <a:outerShdw blurRad="38100" dist="38100" dir="2700000" algn="tl">
                    <a:srgbClr val="000000">
                      <a:alpha val="43137"/>
                    </a:srgbClr>
                  </a:outerShdw>
                </a:effectLst>
              </a:rPr>
              <a:t>Motivation: 3 keys</a:t>
            </a:r>
            <a:endParaRPr lang="en-US" dirty="0"/>
          </a:p>
        </p:txBody>
      </p:sp>
      <p:sp>
        <p:nvSpPr>
          <p:cNvPr id="3" name="Content Placeholder 2"/>
          <p:cNvSpPr>
            <a:spLocks noGrp="1"/>
          </p:cNvSpPr>
          <p:nvPr>
            <p:ph idx="1"/>
          </p:nvPr>
        </p:nvSpPr>
        <p:spPr>
          <a:xfrm>
            <a:off x="457200" y="1600200"/>
            <a:ext cx="8839200" cy="4191000"/>
          </a:xfrm>
        </p:spPr>
        <p:txBody>
          <a:bodyPr>
            <a:normAutofit fontScale="92500" lnSpcReduction="20000"/>
          </a:bodyPr>
          <a:lstStyle/>
          <a:p>
            <a:pPr marL="514350" indent="-514350">
              <a:buFont typeface="+mj-lt"/>
              <a:buAutoNum type="arabicPeriod"/>
            </a:pPr>
            <a:r>
              <a:rPr lang="en-US" sz="3100" dirty="0">
                <a:solidFill>
                  <a:schemeClr val="tx2"/>
                </a:solidFill>
                <a:effectLst>
                  <a:outerShdw blurRad="38100" dist="38100" dir="2700000" algn="tl">
                    <a:srgbClr val="000000">
                      <a:alpha val="43137"/>
                    </a:srgbClr>
                  </a:outerShdw>
                </a:effectLst>
                <a:latin typeface="Century Gothic" pitchFamily="34" charset="0"/>
              </a:rPr>
              <a:t>autonomy</a:t>
            </a:r>
          </a:p>
          <a:p>
            <a:pPr lvl="1"/>
            <a:r>
              <a:rPr lang="en-US" sz="2300" dirty="0" smtClean="0">
                <a:latin typeface="Century Gothic" pitchFamily="34" charset="0"/>
              </a:rPr>
              <a:t>possibilities</a:t>
            </a:r>
          </a:p>
          <a:p>
            <a:pPr marL="514350" indent="-514350">
              <a:buFont typeface="+mj-lt"/>
              <a:buAutoNum type="arabicPeriod"/>
            </a:pPr>
            <a:r>
              <a:rPr lang="en-US" sz="3100" dirty="0" smtClean="0">
                <a:solidFill>
                  <a:schemeClr val="tx2"/>
                </a:solidFill>
                <a:effectLst>
                  <a:outerShdw blurRad="38100" dist="38100" dir="2700000" algn="tl">
                    <a:srgbClr val="000000">
                      <a:alpha val="43137"/>
                    </a:srgbClr>
                  </a:outerShdw>
                </a:effectLst>
                <a:latin typeface="Century Gothic" pitchFamily="34" charset="0"/>
              </a:rPr>
              <a:t>mastery</a:t>
            </a:r>
            <a:endParaRPr lang="en-US" sz="3100" dirty="0">
              <a:solidFill>
                <a:schemeClr val="tx2"/>
              </a:solidFill>
              <a:effectLst>
                <a:outerShdw blurRad="38100" dist="38100" dir="2700000" algn="tl">
                  <a:srgbClr val="000000">
                    <a:alpha val="43137"/>
                  </a:srgbClr>
                </a:outerShdw>
              </a:effectLst>
              <a:latin typeface="Century Gothic" pitchFamily="34" charset="0"/>
            </a:endParaRPr>
          </a:p>
          <a:p>
            <a:pPr lvl="1"/>
            <a:r>
              <a:rPr lang="en-US" sz="2300" dirty="0">
                <a:latin typeface="Century Gothic" pitchFamily="34" charset="0"/>
              </a:rPr>
              <a:t>software skills</a:t>
            </a:r>
          </a:p>
          <a:p>
            <a:pPr lvl="1"/>
            <a:r>
              <a:rPr lang="en-US" sz="2300" dirty="0">
                <a:latin typeface="Century Gothic" pitchFamily="34" charset="0"/>
              </a:rPr>
              <a:t>hardware skills</a:t>
            </a:r>
          </a:p>
          <a:p>
            <a:pPr lvl="1"/>
            <a:r>
              <a:rPr lang="en-US" sz="2300" dirty="0">
                <a:latin typeface="Century Gothic" pitchFamily="34" charset="0"/>
              </a:rPr>
              <a:t>people skills</a:t>
            </a:r>
          </a:p>
          <a:p>
            <a:pPr lvl="1"/>
            <a:r>
              <a:rPr lang="en-US" sz="2300" dirty="0">
                <a:latin typeface="Century Gothic" pitchFamily="34" charset="0"/>
              </a:rPr>
              <a:t>training (giving and receiving)</a:t>
            </a:r>
          </a:p>
          <a:p>
            <a:pPr lvl="1"/>
            <a:r>
              <a:rPr lang="en-US" sz="2300" dirty="0">
                <a:latin typeface="Century Gothic" pitchFamily="34" charset="0"/>
              </a:rPr>
              <a:t>knowledge (collections, curation, content)</a:t>
            </a:r>
          </a:p>
          <a:p>
            <a:pPr marL="514350" indent="-514350">
              <a:buFont typeface="+mj-lt"/>
              <a:buAutoNum type="arabicPeriod"/>
            </a:pPr>
            <a:r>
              <a:rPr lang="en-US" sz="3100" dirty="0" smtClean="0">
                <a:solidFill>
                  <a:schemeClr val="tx2"/>
                </a:solidFill>
                <a:effectLst>
                  <a:outerShdw blurRad="38100" dist="38100" dir="2700000" algn="tl">
                    <a:srgbClr val="000000">
                      <a:alpha val="43137"/>
                    </a:srgbClr>
                  </a:outerShdw>
                </a:effectLst>
                <a:latin typeface="Century Gothic" pitchFamily="34" charset="0"/>
              </a:rPr>
              <a:t>purpose</a:t>
            </a:r>
            <a:endParaRPr lang="en-US" sz="3100" dirty="0">
              <a:solidFill>
                <a:schemeClr val="tx2"/>
              </a:solidFill>
              <a:effectLst>
                <a:outerShdw blurRad="38100" dist="38100" dir="2700000" algn="tl">
                  <a:srgbClr val="000000">
                    <a:alpha val="43137"/>
                  </a:srgbClr>
                </a:outerShdw>
              </a:effectLst>
              <a:latin typeface="Century Gothic" pitchFamily="34" charset="0"/>
            </a:endParaRPr>
          </a:p>
          <a:p>
            <a:pPr lvl="1"/>
            <a:r>
              <a:rPr lang="en-US" sz="2300" dirty="0">
                <a:latin typeface="Century Gothic" pitchFamily="34" charset="0"/>
              </a:rPr>
              <a:t>engagement &amp; inspiration</a:t>
            </a:r>
          </a:p>
          <a:p>
            <a:pPr lvl="1"/>
            <a:r>
              <a:rPr lang="en-US" sz="2300" dirty="0">
                <a:latin typeface="Century Gothic" pitchFamily="34" charset="0"/>
              </a:rPr>
              <a:t>the ADBC initiative is rich with </a:t>
            </a:r>
            <a:r>
              <a:rPr lang="en-US" sz="2300" dirty="0" smtClean="0">
                <a:latin typeface="Century Gothic" pitchFamily="34" charset="0"/>
              </a:rPr>
              <a:t>purpose</a:t>
            </a:r>
          </a:p>
        </p:txBody>
      </p:sp>
      <p:sp>
        <p:nvSpPr>
          <p:cNvPr id="4" name="Rectangle 3"/>
          <p:cNvSpPr/>
          <p:nvPr/>
        </p:nvSpPr>
        <p:spPr>
          <a:xfrm>
            <a:off x="609600" y="5791200"/>
            <a:ext cx="8686800" cy="707886"/>
          </a:xfrm>
          <a:prstGeom prst="rect">
            <a:avLst/>
          </a:prstGeom>
        </p:spPr>
        <p:txBody>
          <a:bodyPr wrap="square">
            <a:spAutoFit/>
          </a:bodyPr>
          <a:lstStyle/>
          <a:p>
            <a:r>
              <a:rPr lang="en-US" sz="2000" dirty="0">
                <a:latin typeface="Century Gothic" pitchFamily="34" charset="0"/>
                <a:hlinkClick r:id="rId2"/>
              </a:rPr>
              <a:t>http://www.</a:t>
            </a:r>
            <a:r>
              <a:rPr lang="en-US" sz="2000" b="1" dirty="0">
                <a:solidFill>
                  <a:schemeClr val="tx2"/>
                </a:solidFill>
                <a:effectLst>
                  <a:outerShdw blurRad="38100" dist="38100" dir="2700000" algn="tl">
                    <a:srgbClr val="000000">
                      <a:alpha val="43137"/>
                    </a:srgbClr>
                  </a:outerShdw>
                </a:effectLst>
                <a:latin typeface="Century Gothic" pitchFamily="34" charset="0"/>
                <a:hlinkClick r:id="rId2"/>
              </a:rPr>
              <a:t>danpink</a:t>
            </a:r>
            <a:r>
              <a:rPr lang="en-US" sz="2000" dirty="0">
                <a:latin typeface="Century Gothic" pitchFamily="34" charset="0"/>
                <a:hlinkClick r:id="rId2"/>
              </a:rPr>
              <a:t>.com/archives/2010/06/whiteboard-magic</a:t>
            </a:r>
            <a:r>
              <a:rPr lang="en-US" sz="2000" dirty="0">
                <a:latin typeface="Century Gothic" pitchFamily="34" charset="0"/>
              </a:rPr>
              <a:t> </a:t>
            </a:r>
          </a:p>
          <a:p>
            <a:r>
              <a:rPr lang="en-US" sz="2000" dirty="0">
                <a:latin typeface="Century Gothic" pitchFamily="34" charset="0"/>
                <a:hlinkClick r:id="rId3"/>
              </a:rPr>
              <a:t>http://youtu.be/u6XAPnuFjJc</a:t>
            </a:r>
            <a:endParaRPr lang="en-US" sz="2000" b="1" dirty="0">
              <a:latin typeface="Century Gothic" pitchFamily="34" charset="0"/>
            </a:endParaRPr>
          </a:p>
        </p:txBody>
      </p:sp>
    </p:spTree>
    <p:extLst>
      <p:ext uri="{BB962C8B-B14F-4D97-AF65-F5344CB8AC3E}">
        <p14:creationId xmlns:p14="http://schemas.microsoft.com/office/powerpoint/2010/main" val="251163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1295400"/>
          </a:xfrm>
        </p:spPr>
        <p:txBody>
          <a:bodyPr>
            <a:normAutofit fontScale="90000"/>
          </a:bodyPr>
          <a:lstStyle/>
          <a:p>
            <a:pPr>
              <a:lnSpc>
                <a:spcPct val="100000"/>
              </a:lnSpc>
            </a:pPr>
            <a:r>
              <a:rPr lang="en-US" dirty="0" smtClean="0"/>
              <a:t>People in 5 important principles of effective workflows…</a:t>
            </a:r>
            <a:endParaRPr lang="en-US" dirty="0"/>
          </a:p>
        </p:txBody>
      </p:sp>
      <p:sp>
        <p:nvSpPr>
          <p:cNvPr id="3" name="Content Placeholder 2"/>
          <p:cNvSpPr>
            <a:spLocks noGrp="1"/>
          </p:cNvSpPr>
          <p:nvPr>
            <p:ph idx="1"/>
          </p:nvPr>
        </p:nvSpPr>
        <p:spPr>
          <a:xfrm>
            <a:off x="304800" y="2057400"/>
            <a:ext cx="8686800" cy="2514600"/>
          </a:xfrm>
        </p:spPr>
        <p:txBody>
          <a:bodyPr>
            <a:normAutofit fontScale="85000" lnSpcReduction="20000"/>
          </a:bodyPr>
          <a:lstStyle/>
          <a:p>
            <a:r>
              <a:rPr lang="en-US" dirty="0" smtClean="0">
                <a:latin typeface="Century Gothic" pitchFamily="34" charset="0"/>
                <a:cs typeface="Adobe Hebrew" pitchFamily="18" charset="-79"/>
              </a:rPr>
              <a:t>The Bioinformatics Manager is a key</a:t>
            </a:r>
          </a:p>
          <a:p>
            <a:r>
              <a:rPr lang="en-US" dirty="0" smtClean="0">
                <a:latin typeface="Century Gothic" pitchFamily="34" charset="0"/>
                <a:cs typeface="Adobe Hebrew" pitchFamily="18" charset="-79"/>
              </a:rPr>
              <a:t>People do the digitization</a:t>
            </a:r>
          </a:p>
          <a:p>
            <a:r>
              <a:rPr lang="en-US" dirty="0" smtClean="0">
                <a:latin typeface="Century Gothic" pitchFamily="34" charset="0"/>
                <a:cs typeface="Adobe Hebrew" pitchFamily="18" charset="-79"/>
              </a:rPr>
              <a:t>Processes and workflows vary </a:t>
            </a:r>
          </a:p>
          <a:p>
            <a:r>
              <a:rPr lang="en-US" dirty="0" smtClean="0">
                <a:latin typeface="Century Gothic" pitchFamily="34" charset="0"/>
                <a:cs typeface="Adobe Hebrew" pitchFamily="18" charset="-79"/>
              </a:rPr>
              <a:t>Workflows and protocols are business processes</a:t>
            </a:r>
          </a:p>
          <a:p>
            <a:r>
              <a:rPr lang="en-US" dirty="0" smtClean="0">
                <a:latin typeface="Century Gothic" pitchFamily="34" charset="0"/>
                <a:cs typeface="Adobe Hebrew" pitchFamily="18" charset="-79"/>
              </a:rPr>
              <a:t>Communication within and among projects is crucial</a:t>
            </a:r>
          </a:p>
        </p:txBody>
      </p:sp>
    </p:spTree>
    <p:extLst>
      <p:ext uri="{BB962C8B-B14F-4D97-AF65-F5344CB8AC3E}">
        <p14:creationId xmlns:p14="http://schemas.microsoft.com/office/powerpoint/2010/main" val="3531327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Aaaand now for something completely diffe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599"/>
            <a:ext cx="7334812" cy="523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679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 People &amp; Data Overview</a:t>
            </a:r>
            <a:endParaRPr lang="en-US" dirty="0"/>
          </a:p>
        </p:txBody>
      </p:sp>
      <p:sp>
        <p:nvSpPr>
          <p:cNvPr id="3" name="Content Placeholder 2"/>
          <p:cNvSpPr>
            <a:spLocks noGrp="1"/>
          </p:cNvSpPr>
          <p:nvPr>
            <p:ph idx="1"/>
          </p:nvPr>
        </p:nvSpPr>
        <p:spPr/>
        <p:txBody>
          <a:bodyPr>
            <a:normAutofit/>
          </a:bodyPr>
          <a:lstStyle/>
          <a:p>
            <a:r>
              <a:rPr lang="en-US" dirty="0" smtClean="0">
                <a:effectLst>
                  <a:outerShdw blurRad="38100" dist="38100" dir="2700000" algn="tl">
                    <a:srgbClr val="000000">
                      <a:alpha val="43137"/>
                    </a:srgbClr>
                  </a:outerShdw>
                </a:effectLst>
              </a:rPr>
              <a:t>Social issues (People)</a:t>
            </a:r>
          </a:p>
          <a:p>
            <a:r>
              <a:rPr lang="en-US" dirty="0">
                <a:solidFill>
                  <a:schemeClr val="tx2"/>
                </a:solidFill>
                <a:effectLst>
                  <a:outerShdw blurRad="38100" dist="38100" dir="2700000" algn="tl">
                    <a:srgbClr val="000000">
                      <a:alpha val="43137"/>
                    </a:srgbClr>
                  </a:outerShdw>
                </a:effectLst>
              </a:rPr>
              <a:t>Specimen Identifiers</a:t>
            </a:r>
          </a:p>
          <a:p>
            <a:pPr lvl="1"/>
            <a:r>
              <a:rPr lang="en-US" dirty="0">
                <a:solidFill>
                  <a:schemeClr val="tx2"/>
                </a:solidFill>
                <a:effectLst>
                  <a:outerShdw blurRad="38100" dist="38100" dir="2700000" algn="tl">
                    <a:srgbClr val="000000">
                      <a:alpha val="43137"/>
                    </a:srgbClr>
                  </a:outerShdw>
                </a:effectLst>
              </a:rPr>
              <a:t>CollectionObject</a:t>
            </a:r>
          </a:p>
          <a:p>
            <a:r>
              <a:rPr lang="en-US" dirty="0" smtClean="0"/>
              <a:t>Share!</a:t>
            </a:r>
          </a:p>
          <a:p>
            <a:r>
              <a:rPr lang="en-US" dirty="0" smtClean="0"/>
              <a:t>Excel </a:t>
            </a:r>
            <a:r>
              <a:rPr lang="en-US" dirty="0"/>
              <a:t>≠ database</a:t>
            </a:r>
          </a:p>
          <a:p>
            <a:pPr lvl="1"/>
            <a:r>
              <a:rPr lang="en-US" dirty="0"/>
              <a:t>Open </a:t>
            </a:r>
            <a:r>
              <a:rPr lang="en-US" dirty="0" smtClean="0"/>
              <a:t>Refine</a:t>
            </a:r>
            <a:endParaRPr lang="en-US" dirty="0"/>
          </a:p>
        </p:txBody>
      </p:sp>
    </p:spTree>
    <p:extLst>
      <p:ext uri="{BB962C8B-B14F-4D97-AF65-F5344CB8AC3E}">
        <p14:creationId xmlns:p14="http://schemas.microsoft.com/office/powerpoint/2010/main" val="38070742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dpi="0" rotWithShape="1">
            <a:blip r:embed="rId3">
              <a:alphaModFix amt="33000"/>
              <a:extLst>
                <a:ext uri="{BEBA8EAE-BF5A-486C-A8C5-ECC9F3942E4B}">
                  <a14:imgProps xmlns:a14="http://schemas.microsoft.com/office/drawing/2010/main">
                    <a14:imgLayer r:embed="rId4">
                      <a14:imgEffect>
                        <a14:artisticGlowEdges/>
                      </a14:imgEffect>
                      <a14:imgEffect>
                        <a14:sharpenSoften amount="50000"/>
                      </a14:imgEffect>
                    </a14:imgLayer>
                  </a14:imgProps>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28600"/>
            <a:ext cx="8229600" cy="1600200"/>
          </a:xfrm>
        </p:spPr>
        <p:txBody>
          <a:bodyPr>
            <a:normAutofit/>
          </a:bodyPr>
          <a:lstStyle/>
          <a:p>
            <a:r>
              <a:rPr lang="en-US" dirty="0">
                <a:solidFill>
                  <a:schemeClr val="tx1"/>
                </a:solidFill>
                <a:effectLst>
                  <a:outerShdw blurRad="38100" dist="38100" dir="2700000" algn="tl">
                    <a:srgbClr val="000000">
                      <a:alpha val="43137"/>
                    </a:srgbClr>
                  </a:outerShdw>
                </a:effectLst>
              </a:rPr>
              <a:t>Specimen Identifiers </a:t>
            </a:r>
            <a:r>
              <a:rPr lang="en-US" dirty="0" smtClean="0">
                <a:solidFill>
                  <a:schemeClr val="tx1"/>
                </a:solidFill>
                <a:effectLst>
                  <a:outerShdw blurRad="38100" dist="38100" dir="2700000" algn="tl">
                    <a:srgbClr val="000000">
                      <a:alpha val="43137"/>
                    </a:srgbClr>
                  </a:outerShdw>
                </a:effectLst>
              </a:rPr>
              <a:t/>
            </a:r>
            <a:br>
              <a:rPr lang="en-US" dirty="0" smtClean="0">
                <a:solidFill>
                  <a:schemeClr val="tx1"/>
                </a:solidFill>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(Collection Object)</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3703637"/>
            <a:ext cx="8229600" cy="4525963"/>
          </a:xfrm>
        </p:spPr>
        <p:txBody>
          <a:bodyPr/>
          <a:lstStyle/>
          <a:p>
            <a:r>
              <a:rPr lang="en-US" dirty="0" smtClean="0">
                <a:solidFill>
                  <a:schemeClr val="tx1"/>
                </a:solidFill>
                <a:effectLst>
                  <a:outerShdw blurRad="38100" dist="38100" dir="2700000" algn="tl">
                    <a:srgbClr val="000000">
                      <a:alpha val="43137"/>
                    </a:srgbClr>
                  </a:outerShdw>
                </a:effectLst>
              </a:rPr>
              <a:t>What good is identification?</a:t>
            </a:r>
          </a:p>
          <a:p>
            <a:r>
              <a:rPr lang="en-US" dirty="0" smtClean="0">
                <a:solidFill>
                  <a:schemeClr val="tx1"/>
                </a:solidFill>
                <a:effectLst>
                  <a:outerShdw blurRad="38100" dist="38100" dir="2700000" algn="tl">
                    <a:srgbClr val="000000">
                      <a:alpha val="43137"/>
                    </a:srgbClr>
                  </a:outerShdw>
                </a:effectLst>
              </a:rPr>
              <a:t>Examples and Use</a:t>
            </a:r>
          </a:p>
          <a:p>
            <a:r>
              <a:rPr lang="en-US" dirty="0" smtClean="0">
                <a:solidFill>
                  <a:schemeClr val="tx1"/>
                </a:solidFill>
                <a:effectLst>
                  <a:outerShdw blurRad="38100" dist="38100" dir="2700000" algn="tl">
                    <a:srgbClr val="000000">
                      <a:alpha val="43137"/>
                    </a:srgbClr>
                  </a:outerShdw>
                </a:effectLst>
              </a:rPr>
              <a:t>Specimen identifiers</a:t>
            </a:r>
          </a:p>
          <a:p>
            <a:r>
              <a:rPr lang="en-US" dirty="0" smtClean="0">
                <a:solidFill>
                  <a:schemeClr val="tx1"/>
                </a:solidFill>
                <a:effectLst>
                  <a:outerShdw blurRad="38100" dist="38100" dir="2700000" algn="tl">
                    <a:srgbClr val="000000">
                      <a:alpha val="43137"/>
                    </a:srgbClr>
                  </a:outerShdw>
                </a:effectLst>
              </a:rPr>
              <a:t>Providing IDs</a:t>
            </a:r>
          </a:p>
          <a:p>
            <a:r>
              <a:rPr lang="en-US" dirty="0" smtClean="0">
                <a:solidFill>
                  <a:schemeClr val="tx1"/>
                </a:solidFill>
                <a:effectLst>
                  <a:outerShdw blurRad="38100" dist="38100" dir="2700000" algn="tl">
                    <a:srgbClr val="000000">
                      <a:alpha val="43137"/>
                    </a:srgbClr>
                  </a:outerShdw>
                </a:effectLst>
              </a:rPr>
              <a:t>Annotations and Feedback</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117" y="381000"/>
            <a:ext cx="2231624"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083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good is identification? I</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chemeClr val="tx2"/>
                </a:solidFill>
                <a:effectLst>
                  <a:outerShdw blurRad="38100" dist="38100" dir="2700000" algn="tl">
                    <a:srgbClr val="000000">
                      <a:alpha val="43137"/>
                    </a:srgbClr>
                  </a:outerShdw>
                </a:effectLst>
              </a:rPr>
              <a:t>Aggregation</a:t>
            </a:r>
          </a:p>
          <a:p>
            <a:pPr lvl="1"/>
            <a:r>
              <a:rPr lang="en-US" dirty="0" smtClean="0"/>
              <a:t>If you get info from 2 sources that are about the same object, you can combine the info</a:t>
            </a:r>
          </a:p>
          <a:p>
            <a:r>
              <a:rPr lang="en-US" dirty="0" smtClean="0">
                <a:solidFill>
                  <a:schemeClr val="tx2"/>
                </a:solidFill>
                <a:effectLst>
                  <a:outerShdw blurRad="38100" dist="38100" dir="2700000" algn="tl">
                    <a:srgbClr val="000000">
                      <a:alpha val="43137"/>
                    </a:srgbClr>
                  </a:outerShdw>
                </a:effectLst>
              </a:rPr>
              <a:t>Resolution </a:t>
            </a:r>
            <a:r>
              <a:rPr lang="en-US" dirty="0" smtClean="0"/>
              <a:t>(finding information about object)</a:t>
            </a:r>
          </a:p>
          <a:p>
            <a:pPr lvl="1"/>
            <a:r>
              <a:rPr lang="en-US" dirty="0" smtClean="0"/>
              <a:t>Types of resolution</a:t>
            </a:r>
          </a:p>
          <a:p>
            <a:pPr lvl="2"/>
            <a:r>
              <a:rPr lang="en-US" dirty="0" smtClean="0"/>
              <a:t>Determine </a:t>
            </a:r>
            <a:r>
              <a:rPr lang="en-US" dirty="0" smtClean="0">
                <a:solidFill>
                  <a:schemeClr val="tx2"/>
                </a:solidFill>
                <a:effectLst>
                  <a:outerShdw blurRad="38100" dist="38100" dir="2700000" algn="tl">
                    <a:srgbClr val="000000">
                      <a:alpha val="43137"/>
                    </a:srgbClr>
                  </a:outerShdw>
                </a:effectLst>
              </a:rPr>
              <a:t>whe</a:t>
            </a:r>
            <a:r>
              <a:rPr lang="en-US" dirty="0" smtClean="0">
                <a:solidFill>
                  <a:schemeClr val="tx2"/>
                </a:solidFill>
              </a:rPr>
              <a:t>r</a:t>
            </a:r>
            <a:r>
              <a:rPr lang="en-US" dirty="0" smtClean="0">
                <a:solidFill>
                  <a:schemeClr val="tx2"/>
                </a:solidFill>
                <a:effectLst>
                  <a:outerShdw blurRad="38100" dist="38100" dir="2700000" algn="tl">
                    <a:srgbClr val="000000">
                      <a:alpha val="43137"/>
                    </a:srgbClr>
                  </a:outerShdw>
                </a:effectLst>
              </a:rPr>
              <a:t>e</a:t>
            </a:r>
            <a:r>
              <a:rPr lang="en-US" dirty="0" smtClean="0"/>
              <a:t> to get information</a:t>
            </a:r>
          </a:p>
          <a:p>
            <a:pPr lvl="2"/>
            <a:r>
              <a:rPr lang="en-US" dirty="0" smtClean="0"/>
              <a:t>Determine </a:t>
            </a:r>
            <a:r>
              <a:rPr lang="en-US" dirty="0" smtClean="0">
                <a:solidFill>
                  <a:schemeClr val="tx2"/>
                </a:solidFill>
                <a:effectLst>
                  <a:outerShdw blurRad="38100" dist="38100" dir="2700000" algn="tl">
                    <a:srgbClr val="000000">
                      <a:alpha val="43137"/>
                    </a:srgbClr>
                  </a:outerShdw>
                </a:effectLst>
              </a:rPr>
              <a:t>how</a:t>
            </a:r>
            <a:r>
              <a:rPr lang="en-US" dirty="0" smtClean="0"/>
              <a:t> to get information</a:t>
            </a:r>
          </a:p>
          <a:p>
            <a:endParaRPr lang="en-US" dirty="0"/>
          </a:p>
        </p:txBody>
      </p:sp>
    </p:spTree>
    <p:extLst>
      <p:ext uri="{BB962C8B-B14F-4D97-AF65-F5344CB8AC3E}">
        <p14:creationId xmlns:p14="http://schemas.microsoft.com/office/powerpoint/2010/main" val="1380317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a:t>What good is identification? </a:t>
            </a:r>
            <a:r>
              <a:rPr lang="en-US" sz="4600" dirty="0" smtClean="0"/>
              <a:t>II</a:t>
            </a:r>
            <a:endParaRPr lang="en-US" sz="4600" dirty="0"/>
          </a:p>
        </p:txBody>
      </p:sp>
      <p:sp>
        <p:nvSpPr>
          <p:cNvPr id="3" name="Content Placeholder 2"/>
          <p:cNvSpPr>
            <a:spLocks noGrp="1"/>
          </p:cNvSpPr>
          <p:nvPr>
            <p:ph idx="1"/>
          </p:nvPr>
        </p:nvSpPr>
        <p:spPr/>
        <p:txBody>
          <a:bodyPr/>
          <a:lstStyle/>
          <a:p>
            <a:r>
              <a:rPr lang="en-US" dirty="0" smtClean="0"/>
              <a:t>Aggregate</a:t>
            </a:r>
          </a:p>
          <a:p>
            <a:r>
              <a:rPr lang="en-US" dirty="0" smtClean="0"/>
              <a:t>Resolve</a:t>
            </a:r>
          </a:p>
          <a:p>
            <a:r>
              <a:rPr lang="en-US" dirty="0" smtClean="0">
                <a:solidFill>
                  <a:schemeClr val="tx2"/>
                </a:solidFill>
                <a:effectLst>
                  <a:outerShdw blurRad="38100" dist="38100" dir="2700000" algn="tl">
                    <a:srgbClr val="000000">
                      <a:alpha val="43137"/>
                    </a:srgbClr>
                  </a:outerShdw>
                </a:effectLst>
              </a:rPr>
              <a:t>Cite</a:t>
            </a:r>
          </a:p>
          <a:p>
            <a:r>
              <a:rPr lang="en-US" dirty="0" smtClean="0">
                <a:solidFill>
                  <a:schemeClr val="tx2"/>
                </a:solidFill>
                <a:effectLst>
                  <a:outerShdw blurRad="38100" dist="38100" dir="2700000" algn="tl">
                    <a:srgbClr val="000000">
                      <a:alpha val="43137"/>
                    </a:srgbClr>
                  </a:outerShdw>
                </a:effectLst>
              </a:rPr>
              <a:t>Find locally</a:t>
            </a:r>
          </a:p>
          <a:p>
            <a:r>
              <a:rPr lang="en-US" dirty="0" smtClean="0">
                <a:solidFill>
                  <a:schemeClr val="tx2"/>
                </a:solidFill>
                <a:effectLst>
                  <a:outerShdw blurRad="38100" dist="38100" dir="2700000" algn="tl">
                    <a:srgbClr val="000000">
                      <a:alpha val="43137"/>
                    </a:srgbClr>
                  </a:outerShdw>
                </a:effectLst>
              </a:rPr>
              <a:t>Feedback</a:t>
            </a:r>
            <a:endParaRPr lang="en-US"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3819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 People &amp; Data Overview</a:t>
            </a:r>
            <a:endParaRPr lang="en-US" dirty="0"/>
          </a:p>
        </p:txBody>
      </p:sp>
      <p:sp>
        <p:nvSpPr>
          <p:cNvPr id="3" name="Content Placeholder 2"/>
          <p:cNvSpPr>
            <a:spLocks noGrp="1"/>
          </p:cNvSpPr>
          <p:nvPr>
            <p:ph idx="1"/>
          </p:nvPr>
        </p:nvSpPr>
        <p:spPr/>
        <p:txBody>
          <a:bodyPr>
            <a:normAutofit/>
          </a:bodyPr>
          <a:lstStyle/>
          <a:p>
            <a:r>
              <a:rPr lang="en-US" dirty="0" smtClean="0">
                <a:solidFill>
                  <a:schemeClr val="tx2"/>
                </a:solidFill>
                <a:effectLst>
                  <a:outerShdw blurRad="38100" dist="38100" dir="2700000" algn="tl">
                    <a:srgbClr val="000000">
                      <a:alpha val="43137"/>
                    </a:srgbClr>
                  </a:outerShdw>
                </a:effectLst>
              </a:rPr>
              <a:t>Social issues (People)</a:t>
            </a:r>
          </a:p>
          <a:p>
            <a:r>
              <a:rPr lang="en-US" dirty="0" smtClean="0"/>
              <a:t>Specimen Identifiers</a:t>
            </a:r>
          </a:p>
          <a:p>
            <a:pPr lvl="1"/>
            <a:r>
              <a:rPr lang="en-US" dirty="0" smtClean="0"/>
              <a:t>CollectionObject</a:t>
            </a:r>
          </a:p>
          <a:p>
            <a:r>
              <a:rPr lang="en-US" dirty="0" smtClean="0"/>
              <a:t>Share!</a:t>
            </a:r>
          </a:p>
          <a:p>
            <a:r>
              <a:rPr lang="en-US" dirty="0" smtClean="0"/>
              <a:t>Excel </a:t>
            </a:r>
            <a:r>
              <a:rPr lang="en-US" dirty="0"/>
              <a:t>≠ database</a:t>
            </a:r>
          </a:p>
          <a:p>
            <a:pPr lvl="1"/>
            <a:r>
              <a:rPr lang="en-US" dirty="0"/>
              <a:t>Open </a:t>
            </a:r>
            <a:r>
              <a:rPr lang="en-US" dirty="0" smtClean="0"/>
              <a:t>Refine</a:t>
            </a:r>
            <a:endParaRPr lang="en-US" dirty="0"/>
          </a:p>
        </p:txBody>
      </p:sp>
    </p:spTree>
    <p:extLst>
      <p:ext uri="{BB962C8B-B14F-4D97-AF65-F5344CB8AC3E}">
        <p14:creationId xmlns:p14="http://schemas.microsoft.com/office/powerpoint/2010/main" val="3133163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Identifier examples</a:t>
            </a:r>
            <a:endParaRPr lang="en-US" dirty="0"/>
          </a:p>
        </p:txBody>
      </p:sp>
      <p:sp>
        <p:nvSpPr>
          <p:cNvPr id="13" name="Content Placeholder 4"/>
          <p:cNvSpPr>
            <a:spLocks noGrp="1"/>
          </p:cNvSpPr>
          <p:nvPr>
            <p:ph idx="1"/>
          </p:nvPr>
        </p:nvSpPr>
        <p:spPr>
          <a:xfrm>
            <a:off x="304800" y="1066800"/>
            <a:ext cx="10210800" cy="5486400"/>
          </a:xfrm>
        </p:spPr>
        <p:txBody>
          <a:bodyPr>
            <a:normAutofit lnSpcReduction="10000"/>
          </a:bodyPr>
          <a:lstStyle/>
          <a:p>
            <a:pPr marL="225425" indent="-225425" defTabSz="519113">
              <a:lnSpc>
                <a:spcPct val="150000"/>
              </a:lnSpc>
            </a:pPr>
            <a:r>
              <a:rPr lang="en-US" sz="2200" dirty="0" smtClean="0"/>
              <a:t>record id	112234</a:t>
            </a:r>
          </a:p>
          <a:p>
            <a:pPr marL="225425" indent="-225425" defTabSz="519113">
              <a:lnSpc>
                <a:spcPct val="150000"/>
              </a:lnSpc>
            </a:pPr>
            <a:r>
              <a:rPr lang="en-US" sz="2200" dirty="0" smtClean="0"/>
              <a:t>uuid 		</a:t>
            </a:r>
            <a:r>
              <a:rPr lang="en-US" sz="2200" dirty="0" smtClean="0">
                <a:solidFill>
                  <a:schemeClr val="tx2"/>
                </a:solidFill>
              </a:rPr>
              <a:t>urn:uuid</a:t>
            </a:r>
            <a:r>
              <a:rPr lang="en-US" sz="2200" dirty="0" smtClean="0">
                <a:solidFill>
                  <a:schemeClr val="accent1"/>
                </a:solidFill>
              </a:rPr>
              <a:t>:</a:t>
            </a:r>
            <a:r>
              <a:rPr lang="en-US" sz="2200" dirty="0" smtClean="0"/>
              <a:t>954c8760-e1a6-4b4b-ab82-6bf7311c25f3</a:t>
            </a:r>
          </a:p>
          <a:p>
            <a:pPr marL="225425" indent="-225425" defTabSz="519113">
              <a:lnSpc>
                <a:spcPct val="150000"/>
              </a:lnSpc>
            </a:pPr>
            <a:r>
              <a:rPr lang="en-US" sz="2200" dirty="0" smtClean="0"/>
              <a:t>lsid		</a:t>
            </a:r>
            <a:r>
              <a:rPr lang="en-US" sz="2000" dirty="0" smtClean="0">
                <a:solidFill>
                  <a:schemeClr val="tx2"/>
                </a:solidFill>
              </a:rPr>
              <a:t>urn:lsid:</a:t>
            </a:r>
            <a:r>
              <a:rPr lang="en-US" sz="2000" dirty="0" smtClean="0"/>
              <a:t>zoobank.org:act:</a:t>
            </a:r>
            <a:r>
              <a:rPr lang="en-US" sz="1600" dirty="0" smtClean="0"/>
              <a:t>8BDC0735-FEA4-4298-83FA-D04F67C3FBEC</a:t>
            </a:r>
          </a:p>
          <a:p>
            <a:pPr marL="225425" indent="-225425" defTabSz="519113">
              <a:lnSpc>
                <a:spcPct val="150000"/>
              </a:lnSpc>
            </a:pPr>
            <a:r>
              <a:rPr lang="en-US" sz="2200" dirty="0" smtClean="0"/>
              <a:t>http - uri	</a:t>
            </a:r>
            <a:r>
              <a:rPr lang="en-US" sz="2200" dirty="0" smtClean="0">
                <a:solidFill>
                  <a:schemeClr val="tx2"/>
                </a:solidFill>
              </a:rPr>
              <a:t>http://</a:t>
            </a:r>
            <a:r>
              <a:rPr lang="en-US" sz="2200" dirty="0" smtClean="0"/>
              <a:t>ids.flmnh.ufl.edu/herb/abcd12345678</a:t>
            </a:r>
          </a:p>
          <a:p>
            <a:pPr marL="225425" indent="-225425" defTabSz="519113">
              <a:lnSpc>
                <a:spcPct val="150000"/>
              </a:lnSpc>
            </a:pPr>
            <a:r>
              <a:rPr lang="en-US" sz="2200" dirty="0" smtClean="0"/>
              <a:t>ezid		</a:t>
            </a:r>
            <a:r>
              <a:rPr lang="en-US" sz="2200" dirty="0" smtClean="0">
                <a:solidFill>
                  <a:schemeClr val="tx2"/>
                </a:solidFill>
              </a:rPr>
              <a:t>ark:/87286/B2</a:t>
            </a:r>
            <a:r>
              <a:rPr lang="en-US" sz="2000" dirty="0" smtClean="0"/>
              <a:t>954c8760-e1a6-4b4b-ab82-6bf7311c25f3</a:t>
            </a:r>
          </a:p>
          <a:p>
            <a:pPr marL="225425" indent="-225425" defTabSz="519113">
              <a:lnSpc>
                <a:spcPct val="150000"/>
              </a:lnSpc>
            </a:pPr>
            <a:r>
              <a:rPr lang="en-US" sz="2200" dirty="0" smtClean="0"/>
              <a:t>doi	 	</a:t>
            </a:r>
            <a:r>
              <a:rPr lang="en-US" sz="2200" dirty="0" smtClean="0">
                <a:solidFill>
                  <a:schemeClr val="tx2"/>
                </a:solidFill>
              </a:rPr>
              <a:t>doi:10.1038/</a:t>
            </a:r>
            <a:r>
              <a:rPr lang="en-US" sz="2200" dirty="0" smtClean="0"/>
              <a:t>ng0609-637</a:t>
            </a:r>
          </a:p>
          <a:p>
            <a:pPr marL="225425" indent="-225425" defTabSz="519113">
              <a:lnSpc>
                <a:spcPct val="150000"/>
              </a:lnSpc>
            </a:pPr>
            <a:r>
              <a:rPr lang="en-US" sz="2200" dirty="0" smtClean="0"/>
              <a:t>catalog urn	</a:t>
            </a:r>
            <a:r>
              <a:rPr lang="en-US" sz="2200" dirty="0" smtClean="0">
                <a:solidFill>
                  <a:schemeClr val="tx2"/>
                </a:solidFill>
              </a:rPr>
              <a:t>urn:catalog:</a:t>
            </a:r>
            <a:r>
              <a:rPr lang="en-US" sz="2200" dirty="0" smtClean="0">
                <a:effectLst>
                  <a:outerShdw blurRad="38100" dist="38100" dir="2700000" algn="tl">
                    <a:srgbClr val="000000">
                      <a:alpha val="43137"/>
                    </a:srgbClr>
                  </a:outerShdw>
                </a:effectLst>
              </a:rPr>
              <a:t>FSU:Herbarium:000023905</a:t>
            </a:r>
          </a:p>
          <a:p>
            <a:pPr marL="225425" indent="-225425" defTabSz="519113">
              <a:lnSpc>
                <a:spcPct val="150000"/>
              </a:lnSpc>
              <a:buNone/>
            </a:pPr>
            <a:endParaRPr lang="en-US" sz="2200" dirty="0" smtClean="0"/>
          </a:p>
          <a:p>
            <a:pPr marL="225425" indent="-225425" defTabSz="519113">
              <a:lnSpc>
                <a:spcPct val="150000"/>
              </a:lnSpc>
              <a:buNone/>
            </a:pPr>
            <a:r>
              <a:rPr lang="en-US" sz="2200" dirty="0" smtClean="0"/>
              <a:t>Proxy request</a:t>
            </a:r>
          </a:p>
          <a:p>
            <a:pPr marL="682625" lvl="3" indent="-225425">
              <a:lnSpc>
                <a:spcPct val="150000"/>
              </a:lnSpc>
              <a:buNone/>
            </a:pPr>
            <a:r>
              <a:rPr lang="en-US" sz="2200" dirty="0" smtClean="0">
                <a:solidFill>
                  <a:schemeClr val="tx2"/>
                </a:solidFill>
              </a:rPr>
              <a:t>http</a:t>
            </a:r>
            <a:r>
              <a:rPr lang="en-US" sz="2200" dirty="0">
                <a:solidFill>
                  <a:schemeClr val="tx2"/>
                </a:solidFill>
              </a:rPr>
              <a:t>://</a:t>
            </a:r>
            <a:r>
              <a:rPr lang="en-US" sz="2200" dirty="0" smtClean="0">
                <a:solidFill>
                  <a:schemeClr val="tx2"/>
                </a:solidFill>
              </a:rPr>
              <a:t>dx.doi.org/</a:t>
            </a:r>
            <a:r>
              <a:rPr lang="en-US" sz="2200" dirty="0" smtClean="0"/>
              <a:t>10.1038/ng0609-637</a:t>
            </a:r>
          </a:p>
        </p:txBody>
      </p:sp>
    </p:spTree>
    <p:extLst>
      <p:ext uri="{BB962C8B-B14F-4D97-AF65-F5344CB8AC3E}">
        <p14:creationId xmlns:p14="http://schemas.microsoft.com/office/powerpoint/2010/main" val="3948362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Zoobank Uses Identifiers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Consider web page</a:t>
            </a:r>
          </a:p>
          <a:p>
            <a:pPr lvl="1"/>
            <a:r>
              <a:rPr lang="en-US" dirty="0" smtClean="0">
                <a:hlinkClick r:id="rId3"/>
              </a:rPr>
              <a:t>http</a:t>
            </a:r>
            <a:r>
              <a:rPr lang="en-US" dirty="0">
                <a:hlinkClick r:id="rId3"/>
              </a:rPr>
              <a:t>://</a:t>
            </a:r>
            <a:r>
              <a:rPr lang="en-US" dirty="0" smtClean="0">
                <a:hlinkClick r:id="rId3"/>
              </a:rPr>
              <a:t>zoobank.org/NomenclaturalActs/4DFD6D95-C287-4AFF-8473-E073D8960EC6</a:t>
            </a:r>
            <a:r>
              <a:rPr lang="en-US" dirty="0" smtClean="0"/>
              <a:t> </a:t>
            </a:r>
          </a:p>
          <a:p>
            <a:r>
              <a:rPr lang="en-US" dirty="0" smtClean="0"/>
              <a:t>Look for identifiers</a:t>
            </a:r>
          </a:p>
          <a:p>
            <a:pPr lvl="1"/>
            <a:r>
              <a:rPr lang="en-US" dirty="0" smtClean="0"/>
              <a:t>urn:lsid:zoobank.org:act:4DFD6D95-C287-4AFF-8473-E073D8960EC6</a:t>
            </a:r>
          </a:p>
          <a:p>
            <a:pPr lvl="1"/>
            <a:r>
              <a:rPr lang="en-US" dirty="0"/>
              <a:t>HOLOTYPE: Deposited as No. 7113, Hancock Parasitology Collection, University of Southern </a:t>
            </a:r>
            <a:r>
              <a:rPr lang="en-US" dirty="0" smtClean="0"/>
              <a:t>California</a:t>
            </a:r>
          </a:p>
          <a:p>
            <a:r>
              <a:rPr lang="en-US" dirty="0" smtClean="0"/>
              <a:t>Search in google for these</a:t>
            </a:r>
            <a:endParaRPr lang="en-US" dirty="0"/>
          </a:p>
        </p:txBody>
      </p:sp>
    </p:spTree>
    <p:extLst>
      <p:ext uri="{BB962C8B-B14F-4D97-AF65-F5344CB8AC3E}">
        <p14:creationId xmlns:p14="http://schemas.microsoft.com/office/powerpoint/2010/main" val="356894465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DOI example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DOI is</a:t>
            </a:r>
          </a:p>
          <a:p>
            <a:pPr lvl="2"/>
            <a:r>
              <a:rPr lang="en-US" dirty="0" smtClean="0"/>
              <a:t>10.3897/zookeys.209.3135</a:t>
            </a:r>
          </a:p>
          <a:p>
            <a:r>
              <a:rPr lang="en-US" smtClean="0"/>
              <a:t>URI</a:t>
            </a:r>
            <a:r>
              <a:rPr lang="en-US" dirty="0" smtClean="0"/>
              <a:t> (for aggregating &amp; display) is</a:t>
            </a:r>
          </a:p>
          <a:p>
            <a:pPr lvl="2"/>
            <a:r>
              <a:rPr lang="en-US" dirty="0" smtClean="0"/>
              <a:t>doi:10.3897/zookeys.209.3135</a:t>
            </a:r>
          </a:p>
          <a:p>
            <a:r>
              <a:rPr lang="en-US" dirty="0" smtClean="0"/>
              <a:t>A URL for information retrieval (proxy resolution) is</a:t>
            </a:r>
          </a:p>
          <a:p>
            <a:pPr lvl="2"/>
            <a:r>
              <a:rPr lang="en-US" dirty="0" smtClean="0"/>
              <a:t>http://dx.doi.org/10.3897/zookeys.209.3135</a:t>
            </a:r>
          </a:p>
          <a:p>
            <a:r>
              <a:rPr lang="en-US" dirty="0" smtClean="0"/>
              <a:t>Information fetched from</a:t>
            </a:r>
          </a:p>
          <a:p>
            <a:pPr lvl="1"/>
            <a:r>
              <a:rPr lang="en-US" dirty="0" smtClean="0"/>
              <a:t>HTML:</a:t>
            </a:r>
          </a:p>
          <a:p>
            <a:pPr lvl="2"/>
            <a:r>
              <a:rPr lang="en-US" dirty="0" smtClean="0"/>
              <a:t>http://www.pensoft.net/journals/zookeys/article/3135/abstract/five-task-clusters-that-enable-efficient-and-effective-digitization-of-biological-collections</a:t>
            </a:r>
          </a:p>
          <a:p>
            <a:pPr lvl="1"/>
            <a:endParaRPr lang="en-US" dirty="0"/>
          </a:p>
        </p:txBody>
      </p:sp>
    </p:spTree>
    <p:extLst>
      <p:ext uri="{BB962C8B-B14F-4D97-AF65-F5344CB8AC3E}">
        <p14:creationId xmlns:p14="http://schemas.microsoft.com/office/powerpoint/2010/main" val="220234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6198860" cy="1600200"/>
          </a:xfrm>
        </p:spPr>
        <p:txBody>
          <a:bodyPr>
            <a:normAutofit/>
          </a:bodyPr>
          <a:lstStyle/>
          <a:p>
            <a:r>
              <a:rPr lang="en-US" sz="4200" dirty="0" smtClean="0"/>
              <a:t>Specimen identifiers?</a:t>
            </a:r>
            <a:endParaRPr lang="en-US" sz="4200" dirty="0"/>
          </a:p>
        </p:txBody>
      </p:sp>
      <p:sp>
        <p:nvSpPr>
          <p:cNvPr id="13" name="Content Placeholder 4"/>
          <p:cNvSpPr>
            <a:spLocks noGrp="1"/>
          </p:cNvSpPr>
          <p:nvPr>
            <p:ph idx="1"/>
          </p:nvPr>
        </p:nvSpPr>
        <p:spPr>
          <a:xfrm>
            <a:off x="457200" y="2057400"/>
            <a:ext cx="8307827" cy="4800600"/>
          </a:xfrm>
        </p:spPr>
        <p:txBody>
          <a:bodyPr>
            <a:normAutofit fontScale="70000" lnSpcReduction="20000"/>
          </a:bodyPr>
          <a:lstStyle/>
          <a:p>
            <a:r>
              <a:rPr lang="en-US" dirty="0" smtClean="0"/>
              <a:t>Identifier on the specimen?</a:t>
            </a:r>
          </a:p>
          <a:p>
            <a:pPr lvl="1"/>
            <a:r>
              <a:rPr lang="en-US" dirty="0" smtClean="0"/>
              <a:t>readable text</a:t>
            </a:r>
          </a:p>
          <a:p>
            <a:pPr lvl="1"/>
            <a:r>
              <a:rPr lang="en-US" dirty="0" smtClean="0"/>
              <a:t>encoded data</a:t>
            </a:r>
          </a:p>
          <a:p>
            <a:pPr lvl="1"/>
            <a:r>
              <a:rPr lang="en-US" dirty="0" smtClean="0"/>
              <a:t>barcode is a contextual identifier</a:t>
            </a:r>
          </a:p>
          <a:p>
            <a:r>
              <a:rPr lang="en-US" dirty="0" smtClean="0"/>
              <a:t>database record contains?</a:t>
            </a:r>
          </a:p>
          <a:p>
            <a:pPr lvl="1"/>
            <a:r>
              <a:rPr lang="en-US" dirty="0" smtClean="0"/>
              <a:t>barcode = </a:t>
            </a:r>
            <a:r>
              <a:rPr lang="en-US" dirty="0" smtClean="0">
                <a:solidFill>
                  <a:schemeClr val="accent1"/>
                </a:solidFill>
              </a:rPr>
              <a:t>0000014097</a:t>
            </a:r>
          </a:p>
          <a:p>
            <a:pPr lvl="1"/>
            <a:r>
              <a:rPr lang="en-US" dirty="0" smtClean="0"/>
              <a:t>catalog number = </a:t>
            </a:r>
            <a:r>
              <a:rPr lang="en-US" dirty="0" smtClean="0">
                <a:solidFill>
                  <a:schemeClr val="accent1"/>
                </a:solidFill>
              </a:rPr>
              <a:t>?</a:t>
            </a:r>
          </a:p>
          <a:p>
            <a:pPr lvl="1"/>
            <a:r>
              <a:rPr lang="en-US" dirty="0"/>
              <a:t>c</a:t>
            </a:r>
            <a:r>
              <a:rPr lang="en-US" dirty="0" smtClean="0"/>
              <a:t>ollector’s number =</a:t>
            </a:r>
          </a:p>
          <a:p>
            <a:pPr lvl="1"/>
            <a:r>
              <a:rPr lang="en-US" dirty="0"/>
              <a:t>record </a:t>
            </a:r>
            <a:r>
              <a:rPr lang="en-US" dirty="0" smtClean="0"/>
              <a:t>ID =</a:t>
            </a:r>
            <a:endParaRPr lang="en-US" dirty="0"/>
          </a:p>
          <a:p>
            <a:pPr lvl="1"/>
            <a:r>
              <a:rPr lang="en-US" dirty="0" err="1" smtClean="0"/>
              <a:t>specimenId</a:t>
            </a:r>
            <a:r>
              <a:rPr lang="en-US" dirty="0" smtClean="0"/>
              <a:t> = </a:t>
            </a:r>
            <a:r>
              <a:rPr lang="en-US" b="1" dirty="0" smtClean="0">
                <a:solidFill>
                  <a:schemeClr val="accent1"/>
                </a:solidFill>
                <a:effectLst>
                  <a:outerShdw blurRad="38100" dist="38100" dir="2700000" algn="tl">
                    <a:srgbClr val="000000">
                      <a:alpha val="43137"/>
                    </a:srgbClr>
                  </a:outerShdw>
                </a:effectLst>
              </a:rPr>
              <a:t>urn:uuid:</a:t>
            </a:r>
            <a:r>
              <a:rPr lang="en-US" dirty="0" smtClean="0">
                <a:solidFill>
                  <a:schemeClr val="accent1"/>
                </a:solidFill>
              </a:rPr>
              <a:t>954c8760-e1a6-4b4b-ab82-6bf7311c25f3</a:t>
            </a:r>
          </a:p>
          <a:p>
            <a:r>
              <a:rPr lang="en-US" b="1" dirty="0" smtClean="0">
                <a:solidFill>
                  <a:schemeClr val="accent1"/>
                </a:solidFill>
                <a:effectLst>
                  <a:outerShdw blurRad="38100" dist="38100" dir="2700000" algn="tl">
                    <a:srgbClr val="000000">
                      <a:alpha val="43137"/>
                    </a:srgbClr>
                  </a:outerShdw>
                </a:effectLst>
              </a:rPr>
              <a:t>persistent</a:t>
            </a:r>
          </a:p>
          <a:p>
            <a:r>
              <a:rPr lang="en-US" b="1" dirty="0" smtClean="0">
                <a:solidFill>
                  <a:schemeClr val="accent1"/>
                </a:solidFill>
                <a:effectLst>
                  <a:outerShdw blurRad="38100" dist="38100" dir="2700000" algn="tl">
                    <a:srgbClr val="000000">
                      <a:alpha val="43137"/>
                    </a:srgbClr>
                  </a:outerShdw>
                </a:effectLst>
              </a:rPr>
              <a:t>unique (globally)</a:t>
            </a:r>
          </a:p>
          <a:p>
            <a:r>
              <a:rPr lang="en-US" b="1" dirty="0" smtClean="0">
                <a:solidFill>
                  <a:schemeClr val="accent1"/>
                </a:solidFill>
                <a:effectLst>
                  <a:outerShdw blurRad="38100" dist="38100" dir="2700000" algn="tl">
                    <a:srgbClr val="000000">
                      <a:alpha val="43137"/>
                    </a:srgbClr>
                  </a:outerShdw>
                </a:effectLst>
              </a:rPr>
              <a:t>actionable (resolvable) maybe</a:t>
            </a:r>
            <a:endParaRPr lang="en-US" b="1" dirty="0">
              <a:solidFill>
                <a:schemeClr val="accent1"/>
              </a:solidFill>
              <a:effectLst>
                <a:outerShdw blurRad="38100" dist="38100" dir="2700000" algn="tl">
                  <a:srgbClr val="000000">
                    <a:alpha val="43137"/>
                  </a:srgbClr>
                </a:outerShdw>
              </a:effectLst>
            </a:endParaRPr>
          </a:p>
        </p:txBody>
      </p:sp>
      <p:pic>
        <p:nvPicPr>
          <p:cNvPr id="7" name="Picture 3" descr="C:\Users\dpaul\Pictures\wetcollections.PNG"/>
          <p:cNvPicPr>
            <a:picLocks noChangeAspect="1" noChangeArrowheads="1"/>
          </p:cNvPicPr>
          <p:nvPr/>
        </p:nvPicPr>
        <p:blipFill rotWithShape="1">
          <a:blip r:embed="rId3">
            <a:extLst>
              <a:ext uri="{28A0092B-C50C-407E-A947-70E740481C1C}">
                <a14:useLocalDpi xmlns:a14="http://schemas.microsoft.com/office/drawing/2010/main" val="0"/>
              </a:ext>
            </a:extLst>
          </a:blip>
          <a:srcRect t="3587" b="12428"/>
          <a:stretch/>
        </p:blipFill>
        <p:spPr bwMode="auto">
          <a:xfrm>
            <a:off x="404188" y="2743200"/>
            <a:ext cx="7985065" cy="3474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317" y="1066800"/>
            <a:ext cx="4107889" cy="179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0472" y="494874"/>
            <a:ext cx="2909454" cy="437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0472" y="142156"/>
            <a:ext cx="3215139" cy="4750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486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50"/>
                                        </p:tgtEl>
                                      </p:cBhvr>
                                    </p:animEffect>
                                    <p:set>
                                      <p:cBhvr>
                                        <p:cTn id="19" dur="1" fill="hold">
                                          <p:stCondLst>
                                            <p:cond delay="499"/>
                                          </p:stCondLst>
                                        </p:cTn>
                                        <p:tgtEl>
                                          <p:spTgt spid="2050"/>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0" presetClass="exit" presetSubtype="0" fill="hold"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0" presetClass="exit" presetSubtype="0" fill="hold"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3">
                                            <p:txEl>
                                              <p:pRg st="6" end="6"/>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3">
                                            <p:txEl>
                                              <p:pRg st="7" end="7"/>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3">
                                            <p:txEl>
                                              <p:pRg st="8" end="8"/>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3">
                                            <p:txEl>
                                              <p:pRg st="9" end="9"/>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3">
                                            <p:txEl>
                                              <p:pRg st="10" end="1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3">
                                            <p:txEl>
                                              <p:pRg st="11" end="11"/>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3">
                                            <p:txEl>
                                              <p:pRg st="12" end="12"/>
                                            </p:txEl>
                                          </p:spTgt>
                                        </p:tgtEl>
                                        <p:attrNameLst>
                                          <p:attrName>style.visibility</p:attrName>
                                        </p:attrNameLst>
                                      </p:cBhvr>
                                      <p:to>
                                        <p:strVal val="visible"/>
                                      </p:to>
                                    </p:set>
                                  </p:childTnLst>
                                </p:cTn>
                              </p:par>
                              <p:par>
                                <p:cTn id="56" presetID="10" presetClass="exit" presetSubtype="0" fill="hold"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Identifiers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Opaque identifiers</a:t>
            </a:r>
          </a:p>
          <a:p>
            <a:pPr marL="742950" lvl="2" indent="-342900"/>
            <a:r>
              <a:rPr lang="en-US" dirty="0" err="1"/>
              <a:t>specimenId</a:t>
            </a:r>
            <a:r>
              <a:rPr lang="en-US" dirty="0"/>
              <a:t> = </a:t>
            </a:r>
            <a:r>
              <a:rPr lang="en-US" b="1" dirty="0">
                <a:solidFill>
                  <a:schemeClr val="accent1"/>
                </a:solidFill>
                <a:effectLst>
                  <a:outerShdw blurRad="38100" dist="38100" dir="2700000" algn="tl">
                    <a:srgbClr val="000000">
                      <a:alpha val="43137"/>
                    </a:srgbClr>
                  </a:outerShdw>
                </a:effectLst>
              </a:rPr>
              <a:t>urn:uuid:</a:t>
            </a:r>
            <a:r>
              <a:rPr lang="en-US" dirty="0">
                <a:solidFill>
                  <a:schemeClr val="accent1"/>
                </a:solidFill>
              </a:rPr>
              <a:t>954c8760-e1a6-4b4b-ab82-6bf7311c25f3</a:t>
            </a:r>
          </a:p>
          <a:p>
            <a:pPr lvl="1"/>
            <a:r>
              <a:rPr lang="en-US" dirty="0" smtClean="0"/>
              <a:t>No where, which or how</a:t>
            </a:r>
          </a:p>
          <a:p>
            <a:pPr lvl="1"/>
            <a:r>
              <a:rPr lang="en-US" dirty="0" smtClean="0"/>
              <a:t>Smith No. 1153</a:t>
            </a:r>
          </a:p>
          <a:p>
            <a:r>
              <a:rPr lang="en-US" dirty="0" smtClean="0"/>
              <a:t>Importance of Registration</a:t>
            </a:r>
          </a:p>
          <a:p>
            <a:pPr lvl="1"/>
            <a:r>
              <a:rPr lang="en-US" dirty="0" smtClean="0"/>
              <a:t>Institution Code, Collection Code, Owner Institution ID </a:t>
            </a:r>
          </a:p>
          <a:p>
            <a:r>
              <a:rPr lang="en-US" dirty="0" smtClean="0"/>
              <a:t>Finding Specimens</a:t>
            </a:r>
          </a:p>
          <a:p>
            <a:pPr lvl="1"/>
            <a:r>
              <a:rPr lang="en-US" dirty="0" smtClean="0"/>
              <a:t>Globally</a:t>
            </a:r>
          </a:p>
          <a:p>
            <a:pPr lvl="1"/>
            <a:r>
              <a:rPr lang="en-US" dirty="0" smtClean="0"/>
              <a:t>Locally</a:t>
            </a:r>
          </a:p>
          <a:p>
            <a:r>
              <a:rPr lang="en-US" dirty="0" smtClean="0">
                <a:solidFill>
                  <a:schemeClr val="tx2"/>
                </a:solidFill>
                <a:effectLst>
                  <a:outerShdw blurRad="38100" dist="38100" dir="2700000" algn="tl">
                    <a:srgbClr val="000000">
                      <a:alpha val="43137"/>
                    </a:srgbClr>
                  </a:outerShdw>
                </a:effectLst>
              </a:rPr>
              <a:t>Darwin Core </a:t>
            </a:r>
            <a:r>
              <a:rPr lang="en-US" dirty="0" smtClean="0"/>
              <a:t>OccurrenceID</a:t>
            </a:r>
          </a:p>
          <a:p>
            <a:endParaRPr lang="en-US" dirty="0"/>
          </a:p>
        </p:txBody>
      </p:sp>
    </p:spTree>
    <p:extLst>
      <p:ext uri="{BB962C8B-B14F-4D97-AF65-F5344CB8AC3E}">
        <p14:creationId xmlns:p14="http://schemas.microsoft.com/office/powerpoint/2010/main" val="1829887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686800" cy="1600200"/>
          </a:xfrm>
        </p:spPr>
        <p:txBody>
          <a:bodyPr>
            <a:normAutofit/>
          </a:bodyPr>
          <a:lstStyle/>
          <a:p>
            <a:r>
              <a:rPr lang="en-US" sz="3800" dirty="0" smtClean="0"/>
              <a:t>Identifiers: Curating, Providing, Using</a:t>
            </a:r>
            <a:endParaRPr lang="en-US" sz="3800" dirty="0"/>
          </a:p>
        </p:txBody>
      </p:sp>
      <p:sp>
        <p:nvSpPr>
          <p:cNvPr id="3" name="Content Placeholder 2"/>
          <p:cNvSpPr>
            <a:spLocks noGrp="1"/>
          </p:cNvSpPr>
          <p:nvPr>
            <p:ph idx="1"/>
          </p:nvPr>
        </p:nvSpPr>
        <p:spPr>
          <a:xfrm>
            <a:off x="457200" y="1600200"/>
            <a:ext cx="8686800" cy="4525963"/>
          </a:xfrm>
        </p:spPr>
        <p:txBody>
          <a:bodyPr>
            <a:normAutofit fontScale="62500" lnSpcReduction="20000"/>
          </a:bodyPr>
          <a:lstStyle/>
          <a:p>
            <a:r>
              <a:rPr lang="en-US" dirty="0" smtClean="0">
                <a:solidFill>
                  <a:schemeClr val="tx2"/>
                </a:solidFill>
                <a:effectLst>
                  <a:outerShdw blurRad="38100" dist="38100" dir="2700000" algn="tl">
                    <a:srgbClr val="000000">
                      <a:alpha val="43137"/>
                    </a:srgbClr>
                  </a:outerShdw>
                </a:effectLst>
              </a:rPr>
              <a:t>Store</a:t>
            </a:r>
            <a:r>
              <a:rPr lang="en-US" dirty="0" smtClean="0"/>
              <a:t> the ones you know about</a:t>
            </a:r>
          </a:p>
          <a:p>
            <a:pPr lvl="1"/>
            <a:r>
              <a:rPr lang="en-US" dirty="0" smtClean="0"/>
              <a:t>Database </a:t>
            </a:r>
            <a:r>
              <a:rPr lang="en-US" dirty="0"/>
              <a:t>changes to accommodate identifiers (global or not</a:t>
            </a:r>
            <a:r>
              <a:rPr lang="en-US" dirty="0" smtClean="0"/>
              <a:t>)</a:t>
            </a:r>
          </a:p>
          <a:p>
            <a:pPr lvl="1"/>
            <a:r>
              <a:rPr lang="en-US" dirty="0" smtClean="0"/>
              <a:t>Analogous to determination history</a:t>
            </a:r>
          </a:p>
          <a:p>
            <a:pPr lvl="1"/>
            <a:r>
              <a:rPr lang="en-US" dirty="0" smtClean="0"/>
              <a:t>Analogous to ownership history</a:t>
            </a:r>
          </a:p>
          <a:p>
            <a:pPr lvl="1"/>
            <a:r>
              <a:rPr lang="en-US" dirty="0" smtClean="0"/>
              <a:t>How are identifiers stored in your database?</a:t>
            </a:r>
          </a:p>
          <a:p>
            <a:r>
              <a:rPr lang="en-US" dirty="0" smtClean="0">
                <a:solidFill>
                  <a:schemeClr val="tx2"/>
                </a:solidFill>
                <a:effectLst>
                  <a:outerShdw blurRad="38100" dist="38100" dir="2700000" algn="tl">
                    <a:srgbClr val="000000">
                      <a:alpha val="43137"/>
                    </a:srgbClr>
                  </a:outerShdw>
                </a:effectLst>
              </a:rPr>
              <a:t>Sharing</a:t>
            </a:r>
            <a:r>
              <a:rPr lang="en-US" dirty="0" smtClean="0"/>
              <a:t> is Key</a:t>
            </a:r>
          </a:p>
          <a:p>
            <a:pPr lvl="1"/>
            <a:r>
              <a:rPr lang="en-US" dirty="0" smtClean="0"/>
              <a:t>Facilitate </a:t>
            </a:r>
            <a:r>
              <a:rPr lang="en-US" dirty="0"/>
              <a:t>finding / </a:t>
            </a:r>
            <a:r>
              <a:rPr lang="en-US" dirty="0" err="1"/>
              <a:t>BiSciCol</a:t>
            </a:r>
            <a:r>
              <a:rPr lang="en-US" dirty="0"/>
              <a:t> / relationship </a:t>
            </a:r>
            <a:r>
              <a:rPr lang="en-US" dirty="0" smtClean="0"/>
              <a:t>illumination</a:t>
            </a:r>
          </a:p>
          <a:p>
            <a:pPr lvl="1"/>
            <a:r>
              <a:rPr lang="en-US" dirty="0" smtClean="0"/>
              <a:t>Filtered PUSH</a:t>
            </a:r>
          </a:p>
          <a:p>
            <a:pPr lvl="1"/>
            <a:r>
              <a:rPr lang="en-US" dirty="0" smtClean="0"/>
              <a:t>SGR</a:t>
            </a:r>
          </a:p>
          <a:p>
            <a:pPr lvl="1"/>
            <a:r>
              <a:rPr lang="en-US" dirty="0" smtClean="0"/>
              <a:t>Standards (Darwin Core) </a:t>
            </a:r>
            <a:r>
              <a:rPr lang="en-US" dirty="0"/>
              <a:t>to share identifiers</a:t>
            </a:r>
          </a:p>
          <a:p>
            <a:r>
              <a:rPr lang="en-US" dirty="0" smtClean="0">
                <a:solidFill>
                  <a:schemeClr val="tx2"/>
                </a:solidFill>
                <a:effectLst>
                  <a:outerShdw blurRad="38100" dist="38100" dir="2700000" algn="tl">
                    <a:srgbClr val="000000">
                      <a:alpha val="43137"/>
                    </a:srgbClr>
                  </a:outerShdw>
                </a:effectLst>
              </a:rPr>
              <a:t>Cite</a:t>
            </a:r>
          </a:p>
          <a:p>
            <a:pPr lvl="1"/>
            <a:r>
              <a:rPr lang="en-US" dirty="0" smtClean="0"/>
              <a:t>What </a:t>
            </a:r>
            <a:r>
              <a:rPr lang="en-US" dirty="0"/>
              <a:t>do you cite in your papers</a:t>
            </a:r>
            <a:r>
              <a:rPr lang="en-US" dirty="0" smtClean="0"/>
              <a:t>?</a:t>
            </a:r>
          </a:p>
          <a:p>
            <a:pPr lvl="1"/>
            <a:r>
              <a:rPr lang="en-US" dirty="0" smtClean="0"/>
              <a:t>Metrics for administrative justification?</a:t>
            </a:r>
          </a:p>
          <a:p>
            <a:pPr lvl="1"/>
            <a:r>
              <a:rPr lang="en-US" dirty="0" smtClean="0"/>
              <a:t>Metrics for tenure credit?</a:t>
            </a:r>
            <a:endParaRPr lang="en-US" dirty="0"/>
          </a:p>
        </p:txBody>
      </p:sp>
    </p:spTree>
    <p:extLst>
      <p:ext uri="{BB962C8B-B14F-4D97-AF65-F5344CB8AC3E}">
        <p14:creationId xmlns:p14="http://schemas.microsoft.com/office/powerpoint/2010/main" val="10919535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Feedback with IDs</a:t>
            </a:r>
            <a:endParaRPr lang="en-US" dirty="0"/>
          </a:p>
        </p:txBody>
      </p:sp>
      <p:sp>
        <p:nvSpPr>
          <p:cNvPr id="7" name="Content Placeholder 4"/>
          <p:cNvSpPr>
            <a:spLocks noGrp="1"/>
          </p:cNvSpPr>
          <p:nvPr>
            <p:ph idx="1"/>
          </p:nvPr>
        </p:nvSpPr>
        <p:spPr>
          <a:xfrm>
            <a:off x="457200" y="1295400"/>
            <a:ext cx="8229600" cy="4830763"/>
          </a:xfrm>
        </p:spPr>
        <p:txBody>
          <a:bodyPr>
            <a:normAutofit fontScale="70000" lnSpcReduction="20000"/>
          </a:bodyPr>
          <a:lstStyle/>
          <a:p>
            <a:r>
              <a:rPr lang="en-US" dirty="0" smtClean="0"/>
              <a:t>Annotations</a:t>
            </a:r>
          </a:p>
          <a:p>
            <a:pPr lvl="1"/>
            <a:r>
              <a:rPr lang="en-US" dirty="0" smtClean="0"/>
              <a:t>Target of annotation</a:t>
            </a:r>
          </a:p>
          <a:p>
            <a:pPr lvl="2"/>
            <a:r>
              <a:rPr lang="en-US" dirty="0" smtClean="0"/>
              <a:t>http://www.morphbank.net/818505</a:t>
            </a:r>
          </a:p>
          <a:p>
            <a:pPr lvl="2"/>
            <a:endParaRPr lang="en-US" dirty="0" smtClean="0"/>
          </a:p>
          <a:p>
            <a:pPr lvl="2"/>
            <a:endParaRPr lang="en-US" dirty="0" smtClean="0"/>
          </a:p>
          <a:p>
            <a:pPr lvl="2"/>
            <a:endParaRPr lang="en-US" dirty="0" smtClean="0"/>
          </a:p>
          <a:p>
            <a:pPr lvl="2"/>
            <a:endParaRPr lang="en-US" dirty="0" smtClean="0"/>
          </a:p>
          <a:p>
            <a:pPr lvl="1"/>
            <a:r>
              <a:rPr lang="en-US" dirty="0" smtClean="0"/>
              <a:t>filtered PUSH</a:t>
            </a:r>
          </a:p>
          <a:p>
            <a:pPr lvl="1"/>
            <a:r>
              <a:rPr lang="en-US" dirty="0" smtClean="0"/>
              <a:t>SGR</a:t>
            </a:r>
          </a:p>
          <a:p>
            <a:pPr lvl="1"/>
            <a:r>
              <a:rPr lang="en-US" dirty="0" smtClean="0"/>
              <a:t>BiSciCol</a:t>
            </a:r>
          </a:p>
          <a:p>
            <a:r>
              <a:rPr lang="en-US" dirty="0" smtClean="0">
                <a:solidFill>
                  <a:schemeClr val="tx2"/>
                </a:solidFill>
                <a:effectLst>
                  <a:outerShdw blurRad="38100" dist="38100" dir="2700000" algn="tl">
                    <a:srgbClr val="000000">
                      <a:alpha val="43137"/>
                    </a:srgbClr>
                  </a:outerShdw>
                </a:effectLst>
              </a:rPr>
              <a:t>linked data</a:t>
            </a:r>
            <a:r>
              <a:rPr lang="en-US" dirty="0" smtClean="0"/>
              <a:t>, aka </a:t>
            </a:r>
            <a:r>
              <a:rPr lang="en-US" dirty="0" smtClean="0">
                <a:solidFill>
                  <a:schemeClr val="tx2"/>
                </a:solidFill>
                <a:effectLst>
                  <a:outerShdw blurRad="38100" dist="38100" dir="2700000" algn="tl">
                    <a:srgbClr val="000000">
                      <a:alpha val="43137"/>
                    </a:srgbClr>
                  </a:outerShdw>
                </a:effectLst>
              </a:rPr>
              <a:t>the semantic web</a:t>
            </a:r>
          </a:p>
          <a:p>
            <a:r>
              <a:rPr lang="en-US" dirty="0" smtClean="0"/>
              <a:t>updating the database</a:t>
            </a:r>
          </a:p>
          <a:p>
            <a:pPr lvl="1"/>
            <a:r>
              <a:rPr lang="en-US" dirty="0" smtClean="0"/>
              <a:t>be</a:t>
            </a:r>
            <a:r>
              <a:rPr lang="en-US" dirty="0" smtClean="0">
                <a:solidFill>
                  <a:schemeClr val="tx2"/>
                </a:solidFill>
                <a:effectLst>
                  <a:outerShdw blurRad="38100" dist="38100" dir="2700000" algn="tl">
                    <a:srgbClr val="000000">
                      <a:alpha val="43137"/>
                    </a:srgbClr>
                  </a:outerShdw>
                </a:effectLst>
              </a:rPr>
              <a:t>(a)</a:t>
            </a:r>
            <a:r>
              <a:rPr lang="en-US" dirty="0" smtClean="0"/>
              <a:t>ware</a:t>
            </a:r>
          </a:p>
          <a:p>
            <a:pPr lvl="1"/>
            <a:r>
              <a:rPr lang="en-US" u="sng" dirty="0" smtClean="0"/>
              <a:t>store and share other IDs</a:t>
            </a:r>
          </a:p>
        </p:txBody>
      </p:sp>
      <p:pic>
        <p:nvPicPr>
          <p:cNvPr id="1027" name="Picture 3"/>
          <p:cNvPicPr>
            <a:picLocks noChangeAspect="1" noChangeArrowheads="1"/>
          </p:cNvPicPr>
          <p:nvPr/>
        </p:nvPicPr>
        <p:blipFill>
          <a:blip r:embed="rId3" cstate="print"/>
          <a:srcRect b="24202"/>
          <a:stretch>
            <a:fillRect/>
          </a:stretch>
        </p:blipFill>
        <p:spPr bwMode="auto">
          <a:xfrm>
            <a:off x="76199" y="2556608"/>
            <a:ext cx="8991601" cy="948592"/>
          </a:xfrm>
          <a:prstGeom prst="rect">
            <a:avLst/>
          </a:prstGeom>
          <a:noFill/>
          <a:ln w="9525">
            <a:noFill/>
            <a:miter lim="800000"/>
            <a:headEnd/>
            <a:tailEnd/>
          </a:ln>
        </p:spPr>
      </p:pic>
    </p:spTree>
    <p:extLst>
      <p:ext uri="{BB962C8B-B14F-4D97-AF65-F5344CB8AC3E}">
        <p14:creationId xmlns:p14="http://schemas.microsoft.com/office/powerpoint/2010/main" val="20802598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7" descr="BMC Bioinformatics"/>
          <p:cNvPicPr>
            <a:picLocks noChangeAspect="1" noChangeArrowheads="1"/>
          </p:cNvPicPr>
          <p:nvPr/>
        </p:nvPicPr>
        <p:blipFill>
          <a:blip r:embed="rId3" cstate="print"/>
          <a:srcRect/>
          <a:stretch>
            <a:fillRect/>
          </a:stretch>
        </p:blipFill>
        <p:spPr bwMode="auto">
          <a:xfrm>
            <a:off x="6400800" y="5105400"/>
            <a:ext cx="1552575" cy="666751"/>
          </a:xfrm>
          <a:prstGeom prst="rect">
            <a:avLst/>
          </a:prstGeom>
          <a:noFill/>
          <a:effectLst/>
        </p:spPr>
      </p:pic>
      <p:pic>
        <p:nvPicPr>
          <p:cNvPr id="10" name="Picture 13" descr="Systematic biology cover.gif"/>
          <p:cNvPicPr>
            <a:picLocks noChangeAspect="1" noChangeArrowheads="1"/>
          </p:cNvPicPr>
          <p:nvPr/>
        </p:nvPicPr>
        <p:blipFill>
          <a:blip r:embed="rId4" cstate="print"/>
          <a:srcRect/>
          <a:stretch>
            <a:fillRect/>
          </a:stretch>
        </p:blipFill>
        <p:spPr bwMode="auto">
          <a:xfrm>
            <a:off x="7086600" y="3657600"/>
            <a:ext cx="1276350" cy="1666875"/>
          </a:xfrm>
          <a:prstGeom prst="rect">
            <a:avLst/>
          </a:prstGeom>
          <a:noFill/>
          <a:effectLst/>
        </p:spPr>
      </p:pic>
      <p:sp>
        <p:nvSpPr>
          <p:cNvPr id="19" name="Rectangle 18"/>
          <p:cNvSpPr/>
          <p:nvPr/>
        </p:nvSpPr>
        <p:spPr>
          <a:xfrm>
            <a:off x="4648200" y="4800600"/>
            <a:ext cx="1524000" cy="461665"/>
          </a:xfrm>
          <a:prstGeom prst="rect">
            <a:avLst/>
          </a:prstGeom>
          <a:ln>
            <a:solidFill>
              <a:schemeClr val="accent4">
                <a:lumMod val="40000"/>
                <a:lumOff val="60000"/>
              </a:schemeClr>
            </a:solidFill>
          </a:ln>
          <a:effectLst/>
        </p:spPr>
        <p:txBody>
          <a:bodyPr wrap="square">
            <a:spAutoFit/>
          </a:bodyPr>
          <a:lstStyle/>
          <a:p>
            <a:r>
              <a:rPr lang="en-US" sz="2400" dirty="0" smtClean="0">
                <a:solidFill>
                  <a:schemeClr val="accent6">
                    <a:lumMod val="75000"/>
                  </a:schemeClr>
                </a:solidFill>
              </a:rPr>
              <a:t>Cladistics </a:t>
            </a:r>
            <a:r>
              <a:rPr lang="en-US" sz="2400" baseline="30000" dirty="0" smtClean="0">
                <a:solidFill>
                  <a:schemeClr val="accent6">
                    <a:lumMod val="75000"/>
                  </a:schemeClr>
                </a:solidFill>
              </a:rPr>
              <a:t>®</a:t>
            </a:r>
            <a:endParaRPr lang="en-US" sz="2400" dirty="0">
              <a:solidFill>
                <a:schemeClr val="accent6">
                  <a:lumMod val="75000"/>
                </a:schemeClr>
              </a:solidFill>
            </a:endParaRPr>
          </a:p>
        </p:txBody>
      </p:sp>
      <p:pic>
        <p:nvPicPr>
          <p:cNvPr id="53267" name="Picture 19" descr="http://2.bp.blogspot.com/_fCru2WBnYlw/SUwNyF933sI/AAAAAAAAAIo/PfT7mVQsgpg/S138/vizzuality_logo138w.jpg"/>
          <p:cNvPicPr>
            <a:picLocks noChangeAspect="1" noChangeArrowheads="1"/>
          </p:cNvPicPr>
          <p:nvPr/>
        </p:nvPicPr>
        <p:blipFill>
          <a:blip r:embed="rId5" cstate="print"/>
          <a:srcRect/>
          <a:stretch>
            <a:fillRect/>
          </a:stretch>
        </p:blipFill>
        <p:spPr bwMode="auto">
          <a:xfrm>
            <a:off x="737287" y="5105400"/>
            <a:ext cx="2767913" cy="1484245"/>
          </a:xfrm>
          <a:prstGeom prst="rect">
            <a:avLst/>
          </a:prstGeom>
          <a:noFill/>
          <a:effectLst/>
        </p:spPr>
      </p:pic>
      <p:pic>
        <p:nvPicPr>
          <p:cNvPr id="53260" name="Picture 12" descr="PubMed Logo"/>
          <p:cNvPicPr>
            <a:picLocks noChangeAspect="1" noChangeArrowheads="1"/>
          </p:cNvPicPr>
          <p:nvPr/>
        </p:nvPicPr>
        <p:blipFill>
          <a:blip r:embed="rId6" cstate="print"/>
          <a:srcRect l="6316" r="40000"/>
          <a:stretch>
            <a:fillRect/>
          </a:stretch>
        </p:blipFill>
        <p:spPr bwMode="auto">
          <a:xfrm>
            <a:off x="2514600" y="2971800"/>
            <a:ext cx="2331702" cy="571501"/>
          </a:xfrm>
          <a:prstGeom prst="rect">
            <a:avLst/>
          </a:prstGeom>
          <a:noFill/>
          <a:effectLst/>
        </p:spPr>
      </p:pic>
      <p:sp>
        <p:nvSpPr>
          <p:cNvPr id="2" name="Title 1"/>
          <p:cNvSpPr>
            <a:spLocks noGrp="1"/>
          </p:cNvSpPr>
          <p:nvPr>
            <p:ph type="title"/>
          </p:nvPr>
        </p:nvSpPr>
        <p:spPr>
          <a:effectLst/>
        </p:spPr>
        <p:txBody>
          <a:bodyPr/>
          <a:lstStyle/>
          <a:p>
            <a:endParaRPr lang="en-US" dirty="0"/>
          </a:p>
        </p:txBody>
      </p:sp>
      <p:pic>
        <p:nvPicPr>
          <p:cNvPr id="23" name="Picture 2" descr="Image:180px-Mb_logo_with_box_and_http.jpg"/>
          <p:cNvPicPr>
            <a:picLocks noGrp="1" noChangeAspect="1" noChangeArrowheads="1"/>
          </p:cNvPicPr>
          <p:nvPr>
            <p:ph idx="1"/>
          </p:nvPr>
        </p:nvPicPr>
        <p:blipFill>
          <a:blip r:embed="rId7" cstate="print"/>
          <a:srcRect/>
          <a:stretch>
            <a:fillRect/>
          </a:stretch>
        </p:blipFill>
        <p:spPr bwMode="auto">
          <a:xfrm>
            <a:off x="6629400" y="2209800"/>
            <a:ext cx="1752600" cy="905510"/>
          </a:xfrm>
          <a:prstGeom prst="rect">
            <a:avLst/>
          </a:prstGeom>
          <a:noFill/>
          <a:effectLst/>
        </p:spPr>
      </p:pic>
      <p:sp>
        <p:nvSpPr>
          <p:cNvPr id="13" name="Rectangle 12"/>
          <p:cNvSpPr/>
          <p:nvPr/>
        </p:nvSpPr>
        <p:spPr>
          <a:xfrm>
            <a:off x="2895600" y="2362200"/>
            <a:ext cx="2133600" cy="523220"/>
          </a:xfrm>
          <a:prstGeom prst="rect">
            <a:avLst/>
          </a:prstGeom>
          <a:ln>
            <a:noFill/>
          </a:ln>
          <a:effectLst/>
        </p:spPr>
        <p:txBody>
          <a:bodyPr wrap="square">
            <a:spAutoFit/>
          </a:bodyPr>
          <a:lstStyle/>
          <a:p>
            <a:r>
              <a:rPr lang="en-US" sz="2800" dirty="0" smtClean="0">
                <a:solidFill>
                  <a:schemeClr val="accent6">
                    <a:lumMod val="75000"/>
                  </a:schemeClr>
                </a:solidFill>
              </a:rPr>
              <a:t>GenBank </a:t>
            </a:r>
            <a:r>
              <a:rPr lang="en-US" sz="2800" baseline="30000" dirty="0" smtClean="0">
                <a:solidFill>
                  <a:schemeClr val="accent6">
                    <a:lumMod val="75000"/>
                  </a:schemeClr>
                </a:solidFill>
              </a:rPr>
              <a:t>®</a:t>
            </a:r>
            <a:endParaRPr lang="en-US" sz="2800" dirty="0">
              <a:solidFill>
                <a:schemeClr val="accent6">
                  <a:lumMod val="75000"/>
                </a:schemeClr>
              </a:solidFill>
            </a:endParaRPr>
          </a:p>
        </p:txBody>
      </p:sp>
      <p:pic>
        <p:nvPicPr>
          <p:cNvPr id="14" name="Picture 6" descr="http://bioportal.bioontology.org/images/layout/nav_logo.png"/>
          <p:cNvPicPr>
            <a:picLocks noChangeAspect="1" noChangeArrowheads="1"/>
          </p:cNvPicPr>
          <p:nvPr/>
        </p:nvPicPr>
        <p:blipFill>
          <a:blip r:embed="rId8" cstate="print"/>
          <a:srcRect/>
          <a:stretch>
            <a:fillRect/>
          </a:stretch>
        </p:blipFill>
        <p:spPr bwMode="auto">
          <a:xfrm>
            <a:off x="3429000" y="1524000"/>
            <a:ext cx="1870001" cy="638175"/>
          </a:xfrm>
          <a:prstGeom prst="rect">
            <a:avLst/>
          </a:prstGeom>
          <a:noFill/>
          <a:effectLst/>
        </p:spPr>
      </p:pic>
      <p:pic>
        <p:nvPicPr>
          <p:cNvPr id="53262" name="Picture 14" descr="SilverCollection Logo"/>
          <p:cNvPicPr>
            <a:picLocks noChangeAspect="1" noChangeArrowheads="1"/>
          </p:cNvPicPr>
          <p:nvPr/>
        </p:nvPicPr>
        <p:blipFill>
          <a:blip r:embed="rId9" cstate="print"/>
          <a:srcRect/>
          <a:stretch>
            <a:fillRect/>
          </a:stretch>
        </p:blipFill>
        <p:spPr bwMode="auto">
          <a:xfrm>
            <a:off x="152400" y="5105400"/>
            <a:ext cx="2209800" cy="666751"/>
          </a:xfrm>
          <a:prstGeom prst="rect">
            <a:avLst/>
          </a:prstGeom>
          <a:noFill/>
        </p:spPr>
      </p:pic>
      <p:pic>
        <p:nvPicPr>
          <p:cNvPr id="2054" name="Picture 6" descr="EMu-KE Software"/>
          <p:cNvPicPr>
            <a:picLocks noChangeAspect="1" noChangeArrowheads="1"/>
          </p:cNvPicPr>
          <p:nvPr/>
        </p:nvPicPr>
        <p:blipFill>
          <a:blip r:embed="rId10" cstate="print"/>
          <a:srcRect/>
          <a:stretch>
            <a:fillRect/>
          </a:stretch>
        </p:blipFill>
        <p:spPr bwMode="auto">
          <a:xfrm>
            <a:off x="609600" y="685800"/>
            <a:ext cx="2514600" cy="1249860"/>
          </a:xfrm>
          <a:prstGeom prst="rect">
            <a:avLst/>
          </a:prstGeom>
          <a:noFill/>
        </p:spPr>
      </p:pic>
      <p:pic>
        <p:nvPicPr>
          <p:cNvPr id="2052" name="Picture 4" descr="http://www.dataone.org/sites/default/files/images/tool-logos/specifyLogo.png"/>
          <p:cNvPicPr>
            <a:picLocks noChangeAspect="1" noChangeArrowheads="1"/>
          </p:cNvPicPr>
          <p:nvPr/>
        </p:nvPicPr>
        <p:blipFill>
          <a:blip r:embed="rId11" cstate="print"/>
          <a:srcRect/>
          <a:stretch>
            <a:fillRect/>
          </a:stretch>
        </p:blipFill>
        <p:spPr bwMode="auto">
          <a:xfrm>
            <a:off x="152400" y="152400"/>
            <a:ext cx="1905000" cy="781051"/>
          </a:xfrm>
          <a:prstGeom prst="rect">
            <a:avLst/>
          </a:prstGeom>
          <a:noFill/>
        </p:spPr>
      </p:pic>
      <p:pic>
        <p:nvPicPr>
          <p:cNvPr id="2056" name="Picture 8" descr="Site Logo"/>
          <p:cNvPicPr>
            <a:picLocks noChangeAspect="1" noChangeArrowheads="1"/>
          </p:cNvPicPr>
          <p:nvPr/>
        </p:nvPicPr>
        <p:blipFill>
          <a:blip r:embed="rId12" cstate="print"/>
          <a:srcRect l="16093" r="52067"/>
          <a:stretch>
            <a:fillRect/>
          </a:stretch>
        </p:blipFill>
        <p:spPr bwMode="auto">
          <a:xfrm>
            <a:off x="450927" y="3981449"/>
            <a:ext cx="2274418" cy="714375"/>
          </a:xfrm>
          <a:prstGeom prst="rect">
            <a:avLst/>
          </a:prstGeom>
          <a:noFill/>
        </p:spPr>
      </p:pic>
      <p:pic>
        <p:nvPicPr>
          <p:cNvPr id="2058" name="Picture 10" descr="ARCTOS logo"/>
          <p:cNvPicPr>
            <a:picLocks noChangeAspect="1" noChangeArrowheads="1"/>
          </p:cNvPicPr>
          <p:nvPr/>
        </p:nvPicPr>
        <p:blipFill>
          <a:blip r:embed="rId13" cstate="print"/>
          <a:srcRect/>
          <a:stretch>
            <a:fillRect/>
          </a:stretch>
        </p:blipFill>
        <p:spPr bwMode="auto">
          <a:xfrm>
            <a:off x="457200" y="1959863"/>
            <a:ext cx="1146811" cy="1066801"/>
          </a:xfrm>
          <a:prstGeom prst="rect">
            <a:avLst/>
          </a:prstGeom>
          <a:noFill/>
          <a:ln>
            <a:solidFill>
              <a:schemeClr val="accent6">
                <a:lumMod val="40000"/>
                <a:lumOff val="60000"/>
              </a:schemeClr>
            </a:solidFill>
          </a:ln>
        </p:spPr>
      </p:pic>
      <p:pic>
        <p:nvPicPr>
          <p:cNvPr id="15" name="Picture 11" descr="File:Zookeys logo.svg"/>
          <p:cNvPicPr>
            <a:picLocks noChangeAspect="1" noChangeArrowheads="1"/>
          </p:cNvPicPr>
          <p:nvPr/>
        </p:nvPicPr>
        <p:blipFill>
          <a:blip r:embed="rId14" cstate="print"/>
          <a:srcRect/>
          <a:stretch>
            <a:fillRect/>
          </a:stretch>
        </p:blipFill>
        <p:spPr bwMode="auto">
          <a:xfrm>
            <a:off x="4724400" y="4267200"/>
            <a:ext cx="2222500" cy="533400"/>
          </a:xfrm>
          <a:prstGeom prst="rect">
            <a:avLst/>
          </a:prstGeom>
          <a:noFill/>
          <a:effectLst/>
        </p:spPr>
      </p:pic>
      <p:pic>
        <p:nvPicPr>
          <p:cNvPr id="17" name="Picture 21" descr="Fichier:PhytoKeys logo.jpg"/>
          <p:cNvPicPr>
            <a:picLocks noChangeAspect="1" noChangeArrowheads="1"/>
          </p:cNvPicPr>
          <p:nvPr/>
        </p:nvPicPr>
        <p:blipFill>
          <a:blip r:embed="rId15" cstate="print"/>
          <a:srcRect/>
          <a:stretch>
            <a:fillRect/>
          </a:stretch>
        </p:blipFill>
        <p:spPr bwMode="auto">
          <a:xfrm>
            <a:off x="3657600" y="5486400"/>
            <a:ext cx="1981200" cy="514351"/>
          </a:xfrm>
          <a:prstGeom prst="rect">
            <a:avLst/>
          </a:prstGeom>
          <a:noFill/>
          <a:effectLst/>
        </p:spPr>
      </p:pic>
      <p:sp>
        <p:nvSpPr>
          <p:cNvPr id="20" name="Rectangle 19"/>
          <p:cNvSpPr/>
          <p:nvPr/>
        </p:nvSpPr>
        <p:spPr>
          <a:xfrm>
            <a:off x="3047999" y="533400"/>
            <a:ext cx="2251001" cy="461665"/>
          </a:xfrm>
          <a:prstGeom prst="rect">
            <a:avLst/>
          </a:prstGeom>
          <a:noFill/>
          <a:ln w="6350">
            <a:solidFill>
              <a:srgbClr val="002060"/>
            </a:solidFill>
            <a:prstDash val="sysDot"/>
          </a:ln>
          <a:effectLst/>
        </p:spPr>
        <p:txBody>
          <a:bodyPr wrap="square">
            <a:spAutoFit/>
          </a:bodyPr>
          <a:lstStyle/>
          <a:p>
            <a:r>
              <a:rPr lang="en-US" sz="2400" dirty="0" err="1" smtClean="0">
                <a:solidFill>
                  <a:schemeClr val="accent1"/>
                </a:solidFill>
              </a:rPr>
              <a:t>FilteredPUSH</a:t>
            </a:r>
            <a:endParaRPr lang="en-US" sz="2400" dirty="0">
              <a:solidFill>
                <a:schemeClr val="accent6">
                  <a:lumMod val="75000"/>
                </a:schemeClr>
              </a:solidFill>
            </a:endParaRPr>
          </a:p>
        </p:txBody>
      </p:sp>
      <p:pic>
        <p:nvPicPr>
          <p:cNvPr id="18" name="Picture 2" descr="EOL logo  globe"/>
          <p:cNvPicPr>
            <a:picLocks noChangeAspect="1" noChangeArrowheads="1"/>
          </p:cNvPicPr>
          <p:nvPr/>
        </p:nvPicPr>
        <p:blipFill>
          <a:blip r:embed="rId16" cstate="print"/>
          <a:srcRect/>
          <a:stretch>
            <a:fillRect/>
          </a:stretch>
        </p:blipFill>
        <p:spPr bwMode="auto">
          <a:xfrm>
            <a:off x="5791200" y="1143000"/>
            <a:ext cx="1514475" cy="946547"/>
          </a:xfrm>
          <a:prstGeom prst="rect">
            <a:avLst/>
          </a:prstGeom>
          <a:noFill/>
          <a:effectLst/>
        </p:spPr>
      </p:pic>
      <p:sp>
        <p:nvSpPr>
          <p:cNvPr id="22" name="TextBox 21"/>
          <p:cNvSpPr txBox="1"/>
          <p:nvPr/>
        </p:nvSpPr>
        <p:spPr>
          <a:xfrm>
            <a:off x="5522976" y="143470"/>
            <a:ext cx="1917192" cy="923330"/>
          </a:xfrm>
          <a:prstGeom prst="rect">
            <a:avLst/>
          </a:prstGeom>
          <a:solidFill>
            <a:schemeClr val="bg1"/>
          </a:solidFill>
          <a:effectLst/>
        </p:spPr>
        <p:txBody>
          <a:bodyPr wrap="square" rtlCol="0">
            <a:spAutoFit/>
          </a:bodyPr>
          <a:lstStyle/>
          <a:p>
            <a:endParaRPr lang="en-US" sz="5400" dirty="0">
              <a:solidFill>
                <a:schemeClr val="bg1"/>
              </a:solidFill>
            </a:endParaRPr>
          </a:p>
        </p:txBody>
      </p:sp>
      <p:pic>
        <p:nvPicPr>
          <p:cNvPr id="53256" name="Picture 8" descr="http://v2.boldsystems.org/data/iBOL/iBOL_logo.jpg"/>
          <p:cNvPicPr>
            <a:picLocks noChangeAspect="1" noChangeArrowheads="1"/>
          </p:cNvPicPr>
          <p:nvPr/>
        </p:nvPicPr>
        <p:blipFill>
          <a:blip r:embed="rId17" cstate="print"/>
          <a:srcRect/>
          <a:stretch>
            <a:fillRect/>
          </a:stretch>
        </p:blipFill>
        <p:spPr bwMode="auto">
          <a:xfrm>
            <a:off x="5181600" y="2286000"/>
            <a:ext cx="1219200" cy="910336"/>
          </a:xfrm>
          <a:prstGeom prst="rect">
            <a:avLst/>
          </a:prstGeom>
          <a:noFill/>
          <a:effectLst/>
        </p:spPr>
      </p:pic>
      <p:pic>
        <p:nvPicPr>
          <p:cNvPr id="11" name="Picture 27" descr="https://encrypted-tbn0.google.com/images?q=tbn:ANd9GcRMwTms-6h8YADgqZPI9l2x5RAMo4TvW2QcsSroSTILL2ODNYwIcA"/>
          <p:cNvPicPr>
            <a:picLocks noChangeAspect="1" noChangeArrowheads="1"/>
          </p:cNvPicPr>
          <p:nvPr/>
        </p:nvPicPr>
        <p:blipFill>
          <a:blip r:embed="rId18" cstate="print"/>
          <a:srcRect/>
          <a:stretch>
            <a:fillRect/>
          </a:stretch>
        </p:blipFill>
        <p:spPr bwMode="auto">
          <a:xfrm>
            <a:off x="7684649" y="685800"/>
            <a:ext cx="1306951" cy="1266826"/>
          </a:xfrm>
          <a:prstGeom prst="rect">
            <a:avLst/>
          </a:prstGeom>
          <a:noFill/>
          <a:effectLst/>
        </p:spPr>
      </p:pic>
      <p:pic>
        <p:nvPicPr>
          <p:cNvPr id="53250" name="Picture 2" descr="File:IDigBio Logo w kBG.png"/>
          <p:cNvPicPr>
            <a:picLocks noChangeAspect="1" noChangeArrowheads="1"/>
          </p:cNvPicPr>
          <p:nvPr/>
        </p:nvPicPr>
        <p:blipFill>
          <a:blip r:embed="rId19" cstate="print"/>
          <a:srcRect/>
          <a:stretch>
            <a:fillRect/>
          </a:stretch>
        </p:blipFill>
        <p:spPr bwMode="auto">
          <a:xfrm>
            <a:off x="5562600" y="152400"/>
            <a:ext cx="2128761" cy="838200"/>
          </a:xfrm>
          <a:prstGeom prst="rect">
            <a:avLst/>
          </a:prstGeom>
          <a:noFill/>
          <a:effectLst/>
        </p:spPr>
      </p:pic>
      <p:sp>
        <p:nvSpPr>
          <p:cNvPr id="31" name="Rectangle 30"/>
          <p:cNvSpPr/>
          <p:nvPr/>
        </p:nvSpPr>
        <p:spPr>
          <a:xfrm>
            <a:off x="76200" y="3352800"/>
            <a:ext cx="2362200" cy="461665"/>
          </a:xfrm>
          <a:prstGeom prst="rect">
            <a:avLst/>
          </a:prstGeom>
          <a:noFill/>
          <a:ln w="6350">
            <a:solidFill>
              <a:srgbClr val="002060"/>
            </a:solidFill>
            <a:prstDash val="sysDot"/>
          </a:ln>
          <a:effectLst/>
        </p:spPr>
        <p:txBody>
          <a:bodyPr wrap="square">
            <a:spAutoFit/>
          </a:bodyPr>
          <a:lstStyle/>
          <a:p>
            <a:r>
              <a:rPr lang="en-US" sz="2400" dirty="0" smtClean="0">
                <a:solidFill>
                  <a:schemeClr val="accent1"/>
                </a:solidFill>
              </a:rPr>
              <a:t>Kepler Kurator</a:t>
            </a:r>
            <a:endParaRPr lang="en-US" sz="2400" dirty="0">
              <a:solidFill>
                <a:schemeClr val="accent1"/>
              </a:solidFill>
            </a:endParaRPr>
          </a:p>
        </p:txBody>
      </p:sp>
      <p:sp>
        <p:nvSpPr>
          <p:cNvPr id="32" name="Rectangle 31"/>
          <p:cNvSpPr/>
          <p:nvPr/>
        </p:nvSpPr>
        <p:spPr>
          <a:xfrm>
            <a:off x="6477000" y="3200400"/>
            <a:ext cx="2326278" cy="369332"/>
          </a:xfrm>
          <a:prstGeom prst="rect">
            <a:avLst/>
          </a:prstGeom>
          <a:ln>
            <a:solidFill>
              <a:schemeClr val="accent3">
                <a:lumMod val="60000"/>
                <a:lumOff val="40000"/>
              </a:schemeClr>
            </a:solidFill>
          </a:ln>
          <a:effectLst/>
        </p:spPr>
        <p:txBody>
          <a:bodyPr wrap="none">
            <a:spAutoFit/>
          </a:bodyPr>
          <a:lstStyle/>
          <a:p>
            <a:r>
              <a:rPr lang="pt-BR" b="1" dirty="0" smtClean="0"/>
              <a:t>D I S C O V E R    L I F E</a:t>
            </a:r>
            <a:r>
              <a:rPr lang="pt-BR" dirty="0" smtClean="0"/>
              <a:t> </a:t>
            </a:r>
            <a:endParaRPr lang="en-US" dirty="0"/>
          </a:p>
        </p:txBody>
      </p:sp>
      <p:pic>
        <p:nvPicPr>
          <p:cNvPr id="33" name="Picture 15" descr="PLoS ONE - www.plosone.org"/>
          <p:cNvPicPr>
            <a:picLocks noChangeAspect="1" noChangeArrowheads="1"/>
          </p:cNvPicPr>
          <p:nvPr/>
        </p:nvPicPr>
        <p:blipFill>
          <a:blip r:embed="rId20" cstate="print"/>
          <a:srcRect/>
          <a:stretch>
            <a:fillRect/>
          </a:stretch>
        </p:blipFill>
        <p:spPr bwMode="auto">
          <a:xfrm>
            <a:off x="6629400" y="6019800"/>
            <a:ext cx="2228850" cy="571501"/>
          </a:xfrm>
          <a:prstGeom prst="rect">
            <a:avLst/>
          </a:prstGeom>
          <a:noFill/>
          <a:effectLst/>
        </p:spPr>
      </p:pic>
      <p:pic>
        <p:nvPicPr>
          <p:cNvPr id="34" name="Picture 4" descr="http://snhs-plin.barry.edu/Research/left.GIF"/>
          <p:cNvPicPr>
            <a:picLocks noChangeAspect="1" noChangeArrowheads="1"/>
          </p:cNvPicPr>
          <p:nvPr/>
        </p:nvPicPr>
        <p:blipFill>
          <a:blip r:embed="rId21" cstate="print"/>
          <a:srcRect/>
          <a:stretch>
            <a:fillRect/>
          </a:stretch>
        </p:blipFill>
        <p:spPr bwMode="auto">
          <a:xfrm>
            <a:off x="4800600" y="3581400"/>
            <a:ext cx="1238250" cy="428626"/>
          </a:xfrm>
          <a:prstGeom prst="rect">
            <a:avLst/>
          </a:prstGeom>
          <a:noFill/>
          <a:effectLst/>
        </p:spPr>
      </p:pic>
      <p:pic>
        <p:nvPicPr>
          <p:cNvPr id="12" name="Picture 7"/>
          <p:cNvPicPr>
            <a:picLocks noChangeAspect="1" noChangeArrowheads="1"/>
          </p:cNvPicPr>
          <p:nvPr/>
        </p:nvPicPr>
        <p:blipFill>
          <a:blip r:embed="rId22" cstate="print"/>
          <a:srcRect r="43532"/>
          <a:stretch>
            <a:fillRect/>
          </a:stretch>
        </p:blipFill>
        <p:spPr bwMode="auto">
          <a:xfrm>
            <a:off x="3581400" y="3962400"/>
            <a:ext cx="856789" cy="12192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3269" name="Picture 21" descr="Zooniverse"/>
          <p:cNvPicPr>
            <a:picLocks noChangeAspect="1" noChangeArrowheads="1"/>
          </p:cNvPicPr>
          <p:nvPr/>
        </p:nvPicPr>
        <p:blipFill>
          <a:blip r:embed="rId23" cstate="print"/>
          <a:srcRect l="2643" r="16516"/>
          <a:stretch>
            <a:fillRect/>
          </a:stretch>
        </p:blipFill>
        <p:spPr bwMode="auto">
          <a:xfrm>
            <a:off x="3200400" y="6153149"/>
            <a:ext cx="2926006" cy="552451"/>
          </a:xfrm>
          <a:prstGeom prst="rect">
            <a:avLst/>
          </a:prstGeom>
          <a:solidFill>
            <a:schemeClr val="tx1">
              <a:lumMod val="75000"/>
              <a:lumOff val="25000"/>
            </a:schemeClr>
          </a:solidFill>
          <a:effectLst/>
        </p:spPr>
      </p:pic>
      <p:pic>
        <p:nvPicPr>
          <p:cNvPr id="2060" name="Picture 12" descr="http://vertnet.org/images/VNLogo_Full_Transparent_shortcrop.png"/>
          <p:cNvPicPr>
            <a:picLocks noChangeAspect="1" noChangeArrowheads="1"/>
          </p:cNvPicPr>
          <p:nvPr/>
        </p:nvPicPr>
        <p:blipFill>
          <a:blip r:embed="rId24" cstate="print"/>
          <a:srcRect/>
          <a:stretch>
            <a:fillRect/>
          </a:stretch>
        </p:blipFill>
        <p:spPr bwMode="auto">
          <a:xfrm>
            <a:off x="1143000" y="4667249"/>
            <a:ext cx="2209800" cy="619911"/>
          </a:xfrm>
          <a:prstGeom prst="rect">
            <a:avLst/>
          </a:prstGeom>
          <a:noFill/>
          <a:effectLst/>
        </p:spPr>
      </p:pic>
      <p:pic>
        <p:nvPicPr>
          <p:cNvPr id="37" name="Picture 2" descr="SGR"/>
          <p:cNvPicPr>
            <a:picLocks noChangeAspect="1" noChangeArrowheads="1"/>
          </p:cNvPicPr>
          <p:nvPr/>
        </p:nvPicPr>
        <p:blipFill>
          <a:blip r:embed="rId25" cstate="print"/>
          <a:srcRect/>
          <a:stretch>
            <a:fillRect/>
          </a:stretch>
        </p:blipFill>
        <p:spPr bwMode="auto">
          <a:xfrm>
            <a:off x="1981200" y="2133600"/>
            <a:ext cx="723900" cy="685800"/>
          </a:xfrm>
          <a:prstGeom prst="rect">
            <a:avLst/>
          </a:prstGeom>
          <a:noFill/>
        </p:spPr>
      </p:pic>
      <p:sp>
        <p:nvSpPr>
          <p:cNvPr id="35" name="TextBox 34"/>
          <p:cNvSpPr txBox="1"/>
          <p:nvPr/>
        </p:nvSpPr>
        <p:spPr>
          <a:xfrm rot="21301722">
            <a:off x="1756485" y="2262402"/>
            <a:ext cx="5461688" cy="1631216"/>
          </a:xfrm>
          <a:prstGeom prst="rect">
            <a:avLst/>
          </a:prstGeom>
          <a:solidFill>
            <a:schemeClr val="tx2">
              <a:alpha val="91000"/>
            </a:schemeClr>
          </a:solidFill>
          <a:effectLst>
            <a:outerShdw blurRad="40000" dist="23000" dir="5400000" rotWithShape="0">
              <a:srgbClr val="000000">
                <a:alpha val="35000"/>
              </a:srgbClr>
            </a:outerShdw>
          </a:effectLst>
          <a:sp3d>
            <a:bevelT w="63500" h="25400"/>
          </a:sp3d>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0000" dirty="0" smtClean="0">
                <a:solidFill>
                  <a:schemeClr val="bg2"/>
                </a:solidFill>
              </a:rPr>
              <a:t>Identifiers</a:t>
            </a:r>
            <a:endParaRPr lang="en-US" sz="10000" dirty="0">
              <a:solidFill>
                <a:schemeClr val="bg2"/>
              </a:solidFill>
            </a:endParaRPr>
          </a:p>
        </p:txBody>
      </p:sp>
    </p:spTree>
    <p:extLst>
      <p:ext uri="{BB962C8B-B14F-4D97-AF65-F5344CB8AC3E}">
        <p14:creationId xmlns:p14="http://schemas.microsoft.com/office/powerpoint/2010/main" val="612512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53267"/>
                                        </p:tgtEl>
                                        <p:attrNameLst>
                                          <p:attrName>style.visibility</p:attrName>
                                        </p:attrNameLst>
                                      </p:cBhvr>
                                      <p:to>
                                        <p:strVal val="visible"/>
                                      </p:to>
                                    </p:set>
                                    <p:animEffect transition="in" filter="fade">
                                      <p:cBhvr>
                                        <p:cTn id="10" dur="2000"/>
                                        <p:tgtEl>
                                          <p:spTgt spid="53267"/>
                                        </p:tgtEl>
                                      </p:cBhvr>
                                    </p:animEffect>
                                  </p:childTnLst>
                                </p:cTn>
                              </p:par>
                              <p:par>
                                <p:cTn id="11" presetID="10" presetClass="entr" presetSubtype="0" fill="hold" nodeType="withEffect">
                                  <p:stCondLst>
                                    <p:cond delay="0"/>
                                  </p:stCondLst>
                                  <p:childTnLst>
                                    <p:set>
                                      <p:cBhvr>
                                        <p:cTn id="12" dur="1" fill="hold">
                                          <p:stCondLst>
                                            <p:cond delay="0"/>
                                          </p:stCondLst>
                                        </p:cTn>
                                        <p:tgtEl>
                                          <p:spTgt spid="53260"/>
                                        </p:tgtEl>
                                        <p:attrNameLst>
                                          <p:attrName>style.visibility</p:attrName>
                                        </p:attrNameLst>
                                      </p:cBhvr>
                                      <p:to>
                                        <p:strVal val="visible"/>
                                      </p:to>
                                    </p:set>
                                    <p:animEffect transition="in" filter="fade">
                                      <p:cBhvr>
                                        <p:cTn id="13" dur="2000"/>
                                        <p:tgtEl>
                                          <p:spTgt spid="53260"/>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53262"/>
                                        </p:tgtEl>
                                        <p:attrNameLst>
                                          <p:attrName>style.visibility</p:attrName>
                                        </p:attrNameLst>
                                      </p:cBhvr>
                                      <p:to>
                                        <p:strVal val="visible"/>
                                      </p:to>
                                    </p:set>
                                    <p:animEffect transition="in" filter="fade">
                                      <p:cBhvr>
                                        <p:cTn id="28" dur="2000"/>
                                        <p:tgtEl>
                                          <p:spTgt spid="53262"/>
                                        </p:tgtEl>
                                      </p:cBhvr>
                                    </p:animEffect>
                                  </p:childTnLst>
                                </p:cTn>
                              </p:par>
                              <p:par>
                                <p:cTn id="29" presetID="10" presetClass="entr" presetSubtype="0"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2000"/>
                                        <p:tgtEl>
                                          <p:spTgt spid="2054"/>
                                        </p:tgtEl>
                                      </p:cBhvr>
                                    </p:animEffect>
                                  </p:childTnLst>
                                </p:cTn>
                              </p:par>
                              <p:par>
                                <p:cTn id="32" presetID="10" presetClass="entr" presetSubtype="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2000"/>
                                        <p:tgtEl>
                                          <p:spTgt spid="2052"/>
                                        </p:tgtEl>
                                      </p:cBhvr>
                                    </p:animEffect>
                                  </p:childTnLst>
                                </p:cTn>
                              </p:par>
                              <p:par>
                                <p:cTn id="35" presetID="10" presetClass="entr" presetSubtype="0" fill="hold" nodeType="with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fade">
                                      <p:cBhvr>
                                        <p:cTn id="37" dur="2000"/>
                                        <p:tgtEl>
                                          <p:spTgt spid="2056"/>
                                        </p:tgtEl>
                                      </p:cBhvr>
                                    </p:animEffect>
                                  </p:childTnLst>
                                </p:cTn>
                              </p:par>
                              <p:par>
                                <p:cTn id="38" presetID="10" presetClass="entr" presetSubtype="0" fill="hold" nodeType="withEffect">
                                  <p:stCondLst>
                                    <p:cond delay="0"/>
                                  </p:stCondLst>
                                  <p:childTnLst>
                                    <p:set>
                                      <p:cBhvr>
                                        <p:cTn id="39" dur="1" fill="hold">
                                          <p:stCondLst>
                                            <p:cond delay="0"/>
                                          </p:stCondLst>
                                        </p:cTn>
                                        <p:tgtEl>
                                          <p:spTgt spid="2058"/>
                                        </p:tgtEl>
                                        <p:attrNameLst>
                                          <p:attrName>style.visibility</p:attrName>
                                        </p:attrNameLst>
                                      </p:cBhvr>
                                      <p:to>
                                        <p:strVal val="visible"/>
                                      </p:to>
                                    </p:set>
                                    <p:animEffect transition="in" filter="fade">
                                      <p:cBhvr>
                                        <p:cTn id="40" dur="2000"/>
                                        <p:tgtEl>
                                          <p:spTgt spid="2058"/>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000"/>
                                        <p:tgtEl>
                                          <p:spTgt spid="16"/>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0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0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2000"/>
                                        <p:tgtEl>
                                          <p:spTgt spid="22"/>
                                        </p:tgtEl>
                                      </p:cBhvr>
                                    </p:animEffect>
                                  </p:childTnLst>
                                </p:cTn>
                              </p:par>
                              <p:par>
                                <p:cTn id="59" presetID="10" presetClass="entr" presetSubtype="0" fill="hold" nodeType="withEffect">
                                  <p:stCondLst>
                                    <p:cond delay="0"/>
                                  </p:stCondLst>
                                  <p:childTnLst>
                                    <p:set>
                                      <p:cBhvr>
                                        <p:cTn id="60" dur="1" fill="hold">
                                          <p:stCondLst>
                                            <p:cond delay="0"/>
                                          </p:stCondLst>
                                        </p:cTn>
                                        <p:tgtEl>
                                          <p:spTgt spid="53256"/>
                                        </p:tgtEl>
                                        <p:attrNameLst>
                                          <p:attrName>style.visibility</p:attrName>
                                        </p:attrNameLst>
                                      </p:cBhvr>
                                      <p:to>
                                        <p:strVal val="visible"/>
                                      </p:to>
                                    </p:set>
                                    <p:animEffect transition="in" filter="fade">
                                      <p:cBhvr>
                                        <p:cTn id="61" dur="2000"/>
                                        <p:tgtEl>
                                          <p:spTgt spid="53256"/>
                                        </p:tgtEl>
                                      </p:cBhvr>
                                    </p:animEffect>
                                  </p:childTnLst>
                                </p:cTn>
                              </p:par>
                              <p:par>
                                <p:cTn id="62" presetID="10" presetClass="entr" presetSubtype="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2000"/>
                                        <p:tgtEl>
                                          <p:spTgt spid="23"/>
                                        </p:tgtEl>
                                      </p:cBhvr>
                                    </p:animEffect>
                                  </p:childTnLst>
                                </p:cTn>
                              </p:par>
                              <p:par>
                                <p:cTn id="65" presetID="10"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2000"/>
                                        <p:tgtEl>
                                          <p:spTgt spid="11"/>
                                        </p:tgtEl>
                                      </p:cBhvr>
                                    </p:animEffect>
                                  </p:childTnLst>
                                </p:cTn>
                              </p:par>
                              <p:par>
                                <p:cTn id="68" presetID="10" presetClass="entr" presetSubtype="0" fill="hold" nodeType="withEffect">
                                  <p:stCondLst>
                                    <p:cond delay="0"/>
                                  </p:stCondLst>
                                  <p:childTnLst>
                                    <p:set>
                                      <p:cBhvr>
                                        <p:cTn id="69" dur="1" fill="hold">
                                          <p:stCondLst>
                                            <p:cond delay="0"/>
                                          </p:stCondLst>
                                        </p:cTn>
                                        <p:tgtEl>
                                          <p:spTgt spid="53250"/>
                                        </p:tgtEl>
                                        <p:attrNameLst>
                                          <p:attrName>style.visibility</p:attrName>
                                        </p:attrNameLst>
                                      </p:cBhvr>
                                      <p:to>
                                        <p:strVal val="visible"/>
                                      </p:to>
                                    </p:set>
                                    <p:animEffect transition="in" filter="fade">
                                      <p:cBhvr>
                                        <p:cTn id="70" dur="2000"/>
                                        <p:tgtEl>
                                          <p:spTgt spid="5325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2000"/>
                                        <p:tgtEl>
                                          <p:spTgt spid="3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2000"/>
                                        <p:tgtEl>
                                          <p:spTgt spid="32"/>
                                        </p:tgtEl>
                                      </p:cBhvr>
                                    </p:animEffect>
                                  </p:childTnLst>
                                </p:cTn>
                              </p:par>
                              <p:par>
                                <p:cTn id="77" presetID="10"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2000"/>
                                        <p:tgtEl>
                                          <p:spTgt spid="33"/>
                                        </p:tgtEl>
                                      </p:cBhvr>
                                    </p:animEffect>
                                  </p:childTnLst>
                                </p:cTn>
                              </p:par>
                              <p:par>
                                <p:cTn id="80" presetID="10" presetClass="entr" presetSubtype="0"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2000"/>
                                        <p:tgtEl>
                                          <p:spTgt spid="34"/>
                                        </p:tgtEl>
                                      </p:cBhvr>
                                    </p:animEffec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2000"/>
                                        <p:tgtEl>
                                          <p:spTgt spid="12"/>
                                        </p:tgtEl>
                                      </p:cBhvr>
                                    </p:animEffect>
                                  </p:childTnLst>
                                </p:cTn>
                              </p:par>
                              <p:par>
                                <p:cTn id="86" presetID="10" presetClass="entr" presetSubtype="0" fill="hold" nodeType="withEffect">
                                  <p:stCondLst>
                                    <p:cond delay="0"/>
                                  </p:stCondLst>
                                  <p:childTnLst>
                                    <p:set>
                                      <p:cBhvr>
                                        <p:cTn id="87" dur="1" fill="hold">
                                          <p:stCondLst>
                                            <p:cond delay="0"/>
                                          </p:stCondLst>
                                        </p:cTn>
                                        <p:tgtEl>
                                          <p:spTgt spid="53269"/>
                                        </p:tgtEl>
                                        <p:attrNameLst>
                                          <p:attrName>style.visibility</p:attrName>
                                        </p:attrNameLst>
                                      </p:cBhvr>
                                      <p:to>
                                        <p:strVal val="visible"/>
                                      </p:to>
                                    </p:set>
                                    <p:animEffect transition="in" filter="fade">
                                      <p:cBhvr>
                                        <p:cTn id="88" dur="2000"/>
                                        <p:tgtEl>
                                          <p:spTgt spid="53269"/>
                                        </p:tgtEl>
                                      </p:cBhvr>
                                    </p:animEffect>
                                  </p:childTnLst>
                                </p:cTn>
                              </p:par>
                              <p:par>
                                <p:cTn id="89" presetID="10" presetClass="entr" presetSubtype="0" fill="hold" nodeType="withEffect">
                                  <p:stCondLst>
                                    <p:cond delay="0"/>
                                  </p:stCondLst>
                                  <p:childTnLst>
                                    <p:set>
                                      <p:cBhvr>
                                        <p:cTn id="90" dur="1" fill="hold">
                                          <p:stCondLst>
                                            <p:cond delay="0"/>
                                          </p:stCondLst>
                                        </p:cTn>
                                        <p:tgtEl>
                                          <p:spTgt spid="2060"/>
                                        </p:tgtEl>
                                        <p:attrNameLst>
                                          <p:attrName>style.visibility</p:attrName>
                                        </p:attrNameLst>
                                      </p:cBhvr>
                                      <p:to>
                                        <p:strVal val="visible"/>
                                      </p:to>
                                    </p:set>
                                    <p:animEffect transition="in" filter="fade">
                                      <p:cBhvr>
                                        <p:cTn id="91" dur="2000"/>
                                        <p:tgtEl>
                                          <p:spTgt spid="2060"/>
                                        </p:tgtEl>
                                      </p:cBhvr>
                                    </p:animEffect>
                                  </p:childTnLst>
                                </p:cTn>
                              </p:par>
                              <p:par>
                                <p:cTn id="92" presetID="10"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20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5" presetClass="entr" presetSubtype="1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checkerboard(across)">
                                      <p:cBhvr>
                                        <p:cTn id="99"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13" grpId="0"/>
      <p:bldP spid="20" grpId="0" animBg="1"/>
      <p:bldP spid="22" grpId="0" animBg="1"/>
      <p:bldP spid="31" grpId="0" animBg="1"/>
      <p:bldP spid="32" grpId="0" animBg="1"/>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 People &amp; Data Overview</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Social issues (People)</a:t>
            </a:r>
          </a:p>
          <a:p>
            <a:r>
              <a:rPr lang="en-US" dirty="0" smtClean="0"/>
              <a:t>Specimen Identifiers</a:t>
            </a:r>
          </a:p>
          <a:p>
            <a:pPr lvl="1"/>
            <a:r>
              <a:rPr lang="en-US" dirty="0" smtClean="0"/>
              <a:t>CollectionObject</a:t>
            </a:r>
          </a:p>
          <a:p>
            <a:r>
              <a:rPr lang="en-US" dirty="0" smtClean="0">
                <a:solidFill>
                  <a:schemeClr val="tx2"/>
                </a:solidFill>
                <a:effectLst>
                  <a:outerShdw blurRad="38100" dist="38100" dir="2700000" algn="tl">
                    <a:srgbClr val="000000">
                      <a:alpha val="43137"/>
                    </a:srgbClr>
                  </a:outerShdw>
                </a:effectLst>
              </a:rPr>
              <a:t>Share!</a:t>
            </a:r>
          </a:p>
          <a:p>
            <a:pPr lvl="1"/>
            <a:r>
              <a:rPr lang="en-US" dirty="0">
                <a:solidFill>
                  <a:schemeClr val="tx2"/>
                </a:solidFill>
                <a:effectLst>
                  <a:outerShdw blurRad="38100" dist="38100" dir="2700000" algn="tl">
                    <a:srgbClr val="000000">
                      <a:alpha val="43137"/>
                    </a:srgbClr>
                  </a:outerShdw>
                </a:effectLst>
              </a:rPr>
              <a:t>Collaborating with TCNs and PENs</a:t>
            </a:r>
          </a:p>
          <a:p>
            <a:pPr lvl="1"/>
            <a:r>
              <a:rPr lang="en-US" dirty="0">
                <a:solidFill>
                  <a:schemeClr val="tx2"/>
                </a:solidFill>
                <a:effectLst>
                  <a:outerShdw blurRad="38100" dist="38100" dir="2700000" algn="tl">
                    <a:srgbClr val="000000">
                      <a:alpha val="43137"/>
                    </a:srgbClr>
                  </a:outerShdw>
                </a:effectLst>
              </a:rPr>
              <a:t>Contributing to iDigBio</a:t>
            </a:r>
          </a:p>
          <a:p>
            <a:pPr lvl="1"/>
            <a:r>
              <a:rPr lang="en-US" dirty="0">
                <a:solidFill>
                  <a:schemeClr val="tx2"/>
                </a:solidFill>
                <a:effectLst>
                  <a:outerShdw blurRad="38100" dist="38100" dir="2700000" algn="tl">
                    <a:srgbClr val="000000">
                      <a:alpha val="43137"/>
                    </a:srgbClr>
                  </a:outerShdw>
                </a:effectLst>
              </a:rPr>
              <a:t>Data </a:t>
            </a:r>
            <a:r>
              <a:rPr lang="en-US" dirty="0" smtClean="0">
                <a:solidFill>
                  <a:schemeClr val="tx2"/>
                </a:solidFill>
                <a:effectLst>
                  <a:outerShdw blurRad="38100" dist="38100" dir="2700000" algn="tl">
                    <a:srgbClr val="000000">
                      <a:alpha val="43137"/>
                    </a:srgbClr>
                  </a:outerShdw>
                </a:effectLst>
              </a:rPr>
              <a:t>Aggregators</a:t>
            </a:r>
          </a:p>
          <a:p>
            <a:r>
              <a:rPr lang="en-US" dirty="0"/>
              <a:t>Excel ≠ database</a:t>
            </a:r>
          </a:p>
          <a:p>
            <a:pPr lvl="1"/>
            <a:r>
              <a:rPr lang="en-US" dirty="0"/>
              <a:t>Open </a:t>
            </a:r>
            <a:r>
              <a:rPr lang="en-US" dirty="0" smtClean="0"/>
              <a:t>Refine</a:t>
            </a:r>
            <a:endParaRPr lang="en-US" dirty="0"/>
          </a:p>
        </p:txBody>
      </p:sp>
    </p:spTree>
    <p:extLst>
      <p:ext uri="{BB962C8B-B14F-4D97-AF65-F5344CB8AC3E}">
        <p14:creationId xmlns:p14="http://schemas.microsoft.com/office/powerpoint/2010/main" val="11756980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Ways to Share Data</a:t>
            </a:r>
            <a:endParaRPr lang="en-US" dirty="0"/>
          </a:p>
        </p:txBody>
      </p:sp>
      <p:sp>
        <p:nvSpPr>
          <p:cNvPr id="3" name="Content Placeholder 2"/>
          <p:cNvSpPr>
            <a:spLocks noGrp="1"/>
          </p:cNvSpPr>
          <p:nvPr>
            <p:ph idx="1"/>
          </p:nvPr>
        </p:nvSpPr>
        <p:spPr>
          <a:xfrm>
            <a:off x="457200" y="1219200"/>
            <a:ext cx="8686800" cy="4906963"/>
          </a:xfrm>
        </p:spPr>
        <p:txBody>
          <a:bodyPr>
            <a:normAutofit fontScale="62500" lnSpcReduction="20000"/>
          </a:bodyPr>
          <a:lstStyle/>
          <a:p>
            <a:r>
              <a:rPr lang="en-US" dirty="0" smtClean="0">
                <a:solidFill>
                  <a:schemeClr val="tx2"/>
                </a:solidFill>
                <a:effectLst>
                  <a:outerShdw blurRad="38100" dist="38100" dir="2700000" algn="tl">
                    <a:srgbClr val="000000">
                      <a:alpha val="43137"/>
                    </a:srgbClr>
                  </a:outerShdw>
                </a:effectLst>
              </a:rPr>
              <a:t>Thematic Collection Networks </a:t>
            </a:r>
            <a:r>
              <a:rPr lang="en-US" dirty="0" smtClean="0"/>
              <a:t>(TCNs)</a:t>
            </a:r>
          </a:p>
          <a:p>
            <a:pPr lvl="1"/>
            <a:r>
              <a:rPr lang="en-US" dirty="0" smtClean="0"/>
              <a:t>have data ready to share?</a:t>
            </a:r>
          </a:p>
          <a:p>
            <a:pPr lvl="1"/>
            <a:r>
              <a:rPr lang="en-US" dirty="0" smtClean="0"/>
              <a:t>fits a current TCN theme?</a:t>
            </a:r>
          </a:p>
          <a:p>
            <a:r>
              <a:rPr lang="en-US" dirty="0" smtClean="0">
                <a:solidFill>
                  <a:schemeClr val="tx2"/>
                </a:solidFill>
                <a:effectLst>
                  <a:outerShdw blurRad="38100" dist="38100" dir="2700000" algn="tl">
                    <a:srgbClr val="000000">
                      <a:alpha val="43137"/>
                    </a:srgbClr>
                  </a:outerShdw>
                </a:effectLst>
              </a:rPr>
              <a:t>Partners to Existing Networks </a:t>
            </a:r>
            <a:r>
              <a:rPr lang="en-US" dirty="0" smtClean="0"/>
              <a:t>(PENs)</a:t>
            </a:r>
          </a:p>
          <a:p>
            <a:pPr lvl="1"/>
            <a:r>
              <a:rPr lang="en-US" dirty="0" smtClean="0"/>
              <a:t>join the effort</a:t>
            </a:r>
          </a:p>
          <a:p>
            <a:r>
              <a:rPr lang="en-US" dirty="0" smtClean="0">
                <a:solidFill>
                  <a:schemeClr val="tx2"/>
                </a:solidFill>
                <a:effectLst>
                  <a:outerShdw blurRad="38100" dist="38100" dir="2700000" algn="tl">
                    <a:srgbClr val="000000">
                      <a:alpha val="43137"/>
                    </a:srgbClr>
                  </a:outerShdw>
                </a:effectLst>
              </a:rPr>
              <a:t>Does my collection have to be part of a TCN or PEN to contribute data?</a:t>
            </a:r>
          </a:p>
          <a:p>
            <a:pPr lvl="1"/>
            <a:r>
              <a:rPr lang="en-US" dirty="0" smtClean="0"/>
              <a:t>No.</a:t>
            </a:r>
          </a:p>
          <a:p>
            <a:r>
              <a:rPr lang="en-US" dirty="0" smtClean="0"/>
              <a:t>Through an </a:t>
            </a:r>
            <a:r>
              <a:rPr lang="en-US" dirty="0" smtClean="0">
                <a:solidFill>
                  <a:schemeClr val="tx2"/>
                </a:solidFill>
                <a:effectLst>
                  <a:outerShdw blurRad="38100" dist="38100" dir="2700000" algn="tl">
                    <a:srgbClr val="000000">
                      <a:alpha val="43137"/>
                    </a:srgbClr>
                  </a:outerShdw>
                </a:effectLst>
              </a:rPr>
              <a:t>existing portal </a:t>
            </a:r>
            <a:r>
              <a:rPr lang="en-US" dirty="0" smtClean="0"/>
              <a:t>or </a:t>
            </a:r>
            <a:r>
              <a:rPr lang="en-US" dirty="0" smtClean="0">
                <a:solidFill>
                  <a:schemeClr val="tx2"/>
                </a:solidFill>
                <a:effectLst>
                  <a:outerShdw blurRad="38100" dist="38100" dir="2700000" algn="tl">
                    <a:srgbClr val="000000">
                      <a:alpha val="43137"/>
                    </a:srgbClr>
                  </a:outerShdw>
                </a:effectLst>
              </a:rPr>
              <a:t>repository</a:t>
            </a:r>
          </a:p>
          <a:p>
            <a:pPr lvl="1"/>
            <a:r>
              <a:rPr lang="en-US" dirty="0" smtClean="0"/>
              <a:t>Symbiota</a:t>
            </a:r>
          </a:p>
          <a:p>
            <a:pPr lvl="1"/>
            <a:r>
              <a:rPr lang="en-US" dirty="0" smtClean="0"/>
              <a:t>VertNet</a:t>
            </a:r>
          </a:p>
          <a:p>
            <a:pPr lvl="1"/>
            <a:r>
              <a:rPr lang="en-US" dirty="0" smtClean="0"/>
              <a:t>Morphbank</a:t>
            </a:r>
          </a:p>
          <a:p>
            <a:pPr lvl="1"/>
            <a:r>
              <a:rPr lang="en-US" dirty="0" smtClean="0"/>
              <a:t>iDigBio</a:t>
            </a:r>
          </a:p>
          <a:p>
            <a:pPr lvl="1"/>
            <a:r>
              <a:rPr lang="en-US" dirty="0" smtClean="0"/>
              <a:t>GBIF</a:t>
            </a:r>
          </a:p>
          <a:p>
            <a:r>
              <a:rPr lang="en-US" dirty="0" smtClean="0"/>
              <a:t>Help is everywhere!</a:t>
            </a:r>
          </a:p>
        </p:txBody>
      </p:sp>
    </p:spTree>
    <p:extLst>
      <p:ext uri="{BB962C8B-B14F-4D97-AF65-F5344CB8AC3E}">
        <p14:creationId xmlns:p14="http://schemas.microsoft.com/office/powerpoint/2010/main" val="3742444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Social I</a:t>
            </a:r>
            <a:r>
              <a:rPr lang="en-US" dirty="0" smtClean="0"/>
              <a:t>ssues</a:t>
            </a:r>
            <a:endParaRPr lang="en-US" dirty="0"/>
          </a:p>
        </p:txBody>
      </p:sp>
      <p:sp>
        <p:nvSpPr>
          <p:cNvPr id="3" name="Content Placeholder 2"/>
          <p:cNvSpPr>
            <a:spLocks noGrp="1"/>
          </p:cNvSpPr>
          <p:nvPr>
            <p:ph idx="1"/>
          </p:nvPr>
        </p:nvSpPr>
        <p:spPr>
          <a:xfrm>
            <a:off x="457200" y="2865437"/>
            <a:ext cx="8229600" cy="4525963"/>
          </a:xfrm>
        </p:spPr>
        <p:txBody>
          <a:bodyPr/>
          <a:lstStyle/>
          <a:p>
            <a:r>
              <a:rPr lang="en-US" dirty="0"/>
              <a:t>Why discuss people </a:t>
            </a:r>
            <a:r>
              <a:rPr lang="en-US" dirty="0" smtClean="0"/>
              <a:t>issues?</a:t>
            </a:r>
          </a:p>
          <a:p>
            <a:pPr lvl="1"/>
            <a:r>
              <a:rPr lang="en-US" dirty="0" smtClean="0"/>
              <a:t>People</a:t>
            </a:r>
          </a:p>
          <a:p>
            <a:pPr lvl="1"/>
            <a:r>
              <a:rPr lang="en-US" dirty="0" smtClean="0"/>
              <a:t>Technology</a:t>
            </a:r>
          </a:p>
          <a:p>
            <a:r>
              <a:rPr lang="en-US" dirty="0" smtClean="0"/>
              <a:t>The invention of the wheel</a:t>
            </a:r>
          </a:p>
          <a:p>
            <a:r>
              <a:rPr lang="en-US" dirty="0" smtClean="0"/>
              <a:t>Use </a:t>
            </a:r>
            <a:r>
              <a:rPr lang="en-US" dirty="0" smtClean="0">
                <a:solidFill>
                  <a:schemeClr val="tx2"/>
                </a:solidFill>
                <a:effectLst>
                  <a:outerShdw blurRad="38100" dist="38100" dir="2700000" algn="tl">
                    <a:srgbClr val="000000">
                      <a:alpha val="43137"/>
                    </a:srgbClr>
                  </a:outerShdw>
                </a:effectLst>
              </a:rPr>
              <a:t>resources</a:t>
            </a:r>
            <a:r>
              <a:rPr lang="en-US" dirty="0" smtClean="0"/>
              <a:t> wisely, effectively</a:t>
            </a:r>
          </a:p>
          <a:p>
            <a:r>
              <a:rPr lang="en-US" dirty="0" smtClean="0"/>
              <a:t>Knowledge about  social issues</a:t>
            </a:r>
          </a:p>
          <a:p>
            <a:endParaRPr lang="en-US" dirty="0"/>
          </a:p>
        </p:txBody>
      </p:sp>
      <p:pic>
        <p:nvPicPr>
          <p:cNvPr id="4" name="Picture 1"/>
          <p:cNvPicPr>
            <a:picLocks noChangeAspect="1" noChangeArrowheads="1"/>
          </p:cNvPicPr>
          <p:nvPr/>
        </p:nvPicPr>
        <p:blipFill>
          <a:blip r:embed="rId3" cstate="print"/>
          <a:srcRect/>
          <a:stretch>
            <a:fillRect/>
          </a:stretch>
        </p:blipFill>
        <p:spPr bwMode="auto">
          <a:xfrm>
            <a:off x="4038600" y="228600"/>
            <a:ext cx="4876800" cy="1965960"/>
          </a:xfrm>
          <a:prstGeom prst="rect">
            <a:avLst/>
          </a:prstGeom>
          <a:noFill/>
          <a:ln w="9525">
            <a:noFill/>
            <a:miter lim="800000"/>
            <a:headEnd/>
            <a:tailEnd/>
          </a:ln>
        </p:spPr>
      </p:pic>
    </p:spTree>
    <p:extLst>
      <p:ext uri="{BB962C8B-B14F-4D97-AF65-F5344CB8AC3E}">
        <p14:creationId xmlns:p14="http://schemas.microsoft.com/office/powerpoint/2010/main" val="17747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data with iDigBio</a:t>
            </a:r>
            <a:endParaRPr lang="en-US" dirty="0"/>
          </a:p>
        </p:txBody>
      </p:sp>
      <p:sp>
        <p:nvSpPr>
          <p:cNvPr id="3" name="Content Placeholder 2"/>
          <p:cNvSpPr>
            <a:spLocks noGrp="1"/>
          </p:cNvSpPr>
          <p:nvPr>
            <p:ph idx="1"/>
          </p:nvPr>
        </p:nvSpPr>
        <p:spPr>
          <a:xfrm>
            <a:off x="457200" y="1447800"/>
            <a:ext cx="8229600" cy="4678363"/>
          </a:xfrm>
        </p:spPr>
        <p:txBody>
          <a:bodyPr>
            <a:normAutofit fontScale="77500" lnSpcReduction="20000"/>
          </a:bodyPr>
          <a:lstStyle/>
          <a:p>
            <a:r>
              <a:rPr lang="en-US" dirty="0" smtClean="0"/>
              <a:t>All specimen data welcome at iDigBio</a:t>
            </a:r>
          </a:p>
          <a:p>
            <a:r>
              <a:rPr lang="en-US" dirty="0" smtClean="0"/>
              <a:t>Custom export</a:t>
            </a:r>
          </a:p>
          <a:p>
            <a:r>
              <a:rPr lang="en-US" dirty="0" smtClean="0">
                <a:solidFill>
                  <a:schemeClr val="tx2"/>
                </a:solidFill>
                <a:effectLst>
                  <a:outerShdw blurRad="38100" dist="38100" dir="2700000" algn="tl">
                    <a:srgbClr val="000000">
                      <a:alpha val="43137"/>
                    </a:srgbClr>
                  </a:outerShdw>
                </a:effectLst>
              </a:rPr>
              <a:t>CSV files</a:t>
            </a:r>
          </a:p>
          <a:p>
            <a:r>
              <a:rPr lang="en-US" dirty="0" err="1" smtClean="0">
                <a:solidFill>
                  <a:schemeClr val="tx2"/>
                </a:solidFill>
                <a:effectLst>
                  <a:outerShdw blurRad="38100" dist="38100" dir="2700000" algn="tl">
                    <a:srgbClr val="000000">
                      <a:alpha val="43137"/>
                    </a:srgbClr>
                  </a:outerShdw>
                </a:effectLst>
              </a:rPr>
              <a:t>DwC</a:t>
            </a:r>
            <a:r>
              <a:rPr lang="en-US" dirty="0" smtClean="0">
                <a:solidFill>
                  <a:schemeClr val="tx2"/>
                </a:solidFill>
                <a:effectLst>
                  <a:outerShdw blurRad="38100" dist="38100" dir="2700000" algn="tl">
                    <a:srgbClr val="000000">
                      <a:alpha val="43137"/>
                    </a:srgbClr>
                  </a:outerShdw>
                </a:effectLst>
              </a:rPr>
              <a:t>-A files</a:t>
            </a:r>
          </a:p>
          <a:p>
            <a:pPr lvl="1"/>
            <a:r>
              <a:rPr lang="en-US" dirty="0" smtClean="0"/>
              <a:t>Integrated Publishing Toolkit (IPT)</a:t>
            </a:r>
          </a:p>
          <a:p>
            <a:pPr lvl="1"/>
            <a:r>
              <a:rPr lang="en-US" dirty="0" smtClean="0"/>
              <a:t>DwC-Extensions</a:t>
            </a:r>
          </a:p>
          <a:p>
            <a:pPr lvl="2"/>
            <a:r>
              <a:rPr lang="en-US" dirty="0" err="1" smtClean="0"/>
              <a:t>MeasurementOrFact</a:t>
            </a:r>
            <a:endParaRPr lang="en-US" dirty="0" smtClean="0"/>
          </a:p>
          <a:p>
            <a:pPr lvl="2"/>
            <a:r>
              <a:rPr lang="en-US" dirty="0" err="1" smtClean="0"/>
              <a:t>ResourceRelationship</a:t>
            </a:r>
            <a:endParaRPr lang="en-US" dirty="0" smtClean="0"/>
          </a:p>
          <a:p>
            <a:pPr lvl="2"/>
            <a:r>
              <a:rPr lang="en-US" dirty="0" err="1" smtClean="0"/>
              <a:t>AudubonCore</a:t>
            </a:r>
            <a:endParaRPr lang="en-US" dirty="0" smtClean="0"/>
          </a:p>
          <a:p>
            <a:r>
              <a:rPr lang="en-US" dirty="0" smtClean="0"/>
              <a:t>Specimen Identifiers</a:t>
            </a:r>
          </a:p>
          <a:p>
            <a:r>
              <a:rPr lang="en-US" dirty="0" smtClean="0"/>
              <a:t>Record Identifiers</a:t>
            </a:r>
          </a:p>
          <a:p>
            <a:r>
              <a:rPr lang="en-US" i="1" dirty="0" smtClean="0">
                <a:solidFill>
                  <a:schemeClr val="tx2"/>
                </a:solidFill>
                <a:effectLst>
                  <a:outerShdw blurRad="38100" dist="38100" dir="2700000" algn="tl">
                    <a:srgbClr val="000000">
                      <a:alpha val="43137"/>
                    </a:srgbClr>
                  </a:outerShdw>
                </a:effectLst>
              </a:rPr>
              <a:t>Expect Feedback</a:t>
            </a:r>
          </a:p>
          <a:p>
            <a:endParaRPr lang="en-US" dirty="0"/>
          </a:p>
        </p:txBody>
      </p:sp>
    </p:spTree>
    <p:extLst>
      <p:ext uri="{BB962C8B-B14F-4D97-AF65-F5344CB8AC3E}">
        <p14:creationId xmlns:p14="http://schemas.microsoft.com/office/powerpoint/2010/main" val="6106124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Darwin Core Standard</a:t>
            </a:r>
            <a:endParaRPr lang="en-US" dirty="0"/>
          </a:p>
        </p:txBody>
      </p:sp>
      <p:sp>
        <p:nvSpPr>
          <p:cNvPr id="3" name="Content Placeholder 2"/>
          <p:cNvSpPr>
            <a:spLocks noGrp="1"/>
          </p:cNvSpPr>
          <p:nvPr>
            <p:ph idx="1"/>
          </p:nvPr>
        </p:nvSpPr>
        <p:spPr>
          <a:xfrm>
            <a:off x="304800" y="1600201"/>
            <a:ext cx="8229600" cy="3886200"/>
          </a:xfrm>
        </p:spPr>
        <p:txBody>
          <a:bodyPr>
            <a:normAutofit fontScale="92500" lnSpcReduction="10000"/>
          </a:bodyPr>
          <a:lstStyle/>
          <a:p>
            <a:r>
              <a:rPr lang="en-US" sz="2700" dirty="0" smtClean="0"/>
              <a:t>Darwin Core (often abbreviated to DwC) is a body of data standards which function as an extension of Dublin Core for biodiversity informatics applications, </a:t>
            </a:r>
            <a:r>
              <a:rPr lang="en-US" sz="2700" dirty="0" smtClean="0">
                <a:effectLst>
                  <a:outerShdw blurRad="38100" dist="38100" dir="2700000" algn="tl">
                    <a:srgbClr val="000000">
                      <a:alpha val="43137"/>
                    </a:srgbClr>
                  </a:outerShdw>
                </a:effectLst>
              </a:rPr>
              <a:t>establishing </a:t>
            </a:r>
            <a:r>
              <a:rPr lang="en-US" sz="2700" b="1" dirty="0" smtClean="0">
                <a:solidFill>
                  <a:schemeClr val="accent1"/>
                </a:solidFill>
                <a:effectLst>
                  <a:outerShdw blurRad="38100" dist="38100" dir="2700000" algn="tl">
                    <a:srgbClr val="000000">
                      <a:alpha val="43137"/>
                    </a:srgbClr>
                  </a:outerShdw>
                </a:effectLst>
              </a:rPr>
              <a:t>a vocabulary of terms </a:t>
            </a:r>
            <a:r>
              <a:rPr lang="en-US" sz="2700" dirty="0" smtClean="0">
                <a:solidFill>
                  <a:schemeClr val="accent1"/>
                </a:solidFill>
                <a:effectLst>
                  <a:outerShdw blurRad="38100" dist="38100" dir="2700000" algn="tl">
                    <a:srgbClr val="000000">
                      <a:alpha val="43137"/>
                    </a:srgbClr>
                  </a:outerShdw>
                </a:effectLst>
              </a:rPr>
              <a:t>to </a:t>
            </a:r>
            <a:r>
              <a:rPr lang="en-US" sz="2700" b="1" dirty="0" smtClean="0">
                <a:solidFill>
                  <a:schemeClr val="accent1"/>
                </a:solidFill>
                <a:effectLst>
                  <a:outerShdw blurRad="38100" dist="38100" dir="2700000" algn="tl">
                    <a:srgbClr val="000000">
                      <a:alpha val="43137"/>
                    </a:srgbClr>
                  </a:outerShdw>
                </a:effectLst>
              </a:rPr>
              <a:t>facilitate the discovery, retrieval, and integration of information about organisms</a:t>
            </a:r>
            <a:r>
              <a:rPr lang="en-US" sz="2700" dirty="0" smtClean="0">
                <a:solidFill>
                  <a:schemeClr val="accent1"/>
                </a:solidFill>
              </a:rPr>
              <a:t>, </a:t>
            </a:r>
            <a:r>
              <a:rPr lang="en-US" sz="2700" dirty="0" smtClean="0"/>
              <a:t>their spatiotemporal occurrence, and supporting evidence housed in biological collections. It is meant to provide a stable standard reference for sharing information on biological diversity[1] .</a:t>
            </a:r>
            <a:endParaRPr lang="en-US" sz="2700" dirty="0"/>
          </a:p>
        </p:txBody>
      </p:sp>
      <p:sp>
        <p:nvSpPr>
          <p:cNvPr id="4" name="Rectangle 3"/>
          <p:cNvSpPr/>
          <p:nvPr/>
        </p:nvSpPr>
        <p:spPr>
          <a:xfrm>
            <a:off x="2971800" y="1035156"/>
            <a:ext cx="3075522" cy="369332"/>
          </a:xfrm>
          <a:prstGeom prst="rect">
            <a:avLst/>
          </a:prstGeom>
        </p:spPr>
        <p:txBody>
          <a:bodyPr wrap="none">
            <a:spAutoFit/>
          </a:bodyPr>
          <a:lstStyle/>
          <a:p>
            <a:r>
              <a:rPr lang="en-US" dirty="0" smtClean="0"/>
              <a:t>http://rs.tdwg.org/dwc/terms/</a:t>
            </a:r>
            <a:endParaRPr lang="en-US" dirty="0"/>
          </a:p>
        </p:txBody>
      </p:sp>
    </p:spTree>
    <p:extLst>
      <p:ext uri="{BB962C8B-B14F-4D97-AF65-F5344CB8AC3E}">
        <p14:creationId xmlns:p14="http://schemas.microsoft.com/office/powerpoint/2010/main" val="1228405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noAutofit/>
          </a:bodyPr>
          <a:lstStyle/>
          <a:p>
            <a:r>
              <a:rPr lang="en-US" sz="3200" dirty="0" smtClean="0"/>
              <a:t>Social Issues in Collaborative Digitization</a:t>
            </a:r>
            <a:endParaRPr lang="en-US" sz="3200" dirty="0"/>
          </a:p>
        </p:txBody>
      </p:sp>
      <p:sp>
        <p:nvSpPr>
          <p:cNvPr id="3" name="Content Placeholder 2"/>
          <p:cNvSpPr>
            <a:spLocks noGrp="1"/>
          </p:cNvSpPr>
          <p:nvPr>
            <p:ph idx="1"/>
          </p:nvPr>
        </p:nvSpPr>
        <p:spPr>
          <a:xfrm>
            <a:off x="381000" y="914400"/>
            <a:ext cx="8382000" cy="5105399"/>
          </a:xfrm>
        </p:spPr>
        <p:txBody>
          <a:bodyPr>
            <a:noAutofit/>
          </a:bodyPr>
          <a:lstStyle/>
          <a:p>
            <a:r>
              <a:rPr lang="en-US" sz="1400" dirty="0" smtClean="0"/>
              <a:t>Barton, J. 2005. “Digital libraries, virtual museums: same difference?”, Library Review, Vol. 54 No. 3, pp. 149-54</a:t>
            </a:r>
            <a:endParaRPr lang="sv-SE" sz="1400" dirty="0" smtClean="0"/>
          </a:p>
          <a:p>
            <a:r>
              <a:rPr lang="sv-SE" sz="1400" dirty="0" smtClean="0"/>
              <a:t>Reed Beaman, James Macklin, Michael Donoghue, James Hanken. 2007. </a:t>
            </a:r>
            <a:r>
              <a:rPr lang="sv-SE" sz="1400" dirty="0" smtClean="0">
                <a:hlinkClick r:id="rId3"/>
              </a:rPr>
              <a:t>Overcoming the Digitization Bottleneck in Natural History Collections: A summary report on a workshop held 7 – 9 September 2006 at Harvard University.</a:t>
            </a:r>
            <a:r>
              <a:rPr lang="sv-SE" sz="1400" dirty="0" smtClean="0"/>
              <a:t>  [Accessed January 2012]</a:t>
            </a:r>
          </a:p>
          <a:p>
            <a:r>
              <a:rPr lang="en-US" sz="1400" dirty="0" smtClean="0"/>
              <a:t>ĺñigo Granzow-de la Cerda and James H. Beach. December 2010. Semi-automated workflows for acquiring specimen data from label images in herbarium collections. Taxon 59 (6): 1830-1842</a:t>
            </a:r>
          </a:p>
          <a:p>
            <a:r>
              <a:rPr lang="en-US" sz="1400" dirty="0" smtClean="0"/>
              <a:t>Bryan Kalms. 2012. </a:t>
            </a:r>
            <a:r>
              <a:rPr lang="en-US" sz="1400" dirty="0" smtClean="0">
                <a:hlinkClick r:id="rId4"/>
              </a:rPr>
              <a:t>Digitisation: A strategic approach for natural history collections. </a:t>
            </a:r>
            <a:r>
              <a:rPr lang="en-US" sz="1400" dirty="0" smtClean="0"/>
              <a:t>Canberra, Australia, CSIRO</a:t>
            </a:r>
          </a:p>
          <a:p>
            <a:r>
              <a:rPr lang="en-US" sz="1400" dirty="0" smtClean="0"/>
              <a:t>Liew, Chern Li. 2009. Digital library research1997-2007:Organisational and people issues. Journal of Documentation 65(2): 245 – 266 http://dx.doi.org/10.1108/00220410910937606</a:t>
            </a:r>
          </a:p>
          <a:p>
            <a:r>
              <a:rPr lang="en-US" sz="1400" dirty="0" smtClean="0"/>
              <a:t>Eric T. Meyer. 2009. Moving from small science to big science: Social and organizational impediments to large scale data sharing. In: E-Research: Transformation in Scholarly Practice. Jankowski, Nicholas W. (Ed), Routledge. 350 pp.</a:t>
            </a:r>
          </a:p>
          <a:p>
            <a:r>
              <a:rPr lang="en-US" sz="1400" dirty="0" smtClean="0"/>
              <a:t>Susan Leigh Star and James R. Griesemer. 1989. </a:t>
            </a:r>
            <a:r>
              <a:rPr lang="en-US" sz="1400" dirty="0" smtClean="0">
                <a:hlinkClick r:id="rId5"/>
              </a:rPr>
              <a:t>Institutional Ecology, ‘Translations’ and Boundary Objects: Amateurs and Professionals in Berkeley’s Museum of Vertebrate Zoology, 1907 – 1939.</a:t>
            </a:r>
            <a:r>
              <a:rPr lang="en-US" sz="1400" dirty="0" smtClean="0"/>
              <a:t> Social Studies of Science 19: 387 – 420</a:t>
            </a:r>
          </a:p>
          <a:p>
            <a:r>
              <a:rPr lang="en-US" sz="1400" dirty="0" smtClean="0"/>
              <a:t>John Tann &amp; Paul Flemons. 2008. </a:t>
            </a:r>
            <a:r>
              <a:rPr lang="en-US" sz="1400" dirty="0" smtClean="0">
                <a:hlinkClick r:id="rId6"/>
              </a:rPr>
              <a:t>Report: Data capture of specimen labels using volunteers.</a:t>
            </a:r>
            <a:r>
              <a:rPr lang="en-US" sz="1400" dirty="0" smtClean="0"/>
              <a:t> Australian Museum</a:t>
            </a:r>
          </a:p>
          <a:p>
            <a:r>
              <a:rPr lang="sv-SE" sz="1400" dirty="0" smtClean="0"/>
              <a:t>Ana Vollmar, James Alexander Macklin, Linda Ford. 2010. </a:t>
            </a:r>
            <a:r>
              <a:rPr lang="sv-SE" sz="1400" dirty="0" smtClean="0">
                <a:hlinkClick r:id="rId7"/>
              </a:rPr>
              <a:t>Natural History Specimen Digitization: Challenges and Concerns.</a:t>
            </a:r>
            <a:r>
              <a:rPr lang="sv-SE" sz="1400" dirty="0" smtClean="0"/>
              <a:t> Biodiversity Informatics 7 (1): 93 – 112</a:t>
            </a:r>
          </a:p>
          <a:p>
            <a:r>
              <a:rPr lang="en-US" sz="1400" b="1" dirty="0" smtClean="0"/>
              <a:t>iDigBio Workshop: Developing Robust Object to Image to Data Workflows </a:t>
            </a:r>
            <a:r>
              <a:rPr lang="en-US" sz="1400" dirty="0" smtClean="0"/>
              <a:t>May 30 – 31, 2012</a:t>
            </a:r>
          </a:p>
        </p:txBody>
      </p:sp>
    </p:spTree>
    <p:extLst>
      <p:ext uri="{BB962C8B-B14F-4D97-AF65-F5344CB8AC3E}">
        <p14:creationId xmlns:p14="http://schemas.microsoft.com/office/powerpoint/2010/main" val="2430307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Acknowledgment &amp; Thanks</a:t>
            </a:r>
            <a:endParaRPr lang="en-US" dirty="0"/>
          </a:p>
        </p:txBody>
      </p:sp>
      <p:sp>
        <p:nvSpPr>
          <p:cNvPr id="5" name="Content Placeholder 4"/>
          <p:cNvSpPr>
            <a:spLocks noGrp="1"/>
          </p:cNvSpPr>
          <p:nvPr>
            <p:ph idx="1"/>
          </p:nvPr>
        </p:nvSpPr>
        <p:spPr>
          <a:xfrm>
            <a:off x="762000" y="1371601"/>
            <a:ext cx="8229600" cy="5257799"/>
          </a:xfrm>
        </p:spPr>
        <p:txBody>
          <a:bodyPr>
            <a:normAutofit fontScale="47500" lnSpcReduction="20000"/>
          </a:bodyPr>
          <a:lstStyle/>
          <a:p>
            <a:pPr algn="ctr">
              <a:buNone/>
            </a:pPr>
            <a:r>
              <a:rPr lang="en-US" dirty="0" smtClean="0"/>
              <a:t>American Museum of Natural History (AMNH)</a:t>
            </a:r>
          </a:p>
          <a:p>
            <a:pPr algn="ctr">
              <a:buNone/>
            </a:pPr>
            <a:r>
              <a:rPr lang="en-US" dirty="0" smtClean="0"/>
              <a:t>Botanical Research Institute of Texas (BRIT)</a:t>
            </a:r>
          </a:p>
          <a:p>
            <a:pPr algn="ctr">
              <a:buNone/>
            </a:pPr>
            <a:r>
              <a:rPr lang="en-US" dirty="0" smtClean="0"/>
              <a:t>Florida Museum of Natural History (FLMNH)</a:t>
            </a:r>
          </a:p>
          <a:p>
            <a:pPr algn="ctr">
              <a:buNone/>
            </a:pPr>
            <a:r>
              <a:rPr lang="en-US" dirty="0" smtClean="0"/>
              <a:t>Florida State University (FSU)</a:t>
            </a:r>
          </a:p>
          <a:p>
            <a:pPr algn="ctr">
              <a:buNone/>
            </a:pPr>
            <a:r>
              <a:rPr lang="en-US" dirty="0" smtClean="0"/>
              <a:t>Harvard Herbarium (HUH)</a:t>
            </a:r>
          </a:p>
          <a:p>
            <a:pPr algn="ctr">
              <a:buNone/>
            </a:pPr>
            <a:r>
              <a:rPr lang="en-US" dirty="0" smtClean="0"/>
              <a:t>Museum of Comparative Zoology (Harvard)</a:t>
            </a:r>
          </a:p>
          <a:p>
            <a:pPr algn="ctr">
              <a:buNone/>
            </a:pPr>
            <a:r>
              <a:rPr lang="en-US" dirty="0" smtClean="0"/>
              <a:t>New York Botanical Garden (NYBG)</a:t>
            </a:r>
          </a:p>
          <a:p>
            <a:pPr algn="ctr">
              <a:buNone/>
            </a:pPr>
            <a:r>
              <a:rPr lang="en-US" dirty="0" smtClean="0"/>
              <a:t>Southeast Regional Network of Expertise and Collections (SERNEC)</a:t>
            </a:r>
          </a:p>
          <a:p>
            <a:pPr algn="ctr">
              <a:buNone/>
            </a:pPr>
            <a:r>
              <a:rPr lang="en-US" dirty="0" smtClean="0"/>
              <a:t>Specify Software Project (University of Kansas)</a:t>
            </a:r>
          </a:p>
          <a:p>
            <a:pPr algn="ctr">
              <a:buNone/>
            </a:pPr>
            <a:r>
              <a:rPr lang="en-US" dirty="0" smtClean="0"/>
              <a:t>Symbiota Software Project (Arizona State University)</a:t>
            </a:r>
          </a:p>
          <a:p>
            <a:pPr algn="ctr">
              <a:buNone/>
            </a:pPr>
            <a:r>
              <a:rPr lang="en-US" dirty="0" smtClean="0"/>
              <a:t>Tall Timbers Research Station and Land Conservancy (TTRS)</a:t>
            </a:r>
          </a:p>
          <a:p>
            <a:pPr algn="ctr">
              <a:buNone/>
            </a:pPr>
            <a:r>
              <a:rPr lang="en-US" dirty="0" smtClean="0"/>
              <a:t>Tulane University Museum of Natural History</a:t>
            </a:r>
          </a:p>
          <a:p>
            <a:pPr algn="ctr">
              <a:buNone/>
            </a:pPr>
            <a:r>
              <a:rPr lang="en-US" dirty="0" smtClean="0"/>
              <a:t>University of Kansas Biodiversity Institute</a:t>
            </a:r>
          </a:p>
          <a:p>
            <a:pPr algn="ctr">
              <a:buNone/>
            </a:pPr>
            <a:r>
              <a:rPr lang="en-US" dirty="0" smtClean="0"/>
              <a:t>Valdosta State University (VSU)</a:t>
            </a:r>
          </a:p>
          <a:p>
            <a:pPr algn="ctr">
              <a:buNone/>
            </a:pPr>
            <a:r>
              <a:rPr lang="en-US" dirty="0" smtClean="0"/>
              <a:t>Yale Peabody Museum (YPM)</a:t>
            </a:r>
          </a:p>
          <a:p>
            <a:pPr algn="ctr">
              <a:buNone/>
            </a:pPr>
            <a:r>
              <a:rPr lang="en-US" dirty="0" smtClean="0"/>
              <a:t>and </a:t>
            </a:r>
            <a:r>
              <a:rPr lang="en-US" b="1" i="1" dirty="0" smtClean="0"/>
              <a:t>all participants, presenters and organizers of the iDigBio Workshop:</a:t>
            </a:r>
          </a:p>
          <a:p>
            <a:pPr algn="ctr">
              <a:buNone/>
            </a:pPr>
            <a:r>
              <a:rPr lang="en-US" b="1" dirty="0" smtClean="0"/>
              <a:t>Workflows and Challenges </a:t>
            </a:r>
            <a:r>
              <a:rPr lang="en-US" b="1" dirty="0"/>
              <a:t>in Digitization of Museum </a:t>
            </a:r>
            <a:r>
              <a:rPr lang="en-US" b="1" dirty="0" smtClean="0"/>
              <a:t>Specimens </a:t>
            </a:r>
          </a:p>
          <a:p>
            <a:pPr algn="ctr">
              <a:buNone/>
            </a:pPr>
            <a:r>
              <a:rPr lang="en-US" b="1" i="1" dirty="0"/>
              <a:t>Host: – Association of Southeastern </a:t>
            </a:r>
            <a:r>
              <a:rPr lang="en-US" b="1" i="1" dirty="0" smtClean="0"/>
              <a:t>Biologists</a:t>
            </a:r>
          </a:p>
          <a:p>
            <a:pPr algn="ctr">
              <a:buNone/>
            </a:pPr>
            <a:r>
              <a:rPr lang="en-US" b="1" i="1" dirty="0" smtClean="0"/>
              <a:t>Marshall University</a:t>
            </a:r>
          </a:p>
          <a:p>
            <a:pPr algn="ctr">
              <a:buNone/>
            </a:pPr>
            <a:r>
              <a:rPr lang="en-US" b="1" i="1" dirty="0" smtClean="0"/>
              <a:t>April 14, 2013 Charleston West Virginia</a:t>
            </a:r>
          </a:p>
        </p:txBody>
      </p:sp>
      <p:pic>
        <p:nvPicPr>
          <p:cNvPr id="4" name="Picture 2" descr="https://www.idigbio.org/wiki/images/a/a8/IDigBio_Logo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721739"/>
            <a:ext cx="2697181" cy="8314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nsf.gov/images/logos/nsf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5752219"/>
            <a:ext cx="830636" cy="835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0676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256" y="364146"/>
            <a:ext cx="3602182" cy="503238"/>
          </a:xfrm>
        </p:spPr>
        <p:txBody>
          <a:bodyPr>
            <a:noAutofit/>
          </a:bodyPr>
          <a:lstStyle/>
          <a:p>
            <a:r>
              <a:rPr lang="en-US" sz="4000" dirty="0" smtClean="0">
                <a:solidFill>
                  <a:schemeClr val="tx1">
                    <a:lumMod val="65000"/>
                    <a:lumOff val="35000"/>
                  </a:schemeClr>
                </a:solidFill>
                <a:effectLst>
                  <a:outerShdw blurRad="38100" dist="38100" dir="2700000" algn="tl">
                    <a:srgbClr val="000000">
                      <a:alpha val="43137"/>
                    </a:srgbClr>
                  </a:outerShdw>
                </a:effectLst>
              </a:rPr>
              <a:t>Thank you</a:t>
            </a:r>
            <a:endParaRPr lang="en-US" sz="4000" dirty="0">
              <a:solidFill>
                <a:schemeClr val="tx1">
                  <a:lumMod val="65000"/>
                  <a:lumOff val="35000"/>
                </a:schemeClr>
              </a:solidFill>
              <a:effectLst>
                <a:outerShdw blurRad="38100" dist="38100" dir="2700000" algn="tl">
                  <a:srgbClr val="000000">
                    <a:alpha val="43137"/>
                  </a:srgbClr>
                </a:outerShdw>
              </a:effectLst>
            </a:endParaRPr>
          </a:p>
        </p:txBody>
      </p:sp>
      <p:pic>
        <p:nvPicPr>
          <p:cNvPr id="9" name="Picture 2" descr="https://www.idigbio.org/wiki/images/a/a8/IDigBio_Logo_RGB.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3398" y="5703605"/>
            <a:ext cx="2697181" cy="831461"/>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062" y="1319628"/>
            <a:ext cx="6860338" cy="401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2056390">
            <a:off x="2330594" y="3329139"/>
            <a:ext cx="1361863" cy="1107996"/>
          </a:xfrm>
          <a:prstGeom prst="rect">
            <a:avLst/>
          </a:prstGeom>
          <a:noFill/>
        </p:spPr>
        <p:txBody>
          <a:bodyPr wrap="square" rtlCol="0">
            <a:spAutoFit/>
          </a:bodyPr>
          <a:lstStyle/>
          <a:p>
            <a:r>
              <a:rPr lang="en-US" sz="6600" b="1" dirty="0" smtClean="0">
                <a:ln>
                  <a:solidFill>
                    <a:schemeClr val="bg1"/>
                  </a:solidFill>
                </a:ln>
                <a:solidFill>
                  <a:schemeClr val="accent1"/>
                </a:solidFill>
              </a:rPr>
              <a:t>42!</a:t>
            </a:r>
            <a:endParaRPr lang="en-US" sz="6600" b="1" dirty="0">
              <a:ln>
                <a:solidFill>
                  <a:schemeClr val="bg1"/>
                </a:solidFill>
              </a:ln>
              <a:solidFill>
                <a:schemeClr val="accent1"/>
              </a:solidFill>
            </a:endParaRPr>
          </a:p>
        </p:txBody>
      </p:sp>
      <p:pic>
        <p:nvPicPr>
          <p:cNvPr id="10" name="Picture 8" descr="http://www.nsf.gov/images/logos/nsf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47" y="106467"/>
            <a:ext cx="830636" cy="8356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0" y="5562600"/>
            <a:ext cx="6067299" cy="954107"/>
          </a:xfrm>
          <a:prstGeom prst="rect">
            <a:avLst/>
          </a:prstGeom>
        </p:spPr>
        <p:txBody>
          <a:bodyPr wrap="square">
            <a:spAutoFit/>
          </a:bodyPr>
          <a:lstStyle/>
          <a:p>
            <a:pPr marL="114300" indent="0">
              <a:buNone/>
            </a:pPr>
            <a:r>
              <a:rPr lang="en-US" sz="1400" dirty="0">
                <a:solidFill>
                  <a:schemeClr val="tx2"/>
                </a:solidFill>
                <a:effectLst>
                  <a:outerShdw blurRad="38100" dist="38100" dir="2700000" algn="tl">
                    <a:srgbClr val="000000">
                      <a:alpha val="43137"/>
                    </a:srgbClr>
                  </a:outerShdw>
                </a:effectLst>
              </a:rPr>
              <a:t>iDigBio is funded by a grant from the National Science Foundation's Advancing Digitization of Biodiversity Collections Program (#EF1115210). Views and opinions expressed are those of the author not necessarily those of the NSF.</a:t>
            </a:r>
          </a:p>
        </p:txBody>
      </p:sp>
      <p:pic>
        <p:nvPicPr>
          <p:cNvPr id="2050" name="Picture 2" descr="Stacks Image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219"/>
            <a:ext cx="1331515" cy="133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3342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Aaaand now for something completely diffe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612" y="1295400"/>
            <a:ext cx="650748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2428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 People &amp; Data Overview</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Social issues (People)</a:t>
            </a:r>
          </a:p>
          <a:p>
            <a:r>
              <a:rPr lang="en-US" dirty="0" smtClean="0"/>
              <a:t>Specimen Identifiers</a:t>
            </a:r>
          </a:p>
          <a:p>
            <a:pPr lvl="1"/>
            <a:r>
              <a:rPr lang="en-US" dirty="0" smtClean="0"/>
              <a:t>CollectionObject</a:t>
            </a:r>
          </a:p>
          <a:p>
            <a:r>
              <a:rPr lang="en-US" dirty="0" smtClean="0"/>
              <a:t>Share!</a:t>
            </a:r>
          </a:p>
          <a:p>
            <a:pPr lvl="1"/>
            <a:r>
              <a:rPr lang="en-US" dirty="0"/>
              <a:t>Collaborating with TCNs and PENs</a:t>
            </a:r>
          </a:p>
          <a:p>
            <a:pPr lvl="1"/>
            <a:r>
              <a:rPr lang="en-US" dirty="0"/>
              <a:t>Contributing to iDigBio</a:t>
            </a:r>
          </a:p>
          <a:p>
            <a:pPr lvl="1"/>
            <a:r>
              <a:rPr lang="en-US" dirty="0"/>
              <a:t>Data </a:t>
            </a:r>
            <a:r>
              <a:rPr lang="en-US" dirty="0" smtClean="0"/>
              <a:t>Aggregators</a:t>
            </a:r>
          </a:p>
          <a:p>
            <a:r>
              <a:rPr lang="en-US" dirty="0">
                <a:solidFill>
                  <a:schemeClr val="tx2"/>
                </a:solidFill>
                <a:effectLst>
                  <a:outerShdw blurRad="38100" dist="38100" dir="2700000" algn="tl">
                    <a:srgbClr val="000000">
                      <a:alpha val="43137"/>
                    </a:srgbClr>
                  </a:outerShdw>
                </a:effectLst>
              </a:rPr>
              <a:t>Excel ≠ database</a:t>
            </a:r>
          </a:p>
          <a:p>
            <a:pPr lvl="1"/>
            <a:r>
              <a:rPr lang="en-US" dirty="0">
                <a:solidFill>
                  <a:schemeClr val="tx2"/>
                </a:solidFill>
                <a:effectLst>
                  <a:outerShdw blurRad="38100" dist="38100" dir="2700000" algn="tl">
                    <a:srgbClr val="000000">
                      <a:alpha val="43137"/>
                    </a:srgbClr>
                  </a:outerShdw>
                </a:effectLst>
              </a:rPr>
              <a:t>Open </a:t>
            </a:r>
            <a:r>
              <a:rPr lang="en-US" dirty="0" smtClean="0">
                <a:solidFill>
                  <a:schemeClr val="tx2"/>
                </a:solidFill>
                <a:effectLst>
                  <a:outerShdw blurRad="38100" dist="38100" dir="2700000" algn="tl">
                    <a:srgbClr val="000000">
                      <a:alpha val="43137"/>
                    </a:srgbClr>
                  </a:outerShdw>
                </a:effectLst>
              </a:rPr>
              <a:t>Refine</a:t>
            </a:r>
            <a:endParaRPr lang="en-US"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2570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Issues</a:t>
            </a:r>
            <a:endParaRPr lang="en-US" dirty="0"/>
          </a:p>
        </p:txBody>
      </p:sp>
      <p:sp>
        <p:nvSpPr>
          <p:cNvPr id="3" name="Content Placeholder 2"/>
          <p:cNvSpPr>
            <a:spLocks noGrp="1"/>
          </p:cNvSpPr>
          <p:nvPr>
            <p:ph idx="1"/>
          </p:nvPr>
        </p:nvSpPr>
        <p:spPr>
          <a:xfrm>
            <a:off x="457200" y="1447800"/>
            <a:ext cx="8229600" cy="4754563"/>
          </a:xfrm>
        </p:spPr>
        <p:txBody>
          <a:bodyPr>
            <a:normAutofit/>
          </a:bodyPr>
          <a:lstStyle/>
          <a:p>
            <a:r>
              <a:rPr lang="en-US" dirty="0" smtClean="0">
                <a:solidFill>
                  <a:schemeClr val="tx2"/>
                </a:solidFill>
                <a:effectLst>
                  <a:outerShdw blurRad="38100" dist="38100" dir="2700000" algn="tl">
                    <a:srgbClr val="000000">
                      <a:alpha val="43137"/>
                    </a:srgbClr>
                  </a:outerShdw>
                </a:effectLst>
                <a:latin typeface="Century Gothic" pitchFamily="34" charset="0"/>
              </a:rPr>
              <a:t>observing digitization workflows</a:t>
            </a:r>
          </a:p>
          <a:p>
            <a:r>
              <a:rPr lang="en-US" dirty="0" smtClean="0">
                <a:solidFill>
                  <a:schemeClr val="tx2"/>
                </a:solidFill>
                <a:effectLst>
                  <a:outerShdw blurRad="38100" dist="38100" dir="2700000" algn="tl">
                    <a:srgbClr val="000000">
                      <a:alpha val="43137"/>
                    </a:srgbClr>
                  </a:outerShdw>
                </a:effectLst>
                <a:latin typeface="Century Gothic" pitchFamily="34" charset="0"/>
              </a:rPr>
              <a:t>social issue layers</a:t>
            </a:r>
          </a:p>
          <a:p>
            <a:r>
              <a:rPr lang="en-US" dirty="0" smtClean="0">
                <a:solidFill>
                  <a:schemeClr val="tx2"/>
                </a:solidFill>
                <a:effectLst>
                  <a:outerShdw blurRad="38100" dist="38100" dir="2700000" algn="tl">
                    <a:srgbClr val="000000">
                      <a:alpha val="43137"/>
                    </a:srgbClr>
                  </a:outerShdw>
                </a:effectLst>
                <a:latin typeface="Century Gothic" pitchFamily="34" charset="0"/>
              </a:rPr>
              <a:t>business processes</a:t>
            </a:r>
          </a:p>
          <a:p>
            <a:r>
              <a:rPr lang="en-US" dirty="0">
                <a:solidFill>
                  <a:schemeClr val="tx2"/>
                </a:solidFill>
                <a:effectLst>
                  <a:outerShdw blurRad="38100" dist="38100" dir="2700000" algn="tl">
                    <a:srgbClr val="000000">
                      <a:alpha val="43137"/>
                    </a:srgbClr>
                  </a:outerShdw>
                </a:effectLst>
                <a:latin typeface="Century Gothic" pitchFamily="34" charset="0"/>
              </a:rPr>
              <a:t>change, </a:t>
            </a:r>
            <a:r>
              <a:rPr lang="en-US" dirty="0" smtClean="0">
                <a:solidFill>
                  <a:schemeClr val="tx2"/>
                </a:solidFill>
                <a:effectLst>
                  <a:outerShdw blurRad="38100" dist="38100" dir="2700000" algn="tl">
                    <a:srgbClr val="000000">
                      <a:alpha val="43137"/>
                    </a:srgbClr>
                  </a:outerShdw>
                </a:effectLst>
                <a:latin typeface="Century Gothic" pitchFamily="34" charset="0"/>
              </a:rPr>
              <a:t>management</a:t>
            </a:r>
          </a:p>
          <a:p>
            <a:r>
              <a:rPr lang="en-US" dirty="0" smtClean="0">
                <a:effectLst>
                  <a:outerShdw blurRad="38100" dist="38100" dir="2700000" algn="tl">
                    <a:srgbClr val="000000">
                      <a:alpha val="43137"/>
                    </a:srgbClr>
                  </a:outerShdw>
                </a:effectLst>
                <a:latin typeface="Century Gothic" pitchFamily="34" charset="0"/>
              </a:rPr>
              <a:t>motivation</a:t>
            </a:r>
            <a:endParaRPr lang="en-US" dirty="0">
              <a:effectLst>
                <a:outerShdw blurRad="38100" dist="38100" dir="2700000" algn="tl">
                  <a:srgbClr val="000000">
                    <a:alpha val="43137"/>
                  </a:srgbClr>
                </a:outerShdw>
              </a:effectLst>
              <a:latin typeface="Century Gothic" pitchFamily="34" charset="0"/>
            </a:endParaRPr>
          </a:p>
          <a:p>
            <a:pPr lvl="1"/>
            <a:r>
              <a:rPr lang="en-US" dirty="0" smtClean="0">
                <a:latin typeface="Century Gothic" pitchFamily="34" charset="0"/>
              </a:rPr>
              <a:t>examples</a:t>
            </a:r>
          </a:p>
          <a:p>
            <a:pPr lvl="1"/>
            <a:r>
              <a:rPr lang="en-US" dirty="0" smtClean="0">
                <a:latin typeface="Century Gothic" pitchFamily="34" charset="0"/>
              </a:rPr>
              <a:t>opportunities</a:t>
            </a:r>
          </a:p>
        </p:txBody>
      </p:sp>
      <p:pic>
        <p:nvPicPr>
          <p:cNvPr id="73729" name="Picture 1"/>
          <p:cNvPicPr>
            <a:picLocks noChangeAspect="1" noChangeArrowheads="1"/>
          </p:cNvPicPr>
          <p:nvPr/>
        </p:nvPicPr>
        <p:blipFill>
          <a:blip r:embed="rId3" cstate="print"/>
          <a:srcRect/>
          <a:stretch>
            <a:fillRect/>
          </a:stretch>
        </p:blipFill>
        <p:spPr bwMode="auto">
          <a:xfrm>
            <a:off x="6096000" y="4953000"/>
            <a:ext cx="2794000" cy="1682949"/>
          </a:xfrm>
          <a:prstGeom prst="rect">
            <a:avLst/>
          </a:prstGeom>
          <a:noFill/>
          <a:ln w="9525">
            <a:noFill/>
            <a:miter lim="800000"/>
            <a:headEnd/>
            <a:tailEnd/>
          </a:ln>
        </p:spPr>
      </p:pic>
      <p:pic>
        <p:nvPicPr>
          <p:cNvPr id="73732" name="Picture 4"/>
          <p:cNvPicPr>
            <a:picLocks noChangeAspect="1" noChangeArrowheads="1"/>
          </p:cNvPicPr>
          <p:nvPr/>
        </p:nvPicPr>
        <p:blipFill>
          <a:blip r:embed="rId4" cstate="print"/>
          <a:srcRect/>
          <a:stretch>
            <a:fillRect/>
          </a:stretch>
        </p:blipFill>
        <p:spPr bwMode="auto">
          <a:xfrm>
            <a:off x="7086600" y="304800"/>
            <a:ext cx="1752600" cy="2636107"/>
          </a:xfrm>
          <a:prstGeom prst="rect">
            <a:avLst/>
          </a:prstGeom>
          <a:noFill/>
          <a:ln w="9525">
            <a:noFill/>
            <a:miter lim="800000"/>
            <a:headEnd/>
            <a:tailEnd/>
          </a:ln>
        </p:spPr>
      </p:pic>
      <p:pic>
        <p:nvPicPr>
          <p:cNvPr id="73733" name="Picture 5"/>
          <p:cNvPicPr>
            <a:picLocks noChangeAspect="1" noChangeArrowheads="1"/>
          </p:cNvPicPr>
          <p:nvPr/>
        </p:nvPicPr>
        <p:blipFill>
          <a:blip r:embed="rId5" cstate="print"/>
          <a:srcRect/>
          <a:stretch>
            <a:fillRect/>
          </a:stretch>
        </p:blipFill>
        <p:spPr bwMode="auto">
          <a:xfrm>
            <a:off x="6713144" y="3072714"/>
            <a:ext cx="2126056" cy="1722437"/>
          </a:xfrm>
          <a:prstGeom prst="rect">
            <a:avLst/>
          </a:prstGeom>
          <a:noFill/>
          <a:ln w="9525">
            <a:noFill/>
            <a:miter lim="800000"/>
            <a:headEnd/>
            <a:tailEnd/>
          </a:ln>
        </p:spPr>
      </p:pic>
    </p:spTree>
    <p:extLst>
      <p:ext uri="{BB962C8B-B14F-4D97-AF65-F5344CB8AC3E}">
        <p14:creationId xmlns:p14="http://schemas.microsoft.com/office/powerpoint/2010/main" val="1858074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503534" cy="1600200"/>
          </a:xfrm>
        </p:spPr>
        <p:txBody>
          <a:bodyPr/>
          <a:lstStyle/>
          <a:p>
            <a:r>
              <a:rPr lang="en-US" sz="4400" dirty="0" smtClean="0"/>
              <a:t>Observing Digitization &amp; People </a:t>
            </a:r>
            <a:endParaRPr lang="en-US" sz="4400" dirty="0"/>
          </a:p>
        </p:txBody>
      </p:sp>
      <p:sp>
        <p:nvSpPr>
          <p:cNvPr id="3" name="Content Placeholder 2"/>
          <p:cNvSpPr>
            <a:spLocks noGrp="1"/>
          </p:cNvSpPr>
          <p:nvPr>
            <p:ph idx="1"/>
          </p:nvPr>
        </p:nvSpPr>
        <p:spPr/>
        <p:txBody>
          <a:bodyPr>
            <a:normAutofit fontScale="70000" lnSpcReduction="20000"/>
          </a:bodyPr>
          <a:lstStyle/>
          <a:p>
            <a:r>
              <a:rPr lang="en-US" smtClean="0"/>
              <a:t>iDigBio’s Gil Nelson and Deb Paul visited</a:t>
            </a:r>
          </a:p>
          <a:p>
            <a:pPr lvl="1"/>
            <a:r>
              <a:rPr lang="en-US" smtClean="0"/>
              <a:t>28 Collections in 10 different museums</a:t>
            </a:r>
          </a:p>
          <a:p>
            <a:pPr lvl="1"/>
            <a:r>
              <a:rPr lang="en-US" smtClean="0"/>
              <a:t>Collections varied in size, kind, staffing</a:t>
            </a:r>
          </a:p>
          <a:p>
            <a:pPr lvl="2"/>
            <a:r>
              <a:rPr lang="en-US" smtClean="0"/>
              <a:t>entomology</a:t>
            </a:r>
          </a:p>
          <a:p>
            <a:pPr lvl="2"/>
            <a:r>
              <a:rPr lang="en-US" smtClean="0"/>
              <a:t>invertebrate paleontology</a:t>
            </a:r>
          </a:p>
          <a:p>
            <a:pPr lvl="2"/>
            <a:r>
              <a:rPr lang="en-US" smtClean="0"/>
              <a:t>invertebrate zoology</a:t>
            </a:r>
          </a:p>
          <a:p>
            <a:pPr lvl="2"/>
            <a:r>
              <a:rPr lang="en-US" smtClean="0"/>
              <a:t>ornithology</a:t>
            </a:r>
          </a:p>
          <a:p>
            <a:pPr lvl="2"/>
            <a:r>
              <a:rPr lang="en-US" smtClean="0"/>
              <a:t>botany</a:t>
            </a:r>
          </a:p>
          <a:p>
            <a:pPr lvl="2"/>
            <a:r>
              <a:rPr lang="en-US" smtClean="0"/>
              <a:t>vertebrate paleontology</a:t>
            </a:r>
          </a:p>
          <a:p>
            <a:pPr lvl="2"/>
            <a:r>
              <a:rPr lang="en-US" smtClean="0"/>
              <a:t>zoology</a:t>
            </a:r>
          </a:p>
          <a:p>
            <a:r>
              <a:rPr lang="en-US" smtClean="0"/>
              <a:t>Paper submitted to ZooKeys</a:t>
            </a:r>
          </a:p>
          <a:p>
            <a:pPr lvl="1"/>
            <a:r>
              <a:rPr lang="en-US" smtClean="0"/>
              <a:t>Not about social issues</a:t>
            </a:r>
            <a:endParaRPr lang="en-US" dirty="0" smtClean="0"/>
          </a:p>
        </p:txBody>
      </p:sp>
      <p:pic>
        <p:nvPicPr>
          <p:cNvPr id="2050" name="Picture 2" descr="E:\BRIT\IMG_0282.JPG"/>
          <p:cNvPicPr>
            <a:picLocks noChangeAspect="1" noChangeArrowheads="1"/>
          </p:cNvPicPr>
          <p:nvPr/>
        </p:nvPicPr>
        <p:blipFill>
          <a:blip r:embed="rId3" cstate="print"/>
          <a:srcRect/>
          <a:stretch>
            <a:fillRect/>
          </a:stretch>
        </p:blipFill>
        <p:spPr bwMode="auto">
          <a:xfrm>
            <a:off x="7391400" y="1853514"/>
            <a:ext cx="1569334" cy="2092445"/>
          </a:xfrm>
          <a:prstGeom prst="rect">
            <a:avLst/>
          </a:prstGeom>
          <a:noFill/>
        </p:spPr>
      </p:pic>
      <p:pic>
        <p:nvPicPr>
          <p:cNvPr id="2052" name="Picture 4"/>
          <p:cNvPicPr>
            <a:picLocks noChangeAspect="1" noChangeArrowheads="1"/>
          </p:cNvPicPr>
          <p:nvPr/>
        </p:nvPicPr>
        <p:blipFill>
          <a:blip r:embed="rId4" cstate="print"/>
          <a:srcRect/>
          <a:stretch>
            <a:fillRect/>
          </a:stretch>
        </p:blipFill>
        <p:spPr bwMode="auto">
          <a:xfrm>
            <a:off x="6075178" y="4982372"/>
            <a:ext cx="1241472" cy="169311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7431447" y="4091748"/>
            <a:ext cx="1530486" cy="2582576"/>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5851886" y="2988856"/>
            <a:ext cx="1428793" cy="1904137"/>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4974279" y="4993350"/>
            <a:ext cx="1018749" cy="1178850"/>
          </a:xfrm>
          <a:prstGeom prst="rect">
            <a:avLst/>
          </a:prstGeom>
          <a:noFill/>
          <a:ln w="9525">
            <a:noFill/>
            <a:miter lim="800000"/>
            <a:headEnd/>
            <a:tailEnd/>
          </a:ln>
          <a:effectLst/>
        </p:spPr>
      </p:pic>
    </p:spTree>
    <p:extLst>
      <p:ext uri="{BB962C8B-B14F-4D97-AF65-F5344CB8AC3E}">
        <p14:creationId xmlns:p14="http://schemas.microsoft.com/office/powerpoint/2010/main" val="403087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microecos.files.wordpress.com/2009/03/gorda-bear-3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5828"/>
          <a:stretch/>
        </p:blipFill>
        <p:spPr bwMode="auto">
          <a:xfrm>
            <a:off x="252187" y="167639"/>
            <a:ext cx="8674099" cy="6126480"/>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rot="10331545">
            <a:off x="775497" y="3142822"/>
            <a:ext cx="354453" cy="1176576"/>
          </a:xfrm>
          <a:prstGeom prst="downArrow">
            <a:avLst>
              <a:gd name="adj1" fmla="val 50000"/>
              <a:gd name="adj2" fmla="val 1431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457200"/>
            <a:ext cx="6705600" cy="1938992"/>
          </a:xfrm>
          <a:prstGeom prst="rect">
            <a:avLst/>
          </a:prstGeom>
          <a:solidFill>
            <a:schemeClr val="accent3">
              <a:lumMod val="60000"/>
              <a:lumOff val="40000"/>
              <a:alpha val="84000"/>
            </a:schemeClr>
          </a:solidFill>
        </p:spPr>
        <p:txBody>
          <a:bodyPr wrap="square" rtlCol="0">
            <a:spAutoFit/>
          </a:bodyPr>
          <a:lstStyle/>
          <a:p>
            <a:r>
              <a:rPr lang="en-US" sz="2400" dirty="0" smtClean="0">
                <a:solidFill>
                  <a:schemeClr val="tx2"/>
                </a:solidFill>
                <a:effectLst>
                  <a:outerShdw blurRad="38100" dist="38100" dir="2700000" algn="tl">
                    <a:srgbClr val="000000">
                      <a:alpha val="43137"/>
                    </a:srgbClr>
                  </a:outerShdw>
                </a:effectLst>
              </a:rPr>
              <a:t>Received from L. S. </a:t>
            </a:r>
            <a:r>
              <a:rPr lang="en-US" sz="2400" dirty="0" err="1" smtClean="0">
                <a:solidFill>
                  <a:schemeClr val="tx2"/>
                </a:solidFill>
                <a:effectLst>
                  <a:outerShdw blurRad="38100" dist="38100" dir="2700000" algn="tl">
                    <a:srgbClr val="000000">
                      <a:alpha val="43137"/>
                    </a:srgbClr>
                  </a:outerShdw>
                </a:effectLst>
              </a:rPr>
              <a:t>Nelville</a:t>
            </a:r>
            <a:r>
              <a:rPr lang="en-US" sz="2400" dirty="0" smtClean="0">
                <a:solidFill>
                  <a:schemeClr val="tx2"/>
                </a:solidFill>
                <a:effectLst>
                  <a:outerShdw blurRad="38100" dist="38100" dir="2700000" algn="tl">
                    <a:srgbClr val="000000">
                      <a:alpha val="43137"/>
                    </a:srgbClr>
                  </a:outerShdw>
                </a:effectLst>
              </a:rPr>
              <a:t>, July 10, 1918</a:t>
            </a:r>
          </a:p>
          <a:p>
            <a:r>
              <a:rPr lang="en-US" sz="2400" dirty="0" smtClean="0">
                <a:solidFill>
                  <a:schemeClr val="tx2"/>
                </a:solidFill>
                <a:effectLst>
                  <a:outerShdw blurRad="38100" dist="38100" dir="2700000" algn="tl">
                    <a:srgbClr val="000000">
                      <a:alpha val="43137"/>
                    </a:srgbClr>
                  </a:outerShdw>
                </a:effectLst>
              </a:rPr>
              <a:t>Shipped from </a:t>
            </a:r>
            <a:r>
              <a:rPr lang="en-US" sz="2400" dirty="0" err="1" smtClean="0">
                <a:solidFill>
                  <a:schemeClr val="tx2"/>
                </a:solidFill>
                <a:effectLst>
                  <a:outerShdw blurRad="38100" dist="38100" dir="2700000" algn="tl">
                    <a:srgbClr val="000000">
                      <a:alpha val="43137"/>
                    </a:srgbClr>
                  </a:outerShdw>
                </a:effectLst>
              </a:rPr>
              <a:t>Jolon</a:t>
            </a:r>
            <a:r>
              <a:rPr lang="en-US" sz="2400" dirty="0" smtClean="0">
                <a:solidFill>
                  <a:schemeClr val="tx2"/>
                </a:solidFill>
                <a:effectLst>
                  <a:outerShdw blurRad="38100" dist="38100" dir="2700000" algn="tl">
                    <a:srgbClr val="000000">
                      <a:alpha val="43137"/>
                    </a:srgbClr>
                  </a:outerShdw>
                </a:effectLst>
              </a:rPr>
              <a:t>, Monterey </a:t>
            </a:r>
            <a:r>
              <a:rPr lang="en-US" sz="2400" dirty="0" err="1" smtClean="0">
                <a:solidFill>
                  <a:schemeClr val="tx2"/>
                </a:solidFill>
                <a:effectLst>
                  <a:outerShdw blurRad="38100" dist="38100" dir="2700000" algn="tl">
                    <a:srgbClr val="000000">
                      <a:alpha val="43137"/>
                    </a:srgbClr>
                  </a:outerShdw>
                </a:effectLst>
              </a:rPr>
              <a:t>Co.California</a:t>
            </a:r>
            <a:r>
              <a:rPr lang="en-US" sz="2400" dirty="0" smtClean="0">
                <a:solidFill>
                  <a:schemeClr val="tx2"/>
                </a:solidFill>
                <a:effectLst>
                  <a:outerShdw blurRad="38100" dist="38100" dir="2700000" algn="tl">
                    <a:srgbClr val="000000">
                      <a:alpha val="43137"/>
                    </a:srgbClr>
                  </a:outerShdw>
                </a:effectLst>
              </a:rPr>
              <a:t> </a:t>
            </a:r>
          </a:p>
          <a:p>
            <a:r>
              <a:rPr lang="en-US" sz="2400" dirty="0" smtClean="0">
                <a:solidFill>
                  <a:schemeClr val="tx2"/>
                </a:solidFill>
                <a:effectLst>
                  <a:outerShdw blurRad="38100" dist="38100" dir="2700000" algn="tl">
                    <a:srgbClr val="000000">
                      <a:alpha val="43137"/>
                    </a:srgbClr>
                  </a:outerShdw>
                </a:effectLst>
              </a:rPr>
              <a:t>Shot by Mr. </a:t>
            </a:r>
            <a:r>
              <a:rPr lang="en-US" sz="2400" dirty="0" err="1" smtClean="0">
                <a:solidFill>
                  <a:schemeClr val="tx2"/>
                </a:solidFill>
                <a:effectLst>
                  <a:outerShdw blurRad="38100" dist="38100" dir="2700000" algn="tl">
                    <a:srgbClr val="000000">
                      <a:alpha val="43137"/>
                    </a:srgbClr>
                  </a:outerShdw>
                </a:effectLst>
              </a:rPr>
              <a:t>Plaskett</a:t>
            </a:r>
            <a:r>
              <a:rPr lang="en-US" sz="2400" dirty="0">
                <a:solidFill>
                  <a:schemeClr val="tx2"/>
                </a:solidFill>
                <a:effectLst>
                  <a:outerShdw blurRad="38100" dist="38100" dir="2700000" algn="tl">
                    <a:srgbClr val="000000">
                      <a:alpha val="43137"/>
                    </a:srgbClr>
                  </a:outerShdw>
                </a:effectLst>
              </a:rPr>
              <a:t> </a:t>
            </a:r>
            <a:r>
              <a:rPr lang="en-US" sz="2400" dirty="0" smtClean="0">
                <a:solidFill>
                  <a:schemeClr val="tx2"/>
                </a:solidFill>
                <a:effectLst>
                  <a:outerShdw blurRad="38100" dist="38100" dir="2700000" algn="tl">
                    <a:srgbClr val="000000">
                      <a:alpha val="43137"/>
                    </a:srgbClr>
                  </a:outerShdw>
                </a:effectLst>
              </a:rPr>
              <a:t>“…killed several years ago… in the mountains about 5 miles east of Point </a:t>
            </a:r>
            <a:r>
              <a:rPr lang="en-US" sz="2400" dirty="0" err="1" smtClean="0">
                <a:solidFill>
                  <a:schemeClr val="tx2"/>
                </a:solidFill>
                <a:effectLst>
                  <a:outerShdw blurRad="38100" dist="38100" dir="2700000" algn="tl">
                    <a:srgbClr val="000000">
                      <a:alpha val="43137"/>
                    </a:srgbClr>
                  </a:outerShdw>
                </a:effectLst>
              </a:rPr>
              <a:t>Gorda</a:t>
            </a:r>
            <a:r>
              <a:rPr lang="en-US" sz="2400" dirty="0" smtClean="0">
                <a:solidFill>
                  <a:schemeClr val="tx2"/>
                </a:solidFill>
                <a:effectLst>
                  <a:outerShdw blurRad="38100" dist="38100" dir="2700000" algn="tl">
                    <a:srgbClr val="000000">
                      <a:alpha val="43137"/>
                    </a:srgbClr>
                  </a:outerShdw>
                </a:effectLst>
              </a:rPr>
              <a:t>” Monterey Co. California.</a:t>
            </a:r>
            <a:endParaRPr lang="en-US" sz="2400" dirty="0">
              <a:solidFill>
                <a:schemeClr val="tx2"/>
              </a:solidFill>
              <a:effectLst>
                <a:outerShdw blurRad="38100" dist="38100" dir="2700000" algn="tl">
                  <a:srgbClr val="000000">
                    <a:alpha val="43137"/>
                  </a:srgbClr>
                </a:outerShdw>
              </a:effectLst>
            </a:endParaRPr>
          </a:p>
        </p:txBody>
      </p:sp>
      <p:sp>
        <p:nvSpPr>
          <p:cNvPr id="8" name="Down Arrow 7"/>
          <p:cNvSpPr/>
          <p:nvPr/>
        </p:nvSpPr>
        <p:spPr>
          <a:xfrm rot="10331545">
            <a:off x="2457758" y="3447862"/>
            <a:ext cx="354453" cy="1124692"/>
          </a:xfrm>
          <a:prstGeom prst="downArrow">
            <a:avLst>
              <a:gd name="adj1" fmla="val 50000"/>
              <a:gd name="adj2" fmla="val 1431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5448" y="6336268"/>
            <a:ext cx="5588152" cy="369332"/>
          </a:xfrm>
          <a:prstGeom prst="rect">
            <a:avLst/>
          </a:prstGeom>
        </p:spPr>
        <p:txBody>
          <a:bodyPr wrap="square">
            <a:spAutoFit/>
          </a:bodyPr>
          <a:lstStyle/>
          <a:p>
            <a:r>
              <a:rPr lang="en-US" b="1" dirty="0">
                <a:effectLst>
                  <a:outerShdw blurRad="38100" dist="38100" dir="2700000" algn="tl">
                    <a:srgbClr val="000000">
                      <a:alpha val="43137"/>
                    </a:srgbClr>
                  </a:outerShdw>
                </a:effectLst>
              </a:rPr>
              <a:t>http://microecos.wordpress.com/2009/03/</a:t>
            </a:r>
          </a:p>
        </p:txBody>
      </p:sp>
    </p:spTree>
    <p:extLst>
      <p:ext uri="{BB962C8B-B14F-4D97-AF65-F5344CB8AC3E}">
        <p14:creationId xmlns:p14="http://schemas.microsoft.com/office/powerpoint/2010/main" val="13790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solidFill>
                  <a:schemeClr val="tx2"/>
                </a:solidFill>
                <a:effectLst>
                  <a:outerShdw blurRad="38100" dist="38100" dir="2700000" algn="tl">
                    <a:srgbClr val="000000">
                      <a:alpha val="43137"/>
                    </a:srgbClr>
                  </a:outerShdw>
                </a:effectLst>
              </a:rPr>
              <a:t>Layers</a:t>
            </a:r>
            <a:endParaRPr lang="en-US" dirty="0">
              <a:solidFill>
                <a:schemeClr val="tx2"/>
              </a:solidFill>
              <a:effectLst>
                <a:outerShdw blurRad="38100" dist="38100" dir="2700000" algn="tl">
                  <a:srgbClr val="000000">
                    <a:alpha val="43137"/>
                  </a:srgbClr>
                </a:outerShdw>
              </a:effectLst>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921394070"/>
              </p:ext>
            </p:extLst>
          </p:nvPr>
        </p:nvGraphicFramePr>
        <p:xfrm>
          <a:off x="2836025" y="1570037"/>
          <a:ext cx="6324600" cy="5059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73825" y="1493837"/>
            <a:ext cx="5943600" cy="523220"/>
          </a:xfrm>
          <a:prstGeom prst="rect">
            <a:avLst/>
          </a:prstGeom>
        </p:spPr>
        <p:txBody>
          <a:bodyPr wrap="square">
            <a:spAutoFit/>
            <a:flatTx/>
          </a:bodyPr>
          <a:lstStyle/>
          <a:p>
            <a:r>
              <a:rPr lang="en-US" sz="2800" b="1" dirty="0" smtClean="0">
                <a:solidFill>
                  <a:srgbClr val="FFC000"/>
                </a:solidFill>
                <a:effectLst>
                  <a:outerShdw blurRad="38100" dist="38100" dir="2700000" algn="tl">
                    <a:srgbClr val="000000">
                      <a:alpha val="43137"/>
                    </a:srgbClr>
                  </a:outerShdw>
                </a:effectLst>
                <a:latin typeface="Century Gothic" pitchFamily="34" charset="0"/>
              </a:rPr>
              <a:t>specimens as boundary objects</a:t>
            </a:r>
            <a:endParaRPr lang="en-US" sz="28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864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562600" cy="990600"/>
          </a:xfrm>
        </p:spPr>
        <p:txBody>
          <a:bodyPr>
            <a:normAutofit fontScale="90000"/>
          </a:bodyPr>
          <a:lstStyle/>
          <a:p>
            <a:pPr algn="l"/>
            <a:r>
              <a:rPr lang="en-US" dirty="0" smtClean="0">
                <a:solidFill>
                  <a:schemeClr val="tx2"/>
                </a:solidFill>
                <a:effectLst>
                  <a:outerShdw blurRad="38100" dist="38100" dir="2700000" algn="tl">
                    <a:srgbClr val="000000">
                      <a:alpha val="43137"/>
                    </a:srgbClr>
                  </a:outerShdw>
                </a:effectLst>
              </a:rPr>
              <a:t>Change: </a:t>
            </a:r>
            <a:r>
              <a:rPr lang="en-US" dirty="0" smtClean="0"/>
              <a:t>the three r’s</a:t>
            </a:r>
            <a:endParaRPr lang="en-US" dirty="0"/>
          </a:p>
        </p:txBody>
      </p:sp>
      <p:sp>
        <p:nvSpPr>
          <p:cNvPr id="20" name="Content Placeholder 19"/>
          <p:cNvSpPr>
            <a:spLocks noGrp="1"/>
          </p:cNvSpPr>
          <p:nvPr>
            <p:ph idx="1"/>
          </p:nvPr>
        </p:nvSpPr>
        <p:spPr>
          <a:xfrm>
            <a:off x="990600" y="3048000"/>
            <a:ext cx="8305800" cy="3429000"/>
          </a:xfrm>
        </p:spPr>
        <p:txBody>
          <a:bodyPr>
            <a:normAutofit fontScale="70000" lnSpcReduction="20000"/>
          </a:bodyPr>
          <a:lstStyle/>
          <a:p>
            <a:r>
              <a:rPr lang="en-US" smtClean="0">
                <a:solidFill>
                  <a:schemeClr val="tx2"/>
                </a:solidFill>
                <a:effectLst>
                  <a:outerShdw blurRad="38100" dist="38100" dir="2700000" algn="tl">
                    <a:srgbClr val="000000">
                      <a:alpha val="43137"/>
                    </a:srgbClr>
                  </a:outerShdw>
                </a:effectLst>
                <a:latin typeface="Century Gothic" pitchFamily="34" charset="0"/>
              </a:rPr>
              <a:t>review</a:t>
            </a:r>
          </a:p>
          <a:p>
            <a:pPr lvl="1"/>
            <a:r>
              <a:rPr lang="en-US" smtClean="0">
                <a:latin typeface="Century Gothic" pitchFamily="34" charset="0"/>
              </a:rPr>
              <a:t>observe</a:t>
            </a:r>
          </a:p>
          <a:p>
            <a:pPr lvl="1"/>
            <a:r>
              <a:rPr lang="en-US" smtClean="0">
                <a:latin typeface="Century Gothic" pitchFamily="34" charset="0"/>
              </a:rPr>
              <a:t>document</a:t>
            </a:r>
          </a:p>
          <a:p>
            <a:pPr lvl="1"/>
            <a:r>
              <a:rPr lang="en-US" smtClean="0">
                <a:latin typeface="Century Gothic" pitchFamily="34" charset="0"/>
              </a:rPr>
              <a:t>evaluate</a:t>
            </a:r>
          </a:p>
          <a:p>
            <a:r>
              <a:rPr lang="en-US" smtClean="0">
                <a:solidFill>
                  <a:schemeClr val="tx2"/>
                </a:solidFill>
                <a:effectLst>
                  <a:outerShdw blurRad="38100" dist="38100" dir="2700000" algn="tl">
                    <a:srgbClr val="000000">
                      <a:alpha val="43137"/>
                    </a:srgbClr>
                  </a:outerShdw>
                </a:effectLst>
                <a:latin typeface="Century Gothic" pitchFamily="34" charset="0"/>
              </a:rPr>
              <a:t>redesign</a:t>
            </a:r>
          </a:p>
          <a:p>
            <a:pPr lvl="1"/>
            <a:r>
              <a:rPr lang="en-US" smtClean="0">
                <a:latin typeface="Century Gothic" pitchFamily="34" charset="0"/>
              </a:rPr>
              <a:t>observe</a:t>
            </a:r>
          </a:p>
          <a:p>
            <a:pPr lvl="1"/>
            <a:r>
              <a:rPr lang="en-US" smtClean="0">
                <a:latin typeface="Century Gothic" pitchFamily="34" charset="0"/>
              </a:rPr>
              <a:t>document</a:t>
            </a:r>
          </a:p>
          <a:p>
            <a:pPr lvl="1"/>
            <a:r>
              <a:rPr lang="en-US" smtClean="0">
                <a:latin typeface="Century Gothic" pitchFamily="34" charset="0"/>
              </a:rPr>
              <a:t>evaluate</a:t>
            </a:r>
          </a:p>
          <a:p>
            <a:r>
              <a:rPr lang="en-US" smtClean="0">
                <a:solidFill>
                  <a:schemeClr val="tx2"/>
                </a:solidFill>
                <a:effectLst>
                  <a:outerShdw blurRad="38100" dist="38100" dir="2700000" algn="tl">
                    <a:srgbClr val="000000">
                      <a:alpha val="43137"/>
                    </a:srgbClr>
                  </a:outerShdw>
                </a:effectLst>
                <a:latin typeface="Century Gothic" pitchFamily="34" charset="0"/>
              </a:rPr>
              <a:t>reengineer</a:t>
            </a:r>
            <a:endParaRPr lang="en-US" dirty="0">
              <a:solidFill>
                <a:schemeClr val="tx2"/>
              </a:solidFill>
              <a:effectLst>
                <a:outerShdw blurRad="38100" dist="38100" dir="2700000" algn="tl">
                  <a:srgbClr val="000000">
                    <a:alpha val="43137"/>
                  </a:srgbClr>
                </a:outerShdw>
              </a:effectLst>
              <a:latin typeface="Century Gothic" pitchFamily="34" charset="0"/>
            </a:endParaRPr>
          </a:p>
        </p:txBody>
      </p:sp>
      <p:sp>
        <p:nvSpPr>
          <p:cNvPr id="5" name="TextBox 4"/>
          <p:cNvSpPr txBox="1"/>
          <p:nvPr/>
        </p:nvSpPr>
        <p:spPr>
          <a:xfrm>
            <a:off x="2819400" y="6412468"/>
            <a:ext cx="6211173" cy="369332"/>
          </a:xfrm>
          <a:prstGeom prst="rect">
            <a:avLst/>
          </a:prstGeom>
          <a:noFill/>
        </p:spPr>
        <p:txBody>
          <a:bodyPr wrap="square" rtlCol="0">
            <a:spAutoFit/>
          </a:bodyPr>
          <a:lstStyle/>
          <a:p>
            <a:r>
              <a:rPr lang="en-US" dirty="0" smtClean="0">
                <a:solidFill>
                  <a:schemeClr val="tx1">
                    <a:lumMod val="50000"/>
                    <a:lumOff val="50000"/>
                  </a:schemeClr>
                </a:solidFill>
              </a:rPr>
              <a:t>http://www.jiscinfonet.ac.uk/infokits/process-improvement</a:t>
            </a:r>
            <a:endParaRPr lang="en-US" dirty="0">
              <a:solidFill>
                <a:schemeClr val="tx1">
                  <a:lumMod val="50000"/>
                  <a:lumOff val="50000"/>
                </a:schemeClr>
              </a:solidFill>
            </a:endParaRPr>
          </a:p>
        </p:txBody>
      </p:sp>
      <p:grpSp>
        <p:nvGrpSpPr>
          <p:cNvPr id="22" name="Group 21"/>
          <p:cNvGrpSpPr/>
          <p:nvPr/>
        </p:nvGrpSpPr>
        <p:grpSpPr>
          <a:xfrm>
            <a:off x="3124200" y="4318604"/>
            <a:ext cx="1057595" cy="521125"/>
            <a:chOff x="2574761" y="1653357"/>
            <a:chExt cx="1117188" cy="757285"/>
          </a:xfrm>
        </p:grpSpPr>
        <p:sp>
          <p:nvSpPr>
            <p:cNvPr id="26" name="Equal 25"/>
            <p:cNvSpPr/>
            <p:nvPr/>
          </p:nvSpPr>
          <p:spPr>
            <a:xfrm>
              <a:off x="3299204" y="1997981"/>
              <a:ext cx="392745" cy="275921"/>
            </a:xfrm>
            <a:prstGeom prst="mathEqual">
              <a:avLst>
                <a:gd name="adj1" fmla="val 33068"/>
                <a:gd name="adj2" fmla="val 26510"/>
              </a:avLst>
            </a:prstGeom>
            <a:solidFill>
              <a:schemeClr val="bg1">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7" name="Equal 4"/>
            <p:cNvSpPr/>
            <p:nvPr/>
          </p:nvSpPr>
          <p:spPr>
            <a:xfrm>
              <a:off x="2574761" y="1653357"/>
              <a:ext cx="946477" cy="7572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400300">
                <a:lnSpc>
                  <a:spcPct val="90000"/>
                </a:lnSpc>
                <a:spcBef>
                  <a:spcPct val="0"/>
                </a:spcBef>
                <a:spcAft>
                  <a:spcPct val="35000"/>
                </a:spcAft>
              </a:pPr>
              <a:endParaRPr lang="en-US" sz="5400" kern="1200">
                <a:solidFill>
                  <a:schemeClr val="tx1">
                    <a:lumMod val="50000"/>
                    <a:lumOff val="50000"/>
                  </a:schemeClr>
                </a:solidFill>
                <a:latin typeface="+mj-lt"/>
              </a:endParaRPr>
            </a:p>
          </p:txBody>
        </p:sp>
      </p:grpSp>
      <p:sp>
        <p:nvSpPr>
          <p:cNvPr id="10" name="Content Placeholder 19"/>
          <p:cNvSpPr txBox="1">
            <a:spLocks/>
          </p:cNvSpPr>
          <p:nvPr/>
        </p:nvSpPr>
        <p:spPr>
          <a:xfrm>
            <a:off x="4267200" y="4378013"/>
            <a:ext cx="31242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2800" dirty="0" smtClean="0">
                <a:solidFill>
                  <a:schemeClr val="tx2"/>
                </a:solidFill>
                <a:effectLst>
                  <a:outerShdw blurRad="38100" dist="38100" dir="2700000" algn="tl">
                    <a:srgbClr val="000000">
                      <a:alpha val="43137"/>
                    </a:srgbClr>
                  </a:outerShdw>
                </a:effectLst>
                <a:latin typeface="Century Gothic" pitchFamily="34" charset="0"/>
              </a:rPr>
              <a:t>layers</a:t>
            </a:r>
            <a:r>
              <a:rPr lang="en-US" sz="2800" dirty="0" smtClean="0">
                <a:latin typeface="Century Gothic" pitchFamily="34" charset="0"/>
              </a:rPr>
              <a:t> of change</a:t>
            </a:r>
          </a:p>
        </p:txBody>
      </p:sp>
      <p:sp>
        <p:nvSpPr>
          <p:cNvPr id="13" name="Content Placeholder 19"/>
          <p:cNvSpPr txBox="1">
            <a:spLocks/>
          </p:cNvSpPr>
          <p:nvPr/>
        </p:nvSpPr>
        <p:spPr>
          <a:xfrm>
            <a:off x="457200" y="1905000"/>
            <a:ext cx="5943600" cy="838200"/>
          </a:xfrm>
          <a:prstGeom prst="rect">
            <a:avLst/>
          </a:prstGeom>
        </p:spPr>
        <p:txBody>
          <a:bodyPr vert="horz" lIns="91440" tIns="45720" rIns="91440" bIns="45720" rtlCol="0">
            <a:normAutofit lnSpcReduction="10000"/>
          </a:bodyPr>
          <a:lstStyle/>
          <a:p>
            <a:pPr marL="342900" lvl="0" indent="-342900">
              <a:spcBef>
                <a:spcPct val="20000"/>
              </a:spcBef>
            </a:pPr>
            <a:r>
              <a:rPr lang="en-US" sz="2400" dirty="0" smtClean="0">
                <a:solidFill>
                  <a:schemeClr val="bg1">
                    <a:lumMod val="50000"/>
                  </a:schemeClr>
                </a:solidFill>
              </a:rPr>
              <a:t>business processes applied to </a:t>
            </a:r>
          </a:p>
          <a:p>
            <a:pPr marL="342900" lvl="0" indent="-342900">
              <a:spcBef>
                <a:spcPct val="20000"/>
              </a:spcBef>
            </a:pPr>
            <a:r>
              <a:rPr lang="en-US" sz="2400" i="1" dirty="0" smtClean="0">
                <a:solidFill>
                  <a:schemeClr val="bg1">
                    <a:lumMod val="50000"/>
                  </a:schemeClr>
                </a:solidFill>
              </a:rPr>
              <a:t>workflow process improvement</a:t>
            </a:r>
            <a:endParaRPr kumimoji="0" lang="en-US" sz="2400" b="0" i="1" u="none" strike="noStrike" kern="1200" cap="none" spc="0" normalizeH="0" baseline="0" noProof="0" dirty="0" smtClean="0">
              <a:ln>
                <a:noFill/>
              </a:ln>
              <a:solidFill>
                <a:schemeClr val="bg1">
                  <a:lumMod val="50000"/>
                </a:schemeClr>
              </a:solidFill>
              <a:effectLst/>
              <a:uLnTx/>
              <a:uFillTx/>
              <a:latin typeface="Century Gothic" pitchFamily="34" charset="0"/>
              <a:ea typeface="+mn-ea"/>
              <a:cs typeface="+mn-cs"/>
            </a:endParaRPr>
          </a:p>
        </p:txBody>
      </p:sp>
      <p:sp>
        <p:nvSpPr>
          <p:cNvPr id="11" name="Double Brace 10"/>
          <p:cNvSpPr/>
          <p:nvPr/>
        </p:nvSpPr>
        <p:spPr>
          <a:xfrm>
            <a:off x="663144" y="2895600"/>
            <a:ext cx="3072714" cy="3505200"/>
          </a:xfrm>
          <a:prstGeom prst="bracePair">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pic>
        <p:nvPicPr>
          <p:cNvPr id="65537" name="Picture 1"/>
          <p:cNvPicPr>
            <a:picLocks noChangeAspect="1" noChangeArrowheads="1"/>
          </p:cNvPicPr>
          <p:nvPr/>
        </p:nvPicPr>
        <p:blipFill>
          <a:blip r:embed="rId3" cstate="print"/>
          <a:srcRect/>
          <a:stretch>
            <a:fillRect/>
          </a:stretch>
        </p:blipFill>
        <p:spPr bwMode="auto">
          <a:xfrm>
            <a:off x="5830954" y="-1"/>
            <a:ext cx="3313045" cy="2667001"/>
          </a:xfrm>
          <a:prstGeom prst="rect">
            <a:avLst/>
          </a:prstGeom>
          <a:noFill/>
          <a:ln w="9525">
            <a:noFill/>
            <a:miter lim="800000"/>
            <a:headEnd/>
            <a:tailEnd/>
          </a:ln>
        </p:spPr>
      </p:pic>
    </p:spTree>
    <p:extLst>
      <p:ext uri="{BB962C8B-B14F-4D97-AF65-F5344CB8AC3E}">
        <p14:creationId xmlns:p14="http://schemas.microsoft.com/office/powerpoint/2010/main" val="39461473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916</TotalTime>
  <Words>5140</Words>
  <Application>Microsoft Office PowerPoint</Application>
  <PresentationFormat>On-screen Show (4:3)</PresentationFormat>
  <Paragraphs>900</Paragraphs>
  <Slides>46</Slides>
  <Notes>33</Notes>
  <HiddenSlides>7</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Executive</vt:lpstr>
      <vt:lpstr>Of People &amp; Data</vt:lpstr>
      <vt:lpstr>PowerPoint Presentation</vt:lpstr>
      <vt:lpstr>Of People &amp; Data Overview</vt:lpstr>
      <vt:lpstr>Social Issues</vt:lpstr>
      <vt:lpstr>Social Issues</vt:lpstr>
      <vt:lpstr>Observing Digitization &amp; People </vt:lpstr>
      <vt:lpstr>PowerPoint Presentation</vt:lpstr>
      <vt:lpstr>Layers</vt:lpstr>
      <vt:lpstr>Change: the three r’s</vt:lpstr>
      <vt:lpstr>Change Management</vt:lpstr>
      <vt:lpstr>The irrational side of  change management</vt:lpstr>
      <vt:lpstr>Social Issues</vt:lpstr>
      <vt:lpstr>Motivation</vt:lpstr>
      <vt:lpstr>Evaluate a workflow I</vt:lpstr>
      <vt:lpstr>Evaluate a workflow II Questions to ask yourself…</vt:lpstr>
      <vt:lpstr>A Unique Tool for the Job: Forceps</vt:lpstr>
      <vt:lpstr>Task Order / Task Method</vt:lpstr>
      <vt:lpstr>And the winner is …</vt:lpstr>
      <vt:lpstr>Software Automation</vt:lpstr>
      <vt:lpstr>Using Skill Sets</vt:lpstr>
      <vt:lpstr>Using Skill Sets</vt:lpstr>
      <vt:lpstr>Openness to Change</vt:lpstr>
      <vt:lpstr>Motivation: 3 keys</vt:lpstr>
      <vt:lpstr>People in 5 important principles of effective workflows…</vt:lpstr>
      <vt:lpstr>PowerPoint Presentation</vt:lpstr>
      <vt:lpstr>Of People &amp; Data Overview</vt:lpstr>
      <vt:lpstr>Specimen Identifiers  (Collection Object)</vt:lpstr>
      <vt:lpstr>What good is identification? I</vt:lpstr>
      <vt:lpstr>What good is identification? II</vt:lpstr>
      <vt:lpstr>Identifier examples</vt:lpstr>
      <vt:lpstr>Zoobank Uses Identifiers</vt:lpstr>
      <vt:lpstr>DOI example</vt:lpstr>
      <vt:lpstr>Specimen identifiers?</vt:lpstr>
      <vt:lpstr>Identifiers</vt:lpstr>
      <vt:lpstr>Identifiers: Curating, Providing, Using</vt:lpstr>
      <vt:lpstr>Feedback with IDs</vt:lpstr>
      <vt:lpstr>PowerPoint Presentation</vt:lpstr>
      <vt:lpstr>Of People &amp; Data Overview</vt:lpstr>
      <vt:lpstr>Ways to Share Data</vt:lpstr>
      <vt:lpstr>Sharing data with iDigBio</vt:lpstr>
      <vt:lpstr>Darwin Core Standard</vt:lpstr>
      <vt:lpstr>Social Issues in Collaborative Digitization</vt:lpstr>
      <vt:lpstr>Acknowledgment &amp; Thanks</vt:lpstr>
      <vt:lpstr>Thank you</vt:lpstr>
      <vt:lpstr>PowerPoint Presentation</vt:lpstr>
      <vt:lpstr>Of People &amp; Data Overview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L. Paul</dc:creator>
  <cp:lastModifiedBy>Deborah L. Paul</cp:lastModifiedBy>
  <cp:revision>58</cp:revision>
  <dcterms:created xsi:type="dcterms:W3CDTF">2013-04-11T03:11:12Z</dcterms:created>
  <dcterms:modified xsi:type="dcterms:W3CDTF">2013-04-13T05:06:46Z</dcterms:modified>
</cp:coreProperties>
</file>