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305" r:id="rId4"/>
    <p:sldId id="258" r:id="rId5"/>
    <p:sldId id="259" r:id="rId6"/>
    <p:sldId id="271" r:id="rId7"/>
    <p:sldId id="306" r:id="rId8"/>
    <p:sldId id="307" r:id="rId9"/>
    <p:sldId id="272" r:id="rId10"/>
    <p:sldId id="310" r:id="rId11"/>
    <p:sldId id="300" r:id="rId12"/>
    <p:sldId id="293" r:id="rId13"/>
    <p:sldId id="308" r:id="rId14"/>
    <p:sldId id="309" r:id="rId15"/>
    <p:sldId id="301" r:id="rId16"/>
    <p:sldId id="303" r:id="rId17"/>
    <p:sldId id="302"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95B5F0"/>
    <a:srgbClr val="A1C7F0"/>
    <a:srgbClr val="65BEC5"/>
    <a:srgbClr val="65B9BF"/>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888" y="-344"/>
      </p:cViewPr>
      <p:guideLst>
        <p:guide orient="horz" pos="2160"/>
        <p:guide pos="2880"/>
      </p:guideLst>
    </p:cSldViewPr>
  </p:slideViewPr>
  <p:outlineViewPr>
    <p:cViewPr>
      <p:scale>
        <a:sx n="33" d="100"/>
        <a:sy n="33" d="100"/>
      </p:scale>
      <p:origin x="0" y="297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1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41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D5022D-ECD0-454B-9479-923A23044BFC}" type="slidenum">
              <a:rPr lang="en-US"/>
              <a:pPr/>
              <a:t>‹#›</a:t>
            </a:fld>
            <a:endParaRPr lang="en-US"/>
          </a:p>
        </p:txBody>
      </p:sp>
    </p:spTree>
    <p:extLst>
      <p:ext uri="{BB962C8B-B14F-4D97-AF65-F5344CB8AC3E}">
        <p14:creationId xmlns:p14="http://schemas.microsoft.com/office/powerpoint/2010/main" val="39553768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4F95D9A-0799-4C37-8FBF-5A558E5337E3}" type="slidenum">
              <a:rPr lang="en-US" sz="1200"/>
              <a:pPr eaLnBrk="1" hangingPunct="1"/>
              <a:t>1</a:t>
            </a:fld>
            <a:endParaRPr lang="en-US" sz="120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4F4FC5B-CFC5-48AC-92EB-A92FDEB1EDF3}" type="slidenum">
              <a:rPr lang="en-US" sz="1200"/>
              <a:pPr eaLnBrk="1" hangingPunct="1"/>
              <a:t>12</a:t>
            </a:fld>
            <a:endParaRPr lang="en-US" sz="1200"/>
          </a:p>
        </p:txBody>
      </p:sp>
      <p:sp>
        <p:nvSpPr>
          <p:cNvPr id="60418"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defRPr/>
            </a:pPr>
            <a:r>
              <a:rPr lang="en-US" dirty="0" smtClean="0">
                <a:ea typeface="ＭＳ Ｐゴシック" charset="0"/>
                <a:cs typeface="ＭＳ Ｐゴシック" charset="0"/>
              </a:rPr>
              <a:t>Web and TAPIR access</a:t>
            </a:r>
          </a:p>
          <a:p>
            <a:pPr eaLnBrk="1" hangingPunct="1">
              <a:defRPr/>
            </a:pPr>
            <a:endParaRPr lang="en-US" dirty="0" smtClean="0">
              <a:ea typeface="ＭＳ Ｐゴシック" charset="0"/>
              <a:cs typeface="ＭＳ Ｐゴシック" charset="0"/>
            </a:endParaRPr>
          </a:p>
          <a:p>
            <a:pPr marL="171450" indent="-1714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Leveraging GBIF IPT client</a:t>
            </a:r>
          </a:p>
          <a:p>
            <a:pPr eaLnBrk="1" hangingPunct="1">
              <a:lnSpc>
                <a:spcPct val="90000"/>
              </a:lnSpc>
              <a:buFont typeface="Arial"/>
              <a:buNone/>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          </a:t>
            </a:r>
            <a:r>
              <a:rPr lang="en-US" sz="1050"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http://</a:t>
            </a:r>
            <a:r>
              <a:rPr lang="en-US" sz="1050" dirty="0" err="1"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ipt.gbif.org</a:t>
            </a:r>
            <a:r>
              <a:rPr lang="en-US" sz="1050"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a:t>
            </a:r>
            <a:r>
              <a:rPr lang="en-US" sz="1050" dirty="0" err="1"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index.html</a:t>
            </a:r>
            <a:endParaRPr lang="en-US" sz="1050"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endParaRPr>
          </a:p>
          <a:p>
            <a:pPr marL="171450" indent="-1714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Auto mapping of Darwin Core concepts</a:t>
            </a:r>
          </a:p>
          <a:p>
            <a:pPr marL="171450" indent="-1714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Mobilization of data through IPT provider</a:t>
            </a:r>
          </a:p>
          <a:p>
            <a:pPr marL="171450" indent="-1714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Generation of TAPIR address for portal/provider interaction</a:t>
            </a:r>
          </a:p>
          <a:p>
            <a:pPr eaLnBrk="1" hangingPunct="1">
              <a:defRPr/>
            </a:pPr>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B1901CF-53F7-4CBE-98BC-C70A2FE88809}" type="slidenum">
              <a:rPr lang="en-US" sz="1200"/>
              <a:pPr eaLnBrk="1" hangingPunct="1"/>
              <a:t>2</a:t>
            </a:fld>
            <a:endParaRPr lang="en-US" sz="120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400050" indent="-400050">
              <a:lnSpc>
                <a:spcPct val="80000"/>
              </a:lnSpc>
              <a:spcBef>
                <a:spcPct val="20000"/>
              </a:spcBef>
              <a:buFontTx/>
              <a:buChar char="•"/>
              <a:defRPr/>
            </a:pPr>
            <a:r>
              <a:rPr lang="en-US" dirty="0" smtClean="0">
                <a:solidFill>
                  <a:srgbClr val="000099"/>
                </a:solidFill>
                <a:effectLst>
                  <a:outerShdw blurRad="38100" dist="38100" dir="2700000" algn="tl">
                    <a:srgbClr val="000000"/>
                  </a:outerShdw>
                </a:effectLst>
                <a:latin typeface="Arial Black" charset="0"/>
              </a:rPr>
              <a:t>ALLOWS FOR efficient computerization and management of biological collections and mobilization of specimen information onto the Internet.</a:t>
            </a:r>
          </a:p>
          <a:p>
            <a:pPr marL="400050" indent="-400050">
              <a:lnSpc>
                <a:spcPct val="80000"/>
              </a:lnSpc>
              <a:spcBef>
                <a:spcPct val="20000"/>
              </a:spcBef>
              <a:defRPr/>
            </a:pPr>
            <a:endParaRPr lang="en-US" dirty="0" smtClean="0">
              <a:solidFill>
                <a:srgbClr val="000099"/>
              </a:solidFill>
              <a:effectLst>
                <a:outerShdw blurRad="38100" dist="38100" dir="2700000" algn="tl">
                  <a:srgbClr val="000000"/>
                </a:outerShdw>
              </a:effectLst>
              <a:latin typeface="Arial Black" charset="0"/>
            </a:endParaRPr>
          </a:p>
          <a:p>
            <a:pPr marL="400050" indent="-400050">
              <a:lnSpc>
                <a:spcPct val="80000"/>
              </a:lnSpc>
              <a:spcBef>
                <a:spcPct val="20000"/>
              </a:spcBef>
              <a:buFontTx/>
              <a:buChar char="•"/>
              <a:defRPr/>
            </a:pPr>
            <a:r>
              <a:rPr lang="en-US" dirty="0" smtClean="0">
                <a:solidFill>
                  <a:srgbClr val="000099"/>
                </a:solidFill>
                <a:effectLst>
                  <a:outerShdw blurRad="38100" dist="38100" dir="2700000" algn="tl">
                    <a:srgbClr val="000000"/>
                  </a:outerShdw>
                </a:effectLst>
                <a:latin typeface="Arial Black" charset="0"/>
              </a:rPr>
              <a:t>CONSISTS OF a highly customizable, forms-based interface, powerful querying tools and robust report designer for printed output.</a:t>
            </a:r>
          </a:p>
          <a:p>
            <a:pPr marL="400050" indent="-400050">
              <a:lnSpc>
                <a:spcPct val="80000"/>
              </a:lnSpc>
              <a:spcBef>
                <a:spcPct val="20000"/>
              </a:spcBef>
              <a:defRPr/>
            </a:pPr>
            <a:endParaRPr lang="en-US" dirty="0" smtClean="0">
              <a:solidFill>
                <a:srgbClr val="000099"/>
              </a:solidFill>
              <a:effectLst>
                <a:outerShdw blurRad="38100" dist="38100" dir="2700000" algn="tl">
                  <a:srgbClr val="000000"/>
                </a:outerShdw>
              </a:effectLst>
              <a:latin typeface="Arial Black" charset="0"/>
            </a:endParaRPr>
          </a:p>
          <a:p>
            <a:pPr marL="400050" indent="-400050">
              <a:lnSpc>
                <a:spcPct val="80000"/>
              </a:lnSpc>
              <a:spcBef>
                <a:spcPct val="20000"/>
              </a:spcBef>
              <a:buFontTx/>
              <a:buChar char="•"/>
              <a:defRPr/>
            </a:pPr>
            <a:r>
              <a:rPr lang="en-US" dirty="0" smtClean="0">
                <a:solidFill>
                  <a:srgbClr val="000099"/>
                </a:solidFill>
                <a:effectLst>
                  <a:outerShdw blurRad="38100" dist="38100" dir="2700000" algn="tl">
                    <a:srgbClr val="000000"/>
                  </a:outerShdw>
                </a:effectLst>
                <a:latin typeface="Arial Black" charset="0"/>
              </a:rPr>
              <a:t>AIMS TO advance biological collections computing, communication, and collaboration through software and services.  </a:t>
            </a:r>
          </a:p>
          <a:p>
            <a:pPr marL="400050" indent="-400050">
              <a:lnSpc>
                <a:spcPct val="80000"/>
              </a:lnSpc>
              <a:spcBef>
                <a:spcPct val="20000"/>
              </a:spcBef>
              <a:defRPr/>
            </a:pPr>
            <a:endParaRPr lang="en-US" dirty="0" smtClean="0">
              <a:solidFill>
                <a:srgbClr val="000099"/>
              </a:solidFill>
              <a:effectLst>
                <a:outerShdw blurRad="38100" dist="38100" dir="2700000" algn="tl">
                  <a:srgbClr val="000000"/>
                </a:outerShdw>
              </a:effectLst>
              <a:latin typeface="Arial Black" charset="0"/>
            </a:endParaRPr>
          </a:p>
          <a:p>
            <a:pPr marL="400050" indent="-400050">
              <a:lnSpc>
                <a:spcPct val="80000"/>
              </a:lnSpc>
              <a:spcBef>
                <a:spcPct val="20000"/>
              </a:spcBef>
              <a:buFontTx/>
              <a:buChar char="•"/>
              <a:defRPr/>
            </a:pPr>
            <a:r>
              <a:rPr lang="en-US" dirty="0" smtClean="0">
                <a:solidFill>
                  <a:srgbClr val="000099"/>
                </a:solidFill>
                <a:effectLst>
                  <a:outerShdw blurRad="38100" dist="38100" dir="2700000" algn="tl">
                    <a:srgbClr val="000000"/>
                  </a:outerShdw>
                </a:effectLst>
                <a:latin typeface="Arial Black" charset="0"/>
              </a:rPr>
              <a:t>FREE - Distributed and licensed at no charge for non-profit collections.  Open source.</a:t>
            </a:r>
          </a:p>
          <a:p>
            <a:pPr eaLnBrk="1" hangingPunct="1">
              <a:defRPr/>
            </a:pPr>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990600" lvl="1" indent="-533400" eaLnBrk="1" hangingPunct="1">
              <a:lnSpc>
                <a:spcPct val="90000"/>
              </a:lnSpc>
              <a:buFont typeface="Wingdings" pitchFamily="2" charset="2"/>
              <a:buChar char="§"/>
              <a:defRP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Many other systems out there – KeEmu, Past Perfect, Index Kentukiensis, Collections Space, Mantis, Multi-Mimsy etc.</a:t>
            </a:r>
          </a:p>
          <a:p>
            <a:pPr marL="990600" lvl="1" indent="-533400" eaLnBrk="1" hangingPunct="1">
              <a:lnSpc>
                <a:spcPct val="90000"/>
              </a:lnSpc>
              <a:buFont typeface="Wingdings" pitchFamily="2" charset="2"/>
              <a:buChar char="§"/>
              <a:defRP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All have limitations or cost prohibitions for small to medium sized museums</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Cost</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Flexibility and customization</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All disciplines *</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Open source – community driven</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Wealth of features</a:t>
            </a:r>
          </a:p>
          <a:p>
            <a:pPr marL="1390650" lvl="2" indent="-533400" eaLnBrk="1" hangingPunct="1">
              <a:lnSpc>
                <a:spcPct val="90000"/>
              </a:lnSpc>
              <a:buFont typeface="Wingdings" pitchFamily="2" charset="2"/>
              <a:buChar char="§"/>
              <a:defRPr/>
            </a:pPr>
            <a:r>
              <a:rPr lang="en-US" sz="2000" smtClean="0">
                <a:solidFill>
                  <a:srgbClr val="000099"/>
                </a:solidFill>
                <a:effectLst>
                  <a:outerShdw blurRad="38100" dist="38100" dir="2700000" algn="tl">
                    <a:srgbClr val="C0C0C0"/>
                  </a:outerShdw>
                </a:effectLst>
                <a:latin typeface="Arial Black" pitchFamily="34" charset="0"/>
                <a:ea typeface="ＭＳ Ｐゴシック" pitchFamily="34" charset="-128"/>
              </a:rPr>
              <a:t>Support and longevity</a:t>
            </a:r>
          </a:p>
          <a:p>
            <a:pPr>
              <a:defRPr/>
            </a:pPr>
            <a:endParaRPr lang="en-US" smtClean="0">
              <a:latin typeface="Arial" pitchFamily="34" charset="0"/>
              <a:ea typeface="ＭＳ Ｐゴシック" pitchFamily="34" charset="-128"/>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B88C99E-83A3-494C-8A4A-7C83C7414CCB}" type="slidenum">
              <a:rPr lang="en-US"/>
              <a:pPr eaLnBrk="1" hangingPunct="1"/>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F4FF4CF-DF4D-4C09-BA68-558B059890BA}" type="slidenum">
              <a:rPr lang="en-US" sz="1200"/>
              <a:pPr eaLnBrk="1" hangingPunct="1"/>
              <a:t>4</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400050" indent="-4000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Over 10 major releases in 15 years with extensive upgrades and new features.</a:t>
            </a:r>
            <a:endParaRPr lang="en-US" b="1"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endParaRPr>
          </a:p>
          <a:p>
            <a:pPr marL="400050" indent="-400050" eaLnBrk="1" hangingPunct="1">
              <a:lnSpc>
                <a:spcPct val="90000"/>
              </a:lnSpc>
              <a:buFont typeface="Arial"/>
              <a:buChar char="•"/>
              <a:defRPr/>
            </a:pPr>
            <a:endParaRPr lang="en-US" b="1"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endParaRPr>
          </a:p>
          <a:p>
            <a:pPr marL="400050" indent="-400050" eaLnBrk="1" hangingPunct="1">
              <a:lnSpc>
                <a:spcPct val="8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Supported by the U.S. National Science Foundation since 1987.</a:t>
            </a:r>
            <a:endParaRPr lang="en-US" b="1"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endParaRPr>
          </a:p>
          <a:p>
            <a:pPr marL="400050" indent="-400050" eaLnBrk="1" hangingPunct="1">
              <a:lnSpc>
                <a:spcPct val="90000"/>
              </a:lnSpc>
              <a:buFont typeface="Arial"/>
              <a:buChar char="•"/>
              <a:defRPr/>
            </a:pPr>
            <a:endParaRPr lang="en-US" b="1"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endParaRPr>
          </a:p>
          <a:p>
            <a:pPr marL="400050" indent="-400050" eaLnBrk="1" hangingPunct="1">
              <a:lnSpc>
                <a:spcPct val="90000"/>
              </a:lnSpc>
              <a:buFont typeface="Arial"/>
              <a:buChar char="•"/>
              <a:defRPr/>
            </a:pP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Staff of 12 people attending to programming, development, conversions, web, </a:t>
            </a:r>
            <a:r>
              <a:rPr lang="en-US" dirty="0" err="1"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DiGIR</a:t>
            </a:r>
            <a:r>
              <a:rPr lang="en-US" dirty="0" smtClean="0">
                <a:solidFill>
                  <a:srgbClr val="000099"/>
                </a:solidFill>
                <a:effectLst>
                  <a:outerShdw blurRad="38100" dist="38100" dir="2700000" algn="tl">
                    <a:srgbClr val="000000"/>
                  </a:outerShdw>
                </a:effectLst>
                <a:latin typeface="Arial Black" charset="0"/>
                <a:ea typeface="ＭＳ Ｐゴシック" charset="0"/>
                <a:cs typeface="ＭＳ Ｐゴシック" charset="0"/>
              </a:rPr>
              <a:t> and user issues.</a:t>
            </a:r>
          </a:p>
          <a:p>
            <a:pPr eaLnBrk="1" hangingPunct="1">
              <a:buFont typeface="Arial"/>
              <a:buNone/>
              <a:defRPr/>
            </a:pPr>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7C4035E-D9C8-43E6-92B1-8FB9D2A4E640}" type="slidenum">
              <a:rPr lang="en-US" sz="1200"/>
              <a:pPr eaLnBrk="1" hangingPunct="1"/>
              <a:t>5</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ctr" eaLnBrk="1" hangingPunct="1">
              <a:buFontTx/>
              <a:buChar char="•"/>
              <a:defRPr/>
            </a:pPr>
            <a:r>
              <a:rPr lang="en-US" dirty="0" smtClean="0">
                <a:solidFill>
                  <a:srgbClr val="000099"/>
                </a:solidFill>
                <a:effectLst>
                  <a:outerShdw blurRad="38100" dist="38100" dir="2700000" algn="tl">
                    <a:srgbClr val="000000"/>
                  </a:outerShdw>
                </a:effectLst>
                <a:latin typeface="Arial Black" charset="0"/>
              </a:rPr>
              <a:t>Representation of all Natural History disciplines</a:t>
            </a:r>
          </a:p>
          <a:p>
            <a:pPr algn="ctr" eaLnBrk="1" hangingPunct="1">
              <a:buFontTx/>
              <a:buChar char="•"/>
              <a:defRPr/>
            </a:pPr>
            <a:r>
              <a:rPr lang="en-US" dirty="0" smtClean="0">
                <a:solidFill>
                  <a:srgbClr val="000099"/>
                </a:solidFill>
                <a:effectLst>
                  <a:outerShdw blurRad="38100" dist="38100" dir="2700000" algn="tl">
                    <a:srgbClr val="000000"/>
                  </a:outerShdw>
                </a:effectLst>
                <a:latin typeface="Arial Black" charset="0"/>
              </a:rPr>
              <a:t> Over 375 collections in 26 countries</a:t>
            </a:r>
          </a:p>
          <a:p>
            <a:pPr algn="ctr" eaLnBrk="1" hangingPunct="1">
              <a:buFontTx/>
              <a:buChar char="•"/>
              <a:defRPr/>
            </a:pPr>
            <a:r>
              <a:rPr lang="en-US" dirty="0" smtClean="0">
                <a:solidFill>
                  <a:srgbClr val="000099"/>
                </a:solidFill>
                <a:effectLst>
                  <a:outerShdw blurRad="38100" dist="38100" dir="2700000" algn="tl">
                    <a:srgbClr val="000000"/>
                  </a:outerShdw>
                </a:effectLst>
                <a:latin typeface="Arial Black" charset="0"/>
              </a:rPr>
              <a:t> Over 140 US institutions in 43 states</a:t>
            </a:r>
          </a:p>
          <a:p>
            <a:pPr algn="ctr" eaLnBrk="1" hangingPunct="1">
              <a:buFontTx/>
              <a:buChar char="•"/>
              <a:defRPr/>
            </a:pPr>
            <a:r>
              <a:rPr lang="en-US" dirty="0" smtClean="0">
                <a:solidFill>
                  <a:srgbClr val="000099"/>
                </a:solidFill>
                <a:effectLst>
                  <a:outerShdw blurRad="38100" dist="38100" dir="2700000" algn="tl">
                    <a:srgbClr val="000000"/>
                  </a:outerShdw>
                </a:effectLst>
                <a:latin typeface="Arial Black" charset="0"/>
              </a:rPr>
              <a:t> Over 10 million specimens cataloged</a:t>
            </a:r>
          </a:p>
          <a:p>
            <a:pPr algn="ctr" eaLnBrk="1" hangingPunct="1">
              <a:buFontTx/>
              <a:buChar char="•"/>
              <a:defRPr/>
            </a:pPr>
            <a:r>
              <a:rPr lang="en-US" dirty="0" smtClean="0">
                <a:solidFill>
                  <a:srgbClr val="000099"/>
                </a:solidFill>
                <a:effectLst>
                  <a:outerShdw blurRad="38100" dist="38100" dir="2700000" algn="tl">
                    <a:srgbClr val="000000"/>
                  </a:outerShdw>
                </a:effectLst>
                <a:latin typeface="Arial Black" charset="0"/>
              </a:rPr>
              <a:t> Increasing all the time</a:t>
            </a:r>
          </a:p>
          <a:p>
            <a:pPr eaLnBrk="1" hangingPunct="1">
              <a:defRPr/>
            </a:pPr>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773FF54-09C4-4829-ADF7-CE6899379895}" type="slidenum">
              <a:rPr lang="en-US" sz="1200"/>
              <a:pPr eaLnBrk="1" hangingPunct="1"/>
              <a:t>6</a:t>
            </a:fld>
            <a:endParaRPr lang="en-US" sz="120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Collections management platform – pluggable components</a:t>
            </a:r>
          </a:p>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Multi-collection/discipline capable</a:t>
            </a:r>
          </a:p>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pitchFamily="34" charset="0"/>
                <a:ea typeface="ＭＳ Ｐゴシック" pitchFamily="34" charset="-128"/>
                <a:cs typeface="Arial" pitchFamily="34" charset="0"/>
              </a:rPr>
              <a:t>3</a:t>
            </a:r>
            <a:r>
              <a:rPr lang="en-US" sz="2400" baseline="30000" smtClean="0">
                <a:solidFill>
                  <a:srgbClr val="000099"/>
                </a:solidFill>
                <a:effectLst>
                  <a:outerShdw blurRad="38100" dist="38100" dir="2700000" algn="tl">
                    <a:srgbClr val="C0C0C0"/>
                  </a:outerShdw>
                </a:effectLst>
                <a:latin typeface="Arial" pitchFamily="34" charset="0"/>
                <a:ea typeface="ＭＳ Ｐゴシック" pitchFamily="34" charset="-128"/>
                <a:cs typeface="Arial" pitchFamily="34" charset="0"/>
              </a:rPr>
              <a:t>rd</a:t>
            </a:r>
            <a:r>
              <a:rPr lang="en-US" sz="2400" smtClean="0">
                <a:solidFill>
                  <a:srgbClr val="000099"/>
                </a:solidFill>
                <a:effectLst>
                  <a:outerShdw blurRad="38100" dist="38100" dir="2700000" algn="tl">
                    <a:srgbClr val="C0C0C0"/>
                  </a:outerShdw>
                </a:effectLst>
                <a:latin typeface="Arial" pitchFamily="34" charset="0"/>
                <a:ea typeface="ＭＳ Ｐゴシック" pitchFamily="34" charset="-128"/>
                <a:cs typeface="Arial" pitchFamily="34" charset="0"/>
              </a:rPr>
              <a:t> party applications </a:t>
            </a: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 GEOLocate, Google Earth</a:t>
            </a:r>
          </a:p>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Web services and online providers – ITIS, Fishbase, Lifemapper</a:t>
            </a:r>
          </a:p>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Strategic Partnerships – Filtered push (Harvard), botanical OCR (Michigan), image bank (MorphBank) and DNA (BCoL)</a:t>
            </a:r>
          </a:p>
          <a:p>
            <a:pPr marL="990600" lvl="1" indent="-533400" eaLnBrk="1" hangingPunct="1">
              <a:lnSpc>
                <a:spcPct val="90000"/>
              </a:lnSpc>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Staged, frequent releases with added functionality – smart update</a:t>
            </a:r>
          </a:p>
          <a:p>
            <a:pPr eaLnBrk="1" hangingPunct="1">
              <a:buFontTx/>
              <a:buChar char="•"/>
            </a:pPr>
            <a:endParaRPr 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44EE38F-FAD1-4588-BA50-E10B467E9F3D}" type="slidenum">
              <a:rPr lang="en-US"/>
              <a:pPr eaLnBrk="1" hangingPunct="1"/>
              <a:t>7</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18A8EC8-1FAA-41FF-9D10-E6393672B00F}" type="slidenum">
              <a:rPr lang="en-US"/>
              <a:pPr eaLnBrk="1" hangingPunct="1"/>
              <a:t>8</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34" charset="-128"/>
              </a:rPr>
              <a:t>The taxonomic tree has been reworked with additional functionality for navigation, creation of synonyms and hybrids and information on number of records etc.  The geographic and storage trees will have the same functionality.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BC6F9C3-60D3-4DEE-B14E-BBDA4E283B65}" type="slidenum">
              <a:rPr lang="en-US" sz="1200"/>
              <a:pPr eaLnBrk="1" hangingPunct="1"/>
              <a:t>9</a:t>
            </a:fld>
            <a:endParaRPr lang="en-US" sz="1200"/>
          </a:p>
        </p:txBody>
      </p:sp>
      <p:sp>
        <p:nvSpPr>
          <p:cNvPr id="33794"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mtClean="0">
                <a:latin typeface="Arial" pitchFamily="34" charset="0"/>
                <a:ea typeface="ＭＳ Ｐゴシック" pitchFamily="34" charset="-128"/>
              </a:rPr>
              <a:t>The WorkBench</a:t>
            </a:r>
          </a:p>
          <a:p>
            <a:pPr eaLnBrk="1" hangingPunct="1"/>
            <a:endParaRPr lang="en-US" smtClean="0">
              <a:latin typeface="Arial"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Pre-release of data import tool now integral part of Specify 6</a:t>
            </a:r>
            <a:endParaRPr lang="en-US"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None/>
            </a:pPr>
            <a:endParaRPr lang="en-US" sz="900"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Allows for importing and mapping of excel data for data manipulation (and then re-exporting to Excel)</a:t>
            </a:r>
          </a:p>
          <a:p>
            <a:pPr marL="990600" lvl="1" indent="-533400">
              <a:lnSpc>
                <a:spcPct val="80000"/>
              </a:lnSpc>
              <a:spcBef>
                <a:spcPct val="20000"/>
              </a:spcBef>
              <a:buFont typeface="Wingdings" pitchFamily="2" charset="2"/>
              <a:buNone/>
            </a:pPr>
            <a:endParaRPr lang="en-US"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Form or grid data entry </a:t>
            </a:r>
          </a:p>
          <a:p>
            <a:pPr marL="990600" lvl="1" indent="-533400">
              <a:lnSpc>
                <a:spcPct val="80000"/>
              </a:lnSpc>
              <a:spcBef>
                <a:spcPct val="20000"/>
              </a:spcBef>
              <a:buFont typeface="Wingdings" pitchFamily="2" charset="2"/>
              <a:buChar char="§"/>
            </a:pPr>
            <a:endParaRPr lang="en-US"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Additional tools for data cleanup and manipulation – georeferencing, visualization and image association</a:t>
            </a:r>
          </a:p>
          <a:p>
            <a:pPr marL="990600" lvl="1" indent="-533400">
              <a:lnSpc>
                <a:spcPct val="80000"/>
              </a:lnSpc>
              <a:spcBef>
                <a:spcPct val="20000"/>
              </a:spcBef>
              <a:buFont typeface="Wingdings" pitchFamily="2" charset="2"/>
              <a:buNone/>
            </a:pPr>
            <a:endParaRPr lang="en-US"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Simple reporting</a:t>
            </a:r>
          </a:p>
          <a:p>
            <a:pPr marL="990600" lvl="1" indent="-533400">
              <a:lnSpc>
                <a:spcPct val="80000"/>
              </a:lnSpc>
              <a:spcBef>
                <a:spcPct val="20000"/>
              </a:spcBef>
              <a:buFont typeface="Wingdings" pitchFamily="2" charset="2"/>
              <a:buChar char="§"/>
            </a:pPr>
            <a:endParaRPr lang="en-US" smtClean="0">
              <a:solidFill>
                <a:srgbClr val="000099"/>
              </a:solidFill>
              <a:effectLst>
                <a:outerShdw blurRad="38100" dist="38100" dir="2700000" algn="tl">
                  <a:srgbClr val="C0C0C0"/>
                </a:outerShdw>
              </a:effectLst>
              <a:latin typeface="Arial Black" pitchFamily="34" charset="0"/>
              <a:ea typeface="ＭＳ Ｐゴシック" pitchFamily="34" charset="-128"/>
            </a:endParaRPr>
          </a:p>
          <a:p>
            <a:pPr marL="990600" lvl="1" indent="-533400">
              <a:lnSpc>
                <a:spcPct val="80000"/>
              </a:lnSpc>
              <a:spcBef>
                <a:spcPct val="20000"/>
              </a:spcBef>
              <a:buFont typeface="Wingdings" pitchFamily="2" charset="2"/>
              <a:buChar char="§"/>
            </a:pPr>
            <a:r>
              <a:rPr lang="en-US" sz="2400" smtClean="0">
                <a:solidFill>
                  <a:srgbClr val="000099"/>
                </a:solidFill>
                <a:effectLst>
                  <a:outerShdw blurRad="38100" dist="38100" dir="2700000" algn="tl">
                    <a:srgbClr val="C0C0C0"/>
                  </a:outerShdw>
                </a:effectLst>
                <a:latin typeface="Arial Black" pitchFamily="34" charset="0"/>
                <a:ea typeface="ＭＳ Ｐゴシック" pitchFamily="34" charset="-128"/>
              </a:rPr>
              <a:t>No installation required – field application</a:t>
            </a:r>
          </a:p>
          <a:p>
            <a:pPr eaLnBrk="1" hangingPunct="1"/>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90320785-FBA7-485C-A6EB-878F35BAB8B4}" type="slidenum">
              <a:rPr lang="en-US"/>
              <a:pPr/>
              <a:t>‹#›</a:t>
            </a:fld>
            <a:endParaRPr lang="en-US"/>
          </a:p>
        </p:txBody>
      </p:sp>
    </p:spTree>
    <p:extLst>
      <p:ext uri="{BB962C8B-B14F-4D97-AF65-F5344CB8AC3E}">
        <p14:creationId xmlns:p14="http://schemas.microsoft.com/office/powerpoint/2010/main" val="1692958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F4596E12-B35B-417A-80BF-B927C452A761}" type="slidenum">
              <a:rPr lang="en-US"/>
              <a:pPr/>
              <a:t>‹#›</a:t>
            </a:fld>
            <a:endParaRPr lang="en-US"/>
          </a:p>
        </p:txBody>
      </p:sp>
    </p:spTree>
    <p:extLst>
      <p:ext uri="{BB962C8B-B14F-4D97-AF65-F5344CB8AC3E}">
        <p14:creationId xmlns:p14="http://schemas.microsoft.com/office/powerpoint/2010/main" val="34080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9D4CF30E-438B-42C3-A443-604E714031C5}" type="slidenum">
              <a:rPr lang="en-US"/>
              <a:pPr/>
              <a:t>‹#›</a:t>
            </a:fld>
            <a:endParaRPr lang="en-US"/>
          </a:p>
        </p:txBody>
      </p:sp>
    </p:spTree>
    <p:extLst>
      <p:ext uri="{BB962C8B-B14F-4D97-AF65-F5344CB8AC3E}">
        <p14:creationId xmlns:p14="http://schemas.microsoft.com/office/powerpoint/2010/main" val="346110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097F0C0A-37E9-4C8A-B421-FAD6334A8A20}" type="slidenum">
              <a:rPr lang="en-US"/>
              <a:pPr/>
              <a:t>‹#›</a:t>
            </a:fld>
            <a:endParaRPr lang="en-US"/>
          </a:p>
        </p:txBody>
      </p:sp>
    </p:spTree>
    <p:extLst>
      <p:ext uri="{BB962C8B-B14F-4D97-AF65-F5344CB8AC3E}">
        <p14:creationId xmlns:p14="http://schemas.microsoft.com/office/powerpoint/2010/main" val="324116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62A4988B-23A4-48F9-A8C6-22E4C03CEE97}" type="slidenum">
              <a:rPr lang="en-US"/>
              <a:pPr/>
              <a:t>‹#›</a:t>
            </a:fld>
            <a:endParaRPr lang="en-US"/>
          </a:p>
        </p:txBody>
      </p:sp>
    </p:spTree>
    <p:extLst>
      <p:ext uri="{BB962C8B-B14F-4D97-AF65-F5344CB8AC3E}">
        <p14:creationId xmlns:p14="http://schemas.microsoft.com/office/powerpoint/2010/main" val="3433627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57310E75-AFD1-40DF-9AF1-B5212CFBBE51}" type="slidenum">
              <a:rPr lang="en-US"/>
              <a:pPr/>
              <a:t>‹#›</a:t>
            </a:fld>
            <a:endParaRPr lang="en-US"/>
          </a:p>
        </p:txBody>
      </p:sp>
    </p:spTree>
    <p:extLst>
      <p:ext uri="{BB962C8B-B14F-4D97-AF65-F5344CB8AC3E}">
        <p14:creationId xmlns:p14="http://schemas.microsoft.com/office/powerpoint/2010/main" val="3372024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C9C28B3A-87CC-4B33-8FF0-CC101D13F570}" type="slidenum">
              <a:rPr lang="en-US"/>
              <a:pPr/>
              <a:t>‹#›</a:t>
            </a:fld>
            <a:endParaRPr lang="en-US"/>
          </a:p>
        </p:txBody>
      </p:sp>
    </p:spTree>
    <p:extLst>
      <p:ext uri="{BB962C8B-B14F-4D97-AF65-F5344CB8AC3E}">
        <p14:creationId xmlns:p14="http://schemas.microsoft.com/office/powerpoint/2010/main" val="4231821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F07A4BA5-DBB3-4A7D-9D32-C89D53F3AA49}" type="slidenum">
              <a:rPr lang="en-US"/>
              <a:pPr/>
              <a:t>‹#›</a:t>
            </a:fld>
            <a:endParaRPr lang="en-US"/>
          </a:p>
        </p:txBody>
      </p:sp>
    </p:spTree>
    <p:extLst>
      <p:ext uri="{BB962C8B-B14F-4D97-AF65-F5344CB8AC3E}">
        <p14:creationId xmlns:p14="http://schemas.microsoft.com/office/powerpoint/2010/main" val="1940849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fld id="{D31351BB-53AD-4C02-A0CC-8A42D4477156}" type="slidenum">
              <a:rPr lang="en-US"/>
              <a:pPr/>
              <a:t>‹#›</a:t>
            </a:fld>
            <a:endParaRPr lang="en-US"/>
          </a:p>
        </p:txBody>
      </p:sp>
    </p:spTree>
    <p:extLst>
      <p:ext uri="{BB962C8B-B14F-4D97-AF65-F5344CB8AC3E}">
        <p14:creationId xmlns:p14="http://schemas.microsoft.com/office/powerpoint/2010/main" val="3733335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E7FFF50A-95A8-4458-8879-8C542EB87CCE}" type="slidenum">
              <a:rPr lang="en-US"/>
              <a:pPr/>
              <a:t>‹#›</a:t>
            </a:fld>
            <a:endParaRPr lang="en-US"/>
          </a:p>
        </p:txBody>
      </p:sp>
    </p:spTree>
    <p:extLst>
      <p:ext uri="{BB962C8B-B14F-4D97-AF65-F5344CB8AC3E}">
        <p14:creationId xmlns:p14="http://schemas.microsoft.com/office/powerpoint/2010/main" val="988114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2EB639E9-D0E2-4B9D-BE5E-D36805CA1C34}" type="slidenum">
              <a:rPr lang="en-US"/>
              <a:pPr/>
              <a:t>‹#›</a:t>
            </a:fld>
            <a:endParaRPr lang="en-US"/>
          </a:p>
        </p:txBody>
      </p:sp>
    </p:spTree>
    <p:extLst>
      <p:ext uri="{BB962C8B-B14F-4D97-AF65-F5344CB8AC3E}">
        <p14:creationId xmlns:p14="http://schemas.microsoft.com/office/powerpoint/2010/main" val="4083676416"/>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8.jpeg"/><Relationship Id="rId21" Type="http://schemas.openxmlformats.org/officeDocument/2006/relationships/image" Target="../media/image9.jpeg"/><Relationship Id="rId22" Type="http://schemas.openxmlformats.org/officeDocument/2006/relationships/image" Target="../media/image10.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jpeg"/><Relationship Id="rId18" Type="http://schemas.openxmlformats.org/officeDocument/2006/relationships/image" Target="../media/image6.jpeg"/><Relationship Id="rId19"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100000">
              <a:schemeClr val="bg1"/>
            </a:gs>
            <a:gs pos="100000">
              <a:schemeClr val="accent2">
                <a:lumMod val="60000"/>
                <a:lumOff val="40000"/>
              </a:schemeClr>
            </a:gs>
            <a:gs pos="0">
              <a:srgbClr val="95B5F0"/>
            </a:gs>
          </a:gsLst>
          <a:lin ang="5400000" scaled="1"/>
        </a:gradFill>
        <a:effectLst/>
      </p:bgPr>
    </p:bg>
    <p:spTree>
      <p:nvGrpSpPr>
        <p:cNvPr id="1" name=""/>
        <p:cNvGrpSpPr/>
        <p:nvPr/>
      </p:nvGrpSpPr>
      <p:grpSpPr>
        <a:xfrm>
          <a:off x="0" y="0"/>
          <a:ext cx="0" cy="0"/>
          <a:chOff x="0" y="0"/>
          <a:chExt cx="0" cy="0"/>
        </a:xfrm>
      </p:grpSpPr>
      <p:pic>
        <p:nvPicPr>
          <p:cNvPr id="1026" name="Picture 20" descr="world_white"/>
          <p:cNvPicPr>
            <a:picLocks noChangeAspect="1" noChangeArrowheads="1"/>
          </p:cNvPicPr>
          <p:nvPr userDrawn="1"/>
        </p:nvPicPr>
        <p:blipFill>
          <a:blip r:embed="rId13">
            <a:extLst>
              <a:ext uri="{28A0092B-C50C-407E-A947-70E740481C1C}">
                <a14:useLocalDpi xmlns:a14="http://schemas.microsoft.com/office/drawing/2010/main" val="0"/>
              </a:ext>
            </a:extLst>
          </a:blip>
          <a:srcRect t="5162"/>
          <a:stretch>
            <a:fillRect/>
          </a:stretch>
        </p:blipFill>
        <p:spPr bwMode="auto">
          <a:xfrm>
            <a:off x="3276600" y="0"/>
            <a:ext cx="58674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2779E68-AE9F-4786-BCFA-EA3262B074F6}" type="slidenum">
              <a:rPr lang="en-US"/>
              <a:pPr/>
              <a:t>‹#›</a:t>
            </a:fld>
            <a:endParaRPr lang="en-US"/>
          </a:p>
        </p:txBody>
      </p:sp>
      <p:pic>
        <p:nvPicPr>
          <p:cNvPr id="1031" name="Picture 7" descr="spcircl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4300" y="114300"/>
            <a:ext cx="108108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8" descr="dna_bar_3"/>
          <p:cNvPicPr>
            <a:picLocks noChangeAspect="1" noChangeArrowheads="1"/>
          </p:cNvPicPr>
          <p:nvPr userDrawn="1"/>
        </p:nvPicPr>
        <p:blipFill>
          <a:blip r:embed="rId15">
            <a:extLst>
              <a:ext uri="{28A0092B-C50C-407E-A947-70E740481C1C}">
                <a14:useLocalDpi xmlns:a14="http://schemas.microsoft.com/office/drawing/2010/main" val="0"/>
              </a:ext>
            </a:extLst>
          </a:blip>
          <a:srcRect r="18942"/>
          <a:stretch>
            <a:fillRect/>
          </a:stretch>
        </p:blipFill>
        <p:spPr bwMode="auto">
          <a:xfrm>
            <a:off x="228600" y="1219200"/>
            <a:ext cx="842486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0" descr="clone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924800" y="858838"/>
            <a:ext cx="9906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botany"/>
          <p:cNvPicPr>
            <a:picLocks noChangeAspect="1" noChangeArrowheads="1"/>
          </p:cNvPicPr>
          <p:nvPr userDrawn="1"/>
        </p:nvPicPr>
        <p:blipFill>
          <a:blip r:embed="rId17"/>
          <a:srcRect/>
          <a:stretch>
            <a:fillRect/>
          </a:stretch>
        </p:blipFill>
        <p:spPr bwMode="auto">
          <a:xfrm>
            <a:off x="7700963" y="1066800"/>
            <a:ext cx="604837" cy="758825"/>
          </a:xfrm>
          <a:prstGeom prst="rect">
            <a:avLst/>
          </a:prstGeom>
          <a:noFill/>
          <a:ln w="3175">
            <a:solidFill>
              <a:srgbClr val="558ED5"/>
            </a:solidFill>
            <a:miter lim="800000"/>
            <a:headEnd/>
            <a:tailEnd/>
          </a:ln>
          <a:effectLst>
            <a:outerShdw blurRad="63500" dist="38100" dir="2700000" algn="tl" rotWithShape="0">
              <a:srgbClr val="000000">
                <a:alpha val="39999"/>
              </a:srgbClr>
            </a:outerShdw>
          </a:effectLst>
        </p:spPr>
      </p:pic>
      <p:pic>
        <p:nvPicPr>
          <p:cNvPr id="1035" name="Picture 16" descr="snakeupclose"/>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229600" y="15240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elephanteyes"/>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6610350" y="228600"/>
            <a:ext cx="78105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8" descr="orchid_3"/>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7086600" y="152400"/>
            <a:ext cx="91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pollination"/>
          <p:cNvPicPr>
            <a:picLocks noChangeAspect="1" noChangeArrowheads="1"/>
          </p:cNvPicPr>
          <p:nvPr userDrawn="1"/>
        </p:nvPicPr>
        <p:blipFill>
          <a:blip r:embed="rId21"/>
          <a:srcRect/>
          <a:stretch>
            <a:fillRect/>
          </a:stretch>
        </p:blipFill>
        <p:spPr bwMode="auto">
          <a:xfrm>
            <a:off x="7772400" y="228600"/>
            <a:ext cx="1143000" cy="857250"/>
          </a:xfrm>
          <a:prstGeom prst="rect">
            <a:avLst/>
          </a:prstGeom>
          <a:noFill/>
          <a:ln w="3175">
            <a:solidFill>
              <a:schemeClr val="tx1">
                <a:lumMod val="65000"/>
                <a:lumOff val="35000"/>
              </a:schemeClr>
            </a:solidFill>
            <a:miter lim="800000"/>
            <a:headEnd/>
            <a:tailEnd/>
          </a:ln>
        </p:spPr>
      </p:pic>
      <p:pic>
        <p:nvPicPr>
          <p:cNvPr id="1039" name="Picture 13" descr="lowerplant"/>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8382000" y="762000"/>
            <a:ext cx="6096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5.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s>
</file>

<file path=ppt/slides/_rels/slide16.xml.rels><?xml version="1.0" encoding="UTF-8" standalone="yes"?>
<Relationships xmlns="http://schemas.openxmlformats.org/package/2006/relationships"><Relationship Id="rId9" Type="http://schemas.openxmlformats.org/officeDocument/2006/relationships/image" Target="../media/image72.png"/><Relationship Id="rId20" Type="http://schemas.openxmlformats.org/officeDocument/2006/relationships/image" Target="../media/image83.png"/><Relationship Id="rId10" Type="http://schemas.openxmlformats.org/officeDocument/2006/relationships/image" Target="../media/image73.png"/><Relationship Id="rId11" Type="http://schemas.openxmlformats.org/officeDocument/2006/relationships/image" Target="../media/image74.png"/><Relationship Id="rId12" Type="http://schemas.openxmlformats.org/officeDocument/2006/relationships/image" Target="../media/image75.png"/><Relationship Id="rId13" Type="http://schemas.openxmlformats.org/officeDocument/2006/relationships/image" Target="../media/image76.png"/><Relationship Id="rId14" Type="http://schemas.openxmlformats.org/officeDocument/2006/relationships/image" Target="../media/image77.png"/><Relationship Id="rId15" Type="http://schemas.openxmlformats.org/officeDocument/2006/relationships/image" Target="../media/image78.png"/><Relationship Id="rId16" Type="http://schemas.openxmlformats.org/officeDocument/2006/relationships/image" Target="../media/image79.png"/><Relationship Id="rId17" Type="http://schemas.openxmlformats.org/officeDocument/2006/relationships/image" Target="../media/image80.png"/><Relationship Id="rId18" Type="http://schemas.openxmlformats.org/officeDocument/2006/relationships/image" Target="../media/image81.png"/><Relationship Id="rId19"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jpeg"/><Relationship Id="rId9" Type="http://schemas.openxmlformats.org/officeDocument/2006/relationships/image" Target="../media/image18.png"/><Relationship Id="rId10" Type="http://schemas.openxmlformats.org/officeDocument/2006/relationships/image" Target="../media/image19.jpeg"/><Relationship Id="rId11"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24.jpeg"/><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WordArt 8"/>
          <p:cNvSpPr>
            <a:spLocks noChangeArrowheads="1" noChangeShapeType="1" noTextEdit="1"/>
          </p:cNvSpPr>
          <p:nvPr/>
        </p:nvSpPr>
        <p:spPr bwMode="auto">
          <a:xfrm>
            <a:off x="838200" y="2514600"/>
            <a:ext cx="7391400" cy="1295400"/>
          </a:xfrm>
          <a:prstGeom prst="rect">
            <a:avLst/>
          </a:prstGeom>
        </p:spPr>
        <p:txBody>
          <a:bodyPr wrap="none" fromWordArt="1">
            <a:prstTxWarp prst="textPlain">
              <a:avLst>
                <a:gd name="adj" fmla="val 50000"/>
              </a:avLst>
            </a:prstTxWarp>
          </a:bodyPr>
          <a:lstStyle/>
          <a:p>
            <a:pPr algn="ctr">
              <a:defRPr/>
            </a:pPr>
            <a:r>
              <a:rPr lang="en-US" sz="2800" kern="10" dirty="0" smtClean="0">
                <a:ln w="12700">
                  <a:solidFill>
                    <a:srgbClr val="003300"/>
                  </a:solidFill>
                  <a:round/>
                  <a:headEnd/>
                  <a:tailEnd/>
                </a:ln>
                <a:solidFill>
                  <a:srgbClr val="008000"/>
                </a:solidFill>
                <a:effectLst>
                  <a:outerShdw blurRad="63500" dist="107763" dir="2700000" algn="ctr" rotWithShape="0">
                    <a:srgbClr val="868686">
                      <a:alpha val="50000"/>
                    </a:srgbClr>
                  </a:outerShdw>
                </a:effectLst>
                <a:latin typeface="Arial Black"/>
                <a:ea typeface="Arial Black"/>
                <a:cs typeface="Arial Black"/>
              </a:rPr>
              <a:t>COLLABORATIVE DIGITIZATION</a:t>
            </a:r>
          </a:p>
          <a:p>
            <a:pPr algn="ctr">
              <a:defRPr/>
            </a:pPr>
            <a:r>
              <a:rPr lang="en-US" sz="2800" kern="10" dirty="0" smtClean="0">
                <a:ln w="12700">
                  <a:solidFill>
                    <a:srgbClr val="003300"/>
                  </a:solidFill>
                  <a:round/>
                  <a:headEnd/>
                  <a:tailEnd/>
                </a:ln>
                <a:solidFill>
                  <a:srgbClr val="008000"/>
                </a:solidFill>
                <a:effectLst>
                  <a:outerShdw blurRad="63500" dist="107763" dir="2700000" algn="ctr" rotWithShape="0">
                    <a:srgbClr val="868686">
                      <a:alpha val="50000"/>
                    </a:srgbClr>
                  </a:outerShdw>
                </a:effectLst>
                <a:latin typeface="Arial Black"/>
                <a:ea typeface="Arial Black"/>
                <a:cs typeface="Arial Black"/>
              </a:rPr>
              <a:t>WORKFLOWS WITH SPECIFY 6</a:t>
            </a:r>
            <a:endParaRPr lang="en-US" sz="2800" kern="10" dirty="0">
              <a:ln w="12700">
                <a:solidFill>
                  <a:srgbClr val="003300"/>
                </a:solidFill>
                <a:round/>
                <a:headEnd/>
                <a:tailEnd/>
              </a:ln>
              <a:solidFill>
                <a:srgbClr val="008000"/>
              </a:solidFill>
              <a:effectLst>
                <a:outerShdw blurRad="63500" dist="107763" dir="2700000" algn="ctr" rotWithShape="0">
                  <a:srgbClr val="868686">
                    <a:alpha val="50000"/>
                  </a:srgbClr>
                </a:outerShdw>
              </a:effectLst>
              <a:latin typeface="Arial Black"/>
              <a:ea typeface="Arial Black"/>
              <a:cs typeface="Arial Black"/>
            </a:endParaRPr>
          </a:p>
        </p:txBody>
      </p:sp>
      <p:sp>
        <p:nvSpPr>
          <p:cNvPr id="14344" name="WordArt 10"/>
          <p:cNvSpPr>
            <a:spLocks noChangeAspect="1" noChangeArrowheads="1" noChangeShapeType="1" noTextEdit="1"/>
          </p:cNvSpPr>
          <p:nvPr/>
        </p:nvSpPr>
        <p:spPr bwMode="auto">
          <a:xfrm>
            <a:off x="1219200" y="4724400"/>
            <a:ext cx="6554788" cy="1296988"/>
          </a:xfrm>
          <a:prstGeom prst="rect">
            <a:avLst/>
          </a:prstGeom>
        </p:spPr>
        <p:txBody>
          <a:bodyPr wrap="none" fromWordArt="1">
            <a:prstTxWarp prst="textPlain">
              <a:avLst>
                <a:gd name="adj" fmla="val 50000"/>
              </a:avLst>
            </a:prstTxWarp>
          </a:bodyPr>
          <a:lstStyle/>
          <a:p>
            <a:pPr algn="ctr"/>
            <a:r>
              <a:rPr lang="en-US" sz="3600" i="1" kern="10" dirty="0">
                <a:ln w="9525">
                  <a:solidFill>
                    <a:srgbClr val="003300"/>
                  </a:solidFill>
                  <a:round/>
                  <a:headEnd/>
                  <a:tailEnd/>
                </a:ln>
                <a:solidFill>
                  <a:srgbClr val="008000"/>
                </a:solidFill>
                <a:latin typeface="Arial Black"/>
              </a:rPr>
              <a:t>ANDY BENTLEY, SPECIFY PROJECT</a:t>
            </a:r>
          </a:p>
          <a:p>
            <a:pPr algn="ctr"/>
            <a:r>
              <a:rPr lang="en-US" sz="3600" i="1" kern="10" dirty="0">
                <a:ln w="9525">
                  <a:solidFill>
                    <a:srgbClr val="003300"/>
                  </a:solidFill>
                  <a:round/>
                  <a:headEnd/>
                  <a:tailEnd/>
                </a:ln>
                <a:solidFill>
                  <a:srgbClr val="008000"/>
                </a:solidFill>
                <a:latin typeface="Arial Black"/>
              </a:rPr>
              <a:t>UNIVERSITY OF KANSAS BIODIVERSITY INSTITUTE</a:t>
            </a:r>
          </a:p>
          <a:p>
            <a:pPr algn="ctr"/>
            <a:r>
              <a:rPr lang="en-US" sz="3600" i="1" kern="10" dirty="0">
                <a:ln w="9525">
                  <a:solidFill>
                    <a:srgbClr val="003300"/>
                  </a:solidFill>
                  <a:round/>
                  <a:headEnd/>
                  <a:tailEnd/>
                </a:ln>
                <a:solidFill>
                  <a:srgbClr val="008000"/>
                </a:solidFill>
                <a:latin typeface="Arial Black"/>
              </a:rPr>
              <a:t>LAWRENCE, KS</a:t>
            </a:r>
          </a:p>
        </p:txBody>
      </p:sp>
      <p:pic>
        <p:nvPicPr>
          <p:cNvPr id="14345" name="Picture 11" descr="BRC logo bi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0" y="6016625"/>
            <a:ext cx="18288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2" descr="the_logo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2" y="6026150"/>
            <a:ext cx="12223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noChangeArrowheads="1"/>
          </p:cNvSpPr>
          <p:nvPr/>
        </p:nvSpPr>
        <p:spPr bwMode="auto">
          <a:xfrm>
            <a:off x="533400" y="2332038"/>
            <a:ext cx="8229600"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charset="-128"/>
                <a:cs typeface="ＭＳ Ｐゴシック"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charset="-128"/>
              </a:defRPr>
            </a:lvl5pPr>
            <a:lvl6pPr marL="2286000" indent="0" algn="ctr" rtl="0" fontAlgn="base">
              <a:spcBef>
                <a:spcPct val="20000"/>
              </a:spcBef>
              <a:spcAft>
                <a:spcPct val="0"/>
              </a:spcAft>
              <a:buNone/>
              <a:defRPr sz="2000">
                <a:solidFill>
                  <a:schemeClr val="tx1"/>
                </a:solidFill>
                <a:latin typeface="+mn-lt"/>
                <a:ea typeface="ＭＳ Ｐゴシック" charset="-128"/>
              </a:defRPr>
            </a:lvl6pPr>
            <a:lvl7pPr marL="2743200" indent="0" algn="ctr" rtl="0" fontAlgn="base">
              <a:spcBef>
                <a:spcPct val="20000"/>
              </a:spcBef>
              <a:spcAft>
                <a:spcPct val="0"/>
              </a:spcAft>
              <a:buNone/>
              <a:defRPr sz="2000">
                <a:solidFill>
                  <a:schemeClr val="tx1"/>
                </a:solidFill>
                <a:latin typeface="+mn-lt"/>
                <a:ea typeface="ＭＳ Ｐゴシック" charset="-128"/>
              </a:defRPr>
            </a:lvl7pPr>
            <a:lvl8pPr marL="3200400" indent="0" algn="ctr" rtl="0" fontAlgn="base">
              <a:spcBef>
                <a:spcPct val="20000"/>
              </a:spcBef>
              <a:spcAft>
                <a:spcPct val="0"/>
              </a:spcAft>
              <a:buNone/>
              <a:defRPr sz="2000">
                <a:solidFill>
                  <a:schemeClr val="tx1"/>
                </a:solidFill>
                <a:latin typeface="+mn-lt"/>
                <a:ea typeface="ＭＳ Ｐゴシック" charset="-128"/>
              </a:defRPr>
            </a:lvl8pPr>
            <a:lvl9pPr marL="3657600" indent="0" algn="ctr" rtl="0" fontAlgn="base">
              <a:spcBef>
                <a:spcPct val="20000"/>
              </a:spcBef>
              <a:spcAft>
                <a:spcPct val="0"/>
              </a:spcAft>
              <a:buNone/>
              <a:defRPr sz="2000">
                <a:solidFill>
                  <a:schemeClr val="tx1"/>
                </a:solidFill>
                <a:latin typeface="+mn-lt"/>
                <a:ea typeface="ＭＳ Ｐゴシック" charset="-128"/>
              </a:defRPr>
            </a:lvl9pPr>
          </a:lstStyle>
          <a:p>
            <a:pPr marL="457200" indent="-457200" algn="l" eaLnBrk="1" hangingPunct="1">
              <a:lnSpc>
                <a:spcPct val="90000"/>
              </a:lnSpc>
              <a:buFont typeface="Arial" pitchFamily="34" charset="0"/>
              <a:buChar char="•"/>
            </a:pPr>
            <a:r>
              <a:rPr lang="en-US" sz="28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Allows interrogation of existing data to facilitate </a:t>
            </a:r>
            <a:r>
              <a:rPr lang="en-US" sz="2800" b="1" dirty="0" err="1" smtClean="0">
                <a:solidFill>
                  <a:srgbClr val="000099"/>
                </a:solidFill>
                <a:effectLst>
                  <a:outerShdw blurRad="38100" dist="38100" dir="2700000" algn="tl">
                    <a:srgbClr val="000000"/>
                  </a:outerShdw>
                </a:effectLst>
                <a:latin typeface="Arial Black" pitchFamily="34" charset="0"/>
                <a:ea typeface="ＭＳ Ｐゴシック" pitchFamily="34" charset="-128"/>
              </a:rPr>
              <a:t>databasing</a:t>
            </a:r>
            <a:r>
              <a:rPr lang="en-US" sz="28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of duplicate material</a:t>
            </a:r>
          </a:p>
          <a:p>
            <a:pPr marL="457200" indent="-457200" algn="l" eaLnBrk="1" hangingPunct="1">
              <a:lnSpc>
                <a:spcPct val="90000"/>
              </a:lnSpc>
              <a:buFont typeface="Arial" pitchFamily="34" charset="0"/>
              <a:buChar char="•"/>
            </a:pPr>
            <a:r>
              <a:rPr lang="en-US" sz="28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Cache of GBIF herbarium data</a:t>
            </a:r>
          </a:p>
          <a:p>
            <a:pPr marL="914400" lvl="1" indent="-457200" algn="l" eaLnBrk="1" hangingPunct="1">
              <a:lnSpc>
                <a:spcPct val="90000"/>
              </a:lnSpc>
              <a:buFont typeface="Arial" pitchFamily="34" charset="0"/>
              <a:buChar char="•"/>
            </a:pPr>
            <a:r>
              <a:rPr lang="en-US" sz="24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32 Million records</a:t>
            </a:r>
          </a:p>
          <a:p>
            <a:pPr marL="457200" indent="-457200" algn="l" eaLnBrk="1" hangingPunct="1">
              <a:lnSpc>
                <a:spcPct val="90000"/>
              </a:lnSpc>
              <a:buFont typeface="Arial" pitchFamily="34" charset="0"/>
              <a:buChar char="•"/>
            </a:pPr>
            <a:r>
              <a:rPr lang="en-US" sz="28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Functions through the Workbench</a:t>
            </a:r>
          </a:p>
          <a:p>
            <a:pPr marL="457200" indent="-457200" algn="l" eaLnBrk="1" hangingPunct="1">
              <a:lnSpc>
                <a:spcPct val="90000"/>
              </a:lnSpc>
              <a:buFont typeface="Arial" pitchFamily="34" charset="0"/>
              <a:buChar char="•"/>
            </a:pPr>
            <a:r>
              <a:rPr lang="en-US" sz="28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Enter skeleton records</a:t>
            </a:r>
          </a:p>
          <a:p>
            <a:pPr marL="457200" indent="-457200" algn="l" eaLnBrk="1" hangingPunct="1">
              <a:lnSpc>
                <a:spcPct val="90000"/>
              </a:lnSpc>
              <a:buFont typeface="Arial" pitchFamily="34" charset="0"/>
              <a:buChar char="•"/>
            </a:pPr>
            <a:r>
              <a:rPr lang="en-US" sz="28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Create matcher and process data</a:t>
            </a:r>
          </a:p>
        </p:txBody>
      </p:sp>
      <p:sp>
        <p:nvSpPr>
          <p:cNvPr id="2" name="Title 1"/>
          <p:cNvSpPr>
            <a:spLocks noGrp="1"/>
          </p:cNvSpPr>
          <p:nvPr>
            <p:ph type="ctrTitle"/>
          </p:nvPr>
        </p:nvSpPr>
        <p:spPr/>
        <p:txBody>
          <a:bodyPr/>
          <a:lstStyle/>
          <a:p>
            <a:r>
              <a:rPr lang="en-US" dirty="0" smtClean="0"/>
              <a:t>  </a:t>
            </a:r>
            <a:endParaRPr lang="en-US" dirty="0"/>
          </a:p>
        </p:txBody>
      </p:sp>
      <p:sp>
        <p:nvSpPr>
          <p:cNvPr id="4" name="WordArt 4"/>
          <p:cNvSpPr>
            <a:spLocks noChangeArrowheads="1" noChangeShapeType="1" noTextEdit="1"/>
          </p:cNvSpPr>
          <p:nvPr/>
        </p:nvSpPr>
        <p:spPr bwMode="auto">
          <a:xfrm>
            <a:off x="1295400" y="241300"/>
            <a:ext cx="5257800" cy="673100"/>
          </a:xfrm>
          <a:prstGeom prst="rect">
            <a:avLst/>
          </a:prstGeom>
        </p:spPr>
        <p:txBody>
          <a:bodyPr wrap="none" fromWordArt="1">
            <a:prstTxWarp prst="textPlain">
              <a:avLst>
                <a:gd name="adj" fmla="val 49819"/>
              </a:avLst>
            </a:prstTxWarp>
          </a:bodyPr>
          <a:lstStyle/>
          <a:p>
            <a:pPr algn="ctr"/>
            <a:r>
              <a:rPr lang="en-US" sz="3200" kern="10" dirty="0" smtClean="0">
                <a:ln w="9525">
                  <a:solidFill>
                    <a:srgbClr val="003300"/>
                  </a:solidFill>
                  <a:round/>
                  <a:headEnd/>
                  <a:tailEnd/>
                </a:ln>
                <a:solidFill>
                  <a:srgbClr val="008000"/>
                </a:solidFill>
                <a:latin typeface="Arial Black"/>
              </a:rPr>
              <a:t>Scatter, Gather, Reconcile</a:t>
            </a:r>
          </a:p>
          <a:p>
            <a:pPr algn="ctr"/>
            <a:r>
              <a:rPr lang="en-US" sz="3200" kern="10" dirty="0" smtClean="0">
                <a:ln w="9525">
                  <a:solidFill>
                    <a:srgbClr val="003300"/>
                  </a:solidFill>
                  <a:round/>
                  <a:headEnd/>
                  <a:tailEnd/>
                </a:ln>
                <a:solidFill>
                  <a:srgbClr val="008000"/>
                </a:solidFill>
                <a:latin typeface="Arial Black"/>
              </a:rPr>
              <a:t>SGR</a:t>
            </a:r>
            <a:endParaRPr lang="en-US" sz="3200" kern="10" dirty="0">
              <a:ln w="9525">
                <a:solidFill>
                  <a:srgbClr val="003300"/>
                </a:solidFill>
                <a:round/>
                <a:headEnd/>
                <a:tailEnd/>
              </a:ln>
              <a:solidFill>
                <a:srgbClr val="008000"/>
              </a:solidFill>
              <a:latin typeface="Arial Black"/>
            </a:endParaRPr>
          </a:p>
        </p:txBody>
      </p:sp>
      <p:pic>
        <p:nvPicPr>
          <p:cNvPr id="66562" name="Picture 2" descr="C:\Users\abentley\Desktop\Screen shot 2012-07-05 at 11.25.56 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24" y="1371600"/>
            <a:ext cx="8615776" cy="5410200"/>
          </a:xfrm>
          <a:prstGeom prst="rect">
            <a:avLst/>
          </a:prstGeom>
          <a:noFill/>
          <a:extLst>
            <a:ext uri="{909E8E84-426E-40dd-AFC4-6F175D3DCCD1}">
              <a14:hiddenFill xmlns:a14="http://schemas.microsoft.com/office/drawing/2010/main">
                <a:solidFill>
                  <a:srgbClr val="FFFFFF"/>
                </a:solidFill>
              </a14:hiddenFill>
            </a:ext>
          </a:extLst>
        </p:spPr>
      </p:pic>
      <p:pic>
        <p:nvPicPr>
          <p:cNvPr id="66563" name="Picture 3" descr="C:\Users\abentley\Desktop\Screen shot 2012-07-05 at 11.26.11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71600"/>
            <a:ext cx="3962400" cy="5178418"/>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C:\Users\abentley\Desktop\Screen shot 2012-07-05 at 11.27.12 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23" y="1371600"/>
            <a:ext cx="8615777" cy="5410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31312" y="594111"/>
            <a:ext cx="610527" cy="62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6717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fade">
                                      <p:cBhvr>
                                        <p:cTn id="7" dur="500"/>
                                        <p:tgtEl>
                                          <p:spTgt spid="665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563"/>
                                        </p:tgtEl>
                                        <p:attrNameLst>
                                          <p:attrName>style.visibility</p:attrName>
                                        </p:attrNameLst>
                                      </p:cBhvr>
                                      <p:to>
                                        <p:strVal val="visible"/>
                                      </p:to>
                                    </p:set>
                                    <p:animEffect transition="in" filter="fade">
                                      <p:cBhvr>
                                        <p:cTn id="12" dur="500"/>
                                        <p:tgtEl>
                                          <p:spTgt spid="665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564"/>
                                        </p:tgtEl>
                                        <p:attrNameLst>
                                          <p:attrName>style.visibility</p:attrName>
                                        </p:attrNameLst>
                                      </p:cBhvr>
                                      <p:to>
                                        <p:strVal val="visible"/>
                                      </p:to>
                                    </p:set>
                                    <p:animEffect transition="in" filter="fade">
                                      <p:cBhvr>
                                        <p:cTn id="17" dur="5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208" y="914400"/>
            <a:ext cx="7225192" cy="514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WordArt 4"/>
          <p:cNvSpPr>
            <a:spLocks noGrp="1" noChangeArrowheads="1" noChangeShapeType="1" noTextEdit="1"/>
          </p:cNvSpPr>
          <p:nvPr>
            <p:ph type="title"/>
          </p:nvPr>
        </p:nvSpPr>
        <p:spPr bwMode="auto">
          <a:xfrm>
            <a:off x="2209800" y="304800"/>
            <a:ext cx="3581400" cy="457200"/>
          </a:xfrm>
          <a:prstGeom prst="rect">
            <a:avLst/>
          </a:prstGeom>
        </p:spPr>
        <p:txBody>
          <a:bodyPr wrap="none" fromWordArt="1">
            <a:prstTxWarp prst="textPlain">
              <a:avLst>
                <a:gd name="adj" fmla="val 50000"/>
              </a:avLst>
            </a:prstTxWarp>
          </a:bodyPr>
          <a:lstStyle/>
          <a:p>
            <a:pPr algn="ctr"/>
            <a:r>
              <a:rPr lang="en-US" sz="3200" kern="10" dirty="0" err="1" smtClean="0">
                <a:ln w="9525">
                  <a:solidFill>
                    <a:srgbClr val="003300"/>
                  </a:solidFill>
                  <a:round/>
                  <a:headEnd/>
                  <a:tailEnd/>
                </a:ln>
                <a:solidFill>
                  <a:srgbClr val="008000"/>
                </a:solidFill>
                <a:latin typeface="Arial Black"/>
              </a:rPr>
              <a:t>Lifemapper</a:t>
            </a:r>
            <a:endParaRPr lang="en-US" sz="3200" kern="10" dirty="0">
              <a:ln w="9525">
                <a:solidFill>
                  <a:srgbClr val="003300"/>
                </a:solidFill>
                <a:round/>
                <a:headEnd/>
                <a:tailEnd/>
              </a:ln>
              <a:solidFill>
                <a:srgbClr val="008000"/>
              </a:solidFill>
              <a:latin typeface="Arial Black"/>
            </a:endParaRPr>
          </a:p>
        </p:txBody>
      </p:sp>
      <p:sp>
        <p:nvSpPr>
          <p:cNvPr id="6" name="WordArt 4"/>
          <p:cNvSpPr txBox="1">
            <a:spLocks noChangeArrowheads="1" noChangeShapeType="1" noTextEdit="1"/>
          </p:cNvSpPr>
          <p:nvPr/>
        </p:nvSpPr>
        <p:spPr bwMode="auto">
          <a:xfrm>
            <a:off x="1752600" y="6248400"/>
            <a:ext cx="571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kern="10" dirty="0" smtClean="0">
                <a:ln w="9525">
                  <a:solidFill>
                    <a:srgbClr val="003300"/>
                  </a:solidFill>
                  <a:round/>
                  <a:headEnd/>
                  <a:tailEnd/>
                </a:ln>
                <a:solidFill>
                  <a:srgbClr val="008000"/>
                </a:solidFill>
                <a:latin typeface="Arial Black"/>
              </a:rPr>
              <a:t>http://www.lifemapper.org</a:t>
            </a:r>
            <a:endParaRPr lang="en-US" sz="3200" kern="10" dirty="0">
              <a:ln w="9525">
                <a:solidFill>
                  <a:srgbClr val="003300"/>
                </a:solidFill>
                <a:round/>
                <a:headEnd/>
                <a:tailEnd/>
              </a:ln>
              <a:solidFill>
                <a:srgbClr val="008000"/>
              </a:solidFill>
              <a:latin typeface="Arial Black"/>
            </a:endParaRPr>
          </a:p>
        </p:txBody>
      </p:sp>
    </p:spTree>
    <p:extLst>
      <p:ext uri="{BB962C8B-B14F-4D97-AF65-F5344CB8AC3E}">
        <p14:creationId xmlns:p14="http://schemas.microsoft.com/office/powerpoint/2010/main" val="37492799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Rectangle 5"/>
          <p:cNvSpPr>
            <a:spLocks noGrp="1" noChangeArrowheads="1"/>
          </p:cNvSpPr>
          <p:nvPr>
            <p:ph type="body" idx="1"/>
          </p:nvPr>
        </p:nvSpPr>
        <p:spPr>
          <a:xfrm>
            <a:off x="609600" y="1752600"/>
            <a:ext cx="8229600" cy="4525962"/>
          </a:xfrm>
        </p:spPr>
        <p:txBody>
          <a:bodyPr/>
          <a:lstStyle/>
          <a:p>
            <a:pPr eaLnBrk="1" hangingPunct="1">
              <a:lnSpc>
                <a:spcPct val="90000"/>
              </a:lnSpc>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Leveraging GBIF IPT client</a:t>
            </a:r>
          </a:p>
          <a:p>
            <a:pPr eaLnBrk="1" hangingPunct="1">
              <a:lnSpc>
                <a:spcPct val="90000"/>
              </a:lnSpc>
              <a:buFontTx/>
              <a:buNone/>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a:t>
            </a:r>
            <a:r>
              <a:rPr lang="en-US" sz="24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http://ipt.gbif.org/index.html</a:t>
            </a:r>
          </a:p>
          <a:p>
            <a:pPr eaLnBrk="1" hangingPunct="1">
              <a:lnSpc>
                <a:spcPct val="90000"/>
              </a:lnSpc>
            </a:pPr>
            <a:endParaRPr lang="en-US" sz="12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eaLnBrk="1" hangingPunct="1">
              <a:lnSpc>
                <a:spcPct val="90000"/>
              </a:lnSpc>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Selection of Darwin Core version and mapping of DC concepts</a:t>
            </a:r>
          </a:p>
          <a:p>
            <a:pPr eaLnBrk="1" hangingPunct="1">
              <a:lnSpc>
                <a:spcPct val="90000"/>
              </a:lnSpc>
            </a:pPr>
            <a:endParaRPr lang="en-US" sz="12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eaLnBrk="1" hangingPunct="1">
              <a:lnSpc>
                <a:spcPct val="90000"/>
              </a:lnSpc>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Export of data to CSV file</a:t>
            </a:r>
          </a:p>
          <a:p>
            <a:pPr eaLnBrk="1" hangingPunct="1">
              <a:lnSpc>
                <a:spcPct val="90000"/>
              </a:lnSpc>
            </a:pPr>
            <a:endParaRPr lang="en-US" sz="12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eaLnBrk="1" hangingPunct="1">
              <a:lnSpc>
                <a:spcPct val="90000"/>
              </a:lnSpc>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Import to IPT browser based client</a:t>
            </a:r>
          </a:p>
          <a:p>
            <a:pPr eaLnBrk="1" hangingPunct="1">
              <a:lnSpc>
                <a:spcPct val="90000"/>
              </a:lnSpc>
            </a:pPr>
            <a:endParaRPr lang="en-US" sz="12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eaLnBrk="1" hangingPunct="1">
              <a:lnSpc>
                <a:spcPct val="90000"/>
              </a:lnSpc>
            </a:pPr>
            <a:r>
              <a:rPr lang="en-US" sz="3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Generation of IPT provider and publishing to GBIF and other portals</a:t>
            </a:r>
          </a:p>
        </p:txBody>
      </p:sp>
      <p:sp>
        <p:nvSpPr>
          <p:cNvPr id="4" name="WordArt 4"/>
          <p:cNvSpPr>
            <a:spLocks noChangeArrowheads="1" noChangeShapeType="1" noTextEdit="1"/>
          </p:cNvSpPr>
          <p:nvPr/>
        </p:nvSpPr>
        <p:spPr bwMode="auto">
          <a:xfrm>
            <a:off x="2590800" y="393700"/>
            <a:ext cx="2590800" cy="368300"/>
          </a:xfrm>
          <a:prstGeom prst="rect">
            <a:avLst/>
          </a:prstGeom>
        </p:spPr>
        <p:txBody>
          <a:bodyPr wrap="none" fromWordArt="1">
            <a:prstTxWarp prst="textPlain">
              <a:avLst>
                <a:gd name="adj" fmla="val 50000"/>
              </a:avLst>
            </a:prstTxWarp>
          </a:bodyPr>
          <a:lstStyle/>
          <a:p>
            <a:pPr algn="ctr"/>
            <a:r>
              <a:rPr lang="en-US" sz="3200" kern="10" dirty="0" smtClean="0">
                <a:ln w="9525">
                  <a:solidFill>
                    <a:srgbClr val="003300"/>
                  </a:solidFill>
                  <a:round/>
                  <a:headEnd/>
                  <a:tailEnd/>
                </a:ln>
                <a:solidFill>
                  <a:srgbClr val="008000"/>
                </a:solidFill>
                <a:latin typeface="Arial Black"/>
              </a:rPr>
              <a:t>GBIF IPT</a:t>
            </a:r>
            <a:endParaRPr lang="en-US" sz="3200" kern="10" dirty="0">
              <a:ln w="9525">
                <a:solidFill>
                  <a:srgbClr val="003300"/>
                </a:solidFill>
                <a:round/>
                <a:headEnd/>
                <a:tailEnd/>
              </a:ln>
              <a:solidFill>
                <a:srgbClr val="008000"/>
              </a:solidFill>
              <a:latin typeface="Arial Black"/>
            </a:endParaRPr>
          </a:p>
        </p:txBody>
      </p:sp>
      <p:pic>
        <p:nvPicPr>
          <p:cNvPr id="6" name="Picture 5" descr="Import Schema"/>
          <p:cNvPicPr>
            <a:picLocks noChangeAspect="1" noChangeArrowheads="1"/>
          </p:cNvPicPr>
          <p:nvPr/>
        </p:nvPicPr>
        <p:blipFill>
          <a:blip r:embed="rId3">
            <a:extLst>
              <a:ext uri="{28A0092B-C50C-407E-A947-70E740481C1C}">
                <a14:useLocalDpi xmlns:a14="http://schemas.microsoft.com/office/drawing/2010/main" val="0"/>
              </a:ext>
            </a:extLst>
          </a:blip>
          <a:srcRect l="981" t="1488" r="839" b="1859"/>
          <a:stretch>
            <a:fillRect/>
          </a:stretch>
        </p:blipFill>
        <p:spPr bwMode="auto">
          <a:xfrm>
            <a:off x="533400" y="1219200"/>
            <a:ext cx="78486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apping Edi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853440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Export Tool"/>
          <p:cNvPicPr>
            <a:picLocks noChangeAspect="1" noChangeArrowheads="1"/>
          </p:cNvPicPr>
          <p:nvPr/>
        </p:nvPicPr>
        <p:blipFill>
          <a:blip r:embed="rId5">
            <a:extLst>
              <a:ext uri="{28A0092B-C50C-407E-A947-70E740481C1C}">
                <a14:useLocalDpi xmlns:a14="http://schemas.microsoft.com/office/drawing/2010/main" val="0"/>
              </a:ext>
            </a:extLst>
          </a:blip>
          <a:srcRect l="1471" t="4985" r="1471" b="5296"/>
          <a:stretch>
            <a:fillRect/>
          </a:stretch>
        </p:blipFill>
        <p:spPr bwMode="auto">
          <a:xfrm>
            <a:off x="1752600" y="2971800"/>
            <a:ext cx="502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BIF IPT main page"/>
          <p:cNvPicPr>
            <a:picLocks noChangeAspect="1" noChangeArrowheads="1"/>
          </p:cNvPicPr>
          <p:nvPr/>
        </p:nvPicPr>
        <p:blipFill>
          <a:blip r:embed="rId6">
            <a:extLst>
              <a:ext uri="{28A0092B-C50C-407E-A947-70E740481C1C}">
                <a14:useLocalDpi xmlns:a14="http://schemas.microsoft.com/office/drawing/2010/main" val="0"/>
              </a:ext>
            </a:extLst>
          </a:blip>
          <a:srcRect l="937" t="1361" r="761" b="624"/>
          <a:stretch>
            <a:fillRect/>
          </a:stretch>
        </p:blipFill>
        <p:spPr bwMode="auto">
          <a:xfrm>
            <a:off x="533400" y="1066800"/>
            <a:ext cx="8001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BIF Source data"/>
          <p:cNvPicPr>
            <a:picLocks noChangeAspect="1" noChangeArrowheads="1"/>
          </p:cNvPicPr>
          <p:nvPr/>
        </p:nvPicPr>
        <p:blipFill>
          <a:blip r:embed="rId7">
            <a:extLst>
              <a:ext uri="{28A0092B-C50C-407E-A947-70E740481C1C}">
                <a14:useLocalDpi xmlns:a14="http://schemas.microsoft.com/office/drawing/2010/main" val="0"/>
              </a:ext>
            </a:extLst>
          </a:blip>
          <a:srcRect l="909" t="1353" r="909" b="1241"/>
          <a:stretch>
            <a:fillRect/>
          </a:stretch>
        </p:blipFill>
        <p:spPr bwMode="auto">
          <a:xfrm>
            <a:off x="457200" y="9906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6"/>
          <p:cNvSpPr>
            <a:spLocks noChangeArrowheads="1" noChangeShapeType="1" noTextEdit="1"/>
          </p:cNvSpPr>
          <p:nvPr/>
        </p:nvSpPr>
        <p:spPr bwMode="auto">
          <a:xfrm>
            <a:off x="2438400" y="393700"/>
            <a:ext cx="3429000" cy="482600"/>
          </a:xfrm>
          <a:prstGeom prst="rect">
            <a:avLst/>
          </a:prstGeom>
        </p:spPr>
        <p:txBody>
          <a:bodyPr wrap="none" fromWordArt="1">
            <a:prstTxWarp prst="textPlain">
              <a:avLst>
                <a:gd name="adj" fmla="val 50000"/>
              </a:avLst>
            </a:prstTxWarp>
          </a:bodyPr>
          <a:lstStyle/>
          <a:p>
            <a:pPr algn="ctr"/>
            <a:r>
              <a:rPr lang="en-US" sz="3200" kern="10" dirty="0" smtClean="0">
                <a:ln w="9525">
                  <a:solidFill>
                    <a:srgbClr val="003300"/>
                  </a:solidFill>
                  <a:round/>
                  <a:headEnd/>
                  <a:tailEnd/>
                </a:ln>
                <a:solidFill>
                  <a:srgbClr val="008000"/>
                </a:solidFill>
                <a:latin typeface="Arial Black"/>
              </a:rPr>
              <a:t>Data cleanup tools</a:t>
            </a:r>
            <a:endParaRPr lang="en-US" sz="3200" kern="10" dirty="0">
              <a:ln w="9525">
                <a:solidFill>
                  <a:srgbClr val="003300"/>
                </a:solidFill>
                <a:round/>
                <a:headEnd/>
                <a:tailEnd/>
              </a:ln>
              <a:solidFill>
                <a:srgbClr val="008000"/>
              </a:solidFill>
              <a:latin typeface="Arial Black"/>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83" y="1371600"/>
            <a:ext cx="8835717" cy="5368925"/>
          </a:xfrm>
          <a:prstGeom prst="rect">
            <a:avLst/>
          </a:prstGeom>
        </p:spPr>
      </p:pic>
    </p:spTree>
    <p:extLst>
      <p:ext uri="{BB962C8B-B14F-4D97-AF65-F5344CB8AC3E}">
        <p14:creationId xmlns:p14="http://schemas.microsoft.com/office/powerpoint/2010/main" val="1394840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6"/>
          <p:cNvSpPr>
            <a:spLocks noChangeArrowheads="1" noChangeShapeType="1" noTextEdit="1"/>
          </p:cNvSpPr>
          <p:nvPr/>
        </p:nvSpPr>
        <p:spPr bwMode="auto">
          <a:xfrm>
            <a:off x="1828800" y="393700"/>
            <a:ext cx="4267200" cy="482600"/>
          </a:xfrm>
          <a:prstGeom prst="rect">
            <a:avLst/>
          </a:prstGeom>
        </p:spPr>
        <p:txBody>
          <a:bodyPr wrap="none" fromWordArt="1">
            <a:prstTxWarp prst="textPlain">
              <a:avLst>
                <a:gd name="adj" fmla="val 50000"/>
              </a:avLst>
            </a:prstTxWarp>
          </a:bodyPr>
          <a:lstStyle/>
          <a:p>
            <a:pPr algn="ctr"/>
            <a:r>
              <a:rPr lang="en-US" sz="3200" kern="10" dirty="0" smtClean="0">
                <a:ln w="9525">
                  <a:solidFill>
                    <a:srgbClr val="003300"/>
                  </a:solidFill>
                  <a:round/>
                  <a:headEnd/>
                  <a:tailEnd/>
                </a:ln>
                <a:solidFill>
                  <a:srgbClr val="008000"/>
                </a:solidFill>
                <a:latin typeface="Arial Black"/>
              </a:rPr>
              <a:t>Image browsing and import</a:t>
            </a:r>
            <a:endParaRPr lang="en-US" sz="3200" kern="10" dirty="0">
              <a:ln w="9525">
                <a:solidFill>
                  <a:srgbClr val="003300"/>
                </a:solidFill>
                <a:round/>
                <a:headEnd/>
                <a:tailEnd/>
              </a:ln>
              <a:solidFill>
                <a:srgbClr val="008000"/>
              </a:solidFill>
              <a:latin typeface="Arial Black"/>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69" y="1414121"/>
            <a:ext cx="8837631" cy="5367679"/>
          </a:xfrm>
          <a:prstGeom prst="rect">
            <a:avLst/>
          </a:prstGeom>
        </p:spPr>
      </p:pic>
    </p:spTree>
    <p:extLst>
      <p:ext uri="{BB962C8B-B14F-4D97-AF65-F5344CB8AC3E}">
        <p14:creationId xmlns:p14="http://schemas.microsoft.com/office/powerpoint/2010/main" val="28749018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lnSpc>
                <a:spcPct val="90000"/>
              </a:lnSpc>
            </a:pPr>
            <a:r>
              <a:rPr lang="en-US" sz="28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Browser based web portal</a:t>
            </a:r>
          </a:p>
          <a:p>
            <a:pPr lvl="1" eaLnBrk="1" hangingPunct="1">
              <a:lnSpc>
                <a:spcPct val="90000"/>
              </a:lnSpc>
            </a:pPr>
            <a:r>
              <a:rPr lang="en-US" sz="24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High performance, full text indexing for express and advanced search, browsing, mapping and images, multiple collections</a:t>
            </a:r>
          </a:p>
          <a:p>
            <a:pPr eaLnBrk="1" hangingPunct="1">
              <a:lnSpc>
                <a:spcPct val="90000"/>
              </a:lnSpc>
            </a:pPr>
            <a:r>
              <a:rPr lang="en-US" sz="28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Browser based thin client</a:t>
            </a:r>
          </a:p>
          <a:p>
            <a:pPr lvl="1" eaLnBrk="1" hangingPunct="1">
              <a:lnSpc>
                <a:spcPct val="90000"/>
              </a:lnSpc>
            </a:pPr>
            <a:r>
              <a:rPr lang="en-US" sz="24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Full browser based version with all capabilities</a:t>
            </a:r>
          </a:p>
          <a:p>
            <a:pPr lvl="1" eaLnBrk="1" hangingPunct="1">
              <a:lnSpc>
                <a:spcPct val="90000"/>
              </a:lnSpc>
            </a:pPr>
            <a:r>
              <a:rPr lang="en-US" sz="24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Mobility, portability, collaboration and hosting (cloud, Specify and other institutions).</a:t>
            </a:r>
            <a:endParaRPr lang="en-US" sz="2400" dirty="0" smtClean="0"/>
          </a:p>
          <a:p>
            <a:pPr marL="457200" lvl="1" indent="0" eaLnBrk="1" hangingPunct="1">
              <a:lnSpc>
                <a:spcPct val="90000"/>
              </a:lnSpc>
              <a:buNone/>
            </a:pPr>
            <a:endParaRPr lang="en-US"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57200" lvl="1" indent="0" eaLnBrk="1" hangingPunct="1">
              <a:lnSpc>
                <a:spcPct val="90000"/>
              </a:lnSpc>
              <a:buNone/>
            </a:pPr>
            <a:r>
              <a:rPr lang="en-US" sz="2400" b="1"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Still in development and not yet available</a:t>
            </a:r>
            <a:endParaRPr lang="en-US" sz="2400" b="1" dirty="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57200" lvl="1" indent="0" eaLnBrk="1" hangingPunct="1">
              <a:lnSpc>
                <a:spcPct val="90000"/>
              </a:lnSpc>
              <a:buNone/>
            </a:pPr>
            <a:endParaRPr lang="en-US" sz="36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p:txBody>
      </p:sp>
      <p:sp>
        <p:nvSpPr>
          <p:cNvPr id="4" name="WordArt 4"/>
          <p:cNvSpPr>
            <a:spLocks noChangeArrowheads="1" noChangeShapeType="1" noTextEdit="1"/>
          </p:cNvSpPr>
          <p:nvPr/>
        </p:nvSpPr>
        <p:spPr bwMode="auto">
          <a:xfrm>
            <a:off x="2590800" y="393700"/>
            <a:ext cx="2971800" cy="368300"/>
          </a:xfrm>
          <a:prstGeom prst="rect">
            <a:avLst/>
          </a:prstGeom>
        </p:spPr>
        <p:txBody>
          <a:bodyPr wrap="none" fromWordArt="1">
            <a:prstTxWarp prst="textPlain">
              <a:avLst>
                <a:gd name="adj" fmla="val 50000"/>
              </a:avLst>
            </a:prstTxWarp>
          </a:bodyPr>
          <a:lstStyle/>
          <a:p>
            <a:pPr algn="ctr"/>
            <a:r>
              <a:rPr lang="en-US" sz="3200" kern="10" dirty="0" smtClean="0">
                <a:ln w="9525">
                  <a:solidFill>
                    <a:srgbClr val="003300"/>
                  </a:solidFill>
                  <a:round/>
                  <a:headEnd/>
                  <a:tailEnd/>
                </a:ln>
                <a:solidFill>
                  <a:srgbClr val="008000"/>
                </a:solidFill>
                <a:latin typeface="Arial Black"/>
              </a:rPr>
              <a:t>Move to the web</a:t>
            </a:r>
            <a:endParaRPr lang="en-US" sz="3200" kern="10" dirty="0">
              <a:ln w="9525">
                <a:solidFill>
                  <a:srgbClr val="003300"/>
                </a:solidFill>
                <a:round/>
                <a:headEnd/>
                <a:tailEnd/>
              </a:ln>
              <a:solidFill>
                <a:srgbClr val="008000"/>
              </a:solidFill>
              <a:latin typeface="Arial Black"/>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14400"/>
            <a:ext cx="7924800" cy="571255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4" y="914399"/>
            <a:ext cx="7915276" cy="565333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561701"/>
            <a:ext cx="3929016" cy="468669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1561701"/>
            <a:ext cx="3929016" cy="469603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1561700"/>
            <a:ext cx="3935575" cy="4686699"/>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324" y="914400"/>
            <a:ext cx="7915276" cy="565333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4" y="914399"/>
            <a:ext cx="7915276" cy="5716847"/>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324" y="914400"/>
            <a:ext cx="7915276" cy="5728167"/>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324" y="914400"/>
            <a:ext cx="7915276" cy="5716629"/>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324" y="904874"/>
            <a:ext cx="7915276" cy="5728169"/>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5323" y="904874"/>
            <a:ext cx="7915277" cy="5722084"/>
          </a:xfrm>
          <a:prstGeom prst="rect">
            <a:avLst/>
          </a:prstGeom>
        </p:spPr>
      </p:pic>
    </p:spTree>
    <p:extLst>
      <p:ext uri="{BB962C8B-B14F-4D97-AF65-F5344CB8AC3E}">
        <p14:creationId xmlns:p14="http://schemas.microsoft.com/office/powerpoint/2010/main" val="262707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53" presetClass="exit" presetSubtype="32" fill="hold" nodeType="withEffect">
                                  <p:stCondLst>
                                    <p:cond delay="0"/>
                                  </p:stCondLst>
                                  <p:childTnLst>
                                    <p:anim calcmode="lin" valueType="num">
                                      <p:cBhvr>
                                        <p:cTn id="46" dur="500"/>
                                        <p:tgtEl>
                                          <p:spTgt spid="11"/>
                                        </p:tgtEl>
                                        <p:attrNameLst>
                                          <p:attrName>ppt_w</p:attrName>
                                        </p:attrNameLst>
                                      </p:cBhvr>
                                      <p:tavLst>
                                        <p:tav tm="0">
                                          <p:val>
                                            <p:strVal val="ppt_w"/>
                                          </p:val>
                                        </p:tav>
                                        <p:tav tm="100000">
                                          <p:val>
                                            <p:fltVal val="0"/>
                                          </p:val>
                                        </p:tav>
                                      </p:tavLst>
                                    </p:anim>
                                    <p:anim calcmode="lin" valueType="num">
                                      <p:cBhvr>
                                        <p:cTn id="47" dur="500"/>
                                        <p:tgtEl>
                                          <p:spTgt spid="11"/>
                                        </p:tgtEl>
                                        <p:attrNameLst>
                                          <p:attrName>ppt_h</p:attrName>
                                        </p:attrNameLst>
                                      </p:cBhvr>
                                      <p:tavLst>
                                        <p:tav tm="0">
                                          <p:val>
                                            <p:strVal val="ppt_h"/>
                                          </p:val>
                                        </p:tav>
                                        <p:tav tm="100000">
                                          <p:val>
                                            <p:fltVal val="0"/>
                                          </p:val>
                                        </p:tav>
                                      </p:tavLst>
                                    </p:anim>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53" presetClass="exit" presetSubtype="32" fill="hold" nodeType="withEffect">
                                  <p:stCondLst>
                                    <p:cond delay="0"/>
                                  </p:stCondLst>
                                  <p:childTnLst>
                                    <p:anim calcmode="lin" valueType="num">
                                      <p:cBhvr>
                                        <p:cTn id="51" dur="500"/>
                                        <p:tgtEl>
                                          <p:spTgt spid="12"/>
                                        </p:tgtEl>
                                        <p:attrNameLst>
                                          <p:attrName>ppt_w</p:attrName>
                                        </p:attrNameLst>
                                      </p:cBhvr>
                                      <p:tavLst>
                                        <p:tav tm="0">
                                          <p:val>
                                            <p:strVal val="ppt_w"/>
                                          </p:val>
                                        </p:tav>
                                        <p:tav tm="100000">
                                          <p:val>
                                            <p:fltVal val="0"/>
                                          </p:val>
                                        </p:tav>
                                      </p:tavLst>
                                    </p:anim>
                                    <p:anim calcmode="lin" valueType="num">
                                      <p:cBhvr>
                                        <p:cTn id="52" dur="500"/>
                                        <p:tgtEl>
                                          <p:spTgt spid="12"/>
                                        </p:tgtEl>
                                        <p:attrNameLst>
                                          <p:attrName>ppt_h</p:attrName>
                                        </p:attrNameLst>
                                      </p:cBhvr>
                                      <p:tavLst>
                                        <p:tav tm="0">
                                          <p:val>
                                            <p:strVal val="ppt_h"/>
                                          </p:val>
                                        </p:tav>
                                        <p:tav tm="100000">
                                          <p:val>
                                            <p:fltVal val="0"/>
                                          </p:val>
                                        </p:tav>
                                      </p:tavLst>
                                    </p:anim>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8"/>
                                        </p:tgtEl>
                                        <p:attrNameLst>
                                          <p:attrName>ppt_w</p:attrName>
                                        </p:attrNameLst>
                                      </p:cBhvr>
                                      <p:tavLst>
                                        <p:tav tm="0">
                                          <p:val>
                                            <p:strVal val="ppt_w"/>
                                          </p:val>
                                        </p:tav>
                                        <p:tav tm="100000">
                                          <p:val>
                                            <p:fltVal val="0"/>
                                          </p:val>
                                        </p:tav>
                                      </p:tavLst>
                                    </p:anim>
                                    <p:anim calcmode="lin" valueType="num">
                                      <p:cBhvr>
                                        <p:cTn id="73" dur="500"/>
                                        <p:tgtEl>
                                          <p:spTgt spid="8"/>
                                        </p:tgtEl>
                                        <p:attrNameLst>
                                          <p:attrName>ppt_h</p:attrName>
                                        </p:attrNameLst>
                                      </p:cBhvr>
                                      <p:tavLst>
                                        <p:tav tm="0">
                                          <p:val>
                                            <p:strVal val="ppt_h"/>
                                          </p:val>
                                        </p:tav>
                                        <p:tav tm="100000">
                                          <p:val>
                                            <p:fltVal val="0"/>
                                          </p:val>
                                        </p:tav>
                                      </p:tavLst>
                                    </p:anim>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9"/>
                                        </p:tgtEl>
                                        <p:attrNameLst>
                                          <p:attrName>ppt_w</p:attrName>
                                        </p:attrNameLst>
                                      </p:cBhvr>
                                      <p:tavLst>
                                        <p:tav tm="0">
                                          <p:val>
                                            <p:strVal val="ppt_w"/>
                                          </p:val>
                                        </p:tav>
                                        <p:tav tm="100000">
                                          <p:val>
                                            <p:fltVal val="0"/>
                                          </p:val>
                                        </p:tav>
                                      </p:tavLst>
                                    </p:anim>
                                    <p:anim calcmode="lin" valueType="num">
                                      <p:cBhvr>
                                        <p:cTn id="78" dur="500"/>
                                        <p:tgtEl>
                                          <p:spTgt spid="9"/>
                                        </p:tgtEl>
                                        <p:attrNameLst>
                                          <p:attrName>ppt_h</p:attrName>
                                        </p:attrNameLst>
                                      </p:cBhvr>
                                      <p:tavLst>
                                        <p:tav tm="0">
                                          <p:val>
                                            <p:strVal val="ppt_h"/>
                                          </p:val>
                                        </p:tav>
                                        <p:tav tm="100000">
                                          <p:val>
                                            <p:fltVal val="0"/>
                                          </p:val>
                                        </p:tav>
                                      </p:tavLst>
                                    </p:anim>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53" presetClass="exit" presetSubtype="32" fill="hold" nodeType="withEffect">
                                  <p:stCondLst>
                                    <p:cond delay="0"/>
                                  </p:stCondLst>
                                  <p:childTnLst>
                                    <p:anim calcmode="lin" valueType="num">
                                      <p:cBhvr>
                                        <p:cTn id="82" dur="500"/>
                                        <p:tgtEl>
                                          <p:spTgt spid="14"/>
                                        </p:tgtEl>
                                        <p:attrNameLst>
                                          <p:attrName>ppt_w</p:attrName>
                                        </p:attrNameLst>
                                      </p:cBhvr>
                                      <p:tavLst>
                                        <p:tav tm="0">
                                          <p:val>
                                            <p:strVal val="ppt_w"/>
                                          </p:val>
                                        </p:tav>
                                        <p:tav tm="100000">
                                          <p:val>
                                            <p:fltVal val="0"/>
                                          </p:val>
                                        </p:tav>
                                      </p:tavLst>
                                    </p:anim>
                                    <p:anim calcmode="lin" valueType="num">
                                      <p:cBhvr>
                                        <p:cTn id="83" dur="500"/>
                                        <p:tgtEl>
                                          <p:spTgt spid="14"/>
                                        </p:tgtEl>
                                        <p:attrNameLst>
                                          <p:attrName>ppt_h</p:attrName>
                                        </p:attrNameLst>
                                      </p:cBhvr>
                                      <p:tavLst>
                                        <p:tav tm="0">
                                          <p:val>
                                            <p:strVal val="ppt_h"/>
                                          </p:val>
                                        </p:tav>
                                        <p:tav tm="100000">
                                          <p:val>
                                            <p:fltVal val="0"/>
                                          </p:val>
                                        </p:tav>
                                      </p:tavLst>
                                    </p:anim>
                                    <p:animEffect transition="out" filter="fade">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500"/>
                                        <p:tgtEl>
                                          <p:spTgt spid="15"/>
                                        </p:tgtEl>
                                        <p:attrNameLst>
                                          <p:attrName>ppt_w</p:attrName>
                                        </p:attrNameLst>
                                      </p:cBhvr>
                                      <p:tavLst>
                                        <p:tav tm="0">
                                          <p:val>
                                            <p:strVal val="ppt_w"/>
                                          </p:val>
                                        </p:tav>
                                        <p:tav tm="100000">
                                          <p:val>
                                            <p:fltVal val="0"/>
                                          </p:val>
                                        </p:tav>
                                      </p:tavLst>
                                    </p:anim>
                                    <p:anim calcmode="lin" valueType="num">
                                      <p:cBhvr>
                                        <p:cTn id="88" dur="500"/>
                                        <p:tgtEl>
                                          <p:spTgt spid="15"/>
                                        </p:tgtEl>
                                        <p:attrNameLst>
                                          <p:attrName>ppt_h</p:attrName>
                                        </p:attrNameLst>
                                      </p:cBhvr>
                                      <p:tavLst>
                                        <p:tav tm="0">
                                          <p:val>
                                            <p:strVal val="ppt_h"/>
                                          </p:val>
                                        </p:tav>
                                        <p:tav tm="100000">
                                          <p:val>
                                            <p:fltVal val="0"/>
                                          </p:val>
                                        </p:tav>
                                      </p:tavLst>
                                    </p:anim>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16"/>
                                        </p:tgtEl>
                                        <p:attrNameLst>
                                          <p:attrName>style.visibility</p:attrName>
                                        </p:attrNameLst>
                                      </p:cBhvr>
                                      <p:to>
                                        <p:strVal val="visible"/>
                                      </p:to>
                                    </p:set>
                                    <p:anim calcmode="lin" valueType="num">
                                      <p:cBhvr>
                                        <p:cTn id="95" dur="500" fill="hold"/>
                                        <p:tgtEl>
                                          <p:spTgt spid="16"/>
                                        </p:tgtEl>
                                        <p:attrNameLst>
                                          <p:attrName>ppt_w</p:attrName>
                                        </p:attrNameLst>
                                      </p:cBhvr>
                                      <p:tavLst>
                                        <p:tav tm="0">
                                          <p:val>
                                            <p:fltVal val="0"/>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7"/>
                                        </p:tgtEl>
                                        <p:attrNameLst>
                                          <p:attrName>style.visibility</p:attrName>
                                        </p:attrNameLst>
                                      </p:cBhvr>
                                      <p:to>
                                        <p:strVal val="visible"/>
                                      </p:to>
                                    </p:set>
                                    <p:anim calcmode="lin" valueType="num">
                                      <p:cBhvr>
                                        <p:cTn id="102" dur="500" fill="hold"/>
                                        <p:tgtEl>
                                          <p:spTgt spid="17"/>
                                        </p:tgtEl>
                                        <p:attrNameLst>
                                          <p:attrName>ppt_w</p:attrName>
                                        </p:attrNameLst>
                                      </p:cBhvr>
                                      <p:tavLst>
                                        <p:tav tm="0">
                                          <p:val>
                                            <p:fltVal val="0"/>
                                          </p:val>
                                        </p:tav>
                                        <p:tav tm="100000">
                                          <p:val>
                                            <p:strVal val="#ppt_w"/>
                                          </p:val>
                                        </p:tav>
                                      </p:tavLst>
                                    </p:anim>
                                    <p:anim calcmode="lin" valueType="num">
                                      <p:cBhvr>
                                        <p:cTn id="103" dur="500" fill="hold"/>
                                        <p:tgtEl>
                                          <p:spTgt spid="17"/>
                                        </p:tgtEl>
                                        <p:attrNameLst>
                                          <p:attrName>ppt_h</p:attrName>
                                        </p:attrNameLst>
                                      </p:cBhvr>
                                      <p:tavLst>
                                        <p:tav tm="0">
                                          <p:val>
                                            <p:fltVal val="0"/>
                                          </p:val>
                                        </p:tav>
                                        <p:tav tm="100000">
                                          <p:val>
                                            <p:strVal val="#ppt_h"/>
                                          </p:val>
                                        </p:tav>
                                      </p:tavLst>
                                    </p:anim>
                                    <p:animEffect transition="in" filter="fade">
                                      <p:cBhvr>
                                        <p:cTn id="104" dur="500"/>
                                        <p:tgtEl>
                                          <p:spTgt spid="17"/>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p:cTn id="109" dur="500" fill="hold"/>
                                        <p:tgtEl>
                                          <p:spTgt spid="18"/>
                                        </p:tgtEl>
                                        <p:attrNameLst>
                                          <p:attrName>ppt_w</p:attrName>
                                        </p:attrNameLst>
                                      </p:cBhvr>
                                      <p:tavLst>
                                        <p:tav tm="0">
                                          <p:val>
                                            <p:fltVal val="0"/>
                                          </p:val>
                                        </p:tav>
                                        <p:tav tm="100000">
                                          <p:val>
                                            <p:strVal val="#ppt_w"/>
                                          </p:val>
                                        </p:tav>
                                      </p:tavLst>
                                    </p:anim>
                                    <p:anim calcmode="lin" valueType="num">
                                      <p:cBhvr>
                                        <p:cTn id="110" dur="500" fill="hold"/>
                                        <p:tgtEl>
                                          <p:spTgt spid="18"/>
                                        </p:tgtEl>
                                        <p:attrNameLst>
                                          <p:attrName>ppt_h</p:attrName>
                                        </p:attrNameLst>
                                      </p:cBhvr>
                                      <p:tavLst>
                                        <p:tav tm="0">
                                          <p:val>
                                            <p:fltVal val="0"/>
                                          </p:val>
                                        </p:tav>
                                        <p:tav tm="100000">
                                          <p:val>
                                            <p:strVal val="#ppt_h"/>
                                          </p:val>
                                        </p:tav>
                                      </p:tavLst>
                                    </p:anim>
                                    <p:animEffect transition="in" filter="fade">
                                      <p:cBhvr>
                                        <p:cTn id="111" dur="500"/>
                                        <p:tgtEl>
                                          <p:spTgt spid="18"/>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nodeType="clickEffect">
                                  <p:stCondLst>
                                    <p:cond delay="0"/>
                                  </p:stCondLst>
                                  <p:childTnLst>
                                    <p:set>
                                      <p:cBhvr>
                                        <p:cTn id="115" dur="1" fill="hold">
                                          <p:stCondLst>
                                            <p:cond delay="0"/>
                                          </p:stCondLst>
                                        </p:cTn>
                                        <p:tgtEl>
                                          <p:spTgt spid="19"/>
                                        </p:tgtEl>
                                        <p:attrNameLst>
                                          <p:attrName>style.visibility</p:attrName>
                                        </p:attrNameLst>
                                      </p:cBhvr>
                                      <p:to>
                                        <p:strVal val="visible"/>
                                      </p:to>
                                    </p:set>
                                    <p:anim calcmode="lin" valueType="num">
                                      <p:cBhvr>
                                        <p:cTn id="116" dur="500" fill="hold"/>
                                        <p:tgtEl>
                                          <p:spTgt spid="19"/>
                                        </p:tgtEl>
                                        <p:attrNameLst>
                                          <p:attrName>ppt_w</p:attrName>
                                        </p:attrNameLst>
                                      </p:cBhvr>
                                      <p:tavLst>
                                        <p:tav tm="0">
                                          <p:val>
                                            <p:fltVal val="0"/>
                                          </p:val>
                                        </p:tav>
                                        <p:tav tm="100000">
                                          <p:val>
                                            <p:strVal val="#ppt_w"/>
                                          </p:val>
                                        </p:tav>
                                      </p:tavLst>
                                    </p:anim>
                                    <p:anim calcmode="lin" valueType="num">
                                      <p:cBhvr>
                                        <p:cTn id="117" dur="500" fill="hold"/>
                                        <p:tgtEl>
                                          <p:spTgt spid="19"/>
                                        </p:tgtEl>
                                        <p:attrNameLst>
                                          <p:attrName>ppt_h</p:attrName>
                                        </p:attrNameLst>
                                      </p:cBhvr>
                                      <p:tavLst>
                                        <p:tav tm="0">
                                          <p:val>
                                            <p:fltVal val="0"/>
                                          </p:val>
                                        </p:tav>
                                        <p:tav tm="100000">
                                          <p:val>
                                            <p:strVal val="#ppt_h"/>
                                          </p:val>
                                        </p:tav>
                                      </p:tavLst>
                                    </p:anim>
                                    <p:animEffect transition="in" filter="fade">
                                      <p:cBhvr>
                                        <p:cTn id="1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4"/>
          <p:cNvSpPr>
            <a:spLocks noChangeArrowheads="1" noChangeShapeType="1" noTextEdit="1"/>
          </p:cNvSpPr>
          <p:nvPr/>
        </p:nvSpPr>
        <p:spPr bwMode="auto">
          <a:xfrm>
            <a:off x="2590800" y="393700"/>
            <a:ext cx="2971800" cy="368300"/>
          </a:xfrm>
          <a:prstGeom prst="rect">
            <a:avLst/>
          </a:prstGeom>
        </p:spPr>
        <p:txBody>
          <a:bodyPr wrap="none" fromWordArt="1">
            <a:prstTxWarp prst="textPlain">
              <a:avLst>
                <a:gd name="adj" fmla="val 50000"/>
              </a:avLst>
            </a:prstTxWarp>
          </a:bodyPr>
          <a:lstStyle/>
          <a:p>
            <a:pPr algn="ctr"/>
            <a:r>
              <a:rPr lang="en-US" sz="3200" kern="10" dirty="0" err="1" smtClean="0">
                <a:ln w="9525">
                  <a:solidFill>
                    <a:srgbClr val="003300"/>
                  </a:solidFill>
                  <a:round/>
                  <a:headEnd/>
                  <a:tailEnd/>
                </a:ln>
                <a:solidFill>
                  <a:srgbClr val="008000"/>
                </a:solidFill>
                <a:latin typeface="Arial Black"/>
              </a:rPr>
              <a:t>iPad</a:t>
            </a:r>
            <a:r>
              <a:rPr lang="en-US" sz="3200" kern="10" dirty="0" smtClean="0">
                <a:ln w="9525">
                  <a:solidFill>
                    <a:srgbClr val="003300"/>
                  </a:solidFill>
                  <a:round/>
                  <a:headEnd/>
                  <a:tailEnd/>
                </a:ln>
                <a:solidFill>
                  <a:srgbClr val="008000"/>
                </a:solidFill>
                <a:latin typeface="Arial Black"/>
              </a:rPr>
              <a:t> applications</a:t>
            </a:r>
            <a:endParaRPr lang="en-US" sz="3200" kern="10" dirty="0">
              <a:ln w="9525">
                <a:solidFill>
                  <a:srgbClr val="003300"/>
                </a:solidFill>
                <a:round/>
                <a:headEnd/>
                <a:tailEnd/>
              </a:ln>
              <a:solidFill>
                <a:srgbClr val="008000"/>
              </a:solidFill>
              <a:latin typeface="Arial Black"/>
            </a:endParaRPr>
          </a:p>
        </p:txBody>
      </p:sp>
      <p:grpSp>
        <p:nvGrpSpPr>
          <p:cNvPr id="6" name="Group 5"/>
          <p:cNvGrpSpPr/>
          <p:nvPr/>
        </p:nvGrpSpPr>
        <p:grpSpPr>
          <a:xfrm>
            <a:off x="2133600" y="1524000"/>
            <a:ext cx="3679903" cy="5029201"/>
            <a:chOff x="2133600" y="1524000"/>
            <a:chExt cx="3679903" cy="5029201"/>
          </a:xfrm>
        </p:grpSpPr>
        <p:pic>
          <p:nvPicPr>
            <p:cNvPr id="1030" name="Picture 6" descr="C:\Users\abentley\Desktop\ipad_Screen_shot_2-01.p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119" t="16413" r="8206" b="4027"/>
            <a:stretch/>
          </p:blipFill>
          <p:spPr bwMode="auto">
            <a:xfrm>
              <a:off x="2133600" y="1524000"/>
              <a:ext cx="3679903" cy="50292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bentley\Desktop\photo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499" y="1990724"/>
              <a:ext cx="3007519" cy="40862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3" name="Picture 9" descr="C:\Users\abentley\Desktop\photo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937147" y="2530076"/>
            <a:ext cx="4086226" cy="300752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bentley\Desktop\stats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1940718" y="2526507"/>
            <a:ext cx="4081465" cy="300989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abentley\Desktop\stats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938340" y="2528885"/>
            <a:ext cx="4086226" cy="300990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abentley\Desktop\stats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1940721" y="2526505"/>
            <a:ext cx="4081467" cy="3009902"/>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abentley\Desktop\agent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940720" y="2526503"/>
            <a:ext cx="4081464" cy="30099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abentley\Desktop\agent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940722" y="2526501"/>
            <a:ext cx="4081465" cy="300990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abentley\Desktop\specimen detai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1937150" y="2530080"/>
            <a:ext cx="4086226" cy="300751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abentley\Desktop\geography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1937147" y="2530081"/>
            <a:ext cx="4086227" cy="300751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abentley\Desktop\geography2.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1938340" y="2528882"/>
            <a:ext cx="4086227" cy="300991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abentley\Desktop\taxonomy1.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1940718" y="2526503"/>
            <a:ext cx="4081466" cy="3009904"/>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abentley\Desktop\taxonomy3.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6200000">
            <a:off x="1939529" y="2527699"/>
            <a:ext cx="4081463" cy="300751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abentley\Desktop\taxonomy2.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1940727" y="2526501"/>
            <a:ext cx="4081461" cy="30099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bentley\Desktop\Captur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86400" y="1966913"/>
            <a:ext cx="3657600" cy="410527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95324" y="1613209"/>
            <a:ext cx="6629401" cy="4850781"/>
            <a:chOff x="695324" y="1613209"/>
            <a:chExt cx="6629401" cy="4850781"/>
          </a:xfrm>
        </p:grpSpPr>
        <p:pic>
          <p:nvPicPr>
            <p:cNvPr id="29" name="Picture 6" descr="C:\Users\abentley\Desktop\ipad_Screen_shot_2-01.pn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119" t="16413" r="8206" b="4027"/>
            <a:stretch/>
          </p:blipFill>
          <p:spPr bwMode="auto">
            <a:xfrm rot="5400000">
              <a:off x="1584634" y="723899"/>
              <a:ext cx="4850781" cy="6629401"/>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abentley\Desktop\lifemapper3.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04925" y="2057400"/>
              <a:ext cx="5410200" cy="40005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8" name="Picture 24" descr="C:\Users\abentley\Desktop\photo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04924" y="2057400"/>
            <a:ext cx="5410201" cy="399335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abentley\Desktop\lifemapper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04925" y="2057400"/>
            <a:ext cx="5410200" cy="399335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Users\abentley\Desktop\lifemapper.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04924" y="2057400"/>
            <a:ext cx="5410201" cy="3993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69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 calcmode="lin" valueType="num">
                                      <p:cBhvr additive="base">
                                        <p:cTn id="7" dur="500" fill="hold"/>
                                        <p:tgtEl>
                                          <p:spTgt spid="1033"/>
                                        </p:tgtEl>
                                        <p:attrNameLst>
                                          <p:attrName>ppt_x</p:attrName>
                                        </p:attrNameLst>
                                      </p:cBhvr>
                                      <p:tavLst>
                                        <p:tav tm="0">
                                          <p:val>
                                            <p:strVal val="1+#ppt_w/2"/>
                                          </p:val>
                                        </p:tav>
                                        <p:tav tm="100000">
                                          <p:val>
                                            <p:strVal val="#ppt_x"/>
                                          </p:val>
                                        </p:tav>
                                      </p:tavLst>
                                    </p:anim>
                                    <p:anim calcmode="lin" valueType="num">
                                      <p:cBhvr additive="base">
                                        <p:cTn id="8" dur="500" fill="hold"/>
                                        <p:tgtEl>
                                          <p:spTgt spid="10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35"/>
                                        </p:tgtEl>
                                        <p:attrNameLst>
                                          <p:attrName>style.visibility</p:attrName>
                                        </p:attrNameLst>
                                      </p:cBhvr>
                                      <p:to>
                                        <p:strVal val="visible"/>
                                      </p:to>
                                    </p:set>
                                    <p:anim calcmode="lin" valueType="num">
                                      <p:cBhvr additive="base">
                                        <p:cTn id="13" dur="500" fill="hold"/>
                                        <p:tgtEl>
                                          <p:spTgt spid="1035"/>
                                        </p:tgtEl>
                                        <p:attrNameLst>
                                          <p:attrName>ppt_x</p:attrName>
                                        </p:attrNameLst>
                                      </p:cBhvr>
                                      <p:tavLst>
                                        <p:tav tm="0">
                                          <p:val>
                                            <p:strVal val="1+#ppt_w/2"/>
                                          </p:val>
                                        </p:tav>
                                        <p:tav tm="100000">
                                          <p:val>
                                            <p:strVal val="#ppt_x"/>
                                          </p:val>
                                        </p:tav>
                                      </p:tavLst>
                                    </p:anim>
                                    <p:anim calcmode="lin" valueType="num">
                                      <p:cBhvr additive="base">
                                        <p:cTn id="14" dur="500" fill="hold"/>
                                        <p:tgtEl>
                                          <p:spTgt spid="103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37"/>
                                        </p:tgtEl>
                                        <p:attrNameLst>
                                          <p:attrName>style.visibility</p:attrName>
                                        </p:attrNameLst>
                                      </p:cBhvr>
                                      <p:to>
                                        <p:strVal val="visible"/>
                                      </p:to>
                                    </p:set>
                                    <p:anim calcmode="lin" valueType="num">
                                      <p:cBhvr additive="base">
                                        <p:cTn id="19" dur="500" fill="hold"/>
                                        <p:tgtEl>
                                          <p:spTgt spid="1037"/>
                                        </p:tgtEl>
                                        <p:attrNameLst>
                                          <p:attrName>ppt_x</p:attrName>
                                        </p:attrNameLst>
                                      </p:cBhvr>
                                      <p:tavLst>
                                        <p:tav tm="0">
                                          <p:val>
                                            <p:strVal val="1+#ppt_w/2"/>
                                          </p:val>
                                        </p:tav>
                                        <p:tav tm="100000">
                                          <p:val>
                                            <p:strVal val="#ppt_x"/>
                                          </p:val>
                                        </p:tav>
                                      </p:tavLst>
                                    </p:anim>
                                    <p:anim calcmode="lin" valueType="num">
                                      <p:cBhvr additive="base">
                                        <p:cTn id="20" dur="500" fill="hold"/>
                                        <p:tgtEl>
                                          <p:spTgt spid="103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38"/>
                                        </p:tgtEl>
                                        <p:attrNameLst>
                                          <p:attrName>style.visibility</p:attrName>
                                        </p:attrNameLst>
                                      </p:cBhvr>
                                      <p:to>
                                        <p:strVal val="visible"/>
                                      </p:to>
                                    </p:set>
                                    <p:anim calcmode="lin" valueType="num">
                                      <p:cBhvr additive="base">
                                        <p:cTn id="25" dur="500" fill="hold"/>
                                        <p:tgtEl>
                                          <p:spTgt spid="1038"/>
                                        </p:tgtEl>
                                        <p:attrNameLst>
                                          <p:attrName>ppt_x</p:attrName>
                                        </p:attrNameLst>
                                      </p:cBhvr>
                                      <p:tavLst>
                                        <p:tav tm="0">
                                          <p:val>
                                            <p:strVal val="1+#ppt_w/2"/>
                                          </p:val>
                                        </p:tav>
                                        <p:tav tm="100000">
                                          <p:val>
                                            <p:strVal val="#ppt_x"/>
                                          </p:val>
                                        </p:tav>
                                      </p:tavLst>
                                    </p:anim>
                                    <p:anim calcmode="lin" valueType="num">
                                      <p:cBhvr additive="base">
                                        <p:cTn id="26" dur="500" fill="hold"/>
                                        <p:tgtEl>
                                          <p:spTgt spid="103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39"/>
                                        </p:tgtEl>
                                        <p:attrNameLst>
                                          <p:attrName>style.visibility</p:attrName>
                                        </p:attrNameLst>
                                      </p:cBhvr>
                                      <p:to>
                                        <p:strVal val="visible"/>
                                      </p:to>
                                    </p:set>
                                    <p:anim calcmode="lin" valueType="num">
                                      <p:cBhvr additive="base">
                                        <p:cTn id="31" dur="500" fill="hold"/>
                                        <p:tgtEl>
                                          <p:spTgt spid="1039"/>
                                        </p:tgtEl>
                                        <p:attrNameLst>
                                          <p:attrName>ppt_x</p:attrName>
                                        </p:attrNameLst>
                                      </p:cBhvr>
                                      <p:tavLst>
                                        <p:tav tm="0">
                                          <p:val>
                                            <p:strVal val="1+#ppt_w/2"/>
                                          </p:val>
                                        </p:tav>
                                        <p:tav tm="100000">
                                          <p:val>
                                            <p:strVal val="#ppt_x"/>
                                          </p:val>
                                        </p:tav>
                                      </p:tavLst>
                                    </p:anim>
                                    <p:anim calcmode="lin" valueType="num">
                                      <p:cBhvr additive="base">
                                        <p:cTn id="32" dur="500" fill="hold"/>
                                        <p:tgtEl>
                                          <p:spTgt spid="103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40"/>
                                        </p:tgtEl>
                                        <p:attrNameLst>
                                          <p:attrName>style.visibility</p:attrName>
                                        </p:attrNameLst>
                                      </p:cBhvr>
                                      <p:to>
                                        <p:strVal val="visible"/>
                                      </p:to>
                                    </p:set>
                                    <p:anim calcmode="lin" valueType="num">
                                      <p:cBhvr additive="base">
                                        <p:cTn id="37" dur="500" fill="hold"/>
                                        <p:tgtEl>
                                          <p:spTgt spid="1040"/>
                                        </p:tgtEl>
                                        <p:attrNameLst>
                                          <p:attrName>ppt_x</p:attrName>
                                        </p:attrNameLst>
                                      </p:cBhvr>
                                      <p:tavLst>
                                        <p:tav tm="0">
                                          <p:val>
                                            <p:strVal val="1+#ppt_w/2"/>
                                          </p:val>
                                        </p:tav>
                                        <p:tav tm="100000">
                                          <p:val>
                                            <p:strVal val="#ppt_x"/>
                                          </p:val>
                                        </p:tav>
                                      </p:tavLst>
                                    </p:anim>
                                    <p:anim calcmode="lin" valueType="num">
                                      <p:cBhvr additive="base">
                                        <p:cTn id="38" dur="500" fill="hold"/>
                                        <p:tgtEl>
                                          <p:spTgt spid="104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041"/>
                                        </p:tgtEl>
                                        <p:attrNameLst>
                                          <p:attrName>style.visibility</p:attrName>
                                        </p:attrNameLst>
                                      </p:cBhvr>
                                      <p:to>
                                        <p:strVal val="visible"/>
                                      </p:to>
                                    </p:set>
                                    <p:anim calcmode="lin" valueType="num">
                                      <p:cBhvr additive="base">
                                        <p:cTn id="43" dur="500" fill="hold"/>
                                        <p:tgtEl>
                                          <p:spTgt spid="1041"/>
                                        </p:tgtEl>
                                        <p:attrNameLst>
                                          <p:attrName>ppt_x</p:attrName>
                                        </p:attrNameLst>
                                      </p:cBhvr>
                                      <p:tavLst>
                                        <p:tav tm="0">
                                          <p:val>
                                            <p:strVal val="1+#ppt_w/2"/>
                                          </p:val>
                                        </p:tav>
                                        <p:tav tm="100000">
                                          <p:val>
                                            <p:strVal val="#ppt_x"/>
                                          </p:val>
                                        </p:tav>
                                      </p:tavLst>
                                    </p:anim>
                                    <p:anim calcmode="lin" valueType="num">
                                      <p:cBhvr additive="base">
                                        <p:cTn id="44" dur="500" fill="hold"/>
                                        <p:tgtEl>
                                          <p:spTgt spid="104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042"/>
                                        </p:tgtEl>
                                        <p:attrNameLst>
                                          <p:attrName>style.visibility</p:attrName>
                                        </p:attrNameLst>
                                      </p:cBhvr>
                                      <p:to>
                                        <p:strVal val="visible"/>
                                      </p:to>
                                    </p:set>
                                    <p:anim calcmode="lin" valueType="num">
                                      <p:cBhvr additive="base">
                                        <p:cTn id="49" dur="500" fill="hold"/>
                                        <p:tgtEl>
                                          <p:spTgt spid="1042"/>
                                        </p:tgtEl>
                                        <p:attrNameLst>
                                          <p:attrName>ppt_x</p:attrName>
                                        </p:attrNameLst>
                                      </p:cBhvr>
                                      <p:tavLst>
                                        <p:tav tm="0">
                                          <p:val>
                                            <p:strVal val="1+#ppt_w/2"/>
                                          </p:val>
                                        </p:tav>
                                        <p:tav tm="100000">
                                          <p:val>
                                            <p:strVal val="#ppt_x"/>
                                          </p:val>
                                        </p:tav>
                                      </p:tavLst>
                                    </p:anim>
                                    <p:anim calcmode="lin" valueType="num">
                                      <p:cBhvr additive="base">
                                        <p:cTn id="50" dur="500" fill="hold"/>
                                        <p:tgtEl>
                                          <p:spTgt spid="104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043"/>
                                        </p:tgtEl>
                                        <p:attrNameLst>
                                          <p:attrName>style.visibility</p:attrName>
                                        </p:attrNameLst>
                                      </p:cBhvr>
                                      <p:to>
                                        <p:strVal val="visible"/>
                                      </p:to>
                                    </p:set>
                                    <p:anim calcmode="lin" valueType="num">
                                      <p:cBhvr additive="base">
                                        <p:cTn id="55" dur="500" fill="hold"/>
                                        <p:tgtEl>
                                          <p:spTgt spid="1043"/>
                                        </p:tgtEl>
                                        <p:attrNameLst>
                                          <p:attrName>ppt_x</p:attrName>
                                        </p:attrNameLst>
                                      </p:cBhvr>
                                      <p:tavLst>
                                        <p:tav tm="0">
                                          <p:val>
                                            <p:strVal val="1+#ppt_w/2"/>
                                          </p:val>
                                        </p:tav>
                                        <p:tav tm="100000">
                                          <p:val>
                                            <p:strVal val="#ppt_x"/>
                                          </p:val>
                                        </p:tav>
                                      </p:tavLst>
                                    </p:anim>
                                    <p:anim calcmode="lin" valueType="num">
                                      <p:cBhvr additive="base">
                                        <p:cTn id="56" dur="500" fill="hold"/>
                                        <p:tgtEl>
                                          <p:spTgt spid="104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1044"/>
                                        </p:tgtEl>
                                        <p:attrNameLst>
                                          <p:attrName>style.visibility</p:attrName>
                                        </p:attrNameLst>
                                      </p:cBhvr>
                                      <p:to>
                                        <p:strVal val="visible"/>
                                      </p:to>
                                    </p:set>
                                    <p:anim calcmode="lin" valueType="num">
                                      <p:cBhvr additive="base">
                                        <p:cTn id="61" dur="500" fill="hold"/>
                                        <p:tgtEl>
                                          <p:spTgt spid="1044"/>
                                        </p:tgtEl>
                                        <p:attrNameLst>
                                          <p:attrName>ppt_x</p:attrName>
                                        </p:attrNameLst>
                                      </p:cBhvr>
                                      <p:tavLst>
                                        <p:tav tm="0">
                                          <p:val>
                                            <p:strVal val="1+#ppt_w/2"/>
                                          </p:val>
                                        </p:tav>
                                        <p:tav tm="100000">
                                          <p:val>
                                            <p:strVal val="#ppt_x"/>
                                          </p:val>
                                        </p:tav>
                                      </p:tavLst>
                                    </p:anim>
                                    <p:anim calcmode="lin" valueType="num">
                                      <p:cBhvr additive="base">
                                        <p:cTn id="62" dur="500" fill="hold"/>
                                        <p:tgtEl>
                                          <p:spTgt spid="104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1045"/>
                                        </p:tgtEl>
                                        <p:attrNameLst>
                                          <p:attrName>style.visibility</p:attrName>
                                        </p:attrNameLst>
                                      </p:cBhvr>
                                      <p:to>
                                        <p:strVal val="visible"/>
                                      </p:to>
                                    </p:set>
                                    <p:anim calcmode="lin" valueType="num">
                                      <p:cBhvr additive="base">
                                        <p:cTn id="67" dur="500" fill="hold"/>
                                        <p:tgtEl>
                                          <p:spTgt spid="1045"/>
                                        </p:tgtEl>
                                        <p:attrNameLst>
                                          <p:attrName>ppt_x</p:attrName>
                                        </p:attrNameLst>
                                      </p:cBhvr>
                                      <p:tavLst>
                                        <p:tav tm="0">
                                          <p:val>
                                            <p:strVal val="1+#ppt_w/2"/>
                                          </p:val>
                                        </p:tav>
                                        <p:tav tm="100000">
                                          <p:val>
                                            <p:strVal val="#ppt_x"/>
                                          </p:val>
                                        </p:tav>
                                      </p:tavLst>
                                    </p:anim>
                                    <p:anim calcmode="lin" valueType="num">
                                      <p:cBhvr additive="base">
                                        <p:cTn id="68" dur="500" fill="hold"/>
                                        <p:tgtEl>
                                          <p:spTgt spid="1045"/>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046"/>
                                        </p:tgtEl>
                                        <p:attrNameLst>
                                          <p:attrName>style.visibility</p:attrName>
                                        </p:attrNameLst>
                                      </p:cBhvr>
                                      <p:to>
                                        <p:strVal val="visible"/>
                                      </p:to>
                                    </p:set>
                                    <p:anim calcmode="lin" valueType="num">
                                      <p:cBhvr additive="base">
                                        <p:cTn id="73" dur="500" fill="hold"/>
                                        <p:tgtEl>
                                          <p:spTgt spid="1046"/>
                                        </p:tgtEl>
                                        <p:attrNameLst>
                                          <p:attrName>ppt_x</p:attrName>
                                        </p:attrNameLst>
                                      </p:cBhvr>
                                      <p:tavLst>
                                        <p:tav tm="0">
                                          <p:val>
                                            <p:strVal val="1+#ppt_w/2"/>
                                          </p:val>
                                        </p:tav>
                                        <p:tav tm="100000">
                                          <p:val>
                                            <p:strVal val="#ppt_x"/>
                                          </p:val>
                                        </p:tav>
                                      </p:tavLst>
                                    </p:anim>
                                    <p:anim calcmode="lin" valueType="num">
                                      <p:cBhvr additive="base">
                                        <p:cTn id="74" dur="500" fill="hold"/>
                                        <p:tgtEl>
                                          <p:spTgt spid="104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33"/>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035"/>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03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038"/>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039"/>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040"/>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041"/>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042"/>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1043"/>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044"/>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045"/>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104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034"/>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4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04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95600" y="2133600"/>
            <a:ext cx="3124200" cy="707886"/>
          </a:xfrm>
          <a:prstGeom prst="rect">
            <a:avLst/>
          </a:prstGeom>
        </p:spPr>
        <p:txBody>
          <a:bodyPr wrap="square">
            <a:spAutoFit/>
          </a:bodyPr>
          <a:lstStyle/>
          <a:p>
            <a:r>
              <a:rPr lang="en-US" sz="4000" dirty="0" smtClean="0">
                <a:solidFill>
                  <a:srgbClr val="000099"/>
                </a:solidFill>
                <a:effectLst>
                  <a:outerShdw blurRad="38100" dist="38100" dir="2700000" algn="tl">
                    <a:srgbClr val="000000"/>
                  </a:outerShdw>
                </a:effectLst>
                <a:latin typeface="Arial Black" pitchFamily="34" charset="0"/>
              </a:rPr>
              <a:t>Thank you</a:t>
            </a:r>
            <a:endParaRPr lang="en-US" sz="4000" dirty="0"/>
          </a:p>
        </p:txBody>
      </p:sp>
      <p:pic>
        <p:nvPicPr>
          <p:cNvPr id="67586" name="Picture 2" descr="C:\Users\abentley\Desktop\question-m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200400"/>
            <a:ext cx="2300287" cy="2191612"/>
          </a:xfrm>
          <a:prstGeom prst="rect">
            <a:avLst/>
          </a:prstGeom>
          <a:noFill/>
          <a:effectLst>
            <a:softEdge rad="444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6521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ChangeArrowheads="1"/>
          </p:cNvSpPr>
          <p:nvPr/>
        </p:nvSpPr>
        <p:spPr bwMode="auto">
          <a:xfrm>
            <a:off x="457200" y="1752600"/>
            <a:ext cx="8229600" cy="4114800"/>
          </a:xfrm>
          <a:prstGeom prst="rect">
            <a:avLst/>
          </a:prstGeom>
          <a:noFill/>
          <a:ln w="9525">
            <a:noFill/>
            <a:miter lim="800000"/>
            <a:headEnd/>
            <a:tailEnd/>
          </a:ln>
          <a:effectLst/>
        </p:spPr>
        <p:txBody>
          <a:bodyPr/>
          <a:lstStyle/>
          <a:p>
            <a:pPr marL="400050" indent="-400050">
              <a:lnSpc>
                <a:spcPct val="80000"/>
              </a:lnSpc>
              <a:spcBef>
                <a:spcPct val="20000"/>
              </a:spcBef>
              <a:buFontTx/>
              <a:buChar char="•"/>
            </a:pPr>
            <a:r>
              <a:rPr lang="en-US" sz="2000" dirty="0">
                <a:solidFill>
                  <a:srgbClr val="000099"/>
                </a:solidFill>
                <a:effectLst>
                  <a:outerShdw blurRad="38100" dist="38100" dir="2700000" algn="tl">
                    <a:srgbClr val="000000"/>
                  </a:outerShdw>
                </a:effectLst>
                <a:latin typeface="Arial Black" pitchFamily="34" charset="0"/>
              </a:rPr>
              <a:t>ALLOWS FOR efficient computerization and management of biological collections and mobilization of specimen information onto the Internet.</a:t>
            </a:r>
          </a:p>
          <a:p>
            <a:pPr marL="400050" indent="-400050">
              <a:lnSpc>
                <a:spcPct val="80000"/>
              </a:lnSpc>
              <a:spcBef>
                <a:spcPct val="20000"/>
              </a:spcBef>
            </a:pPr>
            <a:endParaRPr lang="en-US" sz="2000" dirty="0">
              <a:solidFill>
                <a:srgbClr val="000099"/>
              </a:solidFill>
              <a:effectLst>
                <a:outerShdw blurRad="38100" dist="38100" dir="2700000" algn="tl">
                  <a:srgbClr val="000000"/>
                </a:outerShdw>
              </a:effectLst>
              <a:latin typeface="Arial Black" pitchFamily="34" charset="0"/>
            </a:endParaRPr>
          </a:p>
          <a:p>
            <a:pPr marL="400050" indent="-400050">
              <a:lnSpc>
                <a:spcPct val="80000"/>
              </a:lnSpc>
              <a:spcBef>
                <a:spcPct val="20000"/>
              </a:spcBef>
              <a:buFontTx/>
              <a:buChar char="•"/>
            </a:pPr>
            <a:r>
              <a:rPr lang="en-US" sz="2000" dirty="0">
                <a:solidFill>
                  <a:srgbClr val="000099"/>
                </a:solidFill>
                <a:effectLst>
                  <a:outerShdw blurRad="38100" dist="38100" dir="2700000" algn="tl">
                    <a:srgbClr val="000000"/>
                  </a:outerShdw>
                </a:effectLst>
                <a:latin typeface="Arial Black" pitchFamily="34" charset="0"/>
              </a:rPr>
              <a:t>CONSISTS OF a highly customizable, forms-based interface, powerful querying tools and robust report designer for printed output.</a:t>
            </a:r>
          </a:p>
          <a:p>
            <a:pPr marL="400050" indent="-400050">
              <a:lnSpc>
                <a:spcPct val="80000"/>
              </a:lnSpc>
              <a:spcBef>
                <a:spcPct val="20000"/>
              </a:spcBef>
            </a:pPr>
            <a:endParaRPr lang="en-US" sz="2000" dirty="0">
              <a:solidFill>
                <a:srgbClr val="000099"/>
              </a:solidFill>
              <a:effectLst>
                <a:outerShdw blurRad="38100" dist="38100" dir="2700000" algn="tl">
                  <a:srgbClr val="000000"/>
                </a:outerShdw>
              </a:effectLst>
              <a:latin typeface="Arial Black" pitchFamily="34" charset="0"/>
            </a:endParaRPr>
          </a:p>
          <a:p>
            <a:pPr marL="400050" indent="-400050">
              <a:lnSpc>
                <a:spcPct val="80000"/>
              </a:lnSpc>
              <a:spcBef>
                <a:spcPct val="20000"/>
              </a:spcBef>
              <a:buFontTx/>
              <a:buChar char="•"/>
            </a:pPr>
            <a:r>
              <a:rPr lang="en-US" sz="2000" dirty="0">
                <a:solidFill>
                  <a:srgbClr val="000099"/>
                </a:solidFill>
                <a:effectLst>
                  <a:outerShdw blurRad="38100" dist="38100" dir="2700000" algn="tl">
                    <a:srgbClr val="000000"/>
                  </a:outerShdw>
                </a:effectLst>
                <a:latin typeface="Arial Black" pitchFamily="34" charset="0"/>
              </a:rPr>
              <a:t>AIMS TO advance biological collections computing, communication, and collaboration through software and </a:t>
            </a:r>
            <a:r>
              <a:rPr lang="en-US" sz="2000" dirty="0" smtClean="0">
                <a:solidFill>
                  <a:srgbClr val="000099"/>
                </a:solidFill>
                <a:effectLst>
                  <a:outerShdw blurRad="38100" dist="38100" dir="2700000" algn="tl">
                    <a:srgbClr val="000000"/>
                  </a:outerShdw>
                </a:effectLst>
                <a:latin typeface="Arial Black" pitchFamily="34" charset="0"/>
              </a:rPr>
              <a:t>services provided.  </a:t>
            </a:r>
            <a:endParaRPr lang="en-US" sz="2000" dirty="0">
              <a:solidFill>
                <a:srgbClr val="000099"/>
              </a:solidFill>
              <a:effectLst>
                <a:outerShdw blurRad="38100" dist="38100" dir="2700000" algn="tl">
                  <a:srgbClr val="000000"/>
                </a:outerShdw>
              </a:effectLst>
              <a:latin typeface="Arial Black" pitchFamily="34" charset="0"/>
            </a:endParaRPr>
          </a:p>
          <a:p>
            <a:pPr marL="400050" indent="-400050">
              <a:lnSpc>
                <a:spcPct val="80000"/>
              </a:lnSpc>
              <a:spcBef>
                <a:spcPct val="20000"/>
              </a:spcBef>
            </a:pPr>
            <a:endParaRPr lang="en-US" sz="2000" dirty="0">
              <a:solidFill>
                <a:srgbClr val="000099"/>
              </a:solidFill>
              <a:effectLst>
                <a:outerShdw blurRad="38100" dist="38100" dir="2700000" algn="tl">
                  <a:srgbClr val="000000"/>
                </a:outerShdw>
              </a:effectLst>
              <a:latin typeface="Arial Black" pitchFamily="34" charset="0"/>
            </a:endParaRPr>
          </a:p>
          <a:p>
            <a:pPr marL="400050" indent="-400050">
              <a:lnSpc>
                <a:spcPct val="80000"/>
              </a:lnSpc>
              <a:spcBef>
                <a:spcPct val="20000"/>
              </a:spcBef>
              <a:buFontTx/>
              <a:buChar char="•"/>
            </a:pPr>
            <a:r>
              <a:rPr lang="en-US" sz="2000" dirty="0">
                <a:solidFill>
                  <a:srgbClr val="000099"/>
                </a:solidFill>
                <a:effectLst>
                  <a:outerShdw blurRad="38100" dist="38100" dir="2700000" algn="tl">
                    <a:srgbClr val="000000"/>
                  </a:outerShdw>
                </a:effectLst>
                <a:latin typeface="Arial Black" pitchFamily="34" charset="0"/>
              </a:rPr>
              <a:t>FREE - Distributed and licensed at no charge for non-profit </a:t>
            </a:r>
            <a:r>
              <a:rPr lang="en-US" sz="2000" dirty="0" smtClean="0">
                <a:solidFill>
                  <a:srgbClr val="000099"/>
                </a:solidFill>
                <a:effectLst>
                  <a:outerShdw blurRad="38100" dist="38100" dir="2700000" algn="tl">
                    <a:srgbClr val="000000"/>
                  </a:outerShdw>
                </a:effectLst>
                <a:latin typeface="Arial Black" pitchFamily="34" charset="0"/>
              </a:rPr>
              <a:t>collections.</a:t>
            </a:r>
            <a:endParaRPr lang="en-US" sz="2000" dirty="0">
              <a:solidFill>
                <a:srgbClr val="000099"/>
              </a:solidFill>
              <a:effectLst>
                <a:outerShdw blurRad="38100" dist="38100" dir="2700000" algn="tl">
                  <a:srgbClr val="000000"/>
                </a:outerShdw>
              </a:effectLst>
              <a:latin typeface="Arial Black" pitchFamily="34" charset="0"/>
            </a:endParaRPr>
          </a:p>
        </p:txBody>
      </p:sp>
      <p:sp>
        <p:nvSpPr>
          <p:cNvPr id="16386" name="WordArt 6"/>
          <p:cNvSpPr>
            <a:spLocks noChangeArrowheads="1" noChangeShapeType="1" noTextEdit="1"/>
          </p:cNvSpPr>
          <p:nvPr/>
        </p:nvSpPr>
        <p:spPr bwMode="auto">
          <a:xfrm>
            <a:off x="2133600" y="381000"/>
            <a:ext cx="3733800" cy="503237"/>
          </a:xfrm>
          <a:prstGeom prst="rect">
            <a:avLst/>
          </a:prstGeom>
        </p:spPr>
        <p:txBody>
          <a:bodyPr wrap="none" fromWordArt="1">
            <a:prstTxWarp prst="textPlain">
              <a:avLst>
                <a:gd name="adj" fmla="val 50000"/>
              </a:avLst>
            </a:prstTxWarp>
          </a:bodyPr>
          <a:lstStyle/>
          <a:p>
            <a:pPr algn="ctr"/>
            <a:r>
              <a:rPr lang="en-US" sz="3600" kern="10" dirty="0">
                <a:ln w="9525">
                  <a:solidFill>
                    <a:srgbClr val="003300"/>
                  </a:solidFill>
                  <a:round/>
                  <a:headEnd/>
                  <a:tailEnd/>
                </a:ln>
                <a:solidFill>
                  <a:srgbClr val="008000"/>
                </a:solidFill>
                <a:latin typeface="Arial Black"/>
              </a:rPr>
              <a:t>What is Specify?</a:t>
            </a:r>
          </a:p>
        </p:txBody>
      </p:sp>
      <p:sp>
        <p:nvSpPr>
          <p:cNvPr id="16387" name="WordArt 7"/>
          <p:cNvSpPr>
            <a:spLocks noChangeArrowheads="1" noChangeShapeType="1" noTextEdit="1"/>
          </p:cNvSpPr>
          <p:nvPr/>
        </p:nvSpPr>
        <p:spPr bwMode="auto">
          <a:xfrm>
            <a:off x="1905000" y="5972175"/>
            <a:ext cx="5381625" cy="428625"/>
          </a:xfrm>
          <a:prstGeom prst="rect">
            <a:avLst/>
          </a:prstGeom>
        </p:spPr>
        <p:txBody>
          <a:bodyPr wrap="none" fromWordArt="1">
            <a:prstTxWarp prst="textPlain">
              <a:avLst>
                <a:gd name="adj" fmla="val 50000"/>
              </a:avLst>
            </a:prstTxWarp>
          </a:bodyPr>
          <a:lstStyle/>
          <a:p>
            <a:pPr algn="ctr"/>
            <a:r>
              <a:rPr lang="en-US" sz="2400" kern="10" dirty="0">
                <a:ln w="9525">
                  <a:solidFill>
                    <a:srgbClr val="003300"/>
                  </a:solidFill>
                  <a:round/>
                  <a:headEnd/>
                  <a:tailEnd/>
                </a:ln>
                <a:solidFill>
                  <a:srgbClr val="008000"/>
                </a:solidFill>
                <a:latin typeface="Arial Black"/>
              </a:rPr>
              <a:t>http</a:t>
            </a:r>
            <a:r>
              <a:rPr lang="en-US" sz="2400" kern="10" dirty="0" smtClean="0">
                <a:ln w="9525">
                  <a:solidFill>
                    <a:srgbClr val="003300"/>
                  </a:solidFill>
                  <a:round/>
                  <a:headEnd/>
                  <a:tailEnd/>
                </a:ln>
                <a:solidFill>
                  <a:srgbClr val="008000"/>
                </a:solidFill>
                <a:latin typeface="Arial Black"/>
              </a:rPr>
              <a:t>://specifysoftware.org</a:t>
            </a:r>
            <a:endParaRPr lang="en-US" sz="2400" kern="10" dirty="0">
              <a:ln w="9525">
                <a:solidFill>
                  <a:srgbClr val="003300"/>
                </a:solidFill>
                <a:round/>
                <a:headEnd/>
                <a:tailEnd/>
              </a:ln>
              <a:solidFill>
                <a:srgbClr val="008000"/>
              </a:solidFill>
              <a:latin typeface="Arial Black"/>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WordArt 6"/>
          <p:cNvSpPr>
            <a:spLocks noChangeArrowheads="1" noChangeShapeType="1" noTextEdit="1"/>
          </p:cNvSpPr>
          <p:nvPr/>
        </p:nvSpPr>
        <p:spPr bwMode="auto">
          <a:xfrm>
            <a:off x="2438400" y="393700"/>
            <a:ext cx="2846388" cy="482600"/>
          </a:xfrm>
          <a:prstGeom prst="rect">
            <a:avLst/>
          </a:prstGeom>
        </p:spPr>
        <p:txBody>
          <a:bodyPr wrap="none" fromWordArt="1">
            <a:prstTxWarp prst="textPlain">
              <a:avLst>
                <a:gd name="adj" fmla="val 50000"/>
              </a:avLst>
            </a:prstTxWarp>
          </a:bodyPr>
          <a:lstStyle/>
          <a:p>
            <a:pPr algn="ctr"/>
            <a:r>
              <a:rPr lang="en-US" sz="3200" kern="10">
                <a:ln w="9525">
                  <a:solidFill>
                    <a:srgbClr val="003300"/>
                  </a:solidFill>
                  <a:round/>
                  <a:headEnd/>
                  <a:tailEnd/>
                </a:ln>
                <a:solidFill>
                  <a:srgbClr val="008000"/>
                </a:solidFill>
                <a:latin typeface="Arial Black"/>
              </a:rPr>
              <a:t>Specify 6</a:t>
            </a:r>
          </a:p>
        </p:txBody>
      </p:sp>
      <p:sp>
        <p:nvSpPr>
          <p:cNvPr id="5" name="Rectangle 2"/>
          <p:cNvSpPr txBox="1">
            <a:spLocks noChangeArrowheads="1"/>
          </p:cNvSpPr>
          <p:nvPr/>
        </p:nvSpPr>
        <p:spPr bwMode="auto">
          <a:xfrm>
            <a:off x="460375" y="1525588"/>
            <a:ext cx="8226425"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990600" indent="-533400" eaLnBrk="0" hangingPunct="0">
              <a:defRPr sz="2400">
                <a:solidFill>
                  <a:schemeClr val="tx1"/>
                </a:solidFill>
                <a:latin typeface="Arial" pitchFamily="34" charset="0"/>
                <a:ea typeface="ＭＳ Ｐゴシック" pitchFamily="34" charset="-128"/>
              </a:defRPr>
            </a:lvl2pPr>
            <a:lvl3pPr marL="1390650" indent="-5334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lnSpc>
                <a:spcPct val="90000"/>
              </a:lnSpc>
              <a:spcBef>
                <a:spcPct val="20000"/>
              </a:spcBef>
              <a:buFont typeface="Wingdings" pitchFamily="2" charset="2"/>
              <a:buNone/>
              <a:defRPr/>
            </a:pPr>
            <a:endParaRPr lang="en-US" sz="1000" dirty="0" smtClean="0">
              <a:solidFill>
                <a:srgbClr val="993366"/>
              </a:solidFill>
              <a:effectLst>
                <a:outerShdw blurRad="38100" dist="38100" dir="2700000" algn="tl">
                  <a:srgbClr val="000000"/>
                </a:outerShdw>
              </a:effectLst>
              <a:latin typeface="Arial Black" pitchFamily="34" charset="0"/>
            </a:endParaRPr>
          </a:p>
          <a:p>
            <a:pPr lvl="1" eaLnBrk="1" hangingPunct="1">
              <a:lnSpc>
                <a:spcPct val="90000"/>
              </a:lnSpc>
              <a:spcBef>
                <a:spcPct val="20000"/>
              </a:spcBef>
              <a:buFont typeface="Wingdings" pitchFamily="2" charset="2"/>
              <a:buChar char="§"/>
              <a:defRPr/>
            </a:pPr>
            <a:r>
              <a:rPr lang="en-US" dirty="0" smtClean="0">
                <a:solidFill>
                  <a:srgbClr val="000099"/>
                </a:solidFill>
                <a:effectLst>
                  <a:outerShdw blurRad="38100" dist="38100" dir="2700000" algn="tl">
                    <a:srgbClr val="000000"/>
                  </a:outerShdw>
                </a:effectLst>
                <a:latin typeface="Arial Black" pitchFamily="34" charset="0"/>
              </a:rPr>
              <a:t>Many other systems out there – </a:t>
            </a:r>
            <a:r>
              <a:rPr lang="en-US" dirty="0" err="1" smtClean="0">
                <a:solidFill>
                  <a:srgbClr val="000099"/>
                </a:solidFill>
                <a:effectLst>
                  <a:outerShdw blurRad="38100" dist="38100" dir="2700000" algn="tl">
                    <a:srgbClr val="000000"/>
                  </a:outerShdw>
                </a:effectLst>
                <a:latin typeface="Arial Black" pitchFamily="34" charset="0"/>
              </a:rPr>
              <a:t>KeEmu</a:t>
            </a:r>
            <a:r>
              <a:rPr lang="en-US" dirty="0" smtClean="0">
                <a:solidFill>
                  <a:srgbClr val="000099"/>
                </a:solidFill>
                <a:effectLst>
                  <a:outerShdw blurRad="38100" dist="38100" dir="2700000" algn="tl">
                    <a:srgbClr val="000000"/>
                  </a:outerShdw>
                </a:effectLst>
                <a:latin typeface="Arial Black" pitchFamily="34" charset="0"/>
              </a:rPr>
              <a:t>, </a:t>
            </a:r>
          </a:p>
          <a:p>
            <a:pPr lvl="1" eaLnBrk="1" hangingPunct="1">
              <a:lnSpc>
                <a:spcPct val="90000"/>
              </a:lnSpc>
              <a:spcBef>
                <a:spcPct val="20000"/>
              </a:spcBef>
              <a:defRPr/>
            </a:pPr>
            <a:r>
              <a:rPr lang="en-US" dirty="0" smtClean="0">
                <a:solidFill>
                  <a:srgbClr val="000099"/>
                </a:solidFill>
                <a:effectLst>
                  <a:outerShdw blurRad="38100" dist="38100" dir="2700000" algn="tl">
                    <a:srgbClr val="000000"/>
                  </a:outerShdw>
                </a:effectLst>
                <a:latin typeface="Arial Black" pitchFamily="34" charset="0"/>
              </a:rPr>
              <a:t>	Past Perfect, Index </a:t>
            </a:r>
            <a:r>
              <a:rPr lang="en-US" dirty="0" err="1" smtClean="0">
                <a:solidFill>
                  <a:srgbClr val="000099"/>
                </a:solidFill>
                <a:effectLst>
                  <a:outerShdw blurRad="38100" dist="38100" dir="2700000" algn="tl">
                    <a:srgbClr val="000000"/>
                  </a:outerShdw>
                </a:effectLst>
                <a:latin typeface="Arial Black" pitchFamily="34" charset="0"/>
              </a:rPr>
              <a:t>Kentukiensis</a:t>
            </a:r>
            <a:r>
              <a:rPr lang="en-US" dirty="0" smtClean="0">
                <a:solidFill>
                  <a:srgbClr val="000099"/>
                </a:solidFill>
                <a:effectLst>
                  <a:outerShdw blurRad="38100" dist="38100" dir="2700000" algn="tl">
                    <a:srgbClr val="000000"/>
                  </a:outerShdw>
                </a:effectLst>
                <a:latin typeface="Arial Black" pitchFamily="34" charset="0"/>
              </a:rPr>
              <a:t>, 	  Collections Space, Mantis, Multi-</a:t>
            </a:r>
            <a:r>
              <a:rPr lang="en-US" dirty="0" err="1" smtClean="0">
                <a:solidFill>
                  <a:srgbClr val="000099"/>
                </a:solidFill>
                <a:effectLst>
                  <a:outerShdw blurRad="38100" dist="38100" dir="2700000" algn="tl">
                    <a:srgbClr val="000000"/>
                  </a:outerShdw>
                </a:effectLst>
                <a:latin typeface="Arial Black" pitchFamily="34" charset="0"/>
              </a:rPr>
              <a:t>Mimsy</a:t>
            </a:r>
            <a:r>
              <a:rPr lang="en-US" dirty="0" smtClean="0">
                <a:solidFill>
                  <a:srgbClr val="000099"/>
                </a:solidFill>
                <a:effectLst>
                  <a:outerShdw blurRad="38100" dist="38100" dir="2700000" algn="tl">
                    <a:srgbClr val="000000"/>
                  </a:outerShdw>
                </a:effectLst>
                <a:latin typeface="Arial Black" pitchFamily="34" charset="0"/>
              </a:rPr>
              <a:t>  etc.</a:t>
            </a:r>
          </a:p>
          <a:p>
            <a:pPr lvl="1" eaLnBrk="1" hangingPunct="1">
              <a:lnSpc>
                <a:spcPct val="90000"/>
              </a:lnSpc>
              <a:spcBef>
                <a:spcPct val="20000"/>
              </a:spcBef>
              <a:buFont typeface="Wingdings" pitchFamily="2" charset="2"/>
              <a:buChar char="§"/>
              <a:defRPr/>
            </a:pPr>
            <a:r>
              <a:rPr lang="en-US" dirty="0" smtClean="0">
                <a:solidFill>
                  <a:srgbClr val="000099"/>
                </a:solidFill>
                <a:effectLst>
                  <a:outerShdw blurRad="38100" dist="38100" dir="2700000" algn="tl">
                    <a:srgbClr val="000000"/>
                  </a:outerShdw>
                </a:effectLst>
                <a:latin typeface="Arial Black" pitchFamily="34" charset="0"/>
              </a:rPr>
              <a:t>Most have limitations or cost prohibitions for small to medium sized museums</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Cost</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Flexibility and customization</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All disciplines *</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Open source – community driven</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Wealth of features</a:t>
            </a:r>
          </a:p>
          <a:p>
            <a:pPr lvl="2" eaLnBrk="1" hangingPunct="1">
              <a:lnSpc>
                <a:spcPct val="90000"/>
              </a:lnSpc>
              <a:spcBef>
                <a:spcPct val="20000"/>
              </a:spcBef>
              <a:buFont typeface="Wingdings" pitchFamily="2" charset="2"/>
              <a:buChar char="§"/>
              <a:defRPr/>
            </a:pPr>
            <a:r>
              <a:rPr lang="en-US" sz="2000" dirty="0" smtClean="0">
                <a:solidFill>
                  <a:srgbClr val="000099"/>
                </a:solidFill>
                <a:effectLst>
                  <a:outerShdw blurRad="38100" dist="38100" dir="2700000" algn="tl">
                    <a:srgbClr val="000000"/>
                  </a:outerShdw>
                </a:effectLst>
                <a:latin typeface="Arial Black" pitchFamily="34" charset="0"/>
              </a:rPr>
              <a:t>Support and longevity</a:t>
            </a:r>
          </a:p>
          <a:p>
            <a:pPr lvl="1" eaLnBrk="1" hangingPunct="1">
              <a:lnSpc>
                <a:spcPct val="90000"/>
              </a:lnSpc>
              <a:spcBef>
                <a:spcPct val="20000"/>
              </a:spcBef>
              <a:defRPr/>
            </a:pPr>
            <a:endParaRPr lang="en-US" dirty="0" smtClean="0">
              <a:solidFill>
                <a:srgbClr val="000099"/>
              </a:solidFill>
              <a:effectLst>
                <a:outerShdw blurRad="38100" dist="38100" dir="2700000" algn="tl">
                  <a:srgbClr val="000000"/>
                </a:outerShdw>
              </a:effectLst>
              <a:latin typeface="Arial Black" pitchFamily="34" charset="0"/>
            </a:endParaRPr>
          </a:p>
        </p:txBody>
      </p:sp>
    </p:spTree>
    <p:extLst>
      <p:ext uri="{BB962C8B-B14F-4D97-AF65-F5344CB8AC3E}">
        <p14:creationId xmlns:p14="http://schemas.microsoft.com/office/powerpoint/2010/main" val="251264667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body" idx="1"/>
          </p:nvPr>
        </p:nvSpPr>
        <p:spPr>
          <a:xfrm>
            <a:off x="381000" y="1752600"/>
            <a:ext cx="8243888" cy="4648200"/>
          </a:xfrm>
        </p:spPr>
        <p:txBody>
          <a:bodyPr/>
          <a:lstStyle/>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Over 15 major releases in 25 years</a:t>
            </a:r>
          </a:p>
          <a:p>
            <a:pPr marL="400050" indent="-400050" eaLnBrk="1" hangingPunct="1">
              <a:lnSpc>
                <a:spcPct val="80000"/>
              </a:lnSpc>
            </a:pPr>
            <a:endParaRPr lang="en-US" sz="1200"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8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Increased </a:t>
            </a:r>
            <a:r>
              <a:rPr lang="en-US" sz="2000" dirty="0">
                <a:solidFill>
                  <a:srgbClr val="000099"/>
                </a:solidFill>
                <a:effectLst>
                  <a:outerShdw blurRad="38100" dist="38100" dir="2700000" algn="tl">
                    <a:srgbClr val="000000"/>
                  </a:outerShdw>
                </a:effectLst>
                <a:latin typeface="Arial Black" pitchFamily="34" charset="0"/>
                <a:ea typeface="ＭＳ Ｐゴシック" pitchFamily="34" charset="-128"/>
              </a:rPr>
              <a:t>functionality and features</a:t>
            </a:r>
          </a:p>
          <a:p>
            <a:pPr marL="400050" indent="-400050" eaLnBrk="1" hangingPunct="1">
              <a:lnSpc>
                <a:spcPct val="80000"/>
              </a:lnSpc>
            </a:pPr>
            <a:endParaRPr lang="en-US" sz="1200"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8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Supported by the NSF since 1987</a:t>
            </a:r>
            <a:endParaRPr lang="en-US" sz="2000" b="1"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endParaRPr lang="en-US" sz="1200"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Java	- Mac, PC and LINUX compatible</a:t>
            </a:r>
          </a:p>
          <a:p>
            <a:pPr marL="400050" indent="-400050" eaLnBrk="1" hangingPunct="1">
              <a:lnSpc>
                <a:spcPct val="90000"/>
              </a:lnSpc>
            </a:pPr>
            <a:endParaRPr lang="en-US" sz="1200" dirty="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Database agnostic – MySQL</a:t>
            </a:r>
          </a:p>
          <a:p>
            <a:pPr marL="400050" indent="-400050" eaLnBrk="1" hangingPunct="1">
              <a:lnSpc>
                <a:spcPct val="90000"/>
              </a:lnSpc>
            </a:pPr>
            <a:endParaRPr lang="en-US" sz="1200" dirty="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Open source – FOSS (GPL2)</a:t>
            </a:r>
          </a:p>
          <a:p>
            <a:pPr marL="400050" indent="-400050" eaLnBrk="1" hangingPunct="1">
              <a:lnSpc>
                <a:spcPct val="90000"/>
              </a:lnSpc>
            </a:pPr>
            <a:endParaRPr lang="en-US" sz="1200" dirty="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Staff of 8 people attending to programming, development, conversions and user issues</a:t>
            </a:r>
          </a:p>
          <a:p>
            <a:pPr marL="400050" indent="-400050" eaLnBrk="1" hangingPunct="1">
              <a:lnSpc>
                <a:spcPct val="90000"/>
              </a:lnSpc>
            </a:pPr>
            <a:endParaRPr lang="en-US" sz="1200" dirty="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400050" indent="-400050" eaLnBrk="1" hangingPunct="1">
              <a:lnSpc>
                <a:spcPct val="90000"/>
              </a:lnSpc>
            </a:pPr>
            <a:r>
              <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Extensive, expanded and augmented data model</a:t>
            </a:r>
          </a:p>
          <a:p>
            <a:pPr marL="400050" indent="-400050" eaLnBrk="1" hangingPunct="1">
              <a:lnSpc>
                <a:spcPct val="90000"/>
              </a:lnSpc>
            </a:pPr>
            <a:endParaRPr lang="en-US" sz="2000"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p:txBody>
      </p:sp>
      <p:sp>
        <p:nvSpPr>
          <p:cNvPr id="18434" name="WordArt 5"/>
          <p:cNvSpPr>
            <a:spLocks noChangeArrowheads="1" noChangeShapeType="1" noTextEdit="1"/>
          </p:cNvSpPr>
          <p:nvPr/>
        </p:nvSpPr>
        <p:spPr bwMode="auto">
          <a:xfrm>
            <a:off x="2819400" y="411163"/>
            <a:ext cx="2286000" cy="503237"/>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003300"/>
                  </a:solidFill>
                  <a:round/>
                  <a:headEnd/>
                  <a:tailEnd/>
                </a:ln>
                <a:solidFill>
                  <a:srgbClr val="008000"/>
                </a:solidFill>
                <a:latin typeface="Arial Black"/>
              </a:rPr>
              <a:t>Specify</a:t>
            </a:r>
            <a:endParaRPr lang="en-US" sz="3600" kern="10" dirty="0">
              <a:ln w="9525">
                <a:solidFill>
                  <a:srgbClr val="003300"/>
                </a:solidFill>
                <a:round/>
                <a:headEnd/>
                <a:tailEnd/>
              </a:ln>
              <a:solidFill>
                <a:srgbClr val="008000"/>
              </a:solidFill>
              <a:latin typeface="Arial Black"/>
            </a:endParaRPr>
          </a:p>
        </p:txBody>
      </p:sp>
      <p:grpSp>
        <p:nvGrpSpPr>
          <p:cNvPr id="2" name="Group 1"/>
          <p:cNvGrpSpPr/>
          <p:nvPr/>
        </p:nvGrpSpPr>
        <p:grpSpPr>
          <a:xfrm>
            <a:off x="5976658" y="1868541"/>
            <a:ext cx="2009775" cy="381000"/>
            <a:chOff x="5257800" y="2743200"/>
            <a:chExt cx="3090863" cy="608013"/>
          </a:xfrm>
        </p:grpSpPr>
        <p:pic>
          <p:nvPicPr>
            <p:cNvPr id="18436" name="Picture 14" descr="pinkcircle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2743200"/>
              <a:ext cx="6096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5" descr="spcir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9075" y="2771775"/>
              <a:ext cx="5095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AutoShape 16"/>
            <p:cNvSpPr>
              <a:spLocks noChangeArrowheads="1"/>
            </p:cNvSpPr>
            <p:nvPr/>
          </p:nvSpPr>
          <p:spPr bwMode="auto">
            <a:xfrm>
              <a:off x="7267575" y="2990850"/>
              <a:ext cx="457200" cy="76200"/>
            </a:xfrm>
            <a:prstGeom prst="rightArrow">
              <a:avLst>
                <a:gd name="adj1" fmla="val 50000"/>
                <a:gd name="adj2" fmla="val 150000"/>
              </a:avLst>
            </a:prstGeom>
            <a:solidFill>
              <a:srgbClr val="008000"/>
            </a:solidFill>
            <a:ln w="9525">
              <a:solidFill>
                <a:srgbClr val="003300"/>
              </a:solidFill>
              <a:miter lim="800000"/>
              <a:headEnd/>
              <a:tailEnd/>
            </a:ln>
          </p:spPr>
          <p:txBody>
            <a:bodyPr wrap="none" anchor="ctr"/>
            <a:lstStyle/>
            <a:p>
              <a:endParaRPr lang="en-US"/>
            </a:p>
          </p:txBody>
        </p:sp>
        <p:pic>
          <p:nvPicPr>
            <p:cNvPr id="18439" name="Picture 17" descr="Specify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800" y="2762250"/>
              <a:ext cx="6858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AutoShape 18"/>
            <p:cNvSpPr>
              <a:spLocks noChangeArrowheads="1"/>
            </p:cNvSpPr>
            <p:nvPr/>
          </p:nvSpPr>
          <p:spPr bwMode="auto">
            <a:xfrm>
              <a:off x="6048375" y="3000375"/>
              <a:ext cx="457200" cy="76200"/>
            </a:xfrm>
            <a:prstGeom prst="rightArrow">
              <a:avLst>
                <a:gd name="adj1" fmla="val 50000"/>
                <a:gd name="adj2" fmla="val 150000"/>
              </a:avLst>
            </a:prstGeom>
            <a:solidFill>
              <a:srgbClr val="008000"/>
            </a:solidFill>
            <a:ln w="9525">
              <a:solidFill>
                <a:srgbClr val="003300"/>
              </a:solidFill>
              <a:miter lim="800000"/>
              <a:headEnd/>
              <a:tailEnd/>
            </a:ln>
          </p:spPr>
          <p:txBody>
            <a:bodyPr wrap="none" anchor="ctr"/>
            <a:lstStyle/>
            <a:p>
              <a:endParaRPr lang="en-US"/>
            </a:p>
          </p:txBody>
        </p:sp>
      </p:grpSp>
      <p:pic>
        <p:nvPicPr>
          <p:cNvPr id="11" name="Picture 5" descr="Java_log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30375" y="3124200"/>
            <a:ext cx="374650" cy="59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6992780" y="3013075"/>
            <a:ext cx="1617820" cy="720725"/>
            <a:chOff x="6018213" y="2651125"/>
            <a:chExt cx="2657475" cy="1120775"/>
          </a:xfrm>
        </p:grpSpPr>
        <p:pic>
          <p:nvPicPr>
            <p:cNvPr id="13" name="Picture 7" descr="microsoft-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859088"/>
              <a:ext cx="989013"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MAC_LOGO"/>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18213" y="2651125"/>
              <a:ext cx="86995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linux_logo"/>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4488" y="2782888"/>
              <a:ext cx="7112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6" descr="MySQL-logo"/>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1133" y="3581400"/>
            <a:ext cx="9874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data mode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46447"/>
            <a:ext cx="8839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endParaRPr lang="en-US" smtClean="0">
              <a:ea typeface="ＭＳ Ｐゴシック" pitchFamily="34" charset="-128"/>
            </a:endParaRPr>
          </a:p>
        </p:txBody>
      </p:sp>
      <p:pic>
        <p:nvPicPr>
          <p:cNvPr id="20482" name="Picture 5" descr="world_map"/>
          <p:cNvPicPr>
            <a:picLocks noChangeAspect="1" noChangeArrowheads="1"/>
          </p:cNvPicPr>
          <p:nvPr/>
        </p:nvPicPr>
        <p:blipFill>
          <a:blip r:embed="rId3">
            <a:extLst>
              <a:ext uri="{28A0092B-C50C-407E-A947-70E740481C1C}">
                <a14:useLocalDpi xmlns:a14="http://schemas.microsoft.com/office/drawing/2010/main" val="0"/>
              </a:ext>
            </a:extLst>
          </a:blip>
          <a:srcRect b="17363"/>
          <a:stretch>
            <a:fillRect/>
          </a:stretch>
        </p:blipFill>
        <p:spPr bwMode="auto">
          <a:xfrm>
            <a:off x="119063" y="152400"/>
            <a:ext cx="8915400" cy="4497388"/>
          </a:xfrm>
          <a:prstGeom prst="rect">
            <a:avLst/>
          </a:prstGeom>
          <a:solidFill>
            <a:srgbClr val="BBE0E3"/>
          </a:solidFill>
          <a:ln w="63500">
            <a:solidFill>
              <a:srgbClr val="000099"/>
            </a:solidFill>
            <a:miter lim="800000"/>
            <a:headEnd/>
            <a:tailEnd/>
          </a:ln>
        </p:spPr>
      </p:pic>
      <p:pic>
        <p:nvPicPr>
          <p:cNvPr id="20483" name="Picture 6"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7338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7"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900" y="36798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5052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33274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8956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1"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875" y="38862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2"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9906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3"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382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4"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0" y="10318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5"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12700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6"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4478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7"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75" y="8890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18"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825" y="28130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19"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450" y="27019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2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350" y="24733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21"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75" y="24193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22"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525" y="21590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Picture 23"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550" y="19621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Picture 24"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2825" y="17335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Picture 25"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8725" y="18224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3" name="Picture 26"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0" y="10858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Picture 27"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2900" y="12382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28"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3906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6" name="Picture 29"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13684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7" name="Picture 3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7975" y="16478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8" name="Picture 31"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50" y="12287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9" name="Picture 32"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775" y="13493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0" name="Picture 33"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175" y="14700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1" name="Picture 34"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850" y="26193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2" name="Picture 35"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850" y="14890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3" name="Picture 36"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0" y="17049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4" name="Picture 37"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15557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5" name="Picture 38"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925" y="12636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6" name="Picture 39"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1075" y="14001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7" name="Picture 4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475" y="16954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8" name="Picture 41"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15938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9" name="Picture 42"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025" y="13176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0" name="Picture 43"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50" y="13430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1" name="Picture 44"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950" y="133667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2" name="Picture 45"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550" y="1533525"/>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3" name="Picture 46"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475" y="156845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7" name="Text Box 47"/>
          <p:cNvSpPr txBox="1">
            <a:spLocks noChangeArrowheads="1"/>
          </p:cNvSpPr>
          <p:nvPr/>
        </p:nvSpPr>
        <p:spPr bwMode="auto">
          <a:xfrm>
            <a:off x="4211638" y="449263"/>
            <a:ext cx="6604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Norway</a:t>
            </a:r>
          </a:p>
        </p:txBody>
      </p:sp>
      <p:sp>
        <p:nvSpPr>
          <p:cNvPr id="5168" name="Text Box 48"/>
          <p:cNvSpPr txBox="1">
            <a:spLocks noChangeArrowheads="1"/>
          </p:cNvSpPr>
          <p:nvPr/>
        </p:nvSpPr>
        <p:spPr bwMode="auto">
          <a:xfrm>
            <a:off x="1916113" y="2819400"/>
            <a:ext cx="6985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dirty="0">
                <a:solidFill>
                  <a:srgbClr val="FFFF00"/>
                </a:solidFill>
                <a:effectLst>
                  <a:outerShdw blurRad="38100" dist="38100" dir="2700000" algn="tl">
                    <a:srgbClr val="000000"/>
                  </a:outerShdw>
                </a:effectLst>
                <a:latin typeface="Arial Black" pitchFamily="34" charset="0"/>
              </a:rPr>
              <a:t>Ecuador</a:t>
            </a:r>
          </a:p>
        </p:txBody>
      </p:sp>
      <p:sp>
        <p:nvSpPr>
          <p:cNvPr id="5169" name="Text Box 49"/>
          <p:cNvSpPr txBox="1">
            <a:spLocks noChangeArrowheads="1"/>
          </p:cNvSpPr>
          <p:nvPr/>
        </p:nvSpPr>
        <p:spPr bwMode="auto">
          <a:xfrm>
            <a:off x="1720850" y="2438400"/>
            <a:ext cx="9715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dirty="0">
                <a:solidFill>
                  <a:srgbClr val="FFFF00"/>
                </a:solidFill>
                <a:effectLst>
                  <a:outerShdw blurRad="38100" dist="38100" dir="2700000" algn="tl">
                    <a:srgbClr val="000000"/>
                  </a:outerShdw>
                </a:effectLst>
                <a:latin typeface="Arial Black" pitchFamily="34" charset="0"/>
              </a:rPr>
              <a:t>Colombia (3)</a:t>
            </a:r>
          </a:p>
        </p:txBody>
      </p:sp>
      <p:sp>
        <p:nvSpPr>
          <p:cNvPr id="5170" name="Text Box 50"/>
          <p:cNvSpPr txBox="1">
            <a:spLocks noChangeArrowheads="1"/>
          </p:cNvSpPr>
          <p:nvPr/>
        </p:nvSpPr>
        <p:spPr bwMode="auto">
          <a:xfrm>
            <a:off x="1308100" y="2273300"/>
            <a:ext cx="10668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Guatemala (2)</a:t>
            </a:r>
          </a:p>
        </p:txBody>
      </p:sp>
      <p:sp>
        <p:nvSpPr>
          <p:cNvPr id="5171" name="Text Box 51"/>
          <p:cNvSpPr txBox="1">
            <a:spLocks noChangeArrowheads="1"/>
          </p:cNvSpPr>
          <p:nvPr/>
        </p:nvSpPr>
        <p:spPr bwMode="auto">
          <a:xfrm>
            <a:off x="1366838" y="2041525"/>
            <a:ext cx="6350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Mexico</a:t>
            </a:r>
          </a:p>
        </p:txBody>
      </p:sp>
      <p:sp>
        <p:nvSpPr>
          <p:cNvPr id="5172" name="Text Box 52"/>
          <p:cNvSpPr txBox="1">
            <a:spLocks noChangeArrowheads="1"/>
          </p:cNvSpPr>
          <p:nvPr/>
        </p:nvSpPr>
        <p:spPr bwMode="auto">
          <a:xfrm>
            <a:off x="1524000" y="890588"/>
            <a:ext cx="8572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Canada (2)</a:t>
            </a:r>
          </a:p>
        </p:txBody>
      </p:sp>
      <p:sp>
        <p:nvSpPr>
          <p:cNvPr id="5173" name="Text Box 53"/>
          <p:cNvSpPr txBox="1">
            <a:spLocks noChangeArrowheads="1"/>
          </p:cNvSpPr>
          <p:nvPr/>
        </p:nvSpPr>
        <p:spPr bwMode="auto">
          <a:xfrm>
            <a:off x="3429000" y="1447800"/>
            <a:ext cx="922047" cy="2308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dirty="0" smtClean="0">
                <a:solidFill>
                  <a:srgbClr val="FFFF00"/>
                </a:solidFill>
                <a:effectLst>
                  <a:outerShdw blurRad="38100" dist="38100" dir="2700000" algn="tl">
                    <a:srgbClr val="000000"/>
                  </a:outerShdw>
                </a:effectLst>
                <a:latin typeface="Arial Black" pitchFamily="34" charset="0"/>
              </a:rPr>
              <a:t>Portugal (4)</a:t>
            </a:r>
            <a:endParaRPr lang="en-US" sz="900" dirty="0">
              <a:solidFill>
                <a:srgbClr val="FFFF00"/>
              </a:solidFill>
              <a:effectLst>
                <a:outerShdw blurRad="38100" dist="38100" dir="2700000" algn="tl">
                  <a:srgbClr val="000000"/>
                </a:outerShdw>
              </a:effectLst>
              <a:latin typeface="Arial Black" pitchFamily="34" charset="0"/>
            </a:endParaRPr>
          </a:p>
        </p:txBody>
      </p:sp>
      <p:sp>
        <p:nvSpPr>
          <p:cNvPr id="5174" name="Text Box 54"/>
          <p:cNvSpPr txBox="1">
            <a:spLocks noChangeArrowheads="1"/>
          </p:cNvSpPr>
          <p:nvPr/>
        </p:nvSpPr>
        <p:spPr bwMode="auto">
          <a:xfrm>
            <a:off x="3848100" y="990600"/>
            <a:ext cx="5778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UK (2)</a:t>
            </a:r>
          </a:p>
        </p:txBody>
      </p:sp>
      <p:sp>
        <p:nvSpPr>
          <p:cNvPr id="5175" name="Text Box 55"/>
          <p:cNvSpPr txBox="1">
            <a:spLocks noChangeArrowheads="1"/>
          </p:cNvSpPr>
          <p:nvPr/>
        </p:nvSpPr>
        <p:spPr bwMode="auto">
          <a:xfrm>
            <a:off x="4195763" y="601663"/>
            <a:ext cx="7429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Denmark</a:t>
            </a:r>
          </a:p>
        </p:txBody>
      </p:sp>
      <p:sp>
        <p:nvSpPr>
          <p:cNvPr id="5176" name="Text Box 56"/>
          <p:cNvSpPr txBox="1">
            <a:spLocks noChangeArrowheads="1"/>
          </p:cNvSpPr>
          <p:nvPr/>
        </p:nvSpPr>
        <p:spPr bwMode="auto">
          <a:xfrm>
            <a:off x="8334375" y="3522663"/>
            <a:ext cx="685800" cy="36512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900">
                <a:solidFill>
                  <a:srgbClr val="FFFF00"/>
                </a:solidFill>
                <a:effectLst>
                  <a:outerShdw blurRad="38100" dist="38100" dir="2700000" algn="tl">
                    <a:srgbClr val="000000"/>
                  </a:outerShdw>
                </a:effectLst>
                <a:latin typeface="Arial Black" pitchFamily="34" charset="0"/>
              </a:rPr>
              <a:t>New</a:t>
            </a:r>
          </a:p>
          <a:p>
            <a:pPr algn="ctr" eaLnBrk="1" hangingPunct="1"/>
            <a:r>
              <a:rPr lang="en-US" sz="900">
                <a:solidFill>
                  <a:srgbClr val="FFFF00"/>
                </a:solidFill>
                <a:effectLst>
                  <a:outerShdw blurRad="38100" dist="38100" dir="2700000" algn="tl">
                    <a:srgbClr val="000000"/>
                  </a:outerShdw>
                </a:effectLst>
                <a:latin typeface="Arial Black" pitchFamily="34" charset="0"/>
              </a:rPr>
              <a:t>Zealand</a:t>
            </a:r>
          </a:p>
        </p:txBody>
      </p:sp>
      <p:sp>
        <p:nvSpPr>
          <p:cNvPr id="5177" name="Text Box 57"/>
          <p:cNvSpPr txBox="1">
            <a:spLocks noChangeArrowheads="1"/>
          </p:cNvSpPr>
          <p:nvPr/>
        </p:nvSpPr>
        <p:spPr bwMode="auto">
          <a:xfrm>
            <a:off x="5378450" y="777875"/>
            <a:ext cx="9461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Germany (6)</a:t>
            </a:r>
          </a:p>
        </p:txBody>
      </p:sp>
      <p:sp>
        <p:nvSpPr>
          <p:cNvPr id="5178" name="Text Box 58"/>
          <p:cNvSpPr txBox="1">
            <a:spLocks noChangeArrowheads="1"/>
          </p:cNvSpPr>
          <p:nvPr/>
        </p:nvSpPr>
        <p:spPr bwMode="auto">
          <a:xfrm>
            <a:off x="5310188" y="938213"/>
            <a:ext cx="6096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Poland</a:t>
            </a:r>
          </a:p>
        </p:txBody>
      </p:sp>
      <p:sp>
        <p:nvSpPr>
          <p:cNvPr id="5179" name="Text Box 59"/>
          <p:cNvSpPr txBox="1">
            <a:spLocks noChangeArrowheads="1"/>
          </p:cNvSpPr>
          <p:nvPr/>
        </p:nvSpPr>
        <p:spPr bwMode="auto">
          <a:xfrm>
            <a:off x="5149850" y="1143000"/>
            <a:ext cx="7048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Hungary</a:t>
            </a:r>
          </a:p>
        </p:txBody>
      </p:sp>
      <p:sp>
        <p:nvSpPr>
          <p:cNvPr id="5180" name="Text Box 60"/>
          <p:cNvSpPr txBox="1">
            <a:spLocks noChangeArrowheads="1"/>
          </p:cNvSpPr>
          <p:nvPr/>
        </p:nvSpPr>
        <p:spPr bwMode="auto">
          <a:xfrm>
            <a:off x="5318125" y="3757613"/>
            <a:ext cx="11620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South Africa (3)</a:t>
            </a:r>
          </a:p>
        </p:txBody>
      </p:sp>
      <p:sp>
        <p:nvSpPr>
          <p:cNvPr id="5181" name="Text Box 61"/>
          <p:cNvSpPr txBox="1">
            <a:spLocks noChangeArrowheads="1"/>
          </p:cNvSpPr>
          <p:nvPr/>
        </p:nvSpPr>
        <p:spPr bwMode="auto">
          <a:xfrm>
            <a:off x="5607050" y="2895600"/>
            <a:ext cx="5778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Kenya</a:t>
            </a:r>
          </a:p>
        </p:txBody>
      </p:sp>
      <p:sp>
        <p:nvSpPr>
          <p:cNvPr id="5182" name="Text Box 62"/>
          <p:cNvSpPr txBox="1">
            <a:spLocks noChangeArrowheads="1"/>
          </p:cNvSpPr>
          <p:nvPr/>
        </p:nvSpPr>
        <p:spPr bwMode="auto">
          <a:xfrm>
            <a:off x="6284913" y="2651125"/>
            <a:ext cx="7366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Malaysia</a:t>
            </a:r>
          </a:p>
        </p:txBody>
      </p:sp>
      <p:pic>
        <p:nvPicPr>
          <p:cNvPr id="20540" name="Picture 63"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3636963"/>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1" name="Picture 64"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2663" y="1119188"/>
            <a:ext cx="2111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2" name="Picture 65"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430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6" name="Text Box 66"/>
          <p:cNvSpPr txBox="1">
            <a:spLocks noChangeArrowheads="1"/>
          </p:cNvSpPr>
          <p:nvPr/>
        </p:nvSpPr>
        <p:spPr bwMode="auto">
          <a:xfrm>
            <a:off x="3662363" y="3200400"/>
            <a:ext cx="7429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Brazil (9)</a:t>
            </a:r>
          </a:p>
        </p:txBody>
      </p:sp>
      <p:sp>
        <p:nvSpPr>
          <p:cNvPr id="5187" name="Text Box 67"/>
          <p:cNvSpPr txBox="1">
            <a:spLocks noChangeArrowheads="1"/>
          </p:cNvSpPr>
          <p:nvPr/>
        </p:nvSpPr>
        <p:spPr bwMode="auto">
          <a:xfrm>
            <a:off x="3043238" y="2365375"/>
            <a:ext cx="8318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Venezuela</a:t>
            </a:r>
          </a:p>
        </p:txBody>
      </p:sp>
      <p:pic>
        <p:nvPicPr>
          <p:cNvPr id="20545" name="Picture 68"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6538" y="3587750"/>
            <a:ext cx="2111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89" name="Text Box 69"/>
          <p:cNvSpPr txBox="1">
            <a:spLocks noChangeArrowheads="1"/>
          </p:cNvSpPr>
          <p:nvPr/>
        </p:nvSpPr>
        <p:spPr bwMode="auto">
          <a:xfrm>
            <a:off x="2090738" y="3584575"/>
            <a:ext cx="70485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Chile (3)</a:t>
            </a:r>
          </a:p>
        </p:txBody>
      </p:sp>
      <p:pic>
        <p:nvPicPr>
          <p:cNvPr id="20547" name="Picture 7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0325" y="2151063"/>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 name="Text Box 71"/>
          <p:cNvSpPr txBox="1">
            <a:spLocks noChangeArrowheads="1"/>
          </p:cNvSpPr>
          <p:nvPr/>
        </p:nvSpPr>
        <p:spPr bwMode="auto">
          <a:xfrm>
            <a:off x="5935663" y="2257425"/>
            <a:ext cx="4953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India</a:t>
            </a:r>
          </a:p>
        </p:txBody>
      </p:sp>
      <p:pic>
        <p:nvPicPr>
          <p:cNvPr id="20549" name="Picture 72"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0" y="2992438"/>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3" name="Text Box 73"/>
          <p:cNvSpPr txBox="1">
            <a:spLocks noChangeArrowheads="1"/>
          </p:cNvSpPr>
          <p:nvPr/>
        </p:nvSpPr>
        <p:spPr bwMode="auto">
          <a:xfrm>
            <a:off x="1981200" y="3016250"/>
            <a:ext cx="678391" cy="2308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dirty="0" smtClean="0">
                <a:solidFill>
                  <a:srgbClr val="FFFF00"/>
                </a:solidFill>
                <a:effectLst>
                  <a:outerShdw blurRad="38100" dist="38100" dir="2700000" algn="tl">
                    <a:srgbClr val="000000"/>
                  </a:outerShdw>
                </a:effectLst>
                <a:latin typeface="Arial Black" pitchFamily="34" charset="0"/>
              </a:rPr>
              <a:t>Peru (2)</a:t>
            </a:r>
            <a:endParaRPr lang="en-US" sz="900" dirty="0">
              <a:solidFill>
                <a:srgbClr val="FFFF00"/>
              </a:solidFill>
              <a:effectLst>
                <a:outerShdw blurRad="38100" dist="38100" dir="2700000" algn="tl">
                  <a:srgbClr val="000000"/>
                </a:outerShdw>
              </a:effectLst>
              <a:latin typeface="Arial Black" pitchFamily="34" charset="0"/>
            </a:endParaRPr>
          </a:p>
        </p:txBody>
      </p:sp>
      <p:sp>
        <p:nvSpPr>
          <p:cNvPr id="5194" name="Text Box 74"/>
          <p:cNvSpPr txBox="1">
            <a:spLocks noChangeArrowheads="1"/>
          </p:cNvSpPr>
          <p:nvPr/>
        </p:nvSpPr>
        <p:spPr bwMode="auto">
          <a:xfrm>
            <a:off x="439738" y="4803775"/>
            <a:ext cx="8588375" cy="19383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buFontTx/>
              <a:buChar char="•"/>
            </a:pPr>
            <a:r>
              <a:rPr lang="en-US" dirty="0">
                <a:solidFill>
                  <a:srgbClr val="000099"/>
                </a:solidFill>
                <a:effectLst>
                  <a:outerShdw blurRad="38100" dist="38100" dir="2700000" algn="tl">
                    <a:srgbClr val="000000"/>
                  </a:outerShdw>
                </a:effectLst>
                <a:latin typeface="Arial Black" pitchFamily="34" charset="0"/>
              </a:rPr>
              <a:t> Representation of all Natural History disciplines</a:t>
            </a:r>
          </a:p>
          <a:p>
            <a:pPr algn="ctr" eaLnBrk="1" hangingPunct="1">
              <a:buFontTx/>
              <a:buChar char="•"/>
            </a:pPr>
            <a:r>
              <a:rPr lang="en-US" dirty="0">
                <a:solidFill>
                  <a:srgbClr val="000099"/>
                </a:solidFill>
                <a:effectLst>
                  <a:outerShdw blurRad="38100" dist="38100" dir="2700000" algn="tl">
                    <a:srgbClr val="000000"/>
                  </a:outerShdw>
                </a:effectLst>
                <a:latin typeface="Arial Black" pitchFamily="34" charset="0"/>
              </a:rPr>
              <a:t> Over </a:t>
            </a:r>
            <a:r>
              <a:rPr lang="en-US" dirty="0" smtClean="0">
                <a:solidFill>
                  <a:srgbClr val="000099"/>
                </a:solidFill>
                <a:effectLst>
                  <a:outerShdw blurRad="38100" dist="38100" dir="2700000" algn="tl">
                    <a:srgbClr val="000000"/>
                  </a:outerShdw>
                </a:effectLst>
                <a:latin typeface="Arial Black" pitchFamily="34" charset="0"/>
              </a:rPr>
              <a:t>435 </a:t>
            </a:r>
            <a:r>
              <a:rPr lang="en-US" dirty="0">
                <a:solidFill>
                  <a:srgbClr val="000099"/>
                </a:solidFill>
                <a:effectLst>
                  <a:outerShdw blurRad="38100" dist="38100" dir="2700000" algn="tl">
                    <a:srgbClr val="000000"/>
                  </a:outerShdw>
                </a:effectLst>
                <a:latin typeface="Arial Black" pitchFamily="34" charset="0"/>
              </a:rPr>
              <a:t>collections in </a:t>
            </a:r>
            <a:r>
              <a:rPr lang="en-US" dirty="0" smtClean="0">
                <a:solidFill>
                  <a:srgbClr val="000099"/>
                </a:solidFill>
                <a:effectLst>
                  <a:outerShdw blurRad="38100" dist="38100" dir="2700000" algn="tl">
                    <a:srgbClr val="000000"/>
                  </a:outerShdw>
                </a:effectLst>
                <a:latin typeface="Arial Black" pitchFamily="34" charset="0"/>
              </a:rPr>
              <a:t>29 </a:t>
            </a:r>
            <a:r>
              <a:rPr lang="en-US" dirty="0">
                <a:solidFill>
                  <a:srgbClr val="000099"/>
                </a:solidFill>
                <a:effectLst>
                  <a:outerShdw blurRad="38100" dist="38100" dir="2700000" algn="tl">
                    <a:srgbClr val="000000"/>
                  </a:outerShdw>
                </a:effectLst>
                <a:latin typeface="Arial Black" pitchFamily="34" charset="0"/>
              </a:rPr>
              <a:t>countries</a:t>
            </a:r>
          </a:p>
          <a:p>
            <a:pPr algn="ctr" eaLnBrk="1" hangingPunct="1">
              <a:buFontTx/>
              <a:buChar char="•"/>
            </a:pPr>
            <a:r>
              <a:rPr lang="en-US" dirty="0">
                <a:solidFill>
                  <a:srgbClr val="000099"/>
                </a:solidFill>
                <a:effectLst>
                  <a:outerShdw blurRad="38100" dist="38100" dir="2700000" algn="tl">
                    <a:srgbClr val="000000"/>
                  </a:outerShdw>
                </a:effectLst>
                <a:latin typeface="Arial Black" pitchFamily="34" charset="0"/>
              </a:rPr>
              <a:t> Over </a:t>
            </a:r>
            <a:r>
              <a:rPr lang="en-US" dirty="0" smtClean="0">
                <a:solidFill>
                  <a:srgbClr val="000099"/>
                </a:solidFill>
                <a:effectLst>
                  <a:outerShdw blurRad="38100" dist="38100" dir="2700000" algn="tl">
                    <a:srgbClr val="000000"/>
                  </a:outerShdw>
                </a:effectLst>
                <a:latin typeface="Arial Black" pitchFamily="34" charset="0"/>
              </a:rPr>
              <a:t>160 </a:t>
            </a:r>
            <a:r>
              <a:rPr lang="en-US" dirty="0">
                <a:solidFill>
                  <a:srgbClr val="000099"/>
                </a:solidFill>
                <a:effectLst>
                  <a:outerShdw blurRad="38100" dist="38100" dir="2700000" algn="tl">
                    <a:srgbClr val="000000"/>
                  </a:outerShdw>
                </a:effectLst>
                <a:latin typeface="Arial Black" pitchFamily="34" charset="0"/>
              </a:rPr>
              <a:t>US institutions in </a:t>
            </a:r>
            <a:r>
              <a:rPr lang="en-US" dirty="0" smtClean="0">
                <a:solidFill>
                  <a:srgbClr val="000099"/>
                </a:solidFill>
                <a:effectLst>
                  <a:outerShdw blurRad="38100" dist="38100" dir="2700000" algn="tl">
                    <a:srgbClr val="000000"/>
                  </a:outerShdw>
                </a:effectLst>
                <a:latin typeface="Arial Black" pitchFamily="34" charset="0"/>
              </a:rPr>
              <a:t>48 </a:t>
            </a:r>
            <a:r>
              <a:rPr lang="en-US" dirty="0">
                <a:solidFill>
                  <a:srgbClr val="000099"/>
                </a:solidFill>
                <a:effectLst>
                  <a:outerShdw blurRad="38100" dist="38100" dir="2700000" algn="tl">
                    <a:srgbClr val="000000"/>
                  </a:outerShdw>
                </a:effectLst>
                <a:latin typeface="Arial Black" pitchFamily="34" charset="0"/>
              </a:rPr>
              <a:t>states</a:t>
            </a:r>
          </a:p>
          <a:p>
            <a:pPr algn="ctr" eaLnBrk="1" hangingPunct="1">
              <a:buFontTx/>
              <a:buChar char="•"/>
            </a:pPr>
            <a:r>
              <a:rPr lang="en-US" dirty="0">
                <a:solidFill>
                  <a:srgbClr val="000099"/>
                </a:solidFill>
                <a:effectLst>
                  <a:outerShdw blurRad="38100" dist="38100" dir="2700000" algn="tl">
                    <a:srgbClr val="000000"/>
                  </a:outerShdw>
                </a:effectLst>
                <a:latin typeface="Arial Black" pitchFamily="34" charset="0"/>
              </a:rPr>
              <a:t> Over 10 million specimens cataloged</a:t>
            </a:r>
          </a:p>
          <a:p>
            <a:pPr algn="ctr" eaLnBrk="1" hangingPunct="1">
              <a:buFontTx/>
              <a:buChar char="•"/>
            </a:pPr>
            <a:r>
              <a:rPr lang="en-US" dirty="0">
                <a:solidFill>
                  <a:srgbClr val="000099"/>
                </a:solidFill>
                <a:effectLst>
                  <a:outerShdw blurRad="38100" dist="38100" dir="2700000" algn="tl">
                    <a:srgbClr val="000000"/>
                  </a:outerShdw>
                </a:effectLst>
                <a:latin typeface="Arial Black" pitchFamily="34" charset="0"/>
              </a:rPr>
              <a:t> Increasing all the time</a:t>
            </a:r>
          </a:p>
        </p:txBody>
      </p:sp>
      <p:sp>
        <p:nvSpPr>
          <p:cNvPr id="5199" name="Text Box 79"/>
          <p:cNvSpPr txBox="1">
            <a:spLocks noChangeArrowheads="1"/>
          </p:cNvSpPr>
          <p:nvPr/>
        </p:nvSpPr>
        <p:spPr bwMode="auto">
          <a:xfrm>
            <a:off x="4724400" y="1524000"/>
            <a:ext cx="533400" cy="22860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Spain</a:t>
            </a:r>
          </a:p>
        </p:txBody>
      </p:sp>
      <p:pic>
        <p:nvPicPr>
          <p:cNvPr id="20553" name="Picture 80" descr="S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95400"/>
            <a:ext cx="2111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Text Box 60"/>
          <p:cNvSpPr txBox="1">
            <a:spLocks noChangeArrowheads="1"/>
          </p:cNvSpPr>
          <p:nvPr/>
        </p:nvSpPr>
        <p:spPr bwMode="auto">
          <a:xfrm>
            <a:off x="6858000" y="3886200"/>
            <a:ext cx="962025" cy="23018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a:solidFill>
                  <a:srgbClr val="FFFF00"/>
                </a:solidFill>
                <a:effectLst>
                  <a:outerShdw blurRad="38100" dist="38100" dir="2700000" algn="tl">
                    <a:srgbClr val="000000"/>
                  </a:outerShdw>
                </a:effectLst>
                <a:latin typeface="Arial Black" pitchFamily="34" charset="0"/>
              </a:rPr>
              <a:t>Australia (6)</a:t>
            </a:r>
          </a:p>
        </p:txBody>
      </p:sp>
      <p:pic>
        <p:nvPicPr>
          <p:cNvPr id="77" name="Picture 6" descr="SP"/>
          <p:cNvPicPr>
            <a:picLocks noChangeAspect="1" noChangeArrowheads="1"/>
          </p:cNvPicPr>
          <p:nvPr/>
        </p:nvPicPr>
        <p:blipFill>
          <a:blip r:embed="rId4"/>
          <a:srcRect/>
          <a:stretch>
            <a:fillRect/>
          </a:stretch>
        </p:blipFill>
        <p:spPr bwMode="auto">
          <a:xfrm>
            <a:off x="7467600" y="3527425"/>
            <a:ext cx="211138" cy="228600"/>
          </a:xfrm>
          <a:prstGeom prst="rect">
            <a:avLst/>
          </a:prstGeom>
          <a:noFill/>
          <a:ln w="9525">
            <a:noFill/>
            <a:miter lim="800000"/>
            <a:headEnd/>
            <a:tailEnd/>
          </a:ln>
        </p:spPr>
      </p:pic>
      <p:pic>
        <p:nvPicPr>
          <p:cNvPr id="78" name="Picture 6" descr="SP"/>
          <p:cNvPicPr>
            <a:picLocks noChangeAspect="1" noChangeArrowheads="1"/>
          </p:cNvPicPr>
          <p:nvPr/>
        </p:nvPicPr>
        <p:blipFill>
          <a:blip r:embed="rId4"/>
          <a:srcRect/>
          <a:stretch>
            <a:fillRect/>
          </a:stretch>
        </p:blipFill>
        <p:spPr bwMode="auto">
          <a:xfrm>
            <a:off x="7642224" y="3617912"/>
            <a:ext cx="211138" cy="228600"/>
          </a:xfrm>
          <a:prstGeom prst="rect">
            <a:avLst/>
          </a:prstGeom>
          <a:noFill/>
          <a:ln w="9525">
            <a:noFill/>
            <a:miter lim="800000"/>
            <a:headEnd/>
            <a:tailEnd/>
          </a:ln>
        </p:spPr>
      </p:pic>
      <p:pic>
        <p:nvPicPr>
          <p:cNvPr id="79" name="Picture 6" descr="SP"/>
          <p:cNvPicPr>
            <a:picLocks noChangeAspect="1" noChangeArrowheads="1"/>
          </p:cNvPicPr>
          <p:nvPr/>
        </p:nvPicPr>
        <p:blipFill>
          <a:blip r:embed="rId4"/>
          <a:srcRect/>
          <a:stretch>
            <a:fillRect/>
          </a:stretch>
        </p:blipFill>
        <p:spPr bwMode="auto">
          <a:xfrm>
            <a:off x="7678738" y="3325812"/>
            <a:ext cx="211138" cy="228600"/>
          </a:xfrm>
          <a:prstGeom prst="rect">
            <a:avLst/>
          </a:prstGeom>
          <a:noFill/>
          <a:ln w="9525">
            <a:noFill/>
            <a:miter lim="800000"/>
            <a:headEnd/>
            <a:tailEnd/>
          </a:ln>
        </p:spPr>
      </p:pic>
      <p:pic>
        <p:nvPicPr>
          <p:cNvPr id="80" name="Picture 6" descr="SP"/>
          <p:cNvPicPr>
            <a:picLocks noChangeAspect="1" noChangeArrowheads="1"/>
          </p:cNvPicPr>
          <p:nvPr/>
        </p:nvPicPr>
        <p:blipFill>
          <a:blip r:embed="rId4"/>
          <a:srcRect/>
          <a:stretch>
            <a:fillRect/>
          </a:stretch>
        </p:blipFill>
        <p:spPr bwMode="auto">
          <a:xfrm>
            <a:off x="7889876" y="3700462"/>
            <a:ext cx="211138" cy="228600"/>
          </a:xfrm>
          <a:prstGeom prst="rect">
            <a:avLst/>
          </a:prstGeom>
          <a:noFill/>
          <a:ln w="9525">
            <a:noFill/>
            <a:miter lim="800000"/>
            <a:headEnd/>
            <a:tailEnd/>
          </a:ln>
        </p:spPr>
      </p:pic>
      <p:pic>
        <p:nvPicPr>
          <p:cNvPr id="81" name="Picture 6" descr="SP"/>
          <p:cNvPicPr>
            <a:picLocks noChangeAspect="1" noChangeArrowheads="1"/>
          </p:cNvPicPr>
          <p:nvPr/>
        </p:nvPicPr>
        <p:blipFill>
          <a:blip r:embed="rId4"/>
          <a:srcRect/>
          <a:stretch>
            <a:fillRect/>
          </a:stretch>
        </p:blipFill>
        <p:spPr bwMode="auto">
          <a:xfrm>
            <a:off x="8262143" y="3440112"/>
            <a:ext cx="211138" cy="228600"/>
          </a:xfrm>
          <a:prstGeom prst="rect">
            <a:avLst/>
          </a:prstGeom>
          <a:noFill/>
          <a:ln w="9525">
            <a:noFill/>
            <a:miter lim="800000"/>
            <a:headEnd/>
            <a:tailEnd/>
          </a:ln>
        </p:spPr>
      </p:pic>
      <p:pic>
        <p:nvPicPr>
          <p:cNvPr id="82" name="Picture 6" descr="SP"/>
          <p:cNvPicPr>
            <a:picLocks noChangeAspect="1" noChangeArrowheads="1"/>
          </p:cNvPicPr>
          <p:nvPr/>
        </p:nvPicPr>
        <p:blipFill>
          <a:blip r:embed="rId4"/>
          <a:srcRect/>
          <a:stretch>
            <a:fillRect/>
          </a:stretch>
        </p:blipFill>
        <p:spPr bwMode="auto">
          <a:xfrm>
            <a:off x="7995445" y="3792537"/>
            <a:ext cx="211138" cy="228600"/>
          </a:xfrm>
          <a:prstGeom prst="rect">
            <a:avLst/>
          </a:prstGeom>
          <a:noFill/>
          <a:ln w="9525">
            <a:noFill/>
            <a:miter lim="800000"/>
            <a:headEnd/>
            <a:tailEnd/>
          </a:ln>
        </p:spPr>
      </p:pic>
      <p:pic>
        <p:nvPicPr>
          <p:cNvPr id="83" name="Picture 10" descr="SP"/>
          <p:cNvPicPr>
            <a:picLocks noChangeAspect="1" noChangeArrowheads="1"/>
          </p:cNvPicPr>
          <p:nvPr/>
        </p:nvPicPr>
        <p:blipFill>
          <a:blip r:embed="rId4"/>
          <a:srcRect/>
          <a:stretch>
            <a:fillRect/>
          </a:stretch>
        </p:blipFill>
        <p:spPr bwMode="auto">
          <a:xfrm>
            <a:off x="5413375" y="1646237"/>
            <a:ext cx="211138" cy="228600"/>
          </a:xfrm>
          <a:prstGeom prst="rect">
            <a:avLst/>
          </a:prstGeom>
          <a:noFill/>
          <a:ln w="9525">
            <a:noFill/>
            <a:miter lim="800000"/>
            <a:headEnd/>
            <a:tailEnd/>
          </a:ln>
        </p:spPr>
      </p:pic>
      <p:sp>
        <p:nvSpPr>
          <p:cNvPr id="84" name="Text Box 59"/>
          <p:cNvSpPr txBox="1">
            <a:spLocks noChangeArrowheads="1"/>
          </p:cNvSpPr>
          <p:nvPr/>
        </p:nvSpPr>
        <p:spPr bwMode="auto">
          <a:xfrm>
            <a:off x="5640387" y="1646237"/>
            <a:ext cx="543739" cy="230832"/>
          </a:xfrm>
          <a:prstGeom prst="rect">
            <a:avLst/>
          </a:prstGeom>
          <a:noFill/>
          <a:ln w="9525">
            <a:noFill/>
            <a:miter lim="800000"/>
            <a:headEnd/>
            <a:tailEnd/>
          </a:ln>
          <a:effectLst/>
        </p:spPr>
        <p:txBody>
          <a:bodyPr wrap="none">
            <a:prstTxWarp prst="textNoShape">
              <a:avLst/>
            </a:prstTxWarp>
            <a:spAutoFit/>
          </a:bodyPr>
          <a:lstStyle/>
          <a:p>
            <a:r>
              <a:rPr lang="en-US" sz="900" dirty="0" smtClean="0">
                <a:solidFill>
                  <a:srgbClr val="FFFF00"/>
                </a:solidFill>
                <a:effectLst>
                  <a:outerShdw blurRad="38100" dist="38100" dir="2700000" algn="tl">
                    <a:srgbClr val="000000"/>
                  </a:outerShdw>
                </a:effectLst>
                <a:latin typeface="Arial Black" charset="0"/>
              </a:rPr>
              <a:t>Israel</a:t>
            </a:r>
            <a:endParaRPr lang="en-US" sz="900" dirty="0">
              <a:solidFill>
                <a:srgbClr val="FFFF00"/>
              </a:solidFill>
              <a:effectLst>
                <a:outerShdw blurRad="38100" dist="38100" dir="2700000" algn="tl">
                  <a:srgbClr val="000000"/>
                </a:outerShdw>
              </a:effectLst>
              <a:latin typeface="Arial Black" charset="0"/>
            </a:endParaRPr>
          </a:p>
        </p:txBody>
      </p:sp>
      <p:pic>
        <p:nvPicPr>
          <p:cNvPr id="85" name="Picture 10" descr="SP"/>
          <p:cNvPicPr>
            <a:picLocks noChangeAspect="1" noChangeArrowheads="1"/>
          </p:cNvPicPr>
          <p:nvPr/>
        </p:nvPicPr>
        <p:blipFill>
          <a:blip r:embed="rId4"/>
          <a:srcRect/>
          <a:stretch>
            <a:fillRect/>
          </a:stretch>
        </p:blipFill>
        <p:spPr bwMode="auto">
          <a:xfrm>
            <a:off x="5918994" y="2027237"/>
            <a:ext cx="211138" cy="228600"/>
          </a:xfrm>
          <a:prstGeom prst="rect">
            <a:avLst/>
          </a:prstGeom>
          <a:noFill/>
          <a:ln w="9525">
            <a:noFill/>
            <a:miter lim="800000"/>
            <a:headEnd/>
            <a:tailEnd/>
          </a:ln>
        </p:spPr>
      </p:pic>
      <p:sp>
        <p:nvSpPr>
          <p:cNvPr id="86" name="Text Box 59"/>
          <p:cNvSpPr txBox="1">
            <a:spLocks noChangeArrowheads="1"/>
          </p:cNvSpPr>
          <p:nvPr/>
        </p:nvSpPr>
        <p:spPr bwMode="auto">
          <a:xfrm>
            <a:off x="6024563" y="1878656"/>
            <a:ext cx="550151" cy="230832"/>
          </a:xfrm>
          <a:prstGeom prst="rect">
            <a:avLst/>
          </a:prstGeom>
          <a:noFill/>
          <a:ln w="9525">
            <a:noFill/>
            <a:miter lim="800000"/>
            <a:headEnd/>
            <a:tailEnd/>
          </a:ln>
          <a:effectLst/>
        </p:spPr>
        <p:txBody>
          <a:bodyPr wrap="none">
            <a:prstTxWarp prst="textNoShape">
              <a:avLst/>
            </a:prstTxWarp>
            <a:spAutoFit/>
          </a:bodyPr>
          <a:lstStyle/>
          <a:p>
            <a:r>
              <a:rPr lang="en-US" sz="900" dirty="0" smtClean="0">
                <a:solidFill>
                  <a:srgbClr val="FFFF00"/>
                </a:solidFill>
                <a:effectLst>
                  <a:outerShdw blurRad="38100" dist="38100" dir="2700000" algn="tl">
                    <a:srgbClr val="000000"/>
                  </a:outerShdw>
                </a:effectLst>
                <a:latin typeface="Arial Black" charset="0"/>
              </a:rPr>
              <a:t>Oman</a:t>
            </a:r>
            <a:endParaRPr lang="en-US" sz="900" dirty="0">
              <a:solidFill>
                <a:srgbClr val="FFFF00"/>
              </a:solidFill>
              <a:effectLst>
                <a:outerShdw blurRad="38100" dist="38100" dir="2700000" algn="tl">
                  <a:srgbClr val="000000"/>
                </a:outerShdw>
              </a:effectLst>
              <a:latin typeface="Arial Black" charset="0"/>
            </a:endParaRPr>
          </a:p>
        </p:txBody>
      </p:sp>
      <p:sp>
        <p:nvSpPr>
          <p:cNvPr id="87" name="Text Box 47"/>
          <p:cNvSpPr txBox="1">
            <a:spLocks noChangeArrowheads="1"/>
          </p:cNvSpPr>
          <p:nvPr/>
        </p:nvSpPr>
        <p:spPr bwMode="auto">
          <a:xfrm>
            <a:off x="4008437" y="760412"/>
            <a:ext cx="684803" cy="230832"/>
          </a:xfrm>
          <a:prstGeom prst="rect">
            <a:avLst/>
          </a:prstGeom>
          <a:noFill/>
          <a:ln w="9525">
            <a:noFill/>
            <a:miter lim="800000"/>
            <a:headEnd/>
            <a:tailEnd/>
          </a:ln>
          <a:effectLst/>
        </p:spPr>
        <p:txBody>
          <a:bodyPr wrap="none">
            <a:prstTxWarp prst="textNoShape">
              <a:avLst/>
            </a:prstTxWarp>
            <a:spAutoFit/>
          </a:bodyPr>
          <a:lstStyle/>
          <a:p>
            <a:r>
              <a:rPr lang="en-US" sz="900" dirty="0" smtClean="0">
                <a:solidFill>
                  <a:srgbClr val="FFFF00"/>
                </a:solidFill>
                <a:effectLst>
                  <a:outerShdw blurRad="38100" dist="38100" dir="2700000" algn="tl">
                    <a:srgbClr val="000000"/>
                  </a:outerShdw>
                </a:effectLst>
                <a:latin typeface="Arial Black" charset="0"/>
              </a:rPr>
              <a:t>Sweden</a:t>
            </a:r>
            <a:endParaRPr lang="en-US" sz="900" dirty="0">
              <a:solidFill>
                <a:srgbClr val="FFFF00"/>
              </a:solidFill>
              <a:effectLst>
                <a:outerShdw blurRad="38100" dist="38100" dir="2700000" algn="tl">
                  <a:srgbClr val="000000"/>
                </a:outerShdw>
              </a:effectLst>
              <a:latin typeface="Arial Black" charset="0"/>
            </a:endParaRPr>
          </a:p>
        </p:txBody>
      </p:sp>
      <p:sp>
        <p:nvSpPr>
          <p:cNvPr id="88" name="Text Box 47"/>
          <p:cNvSpPr txBox="1">
            <a:spLocks noChangeArrowheads="1"/>
          </p:cNvSpPr>
          <p:nvPr/>
        </p:nvSpPr>
        <p:spPr bwMode="auto">
          <a:xfrm>
            <a:off x="4781550" y="381000"/>
            <a:ext cx="646331" cy="230832"/>
          </a:xfrm>
          <a:prstGeom prst="rect">
            <a:avLst/>
          </a:prstGeom>
          <a:noFill/>
          <a:ln w="9525">
            <a:noFill/>
            <a:miter lim="800000"/>
            <a:headEnd/>
            <a:tailEnd/>
          </a:ln>
          <a:effectLst/>
        </p:spPr>
        <p:txBody>
          <a:bodyPr wrap="none">
            <a:prstTxWarp prst="textNoShape">
              <a:avLst/>
            </a:prstTxWarp>
            <a:spAutoFit/>
          </a:bodyPr>
          <a:lstStyle/>
          <a:p>
            <a:r>
              <a:rPr lang="en-US" sz="900" dirty="0" smtClean="0">
                <a:solidFill>
                  <a:srgbClr val="FFFF00"/>
                </a:solidFill>
                <a:effectLst>
                  <a:outerShdw blurRad="38100" dist="38100" dir="2700000" algn="tl">
                    <a:srgbClr val="000000"/>
                  </a:outerShdw>
                </a:effectLst>
                <a:latin typeface="Arial Black" charset="0"/>
              </a:rPr>
              <a:t>Finland</a:t>
            </a:r>
            <a:endParaRPr lang="en-US" sz="900" dirty="0">
              <a:solidFill>
                <a:srgbClr val="FFFF00"/>
              </a:solidFill>
              <a:effectLst>
                <a:outerShdw blurRad="38100" dist="38100" dir="2700000" algn="tl">
                  <a:srgbClr val="000000"/>
                </a:outerShdw>
              </a:effectLst>
              <a:latin typeface="Arial Black" charset="0"/>
            </a:endParaRPr>
          </a:p>
        </p:txBody>
      </p:sp>
      <p:sp>
        <p:nvSpPr>
          <p:cNvPr id="89" name="Text Box 48"/>
          <p:cNvSpPr txBox="1">
            <a:spLocks noChangeArrowheads="1"/>
          </p:cNvSpPr>
          <p:nvPr/>
        </p:nvSpPr>
        <p:spPr bwMode="auto">
          <a:xfrm>
            <a:off x="1849443" y="2610793"/>
            <a:ext cx="787395" cy="2308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900" dirty="0" smtClean="0">
                <a:solidFill>
                  <a:srgbClr val="FFFF00"/>
                </a:solidFill>
                <a:effectLst>
                  <a:outerShdw blurRad="38100" dist="38100" dir="2700000" algn="tl">
                    <a:srgbClr val="000000"/>
                  </a:outerShdw>
                </a:effectLst>
                <a:latin typeface="Arial Black" pitchFamily="34" charset="0"/>
              </a:rPr>
              <a:t>Honduras</a:t>
            </a:r>
            <a:endParaRPr lang="en-US" sz="900" dirty="0">
              <a:solidFill>
                <a:srgbClr val="FFFF00"/>
              </a:solidFill>
              <a:effectLst>
                <a:outerShdw blurRad="38100" dist="38100" dir="2700000" algn="tl">
                  <a:srgbClr val="000000"/>
                </a:outerShdw>
              </a:effectLst>
              <a:latin typeface="Arial Black"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460375" y="1525588"/>
            <a:ext cx="8226425" cy="5332412"/>
          </a:xfrm>
        </p:spPr>
        <p:txBody>
          <a:bodyPr/>
          <a:lstStyle/>
          <a:p>
            <a:pPr marL="990600" lvl="1" indent="-533400" eaLnBrk="1" hangingPunct="1">
              <a:lnSpc>
                <a:spcPct val="90000"/>
              </a:lnSpc>
              <a:buFont typeface="Wingdings" pitchFamily="2" charset="2"/>
              <a:buNone/>
            </a:pPr>
            <a:endParaRPr lang="en-US" sz="1000" dirty="0" smtClean="0">
              <a:solidFill>
                <a:srgbClr val="993366"/>
              </a:solidFill>
              <a:effectLst>
                <a:outerShdw blurRad="38100" dist="38100" dir="2700000" algn="tl">
                  <a:srgbClr val="000000"/>
                </a:outerShdw>
              </a:effectLst>
              <a:latin typeface="Arial Black" pitchFamily="34" charset="0"/>
              <a:ea typeface="ＭＳ Ｐゴシック" pitchFamily="34" charset="-128"/>
            </a:endParaRP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Collections management platform – pluggable components</a:t>
            </a: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Multi-collection/discipline capable</a:t>
            </a: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3</a:t>
            </a:r>
            <a:r>
              <a:rPr lang="en-US" sz="2400" baseline="300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rd</a:t>
            </a: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party applications - </a:t>
            </a:r>
            <a:r>
              <a:rPr lang="en-US" sz="2400" dirty="0" err="1" smtClean="0">
                <a:solidFill>
                  <a:srgbClr val="000099"/>
                </a:solidFill>
                <a:effectLst>
                  <a:outerShdw blurRad="38100" dist="38100" dir="2700000" algn="tl">
                    <a:srgbClr val="000000"/>
                  </a:outerShdw>
                </a:effectLst>
                <a:latin typeface="Arial Black" pitchFamily="34" charset="0"/>
                <a:ea typeface="ＭＳ Ｐゴシック" pitchFamily="34" charset="-128"/>
              </a:rPr>
              <a:t>GEOLocate</a:t>
            </a: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Google Earth</a:t>
            </a: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Web services and online providers – ITIS, </a:t>
            </a:r>
            <a:r>
              <a:rPr lang="en-US" sz="2400" dirty="0" err="1" smtClean="0">
                <a:solidFill>
                  <a:srgbClr val="000099"/>
                </a:solidFill>
                <a:effectLst>
                  <a:outerShdw blurRad="38100" dist="38100" dir="2700000" algn="tl">
                    <a:srgbClr val="000000"/>
                  </a:outerShdw>
                </a:effectLst>
                <a:latin typeface="Arial Black" pitchFamily="34" charset="0"/>
                <a:ea typeface="ＭＳ Ｐゴシック" pitchFamily="34" charset="-128"/>
              </a:rPr>
              <a:t>Fishbase</a:t>
            </a: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a:t>
            </a:r>
            <a:r>
              <a:rPr lang="en-US" sz="2400" dirty="0" err="1" smtClean="0">
                <a:solidFill>
                  <a:srgbClr val="000099"/>
                </a:solidFill>
                <a:effectLst>
                  <a:outerShdw blurRad="38100" dist="38100" dir="2700000" algn="tl">
                    <a:srgbClr val="000000"/>
                  </a:outerShdw>
                </a:effectLst>
                <a:latin typeface="Arial Black" pitchFamily="34" charset="0"/>
                <a:ea typeface="ＭＳ Ｐゴシック" pitchFamily="34" charset="-128"/>
              </a:rPr>
              <a:t>Lifemapper</a:t>
            </a:r>
            <a:endPar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Strategic Partnerships – Filtered push (Harvard), botanical OCR (Michigan), image bank (</a:t>
            </a:r>
            <a:r>
              <a:rPr lang="en-US" sz="2400" dirty="0" err="1" smtClean="0">
                <a:solidFill>
                  <a:srgbClr val="000099"/>
                </a:solidFill>
                <a:effectLst>
                  <a:outerShdw blurRad="38100" dist="38100" dir="2700000" algn="tl">
                    <a:srgbClr val="000000"/>
                  </a:outerShdw>
                </a:effectLst>
                <a:latin typeface="Arial Black" pitchFamily="34" charset="0"/>
                <a:ea typeface="ＭＳ Ｐゴシック" pitchFamily="34" charset="-128"/>
              </a:rPr>
              <a:t>MorphBank</a:t>
            </a: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a:t>
            </a: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DNA (</a:t>
            </a:r>
            <a:r>
              <a:rPr lang="en-US" sz="2400" dirty="0" err="1" smtClean="0">
                <a:solidFill>
                  <a:srgbClr val="000099"/>
                </a:solidFill>
                <a:effectLst>
                  <a:outerShdw blurRad="38100" dist="38100" dir="2700000" algn="tl">
                    <a:srgbClr val="000000"/>
                  </a:outerShdw>
                </a:effectLst>
                <a:latin typeface="Arial Black" pitchFamily="34" charset="0"/>
                <a:ea typeface="ＭＳ Ｐゴシック" pitchFamily="34" charset="-128"/>
              </a:rPr>
              <a:t>BCoL</a:t>
            </a: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 TCN’s</a:t>
            </a:r>
            <a:endPar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endParaRPr>
          </a:p>
          <a:p>
            <a:pPr marL="990600" lvl="1" indent="-533400" eaLnBrk="1" hangingPunct="1">
              <a:lnSpc>
                <a:spcPct val="90000"/>
              </a:lnSpc>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ea typeface="ＭＳ Ｐゴシック" pitchFamily="34" charset="-128"/>
              </a:rPr>
              <a:t>Staged, frequent releases with added functionality – smart update</a:t>
            </a:r>
          </a:p>
        </p:txBody>
      </p:sp>
      <p:sp>
        <p:nvSpPr>
          <p:cNvPr id="26626" name="WordArt 6"/>
          <p:cNvSpPr>
            <a:spLocks noChangeArrowheads="1" noChangeShapeType="1" noTextEdit="1"/>
          </p:cNvSpPr>
          <p:nvPr/>
        </p:nvSpPr>
        <p:spPr bwMode="auto">
          <a:xfrm>
            <a:off x="2438400" y="393700"/>
            <a:ext cx="2846388" cy="482600"/>
          </a:xfrm>
          <a:prstGeom prst="rect">
            <a:avLst/>
          </a:prstGeom>
        </p:spPr>
        <p:txBody>
          <a:bodyPr wrap="none" fromWordArt="1">
            <a:prstTxWarp prst="textPlain">
              <a:avLst>
                <a:gd name="adj" fmla="val 50000"/>
              </a:avLst>
            </a:prstTxWarp>
          </a:bodyPr>
          <a:lstStyle/>
          <a:p>
            <a:pPr algn="ctr"/>
            <a:r>
              <a:rPr lang="en-US" sz="3200" kern="10" dirty="0">
                <a:ln w="9525">
                  <a:solidFill>
                    <a:srgbClr val="003300"/>
                  </a:solidFill>
                  <a:round/>
                  <a:headEnd/>
                  <a:tailEnd/>
                </a:ln>
                <a:solidFill>
                  <a:srgbClr val="008000"/>
                </a:solidFill>
                <a:latin typeface="Arial Black"/>
              </a:rPr>
              <a:t>Specify 6</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WordArt 6"/>
          <p:cNvSpPr>
            <a:spLocks noChangeArrowheads="1" noChangeShapeType="1" noTextEdit="1"/>
          </p:cNvSpPr>
          <p:nvPr/>
        </p:nvSpPr>
        <p:spPr bwMode="auto">
          <a:xfrm>
            <a:off x="2393950" y="393700"/>
            <a:ext cx="2940050" cy="482600"/>
          </a:xfrm>
          <a:prstGeom prst="rect">
            <a:avLst/>
          </a:prstGeom>
        </p:spPr>
        <p:txBody>
          <a:bodyPr wrap="none" fromWordArt="1">
            <a:prstTxWarp prst="textPlain">
              <a:avLst>
                <a:gd name="adj" fmla="val 50000"/>
              </a:avLst>
            </a:prstTxWarp>
          </a:bodyPr>
          <a:lstStyle/>
          <a:p>
            <a:pPr algn="ctr"/>
            <a:r>
              <a:rPr lang="en-US" sz="3200" kern="10">
                <a:ln w="9525">
                  <a:solidFill>
                    <a:srgbClr val="003300"/>
                  </a:solidFill>
                  <a:round/>
                  <a:headEnd/>
                  <a:tailEnd/>
                </a:ln>
                <a:solidFill>
                  <a:srgbClr val="008000"/>
                </a:solidFill>
                <a:latin typeface="Arial Black"/>
              </a:rPr>
              <a:t>Data entry</a:t>
            </a:r>
          </a:p>
        </p:txBody>
      </p:sp>
      <p:pic>
        <p:nvPicPr>
          <p:cNvPr id="16387" name="Picture 8" descr="data ent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143000"/>
            <a:ext cx="7239000"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1" name="Oval 15"/>
          <p:cNvSpPr>
            <a:spLocks noChangeArrowheads="1"/>
          </p:cNvSpPr>
          <p:nvPr/>
        </p:nvSpPr>
        <p:spPr bwMode="auto">
          <a:xfrm>
            <a:off x="1447800" y="1914525"/>
            <a:ext cx="1524000" cy="5334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52" name="Oval 16"/>
          <p:cNvSpPr>
            <a:spLocks noChangeArrowheads="1"/>
          </p:cNvSpPr>
          <p:nvPr/>
        </p:nvSpPr>
        <p:spPr bwMode="auto">
          <a:xfrm>
            <a:off x="1600200" y="2590800"/>
            <a:ext cx="1143000" cy="457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r>
              <a:rPr lang="en-US" dirty="0" smtClean="0"/>
              <a:t>		</a:t>
            </a:r>
            <a:endParaRPr lang="en-US" dirty="0"/>
          </a:p>
        </p:txBody>
      </p:sp>
      <p:sp>
        <p:nvSpPr>
          <p:cNvPr id="65553" name="Oval 17"/>
          <p:cNvSpPr>
            <a:spLocks noChangeArrowheads="1"/>
          </p:cNvSpPr>
          <p:nvPr/>
        </p:nvSpPr>
        <p:spPr bwMode="auto">
          <a:xfrm>
            <a:off x="1447800" y="2819400"/>
            <a:ext cx="2514600" cy="9906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5545" name="Picture 9" descr="taxon ed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1676400"/>
            <a:ext cx="4386263"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0" descr="collecting even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62200" y="2438400"/>
            <a:ext cx="48387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Picture 11" descr="locality"/>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90800" y="2057400"/>
            <a:ext cx="44132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12" descr="prepar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86000" y="2971800"/>
            <a:ext cx="50292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13" descr="CE picke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95600" y="2514600"/>
            <a:ext cx="3632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Picture 14" descr="taxon picke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81400" y="2514600"/>
            <a:ext cx="211772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1128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5551"/>
                                        </p:tgtEl>
                                        <p:attrNameLst>
                                          <p:attrName>style.visibility</p:attrName>
                                        </p:attrNameLst>
                                      </p:cBhvr>
                                      <p:to>
                                        <p:strVal val="visible"/>
                                      </p:to>
                                    </p:set>
                                    <p:anim calcmode="lin" valueType="num">
                                      <p:cBhvr>
                                        <p:cTn id="7" dur="500" fill="hold"/>
                                        <p:tgtEl>
                                          <p:spTgt spid="65551"/>
                                        </p:tgtEl>
                                        <p:attrNameLst>
                                          <p:attrName>ppt_w</p:attrName>
                                        </p:attrNameLst>
                                      </p:cBhvr>
                                      <p:tavLst>
                                        <p:tav tm="0">
                                          <p:val>
                                            <p:fltVal val="0"/>
                                          </p:val>
                                        </p:tav>
                                        <p:tav tm="100000">
                                          <p:val>
                                            <p:strVal val="#ppt_w"/>
                                          </p:val>
                                        </p:tav>
                                      </p:tavLst>
                                    </p:anim>
                                    <p:anim calcmode="lin" valueType="num">
                                      <p:cBhvr>
                                        <p:cTn id="8" dur="500" fill="hold"/>
                                        <p:tgtEl>
                                          <p:spTgt spid="65551"/>
                                        </p:tgtEl>
                                        <p:attrNameLst>
                                          <p:attrName>ppt_h</p:attrName>
                                        </p:attrNameLst>
                                      </p:cBhvr>
                                      <p:tavLst>
                                        <p:tav tm="0">
                                          <p:val>
                                            <p:fltVal val="0"/>
                                          </p:val>
                                        </p:tav>
                                        <p:tav tm="100000">
                                          <p:val>
                                            <p:strVal val="#ppt_h"/>
                                          </p:val>
                                        </p:tav>
                                      </p:tavLst>
                                    </p:anim>
                                    <p:animEffect transition="in" filter="fade">
                                      <p:cBhvr>
                                        <p:cTn id="9" dur="500"/>
                                        <p:tgtEl>
                                          <p:spTgt spid="655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65550"/>
                                        </p:tgtEl>
                                        <p:attrNameLst>
                                          <p:attrName>style.visibility</p:attrName>
                                        </p:attrNameLst>
                                      </p:cBhvr>
                                      <p:to>
                                        <p:strVal val="visible"/>
                                      </p:to>
                                    </p:set>
                                    <p:anim calcmode="lin" valueType="num">
                                      <p:cBhvr>
                                        <p:cTn id="14" dur="500" fill="hold"/>
                                        <p:tgtEl>
                                          <p:spTgt spid="65550"/>
                                        </p:tgtEl>
                                        <p:attrNameLst>
                                          <p:attrName>ppt_w</p:attrName>
                                        </p:attrNameLst>
                                      </p:cBhvr>
                                      <p:tavLst>
                                        <p:tav tm="0">
                                          <p:val>
                                            <p:fltVal val="0"/>
                                          </p:val>
                                        </p:tav>
                                        <p:tav tm="100000">
                                          <p:val>
                                            <p:strVal val="#ppt_w"/>
                                          </p:val>
                                        </p:tav>
                                      </p:tavLst>
                                    </p:anim>
                                    <p:anim calcmode="lin" valueType="num">
                                      <p:cBhvr>
                                        <p:cTn id="15" dur="500" fill="hold"/>
                                        <p:tgtEl>
                                          <p:spTgt spid="65550"/>
                                        </p:tgtEl>
                                        <p:attrNameLst>
                                          <p:attrName>ppt_h</p:attrName>
                                        </p:attrNameLst>
                                      </p:cBhvr>
                                      <p:tavLst>
                                        <p:tav tm="0">
                                          <p:val>
                                            <p:fltVal val="0"/>
                                          </p:val>
                                        </p:tav>
                                        <p:tav tm="100000">
                                          <p:val>
                                            <p:strVal val="#ppt_h"/>
                                          </p:val>
                                        </p:tav>
                                      </p:tavLst>
                                    </p:anim>
                                    <p:animEffect transition="in" filter="fade">
                                      <p:cBhvr>
                                        <p:cTn id="16" dur="500"/>
                                        <p:tgtEl>
                                          <p:spTgt spid="655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0" fill="hold" nodeType="clickEffect">
                                  <p:stCondLst>
                                    <p:cond delay="0"/>
                                  </p:stCondLst>
                                  <p:childTnLst>
                                    <p:anim calcmode="lin" valueType="num">
                                      <p:cBhvr>
                                        <p:cTn id="20" dur="500"/>
                                        <p:tgtEl>
                                          <p:spTgt spid="65550"/>
                                        </p:tgtEl>
                                        <p:attrNameLst>
                                          <p:attrName>ppt_w</p:attrName>
                                        </p:attrNameLst>
                                      </p:cBhvr>
                                      <p:tavLst>
                                        <p:tav tm="0">
                                          <p:val>
                                            <p:strVal val="ppt_w"/>
                                          </p:val>
                                        </p:tav>
                                        <p:tav tm="100000">
                                          <p:val>
                                            <p:fltVal val="0"/>
                                          </p:val>
                                        </p:tav>
                                      </p:tavLst>
                                    </p:anim>
                                    <p:anim calcmode="lin" valueType="num">
                                      <p:cBhvr>
                                        <p:cTn id="21" dur="500"/>
                                        <p:tgtEl>
                                          <p:spTgt spid="65550"/>
                                        </p:tgtEl>
                                        <p:attrNameLst>
                                          <p:attrName>ppt_h</p:attrName>
                                        </p:attrNameLst>
                                      </p:cBhvr>
                                      <p:tavLst>
                                        <p:tav tm="0">
                                          <p:val>
                                            <p:strVal val="ppt_h"/>
                                          </p:val>
                                        </p:tav>
                                        <p:tav tm="100000">
                                          <p:val>
                                            <p:fltVal val="0"/>
                                          </p:val>
                                        </p:tav>
                                      </p:tavLst>
                                    </p:anim>
                                    <p:animEffect transition="out" filter="fade">
                                      <p:cBhvr>
                                        <p:cTn id="22" dur="500"/>
                                        <p:tgtEl>
                                          <p:spTgt spid="65550"/>
                                        </p:tgtEl>
                                      </p:cBhvr>
                                    </p:animEffect>
                                    <p:set>
                                      <p:cBhvr>
                                        <p:cTn id="23" dur="1" fill="hold">
                                          <p:stCondLst>
                                            <p:cond delay="499"/>
                                          </p:stCondLst>
                                        </p:cTn>
                                        <p:tgtEl>
                                          <p:spTgt spid="65550"/>
                                        </p:tgtEl>
                                        <p:attrNameLst>
                                          <p:attrName>style.visibility</p:attrName>
                                        </p:attrNameLst>
                                      </p:cBhvr>
                                      <p:to>
                                        <p:strVal val="hidden"/>
                                      </p:to>
                                    </p:set>
                                  </p:childTnLst>
                                </p:cTn>
                              </p:par>
                              <p:par>
                                <p:cTn id="24" presetID="53" presetClass="entr" presetSubtype="0" fill="hold" nodeType="withEffect">
                                  <p:stCondLst>
                                    <p:cond delay="0"/>
                                  </p:stCondLst>
                                  <p:childTnLst>
                                    <p:set>
                                      <p:cBhvr>
                                        <p:cTn id="25" dur="1" fill="hold">
                                          <p:stCondLst>
                                            <p:cond delay="0"/>
                                          </p:stCondLst>
                                        </p:cTn>
                                        <p:tgtEl>
                                          <p:spTgt spid="65545"/>
                                        </p:tgtEl>
                                        <p:attrNameLst>
                                          <p:attrName>style.visibility</p:attrName>
                                        </p:attrNameLst>
                                      </p:cBhvr>
                                      <p:to>
                                        <p:strVal val="visible"/>
                                      </p:to>
                                    </p:set>
                                    <p:anim calcmode="lin" valueType="num">
                                      <p:cBhvr>
                                        <p:cTn id="26" dur="500" fill="hold"/>
                                        <p:tgtEl>
                                          <p:spTgt spid="65545"/>
                                        </p:tgtEl>
                                        <p:attrNameLst>
                                          <p:attrName>ppt_w</p:attrName>
                                        </p:attrNameLst>
                                      </p:cBhvr>
                                      <p:tavLst>
                                        <p:tav tm="0">
                                          <p:val>
                                            <p:fltVal val="0"/>
                                          </p:val>
                                        </p:tav>
                                        <p:tav tm="100000">
                                          <p:val>
                                            <p:strVal val="#ppt_w"/>
                                          </p:val>
                                        </p:tav>
                                      </p:tavLst>
                                    </p:anim>
                                    <p:anim calcmode="lin" valueType="num">
                                      <p:cBhvr>
                                        <p:cTn id="27" dur="500" fill="hold"/>
                                        <p:tgtEl>
                                          <p:spTgt spid="65545"/>
                                        </p:tgtEl>
                                        <p:attrNameLst>
                                          <p:attrName>ppt_h</p:attrName>
                                        </p:attrNameLst>
                                      </p:cBhvr>
                                      <p:tavLst>
                                        <p:tav tm="0">
                                          <p:val>
                                            <p:fltVal val="0"/>
                                          </p:val>
                                        </p:tav>
                                        <p:tav tm="100000">
                                          <p:val>
                                            <p:strVal val="#ppt_h"/>
                                          </p:val>
                                        </p:tav>
                                      </p:tavLst>
                                    </p:anim>
                                    <p:animEffect transition="in" filter="fade">
                                      <p:cBhvr>
                                        <p:cTn id="28" dur="500"/>
                                        <p:tgtEl>
                                          <p:spTgt spid="655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xit" presetSubtype="0" fill="hold" nodeType="clickEffect">
                                  <p:stCondLst>
                                    <p:cond delay="0"/>
                                  </p:stCondLst>
                                  <p:childTnLst>
                                    <p:anim calcmode="lin" valueType="num">
                                      <p:cBhvr>
                                        <p:cTn id="32" dur="500"/>
                                        <p:tgtEl>
                                          <p:spTgt spid="65545"/>
                                        </p:tgtEl>
                                        <p:attrNameLst>
                                          <p:attrName>ppt_w</p:attrName>
                                        </p:attrNameLst>
                                      </p:cBhvr>
                                      <p:tavLst>
                                        <p:tav tm="0">
                                          <p:val>
                                            <p:strVal val="ppt_w"/>
                                          </p:val>
                                        </p:tav>
                                        <p:tav tm="100000">
                                          <p:val>
                                            <p:fltVal val="0"/>
                                          </p:val>
                                        </p:tav>
                                      </p:tavLst>
                                    </p:anim>
                                    <p:anim calcmode="lin" valueType="num">
                                      <p:cBhvr>
                                        <p:cTn id="33" dur="500"/>
                                        <p:tgtEl>
                                          <p:spTgt spid="65545"/>
                                        </p:tgtEl>
                                        <p:attrNameLst>
                                          <p:attrName>ppt_h</p:attrName>
                                        </p:attrNameLst>
                                      </p:cBhvr>
                                      <p:tavLst>
                                        <p:tav tm="0">
                                          <p:val>
                                            <p:strVal val="ppt_h"/>
                                          </p:val>
                                        </p:tav>
                                        <p:tav tm="100000">
                                          <p:val>
                                            <p:fltVal val="0"/>
                                          </p:val>
                                        </p:tav>
                                      </p:tavLst>
                                    </p:anim>
                                    <p:animEffect transition="out" filter="fade">
                                      <p:cBhvr>
                                        <p:cTn id="34" dur="500"/>
                                        <p:tgtEl>
                                          <p:spTgt spid="65545"/>
                                        </p:tgtEl>
                                      </p:cBhvr>
                                    </p:animEffect>
                                    <p:set>
                                      <p:cBhvr>
                                        <p:cTn id="35" dur="1" fill="hold">
                                          <p:stCondLst>
                                            <p:cond delay="499"/>
                                          </p:stCondLst>
                                        </p:cTn>
                                        <p:tgtEl>
                                          <p:spTgt spid="65545"/>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xit" presetSubtype="0" fill="hold" grpId="1" nodeType="clickEffect">
                                  <p:stCondLst>
                                    <p:cond delay="0"/>
                                  </p:stCondLst>
                                  <p:childTnLst>
                                    <p:anim calcmode="lin" valueType="num">
                                      <p:cBhvr>
                                        <p:cTn id="39" dur="500"/>
                                        <p:tgtEl>
                                          <p:spTgt spid="65551"/>
                                        </p:tgtEl>
                                        <p:attrNameLst>
                                          <p:attrName>ppt_w</p:attrName>
                                        </p:attrNameLst>
                                      </p:cBhvr>
                                      <p:tavLst>
                                        <p:tav tm="0">
                                          <p:val>
                                            <p:strVal val="ppt_w"/>
                                          </p:val>
                                        </p:tav>
                                        <p:tav tm="100000">
                                          <p:val>
                                            <p:fltVal val="0"/>
                                          </p:val>
                                        </p:tav>
                                      </p:tavLst>
                                    </p:anim>
                                    <p:anim calcmode="lin" valueType="num">
                                      <p:cBhvr>
                                        <p:cTn id="40" dur="500"/>
                                        <p:tgtEl>
                                          <p:spTgt spid="65551"/>
                                        </p:tgtEl>
                                        <p:attrNameLst>
                                          <p:attrName>ppt_h</p:attrName>
                                        </p:attrNameLst>
                                      </p:cBhvr>
                                      <p:tavLst>
                                        <p:tav tm="0">
                                          <p:val>
                                            <p:strVal val="ppt_h"/>
                                          </p:val>
                                        </p:tav>
                                        <p:tav tm="100000">
                                          <p:val>
                                            <p:fltVal val="0"/>
                                          </p:val>
                                        </p:tav>
                                      </p:tavLst>
                                    </p:anim>
                                    <p:animEffect transition="out" filter="fade">
                                      <p:cBhvr>
                                        <p:cTn id="41" dur="500"/>
                                        <p:tgtEl>
                                          <p:spTgt spid="65551"/>
                                        </p:tgtEl>
                                      </p:cBhvr>
                                    </p:animEffect>
                                    <p:set>
                                      <p:cBhvr>
                                        <p:cTn id="42" dur="1" fill="hold">
                                          <p:stCondLst>
                                            <p:cond delay="499"/>
                                          </p:stCondLst>
                                        </p:cTn>
                                        <p:tgtEl>
                                          <p:spTgt spid="65551"/>
                                        </p:tgtEl>
                                        <p:attrNameLst>
                                          <p:attrName>style.visibility</p:attrName>
                                        </p:attrNameLst>
                                      </p:cBhvr>
                                      <p:to>
                                        <p:strVal val="hidden"/>
                                      </p:to>
                                    </p:set>
                                  </p:childTnLst>
                                </p:cTn>
                              </p:par>
                              <p:par>
                                <p:cTn id="43" presetID="53" presetClass="entr" presetSubtype="0" fill="hold" grpId="0" nodeType="withEffect">
                                  <p:stCondLst>
                                    <p:cond delay="0"/>
                                  </p:stCondLst>
                                  <p:childTnLst>
                                    <p:set>
                                      <p:cBhvr>
                                        <p:cTn id="44" dur="1" fill="hold">
                                          <p:stCondLst>
                                            <p:cond delay="0"/>
                                          </p:stCondLst>
                                        </p:cTn>
                                        <p:tgtEl>
                                          <p:spTgt spid="65552"/>
                                        </p:tgtEl>
                                        <p:attrNameLst>
                                          <p:attrName>style.visibility</p:attrName>
                                        </p:attrNameLst>
                                      </p:cBhvr>
                                      <p:to>
                                        <p:strVal val="visible"/>
                                      </p:to>
                                    </p:set>
                                    <p:anim calcmode="lin" valueType="num">
                                      <p:cBhvr>
                                        <p:cTn id="45" dur="500" fill="hold"/>
                                        <p:tgtEl>
                                          <p:spTgt spid="65552"/>
                                        </p:tgtEl>
                                        <p:attrNameLst>
                                          <p:attrName>ppt_w</p:attrName>
                                        </p:attrNameLst>
                                      </p:cBhvr>
                                      <p:tavLst>
                                        <p:tav tm="0">
                                          <p:val>
                                            <p:fltVal val="0"/>
                                          </p:val>
                                        </p:tav>
                                        <p:tav tm="100000">
                                          <p:val>
                                            <p:strVal val="#ppt_w"/>
                                          </p:val>
                                        </p:tav>
                                      </p:tavLst>
                                    </p:anim>
                                    <p:anim calcmode="lin" valueType="num">
                                      <p:cBhvr>
                                        <p:cTn id="46" dur="500" fill="hold"/>
                                        <p:tgtEl>
                                          <p:spTgt spid="65552"/>
                                        </p:tgtEl>
                                        <p:attrNameLst>
                                          <p:attrName>ppt_h</p:attrName>
                                        </p:attrNameLst>
                                      </p:cBhvr>
                                      <p:tavLst>
                                        <p:tav tm="0">
                                          <p:val>
                                            <p:fltVal val="0"/>
                                          </p:val>
                                        </p:tav>
                                        <p:tav tm="100000">
                                          <p:val>
                                            <p:strVal val="#ppt_h"/>
                                          </p:val>
                                        </p:tav>
                                      </p:tavLst>
                                    </p:anim>
                                    <p:animEffect transition="in" filter="fade">
                                      <p:cBhvr>
                                        <p:cTn id="47" dur="500"/>
                                        <p:tgtEl>
                                          <p:spTgt spid="65552"/>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nodeType="clickEffect">
                                  <p:stCondLst>
                                    <p:cond delay="0"/>
                                  </p:stCondLst>
                                  <p:childTnLst>
                                    <p:set>
                                      <p:cBhvr>
                                        <p:cTn id="51" dur="1" fill="hold">
                                          <p:stCondLst>
                                            <p:cond delay="0"/>
                                          </p:stCondLst>
                                        </p:cTn>
                                        <p:tgtEl>
                                          <p:spTgt spid="65549"/>
                                        </p:tgtEl>
                                        <p:attrNameLst>
                                          <p:attrName>style.visibility</p:attrName>
                                        </p:attrNameLst>
                                      </p:cBhvr>
                                      <p:to>
                                        <p:strVal val="visible"/>
                                      </p:to>
                                    </p:set>
                                    <p:anim calcmode="lin" valueType="num">
                                      <p:cBhvr>
                                        <p:cTn id="52" dur="500" fill="hold"/>
                                        <p:tgtEl>
                                          <p:spTgt spid="65549"/>
                                        </p:tgtEl>
                                        <p:attrNameLst>
                                          <p:attrName>ppt_w</p:attrName>
                                        </p:attrNameLst>
                                      </p:cBhvr>
                                      <p:tavLst>
                                        <p:tav tm="0">
                                          <p:val>
                                            <p:fltVal val="0"/>
                                          </p:val>
                                        </p:tav>
                                        <p:tav tm="100000">
                                          <p:val>
                                            <p:strVal val="#ppt_w"/>
                                          </p:val>
                                        </p:tav>
                                      </p:tavLst>
                                    </p:anim>
                                    <p:anim calcmode="lin" valueType="num">
                                      <p:cBhvr>
                                        <p:cTn id="53" dur="500" fill="hold"/>
                                        <p:tgtEl>
                                          <p:spTgt spid="65549"/>
                                        </p:tgtEl>
                                        <p:attrNameLst>
                                          <p:attrName>ppt_h</p:attrName>
                                        </p:attrNameLst>
                                      </p:cBhvr>
                                      <p:tavLst>
                                        <p:tav tm="0">
                                          <p:val>
                                            <p:fltVal val="0"/>
                                          </p:val>
                                        </p:tav>
                                        <p:tav tm="100000">
                                          <p:val>
                                            <p:strVal val="#ppt_h"/>
                                          </p:val>
                                        </p:tav>
                                      </p:tavLst>
                                    </p:anim>
                                    <p:animEffect transition="in" filter="fade">
                                      <p:cBhvr>
                                        <p:cTn id="54" dur="500"/>
                                        <p:tgtEl>
                                          <p:spTgt spid="6554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xit" presetSubtype="0" fill="hold" nodeType="clickEffect">
                                  <p:stCondLst>
                                    <p:cond delay="0"/>
                                  </p:stCondLst>
                                  <p:childTnLst>
                                    <p:anim calcmode="lin" valueType="num">
                                      <p:cBhvr>
                                        <p:cTn id="58" dur="500"/>
                                        <p:tgtEl>
                                          <p:spTgt spid="65549"/>
                                        </p:tgtEl>
                                        <p:attrNameLst>
                                          <p:attrName>ppt_w</p:attrName>
                                        </p:attrNameLst>
                                      </p:cBhvr>
                                      <p:tavLst>
                                        <p:tav tm="0">
                                          <p:val>
                                            <p:strVal val="ppt_w"/>
                                          </p:val>
                                        </p:tav>
                                        <p:tav tm="100000">
                                          <p:val>
                                            <p:fltVal val="0"/>
                                          </p:val>
                                        </p:tav>
                                      </p:tavLst>
                                    </p:anim>
                                    <p:anim calcmode="lin" valueType="num">
                                      <p:cBhvr>
                                        <p:cTn id="59" dur="500"/>
                                        <p:tgtEl>
                                          <p:spTgt spid="65549"/>
                                        </p:tgtEl>
                                        <p:attrNameLst>
                                          <p:attrName>ppt_h</p:attrName>
                                        </p:attrNameLst>
                                      </p:cBhvr>
                                      <p:tavLst>
                                        <p:tav tm="0">
                                          <p:val>
                                            <p:strVal val="ppt_h"/>
                                          </p:val>
                                        </p:tav>
                                        <p:tav tm="100000">
                                          <p:val>
                                            <p:fltVal val="0"/>
                                          </p:val>
                                        </p:tav>
                                      </p:tavLst>
                                    </p:anim>
                                    <p:animEffect transition="out" filter="fade">
                                      <p:cBhvr>
                                        <p:cTn id="60" dur="500"/>
                                        <p:tgtEl>
                                          <p:spTgt spid="65549"/>
                                        </p:tgtEl>
                                      </p:cBhvr>
                                    </p:animEffect>
                                    <p:set>
                                      <p:cBhvr>
                                        <p:cTn id="61" dur="1" fill="hold">
                                          <p:stCondLst>
                                            <p:cond delay="499"/>
                                          </p:stCondLst>
                                        </p:cTn>
                                        <p:tgtEl>
                                          <p:spTgt spid="65549"/>
                                        </p:tgtEl>
                                        <p:attrNameLst>
                                          <p:attrName>style.visibility</p:attrName>
                                        </p:attrNameLst>
                                      </p:cBhvr>
                                      <p:to>
                                        <p:strVal val="hidden"/>
                                      </p:to>
                                    </p:set>
                                  </p:childTnLst>
                                </p:cTn>
                              </p:par>
                              <p:par>
                                <p:cTn id="62" presetID="53" presetClass="entr" presetSubtype="0" fill="hold" nodeType="withEffect">
                                  <p:stCondLst>
                                    <p:cond delay="0"/>
                                  </p:stCondLst>
                                  <p:childTnLst>
                                    <p:set>
                                      <p:cBhvr>
                                        <p:cTn id="63" dur="1" fill="hold">
                                          <p:stCondLst>
                                            <p:cond delay="0"/>
                                          </p:stCondLst>
                                        </p:cTn>
                                        <p:tgtEl>
                                          <p:spTgt spid="65546"/>
                                        </p:tgtEl>
                                        <p:attrNameLst>
                                          <p:attrName>style.visibility</p:attrName>
                                        </p:attrNameLst>
                                      </p:cBhvr>
                                      <p:to>
                                        <p:strVal val="visible"/>
                                      </p:to>
                                    </p:set>
                                    <p:anim calcmode="lin" valueType="num">
                                      <p:cBhvr>
                                        <p:cTn id="64" dur="500" fill="hold"/>
                                        <p:tgtEl>
                                          <p:spTgt spid="65546"/>
                                        </p:tgtEl>
                                        <p:attrNameLst>
                                          <p:attrName>ppt_w</p:attrName>
                                        </p:attrNameLst>
                                      </p:cBhvr>
                                      <p:tavLst>
                                        <p:tav tm="0">
                                          <p:val>
                                            <p:fltVal val="0"/>
                                          </p:val>
                                        </p:tav>
                                        <p:tav tm="100000">
                                          <p:val>
                                            <p:strVal val="#ppt_w"/>
                                          </p:val>
                                        </p:tav>
                                      </p:tavLst>
                                    </p:anim>
                                    <p:anim calcmode="lin" valueType="num">
                                      <p:cBhvr>
                                        <p:cTn id="65" dur="500" fill="hold"/>
                                        <p:tgtEl>
                                          <p:spTgt spid="65546"/>
                                        </p:tgtEl>
                                        <p:attrNameLst>
                                          <p:attrName>ppt_h</p:attrName>
                                        </p:attrNameLst>
                                      </p:cBhvr>
                                      <p:tavLst>
                                        <p:tav tm="0">
                                          <p:val>
                                            <p:fltVal val="0"/>
                                          </p:val>
                                        </p:tav>
                                        <p:tav tm="100000">
                                          <p:val>
                                            <p:strVal val="#ppt_h"/>
                                          </p:val>
                                        </p:tav>
                                      </p:tavLst>
                                    </p:anim>
                                    <p:animEffect transition="in" filter="fade">
                                      <p:cBhvr>
                                        <p:cTn id="66" dur="500"/>
                                        <p:tgtEl>
                                          <p:spTgt spid="6554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0" fill="hold" nodeType="clickEffect">
                                  <p:stCondLst>
                                    <p:cond delay="0"/>
                                  </p:stCondLst>
                                  <p:childTnLst>
                                    <p:set>
                                      <p:cBhvr>
                                        <p:cTn id="70" dur="1" fill="hold">
                                          <p:stCondLst>
                                            <p:cond delay="0"/>
                                          </p:stCondLst>
                                        </p:cTn>
                                        <p:tgtEl>
                                          <p:spTgt spid="65547"/>
                                        </p:tgtEl>
                                        <p:attrNameLst>
                                          <p:attrName>style.visibility</p:attrName>
                                        </p:attrNameLst>
                                      </p:cBhvr>
                                      <p:to>
                                        <p:strVal val="visible"/>
                                      </p:to>
                                    </p:set>
                                    <p:anim calcmode="lin" valueType="num">
                                      <p:cBhvr>
                                        <p:cTn id="71" dur="500" fill="hold"/>
                                        <p:tgtEl>
                                          <p:spTgt spid="65547"/>
                                        </p:tgtEl>
                                        <p:attrNameLst>
                                          <p:attrName>ppt_w</p:attrName>
                                        </p:attrNameLst>
                                      </p:cBhvr>
                                      <p:tavLst>
                                        <p:tav tm="0">
                                          <p:val>
                                            <p:fltVal val="0"/>
                                          </p:val>
                                        </p:tav>
                                        <p:tav tm="100000">
                                          <p:val>
                                            <p:strVal val="#ppt_w"/>
                                          </p:val>
                                        </p:tav>
                                      </p:tavLst>
                                    </p:anim>
                                    <p:anim calcmode="lin" valueType="num">
                                      <p:cBhvr>
                                        <p:cTn id="72" dur="500" fill="hold"/>
                                        <p:tgtEl>
                                          <p:spTgt spid="65547"/>
                                        </p:tgtEl>
                                        <p:attrNameLst>
                                          <p:attrName>ppt_h</p:attrName>
                                        </p:attrNameLst>
                                      </p:cBhvr>
                                      <p:tavLst>
                                        <p:tav tm="0">
                                          <p:val>
                                            <p:fltVal val="0"/>
                                          </p:val>
                                        </p:tav>
                                        <p:tav tm="100000">
                                          <p:val>
                                            <p:strVal val="#ppt_h"/>
                                          </p:val>
                                        </p:tav>
                                      </p:tavLst>
                                    </p:anim>
                                    <p:animEffect transition="in" filter="fade">
                                      <p:cBhvr>
                                        <p:cTn id="73" dur="500"/>
                                        <p:tgtEl>
                                          <p:spTgt spid="65547"/>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3" presetClass="exit" presetSubtype="0" fill="hold" nodeType="clickEffect">
                                  <p:stCondLst>
                                    <p:cond delay="0"/>
                                  </p:stCondLst>
                                  <p:childTnLst>
                                    <p:anim calcmode="lin" valueType="num">
                                      <p:cBhvr>
                                        <p:cTn id="77" dur="500"/>
                                        <p:tgtEl>
                                          <p:spTgt spid="65547"/>
                                        </p:tgtEl>
                                        <p:attrNameLst>
                                          <p:attrName>ppt_w</p:attrName>
                                        </p:attrNameLst>
                                      </p:cBhvr>
                                      <p:tavLst>
                                        <p:tav tm="0">
                                          <p:val>
                                            <p:strVal val="ppt_w"/>
                                          </p:val>
                                        </p:tav>
                                        <p:tav tm="100000">
                                          <p:val>
                                            <p:fltVal val="0"/>
                                          </p:val>
                                        </p:tav>
                                      </p:tavLst>
                                    </p:anim>
                                    <p:anim calcmode="lin" valueType="num">
                                      <p:cBhvr>
                                        <p:cTn id="78" dur="500"/>
                                        <p:tgtEl>
                                          <p:spTgt spid="65547"/>
                                        </p:tgtEl>
                                        <p:attrNameLst>
                                          <p:attrName>ppt_h</p:attrName>
                                        </p:attrNameLst>
                                      </p:cBhvr>
                                      <p:tavLst>
                                        <p:tav tm="0">
                                          <p:val>
                                            <p:strVal val="ppt_h"/>
                                          </p:val>
                                        </p:tav>
                                        <p:tav tm="100000">
                                          <p:val>
                                            <p:fltVal val="0"/>
                                          </p:val>
                                        </p:tav>
                                      </p:tavLst>
                                    </p:anim>
                                    <p:animEffect transition="out" filter="fade">
                                      <p:cBhvr>
                                        <p:cTn id="79" dur="500"/>
                                        <p:tgtEl>
                                          <p:spTgt spid="65547"/>
                                        </p:tgtEl>
                                      </p:cBhvr>
                                    </p:animEffect>
                                    <p:set>
                                      <p:cBhvr>
                                        <p:cTn id="80" dur="1" fill="hold">
                                          <p:stCondLst>
                                            <p:cond delay="499"/>
                                          </p:stCondLst>
                                        </p:cTn>
                                        <p:tgtEl>
                                          <p:spTgt spid="65547"/>
                                        </p:tgtEl>
                                        <p:attrNameLst>
                                          <p:attrName>style.visibility</p:attrName>
                                        </p:attrNameLst>
                                      </p:cBhvr>
                                      <p:to>
                                        <p:strVal val="hidden"/>
                                      </p:to>
                                    </p:set>
                                  </p:childTnLst>
                                </p:cTn>
                              </p:par>
                              <p:par>
                                <p:cTn id="81" presetID="53" presetClass="exit" presetSubtype="0" fill="hold" nodeType="withEffect">
                                  <p:stCondLst>
                                    <p:cond delay="0"/>
                                  </p:stCondLst>
                                  <p:childTnLst>
                                    <p:anim calcmode="lin" valueType="num">
                                      <p:cBhvr>
                                        <p:cTn id="82" dur="500"/>
                                        <p:tgtEl>
                                          <p:spTgt spid="65546"/>
                                        </p:tgtEl>
                                        <p:attrNameLst>
                                          <p:attrName>ppt_w</p:attrName>
                                        </p:attrNameLst>
                                      </p:cBhvr>
                                      <p:tavLst>
                                        <p:tav tm="0">
                                          <p:val>
                                            <p:strVal val="ppt_w"/>
                                          </p:val>
                                        </p:tav>
                                        <p:tav tm="100000">
                                          <p:val>
                                            <p:fltVal val="0"/>
                                          </p:val>
                                        </p:tav>
                                      </p:tavLst>
                                    </p:anim>
                                    <p:anim calcmode="lin" valueType="num">
                                      <p:cBhvr>
                                        <p:cTn id="83" dur="500"/>
                                        <p:tgtEl>
                                          <p:spTgt spid="65546"/>
                                        </p:tgtEl>
                                        <p:attrNameLst>
                                          <p:attrName>ppt_h</p:attrName>
                                        </p:attrNameLst>
                                      </p:cBhvr>
                                      <p:tavLst>
                                        <p:tav tm="0">
                                          <p:val>
                                            <p:strVal val="ppt_h"/>
                                          </p:val>
                                        </p:tav>
                                        <p:tav tm="100000">
                                          <p:val>
                                            <p:fltVal val="0"/>
                                          </p:val>
                                        </p:tav>
                                      </p:tavLst>
                                    </p:anim>
                                    <p:animEffect transition="out" filter="fade">
                                      <p:cBhvr>
                                        <p:cTn id="84" dur="500"/>
                                        <p:tgtEl>
                                          <p:spTgt spid="65546"/>
                                        </p:tgtEl>
                                      </p:cBhvr>
                                    </p:animEffect>
                                    <p:set>
                                      <p:cBhvr>
                                        <p:cTn id="85" dur="1" fill="hold">
                                          <p:stCondLst>
                                            <p:cond delay="499"/>
                                          </p:stCondLst>
                                        </p:cTn>
                                        <p:tgtEl>
                                          <p:spTgt spid="65546"/>
                                        </p:tgtEl>
                                        <p:attrNameLst>
                                          <p:attrName>style.visibility</p:attrName>
                                        </p:attrNameLst>
                                      </p:cBhvr>
                                      <p:to>
                                        <p:strVal val="hidden"/>
                                      </p:to>
                                    </p:set>
                                  </p:childTnLst>
                                </p:cTn>
                              </p:par>
                              <p:par>
                                <p:cTn id="86" presetID="53" presetClass="exit" presetSubtype="0" fill="hold" grpId="1" nodeType="withEffect">
                                  <p:stCondLst>
                                    <p:cond delay="0"/>
                                  </p:stCondLst>
                                  <p:childTnLst>
                                    <p:anim calcmode="lin" valueType="num">
                                      <p:cBhvr>
                                        <p:cTn id="87" dur="500"/>
                                        <p:tgtEl>
                                          <p:spTgt spid="65552"/>
                                        </p:tgtEl>
                                        <p:attrNameLst>
                                          <p:attrName>ppt_w</p:attrName>
                                        </p:attrNameLst>
                                      </p:cBhvr>
                                      <p:tavLst>
                                        <p:tav tm="0">
                                          <p:val>
                                            <p:strVal val="ppt_w"/>
                                          </p:val>
                                        </p:tav>
                                        <p:tav tm="100000">
                                          <p:val>
                                            <p:fltVal val="0"/>
                                          </p:val>
                                        </p:tav>
                                      </p:tavLst>
                                    </p:anim>
                                    <p:anim calcmode="lin" valueType="num">
                                      <p:cBhvr>
                                        <p:cTn id="88" dur="500"/>
                                        <p:tgtEl>
                                          <p:spTgt spid="65552"/>
                                        </p:tgtEl>
                                        <p:attrNameLst>
                                          <p:attrName>ppt_h</p:attrName>
                                        </p:attrNameLst>
                                      </p:cBhvr>
                                      <p:tavLst>
                                        <p:tav tm="0">
                                          <p:val>
                                            <p:strVal val="ppt_h"/>
                                          </p:val>
                                        </p:tav>
                                        <p:tav tm="100000">
                                          <p:val>
                                            <p:fltVal val="0"/>
                                          </p:val>
                                        </p:tav>
                                      </p:tavLst>
                                    </p:anim>
                                    <p:animEffect transition="out" filter="fade">
                                      <p:cBhvr>
                                        <p:cTn id="89" dur="500"/>
                                        <p:tgtEl>
                                          <p:spTgt spid="65552"/>
                                        </p:tgtEl>
                                      </p:cBhvr>
                                    </p:animEffect>
                                    <p:set>
                                      <p:cBhvr>
                                        <p:cTn id="90" dur="1" fill="hold">
                                          <p:stCondLst>
                                            <p:cond delay="499"/>
                                          </p:stCondLst>
                                        </p:cTn>
                                        <p:tgtEl>
                                          <p:spTgt spid="65552"/>
                                        </p:tgtEl>
                                        <p:attrNameLst>
                                          <p:attrName>style.visibility</p:attrName>
                                        </p:attrNameLst>
                                      </p:cBhvr>
                                      <p:to>
                                        <p:strVal val="hidden"/>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53" presetClass="entr" presetSubtype="0" fill="hold" grpId="0" nodeType="clickEffect">
                                  <p:stCondLst>
                                    <p:cond delay="0"/>
                                  </p:stCondLst>
                                  <p:childTnLst>
                                    <p:set>
                                      <p:cBhvr>
                                        <p:cTn id="94" dur="1" fill="hold">
                                          <p:stCondLst>
                                            <p:cond delay="0"/>
                                          </p:stCondLst>
                                        </p:cTn>
                                        <p:tgtEl>
                                          <p:spTgt spid="65553"/>
                                        </p:tgtEl>
                                        <p:attrNameLst>
                                          <p:attrName>style.visibility</p:attrName>
                                        </p:attrNameLst>
                                      </p:cBhvr>
                                      <p:to>
                                        <p:strVal val="visible"/>
                                      </p:to>
                                    </p:set>
                                    <p:anim calcmode="lin" valueType="num">
                                      <p:cBhvr>
                                        <p:cTn id="95" dur="500" fill="hold"/>
                                        <p:tgtEl>
                                          <p:spTgt spid="65553"/>
                                        </p:tgtEl>
                                        <p:attrNameLst>
                                          <p:attrName>ppt_w</p:attrName>
                                        </p:attrNameLst>
                                      </p:cBhvr>
                                      <p:tavLst>
                                        <p:tav tm="0">
                                          <p:val>
                                            <p:fltVal val="0"/>
                                          </p:val>
                                        </p:tav>
                                        <p:tav tm="100000">
                                          <p:val>
                                            <p:strVal val="#ppt_w"/>
                                          </p:val>
                                        </p:tav>
                                      </p:tavLst>
                                    </p:anim>
                                    <p:anim calcmode="lin" valueType="num">
                                      <p:cBhvr>
                                        <p:cTn id="96" dur="500" fill="hold"/>
                                        <p:tgtEl>
                                          <p:spTgt spid="65553"/>
                                        </p:tgtEl>
                                        <p:attrNameLst>
                                          <p:attrName>ppt_h</p:attrName>
                                        </p:attrNameLst>
                                      </p:cBhvr>
                                      <p:tavLst>
                                        <p:tav tm="0">
                                          <p:val>
                                            <p:fltVal val="0"/>
                                          </p:val>
                                        </p:tav>
                                        <p:tav tm="100000">
                                          <p:val>
                                            <p:strVal val="#ppt_h"/>
                                          </p:val>
                                        </p:tav>
                                      </p:tavLst>
                                    </p:anim>
                                    <p:animEffect transition="in" filter="fade">
                                      <p:cBhvr>
                                        <p:cTn id="97" dur="500"/>
                                        <p:tgtEl>
                                          <p:spTgt spid="6555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53" presetClass="entr" presetSubtype="0" fill="hold" nodeType="clickEffect">
                                  <p:stCondLst>
                                    <p:cond delay="0"/>
                                  </p:stCondLst>
                                  <p:childTnLst>
                                    <p:set>
                                      <p:cBhvr>
                                        <p:cTn id="101" dur="1" fill="hold">
                                          <p:stCondLst>
                                            <p:cond delay="0"/>
                                          </p:stCondLst>
                                        </p:cTn>
                                        <p:tgtEl>
                                          <p:spTgt spid="65548"/>
                                        </p:tgtEl>
                                        <p:attrNameLst>
                                          <p:attrName>style.visibility</p:attrName>
                                        </p:attrNameLst>
                                      </p:cBhvr>
                                      <p:to>
                                        <p:strVal val="visible"/>
                                      </p:to>
                                    </p:set>
                                    <p:anim calcmode="lin" valueType="num">
                                      <p:cBhvr>
                                        <p:cTn id="102" dur="500" fill="hold"/>
                                        <p:tgtEl>
                                          <p:spTgt spid="65548"/>
                                        </p:tgtEl>
                                        <p:attrNameLst>
                                          <p:attrName>ppt_w</p:attrName>
                                        </p:attrNameLst>
                                      </p:cBhvr>
                                      <p:tavLst>
                                        <p:tav tm="0">
                                          <p:val>
                                            <p:fltVal val="0"/>
                                          </p:val>
                                        </p:tav>
                                        <p:tav tm="100000">
                                          <p:val>
                                            <p:strVal val="#ppt_w"/>
                                          </p:val>
                                        </p:tav>
                                      </p:tavLst>
                                    </p:anim>
                                    <p:anim calcmode="lin" valueType="num">
                                      <p:cBhvr>
                                        <p:cTn id="103" dur="500" fill="hold"/>
                                        <p:tgtEl>
                                          <p:spTgt spid="65548"/>
                                        </p:tgtEl>
                                        <p:attrNameLst>
                                          <p:attrName>ppt_h</p:attrName>
                                        </p:attrNameLst>
                                      </p:cBhvr>
                                      <p:tavLst>
                                        <p:tav tm="0">
                                          <p:val>
                                            <p:fltVal val="0"/>
                                          </p:val>
                                        </p:tav>
                                        <p:tav tm="100000">
                                          <p:val>
                                            <p:strVal val="#ppt_h"/>
                                          </p:val>
                                        </p:tav>
                                      </p:tavLst>
                                    </p:anim>
                                    <p:animEffect transition="in" filter="fade">
                                      <p:cBhvr>
                                        <p:cTn id="104" dur="500"/>
                                        <p:tgtEl>
                                          <p:spTgt spid="65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1" grpId="0" animBg="1"/>
      <p:bldP spid="65551" grpId="1" animBg="1"/>
      <p:bldP spid="65552" grpId="0" animBg="1"/>
      <p:bldP spid="65552" grpId="1" animBg="1"/>
      <p:bldP spid="655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taxon 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219200"/>
            <a:ext cx="70866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2" descr="split tre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2125" y="1647825"/>
            <a:ext cx="63150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8" descr="taxon edi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95600" y="2133600"/>
            <a:ext cx="3700463"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WordArt 9"/>
          <p:cNvSpPr>
            <a:spLocks noChangeArrowheads="1" noChangeShapeType="1" noTextEdit="1"/>
          </p:cNvSpPr>
          <p:nvPr/>
        </p:nvSpPr>
        <p:spPr bwMode="auto">
          <a:xfrm>
            <a:off x="3155950" y="392113"/>
            <a:ext cx="1797050" cy="381000"/>
          </a:xfrm>
          <a:prstGeom prst="rect">
            <a:avLst/>
          </a:prstGeom>
        </p:spPr>
        <p:txBody>
          <a:bodyPr wrap="none" fromWordArt="1">
            <a:prstTxWarp prst="textPlain">
              <a:avLst>
                <a:gd name="adj" fmla="val 50000"/>
              </a:avLst>
            </a:prstTxWarp>
          </a:bodyPr>
          <a:lstStyle/>
          <a:p>
            <a:pPr algn="ctr"/>
            <a:r>
              <a:rPr lang="en-US" sz="3200" kern="10">
                <a:ln w="9525">
                  <a:solidFill>
                    <a:srgbClr val="003300"/>
                  </a:solidFill>
                  <a:round/>
                  <a:headEnd/>
                  <a:tailEnd/>
                </a:ln>
                <a:solidFill>
                  <a:srgbClr val="008000"/>
                </a:solidFill>
                <a:latin typeface="Arial Black"/>
              </a:rPr>
              <a:t>Trees</a:t>
            </a:r>
          </a:p>
        </p:txBody>
      </p:sp>
      <p:pic>
        <p:nvPicPr>
          <p:cNvPr id="69643" name="Picture 11" descr="tree definition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52600" y="1663700"/>
            <a:ext cx="63246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505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9640"/>
                                        </p:tgtEl>
                                        <p:attrNameLst>
                                          <p:attrName>style.visibility</p:attrName>
                                        </p:attrNameLst>
                                      </p:cBhvr>
                                      <p:to>
                                        <p:strVal val="visible"/>
                                      </p:to>
                                    </p:set>
                                    <p:anim calcmode="lin" valueType="num">
                                      <p:cBhvr>
                                        <p:cTn id="7" dur="500" fill="hold"/>
                                        <p:tgtEl>
                                          <p:spTgt spid="69640"/>
                                        </p:tgtEl>
                                        <p:attrNameLst>
                                          <p:attrName>ppt_w</p:attrName>
                                        </p:attrNameLst>
                                      </p:cBhvr>
                                      <p:tavLst>
                                        <p:tav tm="0">
                                          <p:val>
                                            <p:fltVal val="0"/>
                                          </p:val>
                                        </p:tav>
                                        <p:tav tm="100000">
                                          <p:val>
                                            <p:strVal val="#ppt_w"/>
                                          </p:val>
                                        </p:tav>
                                      </p:tavLst>
                                    </p:anim>
                                    <p:anim calcmode="lin" valueType="num">
                                      <p:cBhvr>
                                        <p:cTn id="8" dur="500" fill="hold"/>
                                        <p:tgtEl>
                                          <p:spTgt spid="69640"/>
                                        </p:tgtEl>
                                        <p:attrNameLst>
                                          <p:attrName>ppt_h</p:attrName>
                                        </p:attrNameLst>
                                      </p:cBhvr>
                                      <p:tavLst>
                                        <p:tav tm="0">
                                          <p:val>
                                            <p:fltVal val="0"/>
                                          </p:val>
                                        </p:tav>
                                        <p:tav tm="100000">
                                          <p:val>
                                            <p:strVal val="#ppt_h"/>
                                          </p:val>
                                        </p:tav>
                                      </p:tavLst>
                                    </p:anim>
                                    <p:animEffect transition="in" filter="fade">
                                      <p:cBhvr>
                                        <p:cTn id="9" dur="500"/>
                                        <p:tgtEl>
                                          <p:spTgt spid="6964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nodeType="clickEffect">
                                  <p:stCondLst>
                                    <p:cond delay="0"/>
                                  </p:stCondLst>
                                  <p:childTnLst>
                                    <p:anim calcmode="lin" valueType="num">
                                      <p:cBhvr>
                                        <p:cTn id="13" dur="500"/>
                                        <p:tgtEl>
                                          <p:spTgt spid="69640"/>
                                        </p:tgtEl>
                                        <p:attrNameLst>
                                          <p:attrName>ppt_w</p:attrName>
                                        </p:attrNameLst>
                                      </p:cBhvr>
                                      <p:tavLst>
                                        <p:tav tm="0">
                                          <p:val>
                                            <p:strVal val="ppt_w"/>
                                          </p:val>
                                        </p:tav>
                                        <p:tav tm="100000">
                                          <p:val>
                                            <p:fltVal val="0"/>
                                          </p:val>
                                        </p:tav>
                                      </p:tavLst>
                                    </p:anim>
                                    <p:anim calcmode="lin" valueType="num">
                                      <p:cBhvr>
                                        <p:cTn id="14" dur="500"/>
                                        <p:tgtEl>
                                          <p:spTgt spid="69640"/>
                                        </p:tgtEl>
                                        <p:attrNameLst>
                                          <p:attrName>ppt_h</p:attrName>
                                        </p:attrNameLst>
                                      </p:cBhvr>
                                      <p:tavLst>
                                        <p:tav tm="0">
                                          <p:val>
                                            <p:strVal val="ppt_h"/>
                                          </p:val>
                                        </p:tav>
                                        <p:tav tm="100000">
                                          <p:val>
                                            <p:fltVal val="0"/>
                                          </p:val>
                                        </p:tav>
                                      </p:tavLst>
                                    </p:anim>
                                    <p:animEffect transition="out" filter="fade">
                                      <p:cBhvr>
                                        <p:cTn id="15" dur="500"/>
                                        <p:tgtEl>
                                          <p:spTgt spid="69640"/>
                                        </p:tgtEl>
                                      </p:cBhvr>
                                    </p:animEffect>
                                    <p:set>
                                      <p:cBhvr>
                                        <p:cTn id="16" dur="1" fill="hold">
                                          <p:stCondLst>
                                            <p:cond delay="499"/>
                                          </p:stCondLst>
                                        </p:cTn>
                                        <p:tgtEl>
                                          <p:spTgt spid="6964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69644"/>
                                        </p:tgtEl>
                                        <p:attrNameLst>
                                          <p:attrName>style.visibility</p:attrName>
                                        </p:attrNameLst>
                                      </p:cBhvr>
                                      <p:to>
                                        <p:strVal val="visible"/>
                                      </p:to>
                                    </p:set>
                                    <p:anim calcmode="lin" valueType="num">
                                      <p:cBhvr>
                                        <p:cTn id="21" dur="500" fill="hold"/>
                                        <p:tgtEl>
                                          <p:spTgt spid="69644"/>
                                        </p:tgtEl>
                                        <p:attrNameLst>
                                          <p:attrName>ppt_w</p:attrName>
                                        </p:attrNameLst>
                                      </p:cBhvr>
                                      <p:tavLst>
                                        <p:tav tm="0">
                                          <p:val>
                                            <p:fltVal val="0"/>
                                          </p:val>
                                        </p:tav>
                                        <p:tav tm="100000">
                                          <p:val>
                                            <p:strVal val="#ppt_w"/>
                                          </p:val>
                                        </p:tav>
                                      </p:tavLst>
                                    </p:anim>
                                    <p:anim calcmode="lin" valueType="num">
                                      <p:cBhvr>
                                        <p:cTn id="22" dur="500" fill="hold"/>
                                        <p:tgtEl>
                                          <p:spTgt spid="69644"/>
                                        </p:tgtEl>
                                        <p:attrNameLst>
                                          <p:attrName>ppt_h</p:attrName>
                                        </p:attrNameLst>
                                      </p:cBhvr>
                                      <p:tavLst>
                                        <p:tav tm="0">
                                          <p:val>
                                            <p:fltVal val="0"/>
                                          </p:val>
                                        </p:tav>
                                        <p:tav tm="100000">
                                          <p:val>
                                            <p:strVal val="#ppt_h"/>
                                          </p:val>
                                        </p:tav>
                                      </p:tavLst>
                                    </p:anim>
                                    <p:animEffect transition="in" filter="fade">
                                      <p:cBhvr>
                                        <p:cTn id="23" dur="500"/>
                                        <p:tgtEl>
                                          <p:spTgt spid="6964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69643"/>
                                        </p:tgtEl>
                                        <p:attrNameLst>
                                          <p:attrName>style.visibility</p:attrName>
                                        </p:attrNameLst>
                                      </p:cBhvr>
                                      <p:to>
                                        <p:strVal val="visible"/>
                                      </p:to>
                                    </p:set>
                                    <p:anim calcmode="lin" valueType="num">
                                      <p:cBhvr>
                                        <p:cTn id="28" dur="500" fill="hold"/>
                                        <p:tgtEl>
                                          <p:spTgt spid="69643"/>
                                        </p:tgtEl>
                                        <p:attrNameLst>
                                          <p:attrName>ppt_w</p:attrName>
                                        </p:attrNameLst>
                                      </p:cBhvr>
                                      <p:tavLst>
                                        <p:tav tm="0">
                                          <p:val>
                                            <p:fltVal val="0"/>
                                          </p:val>
                                        </p:tav>
                                        <p:tav tm="100000">
                                          <p:val>
                                            <p:strVal val="#ppt_w"/>
                                          </p:val>
                                        </p:tav>
                                      </p:tavLst>
                                    </p:anim>
                                    <p:anim calcmode="lin" valueType="num">
                                      <p:cBhvr>
                                        <p:cTn id="29" dur="500" fill="hold"/>
                                        <p:tgtEl>
                                          <p:spTgt spid="69643"/>
                                        </p:tgtEl>
                                        <p:attrNameLst>
                                          <p:attrName>ppt_h</p:attrName>
                                        </p:attrNameLst>
                                      </p:cBhvr>
                                      <p:tavLst>
                                        <p:tav tm="0">
                                          <p:val>
                                            <p:fltVal val="0"/>
                                          </p:val>
                                        </p:tav>
                                        <p:tav tm="100000">
                                          <p:val>
                                            <p:strVal val="#ppt_h"/>
                                          </p:val>
                                        </p:tav>
                                      </p:tavLst>
                                    </p:anim>
                                    <p:animEffect transition="in" filter="fade">
                                      <p:cBhvr>
                                        <p:cTn id="30" dur="5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ChangeArrowheads="1"/>
          </p:cNvSpPr>
          <p:nvPr/>
        </p:nvSpPr>
        <p:spPr bwMode="auto">
          <a:xfrm>
            <a:off x="327025" y="1624012"/>
            <a:ext cx="8359775" cy="5157788"/>
          </a:xfrm>
          <a:prstGeom prst="rect">
            <a:avLst/>
          </a:prstGeom>
          <a:noFill/>
          <a:ln w="9525">
            <a:noFill/>
            <a:miter lim="800000"/>
            <a:headEnd/>
            <a:tailEnd/>
          </a:ln>
          <a:effectLst/>
        </p:spPr>
        <p:txBody>
          <a:bodyPr/>
          <a:lstStyle/>
          <a:p>
            <a:pPr marL="990600" lvl="1" indent="-533400">
              <a:lnSpc>
                <a:spcPct val="80000"/>
              </a:lnSpc>
              <a:spcBef>
                <a:spcPct val="20000"/>
              </a:spcBef>
              <a:buFont typeface="Wingdings" pitchFamily="2" charset="2"/>
              <a:buNone/>
            </a:pPr>
            <a:endParaRPr lang="en-US" sz="1000" dirty="0">
              <a:solidFill>
                <a:srgbClr val="993366"/>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rPr>
              <a:t>Allows </a:t>
            </a:r>
            <a:r>
              <a:rPr lang="en-US" sz="2400" dirty="0">
                <a:solidFill>
                  <a:srgbClr val="000099"/>
                </a:solidFill>
                <a:effectLst>
                  <a:outerShdw blurRad="38100" dist="38100" dir="2700000" algn="tl">
                    <a:srgbClr val="000000"/>
                  </a:outerShdw>
                </a:effectLst>
                <a:latin typeface="Arial Black" pitchFamily="34" charset="0"/>
              </a:rPr>
              <a:t>for importing and </a:t>
            </a:r>
            <a:r>
              <a:rPr lang="en-US" sz="2400" dirty="0" smtClean="0">
                <a:solidFill>
                  <a:srgbClr val="000099"/>
                </a:solidFill>
                <a:effectLst>
                  <a:outerShdw blurRad="38100" dist="38100" dir="2700000" algn="tl">
                    <a:srgbClr val="000000"/>
                  </a:outerShdw>
                </a:effectLst>
                <a:latin typeface="Arial Black" pitchFamily="34" charset="0"/>
              </a:rPr>
              <a:t>mapping</a:t>
            </a:r>
          </a:p>
          <a:p>
            <a:pPr lvl="1">
              <a:lnSpc>
                <a:spcPct val="80000"/>
              </a:lnSpc>
              <a:spcBef>
                <a:spcPct val="20000"/>
              </a:spcBef>
            </a:pPr>
            <a:r>
              <a:rPr lang="en-US" sz="2400" dirty="0">
                <a:solidFill>
                  <a:srgbClr val="000099"/>
                </a:solidFill>
                <a:effectLst>
                  <a:outerShdw blurRad="38100" dist="38100" dir="2700000" algn="tl">
                    <a:srgbClr val="000000"/>
                  </a:outerShdw>
                </a:effectLst>
                <a:latin typeface="Arial Black" pitchFamily="34" charset="0"/>
              </a:rPr>
              <a:t>	</a:t>
            </a:r>
            <a:r>
              <a:rPr lang="en-US" sz="2400" dirty="0" smtClean="0">
                <a:solidFill>
                  <a:srgbClr val="000099"/>
                </a:solidFill>
                <a:effectLst>
                  <a:outerShdw blurRad="38100" dist="38100" dir="2700000" algn="tl">
                    <a:srgbClr val="000000"/>
                  </a:outerShdw>
                </a:effectLst>
                <a:latin typeface="Arial Black" pitchFamily="34" charset="0"/>
              </a:rPr>
              <a:t> of </a:t>
            </a:r>
            <a:r>
              <a:rPr lang="en-US" sz="2400" dirty="0">
                <a:solidFill>
                  <a:srgbClr val="000099"/>
                </a:solidFill>
                <a:effectLst>
                  <a:outerShdw blurRad="38100" dist="38100" dir="2700000" algn="tl">
                    <a:srgbClr val="000000"/>
                  </a:outerShdw>
                </a:effectLst>
                <a:latin typeface="Arial Black" pitchFamily="34" charset="0"/>
              </a:rPr>
              <a:t>excel data for data </a:t>
            </a:r>
            <a:r>
              <a:rPr lang="en-US" sz="2400" dirty="0" smtClean="0">
                <a:solidFill>
                  <a:srgbClr val="000099"/>
                </a:solidFill>
                <a:effectLst>
                  <a:outerShdw blurRad="38100" dist="38100" dir="2700000" algn="tl">
                    <a:srgbClr val="000000"/>
                  </a:outerShdw>
                </a:effectLst>
                <a:latin typeface="Arial Black" pitchFamily="34" charset="0"/>
              </a:rPr>
              <a:t>manipulation</a:t>
            </a:r>
            <a:endParaRPr lang="en-US" sz="24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None/>
            </a:pPr>
            <a:endParaRPr lang="en-US" sz="12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a:solidFill>
                  <a:srgbClr val="000099"/>
                </a:solidFill>
                <a:effectLst>
                  <a:outerShdw blurRad="38100" dist="38100" dir="2700000" algn="tl">
                    <a:srgbClr val="000000"/>
                  </a:outerShdw>
                </a:effectLst>
                <a:latin typeface="Arial Black" pitchFamily="34" charset="0"/>
              </a:rPr>
              <a:t>Form or grid data entry </a:t>
            </a:r>
            <a:endParaRPr lang="en-US" sz="2400" dirty="0" smtClean="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endParaRPr lang="en-US" sz="1200" dirty="0" smtClean="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rPr>
              <a:t>Image association and workflow</a:t>
            </a:r>
            <a:endParaRPr lang="en-US" sz="24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endParaRPr lang="en-US" sz="12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a:solidFill>
                  <a:srgbClr val="000099"/>
                </a:solidFill>
                <a:effectLst>
                  <a:outerShdw blurRad="38100" dist="38100" dir="2700000" algn="tl">
                    <a:srgbClr val="000000"/>
                  </a:outerShdw>
                </a:effectLst>
                <a:latin typeface="Arial Black" pitchFamily="34" charset="0"/>
              </a:rPr>
              <a:t>Additional tools for data cleanup and manipulation – </a:t>
            </a:r>
            <a:r>
              <a:rPr lang="en-US" sz="2400" dirty="0" err="1" smtClean="0">
                <a:solidFill>
                  <a:srgbClr val="000099"/>
                </a:solidFill>
                <a:effectLst>
                  <a:outerShdw blurRad="38100" dist="38100" dir="2700000" algn="tl">
                    <a:srgbClr val="000000"/>
                  </a:outerShdw>
                </a:effectLst>
                <a:latin typeface="Arial Black" pitchFamily="34" charset="0"/>
              </a:rPr>
              <a:t>georeferencing</a:t>
            </a:r>
            <a:r>
              <a:rPr lang="en-US" sz="2400" dirty="0" smtClean="0">
                <a:solidFill>
                  <a:srgbClr val="000099"/>
                </a:solidFill>
                <a:effectLst>
                  <a:outerShdw blurRad="38100" dist="38100" dir="2700000" algn="tl">
                    <a:srgbClr val="000000"/>
                  </a:outerShdw>
                </a:effectLst>
                <a:latin typeface="Arial Black" pitchFamily="34" charset="0"/>
              </a:rPr>
              <a:t> and visualization</a:t>
            </a:r>
            <a:endParaRPr lang="en-US" sz="24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None/>
            </a:pPr>
            <a:endParaRPr lang="en-US" sz="12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rPr>
              <a:t>Upload</a:t>
            </a:r>
            <a:endParaRPr lang="en-US" sz="24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endParaRPr lang="en-US" sz="1200" dirty="0">
              <a:solidFill>
                <a:srgbClr val="000099"/>
              </a:solidFill>
              <a:effectLst>
                <a:outerShdw blurRad="38100" dist="38100" dir="2700000" algn="tl">
                  <a:srgbClr val="000000"/>
                </a:outerShdw>
              </a:effectLst>
              <a:latin typeface="Arial Black" pitchFamily="34" charset="0"/>
            </a:endParaRPr>
          </a:p>
          <a:p>
            <a:pPr marL="990600" lvl="1" indent="-533400">
              <a:lnSpc>
                <a:spcPct val="80000"/>
              </a:lnSpc>
              <a:spcBef>
                <a:spcPct val="20000"/>
              </a:spcBef>
              <a:buFont typeface="Wingdings" pitchFamily="2" charset="2"/>
              <a:buChar char="§"/>
            </a:pPr>
            <a:r>
              <a:rPr lang="en-US" sz="2400" dirty="0" smtClean="0">
                <a:solidFill>
                  <a:srgbClr val="000099"/>
                </a:solidFill>
                <a:effectLst>
                  <a:outerShdw blurRad="38100" dist="38100" dir="2700000" algn="tl">
                    <a:srgbClr val="000000"/>
                  </a:outerShdw>
                </a:effectLst>
                <a:latin typeface="Arial Black" pitchFamily="34" charset="0"/>
              </a:rPr>
              <a:t>Stand-alone - no </a:t>
            </a:r>
            <a:r>
              <a:rPr lang="en-US" sz="2400" dirty="0">
                <a:solidFill>
                  <a:srgbClr val="000099"/>
                </a:solidFill>
                <a:effectLst>
                  <a:outerShdw blurRad="38100" dist="38100" dir="2700000" algn="tl">
                    <a:srgbClr val="000000"/>
                  </a:outerShdw>
                </a:effectLst>
                <a:latin typeface="Arial Black" pitchFamily="34" charset="0"/>
              </a:rPr>
              <a:t>installation required – field application</a:t>
            </a:r>
          </a:p>
        </p:txBody>
      </p:sp>
      <p:sp>
        <p:nvSpPr>
          <p:cNvPr id="32769" name="WordArt 4"/>
          <p:cNvSpPr>
            <a:spLocks noChangeArrowheads="1" noChangeShapeType="1" noTextEdit="1"/>
          </p:cNvSpPr>
          <p:nvPr/>
        </p:nvSpPr>
        <p:spPr bwMode="auto">
          <a:xfrm>
            <a:off x="2057401" y="400050"/>
            <a:ext cx="3773488" cy="361950"/>
          </a:xfrm>
          <a:prstGeom prst="rect">
            <a:avLst/>
          </a:prstGeom>
        </p:spPr>
        <p:txBody>
          <a:bodyPr wrap="none" fromWordArt="1">
            <a:prstTxWarp prst="textPlain">
              <a:avLst>
                <a:gd name="adj" fmla="val 50000"/>
              </a:avLst>
            </a:prstTxWarp>
          </a:bodyPr>
          <a:lstStyle/>
          <a:p>
            <a:pPr algn="ctr"/>
            <a:r>
              <a:rPr lang="en-US" sz="3200" kern="10" dirty="0" smtClean="0">
                <a:ln w="9525">
                  <a:solidFill>
                    <a:srgbClr val="003300"/>
                  </a:solidFill>
                  <a:round/>
                  <a:headEnd/>
                  <a:tailEnd/>
                </a:ln>
                <a:solidFill>
                  <a:srgbClr val="339933"/>
                </a:solidFill>
                <a:latin typeface="Arial Black"/>
              </a:rPr>
              <a:t>The Workbench</a:t>
            </a:r>
            <a:endParaRPr lang="en-US" sz="3200" kern="10" dirty="0">
              <a:ln w="9525">
                <a:solidFill>
                  <a:srgbClr val="003300"/>
                </a:solidFill>
                <a:round/>
                <a:headEnd/>
                <a:tailEnd/>
              </a:ln>
              <a:solidFill>
                <a:srgbClr val="339933"/>
              </a:solidFill>
              <a:latin typeface="Arial Black"/>
            </a:endParaRPr>
          </a:p>
        </p:txBody>
      </p:sp>
      <p:pic>
        <p:nvPicPr>
          <p:cNvPr id="44043" name="Picture 11"/>
          <p:cNvPicPr>
            <a:picLocks noChangeAspect="1" noChangeArrowheads="1"/>
          </p:cNvPicPr>
          <p:nvPr/>
        </p:nvPicPr>
        <p:blipFill>
          <a:blip r:embed="rId3">
            <a:extLst>
              <a:ext uri="{28A0092B-C50C-407E-A947-70E740481C1C}">
                <a14:useLocalDpi xmlns:a14="http://schemas.microsoft.com/office/drawing/2010/main" val="0"/>
              </a:ext>
            </a:extLst>
          </a:blip>
          <a:srcRect t="4823" r="49799" b="2573"/>
          <a:stretch>
            <a:fillRect/>
          </a:stretch>
        </p:blipFill>
        <p:spPr bwMode="auto">
          <a:xfrm>
            <a:off x="762000" y="1219200"/>
            <a:ext cx="75438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2"/>
          <p:cNvGrpSpPr>
            <a:grpSpLocks/>
          </p:cNvGrpSpPr>
          <p:nvPr/>
        </p:nvGrpSpPr>
        <p:grpSpPr bwMode="auto">
          <a:xfrm>
            <a:off x="304800" y="1905000"/>
            <a:ext cx="8523288" cy="3898900"/>
            <a:chOff x="202" y="1357"/>
            <a:chExt cx="5369" cy="2456"/>
          </a:xfrm>
        </p:grpSpPr>
        <p:pic>
          <p:nvPicPr>
            <p:cNvPr id="32781"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 y="1357"/>
              <a:ext cx="3454" cy="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 y="1357"/>
              <a:ext cx="1888" cy="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25" y="1905000"/>
            <a:ext cx="8427826" cy="371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abentley\Desktop\WB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50" y="1814954"/>
            <a:ext cx="7962900" cy="37848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bentley\Desktop\WB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199" y="1066800"/>
            <a:ext cx="8359479" cy="525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bentley\Desktop\WB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199" y="1066800"/>
            <a:ext cx="8359479" cy="52457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bentley\Desktop\WB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198" y="1066800"/>
            <a:ext cx="8359479" cy="5249536"/>
          </a:xfrm>
          <a:prstGeom prst="rect">
            <a:avLst/>
          </a:prstGeom>
          <a:noFill/>
          <a:extLst>
            <a:ext uri="{909E8E84-426E-40dd-AFC4-6F175D3DCCD1}">
              <a14:hiddenFill xmlns:a14="http://schemas.microsoft.com/office/drawing/2010/main">
                <a:solidFill>
                  <a:srgbClr val="FFFFFF"/>
                </a:solidFill>
              </a14:hiddenFill>
            </a:ext>
          </a:extLst>
        </p:spPr>
      </p:pic>
      <p:pic>
        <p:nvPicPr>
          <p:cNvPr id="32783"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140"/>
            <a:ext cx="9144000" cy="686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26"/>
                                        </p:tgtEl>
                                        <p:attrNameLst>
                                          <p:attrName>ppt_w</p:attrName>
                                        </p:attrNameLst>
                                      </p:cBhvr>
                                      <p:tavLst>
                                        <p:tav tm="0">
                                          <p:val>
                                            <p:strVal val="ppt_w"/>
                                          </p:val>
                                        </p:tav>
                                        <p:tav tm="100000">
                                          <p:val>
                                            <p:fltVal val="0"/>
                                          </p:val>
                                        </p:tav>
                                      </p:tavLst>
                                    </p:anim>
                                    <p:anim calcmode="lin" valueType="num">
                                      <p:cBhvr>
                                        <p:cTn id="14" dur="500"/>
                                        <p:tgtEl>
                                          <p:spTgt spid="1026"/>
                                        </p:tgtEl>
                                        <p:attrNameLst>
                                          <p:attrName>ppt_h</p:attrName>
                                        </p:attrNameLst>
                                      </p:cBhvr>
                                      <p:tavLst>
                                        <p:tav tm="0">
                                          <p:val>
                                            <p:strVal val="ppt_h"/>
                                          </p:val>
                                        </p:tav>
                                        <p:tav tm="100000">
                                          <p:val>
                                            <p:fltVal val="0"/>
                                          </p:val>
                                        </p:tav>
                                      </p:tavLst>
                                    </p:anim>
                                    <p:animEffect transition="out" filter="fade">
                                      <p:cBhvr>
                                        <p:cTn id="15" dur="500"/>
                                        <p:tgtEl>
                                          <p:spTgt spid="1026"/>
                                        </p:tgtEl>
                                      </p:cBhvr>
                                    </p:animEffect>
                                    <p:set>
                                      <p:cBhvr>
                                        <p:cTn id="16" dur="1" fill="hold">
                                          <p:stCondLst>
                                            <p:cond delay="499"/>
                                          </p:stCondLst>
                                        </p:cTn>
                                        <p:tgtEl>
                                          <p:spTgt spid="10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500" fill="hold"/>
                                        <p:tgtEl>
                                          <p:spTgt spid="1027"/>
                                        </p:tgtEl>
                                        <p:attrNameLst>
                                          <p:attrName>ppt_w</p:attrName>
                                        </p:attrNameLst>
                                      </p:cBhvr>
                                      <p:tavLst>
                                        <p:tav tm="0">
                                          <p:val>
                                            <p:fltVal val="0"/>
                                          </p:val>
                                        </p:tav>
                                        <p:tav tm="100000">
                                          <p:val>
                                            <p:strVal val="#ppt_w"/>
                                          </p:val>
                                        </p:tav>
                                      </p:tavLst>
                                    </p:anim>
                                    <p:anim calcmode="lin" valueType="num">
                                      <p:cBhvr>
                                        <p:cTn id="22" dur="500" fill="hold"/>
                                        <p:tgtEl>
                                          <p:spTgt spid="1027"/>
                                        </p:tgtEl>
                                        <p:attrNameLst>
                                          <p:attrName>ppt_h</p:attrName>
                                        </p:attrNameLst>
                                      </p:cBhvr>
                                      <p:tavLst>
                                        <p:tav tm="0">
                                          <p:val>
                                            <p:fltVal val="0"/>
                                          </p:val>
                                        </p:tav>
                                        <p:tav tm="100000">
                                          <p:val>
                                            <p:strVal val="#ppt_h"/>
                                          </p:val>
                                        </p:tav>
                                      </p:tavLst>
                                    </p:anim>
                                    <p:animEffect transition="in" filter="fade">
                                      <p:cBhvr>
                                        <p:cTn id="23" dur="5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027"/>
                                        </p:tgtEl>
                                        <p:attrNameLst>
                                          <p:attrName>ppt_w</p:attrName>
                                        </p:attrNameLst>
                                      </p:cBhvr>
                                      <p:tavLst>
                                        <p:tav tm="0">
                                          <p:val>
                                            <p:strVal val="ppt_w"/>
                                          </p:val>
                                        </p:tav>
                                        <p:tav tm="100000">
                                          <p:val>
                                            <p:fltVal val="0"/>
                                          </p:val>
                                        </p:tav>
                                      </p:tavLst>
                                    </p:anim>
                                    <p:anim calcmode="lin" valueType="num">
                                      <p:cBhvr>
                                        <p:cTn id="28" dur="500"/>
                                        <p:tgtEl>
                                          <p:spTgt spid="1027"/>
                                        </p:tgtEl>
                                        <p:attrNameLst>
                                          <p:attrName>ppt_h</p:attrName>
                                        </p:attrNameLst>
                                      </p:cBhvr>
                                      <p:tavLst>
                                        <p:tav tm="0">
                                          <p:val>
                                            <p:strVal val="ppt_h"/>
                                          </p:val>
                                        </p:tav>
                                        <p:tav tm="100000">
                                          <p:val>
                                            <p:fltVal val="0"/>
                                          </p:val>
                                        </p:tav>
                                      </p:tavLst>
                                    </p:anim>
                                    <p:animEffect transition="out" filter="fade">
                                      <p:cBhvr>
                                        <p:cTn id="29" dur="500"/>
                                        <p:tgtEl>
                                          <p:spTgt spid="1027"/>
                                        </p:tgtEl>
                                      </p:cBhvr>
                                    </p:animEffect>
                                    <p:set>
                                      <p:cBhvr>
                                        <p:cTn id="30" dur="1" fill="hold">
                                          <p:stCondLst>
                                            <p:cond delay="499"/>
                                          </p:stCondLst>
                                        </p:cTn>
                                        <p:tgtEl>
                                          <p:spTgt spid="10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500" fill="hold"/>
                                        <p:tgtEl>
                                          <p:spTgt spid="1028"/>
                                        </p:tgtEl>
                                        <p:attrNameLst>
                                          <p:attrName>ppt_w</p:attrName>
                                        </p:attrNameLst>
                                      </p:cBhvr>
                                      <p:tavLst>
                                        <p:tav tm="0">
                                          <p:val>
                                            <p:fltVal val="0"/>
                                          </p:val>
                                        </p:tav>
                                        <p:tav tm="100000">
                                          <p:val>
                                            <p:strVal val="#ppt_w"/>
                                          </p:val>
                                        </p:tav>
                                      </p:tavLst>
                                    </p:anim>
                                    <p:anim calcmode="lin" valueType="num">
                                      <p:cBhvr>
                                        <p:cTn id="36" dur="500" fill="hold"/>
                                        <p:tgtEl>
                                          <p:spTgt spid="1028"/>
                                        </p:tgtEl>
                                        <p:attrNameLst>
                                          <p:attrName>ppt_h</p:attrName>
                                        </p:attrNameLst>
                                      </p:cBhvr>
                                      <p:tavLst>
                                        <p:tav tm="0">
                                          <p:val>
                                            <p:fltVal val="0"/>
                                          </p:val>
                                        </p:tav>
                                        <p:tav tm="100000">
                                          <p:val>
                                            <p:strVal val="#ppt_h"/>
                                          </p:val>
                                        </p:tav>
                                      </p:tavLst>
                                    </p:anim>
                                    <p:animEffect transition="in" filter="fade">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28"/>
                                        </p:tgtEl>
                                        <p:attrNameLst>
                                          <p:attrName>ppt_w</p:attrName>
                                        </p:attrNameLst>
                                      </p:cBhvr>
                                      <p:tavLst>
                                        <p:tav tm="0">
                                          <p:val>
                                            <p:strVal val="ppt_w"/>
                                          </p:val>
                                        </p:tav>
                                        <p:tav tm="100000">
                                          <p:val>
                                            <p:fltVal val="0"/>
                                          </p:val>
                                        </p:tav>
                                      </p:tavLst>
                                    </p:anim>
                                    <p:anim calcmode="lin" valueType="num">
                                      <p:cBhvr>
                                        <p:cTn id="42" dur="500"/>
                                        <p:tgtEl>
                                          <p:spTgt spid="1028"/>
                                        </p:tgtEl>
                                        <p:attrNameLst>
                                          <p:attrName>ppt_h</p:attrName>
                                        </p:attrNameLst>
                                      </p:cBhvr>
                                      <p:tavLst>
                                        <p:tav tm="0">
                                          <p:val>
                                            <p:strVal val="ppt_h"/>
                                          </p:val>
                                        </p:tav>
                                        <p:tav tm="100000">
                                          <p:val>
                                            <p:fltVal val="0"/>
                                          </p:val>
                                        </p:tav>
                                      </p:tavLst>
                                    </p:anim>
                                    <p:animEffect transition="out" filter="fade">
                                      <p:cBhvr>
                                        <p:cTn id="43" dur="500"/>
                                        <p:tgtEl>
                                          <p:spTgt spid="1028"/>
                                        </p:tgtEl>
                                      </p:cBhvr>
                                    </p:animEffect>
                                    <p:set>
                                      <p:cBhvr>
                                        <p:cTn id="44" dur="1" fill="hold">
                                          <p:stCondLst>
                                            <p:cond delay="499"/>
                                          </p:stCondLst>
                                        </p:cTn>
                                        <p:tgtEl>
                                          <p:spTgt spid="10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Effect transition="in" filter="fade">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0" fill="hold" nodeType="clickEffect">
                                  <p:stCondLst>
                                    <p:cond delay="0"/>
                                  </p:stCondLst>
                                  <p:childTnLst>
                                    <p:anim calcmode="lin" valueType="num">
                                      <p:cBhvr>
                                        <p:cTn id="55" dur="500"/>
                                        <p:tgtEl>
                                          <p:spTgt spid="2"/>
                                        </p:tgtEl>
                                        <p:attrNameLst>
                                          <p:attrName>ppt_w</p:attrName>
                                        </p:attrNameLst>
                                      </p:cBhvr>
                                      <p:tavLst>
                                        <p:tav tm="0">
                                          <p:val>
                                            <p:strVal val="ppt_w"/>
                                          </p:val>
                                        </p:tav>
                                        <p:tav tm="100000">
                                          <p:val>
                                            <p:fltVal val="0"/>
                                          </p:val>
                                        </p:tav>
                                      </p:tavLst>
                                    </p:anim>
                                    <p:anim calcmode="lin" valueType="num">
                                      <p:cBhvr>
                                        <p:cTn id="56" dur="500"/>
                                        <p:tgtEl>
                                          <p:spTgt spid="2"/>
                                        </p:tgtEl>
                                        <p:attrNameLst>
                                          <p:attrName>ppt_h</p:attrName>
                                        </p:attrNameLst>
                                      </p:cBhvr>
                                      <p:tavLst>
                                        <p:tav tm="0">
                                          <p:val>
                                            <p:strVal val="ppt_h"/>
                                          </p:val>
                                        </p:tav>
                                        <p:tav tm="100000">
                                          <p:val>
                                            <p:fltVal val="0"/>
                                          </p:val>
                                        </p:tav>
                                      </p:tavLst>
                                    </p:anim>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nodeType="clickEffect">
                                  <p:stCondLst>
                                    <p:cond delay="0"/>
                                  </p:stCondLst>
                                  <p:childTnLst>
                                    <p:anim calcmode="lin" valueType="num">
                                      <p:cBhvr>
                                        <p:cTn id="69" dur="500"/>
                                        <p:tgtEl>
                                          <p:spTgt spid="16"/>
                                        </p:tgtEl>
                                        <p:attrNameLst>
                                          <p:attrName>ppt_w</p:attrName>
                                        </p:attrNameLst>
                                      </p:cBhvr>
                                      <p:tavLst>
                                        <p:tav tm="0">
                                          <p:val>
                                            <p:strVal val="ppt_w"/>
                                          </p:val>
                                        </p:tav>
                                        <p:tav tm="100000">
                                          <p:val>
                                            <p:fltVal val="0"/>
                                          </p:val>
                                        </p:tav>
                                      </p:tavLst>
                                    </p:anim>
                                    <p:anim calcmode="lin" valueType="num">
                                      <p:cBhvr>
                                        <p:cTn id="70" dur="500"/>
                                        <p:tgtEl>
                                          <p:spTgt spid="16"/>
                                        </p:tgtEl>
                                        <p:attrNameLst>
                                          <p:attrName>ppt_h</p:attrName>
                                        </p:attrNameLst>
                                      </p:cBhvr>
                                      <p:tavLst>
                                        <p:tav tm="0">
                                          <p:val>
                                            <p:strVal val="ppt_h"/>
                                          </p:val>
                                        </p:tav>
                                        <p:tav tm="100000">
                                          <p:val>
                                            <p:fltVal val="0"/>
                                          </p:val>
                                        </p:tav>
                                      </p:tavLst>
                                    </p:anim>
                                    <p:animEffect transition="out" filter="fade">
                                      <p:cBhvr>
                                        <p:cTn id="71" dur="500"/>
                                        <p:tgtEl>
                                          <p:spTgt spid="16"/>
                                        </p:tgtEl>
                                      </p:cBhvr>
                                    </p:animEffect>
                                    <p:set>
                                      <p:cBhvr>
                                        <p:cTn id="72" dur="1" fill="hold">
                                          <p:stCondLst>
                                            <p:cond delay="499"/>
                                          </p:stCondLst>
                                        </p:cTn>
                                        <p:tgtEl>
                                          <p:spTgt spid="1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nodeType="clickEffect">
                                  <p:stCondLst>
                                    <p:cond delay="0"/>
                                  </p:stCondLst>
                                  <p:childTnLst>
                                    <p:set>
                                      <p:cBhvr>
                                        <p:cTn id="76" dur="1" fill="hold">
                                          <p:stCondLst>
                                            <p:cond delay="0"/>
                                          </p:stCondLst>
                                        </p:cTn>
                                        <p:tgtEl>
                                          <p:spTgt spid="44043"/>
                                        </p:tgtEl>
                                        <p:attrNameLst>
                                          <p:attrName>style.visibility</p:attrName>
                                        </p:attrNameLst>
                                      </p:cBhvr>
                                      <p:to>
                                        <p:strVal val="visible"/>
                                      </p:to>
                                    </p:set>
                                    <p:anim calcmode="lin" valueType="num">
                                      <p:cBhvr>
                                        <p:cTn id="77" dur="500" fill="hold"/>
                                        <p:tgtEl>
                                          <p:spTgt spid="44043"/>
                                        </p:tgtEl>
                                        <p:attrNameLst>
                                          <p:attrName>ppt_w</p:attrName>
                                        </p:attrNameLst>
                                      </p:cBhvr>
                                      <p:tavLst>
                                        <p:tav tm="0">
                                          <p:val>
                                            <p:fltVal val="0"/>
                                          </p:val>
                                        </p:tav>
                                        <p:tav tm="100000">
                                          <p:val>
                                            <p:strVal val="#ppt_w"/>
                                          </p:val>
                                        </p:tav>
                                      </p:tavLst>
                                    </p:anim>
                                    <p:anim calcmode="lin" valueType="num">
                                      <p:cBhvr>
                                        <p:cTn id="78" dur="500" fill="hold"/>
                                        <p:tgtEl>
                                          <p:spTgt spid="44043"/>
                                        </p:tgtEl>
                                        <p:attrNameLst>
                                          <p:attrName>ppt_h</p:attrName>
                                        </p:attrNameLst>
                                      </p:cBhvr>
                                      <p:tavLst>
                                        <p:tav tm="0">
                                          <p:val>
                                            <p:fltVal val="0"/>
                                          </p:val>
                                        </p:tav>
                                        <p:tav tm="100000">
                                          <p:val>
                                            <p:strVal val="#ppt_h"/>
                                          </p:val>
                                        </p:tav>
                                      </p:tavLst>
                                    </p:anim>
                                    <p:animEffect transition="in" filter="fade">
                                      <p:cBhvr>
                                        <p:cTn id="79" dur="500"/>
                                        <p:tgtEl>
                                          <p:spTgt spid="4404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xit" presetSubtype="0" fill="hold" nodeType="clickEffect">
                                  <p:stCondLst>
                                    <p:cond delay="0"/>
                                  </p:stCondLst>
                                  <p:childTnLst>
                                    <p:anim calcmode="lin" valueType="num">
                                      <p:cBhvr>
                                        <p:cTn id="83" dur="500"/>
                                        <p:tgtEl>
                                          <p:spTgt spid="44043"/>
                                        </p:tgtEl>
                                        <p:attrNameLst>
                                          <p:attrName>ppt_w</p:attrName>
                                        </p:attrNameLst>
                                      </p:cBhvr>
                                      <p:tavLst>
                                        <p:tav tm="0">
                                          <p:val>
                                            <p:strVal val="ppt_w"/>
                                          </p:val>
                                        </p:tav>
                                        <p:tav tm="100000">
                                          <p:val>
                                            <p:fltVal val="0"/>
                                          </p:val>
                                        </p:tav>
                                      </p:tavLst>
                                    </p:anim>
                                    <p:anim calcmode="lin" valueType="num">
                                      <p:cBhvr>
                                        <p:cTn id="84" dur="500"/>
                                        <p:tgtEl>
                                          <p:spTgt spid="44043"/>
                                        </p:tgtEl>
                                        <p:attrNameLst>
                                          <p:attrName>ppt_h</p:attrName>
                                        </p:attrNameLst>
                                      </p:cBhvr>
                                      <p:tavLst>
                                        <p:tav tm="0">
                                          <p:val>
                                            <p:strVal val="ppt_h"/>
                                          </p:val>
                                        </p:tav>
                                        <p:tav tm="100000">
                                          <p:val>
                                            <p:fltVal val="0"/>
                                          </p:val>
                                        </p:tav>
                                      </p:tavLst>
                                    </p:anim>
                                    <p:animEffect transition="out" filter="fade">
                                      <p:cBhvr>
                                        <p:cTn id="85" dur="500"/>
                                        <p:tgtEl>
                                          <p:spTgt spid="44043"/>
                                        </p:tgtEl>
                                      </p:cBhvr>
                                    </p:animEffect>
                                    <p:set>
                                      <p:cBhvr>
                                        <p:cTn id="86" dur="1" fill="hold">
                                          <p:stCondLst>
                                            <p:cond delay="499"/>
                                          </p:stCondLst>
                                        </p:cTn>
                                        <p:tgtEl>
                                          <p:spTgt spid="440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029"/>
                                        </p:tgtEl>
                                        <p:attrNameLst>
                                          <p:attrName>style.visibility</p:attrName>
                                        </p:attrNameLst>
                                      </p:cBhvr>
                                      <p:to>
                                        <p:strVal val="visible"/>
                                      </p:to>
                                    </p:set>
                                    <p:anim calcmode="lin" valueType="num">
                                      <p:cBhvr>
                                        <p:cTn id="91" dur="500" fill="hold"/>
                                        <p:tgtEl>
                                          <p:spTgt spid="1029"/>
                                        </p:tgtEl>
                                        <p:attrNameLst>
                                          <p:attrName>ppt_w</p:attrName>
                                        </p:attrNameLst>
                                      </p:cBhvr>
                                      <p:tavLst>
                                        <p:tav tm="0">
                                          <p:val>
                                            <p:fltVal val="0"/>
                                          </p:val>
                                        </p:tav>
                                        <p:tav tm="100000">
                                          <p:val>
                                            <p:strVal val="#ppt_w"/>
                                          </p:val>
                                        </p:tav>
                                      </p:tavLst>
                                    </p:anim>
                                    <p:anim calcmode="lin" valueType="num">
                                      <p:cBhvr>
                                        <p:cTn id="92" dur="500" fill="hold"/>
                                        <p:tgtEl>
                                          <p:spTgt spid="1029"/>
                                        </p:tgtEl>
                                        <p:attrNameLst>
                                          <p:attrName>ppt_h</p:attrName>
                                        </p:attrNameLst>
                                      </p:cBhvr>
                                      <p:tavLst>
                                        <p:tav tm="0">
                                          <p:val>
                                            <p:fltVal val="0"/>
                                          </p:val>
                                        </p:tav>
                                        <p:tav tm="100000">
                                          <p:val>
                                            <p:strVal val="#ppt_h"/>
                                          </p:val>
                                        </p:tav>
                                      </p:tavLst>
                                    </p:anim>
                                    <p:animEffect transition="in" filter="fade">
                                      <p:cBhvr>
                                        <p:cTn id="93" dur="500"/>
                                        <p:tgtEl>
                                          <p:spTgt spid="1029"/>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nodeType="clickEffect">
                                  <p:stCondLst>
                                    <p:cond delay="0"/>
                                  </p:stCondLst>
                                  <p:childTnLst>
                                    <p:anim calcmode="lin" valueType="num">
                                      <p:cBhvr>
                                        <p:cTn id="97" dur="500"/>
                                        <p:tgtEl>
                                          <p:spTgt spid="1029"/>
                                        </p:tgtEl>
                                        <p:attrNameLst>
                                          <p:attrName>ppt_w</p:attrName>
                                        </p:attrNameLst>
                                      </p:cBhvr>
                                      <p:tavLst>
                                        <p:tav tm="0">
                                          <p:val>
                                            <p:strVal val="ppt_w"/>
                                          </p:val>
                                        </p:tav>
                                        <p:tav tm="100000">
                                          <p:val>
                                            <p:fltVal val="0"/>
                                          </p:val>
                                        </p:tav>
                                      </p:tavLst>
                                    </p:anim>
                                    <p:anim calcmode="lin" valueType="num">
                                      <p:cBhvr>
                                        <p:cTn id="98" dur="500"/>
                                        <p:tgtEl>
                                          <p:spTgt spid="1029"/>
                                        </p:tgtEl>
                                        <p:attrNameLst>
                                          <p:attrName>ppt_h</p:attrName>
                                        </p:attrNameLst>
                                      </p:cBhvr>
                                      <p:tavLst>
                                        <p:tav tm="0">
                                          <p:val>
                                            <p:strVal val="ppt_h"/>
                                          </p:val>
                                        </p:tav>
                                        <p:tav tm="100000">
                                          <p:val>
                                            <p:fltVal val="0"/>
                                          </p:val>
                                        </p:tav>
                                      </p:tavLst>
                                    </p:anim>
                                    <p:animEffect transition="out" filter="fade">
                                      <p:cBhvr>
                                        <p:cTn id="99" dur="500"/>
                                        <p:tgtEl>
                                          <p:spTgt spid="1029"/>
                                        </p:tgtEl>
                                      </p:cBhvr>
                                    </p:animEffect>
                                    <p:set>
                                      <p:cBhvr>
                                        <p:cTn id="100" dur="1" fill="hold">
                                          <p:stCondLst>
                                            <p:cond delay="499"/>
                                          </p:stCondLst>
                                        </p:cTn>
                                        <p:tgtEl>
                                          <p:spTgt spid="102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32783"/>
                                        </p:tgtEl>
                                        <p:attrNameLst>
                                          <p:attrName>style.visibility</p:attrName>
                                        </p:attrNameLst>
                                      </p:cBhvr>
                                      <p:to>
                                        <p:strVal val="visible"/>
                                      </p:to>
                                    </p:set>
                                    <p:anim calcmode="lin" valueType="num">
                                      <p:cBhvr>
                                        <p:cTn id="105" dur="500" fill="hold"/>
                                        <p:tgtEl>
                                          <p:spTgt spid="32783"/>
                                        </p:tgtEl>
                                        <p:attrNameLst>
                                          <p:attrName>ppt_w</p:attrName>
                                        </p:attrNameLst>
                                      </p:cBhvr>
                                      <p:tavLst>
                                        <p:tav tm="0">
                                          <p:val>
                                            <p:fltVal val="0"/>
                                          </p:val>
                                        </p:tav>
                                        <p:tav tm="100000">
                                          <p:val>
                                            <p:strVal val="#ppt_w"/>
                                          </p:val>
                                        </p:tav>
                                      </p:tavLst>
                                    </p:anim>
                                    <p:anim calcmode="lin" valueType="num">
                                      <p:cBhvr>
                                        <p:cTn id="106" dur="500" fill="hold"/>
                                        <p:tgtEl>
                                          <p:spTgt spid="32783"/>
                                        </p:tgtEl>
                                        <p:attrNameLst>
                                          <p:attrName>ppt_h</p:attrName>
                                        </p:attrNameLst>
                                      </p:cBhvr>
                                      <p:tavLst>
                                        <p:tav tm="0">
                                          <p:val>
                                            <p:fltVal val="0"/>
                                          </p:val>
                                        </p:tav>
                                        <p:tav tm="100000">
                                          <p:val>
                                            <p:strVal val="#ppt_h"/>
                                          </p:val>
                                        </p:tav>
                                      </p:tavLst>
                                    </p:anim>
                                    <p:animEffect transition="in" filter="fade">
                                      <p:cBhvr>
                                        <p:cTn id="107" dur="500"/>
                                        <p:tgtEl>
                                          <p:spTgt spid="32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3366</TotalTime>
  <Words>882</Words>
  <Application>Microsoft Macintosh PowerPoint</Application>
  <PresentationFormat>On-screen Show (4:3)</PresentationFormat>
  <Paragraphs>196</Paragraphs>
  <Slides>17</Slides>
  <Notes>10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Lifemapper</vt:lpstr>
      <vt:lpstr>PowerPoint Presentation</vt:lpstr>
      <vt:lpstr>PowerPoint Presentation</vt:lpstr>
      <vt:lpstr>PowerPoint Presentation</vt:lpstr>
      <vt:lpstr>PowerPoint Presentation</vt:lpstr>
      <vt:lpstr>PowerPoint Presentation</vt:lpstr>
      <vt:lpstr>PowerPoint Presentation</vt:lpstr>
    </vt:vector>
  </TitlesOfParts>
  <Company>kunhm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 Bentley</dc:creator>
  <cp:lastModifiedBy>Andy Bentley</cp:lastModifiedBy>
  <cp:revision>164</cp:revision>
  <dcterms:created xsi:type="dcterms:W3CDTF">2010-03-22T18:51:13Z</dcterms:created>
  <dcterms:modified xsi:type="dcterms:W3CDTF">2013-04-12T15:06:11Z</dcterms:modified>
</cp:coreProperties>
</file>