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5"/>
  </p:notesMasterIdLst>
  <p:sldIdLst>
    <p:sldId id="256" r:id="rId3"/>
    <p:sldId id="267" r:id="rId4"/>
    <p:sldId id="261" r:id="rId5"/>
    <p:sldId id="257" r:id="rId6"/>
    <p:sldId id="260" r:id="rId7"/>
    <p:sldId id="263" r:id="rId8"/>
    <p:sldId id="258" r:id="rId9"/>
    <p:sldId id="269" r:id="rId10"/>
    <p:sldId id="264" r:id="rId11"/>
    <p:sldId id="270"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74C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09" autoAdjust="0"/>
  </p:normalViewPr>
  <p:slideViewPr>
    <p:cSldViewPr showGuides="1">
      <p:cViewPr varScale="1">
        <p:scale>
          <a:sx n="60" d="100"/>
          <a:sy n="60" d="100"/>
        </p:scale>
        <p:origin x="600"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BDBF7-AEEE-42BC-9DA0-7E2CEC360B43}" type="datetimeFigureOut">
              <a:rPr lang="en-US" smtClean="0"/>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A14E9-2860-4088-87BB-708D3AE0DCB4}" type="slidenum">
              <a:rPr lang="en-US" smtClean="0"/>
              <a:t>‹#›</a:t>
            </a:fld>
            <a:endParaRPr lang="en-US"/>
          </a:p>
        </p:txBody>
      </p:sp>
    </p:spTree>
    <p:extLst>
      <p:ext uri="{BB962C8B-B14F-4D97-AF65-F5344CB8AC3E}">
        <p14:creationId xmlns:p14="http://schemas.microsoft.com/office/powerpoint/2010/main" val="285104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focus of this talk is on the data management issues / challenges / expectations surrounding getting enhanced data from the cloud, back into one’s local database.</a:t>
            </a:r>
            <a:endParaRPr lang="en-US" dirty="0"/>
          </a:p>
        </p:txBody>
      </p:sp>
      <p:sp>
        <p:nvSpPr>
          <p:cNvPr id="4" name="Slide Number Placeholder 3"/>
          <p:cNvSpPr>
            <a:spLocks noGrp="1"/>
          </p:cNvSpPr>
          <p:nvPr>
            <p:ph type="sldNum" sz="quarter" idx="10"/>
          </p:nvPr>
        </p:nvSpPr>
        <p:spPr/>
        <p:txBody>
          <a:bodyPr/>
          <a:lstStyle/>
          <a:p>
            <a:fld id="{478A14E9-2860-4088-87BB-708D3AE0DCB4}" type="slidenum">
              <a:rPr lang="en-US" smtClean="0"/>
              <a:t>1</a:t>
            </a:fld>
            <a:endParaRPr lang="en-US"/>
          </a:p>
        </p:txBody>
      </p:sp>
    </p:spTree>
    <p:extLst>
      <p:ext uri="{BB962C8B-B14F-4D97-AF65-F5344CB8AC3E}">
        <p14:creationId xmlns:p14="http://schemas.microsoft.com/office/powerpoint/2010/main" val="311283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the blue dashed</a:t>
            </a:r>
            <a:r>
              <a:rPr lang="en-US" baseline="0" dirty="0" smtClean="0"/>
              <a:t> arrow.</a:t>
            </a:r>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2741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Why </a:t>
            </a:r>
            <a:r>
              <a:rPr lang="en-US" sz="1200" dirty="0" err="1" smtClean="0"/>
              <a:t>darwin</a:t>
            </a:r>
            <a:r>
              <a:rPr lang="en-US" sz="1200" dirty="0" smtClean="0"/>
              <a:t> core / georeferencing standards?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http://prezi.com/iib3pqk-kyd-/curators-workbench/</a:t>
            </a:r>
          </a:p>
          <a:p>
            <a:endParaRPr lang="en-US" dirty="0" smtClean="0"/>
          </a:p>
          <a:p>
            <a:r>
              <a:rPr lang="en-US" dirty="0" smtClean="0"/>
              <a:t>Why care</a:t>
            </a:r>
            <a:r>
              <a:rPr lang="en-US" baseline="0" dirty="0" smtClean="0"/>
              <a:t> about standards?</a:t>
            </a:r>
            <a:br>
              <a:rPr lang="en-US" baseline="0" dirty="0" smtClean="0"/>
            </a:br>
            <a:r>
              <a:rPr lang="en-US" baseline="0" dirty="0" smtClean="0"/>
              <a:t>What do they have the potential to accomplish?</a:t>
            </a:r>
          </a:p>
          <a:p>
            <a:endParaRPr lang="en-US" baseline="0" dirty="0" smtClean="0"/>
          </a:p>
          <a:p>
            <a:r>
              <a:rPr lang="en-US" baseline="0" dirty="0" smtClean="0"/>
              <a:t>Collection Managers are doing what they need to do – for themselves, their collections.</a:t>
            </a:r>
          </a:p>
          <a:p>
            <a:r>
              <a:rPr lang="en-US" baseline="0" dirty="0" smtClean="0"/>
              <a:t>When we share, we need standards.</a:t>
            </a:r>
          </a:p>
          <a:p>
            <a:r>
              <a:rPr lang="en-US" baseline="0" dirty="0" smtClean="0"/>
              <a:t>Data becomes useful for others / other purposes.</a:t>
            </a:r>
          </a:p>
          <a:p>
            <a:r>
              <a:rPr lang="en-US" baseline="0" dirty="0" smtClean="0"/>
              <a:t>a common vocab is required</a:t>
            </a:r>
          </a:p>
          <a:p>
            <a:r>
              <a:rPr lang="en-US" baseline="0" dirty="0" smtClean="0"/>
              <a:t>Feedback and Attribution become possible.</a:t>
            </a:r>
          </a:p>
          <a:p>
            <a:r>
              <a:rPr lang="en-US" baseline="0" dirty="0" smtClean="0"/>
              <a:t>The collection gets used, more, increasing the value of the collection.</a:t>
            </a:r>
          </a:p>
          <a:p>
            <a:r>
              <a:rPr lang="en-US" baseline="0" dirty="0" smtClean="0"/>
              <a:t>	indirect, subtle</a:t>
            </a:r>
          </a:p>
          <a:p>
            <a:r>
              <a:rPr lang="en-US" baseline="0" dirty="0" smtClean="0"/>
              <a:t>Putting identifiers on specimens --- makes more useful to others.</a:t>
            </a:r>
          </a:p>
          <a:p>
            <a:r>
              <a:rPr lang="en-US" baseline="0" dirty="0" smtClean="0"/>
              <a:t>	consistency is important!</a:t>
            </a:r>
          </a:p>
          <a:p>
            <a:endParaRPr lang="en-US" dirty="0"/>
          </a:p>
        </p:txBody>
      </p:sp>
      <p:sp>
        <p:nvSpPr>
          <p:cNvPr id="4" name="Slide Number Placeholder 3"/>
          <p:cNvSpPr>
            <a:spLocks noGrp="1"/>
          </p:cNvSpPr>
          <p:nvPr>
            <p:ph type="sldNum" sz="quarter" idx="10"/>
          </p:nvPr>
        </p:nvSpPr>
        <p:spPr/>
        <p:txBody>
          <a:bodyPr/>
          <a:lstStyle/>
          <a:p>
            <a:fld id="{562F057A-E30D-44EE-83A1-0415F9D9D2E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4372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Best data comes from source (aka the “provider”)</a:t>
            </a:r>
            <a:endParaRPr lang="en-US" dirty="0" smtClean="0"/>
          </a:p>
          <a:p>
            <a:pPr lvl="1"/>
            <a:r>
              <a:rPr lang="en-US" dirty="0" smtClean="0"/>
              <a:t>Is this a reasonable proposition / expectation?</a:t>
            </a:r>
          </a:p>
          <a:p>
            <a:pPr lvl="1"/>
            <a:r>
              <a:rPr lang="en-US" dirty="0" smtClean="0"/>
              <a:t>IF Yes, when might it actually be true?</a:t>
            </a:r>
          </a:p>
          <a:p>
            <a:pPr lvl="1"/>
            <a:r>
              <a:rPr lang="en-US" dirty="0" smtClean="0"/>
              <a:t>IF No, where is the place?</a:t>
            </a:r>
          </a:p>
          <a:p>
            <a:pPr lvl="2"/>
            <a:r>
              <a:rPr lang="en-US" dirty="0" smtClean="0"/>
              <a:t>Is there one place?</a:t>
            </a:r>
          </a:p>
          <a:p>
            <a:pPr lvl="3"/>
            <a:r>
              <a:rPr lang="en-US" dirty="0" smtClean="0"/>
              <a:t>Won’t different aggregators do different things to / with the data?</a:t>
            </a:r>
          </a:p>
          <a:p>
            <a:pPr lvl="3"/>
            <a:r>
              <a:rPr lang="en-US" dirty="0" smtClean="0"/>
              <a:t>Won’t different aggregators provide different tools?</a:t>
            </a:r>
          </a:p>
          <a:p>
            <a:endParaRPr lang="en-US" dirty="0"/>
          </a:p>
        </p:txBody>
      </p:sp>
      <p:sp>
        <p:nvSpPr>
          <p:cNvPr id="4" name="Slide Number Placeholder 3"/>
          <p:cNvSpPr>
            <a:spLocks noGrp="1"/>
          </p:cNvSpPr>
          <p:nvPr>
            <p:ph type="sldNum" sz="quarter" idx="10"/>
          </p:nvPr>
        </p:nvSpPr>
        <p:spPr/>
        <p:txBody>
          <a:bodyPr/>
          <a:lstStyle/>
          <a:p>
            <a:fld id="{478A14E9-2860-4088-87BB-708D3AE0DCB4}" type="slidenum">
              <a:rPr lang="en-US" smtClean="0"/>
              <a:t>5</a:t>
            </a:fld>
            <a:endParaRPr lang="en-US"/>
          </a:p>
        </p:txBody>
      </p:sp>
    </p:spTree>
    <p:extLst>
      <p:ext uri="{BB962C8B-B14F-4D97-AF65-F5344CB8AC3E}">
        <p14:creationId xmlns:p14="http://schemas.microsoft.com/office/powerpoint/2010/main" val="116189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your local “</a:t>
            </a:r>
            <a:r>
              <a:rPr lang="en-US" dirty="0" err="1" smtClean="0"/>
              <a:t>filedas</a:t>
            </a:r>
            <a:r>
              <a:rPr lang="en-US" dirty="0" smtClean="0"/>
              <a:t> name”</a:t>
            </a:r>
            <a:r>
              <a:rPr lang="en-US" baseline="0" dirty="0" smtClean="0"/>
              <a:t> is not something you would change.</a:t>
            </a:r>
            <a:endParaRPr lang="en-US" dirty="0"/>
          </a:p>
        </p:txBody>
      </p:sp>
      <p:sp>
        <p:nvSpPr>
          <p:cNvPr id="4" name="Slide Number Placeholder 3"/>
          <p:cNvSpPr>
            <a:spLocks noGrp="1"/>
          </p:cNvSpPr>
          <p:nvPr>
            <p:ph type="sldNum" sz="quarter" idx="10"/>
          </p:nvPr>
        </p:nvSpPr>
        <p:spPr/>
        <p:txBody>
          <a:bodyPr/>
          <a:lstStyle/>
          <a:p>
            <a:fld id="{478A14E9-2860-4088-87BB-708D3AE0DCB4}" type="slidenum">
              <a:rPr lang="en-US" smtClean="0"/>
              <a:t>9</a:t>
            </a:fld>
            <a:endParaRPr lang="en-US"/>
          </a:p>
        </p:txBody>
      </p:sp>
    </p:spTree>
    <p:extLst>
      <p:ext uri="{BB962C8B-B14F-4D97-AF65-F5344CB8AC3E}">
        <p14:creationId xmlns:p14="http://schemas.microsoft.com/office/powerpoint/2010/main" val="35932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a:t>
            </a:r>
            <a:r>
              <a:rPr lang="en-US" baseline="0" dirty="0" smtClean="0"/>
              <a:t> – Consumer relationship at several levels</a:t>
            </a:r>
          </a:p>
          <a:p>
            <a:r>
              <a:rPr lang="en-US" baseline="0" dirty="0" smtClean="0"/>
              <a:t>The Catalog</a:t>
            </a:r>
            <a:endParaRPr lang="en-US" dirty="0"/>
          </a:p>
        </p:txBody>
      </p:sp>
      <p:sp>
        <p:nvSpPr>
          <p:cNvPr id="4" name="Slide Number Placeholder 3"/>
          <p:cNvSpPr>
            <a:spLocks noGrp="1"/>
          </p:cNvSpPr>
          <p:nvPr>
            <p:ph type="sldNum" sz="quarter" idx="10"/>
          </p:nvPr>
        </p:nvSpPr>
        <p:spPr/>
        <p:txBody>
          <a:bodyPr/>
          <a:lstStyle/>
          <a:p>
            <a:fld id="{478A14E9-2860-4088-87BB-708D3AE0DCB4}" type="slidenum">
              <a:rPr lang="en-US" smtClean="0"/>
              <a:t>10</a:t>
            </a:fld>
            <a:endParaRPr lang="en-US"/>
          </a:p>
        </p:txBody>
      </p:sp>
    </p:spTree>
    <p:extLst>
      <p:ext uri="{BB962C8B-B14F-4D97-AF65-F5344CB8AC3E}">
        <p14:creationId xmlns:p14="http://schemas.microsoft.com/office/powerpoint/2010/main" val="2752226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gif"/><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flmnh.ufl.edu/" TargetMode="External"/><Relationship Id="rId5" Type="http://schemas.openxmlformats.org/officeDocument/2006/relationships/image" Target="../media/image6.png"/><Relationship Id="rId4" Type="http://schemas.openxmlformats.org/officeDocument/2006/relationships/hyperlink" Target="http://fsu.edu/" TargetMode="External"/><Relationship Id="rId9"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1A37C596-7584-4028-96DE-0F1F3B200713}" type="slidenum">
              <a:rPr lang="en-US" smtClean="0"/>
              <a:t>‹#›</a:t>
            </a:fld>
            <a:endParaRPr lang="en-US"/>
          </a:p>
        </p:txBody>
      </p:sp>
      <p:sp>
        <p:nvSpPr>
          <p:cNvPr id="10" name="TextBox 9"/>
          <p:cNvSpPr txBox="1"/>
          <p:nvPr/>
        </p:nvSpPr>
        <p:spPr>
          <a:xfrm>
            <a:off x="1447800" y="5722620"/>
            <a:ext cx="7162800" cy="900246"/>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algn="l"/>
            <a:endParaRPr lang="en-US" sz="1050" dirty="0"/>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lvl1pPr>
          </a:lstStyle>
          <a:p>
            <a:pPr lvl="0"/>
            <a:r>
              <a:rPr lang="en-US" dirty="0" smtClean="0"/>
              <a:t>Presenter Name</a:t>
            </a:r>
            <a:endParaRPr lang="en-US" dirty="0"/>
          </a:p>
        </p:txBody>
      </p:sp>
      <p:pic>
        <p:nvPicPr>
          <p:cNvPr id="8" name="Picture 8" descr="http://www.nsf.gov/images/logos/nsf1.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124" y="5669245"/>
            <a:ext cx="686476" cy="6906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4165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effectLst>
                  <a:outerShdw blurRad="38100" dist="38100" dir="2700000" algn="tl">
                    <a:srgbClr val="000000">
                      <a:alpha val="43137"/>
                    </a:srgbClr>
                  </a:outerShdw>
                </a:effectLs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7F17C1-9CF7-43EE-800D-B006075EEDDB}"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424199" y="6409671"/>
            <a:ext cx="618202" cy="365125"/>
          </a:xfrm>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813222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D14FA1-4617-4329-8DF0-7AE2A9A5CD17}" type="datetime1">
              <a:rPr lang="en-US" smtClean="0">
                <a:solidFill>
                  <a:prstClr val="black">
                    <a:tint val="75000"/>
                  </a:prstClr>
                </a:solidFill>
              </a:rPr>
              <a:pPr/>
              <a:t>8/7/2014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txBox="1">
            <a:spLocks/>
          </p:cNvSpPr>
          <p:nvPr userDrawn="1"/>
        </p:nvSpPr>
        <p:spPr>
          <a:xfrm>
            <a:off x="8424199" y="6409671"/>
            <a:ext cx="618202"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553667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13" y="2160983"/>
            <a:ext cx="3139217" cy="576262"/>
          </a:xfrm>
        </p:spPr>
        <p:txBody>
          <a:bodyPr anchor="b">
            <a:noAutofit/>
          </a:bodyPr>
          <a:lstStyle>
            <a:lvl1pPr marL="0" indent="0">
              <a:buNone/>
              <a:defRPr sz="2400" b="0">
                <a:effectLst>
                  <a:outerShdw blurRad="38100" dist="38100" dir="2700000" algn="tl">
                    <a:srgbClr val="000000">
                      <a:alpha val="43137"/>
                    </a:srgbClr>
                  </a:outerShdw>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13" y="2737254"/>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effectLst>
                  <a:outerShdw blurRad="38100" dist="38100" dir="2700000" algn="tl">
                    <a:srgbClr val="000000">
                      <a:alpha val="43137"/>
                    </a:srgbClr>
                  </a:outerShdw>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92" y="2737254"/>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ACEDAE-5F3F-4D77-8E71-A58CE5A8F2DB}" type="datetime1">
              <a:rPr lang="en-US" smtClean="0">
                <a:solidFill>
                  <a:prstClr val="black">
                    <a:tint val="75000"/>
                  </a:prstClr>
                </a:solidFill>
              </a:rPr>
              <a:pPr/>
              <a:t>8/7/2014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88253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232A1A-93D1-49EC-ACAF-328DAA614ED6}" type="datetime1">
              <a:rPr lang="en-US" smtClean="0">
                <a:solidFill>
                  <a:prstClr val="black">
                    <a:tint val="75000"/>
                  </a:prstClr>
                </a:solidFill>
              </a:rPr>
              <a:pPr/>
              <a:t>8/7/2014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730292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2402-43B2-44C8-8DB3-F4400CB1F34E}" type="datetime1">
              <a:rPr lang="en-US" smtClean="0">
                <a:solidFill>
                  <a:prstClr val="black">
                    <a:tint val="75000"/>
                  </a:prstClr>
                </a:solidFill>
              </a:rPr>
              <a:pPr/>
              <a:t>8/7/2014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386099" y="6244571"/>
            <a:ext cx="512504" cy="365125"/>
          </a:xfrm>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599599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33"/>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1C85F-0098-4C79-B62F-08B2BE88F1FB}" type="datetime1">
              <a:rPr lang="en-US" smtClean="0">
                <a:solidFill>
                  <a:prstClr val="black">
                    <a:tint val="75000"/>
                  </a:prstClr>
                </a:solidFill>
              </a:rPr>
              <a:pPr/>
              <a:t>8/7/2014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48333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effectLst>
                  <a:outerShdw blurRad="38100" dist="38100" dir="2700000" algn="tl">
                    <a:srgbClr val="000000">
                      <a:alpha val="43137"/>
                    </a:srgbClr>
                  </a:outerShdw>
                </a:effectLs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43E75-19C6-49F3-878E-FED6118B8B95}" type="datetime1">
              <a:rPr lang="en-US" smtClean="0">
                <a:solidFill>
                  <a:prstClr val="black">
                    <a:tint val="75000"/>
                  </a:prstClr>
                </a:solidFill>
              </a:rPr>
              <a:pPr/>
              <a:t>8/7/2014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710903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28B7B-7A3C-4AE7-B8C5-F3DCC2A64072}"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txBox="1">
            <a:spLocks/>
          </p:cNvSpPr>
          <p:nvPr userDrawn="1"/>
        </p:nvSpPr>
        <p:spPr>
          <a:xfrm>
            <a:off x="8386099" y="6244571"/>
            <a:ext cx="512504"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020021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4"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742B5-178B-4AE3-ACB3-01F18621DD30}"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1940079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7001F-4EC5-44D6-A2FC-B848234C955D}"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202246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1A37C596-7584-4028-96DE-0F1F3B200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4"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DCB55-1CA4-46E2-A38E-327CB7FBE454}"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8959650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589BB-7090-4FB8-9A6F-0A5A3134AFAC}"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769943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D901A-2752-4DE6-B3F4-4F71C9396656}"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313974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9" y="609608"/>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5"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5C01F-D19F-49C4-9D7E-F444E2A3983F}"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07979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A37C596-7584-4028-96DE-0F1F3B200713}" type="slidenum">
              <a:rPr lang="en-US" smtClean="0"/>
              <a:t>‹#›</a:t>
            </a:fld>
            <a:endParaRPr lang="en-US"/>
          </a:p>
        </p:txBody>
      </p:sp>
    </p:spTree>
    <p:extLst>
      <p:ext uri="{BB962C8B-B14F-4D97-AF65-F5344CB8AC3E}">
        <p14:creationId xmlns:p14="http://schemas.microsoft.com/office/powerpoint/2010/main" val="649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1A37C596-7584-4028-96DE-0F1F3B200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1"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371600"/>
            <a:ext cx="4041775" cy="654843"/>
          </a:xfrm>
        </p:spPr>
        <p:txBody>
          <a:bodyPr lIns="45720" tIns="0" rIns="45720" bIns="0" anchor="ctr"/>
          <a:lstStyle>
            <a:lvl1pPr marL="0" indent="0">
              <a:buNone/>
              <a:defRPr sz="2400" b="1"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209800"/>
            <a:ext cx="4041775"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1A37C596-7584-4028-96DE-0F1F3B200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7C596-7584-4028-96DE-0F1F3B200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526C7C-558E-4137-A64D-6F7BDB7B8E19}" type="datetimeFigureOut">
              <a:rPr lang="en-US" smtClean="0"/>
              <a:t>8/7/2014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A37C596-7584-4028-96DE-0F1F3B200713}" type="slidenum">
              <a:rPr lang="en-US" smtClean="0"/>
              <a:t>‹#›</a:t>
            </a:fld>
            <a:endParaRPr lang="en-US"/>
          </a:p>
        </p:txBody>
      </p:sp>
    </p:spTree>
    <p:extLst>
      <p:ext uri="{BB962C8B-B14F-4D97-AF65-F5344CB8AC3E}">
        <p14:creationId xmlns:p14="http://schemas.microsoft.com/office/powerpoint/2010/main" val="3755849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no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90600" y="867834"/>
            <a:ext cx="5825202" cy="1646302"/>
          </a:xfrm>
        </p:spPr>
        <p:txBody>
          <a:bodyPr anchor="b">
            <a:noAutofit/>
          </a:bodyPr>
          <a:lstStyle>
            <a:lvl1pPr algn="r">
              <a:defRPr sz="4800">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2514142"/>
            <a:ext cx="5825202" cy="1096899"/>
          </a:xfrm>
        </p:spPr>
        <p:txBody>
          <a:bodyPr anchor="t">
            <a:normAutofit/>
          </a:bodyPr>
          <a:lstStyle>
            <a:lvl1pPr marL="0" indent="0" algn="r">
              <a:buNone/>
              <a:defRPr sz="2400">
                <a:solidFill>
                  <a:schemeClr val="tx1">
                    <a:lumMod val="50000"/>
                    <a:lumOff val="50000"/>
                  </a:schemeClr>
                </a:solidFill>
                <a:effectLst>
                  <a:outerShdw blurRad="38100" dist="38100" dir="2700000" algn="tl">
                    <a:srgbClr val="000000">
                      <a:alpha val="43137"/>
                    </a:srgbClr>
                  </a:outerShdw>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F45E32-DD43-4361-8306-1F4293595616}"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pic>
        <p:nvPicPr>
          <p:cNvPr id="20" name="Picture 2" descr="http://vpcomm.umich.edu/assets/brand/hom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590" y="6018537"/>
            <a:ext cx="536780" cy="5667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www.nsf.gov/images/logos/nsf1.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1691" y="5994817"/>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lorida State University logo">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21543" y="6009923"/>
            <a:ext cx="566777" cy="5667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Florida Museum logo">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949945" y="6009923"/>
            <a:ext cx="539462" cy="5667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Users\dpaul\Desktop\uf.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08932" y="5978684"/>
            <a:ext cx="715319" cy="71531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userDrawn="1"/>
        </p:nvSpPr>
        <p:spPr>
          <a:xfrm>
            <a:off x="5486400" y="5995381"/>
            <a:ext cx="3594100" cy="946541"/>
          </a:xfrm>
          <a:prstGeom prst="rect">
            <a:avLst/>
          </a:prstGeom>
          <a:noFill/>
        </p:spPr>
        <p:txBody>
          <a:bodyPr wrap="square" rtlCol="0">
            <a:spAutoFit/>
          </a:bodyPr>
          <a:lstStyle/>
          <a:p>
            <a:pPr algn="just" defTabSz="457200"/>
            <a:r>
              <a:rPr lang="en-US" sz="900" dirty="0">
                <a:solidFill>
                  <a:prstClr val="black">
                    <a:lumMod val="85000"/>
                    <a:lumOff val="15000"/>
                  </a:prstClr>
                </a:solidFill>
              </a:rPr>
              <a:t>This material is based upon work supported by the National Science Foundation under Cooperative Agreement EF-1115210.  Any opinions, findings, and conclusions or recommendations expressed in this material are those of the author(s) and do not necessarily reflect the views of the National Science Foundation.</a:t>
            </a:r>
          </a:p>
          <a:p>
            <a:pPr algn="just" defTabSz="457200"/>
            <a:endParaRPr lang="en-US" sz="1051" dirty="0">
              <a:solidFill>
                <a:prstClr val="black"/>
              </a:solidFill>
            </a:endParaRPr>
          </a:p>
        </p:txBody>
      </p:sp>
      <p:pic>
        <p:nvPicPr>
          <p:cNvPr id="35" name="Picture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5071" y="6033061"/>
            <a:ext cx="1613566" cy="500207"/>
          </a:xfrm>
          <a:prstGeom prst="rect">
            <a:avLst/>
          </a:prstGeom>
        </p:spPr>
      </p:pic>
    </p:spTree>
    <p:extLst>
      <p:ext uri="{BB962C8B-B14F-4D97-AF65-F5344CB8AC3E}">
        <p14:creationId xmlns:p14="http://schemas.microsoft.com/office/powerpoint/2010/main" val="2966516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099299" cy="13208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508001" y="2160590"/>
            <a:ext cx="7099299" cy="388077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62649" y="6409671"/>
            <a:ext cx="825011" cy="365125"/>
          </a:xfrm>
        </p:spPr>
        <p:txBody>
          <a:bodyPr/>
          <a:lstStyle/>
          <a:p>
            <a:fld id="{844A9E0B-40E6-4AA7-B099-7620440D0E3F}" type="datetime1">
              <a:rPr lang="en-US" smtClean="0">
                <a:solidFill>
                  <a:prstClr val="black">
                    <a:tint val="75000"/>
                  </a:prstClr>
                </a:solidFill>
              </a:rPr>
              <a:pPr/>
              <a:t>8/7/2014</a:t>
            </a:fld>
            <a:endParaRPr lang="en-US" dirty="0">
              <a:solidFill>
                <a:prstClr val="black">
                  <a:tint val="75000"/>
                </a:prstClr>
              </a:solidFill>
            </a:endParaRPr>
          </a:p>
        </p:txBody>
      </p:sp>
      <p:sp>
        <p:nvSpPr>
          <p:cNvPr id="5" name="Footer Placeholder 4"/>
          <p:cNvSpPr>
            <a:spLocks noGrp="1"/>
          </p:cNvSpPr>
          <p:nvPr>
            <p:ph type="ftr" sz="quarter" idx="11"/>
          </p:nvPr>
        </p:nvSpPr>
        <p:spPr>
          <a:xfrm>
            <a:off x="508001" y="6409671"/>
            <a:ext cx="5156199"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424199" y="6409671"/>
            <a:ext cx="618202" cy="365125"/>
          </a:xfrm>
        </p:spPr>
        <p:txBody>
          <a:bodyPr/>
          <a:lstStyle>
            <a:lvl1pPr>
              <a:defRPr sz="1200">
                <a:solidFill>
                  <a:schemeClr val="accent2">
                    <a:lumMod val="50000"/>
                  </a:schemeClr>
                </a:solidFill>
              </a:defRPr>
            </a:lvl1pPr>
          </a:lstStyle>
          <a:p>
            <a:fld id="{4FAB73BC-B049-4115-A692-8D63A059BFB8}" type="slidenum">
              <a:rPr lang="en-US" smtClean="0">
                <a:solidFill>
                  <a:srgbClr val="54A021">
                    <a:lumMod val="50000"/>
                  </a:srgbClr>
                </a:solidFill>
              </a:rPr>
              <a:pPr/>
              <a:t>‹#›</a:t>
            </a:fld>
            <a:endParaRPr lang="en-US" dirty="0">
              <a:solidFill>
                <a:srgbClr val="54A021">
                  <a:lumMod val="50000"/>
                </a:srgbClr>
              </a:solidFill>
            </a:endParaRPr>
          </a:p>
        </p:txBody>
      </p:sp>
    </p:spTree>
    <p:extLst>
      <p:ext uri="{BB962C8B-B14F-4D97-AF65-F5344CB8AC3E}">
        <p14:creationId xmlns:p14="http://schemas.microsoft.com/office/powerpoint/2010/main" val="24078481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extLst>
              <a:ext uri="{BEBA8EAE-BF5A-486C-A8C5-ECC9F3942E4B}">
                <a14:imgProps xmlns:a14="http://schemas.microsoft.com/office/drawing/2010/main">
                  <a14:imgLayer r:embed="rId10">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76200" y="6400800"/>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1A37C596-7584-4028-96DE-0F1F3B200713}" type="slidenum">
              <a:rPr lang="en-US" smtClean="0"/>
              <a:t>‹#›</a:t>
            </a:fld>
            <a:endParaRPr lang="en-US"/>
          </a:p>
        </p:txBody>
      </p:sp>
      <p:sp>
        <p:nvSpPr>
          <p:cNvPr id="4" name="Rounded Rectangle 3"/>
          <p:cNvSpPr/>
          <p:nvPr/>
        </p:nvSpPr>
        <p:spPr>
          <a:xfrm>
            <a:off x="7315200"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digbio_logo_rgb.eps"/>
          <p:cNvPicPr>
            <a:picLocks noChangeAspect="1"/>
          </p:cNvPicPr>
          <p:nvPr/>
        </p:nvPicPr>
        <p:blipFill>
          <a:blip r:embed="rId11" cstate="print">
            <a:lum contrast="35000"/>
            <a:extLst>
              <a:ext uri="{28A0092B-C50C-407E-A947-70E740481C1C}">
                <a14:useLocalDpi xmlns:a14="http://schemas.microsoft.com/office/drawing/2010/main"/>
              </a:ext>
            </a:extLst>
          </a:blip>
          <a:stretch>
            <a:fillRect/>
          </a:stretch>
        </p:blipFill>
        <p:spPr>
          <a:xfrm>
            <a:off x="7391400" y="6426201"/>
            <a:ext cx="1169353" cy="3555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latinLnBrk="0" hangingPunct="1">
        <a:spcBef>
          <a:spcPct val="0"/>
        </a:spcBef>
        <a:buNone/>
        <a:defRPr kumimoji="0" sz="4000" b="1" i="0" kern="1200" baseline="0">
          <a:ln>
            <a:noFill/>
          </a:ln>
          <a:solidFill>
            <a:schemeClr val="accent1"/>
          </a:solidFill>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1" cy="6866467"/>
            <a:chOff x="0" y="-8467"/>
            <a:chExt cx="12192001" cy="6866467"/>
          </a:xfrm>
        </p:grpSpPr>
        <p:sp>
          <p:nvSpPr>
            <p:cNvPr id="23" name="Rectangle 25"/>
            <p:cNvSpPr/>
            <p:nvPr/>
          </p:nvSpPr>
          <p:spPr>
            <a:xfrm>
              <a:off x="10371666" y="0"/>
              <a:ext cx="1820335"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no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562168" y="3589867"/>
              <a:ext cx="16266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702309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702309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7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DB78966D-7A65-4C86-A8BD-5895C588E588}" type="datetime1">
              <a:rPr lang="en-US" smtClean="0">
                <a:solidFill>
                  <a:prstClr val="black">
                    <a:tint val="75000"/>
                  </a:prstClr>
                </a:solidFill>
              </a:rPr>
              <a:pPr defTabSz="457200"/>
              <a:t>8/7/2014</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7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9" y="6041371"/>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4FAB73BC-B049-4115-A692-8D63A059BFB8}"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4216510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iming>
    <p:tnLst>
      <p:par>
        <p:cTn id="1" dur="indefinite" restart="never" nodeType="tmRoot"/>
      </p:par>
    </p:tnLst>
  </p:timing>
  <p:hf hdr="0" ftr="0" dt="0"/>
  <p:txStyles>
    <p:titleStyle>
      <a:lvl1pPr algn="l" defTabSz="457189" rtl="0" eaLnBrk="1" latinLnBrk="0" hangingPunct="1">
        <a:spcBef>
          <a:spcPct val="0"/>
        </a:spcBef>
        <a:buNone/>
        <a:defRPr sz="3600" kern="1200">
          <a:solidFill>
            <a:schemeClr val="accent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digbio.org/wiki/index.php/Data_Management_Interest_Grou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Data Management: The Data </a:t>
            </a:r>
            <a:r>
              <a:rPr lang="en-US" strike="sngStrike" dirty="0" smtClean="0"/>
              <a:t>Repatriation</a:t>
            </a:r>
            <a:r>
              <a:rPr lang="en-US" dirty="0" smtClean="0"/>
              <a:t> Re-integration Step or …</a:t>
            </a:r>
            <a:endParaRPr lang="en-US" strike="sngStrike" dirty="0"/>
          </a:p>
        </p:txBody>
      </p:sp>
      <p:sp>
        <p:nvSpPr>
          <p:cNvPr id="3" name="Subtitle 2"/>
          <p:cNvSpPr>
            <a:spLocks noGrp="1"/>
          </p:cNvSpPr>
          <p:nvPr>
            <p:ph type="subTitle" idx="1"/>
          </p:nvPr>
        </p:nvSpPr>
        <p:spPr>
          <a:xfrm>
            <a:off x="990600" y="3355975"/>
            <a:ext cx="7239000" cy="1752600"/>
          </a:xfrm>
        </p:spPr>
        <p:txBody>
          <a:bodyPr>
            <a:normAutofit fontScale="92500" lnSpcReduction="20000"/>
          </a:bodyPr>
          <a:lstStyle/>
          <a:p>
            <a:r>
              <a:rPr lang="en-US" dirty="0" smtClean="0"/>
              <a:t>Loaded terms, Pronoun Trouble, Achievable Expectations</a:t>
            </a:r>
          </a:p>
          <a:p>
            <a:endParaRPr lang="en-US" sz="2200" dirty="0" smtClean="0"/>
          </a:p>
          <a:p>
            <a:r>
              <a:rPr lang="en-US" sz="2200" i="1" dirty="0" smtClean="0"/>
              <a:t>Introducing the: </a:t>
            </a:r>
            <a:r>
              <a:rPr lang="en-US" sz="2200" dirty="0" smtClean="0"/>
              <a:t>iDigBio Data </a:t>
            </a:r>
            <a:r>
              <a:rPr lang="en-US" sz="2200" dirty="0"/>
              <a:t>Management Interest Group </a:t>
            </a:r>
            <a:endParaRPr lang="en-US" sz="2200" dirty="0" smtClean="0"/>
          </a:p>
          <a:p>
            <a:r>
              <a:rPr lang="en-US" sz="2200" dirty="0" smtClean="0"/>
              <a:t>Webinar Kick-off</a:t>
            </a:r>
            <a:r>
              <a:rPr lang="en-US" sz="2200" dirty="0" smtClean="0"/>
              <a:t>, 7 August 2014</a:t>
            </a:r>
          </a:p>
          <a:p>
            <a:r>
              <a:rPr lang="en-US" sz="2200" dirty="0" smtClean="0"/>
              <a:t>Deb Paul, Greg </a:t>
            </a:r>
            <a:r>
              <a:rPr lang="en-US" sz="2200" dirty="0" err="1" smtClean="0"/>
              <a:t>Riccardi</a:t>
            </a:r>
            <a:r>
              <a:rPr lang="en-US" sz="2200" dirty="0" smtClean="0"/>
              <a:t>,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300" y="5669583"/>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7309" y="5669583"/>
            <a:ext cx="8413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57929" y="5648878"/>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35747" y="5677560"/>
            <a:ext cx="68738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86200" y="5562600"/>
            <a:ext cx="4724400" cy="1061829"/>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lgn="l"/>
            <a:endParaRPr lang="en-US" sz="1050" dirty="0"/>
          </a:p>
        </p:txBody>
      </p:sp>
    </p:spTree>
    <p:extLst>
      <p:ext uri="{BB962C8B-B14F-4D97-AF65-F5344CB8AC3E}">
        <p14:creationId xmlns:p14="http://schemas.microsoft.com/office/powerpoint/2010/main" val="245761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a:t>
            </a:r>
            <a:endParaRPr lang="en-US" dirty="0"/>
          </a:p>
        </p:txBody>
      </p:sp>
      <p:sp>
        <p:nvSpPr>
          <p:cNvPr id="3" name="Content Placeholder 2"/>
          <p:cNvSpPr>
            <a:spLocks noGrp="1"/>
          </p:cNvSpPr>
          <p:nvPr>
            <p:ph idx="1"/>
          </p:nvPr>
        </p:nvSpPr>
        <p:spPr/>
        <p:txBody>
          <a:bodyPr/>
          <a:lstStyle/>
          <a:p>
            <a:r>
              <a:rPr lang="en-US" dirty="0" smtClean="0"/>
              <a:t>Researcher</a:t>
            </a:r>
          </a:p>
          <a:p>
            <a:r>
              <a:rPr lang="en-US" dirty="0" smtClean="0"/>
              <a:t>Provider (who is a Consumer)</a:t>
            </a:r>
          </a:p>
          <a:p>
            <a:r>
              <a:rPr lang="en-US" dirty="0" smtClean="0"/>
              <a:t>Aggregator</a:t>
            </a:r>
          </a:p>
          <a:p>
            <a:r>
              <a:rPr lang="en-US" dirty="0" smtClean="0"/>
              <a:t>Researcher</a:t>
            </a:r>
          </a:p>
          <a:p>
            <a:r>
              <a:rPr lang="en-US" dirty="0" smtClean="0"/>
              <a:t>Analyzers</a:t>
            </a:r>
          </a:p>
          <a:p>
            <a:endParaRPr lang="en-US" dirty="0"/>
          </a:p>
        </p:txBody>
      </p:sp>
    </p:spTree>
    <p:extLst>
      <p:ext uri="{BB962C8B-B14F-4D97-AF65-F5344CB8AC3E}">
        <p14:creationId xmlns:p14="http://schemas.microsoft.com/office/powerpoint/2010/main" val="92328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Reasons why errors are hard to fix</a:t>
            </a:r>
            <a:endParaRPr lang="en-US" dirty="0"/>
          </a:p>
        </p:txBody>
      </p:sp>
      <p:sp>
        <p:nvSpPr>
          <p:cNvPr id="3" name="Content Placeholder 2"/>
          <p:cNvSpPr>
            <a:spLocks noGrp="1"/>
          </p:cNvSpPr>
          <p:nvPr>
            <p:ph idx="1"/>
          </p:nvPr>
        </p:nvSpPr>
        <p:spPr/>
        <p:txBody>
          <a:bodyPr/>
          <a:lstStyle/>
          <a:p>
            <a:r>
              <a:rPr lang="en-US" dirty="0" smtClean="0"/>
              <a:t>too “annoyed” to fix broken links</a:t>
            </a:r>
          </a:p>
          <a:p>
            <a:r>
              <a:rPr lang="en-US" dirty="0" smtClean="0"/>
              <a:t>don’t have the time</a:t>
            </a:r>
          </a:p>
          <a:p>
            <a:r>
              <a:rPr lang="en-US" dirty="0"/>
              <a:t>l</a:t>
            </a:r>
            <a:r>
              <a:rPr lang="en-US" dirty="0" smtClean="0"/>
              <a:t>acking skills (computational and data literacy)</a:t>
            </a:r>
          </a:p>
          <a:p>
            <a:r>
              <a:rPr lang="en-US" dirty="0"/>
              <a:t>d</a:t>
            </a:r>
            <a:r>
              <a:rPr lang="en-US" dirty="0" smtClean="0"/>
              <a:t>atabase modifications needed</a:t>
            </a:r>
          </a:p>
          <a:p>
            <a:r>
              <a:rPr lang="en-US" dirty="0" smtClean="0"/>
              <a:t>database modifications impossible</a:t>
            </a:r>
          </a:p>
          <a:p>
            <a:r>
              <a:rPr lang="en-US" dirty="0" smtClean="0"/>
              <a:t>people make mistakes</a:t>
            </a:r>
          </a:p>
          <a:p>
            <a:r>
              <a:rPr lang="en-US" dirty="0" smtClean="0"/>
              <a:t>can’t automate all fixes</a:t>
            </a:r>
          </a:p>
          <a:p>
            <a:pPr lvl="1"/>
            <a:r>
              <a:rPr lang="en-US" dirty="0" smtClean="0"/>
              <a:t>human who knows what data ought to look like must be involved</a:t>
            </a:r>
          </a:p>
          <a:p>
            <a:r>
              <a:rPr lang="en-US" dirty="0" smtClean="0"/>
              <a:t>...</a:t>
            </a:r>
          </a:p>
          <a:p>
            <a:endParaRPr lang="en-US" dirty="0"/>
          </a:p>
        </p:txBody>
      </p:sp>
    </p:spTree>
    <p:extLst>
      <p:ext uri="{BB962C8B-B14F-4D97-AF65-F5344CB8AC3E}">
        <p14:creationId xmlns:p14="http://schemas.microsoft.com/office/powerpoint/2010/main" val="18224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Management Interest </a:t>
            </a:r>
            <a:r>
              <a:rPr lang="en-US" dirty="0" smtClean="0"/>
              <a:t>(</a:t>
            </a:r>
            <a:r>
              <a:rPr lang="en-US" dirty="0" smtClean="0"/>
              <a:t>DMI) </a:t>
            </a:r>
            <a:r>
              <a:rPr lang="en-US" dirty="0" smtClean="0"/>
              <a:t>Group</a:t>
            </a:r>
            <a:r>
              <a:rPr lang="en-US" dirty="0" smtClean="0"/>
              <a:t>…</a:t>
            </a:r>
            <a:endParaRPr lang="en-US" dirty="0"/>
          </a:p>
        </p:txBody>
      </p:sp>
      <p:sp>
        <p:nvSpPr>
          <p:cNvPr id="3" name="Content Placeholder 2"/>
          <p:cNvSpPr>
            <a:spLocks noGrp="1"/>
          </p:cNvSpPr>
          <p:nvPr>
            <p:ph idx="1"/>
          </p:nvPr>
        </p:nvSpPr>
        <p:spPr>
          <a:xfrm>
            <a:off x="437147" y="1371600"/>
            <a:ext cx="8229600" cy="4953000"/>
          </a:xfrm>
        </p:spPr>
        <p:txBody>
          <a:bodyPr>
            <a:normAutofit/>
          </a:bodyPr>
          <a:lstStyle/>
          <a:p>
            <a:r>
              <a:rPr lang="en-US" sz="2400" dirty="0">
                <a:solidFill>
                  <a:srgbClr val="2074C0"/>
                </a:solidFill>
                <a:effectLst>
                  <a:outerShdw blurRad="38100" dist="38100" dir="2700000" algn="tl">
                    <a:srgbClr val="000000">
                      <a:alpha val="43137"/>
                    </a:srgbClr>
                  </a:outerShdw>
                </a:effectLst>
              </a:rPr>
              <a:t>Your input, next steps, thank </a:t>
            </a:r>
            <a:r>
              <a:rPr lang="en-US" sz="2400" dirty="0" smtClean="0">
                <a:solidFill>
                  <a:srgbClr val="2074C0"/>
                </a:solidFill>
                <a:effectLst>
                  <a:outerShdw blurRad="38100" dist="38100" dir="2700000" algn="tl">
                    <a:srgbClr val="000000">
                      <a:alpha val="43137"/>
                    </a:srgbClr>
                  </a:outerShdw>
                </a:effectLst>
              </a:rPr>
              <a:t>you!</a:t>
            </a:r>
          </a:p>
          <a:p>
            <a:pPr lvl="1"/>
            <a:r>
              <a:rPr lang="en-US" dirty="0" smtClean="0"/>
              <a:t>Create list of relevant publications</a:t>
            </a:r>
          </a:p>
          <a:p>
            <a:pPr lvl="1"/>
            <a:r>
              <a:rPr lang="en-US" dirty="0" smtClean="0"/>
              <a:t>List issues that make data re-integration a challenge</a:t>
            </a:r>
          </a:p>
          <a:p>
            <a:pPr lvl="2"/>
            <a:r>
              <a:rPr lang="en-US" sz="2400" dirty="0" smtClean="0"/>
              <a:t>Sort the issues</a:t>
            </a:r>
          </a:p>
          <a:p>
            <a:pPr lvl="1"/>
            <a:r>
              <a:rPr lang="en-US" dirty="0" smtClean="0"/>
              <a:t>Topics for future meetings</a:t>
            </a:r>
          </a:p>
          <a:p>
            <a:pPr lvl="1"/>
            <a:r>
              <a:rPr lang="en-US" dirty="0" smtClean="0"/>
              <a:t>Meet – monthly or bi-monthly</a:t>
            </a:r>
          </a:p>
          <a:p>
            <a:pPr lvl="2"/>
            <a:r>
              <a:rPr lang="en-US" sz="2400" dirty="0" smtClean="0"/>
              <a:t>Next meeting </a:t>
            </a:r>
            <a:r>
              <a:rPr lang="en-US" sz="2400" smtClean="0"/>
              <a:t>October </a:t>
            </a:r>
            <a:r>
              <a:rPr lang="en-US" sz="2400" smtClean="0"/>
              <a:t>2014</a:t>
            </a:r>
            <a:endParaRPr lang="en-US" sz="2400" dirty="0" smtClean="0"/>
          </a:p>
          <a:p>
            <a:pPr lvl="1"/>
            <a:r>
              <a:rPr lang="en-US" dirty="0" smtClean="0"/>
              <a:t>Refine scope / goals of the </a:t>
            </a:r>
            <a:r>
              <a:rPr lang="en-US" dirty="0" smtClean="0"/>
              <a:t>group, s</a:t>
            </a:r>
            <a:r>
              <a:rPr lang="en-US" sz="2400" dirty="0" smtClean="0"/>
              <a:t>ubgroups </a:t>
            </a:r>
            <a:r>
              <a:rPr lang="en-US" sz="2400" dirty="0" smtClean="0"/>
              <a:t>if desired</a:t>
            </a:r>
          </a:p>
          <a:p>
            <a:pPr lvl="1"/>
            <a:r>
              <a:rPr lang="en-US" dirty="0" smtClean="0"/>
              <a:t>Overlap with other groups</a:t>
            </a:r>
          </a:p>
          <a:p>
            <a:pPr lvl="2"/>
            <a:r>
              <a:rPr lang="en-US" sz="2400" dirty="0" smtClean="0"/>
              <a:t>TDWG Data Quality </a:t>
            </a:r>
            <a:r>
              <a:rPr lang="en-US" sz="2400" dirty="0" smtClean="0"/>
              <a:t>Group</a:t>
            </a:r>
          </a:p>
          <a:p>
            <a:pPr lvl="1"/>
            <a:r>
              <a:rPr lang="en-US" sz="2700" dirty="0" smtClean="0">
                <a:hlinkClick r:id="rId2"/>
              </a:rPr>
              <a:t>DMI Wiki</a:t>
            </a:r>
            <a:endParaRPr lang="en-US" sz="2700" dirty="0" smtClean="0"/>
          </a:p>
        </p:txBody>
      </p:sp>
    </p:spTree>
    <p:extLst>
      <p:ext uri="{BB962C8B-B14F-4D97-AF65-F5344CB8AC3E}">
        <p14:creationId xmlns:p14="http://schemas.microsoft.com/office/powerpoint/2010/main" val="296929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16000"/>
          </a:schemeClr>
        </a:solidFill>
        <a:effectLst/>
      </p:bgPr>
    </p:bg>
    <p:spTree>
      <p:nvGrpSpPr>
        <p:cNvPr id="1" name=""/>
        <p:cNvGrpSpPr/>
        <p:nvPr/>
      </p:nvGrpSpPr>
      <p:grpSpPr>
        <a:xfrm>
          <a:off x="0" y="0"/>
          <a:ext cx="0" cy="0"/>
          <a:chOff x="0" y="0"/>
          <a:chExt cx="0" cy="0"/>
        </a:xfrm>
      </p:grpSpPr>
      <p:sp>
        <p:nvSpPr>
          <p:cNvPr id="1048" name="TextBox 1047"/>
          <p:cNvSpPr txBox="1"/>
          <p:nvPr/>
        </p:nvSpPr>
        <p:spPr>
          <a:xfrm>
            <a:off x="190500" y="4512240"/>
            <a:ext cx="3524182" cy="2031325"/>
          </a:xfrm>
          <a:prstGeom prst="rect">
            <a:avLst/>
          </a:prstGeom>
          <a:noFill/>
        </p:spPr>
        <p:txBody>
          <a:bodyPr wrap="square" rtlCol="0">
            <a:spAutoFit/>
          </a:bodyPr>
          <a:lstStyle/>
          <a:p>
            <a:pPr defTabSz="457200"/>
            <a:r>
              <a:rPr lang="en-US" dirty="0">
                <a:solidFill>
                  <a:srgbClr val="EBEBEB">
                    <a:lumMod val="25000"/>
                  </a:srgbClr>
                </a:solidFill>
                <a:effectLst>
                  <a:outerShdw blurRad="38100" dist="38100" dir="2700000" algn="tl">
                    <a:srgbClr val="000000">
                      <a:alpha val="43137"/>
                    </a:srgbClr>
                  </a:outerShdw>
                </a:effectLst>
              </a:rPr>
              <a:t>species ranges</a:t>
            </a:r>
          </a:p>
          <a:p>
            <a:pPr defTabSz="457200"/>
            <a:r>
              <a:rPr lang="en-US" dirty="0">
                <a:solidFill>
                  <a:srgbClr val="EBEBEB">
                    <a:lumMod val="25000"/>
                  </a:srgbClr>
                </a:solidFill>
                <a:effectLst>
                  <a:outerShdw blurRad="38100" dist="38100" dir="2700000" algn="tl">
                    <a:srgbClr val="000000">
                      <a:alpha val="43137"/>
                    </a:srgbClr>
                  </a:outerShdw>
                </a:effectLst>
              </a:rPr>
              <a:t>outlier discovery</a:t>
            </a:r>
          </a:p>
          <a:p>
            <a:pPr defTabSz="457200"/>
            <a:r>
              <a:rPr lang="en-US" dirty="0">
                <a:solidFill>
                  <a:srgbClr val="EBEBEB">
                    <a:lumMod val="25000"/>
                  </a:srgbClr>
                </a:solidFill>
                <a:effectLst>
                  <a:outerShdw blurRad="38100" dist="38100" dir="2700000" algn="tl">
                    <a:srgbClr val="000000">
                      <a:alpha val="43137"/>
                    </a:srgbClr>
                  </a:outerShdw>
                </a:effectLst>
              </a:rPr>
              <a:t>new species</a:t>
            </a:r>
          </a:p>
          <a:p>
            <a:pPr defTabSz="457200"/>
            <a:r>
              <a:rPr lang="en-US" dirty="0">
                <a:solidFill>
                  <a:srgbClr val="EBEBEB">
                    <a:lumMod val="25000"/>
                  </a:srgbClr>
                </a:solidFill>
                <a:effectLst>
                  <a:outerShdw blurRad="38100" dist="38100" dir="2700000" algn="tl">
                    <a:srgbClr val="000000">
                      <a:alpha val="43137"/>
                    </a:srgbClr>
                  </a:outerShdw>
                </a:effectLst>
              </a:rPr>
              <a:t>gaps in collecting</a:t>
            </a:r>
          </a:p>
          <a:p>
            <a:pPr defTabSz="457200"/>
            <a:r>
              <a:rPr lang="en-US" dirty="0">
                <a:solidFill>
                  <a:srgbClr val="EBEBEB">
                    <a:lumMod val="25000"/>
                  </a:srgbClr>
                </a:solidFill>
                <a:effectLst>
                  <a:outerShdw blurRad="38100" dist="38100" dir="2700000" algn="tl">
                    <a:srgbClr val="000000">
                      <a:alpha val="43137"/>
                    </a:srgbClr>
                  </a:outerShdw>
                </a:effectLst>
              </a:rPr>
              <a:t>relationships</a:t>
            </a:r>
          </a:p>
          <a:p>
            <a:pPr defTabSz="457200"/>
            <a:r>
              <a:rPr lang="en-US" dirty="0">
                <a:solidFill>
                  <a:srgbClr val="EBEBEB">
                    <a:lumMod val="25000"/>
                  </a:srgbClr>
                </a:solidFill>
                <a:effectLst>
                  <a:outerShdw blurRad="38100" dist="38100" dir="2700000" algn="tl">
                    <a:srgbClr val="000000">
                      <a:alpha val="43137"/>
                    </a:srgbClr>
                  </a:outerShdw>
                </a:effectLst>
              </a:rPr>
              <a:t>predictive niche models</a:t>
            </a:r>
          </a:p>
          <a:p>
            <a:pPr defTabSz="457200"/>
            <a:r>
              <a:rPr lang="en-US" dirty="0">
                <a:solidFill>
                  <a:srgbClr val="EBEBEB">
                    <a:lumMod val="25000"/>
                  </a:srgbClr>
                </a:solidFill>
                <a:effectLst>
                  <a:outerShdw blurRad="38100" dist="38100" dir="2700000" algn="tl">
                    <a:srgbClr val="000000">
                      <a:alpha val="43137"/>
                    </a:srgbClr>
                  </a:outerShdw>
                </a:effectLst>
              </a:rPr>
              <a:t>collector maps…</a:t>
            </a:r>
          </a:p>
        </p:txBody>
      </p:sp>
      <p:sp>
        <p:nvSpPr>
          <p:cNvPr id="65" name="Left Arrow 64"/>
          <p:cNvSpPr/>
          <p:nvPr/>
        </p:nvSpPr>
        <p:spPr>
          <a:xfrm rot="20053043">
            <a:off x="2067198" y="4537474"/>
            <a:ext cx="1689100" cy="614581"/>
          </a:xfrm>
          <a:prstGeom prst="leftArrow">
            <a:avLst/>
          </a:prstGeom>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n-US">
                <a:solidFill>
                  <a:srgbClr val="EBEBEB">
                    <a:lumMod val="25000"/>
                  </a:srgbClr>
                </a:solidFill>
                <a:effectLst>
                  <a:outerShdw blurRad="38100" dist="38100" dir="2700000" algn="tl">
                    <a:srgbClr val="000000">
                      <a:alpha val="43137"/>
                    </a:srgbClr>
                  </a:outerShdw>
                </a:effectLst>
              </a:rPr>
              <a:t>possibilities</a:t>
            </a:r>
          </a:p>
        </p:txBody>
      </p:sp>
      <p:sp>
        <p:nvSpPr>
          <p:cNvPr id="62" name="Left Arrow 61"/>
          <p:cNvSpPr/>
          <p:nvPr/>
        </p:nvSpPr>
        <p:spPr>
          <a:xfrm rot="16200000" flipV="1">
            <a:off x="7155759" y="4889122"/>
            <a:ext cx="865274" cy="334099"/>
          </a:xfrm>
          <a:prstGeom prst="leftArrow">
            <a:avLst/>
          </a:prstGeom>
          <a:noFill/>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defTabSz="457200"/>
            <a:endParaRPr lang="en-US">
              <a:solidFill>
                <a:srgbClr val="EBEBEB">
                  <a:lumMod val="25000"/>
                </a:srgbClr>
              </a:solidFill>
              <a:effectLst>
                <a:outerShdw blurRad="38100" dist="38100" dir="2700000" algn="tl">
                  <a:srgbClr val="000000">
                    <a:alpha val="43137"/>
                  </a:srgbClr>
                </a:outerShdw>
              </a:effectLst>
            </a:endParaRPr>
          </a:p>
        </p:txBody>
      </p:sp>
      <p:pic>
        <p:nvPicPr>
          <p:cNvPr id="1026" name="Picture 2" descr="C:\Users\dpaul\AppData\Local\Microsoft\Windows\Temporary Internet Files\Content.IE5\61361NG0\MC90038363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111582">
            <a:off x="6892011" y="5599882"/>
            <a:ext cx="1654353" cy="1201358"/>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152400" y="241300"/>
            <a:ext cx="3086100" cy="2438400"/>
          </a:xfrm>
          <a:prstGeom prst="ellipse">
            <a:avLst/>
          </a:prstGeom>
          <a:solidFill>
            <a:schemeClr val="accent1">
              <a:alpha val="15000"/>
            </a:schemeClr>
          </a:solidFill>
          <a:ln>
            <a:solidFill>
              <a:schemeClr val="accent1">
                <a:alpha val="56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BEBEB">
                  <a:lumMod val="25000"/>
                </a:srgbClr>
              </a:solidFill>
            </a:endParaRPr>
          </a:p>
        </p:txBody>
      </p:sp>
      <p:sp>
        <p:nvSpPr>
          <p:cNvPr id="6" name="Flowchart: Magnetic Disk 5"/>
          <p:cNvSpPr/>
          <p:nvPr/>
        </p:nvSpPr>
        <p:spPr>
          <a:xfrm>
            <a:off x="828606" y="1295397"/>
            <a:ext cx="698500" cy="901700"/>
          </a:xfrm>
          <a:prstGeom prst="flowChartMagneticDisk">
            <a:avLst/>
          </a:prstGeom>
          <a:solidFill>
            <a:srgbClr val="3366CC">
              <a:alpha val="50000"/>
            </a:srgbClr>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BEBEB">
                  <a:lumMod val="25000"/>
                </a:srgbClr>
              </a:solidFill>
            </a:endParaRPr>
          </a:p>
        </p:txBody>
      </p:sp>
      <p:sp>
        <p:nvSpPr>
          <p:cNvPr id="8" name="Left Arrow 7"/>
          <p:cNvSpPr/>
          <p:nvPr/>
        </p:nvSpPr>
        <p:spPr>
          <a:xfrm rot="20053043">
            <a:off x="1512516" y="693312"/>
            <a:ext cx="1689100" cy="614581"/>
          </a:xfrm>
          <a:prstGeom prst="leftArrow">
            <a:avLst/>
          </a:prstGeom>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n-US">
                <a:solidFill>
                  <a:srgbClr val="EBEBEB">
                    <a:lumMod val="25000"/>
                  </a:srgbClr>
                </a:solidFill>
                <a:effectLst>
                  <a:outerShdw blurRad="38100" dist="38100" dir="2700000" algn="tl">
                    <a:srgbClr val="000000">
                      <a:alpha val="43137"/>
                    </a:srgbClr>
                  </a:outerShdw>
                </a:effectLst>
              </a:rPr>
              <a:t>Manage data</a:t>
            </a:r>
          </a:p>
        </p:txBody>
      </p:sp>
      <p:sp>
        <p:nvSpPr>
          <p:cNvPr id="1046" name="Arc 1045"/>
          <p:cNvSpPr/>
          <p:nvPr/>
        </p:nvSpPr>
        <p:spPr>
          <a:xfrm rot="18998615">
            <a:off x="2323544" y="1718604"/>
            <a:ext cx="994175" cy="1163315"/>
          </a:xfrm>
          <a:prstGeom prst="arc">
            <a:avLst>
              <a:gd name="adj1" fmla="val 11600173"/>
              <a:gd name="adj2" fmla="val 21085261"/>
            </a:avLst>
          </a:prstGeom>
          <a:solidFill>
            <a:srgbClr val="3366CC">
              <a:alpha val="21000"/>
            </a:srgbClr>
          </a:solidFill>
          <a:ln w="22225">
            <a:solidFill>
              <a:srgbClr val="3366C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EBEBEB">
                  <a:lumMod val="25000"/>
                </a:srgbClr>
              </a:solidFill>
            </a:endParaRPr>
          </a:p>
        </p:txBody>
      </p:sp>
      <p:sp>
        <p:nvSpPr>
          <p:cNvPr id="60" name="Rounded Rectangle 59"/>
          <p:cNvSpPr/>
          <p:nvPr/>
        </p:nvSpPr>
        <p:spPr>
          <a:xfrm>
            <a:off x="190501" y="190500"/>
            <a:ext cx="1362006" cy="911701"/>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solidFill>
                  <a:srgbClr val="EBEBEB">
                    <a:lumMod val="25000"/>
                  </a:srgbClr>
                </a:solidFill>
                <a:effectLst>
                  <a:outerShdw blurRad="38100" dist="38100" dir="2700000" algn="tl">
                    <a:srgbClr val="000000">
                      <a:alpha val="43137"/>
                    </a:srgbClr>
                  </a:outerShdw>
                </a:effectLst>
              </a:rPr>
              <a:t>Data Provider Catalog</a:t>
            </a:r>
          </a:p>
        </p:txBody>
      </p:sp>
      <p:sp>
        <p:nvSpPr>
          <p:cNvPr id="61" name="Rounded Rectangle 60"/>
          <p:cNvSpPr/>
          <p:nvPr/>
        </p:nvSpPr>
        <p:spPr>
          <a:xfrm>
            <a:off x="5499831" y="6101017"/>
            <a:ext cx="1271678" cy="327027"/>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EBEBEB">
                    <a:lumMod val="25000"/>
                  </a:srgbClr>
                </a:solidFill>
                <a:effectLst>
                  <a:outerShdw blurRad="38100" dist="38100" dir="2700000" algn="tl">
                    <a:srgbClr val="000000">
                      <a:alpha val="43137"/>
                    </a:srgbClr>
                  </a:outerShdw>
                </a:effectLst>
              </a:rPr>
              <a:t>Researcher</a:t>
            </a:r>
            <a:endParaRPr lang="en-US" sz="1600" dirty="0">
              <a:solidFill>
                <a:srgbClr val="EBEBEB">
                  <a:lumMod val="25000"/>
                </a:srgbClr>
              </a:solidFill>
              <a:effectLst>
                <a:outerShdw blurRad="38100" dist="38100" dir="2700000" algn="tl">
                  <a:srgbClr val="000000">
                    <a:alpha val="43137"/>
                  </a:srgbClr>
                </a:outerShdw>
              </a:effectLst>
            </a:endParaRPr>
          </a:p>
        </p:txBody>
      </p:sp>
      <p:sp>
        <p:nvSpPr>
          <p:cNvPr id="5" name="Cloud 4"/>
          <p:cNvSpPr/>
          <p:nvPr/>
        </p:nvSpPr>
        <p:spPr>
          <a:xfrm rot="20610646">
            <a:off x="3408679" y="1323946"/>
            <a:ext cx="4890121" cy="4210107"/>
          </a:xfrm>
          <a:prstGeom prst="cloud">
            <a:avLst/>
          </a:prstGeom>
          <a:solidFill>
            <a:srgbClr val="0033CC">
              <a:alpha val="15000"/>
            </a:srgbClr>
          </a:solidFill>
          <a:ln>
            <a:solidFill>
              <a:srgbClr val="3366CC">
                <a:alpha val="61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BEBEB">
                  <a:lumMod val="25000"/>
                </a:srgbClr>
              </a:solidFill>
            </a:endParaRPr>
          </a:p>
        </p:txBody>
      </p:sp>
      <p:sp>
        <p:nvSpPr>
          <p:cNvPr id="63" name="Left Arrow 62"/>
          <p:cNvSpPr/>
          <p:nvPr/>
        </p:nvSpPr>
        <p:spPr>
          <a:xfrm rot="5400000" flipV="1">
            <a:off x="6672305" y="5427369"/>
            <a:ext cx="865274" cy="334099"/>
          </a:xfrm>
          <a:prstGeom prst="leftArrow">
            <a:avLst/>
          </a:prstGeom>
          <a:noFill/>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defTabSz="457200"/>
            <a:endParaRPr lang="en-US">
              <a:solidFill>
                <a:srgbClr val="EBEBEB">
                  <a:lumMod val="25000"/>
                </a:srgbClr>
              </a:solidFill>
              <a:effectLst>
                <a:outerShdw blurRad="38100" dist="38100" dir="2700000" algn="tl">
                  <a:srgbClr val="000000">
                    <a:alpha val="43137"/>
                  </a:srgbClr>
                </a:outerShdw>
              </a:effectLst>
            </a:endParaRPr>
          </a:p>
        </p:txBody>
      </p:sp>
      <p:sp>
        <p:nvSpPr>
          <p:cNvPr id="64" name="Flowchart: Magnetic Disk 63"/>
          <p:cNvSpPr/>
          <p:nvPr/>
        </p:nvSpPr>
        <p:spPr>
          <a:xfrm>
            <a:off x="7945815" y="5395917"/>
            <a:ext cx="265601" cy="271255"/>
          </a:xfrm>
          <a:prstGeom prst="flowChartMagneticDisk">
            <a:avLst/>
          </a:prstGeom>
          <a:solidFill>
            <a:srgbClr val="3366CC">
              <a:alpha val="69000"/>
            </a:srgbClr>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BEBEB">
                  <a:lumMod val="25000"/>
                </a:srgbClr>
              </a:solidFill>
            </a:endParaRPr>
          </a:p>
        </p:txBody>
      </p:sp>
      <p:sp>
        <p:nvSpPr>
          <p:cNvPr id="67" name="Left Arrow 66"/>
          <p:cNvSpPr/>
          <p:nvPr/>
        </p:nvSpPr>
        <p:spPr>
          <a:xfrm rot="2096619" flipV="1">
            <a:off x="2182287" y="3000680"/>
            <a:ext cx="1259707" cy="300432"/>
          </a:xfrm>
          <a:prstGeom prst="leftArrow">
            <a:avLst/>
          </a:prstGeom>
          <a:noFill/>
          <a:ln w="28575" cap="sq">
            <a:solidFill>
              <a:srgbClr val="3366CC"/>
            </a:solidFill>
            <a:prstDash val="dash"/>
            <a:beve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defTabSz="457200"/>
            <a:endParaRPr lang="en-US">
              <a:solidFill>
                <a:srgbClr val="EBEBEB">
                  <a:lumMod val="25000"/>
                </a:srgbClr>
              </a:solidFill>
              <a:effectLst>
                <a:outerShdw blurRad="38100" dist="38100" dir="2700000" algn="tl">
                  <a:srgbClr val="000000">
                    <a:alpha val="43137"/>
                  </a:srgbClr>
                </a:outerShdw>
              </a:effectLst>
            </a:endParaRPr>
          </a:p>
        </p:txBody>
      </p:sp>
      <p:sp>
        <p:nvSpPr>
          <p:cNvPr id="11" name="Left Arrow 10"/>
          <p:cNvSpPr/>
          <p:nvPr/>
        </p:nvSpPr>
        <p:spPr>
          <a:xfrm rot="12729055" flipV="1">
            <a:off x="2660817" y="2201609"/>
            <a:ext cx="1005725" cy="470748"/>
          </a:xfrm>
          <a:prstGeom prst="leftArrow">
            <a:avLst/>
          </a:prstGeom>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defTabSz="457200"/>
            <a:r>
              <a:rPr lang="en-US">
                <a:solidFill>
                  <a:srgbClr val="EBEBEB">
                    <a:lumMod val="25000"/>
                  </a:srgbClr>
                </a:solidFill>
                <a:effectLst>
                  <a:outerShdw blurRad="38100" dist="38100" dir="2700000" algn="tl">
                    <a:srgbClr val="000000">
                      <a:alpha val="43137"/>
                    </a:srgbClr>
                  </a:outerShdw>
                </a:effectLst>
              </a:rPr>
              <a:t>Export</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srgbClr val="90C226"/>
                </a:solidFill>
              </a:rPr>
              <a:pPr/>
              <a:t>2</a:t>
            </a:fld>
            <a:endParaRPr lang="en-US" dirty="0">
              <a:solidFill>
                <a:srgbClr val="90C226"/>
              </a:solidFill>
            </a:endParaRPr>
          </a:p>
        </p:txBody>
      </p:sp>
      <p:sp>
        <p:nvSpPr>
          <p:cNvPr id="7" name="TextBox 6"/>
          <p:cNvSpPr txBox="1"/>
          <p:nvPr/>
        </p:nvSpPr>
        <p:spPr>
          <a:xfrm>
            <a:off x="7945815" y="-38100"/>
            <a:ext cx="1327598" cy="215444"/>
          </a:xfrm>
          <a:prstGeom prst="rect">
            <a:avLst/>
          </a:prstGeom>
          <a:noFill/>
        </p:spPr>
        <p:txBody>
          <a:bodyPr wrap="square" rtlCol="0">
            <a:spAutoFit/>
          </a:bodyPr>
          <a:lstStyle/>
          <a:p>
            <a:pPr defTabSz="457200"/>
            <a:r>
              <a:rPr lang="en-US" sz="800" dirty="0">
                <a:solidFill>
                  <a:prstClr val="white">
                    <a:lumMod val="50000"/>
                  </a:prstClr>
                </a:solidFill>
              </a:rPr>
              <a:t>concept by G. </a:t>
            </a:r>
            <a:r>
              <a:rPr lang="en-US" sz="800" dirty="0" err="1">
                <a:solidFill>
                  <a:prstClr val="white">
                    <a:lumMod val="50000"/>
                  </a:prstClr>
                </a:solidFill>
              </a:rPr>
              <a:t>Riccardi</a:t>
            </a:r>
            <a:endParaRPr lang="en-US" sz="800" dirty="0">
              <a:solidFill>
                <a:prstClr val="white">
                  <a:lumMod val="50000"/>
                </a:prstClr>
              </a:solidFill>
            </a:endParaRPr>
          </a:p>
        </p:txBody>
      </p:sp>
      <p:cxnSp>
        <p:nvCxnSpPr>
          <p:cNvPr id="9" name="Straight Connector 8"/>
          <p:cNvCxnSpPr>
            <a:stCxn id="57" idx="3"/>
            <a:endCxn id="56" idx="1"/>
          </p:cNvCxnSpPr>
          <p:nvPr/>
        </p:nvCxnSpPr>
        <p:spPr>
          <a:xfrm>
            <a:off x="5410199" y="3152398"/>
            <a:ext cx="280881" cy="224053"/>
          </a:xfrm>
          <a:prstGeom prst="line">
            <a:avLst/>
          </a:prstGeom>
          <a:ln w="25400">
            <a:gradFill>
              <a:gsLst>
                <a:gs pos="5000">
                  <a:schemeClr val="accent1">
                    <a:tint val="66000"/>
                    <a:satMod val="160000"/>
                    <a:lumMod val="45000"/>
                  </a:schemeClr>
                </a:gs>
                <a:gs pos="63000">
                  <a:schemeClr val="accent1">
                    <a:tint val="44500"/>
                    <a:satMod val="160000"/>
                  </a:schemeClr>
                </a:gs>
                <a:gs pos="100000">
                  <a:schemeClr val="accent1">
                    <a:tint val="23500"/>
                    <a:satMod val="160000"/>
                  </a:schemeClr>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5691080" y="2286000"/>
            <a:ext cx="2028108" cy="2180901"/>
          </a:xfrm>
          <a:prstGeom prst="roundRect">
            <a:avLst/>
          </a:prstGeom>
          <a:solidFill>
            <a:schemeClr val="bg1">
              <a:alpha val="79000"/>
            </a:schemeClr>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defTabSz="457200"/>
            <a:r>
              <a:rPr lang="en-US" sz="1400" smtClean="0">
                <a:solidFill>
                  <a:srgbClr val="EBEBEB">
                    <a:lumMod val="25000"/>
                  </a:srgbClr>
                </a:solidFill>
                <a:effectLst>
                  <a:outerShdw blurRad="38100" dist="38100" dir="2700000" algn="tl">
                    <a:srgbClr val="000000">
                      <a:alpha val="43137"/>
                    </a:srgbClr>
                  </a:outerShdw>
                </a:effectLst>
              </a:rPr>
              <a:t>Standaridization</a:t>
            </a:r>
          </a:p>
          <a:p>
            <a:pPr defTabSz="457200"/>
            <a:r>
              <a:rPr lang="en-US" sz="1400" smtClean="0">
                <a:solidFill>
                  <a:srgbClr val="EBEBEB">
                    <a:lumMod val="25000"/>
                  </a:srgbClr>
                </a:solidFill>
                <a:effectLst>
                  <a:outerShdw blurRad="38100" dist="38100" dir="2700000" algn="tl">
                    <a:srgbClr val="000000">
                      <a:alpha val="43137"/>
                    </a:srgbClr>
                  </a:outerShdw>
                </a:effectLst>
              </a:rPr>
              <a:t>Outlier Detection</a:t>
            </a:r>
          </a:p>
          <a:p>
            <a:pPr defTabSz="457200"/>
            <a:r>
              <a:rPr lang="en-US" sz="1400" smtClean="0">
                <a:solidFill>
                  <a:srgbClr val="EBEBEB">
                    <a:lumMod val="25000"/>
                  </a:srgbClr>
                </a:solidFill>
                <a:effectLst>
                  <a:outerShdw blurRad="38100" dist="38100" dir="2700000" algn="tl">
                    <a:srgbClr val="000000">
                      <a:alpha val="43137"/>
                    </a:srgbClr>
                  </a:outerShdw>
                </a:effectLst>
              </a:rPr>
              <a:t>Duplicate Detection</a:t>
            </a:r>
          </a:p>
          <a:p>
            <a:pPr defTabSz="457200"/>
            <a:r>
              <a:rPr lang="en-US" sz="1400" smtClean="0">
                <a:solidFill>
                  <a:srgbClr val="EBEBEB">
                    <a:lumMod val="25000"/>
                  </a:srgbClr>
                </a:solidFill>
                <a:effectLst>
                  <a:outerShdw blurRad="38100" dist="38100" dir="2700000" algn="tl">
                    <a:srgbClr val="000000">
                      <a:alpha val="43137"/>
                    </a:srgbClr>
                  </a:outerShdw>
                </a:effectLst>
              </a:rPr>
              <a:t>Annotation</a:t>
            </a:r>
          </a:p>
          <a:p>
            <a:pPr defTabSz="457200"/>
            <a:r>
              <a:rPr lang="en-US" sz="1400" smtClean="0">
                <a:solidFill>
                  <a:srgbClr val="EBEBEB">
                    <a:lumMod val="25000"/>
                  </a:srgbClr>
                </a:solidFill>
                <a:effectLst>
                  <a:outerShdw blurRad="38100" dist="38100" dir="2700000" algn="tl">
                    <a:srgbClr val="000000">
                      <a:alpha val="43137"/>
                    </a:srgbClr>
                  </a:outerShdw>
                </a:effectLst>
              </a:rPr>
              <a:t>Taxonomy</a:t>
            </a:r>
          </a:p>
          <a:p>
            <a:pPr defTabSz="457200"/>
            <a:r>
              <a:rPr lang="en-US" sz="1400" smtClean="0">
                <a:solidFill>
                  <a:srgbClr val="EBEBEB">
                    <a:lumMod val="25000"/>
                  </a:srgbClr>
                </a:solidFill>
                <a:effectLst>
                  <a:outerShdw blurRad="38100" dist="38100" dir="2700000" algn="tl">
                    <a:srgbClr val="000000">
                      <a:alpha val="43137"/>
                    </a:srgbClr>
                  </a:outerShdw>
                </a:effectLst>
              </a:rPr>
              <a:t>Georeferencing</a:t>
            </a:r>
          </a:p>
          <a:p>
            <a:pPr defTabSz="457200"/>
            <a:r>
              <a:rPr lang="en-US" sz="1400" smtClean="0">
                <a:solidFill>
                  <a:srgbClr val="EBEBEB">
                    <a:lumMod val="25000"/>
                  </a:srgbClr>
                </a:solidFill>
                <a:effectLst>
                  <a:outerShdw blurRad="38100" dist="38100" dir="2700000" algn="tl">
                    <a:srgbClr val="000000">
                      <a:alpha val="43137"/>
                    </a:srgbClr>
                  </a:outerShdw>
                </a:effectLst>
              </a:rPr>
              <a:t>Encoding</a:t>
            </a:r>
            <a:endParaRPr lang="en-US" sz="1400">
              <a:solidFill>
                <a:srgbClr val="EBEBEB">
                  <a:lumMod val="25000"/>
                </a:srgbClr>
              </a:solidFill>
              <a:effectLst>
                <a:outerShdw blurRad="38100" dist="38100" dir="2700000" algn="tl">
                  <a:srgbClr val="000000">
                    <a:alpha val="43137"/>
                  </a:srgbClr>
                </a:outerShdw>
              </a:effectLst>
            </a:endParaRPr>
          </a:p>
        </p:txBody>
      </p:sp>
      <p:sp>
        <p:nvSpPr>
          <p:cNvPr id="57" name="Rounded Rectangle 56"/>
          <p:cNvSpPr/>
          <p:nvPr/>
        </p:nvSpPr>
        <p:spPr>
          <a:xfrm>
            <a:off x="4114800" y="2929526"/>
            <a:ext cx="1295399" cy="445744"/>
          </a:xfrm>
          <a:prstGeom prst="roundRect">
            <a:avLst/>
          </a:prstGeom>
          <a:solidFill>
            <a:schemeClr val="bg1">
              <a:alpha val="96000"/>
            </a:schemeClr>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mtClean="0">
                <a:solidFill>
                  <a:srgbClr val="EBEBEB">
                    <a:lumMod val="25000"/>
                  </a:srgbClr>
                </a:solidFill>
                <a:effectLst>
                  <a:outerShdw blurRad="38100" dist="38100" dir="2700000" algn="tl">
                    <a:srgbClr val="000000">
                      <a:alpha val="43137"/>
                    </a:srgbClr>
                  </a:outerShdw>
                </a:effectLst>
              </a:rPr>
              <a:t>The World</a:t>
            </a:r>
            <a:endParaRPr lang="en-US">
              <a:solidFill>
                <a:srgbClr val="EBEBEB">
                  <a:lumMod val="2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12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7"/>
                                        </p:tgtEl>
                                        <p:attrNameLst>
                                          <p:attrName>r</p:attrName>
                                        </p:attrNameLst>
                                      </p:cBhvr>
                                    </p:animRot>
                                    <p:animRot by="-240000">
                                      <p:cBhvr>
                                        <p:cTn id="15" dur="200" fill="hold">
                                          <p:stCondLst>
                                            <p:cond delay="200"/>
                                          </p:stCondLst>
                                        </p:cTn>
                                        <p:tgtEl>
                                          <p:spTgt spid="67"/>
                                        </p:tgtEl>
                                        <p:attrNameLst>
                                          <p:attrName>r</p:attrName>
                                        </p:attrNameLst>
                                      </p:cBhvr>
                                    </p:animRot>
                                    <p:animRot by="240000">
                                      <p:cBhvr>
                                        <p:cTn id="16" dur="200" fill="hold">
                                          <p:stCondLst>
                                            <p:cond delay="400"/>
                                          </p:stCondLst>
                                        </p:cTn>
                                        <p:tgtEl>
                                          <p:spTgt spid="67"/>
                                        </p:tgtEl>
                                        <p:attrNameLst>
                                          <p:attrName>r</p:attrName>
                                        </p:attrNameLst>
                                      </p:cBhvr>
                                    </p:animRot>
                                    <p:animRot by="-240000">
                                      <p:cBhvr>
                                        <p:cTn id="17" dur="200" fill="hold">
                                          <p:stCondLst>
                                            <p:cond delay="600"/>
                                          </p:stCondLst>
                                        </p:cTn>
                                        <p:tgtEl>
                                          <p:spTgt spid="67"/>
                                        </p:tgtEl>
                                        <p:attrNameLst>
                                          <p:attrName>r</p:attrName>
                                        </p:attrNameLst>
                                      </p:cBhvr>
                                    </p:animRot>
                                    <p:animRot by="120000">
                                      <p:cBhvr>
                                        <p:cTn id="18" dur="200" fill="hold">
                                          <p:stCondLst>
                                            <p:cond delay="800"/>
                                          </p:stCondLst>
                                        </p:cTn>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ritishmuseum.org/images/rosettawriting3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618"/>
          <a:stretch/>
        </p:blipFill>
        <p:spPr bwMode="auto">
          <a:xfrm>
            <a:off x="751047" y="1447800"/>
            <a:ext cx="7249953" cy="381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488668"/>
            <a:ext cx="6908800" cy="369332"/>
          </a:xfrm>
          <a:prstGeom prst="rect">
            <a:avLst/>
          </a:prstGeom>
        </p:spPr>
        <p:txBody>
          <a:bodyPr wrap="square">
            <a:spAutoFit/>
          </a:bodyPr>
          <a:lstStyle/>
          <a:p>
            <a:pPr defTabSz="914400"/>
            <a:r>
              <a:rPr lang="en-US" sz="1800" dirty="0">
                <a:solidFill>
                  <a:schemeClr val="bg1">
                    <a:lumMod val="50000"/>
                  </a:schemeClr>
                </a:solidFill>
              </a:rPr>
              <a:t>http://www.britishmuseum.org/images/rosettawriting384.jpg</a:t>
            </a:r>
          </a:p>
        </p:txBody>
      </p:sp>
      <p:sp>
        <p:nvSpPr>
          <p:cNvPr id="7" name="Down Arrow 6"/>
          <p:cNvSpPr/>
          <p:nvPr/>
        </p:nvSpPr>
        <p:spPr>
          <a:xfrm rot="3758600">
            <a:off x="7129249" y="388812"/>
            <a:ext cx="914400" cy="2793632"/>
          </a:xfrm>
          <a:prstGeom prst="downArrow">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effectLst>
                  <a:outerShdw blurRad="38100" dist="38100" dir="2700000" algn="tl">
                    <a:srgbClr val="000000">
                      <a:alpha val="43137"/>
                    </a:srgbClr>
                  </a:outerShdw>
                </a:effectLst>
              </a:rPr>
              <a:t>Provider data</a:t>
            </a:r>
            <a:endParaRPr lang="en-US" sz="2400" dirty="0">
              <a:solidFill>
                <a:prstClr val="white"/>
              </a:solidFill>
              <a:effectLst>
                <a:outerShdw blurRad="38100" dist="38100" dir="2700000" algn="tl">
                  <a:srgbClr val="000000">
                    <a:alpha val="43137"/>
                  </a:srgbClr>
                </a:outerShdw>
              </a:effectLst>
            </a:endParaRPr>
          </a:p>
        </p:txBody>
      </p:sp>
      <p:sp>
        <p:nvSpPr>
          <p:cNvPr id="11" name="Down Arrow 10"/>
          <p:cNvSpPr/>
          <p:nvPr/>
        </p:nvSpPr>
        <p:spPr>
          <a:xfrm rot="3758600">
            <a:off x="6866737" y="1824728"/>
            <a:ext cx="1422648" cy="3671191"/>
          </a:xfrm>
          <a:prstGeom prst="downArrow">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000" dirty="0" smtClean="0">
                <a:solidFill>
                  <a:prstClr val="white"/>
                </a:solidFill>
                <a:effectLst>
                  <a:outerShdw blurRad="38100" dist="38100" dir="2700000" algn="tl">
                    <a:srgbClr val="000000">
                      <a:alpha val="43137"/>
                    </a:srgbClr>
                  </a:outerShdw>
                </a:effectLst>
              </a:rPr>
              <a:t>Aggregator representation</a:t>
            </a:r>
          </a:p>
          <a:p>
            <a:pPr algn="ctr" defTabSz="914400"/>
            <a:r>
              <a:rPr lang="en-US" sz="2000" dirty="0" smtClean="0">
                <a:solidFill>
                  <a:prstClr val="white"/>
                </a:solidFill>
                <a:effectLst>
                  <a:outerShdw blurRad="38100" dist="38100" dir="2700000" algn="tl">
                    <a:srgbClr val="000000">
                      <a:alpha val="43137"/>
                    </a:srgbClr>
                  </a:outerShdw>
                </a:effectLst>
              </a:rPr>
              <a:t>of </a:t>
            </a:r>
            <a:r>
              <a:rPr lang="en-US" sz="2000" dirty="0" smtClean="0">
                <a:solidFill>
                  <a:prstClr val="white"/>
                </a:solidFill>
                <a:effectLst>
                  <a:outerShdw blurRad="38100" dist="38100" dir="2700000" algn="tl">
                    <a:srgbClr val="000000">
                      <a:alpha val="43137"/>
                    </a:srgbClr>
                  </a:outerShdw>
                </a:effectLst>
              </a:rPr>
              <a:t>provider data</a:t>
            </a:r>
            <a:endParaRPr lang="en-US" sz="2000" dirty="0">
              <a:solidFill>
                <a:prstClr val="white"/>
              </a:solidFill>
              <a:effectLst>
                <a:outerShdw blurRad="38100" dist="38100" dir="2700000" algn="tl">
                  <a:srgbClr val="000000">
                    <a:alpha val="43137"/>
                  </a:srgbClr>
                </a:outerShdw>
              </a:effectLst>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65249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Pronoun trouble</a:t>
            </a:r>
            <a:endParaRPr lang="en-US"/>
          </a:p>
        </p:txBody>
      </p:sp>
      <p:sp>
        <p:nvSpPr>
          <p:cNvPr id="7" name="Content Placeholder 6"/>
          <p:cNvSpPr>
            <a:spLocks noGrp="1"/>
          </p:cNvSpPr>
          <p:nvPr>
            <p:ph idx="1"/>
          </p:nvPr>
        </p:nvSpPr>
        <p:spPr>
          <a:xfrm>
            <a:off x="457200" y="2057400"/>
            <a:ext cx="8229600" cy="4267200"/>
          </a:xfrm>
        </p:spPr>
        <p:txBody>
          <a:bodyPr/>
          <a:lstStyle/>
          <a:p>
            <a:r>
              <a:rPr lang="en-US" dirty="0" smtClean="0"/>
              <a:t>Provider</a:t>
            </a:r>
          </a:p>
          <a:p>
            <a:pPr lvl="1"/>
            <a:r>
              <a:rPr lang="en-US" dirty="0" smtClean="0"/>
              <a:t>the institution / collection giving data to the aggregator</a:t>
            </a:r>
          </a:p>
          <a:p>
            <a:pPr lvl="1"/>
            <a:r>
              <a:rPr lang="en-US" dirty="0" smtClean="0"/>
              <a:t>individual researcher</a:t>
            </a:r>
          </a:p>
          <a:p>
            <a:r>
              <a:rPr lang="en-US" dirty="0" smtClean="0"/>
              <a:t>Aggregator / Integrator</a:t>
            </a:r>
          </a:p>
          <a:p>
            <a:pPr lvl="1"/>
            <a:r>
              <a:rPr lang="en-US" dirty="0" smtClean="0"/>
              <a:t>a source, combining and providing access to enhanced data from many providers in one place</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478" y="228600"/>
            <a:ext cx="2449352" cy="1828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6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 Provider Expectations</a:t>
            </a:r>
            <a:endParaRPr lang="en-US"/>
          </a:p>
        </p:txBody>
      </p:sp>
      <p:sp>
        <p:nvSpPr>
          <p:cNvPr id="3" name="Content Placeholder 2"/>
          <p:cNvSpPr>
            <a:spLocks noGrp="1"/>
          </p:cNvSpPr>
          <p:nvPr>
            <p:ph idx="1"/>
          </p:nvPr>
        </p:nvSpPr>
        <p:spPr/>
        <p:txBody>
          <a:bodyPr>
            <a:normAutofit fontScale="92500"/>
          </a:bodyPr>
          <a:lstStyle/>
          <a:p>
            <a:r>
              <a:rPr lang="en-US" dirty="0" smtClean="0"/>
              <a:t>Where is the most up-to-date data?</a:t>
            </a:r>
          </a:p>
          <a:p>
            <a:r>
              <a:rPr lang="en-US" dirty="0" smtClean="0"/>
              <a:t>Is it rational to expect that the provider’s data is the best / most accurate version of the data?</a:t>
            </a:r>
          </a:p>
          <a:p>
            <a:r>
              <a:rPr lang="en-US" dirty="0" smtClean="0"/>
              <a:t>Will you, the aggregator / integrator be modifying my data? If so, how? why?</a:t>
            </a:r>
          </a:p>
          <a:p>
            <a:r>
              <a:rPr lang="en-US" dirty="0" smtClean="0"/>
              <a:t>How do I (the provider) get the modified data, back into my database (if I want to)?</a:t>
            </a:r>
          </a:p>
          <a:p>
            <a:pPr lvl="1"/>
            <a:r>
              <a:rPr lang="en-US" dirty="0" smtClean="0"/>
              <a:t>What are the hurdles?</a:t>
            </a:r>
          </a:p>
          <a:p>
            <a:r>
              <a:rPr lang="en-US" dirty="0" smtClean="0"/>
              <a:t>What if I do not want to?</a:t>
            </a:r>
          </a:p>
          <a:p>
            <a:r>
              <a:rPr lang="en-US" dirty="0" smtClean="0"/>
              <a:t>What if I cannot get the modified data back into my database?</a:t>
            </a:r>
          </a:p>
          <a:p>
            <a:r>
              <a:rPr lang="en-US" dirty="0" smtClean="0"/>
              <a:t>How do I keep original data, and consume the enhanced data?</a:t>
            </a:r>
          </a:p>
        </p:txBody>
      </p:sp>
    </p:spTree>
    <p:extLst>
      <p:ext uri="{BB962C8B-B14F-4D97-AF65-F5344CB8AC3E}">
        <p14:creationId xmlns:p14="http://schemas.microsoft.com/office/powerpoint/2010/main" val="230695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Questions: Community / Researcher Expectations</a:t>
            </a:r>
          </a:p>
        </p:txBody>
      </p:sp>
      <p:sp>
        <p:nvSpPr>
          <p:cNvPr id="3" name="Content Placeholder 2"/>
          <p:cNvSpPr>
            <a:spLocks noGrp="1"/>
          </p:cNvSpPr>
          <p:nvPr>
            <p:ph idx="1"/>
          </p:nvPr>
        </p:nvSpPr>
        <p:spPr/>
        <p:txBody>
          <a:bodyPr>
            <a:normAutofit fontScale="92500" lnSpcReduction="10000"/>
          </a:bodyPr>
          <a:lstStyle/>
          <a:p>
            <a:r>
              <a:rPr lang="en-US" dirty="0"/>
              <a:t>Where is the most </a:t>
            </a:r>
            <a:r>
              <a:rPr lang="en-US" strike="sngStrike" dirty="0"/>
              <a:t>up-to-date</a:t>
            </a:r>
            <a:r>
              <a:rPr lang="en-US" dirty="0"/>
              <a:t> </a:t>
            </a:r>
            <a:r>
              <a:rPr lang="en-US" dirty="0" smtClean="0"/>
              <a:t>best / most accurate data to address (my) research questions?</a:t>
            </a:r>
            <a:endParaRPr lang="en-US" dirty="0"/>
          </a:p>
          <a:p>
            <a:r>
              <a:rPr lang="en-US" dirty="0"/>
              <a:t>Where does the researcher expect they will find the </a:t>
            </a:r>
            <a:r>
              <a:rPr lang="en-US" dirty="0" smtClean="0"/>
              <a:t>best data?</a:t>
            </a:r>
          </a:p>
          <a:p>
            <a:pPr lvl="1"/>
            <a:r>
              <a:rPr lang="en-US" dirty="0" smtClean="0"/>
              <a:t>Process: discovery – acquisition – refinement</a:t>
            </a:r>
          </a:p>
          <a:p>
            <a:r>
              <a:rPr lang="en-US" dirty="0" smtClean="0"/>
              <a:t>Will errors I find and enhancements I make be accepted by the provider?</a:t>
            </a:r>
            <a:endParaRPr lang="en-US" dirty="0"/>
          </a:p>
          <a:p>
            <a:r>
              <a:rPr lang="en-US" dirty="0"/>
              <a:t>Are these expectations realistic? achievable? </a:t>
            </a:r>
            <a:r>
              <a:rPr lang="en-US" dirty="0" smtClean="0"/>
              <a:t>or desirable?</a:t>
            </a:r>
            <a:endParaRPr lang="en-US" dirty="0"/>
          </a:p>
          <a:p>
            <a:r>
              <a:rPr lang="en-US" dirty="0" smtClean="0"/>
              <a:t>Is a </a:t>
            </a:r>
            <a:r>
              <a:rPr lang="en-US" dirty="0" err="1" smtClean="0"/>
              <a:t>GenBank</a:t>
            </a:r>
            <a:r>
              <a:rPr lang="en-US" dirty="0" smtClean="0"/>
              <a:t>-like model </a:t>
            </a:r>
            <a:r>
              <a:rPr lang="en-US" dirty="0"/>
              <a:t>coming? most up-to-date version of data is in the cloud</a:t>
            </a:r>
            <a:r>
              <a:rPr lang="en-US" dirty="0" smtClean="0"/>
              <a:t>?</a:t>
            </a:r>
          </a:p>
          <a:p>
            <a:pPr lvl="1"/>
            <a:r>
              <a:rPr lang="en-US" dirty="0" smtClean="0"/>
              <a:t>IF the cloud is the solution (of the near future), what do we do in the meanwhile?</a:t>
            </a:r>
          </a:p>
          <a:p>
            <a:r>
              <a:rPr lang="en-US" dirty="0" smtClean="0"/>
              <a:t>Can I find all the potential versions (discovery)</a:t>
            </a:r>
          </a:p>
          <a:p>
            <a:pPr lvl="1"/>
            <a:r>
              <a:rPr lang="en-US" dirty="0" smtClean="0"/>
              <a:t>Then what?</a:t>
            </a:r>
            <a:endParaRPr lang="en-US" dirty="0"/>
          </a:p>
        </p:txBody>
      </p:sp>
    </p:spTree>
    <p:extLst>
      <p:ext uri="{BB962C8B-B14F-4D97-AF65-F5344CB8AC3E}">
        <p14:creationId xmlns:p14="http://schemas.microsoft.com/office/powerpoint/2010/main" val="187832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updates might the provider expect?</a:t>
            </a:r>
            <a:endParaRPr lang="en-US" sz="3200" dirty="0"/>
          </a:p>
        </p:txBody>
      </p:sp>
      <p:sp>
        <p:nvSpPr>
          <p:cNvPr id="3" name="Content Placeholder 2"/>
          <p:cNvSpPr>
            <a:spLocks noGrp="1"/>
          </p:cNvSpPr>
          <p:nvPr>
            <p:ph idx="1"/>
          </p:nvPr>
        </p:nvSpPr>
        <p:spPr/>
        <p:txBody>
          <a:bodyPr/>
          <a:lstStyle/>
          <a:p>
            <a:r>
              <a:rPr lang="en-US" dirty="0" smtClean="0"/>
              <a:t>standardization</a:t>
            </a:r>
          </a:p>
          <a:p>
            <a:pPr lvl="1"/>
            <a:r>
              <a:rPr lang="en-US" dirty="0" smtClean="0"/>
              <a:t>country, state, province, dates, type status, synonyms, authorities, taxon names, abbreviations, preparation types, collector names, …</a:t>
            </a:r>
          </a:p>
          <a:p>
            <a:r>
              <a:rPr lang="en-US" dirty="0" err="1" smtClean="0"/>
              <a:t>georeferences</a:t>
            </a:r>
            <a:endParaRPr lang="en-US" dirty="0" smtClean="0"/>
          </a:p>
          <a:p>
            <a:r>
              <a:rPr lang="en-US" dirty="0" smtClean="0"/>
              <a:t>determination annotations</a:t>
            </a:r>
          </a:p>
          <a:p>
            <a:r>
              <a:rPr lang="en-US" dirty="0" smtClean="0"/>
              <a:t>image annotations</a:t>
            </a:r>
          </a:p>
          <a:p>
            <a:r>
              <a:rPr lang="en-US" dirty="0" smtClean="0"/>
              <a:t>general comments</a:t>
            </a:r>
          </a:p>
          <a:p>
            <a:r>
              <a:rPr lang="en-US" dirty="0" smtClean="0"/>
              <a:t>encoding</a:t>
            </a:r>
          </a:p>
        </p:txBody>
      </p:sp>
    </p:spTree>
    <p:extLst>
      <p:ext uri="{BB962C8B-B14F-4D97-AF65-F5344CB8AC3E}">
        <p14:creationId xmlns:p14="http://schemas.microsoft.com/office/powerpoint/2010/main" val="407841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Goals of provider…</a:t>
            </a:r>
          </a:p>
          <a:p>
            <a:pPr lvl="1"/>
            <a:r>
              <a:rPr lang="en-US" dirty="0" smtClean="0"/>
              <a:t>Most accurate / complete data to share</a:t>
            </a:r>
          </a:p>
          <a:p>
            <a:pPr lvl="1"/>
            <a:r>
              <a:rPr lang="en-US" dirty="0" smtClean="0"/>
              <a:t>Does not want to be (cannot be) the source of all the possible information about a given specimen</a:t>
            </a:r>
          </a:p>
          <a:p>
            <a:pPr lvl="2"/>
            <a:r>
              <a:rPr lang="en-US" dirty="0" smtClean="0"/>
              <a:t>They want to curate the data that satisfies their needs</a:t>
            </a:r>
          </a:p>
          <a:p>
            <a:endParaRPr lang="en-US" dirty="0"/>
          </a:p>
          <a:p>
            <a:r>
              <a:rPr lang="en-US" dirty="0" smtClean="0"/>
              <a:t>Researcher goals…</a:t>
            </a:r>
          </a:p>
          <a:p>
            <a:pPr lvl="1"/>
            <a:r>
              <a:rPr lang="en-US" dirty="0" smtClean="0"/>
              <a:t>Creation of best dataset possible</a:t>
            </a:r>
          </a:p>
          <a:p>
            <a:pPr lvl="1"/>
            <a:r>
              <a:rPr lang="en-US" dirty="0" smtClean="0"/>
              <a:t>If problems found and noted, expects issues found to be fixed</a:t>
            </a:r>
            <a:endParaRPr lang="en-US" dirty="0"/>
          </a:p>
        </p:txBody>
      </p:sp>
    </p:spTree>
    <p:extLst>
      <p:ext uri="{BB962C8B-B14F-4D97-AF65-F5344CB8AC3E}">
        <p14:creationId xmlns:p14="http://schemas.microsoft.com/office/powerpoint/2010/main" val="708945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are the challenges for re-integration?</a:t>
            </a:r>
            <a:endParaRPr lang="en-US"/>
          </a:p>
        </p:txBody>
      </p:sp>
      <p:sp>
        <p:nvSpPr>
          <p:cNvPr id="3" name="Content Placeholder 2"/>
          <p:cNvSpPr>
            <a:spLocks noGrp="1"/>
          </p:cNvSpPr>
          <p:nvPr>
            <p:ph idx="1"/>
          </p:nvPr>
        </p:nvSpPr>
        <p:spPr/>
        <p:txBody>
          <a:bodyPr>
            <a:normAutofit fontScale="92500" lnSpcReduction="10000"/>
          </a:bodyPr>
          <a:lstStyle/>
          <a:p>
            <a:r>
              <a:rPr lang="en-US" dirty="0" smtClean="0"/>
              <a:t>Provider database doesn’t have required fields to hold data and </a:t>
            </a:r>
            <a:r>
              <a:rPr lang="en-US" i="1" dirty="0" smtClean="0"/>
              <a:t>database is not modifiable</a:t>
            </a:r>
            <a:r>
              <a:rPr lang="en-US" dirty="0" smtClean="0"/>
              <a:t>.</a:t>
            </a:r>
          </a:p>
          <a:p>
            <a:r>
              <a:rPr lang="en-US" dirty="0" smtClean="0"/>
              <a:t>Provider database doesn’t have required fields to hold enhanced data </a:t>
            </a:r>
            <a:r>
              <a:rPr lang="en-US" i="1" dirty="0" smtClean="0"/>
              <a:t>but database is modifiable.</a:t>
            </a:r>
          </a:p>
          <a:p>
            <a:r>
              <a:rPr lang="en-US" dirty="0" smtClean="0"/>
              <a:t>Provider database </a:t>
            </a:r>
            <a:r>
              <a:rPr lang="en-US" i="1" dirty="0" smtClean="0"/>
              <a:t>can be modified to hold enhanced data</a:t>
            </a:r>
            <a:r>
              <a:rPr lang="en-US" dirty="0" smtClean="0"/>
              <a:t> but provider doesn’t know how.</a:t>
            </a:r>
          </a:p>
          <a:p>
            <a:r>
              <a:rPr lang="en-US" dirty="0" smtClean="0"/>
              <a:t>Provider doesn’t know if their database is modifiable or not.</a:t>
            </a:r>
          </a:p>
          <a:p>
            <a:r>
              <a:rPr lang="en-US" dirty="0" smtClean="0"/>
              <a:t>Provider has skills but doesn’t have time to make the updates happen.</a:t>
            </a:r>
          </a:p>
          <a:p>
            <a:r>
              <a:rPr lang="en-US" dirty="0" smtClean="0"/>
              <a:t>Provider doesn’t want the enhanced data (for some reason/s).</a:t>
            </a:r>
          </a:p>
          <a:p>
            <a:r>
              <a:rPr lang="en-US" dirty="0" smtClean="0"/>
              <a:t>Provider does want to be the authoritative source…</a:t>
            </a:r>
          </a:p>
          <a:p>
            <a:pPr lvl="1"/>
            <a:r>
              <a:rPr lang="en-US" dirty="0" smtClean="0"/>
              <a:t>Curation process</a:t>
            </a:r>
            <a:endParaRPr lang="en-US" dirty="0"/>
          </a:p>
        </p:txBody>
      </p:sp>
    </p:spTree>
    <p:extLst>
      <p:ext uri="{BB962C8B-B14F-4D97-AF65-F5344CB8AC3E}">
        <p14:creationId xmlns:p14="http://schemas.microsoft.com/office/powerpoint/2010/main" val="865619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igbio1">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idigbio1</Template>
  <TotalTime>484</TotalTime>
  <Words>885</Words>
  <Application>Microsoft Office PowerPoint</Application>
  <PresentationFormat>On-screen Show (4:3)</PresentationFormat>
  <Paragraphs>144</Paragraphs>
  <Slides>12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Trebuchet MS</vt:lpstr>
      <vt:lpstr>Wingdings 2</vt:lpstr>
      <vt:lpstr>Wingdings 3</vt:lpstr>
      <vt:lpstr>idigbio1</vt:lpstr>
      <vt:lpstr>Facet</vt:lpstr>
      <vt:lpstr>Data Management: The Data Repatriation Re-integration Step or …</vt:lpstr>
      <vt:lpstr>PowerPoint Presentation</vt:lpstr>
      <vt:lpstr>PowerPoint Presentation</vt:lpstr>
      <vt:lpstr>Pronoun trouble</vt:lpstr>
      <vt:lpstr>Questions: Provider Expectations</vt:lpstr>
      <vt:lpstr>Questions: Community / Researcher Expectations</vt:lpstr>
      <vt:lpstr>What updates might the provider expect?</vt:lpstr>
      <vt:lpstr>PowerPoint Presentation</vt:lpstr>
      <vt:lpstr>What are the challenges for re-integration?</vt:lpstr>
      <vt:lpstr>Cycle</vt:lpstr>
      <vt:lpstr>(Some) Reasons why errors are hard to fix</vt:lpstr>
      <vt:lpstr>Data Management Interest (DMI) Group…</vt:lpstr>
    </vt:vector>
  </TitlesOfParts>
  <Company>Department of Scientific Computing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Repatriation Re-integration</dc:title>
  <dc:creator>dpaul</dc:creator>
  <cp:lastModifiedBy>Paul, Deborah</cp:lastModifiedBy>
  <cp:revision>29</cp:revision>
  <dcterms:created xsi:type="dcterms:W3CDTF">2014-07-10T14:18:28Z</dcterms:created>
  <dcterms:modified xsi:type="dcterms:W3CDTF">2014-08-08T02:39:36Z</dcterms:modified>
</cp:coreProperties>
</file>