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321" r:id="rId3"/>
    <p:sldId id="322" r:id="rId4"/>
    <p:sldId id="302" r:id="rId5"/>
    <p:sldId id="308" r:id="rId6"/>
    <p:sldId id="309" r:id="rId7"/>
    <p:sldId id="316" r:id="rId8"/>
    <p:sldId id="271" r:id="rId9"/>
    <p:sldId id="295" r:id="rId10"/>
    <p:sldId id="296" r:id="rId11"/>
    <p:sldId id="297" r:id="rId12"/>
    <p:sldId id="298" r:id="rId13"/>
    <p:sldId id="299" r:id="rId14"/>
    <p:sldId id="300" r:id="rId15"/>
    <p:sldId id="301" r:id="rId16"/>
    <p:sldId id="293" r:id="rId17"/>
    <p:sldId id="310" r:id="rId18"/>
    <p:sldId id="311" r:id="rId19"/>
    <p:sldId id="289" r:id="rId20"/>
    <p:sldId id="307" r:id="rId21"/>
    <p:sldId id="324" r:id="rId22"/>
    <p:sldId id="313" r:id="rId23"/>
    <p:sldId id="323" r:id="rId24"/>
    <p:sldId id="2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151" d="100"/>
          <a:sy n="151" d="100"/>
        </p:scale>
        <p:origin x="174"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dirty="0"/>
              <a:t>Operating System Usage Over Time</a:t>
            </a:r>
          </a:p>
        </c:rich>
      </c:tx>
      <c:layout>
        <c:manualLayout>
          <c:xMode val="edge"/>
          <c:yMode val="edge"/>
          <c:x val="0.25219406599801569"/>
          <c:y val="7.281553398058252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scatterChart>
        <c:scatterStyle val="lineMarker"/>
        <c:varyColors val="0"/>
        <c:ser>
          <c:idx val="0"/>
          <c:order val="0"/>
          <c:tx>
            <c:strRef>
              <c:f>'[Operating System Usage over time.xlsx]Sheet1'!$D$4</c:f>
              <c:strCache>
                <c:ptCount val="1"/>
                <c:pt idx="0">
                  <c:v>Win8</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time.xlsx]Sheet1'!$D$5:$D$17</c:f>
              <c:numCache>
                <c:formatCode>0.00%</c:formatCode>
                <c:ptCount val="13"/>
                <c:pt idx="0">
                  <c:v>0.21299999999999999</c:v>
                </c:pt>
                <c:pt idx="1">
                  <c:v>0.14199999999999999</c:v>
                </c:pt>
                <c:pt idx="2">
                  <c:v>5.7000000000000002E-2</c:v>
                </c:pt>
                <c:pt idx="4" formatCode="General">
                  <c:v>0</c:v>
                </c:pt>
              </c:numCache>
            </c:numRef>
          </c:yVal>
          <c:smooth val="0"/>
        </c:ser>
        <c:ser>
          <c:idx val="1"/>
          <c:order val="1"/>
          <c:tx>
            <c:strRef>
              <c:f>'[Operating System Usage over time.xlsx]Sheet1'!$E$4</c:f>
              <c:strCache>
                <c:ptCount val="1"/>
                <c:pt idx="0">
                  <c:v>Win7</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time.xlsx]Sheet1'!$E$5:$E$17</c:f>
              <c:numCache>
                <c:formatCode>0.00%</c:formatCode>
                <c:ptCount val="13"/>
                <c:pt idx="0">
                  <c:v>0.52500000000000002</c:v>
                </c:pt>
                <c:pt idx="1">
                  <c:v>0.55000000000000004</c:v>
                </c:pt>
                <c:pt idx="2">
                  <c:v>0.55300000000000005</c:v>
                </c:pt>
                <c:pt idx="3">
                  <c:v>0.48699999999999999</c:v>
                </c:pt>
                <c:pt idx="4">
                  <c:v>0.32200000000000001</c:v>
                </c:pt>
                <c:pt idx="5">
                  <c:v>0.13</c:v>
                </c:pt>
                <c:pt idx="6">
                  <c:v>4.0000000000000001E-3</c:v>
                </c:pt>
              </c:numCache>
            </c:numRef>
          </c:yVal>
          <c:smooth val="0"/>
        </c:ser>
        <c:ser>
          <c:idx val="2"/>
          <c:order val="2"/>
          <c:tx>
            <c:strRef>
              <c:f>'[Operating System Usage over time.xlsx]Sheet1'!$F$4</c:f>
              <c:strCache>
                <c:ptCount val="1"/>
                <c:pt idx="0">
                  <c:v>Vista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time.xlsx]Sheet1'!$F$5:$F$17</c:f>
              <c:numCache>
                <c:formatCode>0.00%</c:formatCode>
                <c:ptCount val="13"/>
                <c:pt idx="0">
                  <c:v>8.0000000000000002E-3</c:v>
                </c:pt>
                <c:pt idx="1">
                  <c:v>1.4E-2</c:v>
                </c:pt>
                <c:pt idx="2">
                  <c:v>2.4E-2</c:v>
                </c:pt>
                <c:pt idx="3">
                  <c:v>4.4999999999999998E-2</c:v>
                </c:pt>
                <c:pt idx="4">
                  <c:v>8.3000000000000004E-2</c:v>
                </c:pt>
                <c:pt idx="5">
                  <c:v>0.14399999999999999</c:v>
                </c:pt>
                <c:pt idx="6">
                  <c:v>0.17199999999999999</c:v>
                </c:pt>
                <c:pt idx="7">
                  <c:v>7.8E-2</c:v>
                </c:pt>
                <c:pt idx="8">
                  <c:v>1.9E-2</c:v>
                </c:pt>
              </c:numCache>
            </c:numRef>
          </c:yVal>
          <c:smooth val="0"/>
        </c:ser>
        <c:ser>
          <c:idx val="3"/>
          <c:order val="3"/>
          <c:tx>
            <c:strRef>
              <c:f>'[Operating System Usage over time.xlsx]Sheet1'!$G$4</c:f>
              <c:strCache>
                <c:ptCount val="1"/>
                <c:pt idx="0">
                  <c:v>Win2003</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time.xlsx]Sheet1'!$G$5:$G$17</c:f>
              <c:numCache>
                <c:formatCode>General</c:formatCode>
                <c:ptCount val="13"/>
                <c:pt idx="5" formatCode="0.00%">
                  <c:v>1.4E-2</c:v>
                </c:pt>
                <c:pt idx="6" formatCode="0.00%">
                  <c:v>1.6E-2</c:v>
                </c:pt>
                <c:pt idx="7" formatCode="0.00%">
                  <c:v>1.7999999999999999E-2</c:v>
                </c:pt>
                <c:pt idx="8" formatCode="0.00%">
                  <c:v>1.9E-2</c:v>
                </c:pt>
                <c:pt idx="9" formatCode="0.00%">
                  <c:v>1.7999999999999999E-2</c:v>
                </c:pt>
                <c:pt idx="10" formatCode="0.00%">
                  <c:v>1.4E-2</c:v>
                </c:pt>
              </c:numCache>
            </c:numRef>
          </c:yVal>
          <c:smooth val="0"/>
        </c:ser>
        <c:ser>
          <c:idx val="4"/>
          <c:order val="4"/>
          <c:tx>
            <c:strRef>
              <c:f>'[Operating System Usage over time.xlsx]Sheet1'!$H$4</c:f>
              <c:strCache>
                <c:ptCount val="1"/>
                <c:pt idx="0">
                  <c:v>Older Win</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time.xlsx]Sheet1'!$H$5:$H$17</c:f>
              <c:numCache>
                <c:formatCode>0.00%</c:formatCode>
                <c:ptCount val="13"/>
                <c:pt idx="0">
                  <c:v>4.0000000000000001E-3</c:v>
                </c:pt>
                <c:pt idx="1">
                  <c:v>3.0000000000000001E-3</c:v>
                </c:pt>
                <c:pt idx="2">
                  <c:v>4.0000000000000001E-3</c:v>
                </c:pt>
                <c:pt idx="3">
                  <c:v>8.0000000000000002E-3</c:v>
                </c:pt>
                <c:pt idx="4">
                  <c:v>0.01</c:v>
                </c:pt>
              </c:numCache>
            </c:numRef>
          </c:yVal>
          <c:smooth val="0"/>
        </c:ser>
        <c:ser>
          <c:idx val="5"/>
          <c:order val="5"/>
          <c:tx>
            <c:strRef>
              <c:f>'[Operating System Usage over time.xlsx]Sheet1'!$I$4</c:f>
              <c:strCache>
                <c:ptCount val="1"/>
                <c:pt idx="0">
                  <c:v>WinXP</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time.xlsx]Sheet1'!$I$5:$I$17</c:f>
              <c:numCache>
                <c:formatCode>0.00%</c:formatCode>
                <c:ptCount val="13"/>
                <c:pt idx="0">
                  <c:v>4.4999999999999998E-2</c:v>
                </c:pt>
                <c:pt idx="1">
                  <c:v>0.10100000000000001</c:v>
                </c:pt>
                <c:pt idx="2">
                  <c:v>0.191</c:v>
                </c:pt>
                <c:pt idx="3">
                  <c:v>0.3</c:v>
                </c:pt>
                <c:pt idx="4">
                  <c:v>0.442</c:v>
                </c:pt>
                <c:pt idx="5">
                  <c:v>0.58399999999999996</c:v>
                </c:pt>
                <c:pt idx="6">
                  <c:v>0.69</c:v>
                </c:pt>
                <c:pt idx="7">
                  <c:v>0.72399999999999998</c:v>
                </c:pt>
                <c:pt idx="8">
                  <c:v>0.76</c:v>
                </c:pt>
                <c:pt idx="9">
                  <c:v>0.72899999999999998</c:v>
                </c:pt>
                <c:pt idx="10">
                  <c:v>0.63100000000000001</c:v>
                </c:pt>
                <c:pt idx="11">
                  <c:v>0.48</c:v>
                </c:pt>
                <c:pt idx="12">
                  <c:v>0.314</c:v>
                </c:pt>
              </c:numCache>
            </c:numRef>
          </c:yVal>
          <c:smooth val="0"/>
        </c:ser>
        <c:ser>
          <c:idx val="6"/>
          <c:order val="6"/>
          <c:tx>
            <c:strRef>
              <c:f>'[Operating System Usage over time.xlsx]Sheet1'!$J$4</c:f>
              <c:strCache>
                <c:ptCount val="1"/>
                <c:pt idx="0">
                  <c:v>W2000</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time.xlsx]Sheet1'!$J$5:$J$17</c:f>
              <c:numCache>
                <c:formatCode>General</c:formatCode>
                <c:ptCount val="13"/>
                <c:pt idx="5" formatCode="0.00%">
                  <c:v>6.0000000000000001E-3</c:v>
                </c:pt>
                <c:pt idx="6" formatCode="0.00%">
                  <c:v>1.4E-2</c:v>
                </c:pt>
                <c:pt idx="7" formatCode="0.00%">
                  <c:v>0.04</c:v>
                </c:pt>
                <c:pt idx="8" formatCode="0.00%">
                  <c:v>7.1999999999999995E-2</c:v>
                </c:pt>
                <c:pt idx="9" formatCode="0.00%">
                  <c:v>0.11899999999999999</c:v>
                </c:pt>
                <c:pt idx="10" formatCode="0.00%">
                  <c:v>0.20200000000000001</c:v>
                </c:pt>
                <c:pt idx="11" formatCode="0.00%">
                  <c:v>0.311</c:v>
                </c:pt>
                <c:pt idx="12" formatCode="0.00%">
                  <c:v>0.41</c:v>
                </c:pt>
              </c:numCache>
            </c:numRef>
          </c:yVal>
          <c:smooth val="0"/>
        </c:ser>
        <c:ser>
          <c:idx val="7"/>
          <c:order val="7"/>
          <c:tx>
            <c:strRef>
              <c:f>'[Operating System Usage over time.xlsx]Sheet1'!$K$4</c:f>
              <c:strCache>
                <c:ptCount val="1"/>
                <c:pt idx="0">
                  <c:v>Win98</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time.xlsx]Sheet1'!$K$5:$K$17</c:f>
              <c:numCache>
                <c:formatCode>General</c:formatCode>
                <c:ptCount val="13"/>
                <c:pt idx="7" formatCode="0.00%">
                  <c:v>8.0000000000000002E-3</c:v>
                </c:pt>
                <c:pt idx="8" formatCode="0.00%">
                  <c:v>8.9999999999999993E-3</c:v>
                </c:pt>
                <c:pt idx="9" formatCode="0.00%">
                  <c:v>0.02</c:v>
                </c:pt>
                <c:pt idx="10" formatCode="0.00%">
                  <c:v>4.7E-2</c:v>
                </c:pt>
                <c:pt idx="11" formatCode="0.00%">
                  <c:v>9.4E-2</c:v>
                </c:pt>
                <c:pt idx="12" formatCode="0.00%">
                  <c:v>0.13900000000000001</c:v>
                </c:pt>
              </c:numCache>
            </c:numRef>
          </c:yVal>
          <c:smooth val="0"/>
        </c:ser>
        <c:ser>
          <c:idx val="8"/>
          <c:order val="8"/>
          <c:tx>
            <c:strRef>
              <c:f>'[Operating System Usage over time.xlsx]Sheet1'!$L$4</c:f>
              <c:strCache>
                <c:ptCount val="1"/>
                <c:pt idx="0">
                  <c:v>Win95</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time.xlsx]Sheet1'!$L$5:$L$17</c:f>
              <c:numCache>
                <c:formatCode>General</c:formatCode>
                <c:ptCount val="13"/>
                <c:pt idx="11" formatCode="0.00%">
                  <c:v>2.4E-2</c:v>
                </c:pt>
                <c:pt idx="12" formatCode="0.00%">
                  <c:v>5.8000000000000003E-2</c:v>
                </c:pt>
              </c:numCache>
            </c:numRef>
          </c:yVal>
          <c:smooth val="0"/>
        </c:ser>
        <c:ser>
          <c:idx val="9"/>
          <c:order val="9"/>
          <c:tx>
            <c:strRef>
              <c:f>'[Operating System Usage over time.xlsx]Sheet1'!$M$4</c:f>
              <c:strCache>
                <c:ptCount val="1"/>
                <c:pt idx="0">
                  <c:v>WinNT</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time.xlsx]Sheet1'!$M$5:$M$17</c:f>
              <c:numCache>
                <c:formatCode>General</c:formatCode>
                <c:ptCount val="13"/>
                <c:pt idx="9" formatCode="0.00%">
                  <c:v>3.0000000000000001E-3</c:v>
                </c:pt>
                <c:pt idx="10" formatCode="0.00%">
                  <c:v>8.9999999999999993E-3</c:v>
                </c:pt>
                <c:pt idx="11" formatCode="0.00%">
                  <c:v>4.0000000000000001E-3</c:v>
                </c:pt>
                <c:pt idx="12" formatCode="0.00%">
                  <c:v>7.0000000000000001E-3</c:v>
                </c:pt>
              </c:numCache>
            </c:numRef>
          </c:yVal>
          <c:smooth val="0"/>
        </c:ser>
        <c:ser>
          <c:idx val="10"/>
          <c:order val="10"/>
          <c:tx>
            <c:strRef>
              <c:f>'[Operating System Usage over time.xlsx]Sheet1'!$N$4</c:f>
              <c:strCache>
                <c:ptCount val="1"/>
                <c:pt idx="0">
                  <c:v>Linux</c:v>
                </c:pt>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time.xlsx]Sheet1'!$N$5:$N$17</c:f>
              <c:numCache>
                <c:formatCode>0.00%</c:formatCode>
                <c:ptCount val="13"/>
                <c:pt idx="0">
                  <c:v>5.3999999999999999E-2</c:v>
                </c:pt>
                <c:pt idx="1">
                  <c:v>0.05</c:v>
                </c:pt>
                <c:pt idx="2">
                  <c:v>4.8000000000000001E-2</c:v>
                </c:pt>
                <c:pt idx="3">
                  <c:v>0.05</c:v>
                </c:pt>
                <c:pt idx="4">
                  <c:v>5.0999999999999997E-2</c:v>
                </c:pt>
                <c:pt idx="5">
                  <c:v>4.5999999999999999E-2</c:v>
                </c:pt>
                <c:pt idx="6">
                  <c:v>0.04</c:v>
                </c:pt>
                <c:pt idx="7">
                  <c:v>3.7999999999999999E-2</c:v>
                </c:pt>
                <c:pt idx="8">
                  <c:v>3.4000000000000002E-2</c:v>
                </c:pt>
                <c:pt idx="9">
                  <c:v>3.4000000000000002E-2</c:v>
                </c:pt>
                <c:pt idx="10">
                  <c:v>3.2000000000000001E-2</c:v>
                </c:pt>
                <c:pt idx="11">
                  <c:v>2.5999999999999999E-2</c:v>
                </c:pt>
                <c:pt idx="12">
                  <c:v>2.1999999999999999E-2</c:v>
                </c:pt>
              </c:numCache>
            </c:numRef>
          </c:yVal>
          <c:smooth val="0"/>
        </c:ser>
        <c:ser>
          <c:idx val="11"/>
          <c:order val="11"/>
          <c:tx>
            <c:strRef>
              <c:f>'[Operating System Usage over time.xlsx]Sheet1'!$O$4</c:f>
              <c:strCache>
                <c:ptCount val="1"/>
                <c:pt idx="0">
                  <c:v>Mac</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time.xlsx]Sheet1'!$O$5:$O$17</c:f>
              <c:numCache>
                <c:formatCode>0.00%</c:formatCode>
                <c:ptCount val="13"/>
                <c:pt idx="0">
                  <c:v>0.1</c:v>
                </c:pt>
                <c:pt idx="1">
                  <c:v>0.1</c:v>
                </c:pt>
                <c:pt idx="2">
                  <c:v>9.6000000000000002E-2</c:v>
                </c:pt>
                <c:pt idx="3">
                  <c:v>9.0999999999999998E-2</c:v>
                </c:pt>
                <c:pt idx="4">
                  <c:v>8.1000000000000003E-2</c:v>
                </c:pt>
                <c:pt idx="5">
                  <c:v>7.0999999999999994E-2</c:v>
                </c:pt>
                <c:pt idx="6">
                  <c:v>0.06</c:v>
                </c:pt>
                <c:pt idx="7">
                  <c:v>4.2999999999999997E-2</c:v>
                </c:pt>
                <c:pt idx="8">
                  <c:v>3.7999999999999999E-2</c:v>
                </c:pt>
                <c:pt idx="9">
                  <c:v>3.5000000000000003E-2</c:v>
                </c:pt>
                <c:pt idx="10">
                  <c:v>0.03</c:v>
                </c:pt>
                <c:pt idx="11">
                  <c:v>2.4E-2</c:v>
                </c:pt>
                <c:pt idx="12">
                  <c:v>1.7999999999999999E-2</c:v>
                </c:pt>
              </c:numCache>
            </c:numRef>
          </c:yVal>
          <c:smooth val="0"/>
        </c:ser>
        <c:ser>
          <c:idx val="12"/>
          <c:order val="12"/>
          <c:tx>
            <c:strRef>
              <c:f>'[Operating System Usage over time.xlsx]Sheet1'!$P$4</c:f>
              <c:strCache>
                <c:ptCount val="1"/>
                <c:pt idx="0">
                  <c:v>Mobile</c:v>
                </c:pt>
              </c:strCache>
            </c:strRef>
          </c:tx>
          <c:spPr>
            <a:ln w="19050"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f>'[Operating System Usage over time.xlsx]Sheet1'!$C$5:$C$17</c:f>
              <c:numCache>
                <c:formatCode>General</c:formatCode>
                <c:ptCount val="13"/>
                <c:pt idx="0">
                  <c:v>2015</c:v>
                </c:pt>
                <c:pt idx="1">
                  <c:v>2014</c:v>
                </c:pt>
                <c:pt idx="2">
                  <c:v>2013</c:v>
                </c:pt>
                <c:pt idx="3">
                  <c:v>2012</c:v>
                </c:pt>
                <c:pt idx="4">
                  <c:v>2011</c:v>
                </c:pt>
                <c:pt idx="5">
                  <c:v>2010</c:v>
                </c:pt>
                <c:pt idx="6">
                  <c:v>2009</c:v>
                </c:pt>
                <c:pt idx="7">
                  <c:v>2008</c:v>
                </c:pt>
                <c:pt idx="8">
                  <c:v>2007</c:v>
                </c:pt>
                <c:pt idx="9">
                  <c:v>2006</c:v>
                </c:pt>
                <c:pt idx="10">
                  <c:v>2005</c:v>
                </c:pt>
                <c:pt idx="11">
                  <c:v>2004</c:v>
                </c:pt>
                <c:pt idx="12">
                  <c:v>2003</c:v>
                </c:pt>
              </c:numCache>
            </c:numRef>
          </c:xVal>
          <c:yVal>
            <c:numRef>
              <c:f>'[Operating System Usage over time.xlsx]Sheet1'!$P$5:$P$17</c:f>
              <c:numCache>
                <c:formatCode>0.00%</c:formatCode>
                <c:ptCount val="13"/>
                <c:pt idx="0">
                  <c:v>0.05</c:v>
                </c:pt>
                <c:pt idx="1">
                  <c:v>0.04</c:v>
                </c:pt>
                <c:pt idx="2">
                  <c:v>2.1999999999999999E-2</c:v>
                </c:pt>
                <c:pt idx="3">
                  <c:v>1.2999999999999999E-2</c:v>
                </c:pt>
                <c:pt idx="4">
                  <c:v>7.0000000000000001E-3</c:v>
                </c:pt>
              </c:numCache>
            </c:numRef>
          </c:yVal>
          <c:smooth val="0"/>
        </c:ser>
        <c:dLbls>
          <c:showLegendKey val="0"/>
          <c:showVal val="0"/>
          <c:showCatName val="0"/>
          <c:showSerName val="0"/>
          <c:showPercent val="0"/>
          <c:showBubbleSize val="0"/>
        </c:dLbls>
        <c:axId val="328564608"/>
        <c:axId val="328565168"/>
      </c:scatterChart>
      <c:valAx>
        <c:axId val="328564608"/>
        <c:scaling>
          <c:orientation val="minMax"/>
          <c:max val="2015"/>
          <c:min val="2003"/>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28565168"/>
        <c:crosses val="autoZero"/>
        <c:crossBetween val="midCat"/>
      </c:valAx>
      <c:valAx>
        <c:axId val="3285651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28564608"/>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42A7F-C532-4F43-9A30-97B196B152F7}" type="datetimeFigureOut">
              <a:rPr lang="en-US" smtClean="0"/>
              <a:t>4/28/2016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7D0C7-EE90-42BF-8CAB-104247D6E222}" type="slidenum">
              <a:rPr lang="en-US" smtClean="0"/>
              <a:t>‹#›</a:t>
            </a:fld>
            <a:endParaRPr lang="en-US"/>
          </a:p>
        </p:txBody>
      </p:sp>
    </p:spTree>
    <p:extLst>
      <p:ext uri="{BB962C8B-B14F-4D97-AF65-F5344CB8AC3E}">
        <p14:creationId xmlns:p14="http://schemas.microsoft.com/office/powerpoint/2010/main" val="167198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 Preservation is about maintaining</a:t>
            </a:r>
            <a:r>
              <a:rPr lang="en-US" baseline="0" dirty="0" smtClean="0"/>
              <a:t> access to digital objects over time. </a:t>
            </a:r>
            <a:endParaRPr lang="en-US" dirty="0" smtClean="0"/>
          </a:p>
          <a:p>
            <a:endParaRPr lang="en-US" dirty="0" smtClean="0"/>
          </a:p>
          <a:p>
            <a:r>
              <a:rPr lang="en-US" dirty="0" smtClean="0"/>
              <a:t>Digital objects are quite different to physical</a:t>
            </a:r>
            <a:r>
              <a:rPr lang="en-US" baseline="0" dirty="0" smtClean="0"/>
              <a:t> objects. </a:t>
            </a:r>
          </a:p>
          <a:p>
            <a:r>
              <a:rPr lang="en-US" baseline="0" dirty="0" smtClean="0"/>
              <a:t>Obviously they have far fewer physical attributes.  But they can be much more complex. </a:t>
            </a:r>
          </a:p>
          <a:p>
            <a:r>
              <a:rPr lang="en-US" baseline="0" dirty="0" smtClean="0"/>
              <a:t>Most people in the field these days view digital objects as performances. </a:t>
            </a:r>
          </a:p>
          <a:p>
            <a:endParaRPr lang="en-US" baseline="0" dirty="0" smtClean="0"/>
          </a:p>
          <a:p>
            <a:r>
              <a:rPr lang="en-US" baseline="0" dirty="0" smtClean="0"/>
              <a:t>It is through the interaction of data files, with software and hardware that users get presented with information that they finally consume. Each part of these complex objects presents challenges to maintaining access to them over time. </a:t>
            </a:r>
          </a:p>
          <a:p>
            <a:endParaRPr lang="en-US" baseline="0" dirty="0" smtClean="0"/>
          </a:p>
          <a:p>
            <a:r>
              <a:rPr lang="en-US" baseline="0" dirty="0" smtClean="0"/>
              <a:t>We need to maintain the basic data files. </a:t>
            </a:r>
          </a:p>
          <a:p>
            <a:r>
              <a:rPr lang="en-US" baseline="0" dirty="0" smtClean="0"/>
              <a:t>We need to overcome software obsolescence issues</a:t>
            </a:r>
          </a:p>
          <a:p>
            <a:r>
              <a:rPr lang="en-US" baseline="0" dirty="0" smtClean="0"/>
              <a:t>We need to overcome hardware obsolescence issues. </a:t>
            </a:r>
          </a:p>
          <a:p>
            <a:r>
              <a:rPr lang="en-US" baseline="0" dirty="0" smtClean="0"/>
              <a:t>We need to be able to provide access to the final objects and ensure that they are discoverable. </a:t>
            </a:r>
            <a:endParaRPr lang="en-US" dirty="0"/>
          </a:p>
        </p:txBody>
      </p:sp>
      <p:sp>
        <p:nvSpPr>
          <p:cNvPr id="4" name="Slide Number Placeholder 3"/>
          <p:cNvSpPr>
            <a:spLocks noGrp="1"/>
          </p:cNvSpPr>
          <p:nvPr>
            <p:ph type="sldNum" sz="quarter" idx="10"/>
          </p:nvPr>
        </p:nvSpPr>
        <p:spPr/>
        <p:txBody>
          <a:bodyPr/>
          <a:lstStyle/>
          <a:p>
            <a:fld id="{6CFAC02A-6269-48BD-9409-8EF50E57EAFE}" type="slidenum">
              <a:rPr lang="en-NZ" smtClean="0"/>
              <a:t>8</a:t>
            </a:fld>
            <a:endParaRPr lang="en-NZ"/>
          </a:p>
        </p:txBody>
      </p:sp>
    </p:spTree>
    <p:extLst>
      <p:ext uri="{BB962C8B-B14F-4D97-AF65-F5344CB8AC3E}">
        <p14:creationId xmlns:p14="http://schemas.microsoft.com/office/powerpoint/2010/main" val="61782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3DA134-7A89-4AA1-803A-3DDD2B5E4C78}"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BB144-A80B-4D0C-A503-02F472F5F7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95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DA134-7A89-4AA1-803A-3DDD2B5E4C78}"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BB144-A80B-4D0C-A503-02F472F5F73C}" type="slidenum">
              <a:rPr lang="en-US" smtClean="0"/>
              <a:t>‹#›</a:t>
            </a:fld>
            <a:endParaRPr lang="en-US"/>
          </a:p>
        </p:txBody>
      </p:sp>
    </p:spTree>
    <p:extLst>
      <p:ext uri="{BB962C8B-B14F-4D97-AF65-F5344CB8AC3E}">
        <p14:creationId xmlns:p14="http://schemas.microsoft.com/office/powerpoint/2010/main" val="377462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DA134-7A89-4AA1-803A-3DDD2B5E4C78}"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BB144-A80B-4D0C-A503-02F472F5F73C}" type="slidenum">
              <a:rPr lang="en-US" smtClean="0"/>
              <a:t>‹#›</a:t>
            </a:fld>
            <a:endParaRPr lang="en-US"/>
          </a:p>
        </p:txBody>
      </p:sp>
    </p:spTree>
    <p:extLst>
      <p:ext uri="{BB962C8B-B14F-4D97-AF65-F5344CB8AC3E}">
        <p14:creationId xmlns:p14="http://schemas.microsoft.com/office/powerpoint/2010/main" val="149545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nbulleted List">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1068790" y="808324"/>
            <a:ext cx="10075437" cy="646331"/>
          </a:xfrm>
          <a:prstGeom prst="rect">
            <a:avLst/>
          </a:prstGeom>
        </p:spPr>
        <p:txBody>
          <a:bodyPr vert="horz" wrap="square">
            <a:spAutoFit/>
          </a:bodyPr>
          <a:lstStyle>
            <a:lvl1pPr marL="0" indent="0" algn="l">
              <a:lnSpc>
                <a:spcPct val="120000"/>
              </a:lnSpc>
              <a:spcBef>
                <a:spcPts val="0"/>
              </a:spcBef>
              <a:buFontTx/>
              <a:buNone/>
              <a:defRPr sz="3000" baseline="0">
                <a:solidFill>
                  <a:schemeClr val="tx1"/>
                </a:solidFill>
              </a:defRPr>
            </a:lvl1pPr>
          </a:lstStyle>
          <a:p>
            <a:pPr lvl="0"/>
            <a:r>
              <a:rPr lang="en-US" dirty="0" err="1" smtClean="0"/>
              <a:t>Unbulleted</a:t>
            </a:r>
            <a:r>
              <a:rPr lang="en-US" dirty="0" smtClean="0"/>
              <a:t> List: Heading</a:t>
            </a:r>
            <a:endParaRPr lang="en-US" dirty="0"/>
          </a:p>
        </p:txBody>
      </p:sp>
      <p:sp>
        <p:nvSpPr>
          <p:cNvPr id="15" name="Text Placeholder 9"/>
          <p:cNvSpPr>
            <a:spLocks noGrp="1"/>
          </p:cNvSpPr>
          <p:nvPr>
            <p:ph type="body" sz="quarter" idx="15" hasCustomPrompt="1"/>
          </p:nvPr>
        </p:nvSpPr>
        <p:spPr>
          <a:xfrm>
            <a:off x="1068790" y="1509964"/>
            <a:ext cx="10075437" cy="4389120"/>
          </a:xfrm>
          <a:prstGeom prst="rect">
            <a:avLst/>
          </a:prstGeom>
        </p:spPr>
        <p:txBody>
          <a:bodyPr vert="horz" wrap="square">
            <a:noAutofit/>
          </a:bodyPr>
          <a:lstStyle>
            <a:lvl1pPr marL="0" marR="0" indent="0" algn="l" defTabSz="457200" rtl="0" eaLnBrk="1" fontAlgn="auto" latinLnBrk="0" hangingPunct="1">
              <a:lnSpc>
                <a:spcPct val="140000"/>
              </a:lnSpc>
              <a:spcBef>
                <a:spcPts val="0"/>
              </a:spcBef>
              <a:spcAft>
                <a:spcPts val="0"/>
              </a:spcAft>
              <a:buClrTx/>
              <a:buSzPct val="90000"/>
              <a:buFontTx/>
              <a:buNone/>
              <a:tabLst/>
              <a:defRPr sz="2000" baseline="0">
                <a:solidFill>
                  <a:schemeClr val="tx1"/>
                </a:solidFill>
              </a:defRPr>
            </a:lvl1pPr>
          </a:lstStyle>
          <a:p>
            <a:pPr lvl="0"/>
            <a:r>
              <a:rPr lang="en-US" dirty="0" smtClean="0"/>
              <a:t>Begin list items here</a:t>
            </a:r>
          </a:p>
          <a:p>
            <a:pPr lvl="0"/>
            <a:endParaRPr lang="en-US" dirty="0" smtClean="0"/>
          </a:p>
        </p:txBody>
      </p:sp>
    </p:spTree>
    <p:extLst>
      <p:ext uri="{BB962C8B-B14F-4D97-AF65-F5344CB8AC3E}">
        <p14:creationId xmlns:p14="http://schemas.microsoft.com/office/powerpoint/2010/main" val="71997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3DA134-7A89-4AA1-803A-3DDD2B5E4C78}"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BB144-A80B-4D0C-A503-02F472F5F73C}" type="slidenum">
              <a:rPr lang="en-US" smtClean="0"/>
              <a:t>‹#›</a:t>
            </a:fld>
            <a:endParaRPr lang="en-US"/>
          </a:p>
        </p:txBody>
      </p:sp>
    </p:spTree>
    <p:extLst>
      <p:ext uri="{BB962C8B-B14F-4D97-AF65-F5344CB8AC3E}">
        <p14:creationId xmlns:p14="http://schemas.microsoft.com/office/powerpoint/2010/main" val="344366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DA134-7A89-4AA1-803A-3DDD2B5E4C78}"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BB144-A80B-4D0C-A503-02F472F5F73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50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3DA134-7A89-4AA1-803A-3DDD2B5E4C78}"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BB144-A80B-4D0C-A503-02F472F5F73C}" type="slidenum">
              <a:rPr lang="en-US" smtClean="0"/>
              <a:t>‹#›</a:t>
            </a:fld>
            <a:endParaRPr lang="en-US"/>
          </a:p>
        </p:txBody>
      </p:sp>
    </p:spTree>
    <p:extLst>
      <p:ext uri="{BB962C8B-B14F-4D97-AF65-F5344CB8AC3E}">
        <p14:creationId xmlns:p14="http://schemas.microsoft.com/office/powerpoint/2010/main" val="1813989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3DA134-7A89-4AA1-803A-3DDD2B5E4C78}" type="datetimeFigureOut">
              <a:rPr lang="en-US" smtClean="0"/>
              <a:t>4/28/2016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BB144-A80B-4D0C-A503-02F472F5F73C}" type="slidenum">
              <a:rPr lang="en-US" smtClean="0"/>
              <a:t>‹#›</a:t>
            </a:fld>
            <a:endParaRPr lang="en-US"/>
          </a:p>
        </p:txBody>
      </p:sp>
    </p:spTree>
    <p:extLst>
      <p:ext uri="{BB962C8B-B14F-4D97-AF65-F5344CB8AC3E}">
        <p14:creationId xmlns:p14="http://schemas.microsoft.com/office/powerpoint/2010/main" val="427292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3DA134-7A89-4AA1-803A-3DDD2B5E4C78}" type="datetimeFigureOut">
              <a:rPr lang="en-US" smtClean="0"/>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BB144-A80B-4D0C-A503-02F472F5F73C}" type="slidenum">
              <a:rPr lang="en-US" smtClean="0"/>
              <a:t>‹#›</a:t>
            </a:fld>
            <a:endParaRPr lang="en-US"/>
          </a:p>
        </p:txBody>
      </p:sp>
    </p:spTree>
    <p:extLst>
      <p:ext uri="{BB962C8B-B14F-4D97-AF65-F5344CB8AC3E}">
        <p14:creationId xmlns:p14="http://schemas.microsoft.com/office/powerpoint/2010/main" val="398505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3DA134-7A89-4AA1-803A-3DDD2B5E4C78}" type="datetimeFigureOut">
              <a:rPr lang="en-US" smtClean="0"/>
              <a:t>4/28/2016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C7BB144-A80B-4D0C-A503-02F472F5F73C}" type="slidenum">
              <a:rPr lang="en-US" smtClean="0"/>
              <a:t>‹#›</a:t>
            </a:fld>
            <a:endParaRPr lang="en-US"/>
          </a:p>
        </p:txBody>
      </p:sp>
    </p:spTree>
    <p:extLst>
      <p:ext uri="{BB962C8B-B14F-4D97-AF65-F5344CB8AC3E}">
        <p14:creationId xmlns:p14="http://schemas.microsoft.com/office/powerpoint/2010/main" val="320917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03DA134-7A89-4AA1-803A-3DDD2B5E4C78}" type="datetimeFigureOut">
              <a:rPr lang="en-US" smtClean="0"/>
              <a:t>4/28/2016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C7BB144-A80B-4D0C-A503-02F472F5F73C}" type="slidenum">
              <a:rPr lang="en-US" smtClean="0"/>
              <a:t>‹#›</a:t>
            </a:fld>
            <a:endParaRPr lang="en-US"/>
          </a:p>
        </p:txBody>
      </p:sp>
    </p:spTree>
    <p:extLst>
      <p:ext uri="{BB962C8B-B14F-4D97-AF65-F5344CB8AC3E}">
        <p14:creationId xmlns:p14="http://schemas.microsoft.com/office/powerpoint/2010/main" val="1433917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DA134-7A89-4AA1-803A-3DDD2B5E4C78}"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BB144-A80B-4D0C-A503-02F472F5F73C}" type="slidenum">
              <a:rPr lang="en-US" smtClean="0"/>
              <a:t>‹#›</a:t>
            </a:fld>
            <a:endParaRPr lang="en-US"/>
          </a:p>
        </p:txBody>
      </p:sp>
    </p:spTree>
    <p:extLst>
      <p:ext uri="{BB962C8B-B14F-4D97-AF65-F5344CB8AC3E}">
        <p14:creationId xmlns:p14="http://schemas.microsoft.com/office/powerpoint/2010/main" val="258435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03DA134-7A89-4AA1-803A-3DDD2B5E4C78}" type="datetimeFigureOut">
              <a:rPr lang="en-US" smtClean="0"/>
              <a:t>4/28/2016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C7BB144-A80B-4D0C-A503-02F472F5F73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401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Asset Management Systems and Digital Preservation</a:t>
            </a:r>
            <a:endParaRPr lang="en-US" dirty="0"/>
          </a:p>
        </p:txBody>
      </p:sp>
      <p:sp>
        <p:nvSpPr>
          <p:cNvPr id="3" name="Subtitle 2"/>
          <p:cNvSpPr>
            <a:spLocks noGrp="1"/>
          </p:cNvSpPr>
          <p:nvPr>
            <p:ph type="subTitle" idx="1"/>
          </p:nvPr>
        </p:nvSpPr>
        <p:spPr/>
        <p:txBody>
          <a:bodyPr/>
          <a:lstStyle/>
          <a:p>
            <a:r>
              <a:rPr lang="en-US" dirty="0" smtClean="0"/>
              <a:t>Euan Cochrane – Digital Preservation Manager</a:t>
            </a:r>
          </a:p>
          <a:p>
            <a:r>
              <a:rPr lang="en-US" dirty="0" smtClean="0"/>
              <a:t>Yale University Library</a:t>
            </a:r>
            <a:endParaRPr lang="en-US" dirty="0"/>
          </a:p>
        </p:txBody>
      </p:sp>
    </p:spTree>
    <p:extLst>
      <p:ext uri="{BB962C8B-B14F-4D97-AF65-F5344CB8AC3E}">
        <p14:creationId xmlns:p14="http://schemas.microsoft.com/office/powerpoint/2010/main" val="980339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blog.backblaze.com/wp-content/uploads/2013/11/blog-drivestats-6-year-life.jpg"/>
          <p:cNvPicPr/>
          <p:nvPr/>
        </p:nvPicPr>
        <p:blipFill>
          <a:blip r:embed="rId2">
            <a:extLst>
              <a:ext uri="{28A0092B-C50C-407E-A947-70E740481C1C}">
                <a14:useLocalDpi xmlns:a14="http://schemas.microsoft.com/office/drawing/2010/main" val="0"/>
              </a:ext>
            </a:extLst>
          </a:blip>
          <a:srcRect/>
          <a:stretch>
            <a:fillRect/>
          </a:stretch>
        </p:blipFill>
        <p:spPr bwMode="auto">
          <a:xfrm>
            <a:off x="3516923" y="956604"/>
            <a:ext cx="4166061" cy="5557740"/>
          </a:xfrm>
          <a:prstGeom prst="rect">
            <a:avLst/>
          </a:prstGeom>
          <a:noFill/>
          <a:ln>
            <a:noFill/>
          </a:ln>
        </p:spPr>
      </p:pic>
      <p:sp>
        <p:nvSpPr>
          <p:cNvPr id="3" name="Title 2"/>
          <p:cNvSpPr txBox="1">
            <a:spLocks/>
          </p:cNvSpPr>
          <p:nvPr/>
        </p:nvSpPr>
        <p:spPr>
          <a:xfrm>
            <a:off x="1097280" y="2866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Digital Preservation Challenge: Hardware failure</a:t>
            </a:r>
            <a:endParaRPr lang="en-US" dirty="0"/>
          </a:p>
        </p:txBody>
      </p:sp>
    </p:spTree>
    <p:extLst>
      <p:ext uri="{BB962C8B-B14F-4D97-AF65-F5344CB8AC3E}">
        <p14:creationId xmlns:p14="http://schemas.microsoft.com/office/powerpoint/2010/main" val="852873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905" y="1167618"/>
            <a:ext cx="8764172" cy="4799689"/>
          </a:xfrm>
          <a:prstGeom prst="rect">
            <a:avLst/>
          </a:prstGeom>
          <a:noFill/>
          <a:ln>
            <a:noFill/>
          </a:ln>
        </p:spPr>
      </p:pic>
      <p:sp>
        <p:nvSpPr>
          <p:cNvPr id="3" name="Title 2"/>
          <p:cNvSpPr txBox="1">
            <a:spLocks/>
          </p:cNvSpPr>
          <p:nvPr/>
        </p:nvSpPr>
        <p:spPr>
          <a:xfrm>
            <a:off x="1097280" y="2866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Digital Preservation Challenge: Hardware Obsolescence</a:t>
            </a:r>
            <a:endParaRPr lang="en-US" dirty="0"/>
          </a:p>
        </p:txBody>
      </p:sp>
    </p:spTree>
    <p:extLst>
      <p:ext uri="{BB962C8B-B14F-4D97-AF65-F5344CB8AC3E}">
        <p14:creationId xmlns:p14="http://schemas.microsoft.com/office/powerpoint/2010/main" val="4158784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cNvPicPr/>
          <p:nvPr/>
        </p:nvPicPr>
        <p:blipFill>
          <a:blip r:embed="rId2"/>
          <a:srcRect/>
          <a:stretch>
            <a:fillRect/>
          </a:stretch>
        </p:blipFill>
        <p:spPr bwMode="auto">
          <a:xfrm>
            <a:off x="3277773" y="1477108"/>
            <a:ext cx="4970064" cy="4598573"/>
          </a:xfrm>
          <a:prstGeom prst="rect">
            <a:avLst/>
          </a:prstGeom>
          <a:noFill/>
          <a:ln w="9525">
            <a:noFill/>
            <a:miter lim="800000"/>
            <a:headEnd/>
            <a:tailEnd/>
          </a:ln>
        </p:spPr>
      </p:pic>
      <p:sp>
        <p:nvSpPr>
          <p:cNvPr id="3" name="Title 2"/>
          <p:cNvSpPr txBox="1">
            <a:spLocks/>
          </p:cNvSpPr>
          <p:nvPr/>
        </p:nvSpPr>
        <p:spPr>
          <a:xfrm>
            <a:off x="1097280" y="2866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Digital Preservation Challenge: Natural Disasters</a:t>
            </a:r>
            <a:endParaRPr lang="en-US" dirty="0"/>
          </a:p>
        </p:txBody>
      </p:sp>
    </p:spTree>
    <p:extLst>
      <p:ext uri="{BB962C8B-B14F-4D97-AF65-F5344CB8AC3E}">
        <p14:creationId xmlns:p14="http://schemas.microsoft.com/office/powerpoint/2010/main" val="792825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Digital Preservation Challenge: Software Obsolescence</a:t>
            </a:r>
          </a:p>
        </p:txBody>
      </p:sp>
      <p:graphicFrame>
        <p:nvGraphicFramePr>
          <p:cNvPr id="4" name="Chart 3"/>
          <p:cNvGraphicFramePr>
            <a:graphicFrameLocks noGrp="1"/>
          </p:cNvGraphicFramePr>
          <p:nvPr>
            <p:extLst/>
          </p:nvPr>
        </p:nvGraphicFramePr>
        <p:xfrm>
          <a:off x="2930075" y="1943099"/>
          <a:ext cx="6392810" cy="44106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3452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software is required to authentically render old content</a:t>
            </a:r>
            <a:endParaRPr lang="en-US" dirty="0"/>
          </a:p>
        </p:txBody>
      </p:sp>
      <p:pic>
        <p:nvPicPr>
          <p:cNvPr id="10" name="Picture 9" descr="C:\Users\ecochrane\Downloads\8097110789_a408c0762c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855" y="1845820"/>
            <a:ext cx="5284480" cy="394197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descr="C:\Users\ecochrane\Downloads\8097110623_2ef6c56880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487" y="1836040"/>
            <a:ext cx="5255960" cy="394197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Right Arrow 11"/>
          <p:cNvSpPr/>
          <p:nvPr/>
        </p:nvSpPr>
        <p:spPr>
          <a:xfrm>
            <a:off x="5803601" y="3410767"/>
            <a:ext cx="635620" cy="52410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extBox 12"/>
          <p:cNvSpPr txBox="1"/>
          <p:nvPr/>
        </p:nvSpPr>
        <p:spPr>
          <a:xfrm>
            <a:off x="938235" y="5787791"/>
            <a:ext cx="4315599" cy="646331"/>
          </a:xfrm>
          <a:prstGeom prst="rect">
            <a:avLst/>
          </a:prstGeom>
          <a:noFill/>
        </p:spPr>
        <p:txBody>
          <a:bodyPr wrap="square" rtlCol="0">
            <a:spAutoFit/>
          </a:bodyPr>
          <a:lstStyle/>
          <a:p>
            <a:pPr algn="ctr"/>
            <a:r>
              <a:rPr lang="en-US" dirty="0" smtClean="0">
                <a:solidFill>
                  <a:schemeClr val="tx2"/>
                </a:solidFill>
              </a:rPr>
              <a:t>Original content in original software (WordPerfect in Windows 95)</a:t>
            </a:r>
            <a:endParaRPr lang="en-US" dirty="0">
              <a:solidFill>
                <a:schemeClr val="tx2"/>
              </a:solidFill>
            </a:endParaRPr>
          </a:p>
        </p:txBody>
      </p:sp>
      <p:sp>
        <p:nvSpPr>
          <p:cNvPr id="14" name="TextBox 13"/>
          <p:cNvSpPr txBox="1"/>
          <p:nvPr/>
        </p:nvSpPr>
        <p:spPr>
          <a:xfrm>
            <a:off x="7186671" y="5787791"/>
            <a:ext cx="4167129" cy="646331"/>
          </a:xfrm>
          <a:prstGeom prst="rect">
            <a:avLst/>
          </a:prstGeom>
          <a:noFill/>
        </p:spPr>
        <p:txBody>
          <a:bodyPr wrap="square" rtlCol="0">
            <a:spAutoFit/>
          </a:bodyPr>
          <a:lstStyle/>
          <a:p>
            <a:pPr algn="ctr"/>
            <a:r>
              <a:rPr lang="en-US" dirty="0" smtClean="0">
                <a:solidFill>
                  <a:schemeClr val="tx2"/>
                </a:solidFill>
              </a:rPr>
              <a:t>Original content in newer </a:t>
            </a:r>
            <a:r>
              <a:rPr lang="en-US" dirty="0">
                <a:solidFill>
                  <a:schemeClr val="tx2"/>
                </a:solidFill>
              </a:rPr>
              <a:t>s</a:t>
            </a:r>
            <a:r>
              <a:rPr lang="en-US" dirty="0" smtClean="0">
                <a:solidFill>
                  <a:schemeClr val="tx2"/>
                </a:solidFill>
              </a:rPr>
              <a:t>oftware (LibreOffice Writer in Windows Vista)</a:t>
            </a:r>
            <a:endParaRPr lang="en-US" dirty="0">
              <a:solidFill>
                <a:schemeClr val="tx2"/>
              </a:solidFill>
            </a:endParaRPr>
          </a:p>
        </p:txBody>
      </p:sp>
    </p:spTree>
    <p:extLst>
      <p:ext uri="{BB962C8B-B14F-4D97-AF65-F5344CB8AC3E}">
        <p14:creationId xmlns:p14="http://schemas.microsoft.com/office/powerpoint/2010/main" val="4015433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results are at risk of loss without original software</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52" y="1562713"/>
            <a:ext cx="4858925" cy="41069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998554" y="3494260"/>
            <a:ext cx="3355245" cy="11557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0000"/>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28" y="1562713"/>
            <a:ext cx="5515074" cy="33661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9528" y="2732050"/>
            <a:ext cx="5515074" cy="17061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0000"/>
              </a:solidFill>
            </a:endParaRPr>
          </a:p>
        </p:txBody>
      </p:sp>
      <p:sp>
        <p:nvSpPr>
          <p:cNvPr id="11" name="TextBox 10"/>
          <p:cNvSpPr txBox="1"/>
          <p:nvPr/>
        </p:nvSpPr>
        <p:spPr>
          <a:xfrm>
            <a:off x="691375" y="5083414"/>
            <a:ext cx="4817327" cy="1661993"/>
          </a:xfrm>
          <a:prstGeom prst="rect">
            <a:avLst/>
          </a:prstGeom>
          <a:noFill/>
        </p:spPr>
        <p:txBody>
          <a:bodyPr wrap="square" rtlCol="0">
            <a:spAutoFit/>
          </a:bodyPr>
          <a:lstStyle/>
          <a:p>
            <a:pPr algn="ctr"/>
            <a:r>
              <a:rPr lang="en-US" dirty="0" smtClean="0">
                <a:solidFill>
                  <a:schemeClr val="tx2"/>
                </a:solidFill>
              </a:rPr>
              <a:t>Original content in original software </a:t>
            </a:r>
          </a:p>
          <a:p>
            <a:pPr algn="ctr"/>
            <a:r>
              <a:rPr lang="en-US" dirty="0" smtClean="0">
                <a:solidFill>
                  <a:schemeClr val="tx2"/>
                </a:solidFill>
              </a:rPr>
              <a:t>(WordStar for DOS in Microsoft DOS)</a:t>
            </a:r>
          </a:p>
          <a:p>
            <a:pPr algn="ctr"/>
            <a:endParaRPr lang="en-US" dirty="0" smtClean="0">
              <a:solidFill>
                <a:schemeClr val="tx2"/>
              </a:solidFill>
            </a:endParaRPr>
          </a:p>
          <a:p>
            <a:pPr algn="just"/>
            <a:r>
              <a:rPr lang="en-US" sz="1600" dirty="0" smtClean="0">
                <a:solidFill>
                  <a:schemeClr val="tx2"/>
                </a:solidFill>
              </a:rPr>
              <a:t>[NB: equation predicting tree growth rates includes exponents documented using upper line of text]</a:t>
            </a:r>
            <a:endParaRPr lang="en-US" sz="1600" dirty="0">
              <a:solidFill>
                <a:schemeClr val="tx2"/>
              </a:solidFill>
            </a:endParaRPr>
          </a:p>
        </p:txBody>
      </p:sp>
      <p:sp>
        <p:nvSpPr>
          <p:cNvPr id="12" name="TextBox 11"/>
          <p:cNvSpPr txBox="1"/>
          <p:nvPr/>
        </p:nvSpPr>
        <p:spPr>
          <a:xfrm>
            <a:off x="6772150" y="5663137"/>
            <a:ext cx="4817327" cy="1200329"/>
          </a:xfrm>
          <a:prstGeom prst="rect">
            <a:avLst/>
          </a:prstGeom>
          <a:noFill/>
        </p:spPr>
        <p:txBody>
          <a:bodyPr wrap="square" rtlCol="0">
            <a:spAutoFit/>
          </a:bodyPr>
          <a:lstStyle/>
          <a:p>
            <a:pPr algn="ctr"/>
            <a:r>
              <a:rPr lang="en-US" dirty="0" smtClean="0">
                <a:solidFill>
                  <a:schemeClr val="tx2"/>
                </a:solidFill>
              </a:rPr>
              <a:t>Original content in newer software </a:t>
            </a:r>
          </a:p>
          <a:p>
            <a:pPr algn="ctr"/>
            <a:r>
              <a:rPr lang="en-US" dirty="0" smtClean="0">
                <a:solidFill>
                  <a:schemeClr val="tx2"/>
                </a:solidFill>
              </a:rPr>
              <a:t>(LibreOffice Writer in Windows Vista)</a:t>
            </a:r>
          </a:p>
          <a:p>
            <a:pPr algn="ctr"/>
            <a:endParaRPr lang="en-US" dirty="0" smtClean="0">
              <a:solidFill>
                <a:schemeClr val="tx2"/>
              </a:solidFill>
            </a:endParaRPr>
          </a:p>
          <a:p>
            <a:pPr algn="ctr"/>
            <a:r>
              <a:rPr lang="en-US" sz="1600" dirty="0" smtClean="0">
                <a:solidFill>
                  <a:schemeClr val="tx2"/>
                </a:solidFill>
              </a:rPr>
              <a:t>[NB: equation layout and meaning changed]</a:t>
            </a:r>
            <a:endParaRPr lang="en-US" sz="1600" dirty="0">
              <a:solidFill>
                <a:schemeClr val="tx2"/>
              </a:solidFill>
            </a:endParaRPr>
          </a:p>
        </p:txBody>
      </p:sp>
      <p:sp>
        <p:nvSpPr>
          <p:cNvPr id="13" name="Right Arrow 12"/>
          <p:cNvSpPr/>
          <p:nvPr/>
        </p:nvSpPr>
        <p:spPr>
          <a:xfrm>
            <a:off x="6055167" y="3162908"/>
            <a:ext cx="635620" cy="52410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862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Addressing the challenges: </a:t>
            </a:r>
            <a:br>
              <a:rPr lang="en-NZ" dirty="0" smtClean="0"/>
            </a:br>
            <a:r>
              <a:rPr lang="en-NZ" dirty="0" smtClean="0"/>
              <a:t>Establishing LTDP functions at YUL</a:t>
            </a:r>
            <a:endParaRPr lang="en-NZ" dirty="0"/>
          </a:p>
        </p:txBody>
      </p:sp>
      <p:sp>
        <p:nvSpPr>
          <p:cNvPr id="4" name="Rounded Rectangle 3"/>
          <p:cNvSpPr/>
          <p:nvPr/>
        </p:nvSpPr>
        <p:spPr>
          <a:xfrm>
            <a:off x="7474251" y="5049973"/>
            <a:ext cx="2253803" cy="10391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b="1" dirty="0" smtClean="0"/>
              <a:t>Emulation at Scale</a:t>
            </a:r>
          </a:p>
        </p:txBody>
      </p:sp>
      <p:sp>
        <p:nvSpPr>
          <p:cNvPr id="5" name="Rounded Rectangle 4"/>
          <p:cNvSpPr/>
          <p:nvPr/>
        </p:nvSpPr>
        <p:spPr>
          <a:xfrm>
            <a:off x="4708514" y="5049973"/>
            <a:ext cx="2253803" cy="10391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b="1" dirty="0" smtClean="0"/>
              <a:t>Software Archiving</a:t>
            </a:r>
          </a:p>
        </p:txBody>
      </p:sp>
      <p:sp>
        <p:nvSpPr>
          <p:cNvPr id="6" name="Rounded Rectangle 5"/>
          <p:cNvSpPr/>
          <p:nvPr/>
        </p:nvSpPr>
        <p:spPr>
          <a:xfrm>
            <a:off x="1942777" y="5049973"/>
            <a:ext cx="2253803" cy="10391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b="1" dirty="0" smtClean="0"/>
              <a:t>Hardware </a:t>
            </a:r>
          </a:p>
          <a:p>
            <a:pPr algn="ctr"/>
            <a:r>
              <a:rPr lang="en-NZ" b="1" dirty="0" smtClean="0"/>
              <a:t>Archiving	</a:t>
            </a:r>
          </a:p>
        </p:txBody>
      </p:sp>
      <p:sp>
        <p:nvSpPr>
          <p:cNvPr id="7" name="Rounded Rectangle 6"/>
          <p:cNvSpPr/>
          <p:nvPr/>
        </p:nvSpPr>
        <p:spPr>
          <a:xfrm>
            <a:off x="3320817" y="3648728"/>
            <a:ext cx="2253803" cy="10391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b="1" dirty="0" smtClean="0"/>
              <a:t>Authenticity and Integrity Assurance</a:t>
            </a:r>
          </a:p>
        </p:txBody>
      </p:sp>
      <p:sp>
        <p:nvSpPr>
          <p:cNvPr id="8" name="Rounded Rectangle 7"/>
          <p:cNvSpPr/>
          <p:nvPr/>
        </p:nvSpPr>
        <p:spPr>
          <a:xfrm>
            <a:off x="3320817" y="2062074"/>
            <a:ext cx="2253803" cy="10391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b="1" dirty="0" smtClean="0"/>
              <a:t>Bit Preservation</a:t>
            </a:r>
          </a:p>
        </p:txBody>
      </p:sp>
      <p:sp>
        <p:nvSpPr>
          <p:cNvPr id="9" name="Rounded Rectangle 8"/>
          <p:cNvSpPr/>
          <p:nvPr/>
        </p:nvSpPr>
        <p:spPr>
          <a:xfrm>
            <a:off x="6085266" y="2062074"/>
            <a:ext cx="2253803" cy="10391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b="1" dirty="0" smtClean="0"/>
              <a:t>Obsolescence Monitoring</a:t>
            </a:r>
          </a:p>
        </p:txBody>
      </p:sp>
      <p:sp>
        <p:nvSpPr>
          <p:cNvPr id="10" name="Rounded Rectangle 9"/>
          <p:cNvSpPr/>
          <p:nvPr/>
        </p:nvSpPr>
        <p:spPr>
          <a:xfrm>
            <a:off x="6085266" y="3648728"/>
            <a:ext cx="2253803" cy="10391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b="1" dirty="0" smtClean="0"/>
              <a:t>Automated Migration at Scale</a:t>
            </a:r>
          </a:p>
        </p:txBody>
      </p:sp>
    </p:spTree>
    <p:extLst>
      <p:ext uri="{BB962C8B-B14F-4D97-AF65-F5344CB8AC3E}">
        <p14:creationId xmlns:p14="http://schemas.microsoft.com/office/powerpoint/2010/main" val="894245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Digital Preservation System Needs </a:t>
            </a:r>
            <a:endParaRPr lang="en-NZ" dirty="0"/>
          </a:p>
        </p:txBody>
      </p:sp>
      <p:sp>
        <p:nvSpPr>
          <p:cNvPr id="3" name="Content Placeholder 2"/>
          <p:cNvSpPr>
            <a:spLocks noGrp="1"/>
          </p:cNvSpPr>
          <p:nvPr>
            <p:ph idx="1"/>
          </p:nvPr>
        </p:nvSpPr>
        <p:spPr>
          <a:xfrm>
            <a:off x="1836868" y="1845733"/>
            <a:ext cx="9082144" cy="4165102"/>
          </a:xfrm>
        </p:spPr>
        <p:txBody>
          <a:bodyPr numCol="2" spcCol="72000">
            <a:normAutofit fontScale="85000" lnSpcReduction="20000"/>
          </a:bodyPr>
          <a:lstStyle/>
          <a:p>
            <a:pPr marL="631825" indent="-631825">
              <a:buFont typeface="Wingdings" panose="05000000000000000000" pitchFamily="2" charset="2"/>
              <a:buChar char="q"/>
            </a:pPr>
            <a:endParaRPr lang="en-NZ" sz="3200" dirty="0" smtClean="0"/>
          </a:p>
          <a:p>
            <a:pPr marL="631825" indent="-631825">
              <a:buFont typeface="Wingdings" panose="05000000000000000000" pitchFamily="2" charset="2"/>
              <a:buChar char="q"/>
            </a:pPr>
            <a:r>
              <a:rPr lang="en-NZ" sz="3200" dirty="0" smtClean="0"/>
              <a:t>Centralized digital asset management &amp; reporting</a:t>
            </a:r>
          </a:p>
          <a:p>
            <a:pPr marL="631825" indent="-631825">
              <a:buFont typeface="Wingdings" panose="05000000000000000000" pitchFamily="2" charset="2"/>
              <a:buChar char="q"/>
            </a:pPr>
            <a:endParaRPr lang="en-NZ" sz="3200" dirty="0" smtClean="0"/>
          </a:p>
          <a:p>
            <a:pPr marL="631825" indent="-631825">
              <a:buFont typeface="Wingdings" panose="05000000000000000000" pitchFamily="2" charset="2"/>
              <a:buChar char="q"/>
            </a:pPr>
            <a:r>
              <a:rPr lang="en-NZ" sz="3200" dirty="0" smtClean="0"/>
              <a:t>Provide LTDP functions</a:t>
            </a:r>
          </a:p>
          <a:p>
            <a:pPr marL="631825" indent="-631825">
              <a:buFont typeface="Wingdings" panose="05000000000000000000" pitchFamily="2" charset="2"/>
              <a:buChar char="q"/>
            </a:pPr>
            <a:endParaRPr lang="en-NZ" sz="3200" dirty="0"/>
          </a:p>
          <a:p>
            <a:pPr marL="631825" indent="-631825">
              <a:buFont typeface="Wingdings" panose="05000000000000000000" pitchFamily="2" charset="2"/>
              <a:buChar char="q"/>
            </a:pPr>
            <a:r>
              <a:rPr lang="en-NZ" sz="3200" dirty="0" smtClean="0"/>
              <a:t>Trustworthy &amp; secure</a:t>
            </a:r>
          </a:p>
          <a:p>
            <a:pPr marL="631825" indent="-631825">
              <a:buFont typeface="Wingdings" panose="05000000000000000000" pitchFamily="2" charset="2"/>
              <a:buChar char="q"/>
            </a:pPr>
            <a:endParaRPr lang="en-NZ" sz="3200" dirty="0" smtClean="0"/>
          </a:p>
          <a:p>
            <a:pPr marL="631825" indent="-631825">
              <a:buFont typeface="Wingdings" panose="05000000000000000000" pitchFamily="2" charset="2"/>
              <a:buChar char="q"/>
            </a:pPr>
            <a:r>
              <a:rPr lang="en-NZ" sz="3200" dirty="0"/>
              <a:t>Auditable</a:t>
            </a:r>
          </a:p>
          <a:p>
            <a:pPr marL="0" indent="0">
              <a:buNone/>
            </a:pPr>
            <a:endParaRPr lang="en-NZ" sz="3200" dirty="0"/>
          </a:p>
          <a:p>
            <a:pPr marL="631825" indent="-631825">
              <a:buFont typeface="Wingdings" panose="05000000000000000000" pitchFamily="2" charset="2"/>
              <a:buChar char="q"/>
            </a:pPr>
            <a:r>
              <a:rPr lang="en-NZ" sz="3200" dirty="0" smtClean="0"/>
              <a:t>Scalable</a:t>
            </a:r>
          </a:p>
          <a:p>
            <a:pPr marL="631825" indent="-631825">
              <a:buFont typeface="Wingdings" panose="05000000000000000000" pitchFamily="2" charset="2"/>
              <a:buChar char="q"/>
            </a:pPr>
            <a:endParaRPr lang="en-NZ" sz="3200" dirty="0" smtClean="0"/>
          </a:p>
          <a:p>
            <a:pPr marL="631825" indent="-631825">
              <a:buFont typeface="Wingdings" panose="05000000000000000000" pitchFamily="2" charset="2"/>
              <a:buChar char="q"/>
            </a:pPr>
            <a:r>
              <a:rPr lang="en-NZ" sz="3200" dirty="0" smtClean="0"/>
              <a:t>Flexible</a:t>
            </a:r>
            <a:endParaRPr lang="en-NZ" sz="3200" dirty="0"/>
          </a:p>
          <a:p>
            <a:pPr marL="631825" indent="-631825">
              <a:buFont typeface="Wingdings" panose="05000000000000000000" pitchFamily="2" charset="2"/>
              <a:buChar char="q"/>
            </a:pPr>
            <a:endParaRPr lang="en-NZ" sz="3200" dirty="0" smtClean="0"/>
          </a:p>
          <a:p>
            <a:pPr marL="631825" indent="-631825">
              <a:buFont typeface="Wingdings" panose="05000000000000000000" pitchFamily="2" charset="2"/>
              <a:buChar char="q"/>
            </a:pPr>
            <a:r>
              <a:rPr lang="en-NZ" sz="3200" dirty="0" smtClean="0"/>
              <a:t>Clear exit strategy</a:t>
            </a:r>
          </a:p>
          <a:p>
            <a:pPr marL="0" indent="0">
              <a:buNone/>
            </a:pPr>
            <a:endParaRPr lang="en-NZ" dirty="0" smtClean="0"/>
          </a:p>
          <a:p>
            <a:pPr marL="0" indent="0">
              <a:buNone/>
            </a:pPr>
            <a:endParaRPr lang="en-NZ" dirty="0" smtClean="0"/>
          </a:p>
          <a:p>
            <a:pPr marL="0" indent="0">
              <a:buNone/>
            </a:pPr>
            <a:endParaRPr lang="en-NZ" dirty="0"/>
          </a:p>
        </p:txBody>
      </p:sp>
    </p:spTree>
    <p:extLst>
      <p:ext uri="{BB962C8B-B14F-4D97-AF65-F5344CB8AC3E}">
        <p14:creationId xmlns:p14="http://schemas.microsoft.com/office/powerpoint/2010/main" val="1319503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Benefits of Preservica</a:t>
            </a:r>
            <a:endParaRPr lang="en-NZ" dirty="0"/>
          </a:p>
        </p:txBody>
      </p:sp>
      <p:sp>
        <p:nvSpPr>
          <p:cNvPr id="3" name="Text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2858391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Preservica System Benefits</a:t>
            </a:r>
            <a:endParaRPr lang="en-US" dirty="0"/>
          </a:p>
        </p:txBody>
      </p:sp>
      <p:sp>
        <p:nvSpPr>
          <p:cNvPr id="3" name="Content Placeholder 2"/>
          <p:cNvSpPr>
            <a:spLocks noGrp="1"/>
          </p:cNvSpPr>
          <p:nvPr>
            <p:ph idx="1"/>
          </p:nvPr>
        </p:nvSpPr>
        <p:spPr>
          <a:xfrm>
            <a:off x="1097280" y="2128121"/>
            <a:ext cx="10058400" cy="4023360"/>
          </a:xfrm>
        </p:spPr>
        <p:txBody>
          <a:bodyPr numCol="2">
            <a:normAutofit lnSpcReduction="10000"/>
          </a:bodyPr>
          <a:lstStyle/>
          <a:p>
            <a:pPr marL="538163" indent="-444500">
              <a:buFont typeface="Wingdings" panose="05000000000000000000" pitchFamily="2" charset="2"/>
              <a:buChar char="ü"/>
            </a:pPr>
            <a:r>
              <a:rPr lang="en-US" sz="3200" dirty="0" smtClean="0"/>
              <a:t>Centralized, reliable, management &amp; reporting for digital content</a:t>
            </a:r>
          </a:p>
          <a:p>
            <a:pPr marL="538163" indent="-444500">
              <a:buFont typeface="Wingdings" panose="05000000000000000000" pitchFamily="2" charset="2"/>
              <a:buChar char="ü"/>
            </a:pPr>
            <a:r>
              <a:rPr lang="en-US" sz="3200" dirty="0" smtClean="0"/>
              <a:t>Open APIs</a:t>
            </a:r>
          </a:p>
          <a:p>
            <a:pPr marL="538163" indent="-444500">
              <a:buFont typeface="Wingdings" panose="05000000000000000000" pitchFamily="2" charset="2"/>
              <a:buChar char="ü"/>
            </a:pPr>
            <a:r>
              <a:rPr lang="en-US" sz="3200" dirty="0" smtClean="0"/>
              <a:t>Yale controls data storage technology</a:t>
            </a:r>
          </a:p>
          <a:p>
            <a:pPr marL="538163" indent="-444500">
              <a:buFont typeface="Wingdings" panose="05000000000000000000" pitchFamily="2" charset="2"/>
              <a:buChar char="ü"/>
            </a:pPr>
            <a:r>
              <a:rPr lang="en-US" sz="3200" dirty="0" smtClean="0"/>
              <a:t>Content stored unencumbered</a:t>
            </a:r>
          </a:p>
          <a:p>
            <a:pPr marL="538163" indent="-444500">
              <a:buFont typeface="Wingdings" panose="05000000000000000000" pitchFamily="2" charset="2"/>
              <a:buChar char="ü"/>
            </a:pPr>
            <a:r>
              <a:rPr lang="en-US" sz="3200" dirty="0" smtClean="0"/>
              <a:t>Clear exist strategy</a:t>
            </a:r>
          </a:p>
          <a:p>
            <a:pPr marL="538163" indent="-444500">
              <a:buFont typeface="Wingdings" panose="05000000000000000000" pitchFamily="2" charset="2"/>
              <a:buChar char="ü"/>
            </a:pPr>
            <a:r>
              <a:rPr lang="en-US" sz="3200" dirty="0" smtClean="0"/>
              <a:t>Secure &amp; Trustworthy</a:t>
            </a:r>
          </a:p>
          <a:p>
            <a:pPr marL="538163" indent="-444500">
              <a:buFont typeface="Wingdings" panose="05000000000000000000" pitchFamily="2" charset="2"/>
              <a:buChar char="ü"/>
            </a:pPr>
            <a:r>
              <a:rPr lang="en-US" sz="3200" dirty="0" smtClean="0"/>
              <a:t>Auditable</a:t>
            </a:r>
          </a:p>
          <a:p>
            <a:pPr marL="538163" indent="-444500">
              <a:buFont typeface="Wingdings" panose="05000000000000000000" pitchFamily="2" charset="2"/>
              <a:buChar char="ü"/>
            </a:pPr>
            <a:r>
              <a:rPr lang="en-US" sz="3200" dirty="0" smtClean="0"/>
              <a:t>Scalable</a:t>
            </a:r>
          </a:p>
          <a:p>
            <a:pPr marL="538163" indent="-444500">
              <a:buFont typeface="Wingdings" panose="05000000000000000000" pitchFamily="2" charset="2"/>
              <a:buChar char="ü"/>
            </a:pPr>
            <a:r>
              <a:rPr lang="en-US" sz="3200" dirty="0" smtClean="0"/>
              <a:t>Flexible</a:t>
            </a:r>
          </a:p>
          <a:p>
            <a:pPr marL="538163" indent="-444500">
              <a:buFont typeface="Wingdings" panose="05000000000000000000" pitchFamily="2" charset="2"/>
              <a:buChar char="ü"/>
            </a:pPr>
            <a:r>
              <a:rPr lang="en-US" sz="3200" dirty="0"/>
              <a:t>Open metadata </a:t>
            </a:r>
            <a:r>
              <a:rPr lang="en-US" sz="3200" dirty="0" smtClean="0"/>
              <a:t>documentation</a:t>
            </a:r>
            <a:endParaRPr lang="en-US" sz="3200" dirty="0"/>
          </a:p>
        </p:txBody>
      </p:sp>
    </p:spTree>
    <p:extLst>
      <p:ext uri="{BB962C8B-B14F-4D97-AF65-F5344CB8AC3E}">
        <p14:creationId xmlns:p14="http://schemas.microsoft.com/office/powerpoint/2010/main" val="3898305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Asset Management</a:t>
            </a:r>
            <a:endParaRPr lang="en-US" dirty="0"/>
          </a:p>
        </p:txBody>
      </p:sp>
      <p:sp>
        <p:nvSpPr>
          <p:cNvPr id="3" name="Content Placeholder 2"/>
          <p:cNvSpPr>
            <a:spLocks noGrp="1"/>
          </p:cNvSpPr>
          <p:nvPr>
            <p:ph idx="1"/>
          </p:nvPr>
        </p:nvSpPr>
        <p:spPr/>
        <p:txBody>
          <a:bodyPr/>
          <a:lstStyle/>
          <a:p>
            <a:endParaRPr lang="en-US" dirty="0"/>
          </a:p>
          <a:p>
            <a:r>
              <a:rPr lang="en-US" sz="3200" i="1" dirty="0" smtClean="0"/>
              <a:t>“Digital </a:t>
            </a:r>
            <a:r>
              <a:rPr lang="en-US" sz="3200" i="1" dirty="0"/>
              <a:t>Asset Management (DAM) consists of </a:t>
            </a:r>
            <a:r>
              <a:rPr lang="en-US" sz="3200" i="1" dirty="0" smtClean="0"/>
              <a:t>management </a:t>
            </a:r>
            <a:r>
              <a:rPr lang="en-US" sz="3200" i="1" dirty="0"/>
              <a:t>tasks and decisions surrounding the ingestion, annotation, cataloguing, storage, retrieval and distribution of digital </a:t>
            </a:r>
            <a:r>
              <a:rPr lang="en-US" sz="3200" i="1" dirty="0" smtClean="0"/>
              <a:t>assets”</a:t>
            </a:r>
            <a:endParaRPr lang="en-US" sz="3200" i="1" dirty="0"/>
          </a:p>
          <a:p>
            <a:endParaRPr lang="en-US" dirty="0" smtClean="0"/>
          </a:p>
          <a:p>
            <a:r>
              <a:rPr lang="en-US" dirty="0"/>
              <a:t>i</a:t>
            </a:r>
            <a:r>
              <a:rPr lang="en-US" dirty="0" smtClean="0"/>
              <a:t>.e. How you responsibly look after your valuable digital content assets</a:t>
            </a:r>
            <a:endParaRPr lang="en-US" dirty="0"/>
          </a:p>
        </p:txBody>
      </p:sp>
    </p:spTree>
    <p:extLst>
      <p:ext uri="{BB962C8B-B14F-4D97-AF65-F5344CB8AC3E}">
        <p14:creationId xmlns:p14="http://schemas.microsoft.com/office/powerpoint/2010/main" val="3895152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Preservica Provides Long Term Digital Preservation Functions</a:t>
            </a:r>
            <a:endParaRPr lang="en-NZ" dirty="0"/>
          </a:p>
        </p:txBody>
      </p:sp>
      <p:sp>
        <p:nvSpPr>
          <p:cNvPr id="4" name="Rounded Rectangle 3"/>
          <p:cNvSpPr/>
          <p:nvPr/>
        </p:nvSpPr>
        <p:spPr>
          <a:xfrm>
            <a:off x="7474251" y="5049973"/>
            <a:ext cx="2253803" cy="10391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NZ" b="1" dirty="0" smtClean="0"/>
              <a:t>Emulation at Scale</a:t>
            </a:r>
          </a:p>
        </p:txBody>
      </p:sp>
      <p:sp>
        <p:nvSpPr>
          <p:cNvPr id="5" name="Rounded Rectangle 4"/>
          <p:cNvSpPr/>
          <p:nvPr/>
        </p:nvSpPr>
        <p:spPr>
          <a:xfrm>
            <a:off x="4708514" y="5049973"/>
            <a:ext cx="2253803" cy="10391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NZ" b="1" dirty="0" smtClean="0"/>
              <a:t>Software Archiving</a:t>
            </a:r>
          </a:p>
        </p:txBody>
      </p:sp>
      <p:sp>
        <p:nvSpPr>
          <p:cNvPr id="6" name="Rounded Rectangle 5"/>
          <p:cNvSpPr/>
          <p:nvPr/>
        </p:nvSpPr>
        <p:spPr>
          <a:xfrm>
            <a:off x="1942777" y="5049973"/>
            <a:ext cx="2253803" cy="10391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NZ" b="1" dirty="0" smtClean="0"/>
              <a:t>Hardware </a:t>
            </a:r>
          </a:p>
          <a:p>
            <a:pPr algn="ctr"/>
            <a:r>
              <a:rPr lang="en-NZ" b="1" dirty="0" smtClean="0"/>
              <a:t>Archiving	</a:t>
            </a:r>
          </a:p>
        </p:txBody>
      </p:sp>
      <p:sp>
        <p:nvSpPr>
          <p:cNvPr id="7" name="Rounded Rectangle 6"/>
          <p:cNvSpPr/>
          <p:nvPr/>
        </p:nvSpPr>
        <p:spPr>
          <a:xfrm>
            <a:off x="3320817" y="3648728"/>
            <a:ext cx="2253803" cy="10391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b="1" dirty="0" smtClean="0"/>
              <a:t>Authenticity and Integrity Assurance</a:t>
            </a:r>
          </a:p>
        </p:txBody>
      </p:sp>
      <p:sp>
        <p:nvSpPr>
          <p:cNvPr id="8" name="Rounded Rectangle 7"/>
          <p:cNvSpPr/>
          <p:nvPr/>
        </p:nvSpPr>
        <p:spPr>
          <a:xfrm>
            <a:off x="3320817" y="2062074"/>
            <a:ext cx="2253803" cy="10391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b="1" dirty="0" smtClean="0"/>
              <a:t>Bit Preservation</a:t>
            </a:r>
          </a:p>
        </p:txBody>
      </p:sp>
      <p:sp>
        <p:nvSpPr>
          <p:cNvPr id="9" name="Rounded Rectangle 8"/>
          <p:cNvSpPr/>
          <p:nvPr/>
        </p:nvSpPr>
        <p:spPr>
          <a:xfrm>
            <a:off x="6085266" y="2062074"/>
            <a:ext cx="2253803" cy="10391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b="1" dirty="0" smtClean="0"/>
              <a:t>Obsolescence Monitoring</a:t>
            </a:r>
          </a:p>
        </p:txBody>
      </p:sp>
      <p:sp>
        <p:nvSpPr>
          <p:cNvPr id="10" name="Rounded Rectangle 9"/>
          <p:cNvSpPr/>
          <p:nvPr/>
        </p:nvSpPr>
        <p:spPr>
          <a:xfrm>
            <a:off x="6085266" y="3648728"/>
            <a:ext cx="2253803" cy="103913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b="1" dirty="0" smtClean="0"/>
              <a:t>Automated Migration at Scale</a:t>
            </a:r>
          </a:p>
        </p:txBody>
      </p:sp>
      <p:pic>
        <p:nvPicPr>
          <p:cNvPr id="11" name="Picture 2" descr="http://www.arma.org/images/buyer's-guide/preservica-logo-full-strap.jpg?sfvrsn=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9499" y="2788258"/>
            <a:ext cx="2936875" cy="121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61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Preservica features</a:t>
            </a:r>
            <a:endParaRPr lang="en-US" dirty="0"/>
          </a:p>
        </p:txBody>
      </p:sp>
      <p:sp>
        <p:nvSpPr>
          <p:cNvPr id="3" name="Content Placeholder 2"/>
          <p:cNvSpPr>
            <a:spLocks noGrp="1"/>
          </p:cNvSpPr>
          <p:nvPr>
            <p:ph idx="1"/>
          </p:nvPr>
        </p:nvSpPr>
        <p:spPr>
          <a:xfrm>
            <a:off x="1097280" y="1845733"/>
            <a:ext cx="10058400" cy="4417501"/>
          </a:xfrm>
        </p:spPr>
        <p:txBody>
          <a:bodyPr numCol="2">
            <a:noAutofit/>
          </a:bodyPr>
          <a:lstStyle/>
          <a:p>
            <a:pPr marL="631825" lvl="1" indent="-431800">
              <a:buFont typeface="Calibri" pitchFamily="34" charset="0"/>
              <a:buChar char="●"/>
            </a:pPr>
            <a:r>
              <a:rPr lang="en-US" sz="2000" dirty="0">
                <a:solidFill>
                  <a:schemeClr val="tx1">
                    <a:lumMod val="65000"/>
                    <a:lumOff val="35000"/>
                  </a:schemeClr>
                </a:solidFill>
              </a:rPr>
              <a:t>Digital asset management</a:t>
            </a:r>
          </a:p>
          <a:p>
            <a:pPr marL="631825" lvl="1" indent="-431800">
              <a:buFont typeface="Calibri" pitchFamily="34" charset="0"/>
              <a:buChar char="●"/>
            </a:pPr>
            <a:r>
              <a:rPr lang="en-US" sz="2000" dirty="0">
                <a:solidFill>
                  <a:schemeClr val="tx1">
                    <a:lumMod val="65000"/>
                    <a:lumOff val="35000"/>
                  </a:schemeClr>
                </a:solidFill>
              </a:rPr>
              <a:t>Authenticity assurance</a:t>
            </a:r>
          </a:p>
          <a:p>
            <a:pPr marL="631825" lvl="1" indent="-431800">
              <a:buFont typeface="Calibri" pitchFamily="34" charset="0"/>
              <a:buChar char="●"/>
            </a:pPr>
            <a:r>
              <a:rPr lang="en-US" sz="2000" dirty="0">
                <a:solidFill>
                  <a:schemeClr val="tx1">
                    <a:lumMod val="65000"/>
                    <a:lumOff val="35000"/>
                  </a:schemeClr>
                </a:solidFill>
              </a:rPr>
              <a:t>Bit Preservation &amp; storage management &amp; reporting</a:t>
            </a:r>
          </a:p>
          <a:p>
            <a:pPr marL="631825" lvl="1" indent="-431800">
              <a:buFont typeface="Calibri" pitchFamily="34" charset="0"/>
              <a:buChar char="●"/>
            </a:pPr>
            <a:r>
              <a:rPr lang="en-US" sz="2000" dirty="0">
                <a:solidFill>
                  <a:schemeClr val="tx1">
                    <a:lumMod val="65000"/>
                    <a:lumOff val="35000"/>
                  </a:schemeClr>
                </a:solidFill>
              </a:rPr>
              <a:t>Format identification, characterization and analysis</a:t>
            </a:r>
          </a:p>
          <a:p>
            <a:pPr marL="631825" lvl="1" indent="-431800">
              <a:buFont typeface="Calibri" pitchFamily="34" charset="0"/>
              <a:buChar char="●"/>
            </a:pPr>
            <a:r>
              <a:rPr lang="en-US" sz="2000" dirty="0">
                <a:solidFill>
                  <a:schemeClr val="tx1">
                    <a:lumMod val="65000"/>
                    <a:lumOff val="35000"/>
                  </a:schemeClr>
                </a:solidFill>
              </a:rPr>
              <a:t>Preservation planning</a:t>
            </a:r>
          </a:p>
          <a:p>
            <a:pPr marL="631825" lvl="1" indent="-431800">
              <a:buFont typeface="Calibri" pitchFamily="34" charset="0"/>
              <a:buChar char="●"/>
            </a:pPr>
            <a:r>
              <a:rPr lang="en-US" sz="2000" dirty="0">
                <a:solidFill>
                  <a:schemeClr val="tx1">
                    <a:lumMod val="65000"/>
                    <a:lumOff val="35000"/>
                  </a:schemeClr>
                </a:solidFill>
              </a:rPr>
              <a:t>Obsolescence monitoring</a:t>
            </a:r>
          </a:p>
          <a:p>
            <a:pPr marL="631825" lvl="1" indent="-431800">
              <a:buFont typeface="Calibri" pitchFamily="34" charset="0"/>
              <a:buChar char="●"/>
            </a:pPr>
            <a:r>
              <a:rPr lang="en-US" sz="2000" dirty="0">
                <a:solidFill>
                  <a:schemeClr val="tx1">
                    <a:lumMod val="65000"/>
                    <a:lumOff val="35000"/>
                  </a:schemeClr>
                </a:solidFill>
              </a:rPr>
              <a:t>Content agnostic (accepts everything)</a:t>
            </a:r>
          </a:p>
          <a:p>
            <a:pPr marL="631825" lvl="1" indent="-431800">
              <a:buFont typeface="Calibri" pitchFamily="34" charset="0"/>
              <a:buChar char="●"/>
            </a:pPr>
            <a:r>
              <a:rPr lang="en-US" sz="2000" dirty="0">
                <a:solidFill>
                  <a:schemeClr val="tx1">
                    <a:lumMod val="65000"/>
                    <a:lumOff val="35000"/>
                  </a:schemeClr>
                </a:solidFill>
              </a:rPr>
              <a:t>Scalable</a:t>
            </a:r>
          </a:p>
          <a:p>
            <a:pPr marL="631825" lvl="1" indent="-431800">
              <a:buFont typeface="Calibri" pitchFamily="34" charset="0"/>
              <a:buChar char="●"/>
            </a:pPr>
            <a:r>
              <a:rPr lang="en-US" sz="2000" dirty="0">
                <a:solidFill>
                  <a:schemeClr val="tx1">
                    <a:lumMod val="65000"/>
                    <a:lumOff val="35000"/>
                  </a:schemeClr>
                </a:solidFill>
              </a:rPr>
              <a:t>Configurable and customizable ingest workflows</a:t>
            </a:r>
          </a:p>
          <a:p>
            <a:pPr marL="631825" lvl="1" indent="-431800">
              <a:buFont typeface="Calibri" pitchFamily="34" charset="0"/>
              <a:buChar char="●"/>
            </a:pPr>
            <a:r>
              <a:rPr lang="en-US" sz="2000" dirty="0">
                <a:solidFill>
                  <a:schemeClr val="tx1">
                    <a:lumMod val="65000"/>
                    <a:lumOff val="35000"/>
                  </a:schemeClr>
                </a:solidFill>
              </a:rPr>
              <a:t>Multiple access/discovery options and APIs</a:t>
            </a:r>
          </a:p>
          <a:p>
            <a:pPr marL="631825" lvl="1" indent="-431800">
              <a:buFont typeface="Calibri" pitchFamily="34" charset="0"/>
              <a:buChar char="●"/>
            </a:pPr>
            <a:r>
              <a:rPr lang="en-US" sz="2000" dirty="0">
                <a:solidFill>
                  <a:schemeClr val="tx1">
                    <a:lumMod val="65000"/>
                    <a:lumOff val="35000"/>
                  </a:schemeClr>
                </a:solidFill>
              </a:rPr>
              <a:t>Security – comprehensive data tracking and auditing. </a:t>
            </a:r>
          </a:p>
          <a:p>
            <a:pPr marL="631825" lvl="1" indent="-431800">
              <a:buFont typeface="Calibri" pitchFamily="34" charset="0"/>
              <a:buChar char="●"/>
            </a:pPr>
            <a:r>
              <a:rPr lang="en-US" sz="2000" dirty="0">
                <a:solidFill>
                  <a:schemeClr val="tx1">
                    <a:lumMod val="65000"/>
                    <a:lumOff val="35000"/>
                  </a:schemeClr>
                </a:solidFill>
              </a:rPr>
              <a:t>Storage flexibility – content can be tagged at any level for storage on specific set of infrastructure (e.g. differentiate storage of low value vs high value content).</a:t>
            </a:r>
          </a:p>
          <a:p>
            <a:pPr marL="631825" lvl="1" indent="-431800">
              <a:buFont typeface="Calibri" pitchFamily="34" charset="0"/>
              <a:buChar char="●"/>
            </a:pPr>
            <a:endParaRPr lang="en-US" sz="2000" dirty="0">
              <a:solidFill>
                <a:schemeClr val="tx1">
                  <a:lumMod val="65000"/>
                  <a:lumOff val="35000"/>
                </a:schemeClr>
              </a:solidFill>
            </a:endParaRPr>
          </a:p>
        </p:txBody>
      </p:sp>
    </p:spTree>
    <p:extLst>
      <p:ext uri="{BB962C8B-B14F-4D97-AF65-F5344CB8AC3E}">
        <p14:creationId xmlns:p14="http://schemas.microsoft.com/office/powerpoint/2010/main" val="242508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Long Term Digital Preservation Storage Infrastructure</a:t>
            </a:r>
            <a:endParaRPr lang="en-NZ" dirty="0"/>
          </a:p>
        </p:txBody>
      </p:sp>
      <p:sp>
        <p:nvSpPr>
          <p:cNvPr id="6" name="Rounded Rectangle 5"/>
          <p:cNvSpPr/>
          <p:nvPr/>
        </p:nvSpPr>
        <p:spPr>
          <a:xfrm>
            <a:off x="4194587" y="3545044"/>
            <a:ext cx="2407023" cy="13950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smtClean="0">
                <a:solidFill>
                  <a:schemeClr val="accent2"/>
                </a:solidFill>
              </a:rPr>
              <a:t>Preservica Interface</a:t>
            </a:r>
            <a:endParaRPr lang="en-NZ" sz="2800" dirty="0">
              <a:solidFill>
                <a:schemeClr val="accent2"/>
              </a:solidFill>
            </a:endParaRPr>
          </a:p>
        </p:txBody>
      </p:sp>
      <p:sp>
        <p:nvSpPr>
          <p:cNvPr id="7" name="Rounded Rectangle 6"/>
          <p:cNvSpPr/>
          <p:nvPr/>
        </p:nvSpPr>
        <p:spPr>
          <a:xfrm>
            <a:off x="1097280" y="3762686"/>
            <a:ext cx="2153320" cy="9597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smtClean="0">
                <a:solidFill>
                  <a:schemeClr val="accent2"/>
                </a:solidFill>
              </a:rPr>
              <a:t>Ingest Mechanisms</a:t>
            </a:r>
            <a:endParaRPr lang="en-NZ" sz="2800" dirty="0">
              <a:solidFill>
                <a:schemeClr val="accent2"/>
              </a:solidFill>
            </a:endParaRPr>
          </a:p>
        </p:txBody>
      </p:sp>
      <p:sp>
        <p:nvSpPr>
          <p:cNvPr id="8" name="Rounded Rectangle 7"/>
          <p:cNvSpPr/>
          <p:nvPr/>
        </p:nvSpPr>
        <p:spPr>
          <a:xfrm>
            <a:off x="7987553" y="4895728"/>
            <a:ext cx="2339788" cy="8740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smtClean="0">
                <a:solidFill>
                  <a:schemeClr val="accent2"/>
                </a:solidFill>
              </a:rPr>
              <a:t>Cloud </a:t>
            </a:r>
          </a:p>
          <a:p>
            <a:pPr algn="ctr"/>
            <a:r>
              <a:rPr lang="en-NZ" sz="2000" dirty="0" smtClean="0">
                <a:solidFill>
                  <a:schemeClr val="accent2"/>
                </a:solidFill>
              </a:rPr>
              <a:t>(Amazon/Oracle)</a:t>
            </a:r>
            <a:endParaRPr lang="en-NZ" sz="2000" dirty="0">
              <a:solidFill>
                <a:schemeClr val="accent2"/>
              </a:solidFill>
            </a:endParaRPr>
          </a:p>
        </p:txBody>
      </p:sp>
      <p:sp>
        <p:nvSpPr>
          <p:cNvPr id="9" name="Rounded Rectangle 8"/>
          <p:cNvSpPr/>
          <p:nvPr/>
        </p:nvSpPr>
        <p:spPr>
          <a:xfrm>
            <a:off x="7987553" y="3805520"/>
            <a:ext cx="2339788" cy="8740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smtClean="0">
                <a:solidFill>
                  <a:schemeClr val="accent2"/>
                </a:solidFill>
              </a:rPr>
              <a:t>Tape Infrastructure (YUL IT)</a:t>
            </a:r>
            <a:endParaRPr lang="en-NZ" sz="2000" dirty="0">
              <a:solidFill>
                <a:schemeClr val="accent2"/>
              </a:solidFill>
            </a:endParaRPr>
          </a:p>
        </p:txBody>
      </p:sp>
      <p:sp>
        <p:nvSpPr>
          <p:cNvPr id="10" name="Rounded Rectangle 9"/>
          <p:cNvSpPr/>
          <p:nvPr/>
        </p:nvSpPr>
        <p:spPr>
          <a:xfrm>
            <a:off x="7987553" y="2673230"/>
            <a:ext cx="2339787" cy="9161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smtClean="0">
                <a:solidFill>
                  <a:schemeClr val="accent2"/>
                </a:solidFill>
              </a:rPr>
              <a:t>Hard Drive Infrastructure</a:t>
            </a:r>
          </a:p>
          <a:p>
            <a:pPr algn="ctr"/>
            <a:r>
              <a:rPr lang="en-NZ" sz="2000" dirty="0" smtClean="0">
                <a:solidFill>
                  <a:schemeClr val="accent2"/>
                </a:solidFill>
              </a:rPr>
              <a:t>(Yale ITS)</a:t>
            </a:r>
            <a:endParaRPr lang="en-NZ" sz="2000" dirty="0">
              <a:solidFill>
                <a:schemeClr val="accent2"/>
              </a:solidFill>
            </a:endParaRPr>
          </a:p>
        </p:txBody>
      </p:sp>
      <p:sp>
        <p:nvSpPr>
          <p:cNvPr id="11" name="TextBox 10"/>
          <p:cNvSpPr txBox="1"/>
          <p:nvPr/>
        </p:nvSpPr>
        <p:spPr>
          <a:xfrm>
            <a:off x="4502109" y="2344715"/>
            <a:ext cx="1791977" cy="1200329"/>
          </a:xfrm>
          <a:prstGeom prst="rect">
            <a:avLst/>
          </a:prstGeom>
          <a:noFill/>
        </p:spPr>
        <p:txBody>
          <a:bodyPr wrap="square" rtlCol="0">
            <a:spAutoFit/>
          </a:bodyPr>
          <a:lstStyle/>
          <a:p>
            <a:pPr algn="ctr"/>
            <a:r>
              <a:rPr lang="en-NZ" dirty="0" smtClean="0"/>
              <a:t>Automated Routing based on storage policies</a:t>
            </a:r>
          </a:p>
        </p:txBody>
      </p:sp>
      <p:sp>
        <p:nvSpPr>
          <p:cNvPr id="12" name="Rectangle 11"/>
          <p:cNvSpPr/>
          <p:nvPr/>
        </p:nvSpPr>
        <p:spPr>
          <a:xfrm>
            <a:off x="8228053" y="1777413"/>
            <a:ext cx="1858786" cy="923330"/>
          </a:xfrm>
          <a:prstGeom prst="rect">
            <a:avLst/>
          </a:prstGeom>
        </p:spPr>
        <p:txBody>
          <a:bodyPr wrap="square">
            <a:spAutoFit/>
          </a:bodyPr>
          <a:lstStyle/>
          <a:p>
            <a:pPr algn="ctr"/>
            <a:r>
              <a:rPr lang="en-NZ" dirty="0"/>
              <a:t>Automated integrity </a:t>
            </a:r>
            <a:r>
              <a:rPr lang="en-NZ" dirty="0" smtClean="0"/>
              <a:t>checking &amp; Reporting</a:t>
            </a:r>
            <a:endParaRPr lang="en-NZ" dirty="0"/>
          </a:p>
        </p:txBody>
      </p:sp>
      <p:sp>
        <p:nvSpPr>
          <p:cNvPr id="13" name="Rectangle 12"/>
          <p:cNvSpPr/>
          <p:nvPr/>
        </p:nvSpPr>
        <p:spPr>
          <a:xfrm>
            <a:off x="1097280" y="2328192"/>
            <a:ext cx="2109774" cy="1477328"/>
          </a:xfrm>
          <a:prstGeom prst="rect">
            <a:avLst/>
          </a:prstGeom>
        </p:spPr>
        <p:txBody>
          <a:bodyPr wrap="square">
            <a:spAutoFit/>
          </a:bodyPr>
          <a:lstStyle/>
          <a:p>
            <a:pPr algn="ctr"/>
            <a:r>
              <a:rPr lang="en-NZ" dirty="0" smtClean="0"/>
              <a:t>Storage rules assigned to submission packages</a:t>
            </a:r>
          </a:p>
          <a:p>
            <a:pPr algn="ctr"/>
            <a:endParaRPr lang="en-NZ" dirty="0"/>
          </a:p>
        </p:txBody>
      </p:sp>
      <p:sp>
        <p:nvSpPr>
          <p:cNvPr id="14" name="Right Arrow 13"/>
          <p:cNvSpPr/>
          <p:nvPr/>
        </p:nvSpPr>
        <p:spPr>
          <a:xfrm>
            <a:off x="3413311" y="3918572"/>
            <a:ext cx="618564" cy="64794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NZ"/>
          </a:p>
        </p:txBody>
      </p:sp>
      <p:sp>
        <p:nvSpPr>
          <p:cNvPr id="16" name="Right Arrow 15"/>
          <p:cNvSpPr/>
          <p:nvPr/>
        </p:nvSpPr>
        <p:spPr>
          <a:xfrm>
            <a:off x="6927033" y="3918571"/>
            <a:ext cx="618564" cy="64794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NZ"/>
          </a:p>
        </p:txBody>
      </p:sp>
      <p:sp>
        <p:nvSpPr>
          <p:cNvPr id="17" name="Right Arrow 16"/>
          <p:cNvSpPr/>
          <p:nvPr/>
        </p:nvSpPr>
        <p:spPr>
          <a:xfrm rot="20262710">
            <a:off x="6958034" y="3066856"/>
            <a:ext cx="618564" cy="64794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NZ"/>
          </a:p>
        </p:txBody>
      </p:sp>
      <p:sp>
        <p:nvSpPr>
          <p:cNvPr id="18" name="Right Arrow 17"/>
          <p:cNvSpPr/>
          <p:nvPr/>
        </p:nvSpPr>
        <p:spPr>
          <a:xfrm rot="964217">
            <a:off x="6984404" y="4801599"/>
            <a:ext cx="618564" cy="64794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80027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idx="1"/>
          </p:nvPr>
        </p:nvSpPr>
        <p:spPr/>
        <p:txBody>
          <a:bodyPr/>
          <a:lstStyle/>
          <a:p>
            <a:r>
              <a:rPr lang="en-US" dirty="0" smtClean="0"/>
              <a:t>(time permitting)</a:t>
            </a:r>
            <a:endParaRPr lang="en-US" dirty="0"/>
          </a:p>
        </p:txBody>
      </p:sp>
    </p:spTree>
    <p:extLst>
      <p:ext uri="{BB962C8B-B14F-4D97-AF65-F5344CB8AC3E}">
        <p14:creationId xmlns:p14="http://schemas.microsoft.com/office/powerpoint/2010/main" val="1682360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Euan </a:t>
            </a:r>
            <a:r>
              <a:rPr lang="en-US" dirty="0"/>
              <a:t>Cochrane</a:t>
            </a:r>
          </a:p>
          <a:p>
            <a:r>
              <a:rPr lang="en-US" b="1" dirty="0" smtClean="0"/>
              <a:t>Digital </a:t>
            </a:r>
            <a:r>
              <a:rPr lang="en-US" b="1" dirty="0"/>
              <a:t>Preservation Manager</a:t>
            </a:r>
            <a:endParaRPr lang="en-US" dirty="0"/>
          </a:p>
          <a:p>
            <a:r>
              <a:rPr lang="en-US" dirty="0"/>
              <a:t>Yale University Library</a:t>
            </a:r>
          </a:p>
          <a:p>
            <a:r>
              <a:rPr lang="en-US" dirty="0"/>
              <a:t>New Haven, CT </a:t>
            </a:r>
          </a:p>
          <a:p>
            <a:r>
              <a:rPr lang="en-US" b="1" dirty="0" smtClean="0"/>
              <a:t>E</a:t>
            </a:r>
            <a:r>
              <a:rPr lang="en-US" dirty="0" smtClean="0"/>
              <a:t> </a:t>
            </a:r>
            <a:r>
              <a:rPr lang="en-US" dirty="0"/>
              <a:t>euan.cochrane@yale.edu</a:t>
            </a:r>
          </a:p>
          <a:p>
            <a:r>
              <a:rPr lang="en-US" b="1" dirty="0" smtClean="0"/>
              <a:t>P</a:t>
            </a:r>
            <a:r>
              <a:rPr lang="en-US" dirty="0" smtClean="0"/>
              <a:t> </a:t>
            </a:r>
            <a:r>
              <a:rPr lang="en-US" dirty="0"/>
              <a:t>(203) 432 </a:t>
            </a:r>
            <a:r>
              <a:rPr lang="en-US" dirty="0" smtClean="0"/>
              <a:t>1721</a:t>
            </a:r>
          </a:p>
          <a:p>
            <a:pPr marL="0" indent="0">
              <a:buNone/>
            </a:pPr>
            <a:endParaRPr lang="en-US" dirty="0"/>
          </a:p>
          <a:p>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606" y="2662867"/>
            <a:ext cx="952500" cy="952500"/>
          </a:xfrm>
          <a:prstGeom prst="rect">
            <a:avLst/>
          </a:prstGeom>
        </p:spPr>
      </p:pic>
      <p:sp>
        <p:nvSpPr>
          <p:cNvPr id="6" name="Rectangle 5"/>
          <p:cNvSpPr/>
          <p:nvPr/>
        </p:nvSpPr>
        <p:spPr>
          <a:xfrm>
            <a:off x="6746674" y="3723741"/>
            <a:ext cx="2679714" cy="646331"/>
          </a:xfrm>
          <a:prstGeom prst="rect">
            <a:avLst/>
          </a:prstGeom>
        </p:spPr>
        <p:txBody>
          <a:bodyPr wrap="square">
            <a:spAutoFit/>
          </a:bodyPr>
          <a:lstStyle/>
          <a:p>
            <a:r>
              <a:rPr lang="en-US" dirty="0"/>
              <a:t>http://twitter.com/euanc</a:t>
            </a:r>
          </a:p>
          <a:p>
            <a:endParaRPr lang="en-US" dirty="0"/>
          </a:p>
        </p:txBody>
      </p:sp>
    </p:spTree>
    <p:extLst>
      <p:ext uri="{BB962C8B-B14F-4D97-AF65-F5344CB8AC3E}">
        <p14:creationId xmlns:p14="http://schemas.microsoft.com/office/powerpoint/2010/main" val="268257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Digital Preservation (LTDP</a:t>
            </a:r>
            <a:r>
              <a:rPr lang="en-US" dirty="0" smtClean="0"/>
              <a:t>)</a:t>
            </a:r>
            <a:endParaRPr lang="en-US" dirty="0"/>
          </a:p>
        </p:txBody>
      </p:sp>
      <p:sp>
        <p:nvSpPr>
          <p:cNvPr id="3" name="Content Placeholder 2"/>
          <p:cNvSpPr>
            <a:spLocks noGrp="1"/>
          </p:cNvSpPr>
          <p:nvPr>
            <p:ph idx="1"/>
          </p:nvPr>
        </p:nvSpPr>
        <p:spPr/>
        <p:txBody>
          <a:bodyPr/>
          <a:lstStyle/>
          <a:p>
            <a:endParaRPr lang="en-US" dirty="0"/>
          </a:p>
          <a:p>
            <a:endParaRPr lang="en-US" sz="3200" i="1" dirty="0" smtClean="0"/>
          </a:p>
          <a:p>
            <a:r>
              <a:rPr lang="en-US" sz="3200" i="1" dirty="0" smtClean="0"/>
              <a:t>“</a:t>
            </a:r>
            <a:r>
              <a:rPr lang="en-US" sz="3200" i="1" dirty="0"/>
              <a:t>The people processes and technology required to preserve digitally dependent content (information) through technological </a:t>
            </a:r>
            <a:r>
              <a:rPr lang="en-US" sz="3200" i="1" dirty="0" smtClean="0"/>
              <a:t>change”</a:t>
            </a:r>
            <a:endParaRPr lang="en-US" sz="3200" i="1" dirty="0"/>
          </a:p>
          <a:p>
            <a:endParaRPr lang="en-US" dirty="0" smtClean="0"/>
          </a:p>
        </p:txBody>
      </p:sp>
    </p:spTree>
    <p:extLst>
      <p:ext uri="{BB962C8B-B14F-4D97-AF65-F5344CB8AC3E}">
        <p14:creationId xmlns:p14="http://schemas.microsoft.com/office/powerpoint/2010/main" val="20640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Long Term Digital Preservation: Why?</a:t>
            </a:r>
            <a:endParaRPr lang="en-NZ" dirty="0"/>
          </a:p>
        </p:txBody>
      </p:sp>
      <p:sp>
        <p:nvSpPr>
          <p:cNvPr id="3" name="Text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2456374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Large and growing permanent digital collections in Yale’s Libraries</a:t>
            </a:r>
            <a:endParaRPr lang="en-NZ" dirty="0"/>
          </a:p>
        </p:txBody>
      </p:sp>
      <p:sp>
        <p:nvSpPr>
          <p:cNvPr id="3" name="Content Placeholder 2"/>
          <p:cNvSpPr>
            <a:spLocks noGrp="1"/>
          </p:cNvSpPr>
          <p:nvPr>
            <p:ph idx="1"/>
          </p:nvPr>
        </p:nvSpPr>
        <p:spPr>
          <a:xfrm>
            <a:off x="1097280" y="1845734"/>
            <a:ext cx="5021132" cy="4023360"/>
          </a:xfrm>
        </p:spPr>
        <p:txBody>
          <a:bodyPr>
            <a:normAutofit/>
          </a:bodyPr>
          <a:lstStyle/>
          <a:p>
            <a:pPr marL="0" indent="0">
              <a:buNone/>
            </a:pPr>
            <a:r>
              <a:rPr lang="en-NZ" sz="2800" dirty="0" smtClean="0"/>
              <a:t>Digitized content</a:t>
            </a:r>
            <a:r>
              <a:rPr lang="en-NZ" dirty="0" smtClean="0"/>
              <a:t> </a:t>
            </a:r>
          </a:p>
          <a:p>
            <a:pPr marL="0" indent="0">
              <a:buNone/>
            </a:pPr>
            <a:r>
              <a:rPr lang="en-NZ" dirty="0" smtClean="0"/>
              <a:t>(Content with no viable physical master)</a:t>
            </a:r>
          </a:p>
          <a:p>
            <a:pPr marL="517525" indent="-342900">
              <a:buFont typeface="Calibri" panose="020F0502020204030204" pitchFamily="34" charset="0"/>
              <a:buChar char="●"/>
            </a:pPr>
            <a:r>
              <a:rPr lang="en-NZ" dirty="0" err="1"/>
              <a:t>Fortunoff</a:t>
            </a:r>
            <a:r>
              <a:rPr lang="en-NZ" dirty="0"/>
              <a:t> video archive</a:t>
            </a:r>
          </a:p>
          <a:p>
            <a:pPr marL="517525" indent="-342900">
              <a:buFont typeface="Calibri" panose="020F0502020204030204" pitchFamily="34" charset="0"/>
              <a:buChar char="●"/>
            </a:pPr>
            <a:r>
              <a:rPr lang="en-NZ" dirty="0" smtClean="0"/>
              <a:t>Rare preservation-digitized monographs from general collections</a:t>
            </a:r>
            <a:endParaRPr lang="en-NZ" dirty="0"/>
          </a:p>
          <a:p>
            <a:pPr marL="517525" indent="-342900">
              <a:buFont typeface="Calibri" panose="020F0502020204030204" pitchFamily="34" charset="0"/>
              <a:buChar char="●"/>
            </a:pPr>
            <a:r>
              <a:rPr lang="en-NZ" dirty="0"/>
              <a:t>South Africa </a:t>
            </a:r>
            <a:r>
              <a:rPr lang="en-NZ" dirty="0" smtClean="0"/>
              <a:t>Now video archive</a:t>
            </a:r>
            <a:endParaRPr lang="en-NZ" dirty="0"/>
          </a:p>
          <a:p>
            <a:pPr marL="517525" indent="-342900">
              <a:buFont typeface="Calibri" panose="020F0502020204030204" pitchFamily="34" charset="0"/>
              <a:buChar char="●"/>
            </a:pPr>
            <a:r>
              <a:rPr lang="en-NZ" dirty="0"/>
              <a:t>Miscellaneous digitized video from MSSA and </a:t>
            </a:r>
            <a:r>
              <a:rPr lang="en-NZ" dirty="0" err="1"/>
              <a:t>Beinecke</a:t>
            </a:r>
            <a:r>
              <a:rPr lang="en-NZ" dirty="0"/>
              <a:t> RBML</a:t>
            </a:r>
          </a:p>
          <a:p>
            <a:pPr marL="517525" indent="-342900">
              <a:buFont typeface="Calibri" panose="020F0502020204030204" pitchFamily="34" charset="0"/>
              <a:buChar char="●"/>
            </a:pPr>
            <a:r>
              <a:rPr lang="en-NZ" dirty="0"/>
              <a:t>Audio archives</a:t>
            </a:r>
          </a:p>
          <a:p>
            <a:endParaRPr lang="en-NZ" dirty="0"/>
          </a:p>
        </p:txBody>
      </p:sp>
      <p:sp>
        <p:nvSpPr>
          <p:cNvPr id="4" name="Rectangle 3"/>
          <p:cNvSpPr/>
          <p:nvPr/>
        </p:nvSpPr>
        <p:spPr>
          <a:xfrm>
            <a:off x="6127378" y="1845734"/>
            <a:ext cx="5033683" cy="3773341"/>
          </a:xfrm>
          <a:prstGeom prst="rect">
            <a:avLst/>
          </a:prstGeom>
        </p:spPr>
        <p:txBody>
          <a:bodyPr wrap="square">
            <a:spAutoFit/>
          </a:bodyPr>
          <a:lstStyle/>
          <a:p>
            <a:pPr>
              <a:lnSpc>
                <a:spcPct val="90000"/>
              </a:lnSpc>
              <a:spcBef>
                <a:spcPts val="1200"/>
              </a:spcBef>
              <a:spcAft>
                <a:spcPts val="200"/>
              </a:spcAft>
              <a:buClr>
                <a:schemeClr val="accent1"/>
              </a:buClr>
              <a:buSzPct val="100000"/>
            </a:pPr>
            <a:r>
              <a:rPr lang="en-NZ" sz="2800" dirty="0">
                <a:solidFill>
                  <a:schemeClr val="tx1">
                    <a:lumMod val="75000"/>
                    <a:lumOff val="25000"/>
                  </a:schemeClr>
                </a:solidFill>
              </a:rPr>
              <a:t>Born digital content</a:t>
            </a:r>
          </a:p>
          <a:p>
            <a:pPr marL="517525" indent="-342900">
              <a:lnSpc>
                <a:spcPct val="90000"/>
              </a:lnSpc>
              <a:spcBef>
                <a:spcPts val="1200"/>
              </a:spcBef>
              <a:spcAft>
                <a:spcPts val="200"/>
              </a:spcAft>
              <a:buClr>
                <a:schemeClr val="accent1"/>
              </a:buClr>
              <a:buSzPct val="100000"/>
              <a:buFont typeface="Calibri" panose="020F0502020204030204" pitchFamily="34" charset="0"/>
              <a:buChar char="●"/>
            </a:pPr>
            <a:r>
              <a:rPr lang="en-NZ" sz="2000" dirty="0" smtClean="0">
                <a:solidFill>
                  <a:schemeClr val="tx1">
                    <a:lumMod val="75000"/>
                    <a:lumOff val="25000"/>
                  </a:schemeClr>
                </a:solidFill>
              </a:rPr>
              <a:t>Authors’, politicians, artists, alumni’s </a:t>
            </a:r>
            <a:r>
              <a:rPr lang="en-NZ" sz="2000" dirty="0">
                <a:solidFill>
                  <a:schemeClr val="tx1">
                    <a:lumMod val="75000"/>
                    <a:lumOff val="25000"/>
                  </a:schemeClr>
                </a:solidFill>
              </a:rPr>
              <a:t>digital archives</a:t>
            </a:r>
          </a:p>
          <a:p>
            <a:pPr marL="517525" indent="-342900">
              <a:lnSpc>
                <a:spcPct val="90000"/>
              </a:lnSpc>
              <a:spcBef>
                <a:spcPts val="1200"/>
              </a:spcBef>
              <a:spcAft>
                <a:spcPts val="200"/>
              </a:spcAft>
              <a:buClr>
                <a:schemeClr val="accent1"/>
              </a:buClr>
              <a:buSzPct val="100000"/>
              <a:buFont typeface="Calibri" panose="020F0502020204030204" pitchFamily="34" charset="0"/>
              <a:buChar char="●"/>
            </a:pPr>
            <a:r>
              <a:rPr lang="en-NZ" sz="2000" dirty="0">
                <a:solidFill>
                  <a:schemeClr val="tx1">
                    <a:lumMod val="75000"/>
                    <a:lumOff val="25000"/>
                  </a:schemeClr>
                </a:solidFill>
              </a:rPr>
              <a:t>Digital Art</a:t>
            </a:r>
          </a:p>
          <a:p>
            <a:pPr marL="517525" indent="-342900">
              <a:lnSpc>
                <a:spcPct val="90000"/>
              </a:lnSpc>
              <a:spcBef>
                <a:spcPts val="1200"/>
              </a:spcBef>
              <a:spcAft>
                <a:spcPts val="200"/>
              </a:spcAft>
              <a:buClr>
                <a:schemeClr val="accent1"/>
              </a:buClr>
              <a:buSzPct val="100000"/>
              <a:buFont typeface="Calibri" panose="020F0502020204030204" pitchFamily="34" charset="0"/>
              <a:buChar char="●"/>
            </a:pPr>
            <a:r>
              <a:rPr lang="en-NZ" sz="2000" dirty="0">
                <a:solidFill>
                  <a:schemeClr val="tx1">
                    <a:lumMod val="75000"/>
                    <a:lumOff val="25000"/>
                  </a:schemeClr>
                </a:solidFill>
              </a:rPr>
              <a:t>Architectural </a:t>
            </a:r>
            <a:r>
              <a:rPr lang="en-NZ" sz="2000" dirty="0" smtClean="0">
                <a:solidFill>
                  <a:schemeClr val="tx1">
                    <a:lumMod val="75000"/>
                    <a:lumOff val="25000"/>
                  </a:schemeClr>
                </a:solidFill>
              </a:rPr>
              <a:t>design files (CAD)</a:t>
            </a:r>
            <a:endParaRPr lang="en-NZ" sz="2000" dirty="0">
              <a:solidFill>
                <a:schemeClr val="tx1">
                  <a:lumMod val="75000"/>
                  <a:lumOff val="25000"/>
                </a:schemeClr>
              </a:solidFill>
            </a:endParaRPr>
          </a:p>
          <a:p>
            <a:pPr marL="517525" indent="-342900">
              <a:lnSpc>
                <a:spcPct val="90000"/>
              </a:lnSpc>
              <a:spcBef>
                <a:spcPts val="1200"/>
              </a:spcBef>
              <a:spcAft>
                <a:spcPts val="200"/>
              </a:spcAft>
              <a:buClr>
                <a:schemeClr val="accent1"/>
              </a:buClr>
              <a:buSzPct val="100000"/>
              <a:buFont typeface="Calibri" panose="020F0502020204030204" pitchFamily="34" charset="0"/>
              <a:buChar char="●"/>
            </a:pPr>
            <a:r>
              <a:rPr lang="en-NZ" sz="2000" dirty="0">
                <a:solidFill>
                  <a:schemeClr val="tx1">
                    <a:lumMod val="75000"/>
                    <a:lumOff val="25000"/>
                  </a:schemeClr>
                </a:solidFill>
              </a:rPr>
              <a:t>Email , databases, spreadsheets, </a:t>
            </a:r>
            <a:r>
              <a:rPr lang="en-NZ" sz="2000" dirty="0" smtClean="0">
                <a:solidFill>
                  <a:schemeClr val="tx1">
                    <a:lumMod val="75000"/>
                    <a:lumOff val="25000"/>
                  </a:schemeClr>
                </a:solidFill>
              </a:rPr>
              <a:t>documents, presentations</a:t>
            </a:r>
          </a:p>
          <a:p>
            <a:pPr marL="517525" indent="-342900">
              <a:lnSpc>
                <a:spcPct val="90000"/>
              </a:lnSpc>
              <a:spcBef>
                <a:spcPts val="1200"/>
              </a:spcBef>
              <a:spcAft>
                <a:spcPts val="200"/>
              </a:spcAft>
              <a:buClr>
                <a:schemeClr val="accent1"/>
              </a:buClr>
              <a:buSzPct val="100000"/>
              <a:buFont typeface="Calibri" panose="020F0502020204030204" pitchFamily="34" charset="0"/>
              <a:buChar char="●"/>
            </a:pPr>
            <a:r>
              <a:rPr lang="en-NZ" sz="2000" dirty="0" smtClean="0">
                <a:solidFill>
                  <a:schemeClr val="tx1">
                    <a:lumMod val="75000"/>
                    <a:lumOff val="25000"/>
                  </a:schemeClr>
                </a:solidFill>
              </a:rPr>
              <a:t>Software</a:t>
            </a:r>
          </a:p>
          <a:p>
            <a:pPr marL="517525" indent="-342900">
              <a:lnSpc>
                <a:spcPct val="90000"/>
              </a:lnSpc>
              <a:spcBef>
                <a:spcPts val="1200"/>
              </a:spcBef>
              <a:spcAft>
                <a:spcPts val="200"/>
              </a:spcAft>
              <a:buClr>
                <a:schemeClr val="accent1"/>
              </a:buClr>
              <a:buSzPct val="100000"/>
              <a:buFont typeface="Calibri" panose="020F0502020204030204" pitchFamily="34" charset="0"/>
              <a:buChar char="●"/>
            </a:pPr>
            <a:r>
              <a:rPr lang="en-NZ" sz="2000" dirty="0" smtClean="0">
                <a:solidFill>
                  <a:schemeClr val="tx1">
                    <a:lumMod val="75000"/>
                    <a:lumOff val="25000"/>
                  </a:schemeClr>
                </a:solidFill>
              </a:rPr>
              <a:t>Video Games</a:t>
            </a:r>
            <a:endParaRPr lang="en-NZ" sz="2000" dirty="0">
              <a:solidFill>
                <a:schemeClr val="tx1">
                  <a:lumMod val="75000"/>
                  <a:lumOff val="25000"/>
                </a:schemeClr>
              </a:solidFill>
            </a:endParaRPr>
          </a:p>
        </p:txBody>
      </p:sp>
      <p:sp>
        <p:nvSpPr>
          <p:cNvPr id="5" name="Rounded Rectangle 4"/>
          <p:cNvSpPr/>
          <p:nvPr/>
        </p:nvSpPr>
        <p:spPr>
          <a:xfrm>
            <a:off x="8940800" y="4800600"/>
            <a:ext cx="2214880" cy="120226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~1+ Petabytes</a:t>
            </a:r>
          </a:p>
          <a:p>
            <a:pPr algn="ctr"/>
            <a:r>
              <a:rPr lang="en-US" sz="2400" b="1" dirty="0" smtClean="0">
                <a:solidFill>
                  <a:srgbClr val="FF0000"/>
                </a:solidFill>
              </a:rPr>
              <a:t>&amp; growing</a:t>
            </a:r>
            <a:endParaRPr lang="en-US" sz="2400" b="1" dirty="0">
              <a:solidFill>
                <a:srgbClr val="FF0000"/>
              </a:solidFill>
            </a:endParaRPr>
          </a:p>
        </p:txBody>
      </p:sp>
    </p:spTree>
    <p:extLst>
      <p:ext uri="{BB962C8B-B14F-4D97-AF65-F5344CB8AC3E}">
        <p14:creationId xmlns:p14="http://schemas.microsoft.com/office/powerpoint/2010/main" val="238558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Digital Preservation Challenges</a:t>
            </a:r>
          </a:p>
        </p:txBody>
      </p:sp>
      <p:sp>
        <p:nvSpPr>
          <p:cNvPr id="3" name="Text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778943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a:xfrm>
            <a:off x="2692474" y="2457508"/>
            <a:ext cx="6334305" cy="188513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i="1" dirty="0"/>
              <a:t>“Digital Information lasts forever or 5 years,</a:t>
            </a:r>
            <a:br>
              <a:rPr lang="en-AU" i="1" dirty="0"/>
            </a:br>
            <a:r>
              <a:rPr lang="en-AU" i="1" dirty="0"/>
              <a:t>whichever comes first”</a:t>
            </a:r>
          </a:p>
        </p:txBody>
      </p:sp>
      <p:sp>
        <p:nvSpPr>
          <p:cNvPr id="5" name="Rectangle 4"/>
          <p:cNvSpPr/>
          <p:nvPr/>
        </p:nvSpPr>
        <p:spPr>
          <a:xfrm>
            <a:off x="5667375" y="4719911"/>
            <a:ext cx="7362825" cy="276999"/>
          </a:xfrm>
          <a:prstGeom prst="rect">
            <a:avLst/>
          </a:prstGeom>
        </p:spPr>
        <p:txBody>
          <a:bodyPr wrap="square">
            <a:spAutoFit/>
          </a:bodyPr>
          <a:lstStyle/>
          <a:p>
            <a:r>
              <a:rPr lang="en-US" sz="1200" dirty="0"/>
              <a:t>Jeff Rothenberg.</a:t>
            </a:r>
            <a:r>
              <a:rPr lang="en-GB" altLang="en-US" sz="1200" dirty="0"/>
              <a:t> </a:t>
            </a:r>
            <a:r>
              <a:rPr lang="en-US" sz="1200" dirty="0"/>
              <a:t>Scientific American, January 1995.</a:t>
            </a:r>
          </a:p>
        </p:txBody>
      </p:sp>
    </p:spTree>
    <p:extLst>
      <p:ext uri="{BB962C8B-B14F-4D97-AF65-F5344CB8AC3E}">
        <p14:creationId xmlns:p14="http://schemas.microsoft.com/office/powerpoint/2010/main" val="3525180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9849" y="689467"/>
            <a:ext cx="8221980" cy="5638800"/>
          </a:xfrm>
          <a:prstGeom prst="rect">
            <a:avLst/>
          </a:prstGeom>
          <a:noFill/>
        </p:spPr>
      </p:pic>
    </p:spTree>
    <p:extLst>
      <p:ext uri="{BB962C8B-B14F-4D97-AF65-F5344CB8AC3E}">
        <p14:creationId xmlns:p14="http://schemas.microsoft.com/office/powerpoint/2010/main" val="2493964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descr="fpodio-fig1"/>
          <p:cNvPicPr/>
          <p:nvPr/>
        </p:nvPicPr>
        <p:blipFill>
          <a:blip r:embed="rId2"/>
          <a:srcRect/>
          <a:stretch>
            <a:fillRect/>
          </a:stretch>
        </p:blipFill>
        <p:spPr bwMode="auto">
          <a:xfrm>
            <a:off x="3139622" y="1825625"/>
            <a:ext cx="5272858" cy="3809788"/>
          </a:xfrm>
          <a:prstGeom prst="rect">
            <a:avLst/>
          </a:prstGeom>
          <a:noFill/>
          <a:ln w="9525">
            <a:noFill/>
            <a:miter lim="800000"/>
            <a:headEnd/>
            <a:tailEnd/>
          </a:ln>
        </p:spPr>
      </p:pic>
      <p:sp>
        <p:nvSpPr>
          <p:cNvPr id="3" name="Title 2"/>
          <p:cNvSpPr txBox="1">
            <a:spLocks/>
          </p:cNvSpPr>
          <p:nvPr/>
        </p:nvSpPr>
        <p:spPr>
          <a:xfrm>
            <a:off x="1097280" y="28660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Digital Preservation Challenge: Bit-preservation</a:t>
            </a:r>
            <a:endParaRPr lang="en-US" dirty="0"/>
          </a:p>
        </p:txBody>
      </p:sp>
    </p:spTree>
    <p:extLst>
      <p:ext uri="{BB962C8B-B14F-4D97-AF65-F5344CB8AC3E}">
        <p14:creationId xmlns:p14="http://schemas.microsoft.com/office/powerpoint/2010/main" val="24159034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ZuoGbNEdUCZkWePKySzqw"/>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1064</TotalTime>
  <Words>720</Words>
  <Application>Microsoft Office PowerPoint</Application>
  <PresentationFormat>Widescreen</PresentationFormat>
  <Paragraphs>147</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Calibri</vt:lpstr>
      <vt:lpstr>Calibri Light</vt:lpstr>
      <vt:lpstr>Wingdings</vt:lpstr>
      <vt:lpstr>Retrospect</vt:lpstr>
      <vt:lpstr>Digital Asset Management Systems and Digital Preservation</vt:lpstr>
      <vt:lpstr>Digital Asset Management</vt:lpstr>
      <vt:lpstr>Long Term Digital Preservation (LTDP)</vt:lpstr>
      <vt:lpstr>Long Term Digital Preservation: Why?</vt:lpstr>
      <vt:lpstr>Large and growing permanent digital collections in Yale’s Libraries</vt:lpstr>
      <vt:lpstr>Digital Preservation Challenges</vt:lpstr>
      <vt:lpstr>PowerPoint Presentation</vt:lpstr>
      <vt:lpstr>PowerPoint Presentation</vt:lpstr>
      <vt:lpstr>PowerPoint Presentation</vt:lpstr>
      <vt:lpstr>PowerPoint Presentation</vt:lpstr>
      <vt:lpstr>PowerPoint Presentation</vt:lpstr>
      <vt:lpstr>PowerPoint Presentation</vt:lpstr>
      <vt:lpstr>Digital Preservation Challenge: Software Obsolescence</vt:lpstr>
      <vt:lpstr>Old software is required to authentically render old content</vt:lpstr>
      <vt:lpstr>Research results are at risk of loss without original software</vt:lpstr>
      <vt:lpstr>Addressing the challenges:  Establishing LTDP functions at YUL</vt:lpstr>
      <vt:lpstr>Digital Preservation System Needs </vt:lpstr>
      <vt:lpstr>Benefits of Preservica</vt:lpstr>
      <vt:lpstr>Preservica System Benefits</vt:lpstr>
      <vt:lpstr>Preservica Provides Long Term Digital Preservation Functions</vt:lpstr>
      <vt:lpstr>Relevant Preservica features</vt:lpstr>
      <vt:lpstr>Long Term Digital Preservation Storage Infrastructure</vt:lpstr>
      <vt:lpstr>Demo</vt:lpstr>
      <vt:lpstr>Thank you</vt:lpstr>
    </vt:vector>
  </TitlesOfParts>
  <Company>Yale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Preservica at Yale</dc:title>
  <dc:creator>Cochrane, Euan</dc:creator>
  <cp:lastModifiedBy>Cochrane, Euan</cp:lastModifiedBy>
  <cp:revision>44</cp:revision>
  <dcterms:created xsi:type="dcterms:W3CDTF">2015-10-21T12:31:41Z</dcterms:created>
  <dcterms:modified xsi:type="dcterms:W3CDTF">2016-04-28T17:10:04Z</dcterms:modified>
</cp:coreProperties>
</file>