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75" r:id="rId3"/>
    <p:sldId id="278" r:id="rId4"/>
    <p:sldId id="261" r:id="rId5"/>
    <p:sldId id="274" r:id="rId6"/>
    <p:sldId id="266" r:id="rId7"/>
    <p:sldId id="263" r:id="rId8"/>
    <p:sldId id="269" r:id="rId9"/>
    <p:sldId id="264" r:id="rId10"/>
    <p:sldId id="262" r:id="rId11"/>
    <p:sldId id="284" r:id="rId12"/>
    <p:sldId id="270" r:id="rId13"/>
    <p:sldId id="286" r:id="rId14"/>
    <p:sldId id="285" r:id="rId15"/>
    <p:sldId id="280" r:id="rId16"/>
    <p:sldId id="268" r:id="rId17"/>
    <p:sldId id="257" r:id="rId18"/>
    <p:sldId id="258" r:id="rId19"/>
    <p:sldId id="271" r:id="rId20"/>
    <p:sldId id="276" r:id="rId21"/>
    <p:sldId id="282" r:id="rId22"/>
    <p:sldId id="283" r:id="rId23"/>
    <p:sldId id="297" r:id="rId24"/>
    <p:sldId id="291" r:id="rId25"/>
    <p:sldId id="290" r:id="rId26"/>
    <p:sldId id="292" r:id="rId27"/>
    <p:sldId id="293" r:id="rId28"/>
    <p:sldId id="294" r:id="rId29"/>
    <p:sldId id="295" r:id="rId30"/>
    <p:sldId id="296" r:id="rId31"/>
    <p:sldId id="28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85" d="100"/>
          <a:sy n="85" d="100"/>
        </p:scale>
        <p:origin x="-75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4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FD3EE-CC6A-7C47-9CD3-0446ABB94775}" type="datetimeFigureOut">
              <a:rPr lang="en-US" smtClean="0"/>
              <a:t>4/27/12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0BCE8A-26AC-C944-94A1-6DC3EB02FE79}" type="slidenum">
              <a:rPr lang="en-US" smtClean="0"/>
              <a:t>‹#›</a:t>
            </a:fld>
            <a:endParaRPr lang="en-US"/>
          </a:p>
        </p:txBody>
      </p:sp>
    </p:spTree>
    <p:extLst>
      <p:ext uri="{BB962C8B-B14F-4D97-AF65-F5344CB8AC3E}">
        <p14:creationId xmlns:p14="http://schemas.microsoft.com/office/powerpoint/2010/main" val="7940782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EXIF</a:t>
            </a:r>
            <a:endParaRPr lang="en-US" dirty="0"/>
          </a:p>
        </p:txBody>
      </p:sp>
      <p:sp>
        <p:nvSpPr>
          <p:cNvPr id="4" name="Slide Number Placeholder 3"/>
          <p:cNvSpPr>
            <a:spLocks noGrp="1"/>
          </p:cNvSpPr>
          <p:nvPr>
            <p:ph type="sldNum" sz="quarter" idx="10"/>
          </p:nvPr>
        </p:nvSpPr>
        <p:spPr/>
        <p:txBody>
          <a:bodyPr/>
          <a:lstStyle/>
          <a:p>
            <a:fld id="{E70BCE8A-26AC-C944-94A1-6DC3EB02FE79}" type="slidenum">
              <a:rPr lang="en-US" smtClean="0"/>
              <a:t>4</a:t>
            </a:fld>
            <a:endParaRPr lang="en-US"/>
          </a:p>
        </p:txBody>
      </p:sp>
    </p:spTree>
    <p:extLst>
      <p:ext uri="{BB962C8B-B14F-4D97-AF65-F5344CB8AC3E}">
        <p14:creationId xmlns:p14="http://schemas.microsoft.com/office/powerpoint/2010/main" val="307096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0C558-6899-5F49-87ED-3362C26D915A}" type="slidenum">
              <a:rPr lang="en-US"/>
              <a:pPr/>
              <a:t>21</a:t>
            </a:fld>
            <a:endParaRPr lang="en-US"/>
          </a:p>
        </p:txBody>
      </p:sp>
      <p:sp>
        <p:nvSpPr>
          <p:cNvPr id="83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39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2687A7-8514-7D42-935F-CFA37CF426DA}" type="slidenum">
              <a:rPr lang="en-US"/>
              <a:pPr/>
              <a:t>22</a:t>
            </a:fld>
            <a:endParaRPr lang="en-US"/>
          </a:p>
        </p:txBody>
      </p:sp>
      <p:sp>
        <p:nvSpPr>
          <p:cNvPr id="880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6D22C-EB53-4744-8171-F7B959D75497}" type="slidenum">
              <a:rPr lang="en-US"/>
              <a:pPr/>
              <a:t>24</a:t>
            </a:fld>
            <a:endParaRPr lang="en-US"/>
          </a:p>
        </p:txBody>
      </p:sp>
      <p:sp>
        <p:nvSpPr>
          <p:cNvPr id="983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6DD9AC-6BF6-CD40-BFFE-01AAC76A57E3}" type="slidenum">
              <a:rPr lang="en-US"/>
              <a:pPr/>
              <a:t>25</a:t>
            </a:fld>
            <a:endParaRPr lang="en-US"/>
          </a:p>
        </p:txBody>
      </p:sp>
      <p:sp>
        <p:nvSpPr>
          <p:cNvPr id="100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9A06CB-9A61-B441-9C8A-7024FA1B6B2D}" type="slidenum">
              <a:rPr lang="en-US"/>
              <a:pPr/>
              <a:t>26</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ABBE97-0AE6-844E-9C7D-9EA5881FF0AE}" type="slidenum">
              <a:rPr lang="en-US"/>
              <a:pPr/>
              <a:t>27</a:t>
            </a:fld>
            <a:endParaRPr lang="en-US"/>
          </a:p>
        </p:txBody>
      </p:sp>
      <p:sp>
        <p:nvSpPr>
          <p:cNvPr id="1064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Notice the different format and titles typed in the card, which is different from the next one. This example shows that using titles like “scientific name” and “location” can be used to help machine learning to recognize them. But the next several examples show that it is much complicated.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31A5DE-AE83-D14E-8C70-C3FCE56C9754}" type="slidenum">
              <a:rPr lang="en-US"/>
              <a:pPr/>
              <a:t>28</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BE76B-3B7E-0E4B-BC5E-6204DDA9D4BC}" type="slidenum">
              <a:rPr lang="en-US"/>
              <a:pPr/>
              <a:t>29</a:t>
            </a:fld>
            <a:endParaRPr lang="en-US"/>
          </a:p>
        </p:txBody>
      </p:sp>
      <p:sp>
        <p:nvSpPr>
          <p:cNvPr id="110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E92CA9-A751-2E41-AEBC-9688BABC3BA4}" type="datetimeFigureOut">
              <a:rPr lang="en-US" smtClean="0"/>
              <a:pPr/>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E92CA9-A751-2E41-AEBC-9688BABC3BA4}" type="datetimeFigureOut">
              <a:rPr lang="en-US" smtClean="0"/>
              <a:pPr/>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E92CA9-A751-2E41-AEBC-9688BABC3BA4}" type="datetimeFigureOut">
              <a:rPr lang="en-US" smtClean="0"/>
              <a:pPr/>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E92CA9-A751-2E41-AEBC-9688BABC3BA4}" type="datetimeFigureOut">
              <a:rPr lang="en-US" smtClean="0"/>
              <a:pPr/>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E92CA9-A751-2E41-AEBC-9688BABC3BA4}" type="datetimeFigureOut">
              <a:rPr lang="en-US" smtClean="0"/>
              <a:pPr/>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E92CA9-A751-2E41-AEBC-9688BABC3BA4}" type="datetimeFigureOut">
              <a:rPr lang="en-US" smtClean="0"/>
              <a:pPr/>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E92CA9-A751-2E41-AEBC-9688BABC3BA4}" type="datetimeFigureOut">
              <a:rPr lang="en-US" smtClean="0"/>
              <a:pPr/>
              <a:t>4/27/12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E92CA9-A751-2E41-AEBC-9688BABC3BA4}" type="datetimeFigureOut">
              <a:rPr lang="en-US" smtClean="0"/>
              <a:pPr/>
              <a:t>4/27/12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92CA9-A751-2E41-AEBC-9688BABC3BA4}" type="datetimeFigureOut">
              <a:rPr lang="en-US" smtClean="0"/>
              <a:pPr/>
              <a:t>4/27/12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92CA9-A751-2E41-AEBC-9688BABC3BA4}" type="datetimeFigureOut">
              <a:rPr lang="en-US" smtClean="0"/>
              <a:pPr/>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92CA9-A751-2E41-AEBC-9688BABC3BA4}" type="datetimeFigureOut">
              <a:rPr lang="en-US" smtClean="0"/>
              <a:pPr/>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9417E-2106-E646-9B3A-DFA50BEB3A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92CA9-A751-2E41-AEBC-9688BABC3BA4}" type="datetimeFigureOut">
              <a:rPr lang="en-US" smtClean="0"/>
              <a:pPr/>
              <a:t>4/27/12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9417E-2106-E646-9B3A-DFA50BEB3A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darwin.berkeley.edu:8080/biscicol/" TargetMode="Externa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hyperlink" Target="http://www.herbis.org/search_collection.php"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hyperlink" Target="http://www.herbis.org/" TargetMode="External"/><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5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image" Target="../media/image11.png"/><Relationship Id="rId20" Type="http://schemas.openxmlformats.org/officeDocument/2006/relationships/image" Target="../media/image22.png"/><Relationship Id="rId21" Type="http://schemas.openxmlformats.org/officeDocument/2006/relationships/image" Target="../media/image23.png"/><Relationship Id="rId22" Type="http://schemas.openxmlformats.org/officeDocument/2006/relationships/image" Target="../media/image24.png"/><Relationship Id="rId23" Type="http://schemas.openxmlformats.org/officeDocument/2006/relationships/image" Target="../media/image25.png"/><Relationship Id="rId24" Type="http://schemas.openxmlformats.org/officeDocument/2006/relationships/image" Target="../media/image26.png"/><Relationship Id="rId25" Type="http://schemas.openxmlformats.org/officeDocument/2006/relationships/image" Target="../media/image27.png"/><Relationship Id="rId26" Type="http://schemas.openxmlformats.org/officeDocument/2006/relationships/image" Target="../media/image28.png"/><Relationship Id="rId27" Type="http://schemas.openxmlformats.org/officeDocument/2006/relationships/image" Target="../media/image29.png"/><Relationship Id="rId28" Type="http://schemas.openxmlformats.org/officeDocument/2006/relationships/image" Target="../media/image30.png"/><Relationship Id="rId29" Type="http://schemas.openxmlformats.org/officeDocument/2006/relationships/image" Target="../media/image31.png"/><Relationship Id="rId30" Type="http://schemas.openxmlformats.org/officeDocument/2006/relationships/image" Target="../media/image32.png"/><Relationship Id="rId31" Type="http://schemas.openxmlformats.org/officeDocument/2006/relationships/image" Target="../media/image33.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rs.tdwg.org/dwc/" TargetMode="External"/><Relationship Id="rId3" Type="http://schemas.openxmlformats.org/officeDocument/2006/relationships/hyperlink" Target="http://code.google.com/p/darwincor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rmAutofit/>
          </a:bodyPr>
          <a:lstStyle/>
          <a:p>
            <a:r>
              <a:rPr lang="en-US" dirty="0" smtClean="0"/>
              <a:t>Practices, standards, and data infrastructure for digitization</a:t>
            </a:r>
            <a:endParaRPr lang="en-US" dirty="0"/>
          </a:p>
        </p:txBody>
      </p:sp>
      <p:sp>
        <p:nvSpPr>
          <p:cNvPr id="3" name="Subtitle 2"/>
          <p:cNvSpPr>
            <a:spLocks noGrp="1"/>
          </p:cNvSpPr>
          <p:nvPr>
            <p:ph type="subTitle" idx="1"/>
          </p:nvPr>
        </p:nvSpPr>
        <p:spPr>
          <a:xfrm>
            <a:off x="1371600" y="3124200"/>
            <a:ext cx="6400800" cy="2514600"/>
          </a:xfrm>
        </p:spPr>
        <p:txBody>
          <a:bodyPr>
            <a:normAutofit fontScale="85000" lnSpcReduction="20000"/>
          </a:bodyPr>
          <a:lstStyle/>
          <a:p>
            <a:r>
              <a:rPr lang="en-US" dirty="0" err="1" smtClean="0"/>
              <a:t>iDigBio</a:t>
            </a:r>
            <a:r>
              <a:rPr lang="en-US" dirty="0" smtClean="0"/>
              <a:t> </a:t>
            </a:r>
            <a:r>
              <a:rPr lang="en-US" dirty="0" err="1" smtClean="0"/>
              <a:t>Paleocollections</a:t>
            </a:r>
            <a:r>
              <a:rPr lang="en-US" dirty="0" smtClean="0"/>
              <a:t> Workshop, </a:t>
            </a:r>
          </a:p>
          <a:p>
            <a:r>
              <a:rPr lang="en-US" dirty="0" smtClean="0"/>
              <a:t>27-28 April, 2012</a:t>
            </a:r>
            <a:br>
              <a:rPr lang="en-US" dirty="0" smtClean="0"/>
            </a:br>
            <a:endParaRPr lang="en-US" dirty="0" smtClean="0"/>
          </a:p>
          <a:p>
            <a:r>
              <a:rPr lang="en-US" dirty="0" smtClean="0"/>
              <a:t>Reed Beaman</a:t>
            </a:r>
          </a:p>
          <a:p>
            <a:r>
              <a:rPr lang="en-US" dirty="0" smtClean="0"/>
              <a:t>Florida Museum of Natural History</a:t>
            </a:r>
          </a:p>
          <a:p>
            <a:r>
              <a:rPr lang="en-US" dirty="0" smtClean="0"/>
              <a:t>University of Florida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304800" y="1371600"/>
            <a:ext cx="8610600" cy="4953000"/>
            <a:chOff x="304800" y="1371600"/>
            <a:chExt cx="8610600" cy="4953000"/>
          </a:xfrm>
        </p:grpSpPr>
        <p:sp>
          <p:nvSpPr>
            <p:cNvPr id="24" name="Rounded Rectangle 23"/>
            <p:cNvSpPr/>
            <p:nvPr/>
          </p:nvSpPr>
          <p:spPr>
            <a:xfrm>
              <a:off x="304800" y="1371600"/>
              <a:ext cx="8610600" cy="4953000"/>
            </a:xfrm>
            <a:prstGeom prst="roundRect">
              <a:avLst>
                <a:gd name="adj" fmla="val 79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4933052" y="1828800"/>
              <a:ext cx="1848748" cy="3886200"/>
            </a:xfrm>
            <a:prstGeom prst="roundRect">
              <a:avLst>
                <a:gd name="adj" fmla="val 16086"/>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19" name="TextBox 18"/>
            <p:cNvSpPr txBox="1"/>
            <p:nvPr/>
          </p:nvSpPr>
          <p:spPr>
            <a:xfrm>
              <a:off x="5029200" y="1981200"/>
              <a:ext cx="1696348" cy="369332"/>
            </a:xfrm>
            <a:prstGeom prst="rect">
              <a:avLst/>
            </a:prstGeom>
            <a:noFill/>
          </p:spPr>
          <p:txBody>
            <a:bodyPr wrap="none" rtlCol="0">
              <a:spAutoFit/>
            </a:bodyPr>
            <a:lstStyle/>
            <a:p>
              <a:r>
                <a:rPr lang="en-US" dirty="0" smtClean="0">
                  <a:solidFill>
                    <a:schemeClr val="accent6">
                      <a:lumMod val="20000"/>
                      <a:lumOff val="80000"/>
                    </a:schemeClr>
                  </a:solidFill>
                </a:rPr>
                <a:t>Implementation</a:t>
              </a:r>
              <a:endParaRPr lang="en-US" dirty="0">
                <a:solidFill>
                  <a:schemeClr val="accent6">
                    <a:lumMod val="20000"/>
                    <a:lumOff val="80000"/>
                  </a:schemeClr>
                </a:solidFill>
              </a:endParaRPr>
            </a:p>
          </p:txBody>
        </p:sp>
        <p:sp>
          <p:nvSpPr>
            <p:cNvPr id="36" name="Rounded Rectangle 35"/>
            <p:cNvSpPr/>
            <p:nvPr/>
          </p:nvSpPr>
          <p:spPr>
            <a:xfrm>
              <a:off x="6990452" y="1828800"/>
              <a:ext cx="1848748" cy="3886200"/>
            </a:xfrm>
            <a:prstGeom prst="roundRect">
              <a:avLst>
                <a:gd name="adj" fmla="val 16086"/>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30" name="TextBox 29"/>
            <p:cNvSpPr txBox="1"/>
            <p:nvPr/>
          </p:nvSpPr>
          <p:spPr>
            <a:xfrm>
              <a:off x="7142852" y="1929368"/>
              <a:ext cx="1673580" cy="369332"/>
            </a:xfrm>
            <a:prstGeom prst="rect">
              <a:avLst/>
            </a:prstGeom>
            <a:noFill/>
          </p:spPr>
          <p:txBody>
            <a:bodyPr wrap="none" rtlCol="0">
              <a:spAutoFit/>
            </a:bodyPr>
            <a:lstStyle/>
            <a:p>
              <a:pPr algn="ctr"/>
              <a:r>
                <a:rPr lang="en-US" dirty="0" smtClean="0">
                  <a:solidFill>
                    <a:schemeClr val="accent6">
                      <a:lumMod val="20000"/>
                      <a:lumOff val="80000"/>
                    </a:schemeClr>
                  </a:solidFill>
                </a:rPr>
                <a:t>Communication</a:t>
              </a:r>
              <a:endParaRPr lang="en-US" dirty="0">
                <a:solidFill>
                  <a:schemeClr val="accent6">
                    <a:lumMod val="20000"/>
                    <a:lumOff val="80000"/>
                  </a:schemeClr>
                </a:solidFill>
              </a:endParaRPr>
            </a:p>
          </p:txBody>
        </p:sp>
        <p:sp>
          <p:nvSpPr>
            <p:cNvPr id="2" name="Rounded Rectangle 1"/>
            <p:cNvSpPr/>
            <p:nvPr/>
          </p:nvSpPr>
          <p:spPr>
            <a:xfrm>
              <a:off x="457200" y="1828800"/>
              <a:ext cx="4343400" cy="3886200"/>
            </a:xfrm>
            <a:prstGeom prst="roundRect">
              <a:avLst>
                <a:gd name="adj" fmla="val 7843"/>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18" name="TextBox 17"/>
            <p:cNvSpPr txBox="1"/>
            <p:nvPr/>
          </p:nvSpPr>
          <p:spPr>
            <a:xfrm>
              <a:off x="1801631" y="1992868"/>
              <a:ext cx="1627369" cy="369332"/>
            </a:xfrm>
            <a:prstGeom prst="rect">
              <a:avLst/>
            </a:prstGeom>
            <a:noFill/>
          </p:spPr>
          <p:txBody>
            <a:bodyPr wrap="none" rtlCol="0">
              <a:spAutoFit/>
            </a:bodyPr>
            <a:lstStyle/>
            <a:p>
              <a:r>
                <a:rPr lang="en-US" dirty="0" smtClean="0">
                  <a:solidFill>
                    <a:schemeClr val="accent6">
                      <a:lumMod val="20000"/>
                      <a:lumOff val="80000"/>
                    </a:schemeClr>
                  </a:solidFill>
                </a:rPr>
                <a:t>Representation</a:t>
              </a:r>
              <a:endParaRPr lang="en-US" dirty="0">
                <a:solidFill>
                  <a:schemeClr val="accent6">
                    <a:lumMod val="20000"/>
                    <a:lumOff val="80000"/>
                  </a:schemeClr>
                </a:solidFill>
              </a:endParaRPr>
            </a:p>
          </p:txBody>
        </p:sp>
      </p:grpSp>
      <p:sp>
        <p:nvSpPr>
          <p:cNvPr id="42" name="Title 41"/>
          <p:cNvSpPr>
            <a:spLocks noGrp="1"/>
          </p:cNvSpPr>
          <p:nvPr>
            <p:ph type="title"/>
          </p:nvPr>
        </p:nvSpPr>
        <p:spPr/>
        <p:txBody>
          <a:bodyPr>
            <a:normAutofit fontScale="90000"/>
          </a:bodyPr>
          <a:lstStyle/>
          <a:p>
            <a:r>
              <a:rPr lang="en-US" dirty="0" smtClean="0"/>
              <a:t>Flexible approaches to interoperability</a:t>
            </a:r>
            <a:endParaRPr lang="en-US" dirty="0"/>
          </a:p>
        </p:txBody>
      </p:sp>
      <p:grpSp>
        <p:nvGrpSpPr>
          <p:cNvPr id="47" name="Group 46"/>
          <p:cNvGrpSpPr/>
          <p:nvPr/>
        </p:nvGrpSpPr>
        <p:grpSpPr>
          <a:xfrm>
            <a:off x="647700" y="2743200"/>
            <a:ext cx="3962400" cy="2895600"/>
            <a:chOff x="647700" y="2743200"/>
            <a:chExt cx="3962400" cy="2895600"/>
          </a:xfrm>
        </p:grpSpPr>
        <p:sp>
          <p:nvSpPr>
            <p:cNvPr id="6" name="Rounded Rectangle 5"/>
            <p:cNvSpPr/>
            <p:nvPr/>
          </p:nvSpPr>
          <p:spPr>
            <a:xfrm>
              <a:off x="647700" y="2743200"/>
              <a:ext cx="1905000" cy="990600"/>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r>
                <a:rPr lang="en-US" dirty="0" smtClean="0"/>
                <a:t>Event 1</a:t>
              </a:r>
              <a:endParaRPr lang="en-US" dirty="0"/>
            </a:p>
          </p:txBody>
        </p:sp>
        <p:sp>
          <p:nvSpPr>
            <p:cNvPr id="4" name="Rounded Rectangle 3"/>
            <p:cNvSpPr/>
            <p:nvPr/>
          </p:nvSpPr>
          <p:spPr>
            <a:xfrm>
              <a:off x="876300" y="2895600"/>
              <a:ext cx="1447800" cy="381000"/>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Specimen a</a:t>
              </a:r>
              <a:endParaRPr lang="en-US" dirty="0"/>
            </a:p>
          </p:txBody>
        </p:sp>
        <p:sp>
          <p:nvSpPr>
            <p:cNvPr id="7" name="Rounded Rectangle 6"/>
            <p:cNvSpPr/>
            <p:nvPr/>
          </p:nvSpPr>
          <p:spPr>
            <a:xfrm>
              <a:off x="2705100" y="2743200"/>
              <a:ext cx="1905000" cy="990600"/>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r>
                <a:rPr lang="en-US" dirty="0" smtClean="0"/>
                <a:t>Event 2</a:t>
              </a:r>
              <a:endParaRPr lang="en-US" dirty="0"/>
            </a:p>
          </p:txBody>
        </p:sp>
        <p:sp>
          <p:nvSpPr>
            <p:cNvPr id="8" name="Rounded Rectangle 7"/>
            <p:cNvSpPr/>
            <p:nvPr/>
          </p:nvSpPr>
          <p:spPr>
            <a:xfrm>
              <a:off x="2933700" y="2895600"/>
              <a:ext cx="1447800" cy="381000"/>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Specimen b</a:t>
              </a:r>
              <a:endParaRPr lang="en-US" dirty="0"/>
            </a:p>
          </p:txBody>
        </p:sp>
        <p:sp>
          <p:nvSpPr>
            <p:cNvPr id="9" name="Rounded Rectangle 8"/>
            <p:cNvSpPr/>
            <p:nvPr/>
          </p:nvSpPr>
          <p:spPr>
            <a:xfrm>
              <a:off x="1638300" y="4191000"/>
              <a:ext cx="1905000" cy="381000"/>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Collectors x, y, z</a:t>
              </a:r>
              <a:endParaRPr lang="en-US" dirty="0"/>
            </a:p>
          </p:txBody>
        </p:sp>
        <p:cxnSp>
          <p:nvCxnSpPr>
            <p:cNvPr id="11" name="Straight Arrow Connector 10"/>
            <p:cNvCxnSpPr>
              <a:stCxn id="9" idx="0"/>
            </p:cNvCxnSpPr>
            <p:nvPr/>
          </p:nvCxnSpPr>
          <p:spPr>
            <a:xfrm flipV="1">
              <a:off x="2590800" y="3733800"/>
              <a:ext cx="952500" cy="457200"/>
            </a:xfrm>
            <a:prstGeom prst="straightConnector1">
              <a:avLst/>
            </a:prstGeom>
            <a:ln>
              <a:solidFill>
                <a:schemeClr val="accent6">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0"/>
            </p:cNvCxnSpPr>
            <p:nvPr/>
          </p:nvCxnSpPr>
          <p:spPr>
            <a:xfrm flipH="1" flipV="1">
              <a:off x="1638300" y="3733800"/>
              <a:ext cx="952500" cy="457200"/>
            </a:xfrm>
            <a:prstGeom prst="straightConnector1">
              <a:avLst/>
            </a:prstGeom>
            <a:ln>
              <a:solidFill>
                <a:schemeClr val="accent6">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912768" y="5269468"/>
              <a:ext cx="3583032" cy="369332"/>
            </a:xfrm>
            <a:prstGeom prst="rect">
              <a:avLst/>
            </a:prstGeom>
            <a:noFill/>
          </p:spPr>
          <p:txBody>
            <a:bodyPr wrap="none" rtlCol="0">
              <a:spAutoFit/>
            </a:bodyPr>
            <a:lstStyle/>
            <a:p>
              <a:r>
                <a:rPr lang="en-US" dirty="0">
                  <a:solidFill>
                    <a:schemeClr val="bg1"/>
                  </a:solidFill>
                </a:rPr>
                <a:t>Vocabulary, attributes, </a:t>
              </a:r>
              <a:r>
                <a:rPr lang="en-US" dirty="0" smtClean="0">
                  <a:solidFill>
                    <a:schemeClr val="bg1"/>
                  </a:solidFill>
                </a:rPr>
                <a:t>relationships</a:t>
              </a:r>
              <a:endParaRPr lang="en-US" dirty="0">
                <a:solidFill>
                  <a:schemeClr val="bg1"/>
                </a:solidFill>
              </a:endParaRPr>
            </a:p>
          </p:txBody>
        </p:sp>
        <p:sp>
          <p:nvSpPr>
            <p:cNvPr id="41" name="TextBox 40"/>
            <p:cNvSpPr txBox="1"/>
            <p:nvPr/>
          </p:nvSpPr>
          <p:spPr>
            <a:xfrm>
              <a:off x="1179651" y="4812268"/>
              <a:ext cx="3011349" cy="369332"/>
            </a:xfrm>
            <a:prstGeom prst="rect">
              <a:avLst/>
            </a:prstGeom>
            <a:noFill/>
          </p:spPr>
          <p:txBody>
            <a:bodyPr wrap="none" rtlCol="0">
              <a:spAutoFit/>
            </a:bodyPr>
            <a:lstStyle/>
            <a:p>
              <a:r>
                <a:rPr lang="en-US" dirty="0" smtClean="0">
                  <a:solidFill>
                    <a:srgbClr val="FFFF00"/>
                  </a:solidFill>
                </a:rPr>
                <a:t>Darwin, Dublin, </a:t>
              </a:r>
              <a:r>
                <a:rPr lang="en-US" dirty="0" err="1" smtClean="0">
                  <a:solidFill>
                    <a:srgbClr val="FFFF00"/>
                  </a:solidFill>
                </a:rPr>
                <a:t>Adubon</a:t>
              </a:r>
              <a:r>
                <a:rPr lang="en-US" dirty="0" smtClean="0">
                  <a:solidFill>
                    <a:srgbClr val="FFFF00"/>
                  </a:solidFill>
                </a:rPr>
                <a:t> Cores</a:t>
              </a:r>
              <a:endParaRPr lang="en-US" dirty="0">
                <a:solidFill>
                  <a:srgbClr val="FFFF00"/>
                </a:solidFill>
              </a:endParaRPr>
            </a:p>
          </p:txBody>
        </p:sp>
      </p:grpSp>
      <p:grpSp>
        <p:nvGrpSpPr>
          <p:cNvPr id="48" name="Group 47"/>
          <p:cNvGrpSpPr/>
          <p:nvPr/>
        </p:nvGrpSpPr>
        <p:grpSpPr>
          <a:xfrm>
            <a:off x="5334000" y="2590800"/>
            <a:ext cx="1077564" cy="3036332"/>
            <a:chOff x="5334000" y="2590800"/>
            <a:chExt cx="1077564" cy="3036332"/>
          </a:xfrm>
        </p:grpSpPr>
        <p:sp>
          <p:nvSpPr>
            <p:cNvPr id="37" name="TextBox 36"/>
            <p:cNvSpPr txBox="1"/>
            <p:nvPr/>
          </p:nvSpPr>
          <p:spPr>
            <a:xfrm>
              <a:off x="5475284" y="5257800"/>
              <a:ext cx="925516" cy="369332"/>
            </a:xfrm>
            <a:prstGeom prst="rect">
              <a:avLst/>
            </a:prstGeom>
            <a:noFill/>
          </p:spPr>
          <p:txBody>
            <a:bodyPr wrap="none" rtlCol="0">
              <a:spAutoFit/>
            </a:bodyPr>
            <a:lstStyle/>
            <a:p>
              <a:r>
                <a:rPr lang="en-US" dirty="0" smtClean="0">
                  <a:solidFill>
                    <a:schemeClr val="bg1"/>
                  </a:solidFill>
                </a:rPr>
                <a:t>Payload</a:t>
              </a:r>
              <a:endParaRPr lang="en-US" dirty="0">
                <a:solidFill>
                  <a:schemeClr val="bg1"/>
                </a:solidFill>
              </a:endParaRPr>
            </a:p>
          </p:txBody>
        </p:sp>
        <p:sp>
          <p:nvSpPr>
            <p:cNvPr id="16" name="TextBox 15"/>
            <p:cNvSpPr txBox="1"/>
            <p:nvPr/>
          </p:nvSpPr>
          <p:spPr>
            <a:xfrm>
              <a:off x="5568853" y="3615107"/>
              <a:ext cx="607859" cy="369332"/>
            </a:xfrm>
            <a:prstGeom prst="rect">
              <a:avLst/>
            </a:prstGeom>
            <a:noFill/>
          </p:spPr>
          <p:txBody>
            <a:bodyPr wrap="none" rtlCol="0">
              <a:spAutoFit/>
            </a:bodyPr>
            <a:lstStyle/>
            <a:p>
              <a:r>
                <a:rPr lang="en-US" dirty="0" smtClean="0">
                  <a:solidFill>
                    <a:srgbClr val="FFFF00"/>
                  </a:solidFill>
                </a:rPr>
                <a:t>XML</a:t>
              </a:r>
              <a:endParaRPr lang="en-US" dirty="0">
                <a:solidFill>
                  <a:srgbClr val="FFFF00"/>
                </a:solidFill>
              </a:endParaRPr>
            </a:p>
          </p:txBody>
        </p:sp>
        <p:sp>
          <p:nvSpPr>
            <p:cNvPr id="17" name="TextBox 16"/>
            <p:cNvSpPr txBox="1"/>
            <p:nvPr/>
          </p:nvSpPr>
          <p:spPr>
            <a:xfrm>
              <a:off x="5593743" y="3988761"/>
              <a:ext cx="558078" cy="369332"/>
            </a:xfrm>
            <a:prstGeom prst="rect">
              <a:avLst/>
            </a:prstGeom>
            <a:noFill/>
          </p:spPr>
          <p:txBody>
            <a:bodyPr wrap="none" rtlCol="0">
              <a:spAutoFit/>
            </a:bodyPr>
            <a:lstStyle/>
            <a:p>
              <a:r>
                <a:rPr lang="en-US" dirty="0" smtClean="0">
                  <a:solidFill>
                    <a:srgbClr val="FFFF00"/>
                  </a:solidFill>
                </a:rPr>
                <a:t>RDF</a:t>
              </a:r>
              <a:endParaRPr lang="en-US" dirty="0">
                <a:solidFill>
                  <a:srgbClr val="FFFF00"/>
                </a:solidFill>
              </a:endParaRPr>
            </a:p>
          </p:txBody>
        </p:sp>
        <p:sp>
          <p:nvSpPr>
            <p:cNvPr id="20" name="TextBox 19"/>
            <p:cNvSpPr txBox="1"/>
            <p:nvPr/>
          </p:nvSpPr>
          <p:spPr>
            <a:xfrm>
              <a:off x="5432285" y="4362415"/>
              <a:ext cx="880995" cy="369332"/>
            </a:xfrm>
            <a:prstGeom prst="rect">
              <a:avLst/>
            </a:prstGeom>
            <a:noFill/>
          </p:spPr>
          <p:txBody>
            <a:bodyPr wrap="none" rtlCol="0">
              <a:spAutoFit/>
            </a:bodyPr>
            <a:lstStyle/>
            <a:p>
              <a:r>
                <a:rPr lang="en-US" dirty="0" smtClean="0">
                  <a:solidFill>
                    <a:srgbClr val="FFFF00"/>
                  </a:solidFill>
                </a:rPr>
                <a:t>RDBMS</a:t>
              </a:r>
              <a:endParaRPr lang="en-US" dirty="0">
                <a:solidFill>
                  <a:srgbClr val="FFFF00"/>
                </a:solidFill>
              </a:endParaRPr>
            </a:p>
          </p:txBody>
        </p:sp>
        <p:sp>
          <p:nvSpPr>
            <p:cNvPr id="21" name="TextBox 20"/>
            <p:cNvSpPr txBox="1"/>
            <p:nvPr/>
          </p:nvSpPr>
          <p:spPr>
            <a:xfrm>
              <a:off x="5465872" y="4736068"/>
              <a:ext cx="813820" cy="369332"/>
            </a:xfrm>
            <a:prstGeom prst="rect">
              <a:avLst/>
            </a:prstGeom>
            <a:noFill/>
          </p:spPr>
          <p:txBody>
            <a:bodyPr wrap="none" rtlCol="0">
              <a:spAutoFit/>
            </a:bodyPr>
            <a:lstStyle/>
            <a:p>
              <a:r>
                <a:rPr lang="en-US" dirty="0" err="1" smtClean="0">
                  <a:solidFill>
                    <a:srgbClr val="FFFF00"/>
                  </a:solidFill>
                </a:rPr>
                <a:t>NoSQL</a:t>
              </a:r>
              <a:endParaRPr lang="en-US" dirty="0">
                <a:solidFill>
                  <a:srgbClr val="FFFF00"/>
                </a:solidFill>
              </a:endParaRPr>
            </a:p>
          </p:txBody>
        </p:sp>
        <p:sp>
          <p:nvSpPr>
            <p:cNvPr id="22" name="TextBox 21"/>
            <p:cNvSpPr txBox="1"/>
            <p:nvPr/>
          </p:nvSpPr>
          <p:spPr>
            <a:xfrm>
              <a:off x="5334000" y="2590800"/>
              <a:ext cx="1077564" cy="646331"/>
            </a:xfrm>
            <a:prstGeom prst="rect">
              <a:avLst/>
            </a:prstGeom>
            <a:noFill/>
          </p:spPr>
          <p:txBody>
            <a:bodyPr wrap="none" rtlCol="0">
              <a:spAutoFit/>
            </a:bodyPr>
            <a:lstStyle/>
            <a:p>
              <a:pPr algn="ctr"/>
              <a:r>
                <a:rPr lang="en-US" dirty="0" smtClean="0">
                  <a:solidFill>
                    <a:srgbClr val="FFFF00"/>
                  </a:solidFill>
                </a:rPr>
                <a:t>Tab </a:t>
              </a:r>
              <a:br>
                <a:rPr lang="en-US" dirty="0" smtClean="0">
                  <a:solidFill>
                    <a:srgbClr val="FFFF00"/>
                  </a:solidFill>
                </a:rPr>
              </a:br>
              <a:r>
                <a:rPr lang="en-US" dirty="0" smtClean="0">
                  <a:solidFill>
                    <a:srgbClr val="FFFF00"/>
                  </a:solidFill>
                </a:rPr>
                <a:t>delimited</a:t>
              </a:r>
              <a:endParaRPr lang="en-US" dirty="0">
                <a:solidFill>
                  <a:srgbClr val="FFFF00"/>
                </a:solidFill>
              </a:endParaRPr>
            </a:p>
          </p:txBody>
        </p:sp>
        <p:sp>
          <p:nvSpPr>
            <p:cNvPr id="23" name="TextBox 22"/>
            <p:cNvSpPr txBox="1"/>
            <p:nvPr/>
          </p:nvSpPr>
          <p:spPr>
            <a:xfrm>
              <a:off x="5600393" y="3241453"/>
              <a:ext cx="544778" cy="369332"/>
            </a:xfrm>
            <a:prstGeom prst="rect">
              <a:avLst/>
            </a:prstGeom>
            <a:noFill/>
          </p:spPr>
          <p:txBody>
            <a:bodyPr wrap="none" rtlCol="0">
              <a:spAutoFit/>
            </a:bodyPr>
            <a:lstStyle/>
            <a:p>
              <a:r>
                <a:rPr lang="en-US" dirty="0" smtClean="0">
                  <a:solidFill>
                    <a:srgbClr val="FFFF00"/>
                  </a:solidFill>
                </a:rPr>
                <a:t>CSV</a:t>
              </a:r>
              <a:endParaRPr lang="en-US" dirty="0">
                <a:solidFill>
                  <a:srgbClr val="FFFF00"/>
                </a:solidFill>
              </a:endParaRPr>
            </a:p>
          </p:txBody>
        </p:sp>
      </p:grpSp>
      <p:grpSp>
        <p:nvGrpSpPr>
          <p:cNvPr id="49" name="Group 48"/>
          <p:cNvGrpSpPr/>
          <p:nvPr/>
        </p:nvGrpSpPr>
        <p:grpSpPr>
          <a:xfrm>
            <a:off x="7391400" y="2743200"/>
            <a:ext cx="1069524" cy="2883932"/>
            <a:chOff x="7391400" y="2743200"/>
            <a:chExt cx="1069524" cy="2883932"/>
          </a:xfrm>
        </p:grpSpPr>
        <p:sp>
          <p:nvSpPr>
            <p:cNvPr id="38" name="TextBox 37"/>
            <p:cNvSpPr txBox="1"/>
            <p:nvPr/>
          </p:nvSpPr>
          <p:spPr>
            <a:xfrm>
              <a:off x="7391400" y="5257800"/>
              <a:ext cx="1069524" cy="369332"/>
            </a:xfrm>
            <a:prstGeom prst="rect">
              <a:avLst/>
            </a:prstGeom>
            <a:noFill/>
          </p:spPr>
          <p:txBody>
            <a:bodyPr wrap="none" rtlCol="0">
              <a:spAutoFit/>
            </a:bodyPr>
            <a:lstStyle/>
            <a:p>
              <a:r>
                <a:rPr lang="en-US" dirty="0" smtClean="0">
                  <a:solidFill>
                    <a:schemeClr val="bg1"/>
                  </a:solidFill>
                </a:rPr>
                <a:t>Protocols</a:t>
              </a:r>
              <a:endParaRPr lang="en-US" dirty="0">
                <a:solidFill>
                  <a:schemeClr val="bg1"/>
                </a:solidFill>
              </a:endParaRPr>
            </a:p>
          </p:txBody>
        </p:sp>
        <p:sp>
          <p:nvSpPr>
            <p:cNvPr id="28" name="TextBox 27"/>
            <p:cNvSpPr txBox="1"/>
            <p:nvPr/>
          </p:nvSpPr>
          <p:spPr>
            <a:xfrm>
              <a:off x="7592140" y="3551607"/>
              <a:ext cx="697627" cy="369332"/>
            </a:xfrm>
            <a:prstGeom prst="rect">
              <a:avLst/>
            </a:prstGeom>
            <a:noFill/>
          </p:spPr>
          <p:txBody>
            <a:bodyPr wrap="none" rtlCol="0">
              <a:spAutoFit/>
            </a:bodyPr>
            <a:lstStyle/>
            <a:p>
              <a:r>
                <a:rPr lang="en-US" dirty="0" smtClean="0">
                  <a:solidFill>
                    <a:srgbClr val="FFFF00"/>
                  </a:solidFill>
                </a:rPr>
                <a:t>SOAP</a:t>
              </a:r>
              <a:endParaRPr lang="en-US" dirty="0">
                <a:solidFill>
                  <a:srgbClr val="FFFF00"/>
                </a:solidFill>
              </a:endParaRPr>
            </a:p>
          </p:txBody>
        </p:sp>
        <p:sp>
          <p:nvSpPr>
            <p:cNvPr id="29" name="TextBox 28"/>
            <p:cNvSpPr txBox="1"/>
            <p:nvPr/>
          </p:nvSpPr>
          <p:spPr>
            <a:xfrm>
              <a:off x="7566492" y="3925261"/>
              <a:ext cx="748923" cy="369332"/>
            </a:xfrm>
            <a:prstGeom prst="rect">
              <a:avLst/>
            </a:prstGeom>
            <a:noFill/>
          </p:spPr>
          <p:txBody>
            <a:bodyPr wrap="none" rtlCol="0">
              <a:spAutoFit/>
            </a:bodyPr>
            <a:lstStyle/>
            <a:p>
              <a:r>
                <a:rPr lang="en-US" dirty="0" err="1" smtClean="0">
                  <a:solidFill>
                    <a:srgbClr val="FFFF00"/>
                  </a:solidFill>
                </a:rPr>
                <a:t>Fedex</a:t>
              </a:r>
              <a:endParaRPr lang="en-US" dirty="0">
                <a:solidFill>
                  <a:srgbClr val="FFFF00"/>
                </a:solidFill>
              </a:endParaRPr>
            </a:p>
          </p:txBody>
        </p:sp>
        <p:sp>
          <p:nvSpPr>
            <p:cNvPr id="31" name="TextBox 30"/>
            <p:cNvSpPr txBox="1"/>
            <p:nvPr/>
          </p:nvSpPr>
          <p:spPr>
            <a:xfrm>
              <a:off x="7527168" y="4298915"/>
              <a:ext cx="827570" cy="646331"/>
            </a:xfrm>
            <a:prstGeom prst="rect">
              <a:avLst/>
            </a:prstGeom>
            <a:noFill/>
          </p:spPr>
          <p:txBody>
            <a:bodyPr wrap="none" rtlCol="0">
              <a:spAutoFit/>
            </a:bodyPr>
            <a:lstStyle/>
            <a:p>
              <a:pPr algn="ctr"/>
              <a:r>
                <a:rPr lang="en-US" dirty="0" smtClean="0">
                  <a:solidFill>
                    <a:srgbClr val="FFFF00"/>
                  </a:solidFill>
                </a:rPr>
                <a:t>Carrier</a:t>
              </a:r>
              <a:br>
                <a:rPr lang="en-US" dirty="0" smtClean="0">
                  <a:solidFill>
                    <a:srgbClr val="FFFF00"/>
                  </a:solidFill>
                </a:rPr>
              </a:br>
              <a:r>
                <a:rPr lang="en-US" dirty="0" smtClean="0">
                  <a:solidFill>
                    <a:srgbClr val="FFFF00"/>
                  </a:solidFill>
                </a:rPr>
                <a:t>pigeon</a:t>
              </a:r>
              <a:endParaRPr lang="en-US" dirty="0">
                <a:solidFill>
                  <a:srgbClr val="FFFF00"/>
                </a:solidFill>
              </a:endParaRPr>
            </a:p>
          </p:txBody>
        </p:sp>
        <p:sp>
          <p:nvSpPr>
            <p:cNvPr id="33" name="TextBox 32"/>
            <p:cNvSpPr txBox="1"/>
            <p:nvPr/>
          </p:nvSpPr>
          <p:spPr>
            <a:xfrm>
              <a:off x="7604601" y="2743200"/>
              <a:ext cx="672705" cy="369332"/>
            </a:xfrm>
            <a:prstGeom prst="rect">
              <a:avLst/>
            </a:prstGeom>
            <a:noFill/>
          </p:spPr>
          <p:txBody>
            <a:bodyPr wrap="none" rtlCol="0">
              <a:spAutoFit/>
            </a:bodyPr>
            <a:lstStyle/>
            <a:p>
              <a:pPr algn="ctr"/>
              <a:r>
                <a:rPr lang="en-US" dirty="0" smtClean="0">
                  <a:solidFill>
                    <a:srgbClr val="FFFF00"/>
                  </a:solidFill>
                </a:rPr>
                <a:t>HTTP</a:t>
              </a:r>
              <a:endParaRPr lang="en-US" dirty="0">
                <a:solidFill>
                  <a:srgbClr val="FFFF00"/>
                </a:solidFill>
              </a:endParaRPr>
            </a:p>
          </p:txBody>
        </p:sp>
        <p:sp>
          <p:nvSpPr>
            <p:cNvPr id="34" name="TextBox 33"/>
            <p:cNvSpPr txBox="1"/>
            <p:nvPr/>
          </p:nvSpPr>
          <p:spPr>
            <a:xfrm>
              <a:off x="7607869" y="3177953"/>
              <a:ext cx="666168" cy="369332"/>
            </a:xfrm>
            <a:prstGeom prst="rect">
              <a:avLst/>
            </a:prstGeom>
            <a:noFill/>
          </p:spPr>
          <p:txBody>
            <a:bodyPr wrap="none" rtlCol="0">
              <a:spAutoFit/>
            </a:bodyPr>
            <a:lstStyle/>
            <a:p>
              <a:r>
                <a:rPr lang="en-US" dirty="0" smtClean="0">
                  <a:solidFill>
                    <a:srgbClr val="FFFF00"/>
                  </a:solidFill>
                </a:rPr>
                <a:t>JSON</a:t>
              </a:r>
              <a:endParaRPr lang="en-US" dirty="0">
                <a:solidFill>
                  <a:srgbClr val="FFFF00"/>
                </a:solidFill>
              </a:endParaRPr>
            </a:p>
          </p:txBody>
        </p:sp>
      </p:grpSp>
    </p:spTree>
    <p:extLst>
      <p:ext uri="{BB962C8B-B14F-4D97-AF65-F5344CB8AC3E}">
        <p14:creationId xmlns:p14="http://schemas.microsoft.com/office/powerpoint/2010/main" val="1454391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p:txBody>
          <a:bodyPr>
            <a:normAutofit fontScale="90000"/>
          </a:bodyPr>
          <a:lstStyle/>
          <a:p>
            <a:r>
              <a:rPr lang="en-US" dirty="0" smtClean="0"/>
              <a:t>Representation:  Implementation and communication independent</a:t>
            </a:r>
            <a:endParaRPr lang="en-US" dirty="0"/>
          </a:p>
        </p:txBody>
      </p:sp>
      <p:sp>
        <p:nvSpPr>
          <p:cNvPr id="40" name="Content Placeholder 39"/>
          <p:cNvSpPr>
            <a:spLocks noGrp="1"/>
          </p:cNvSpPr>
          <p:nvPr>
            <p:ph sz="half" idx="2"/>
          </p:nvPr>
        </p:nvSpPr>
        <p:spPr>
          <a:xfrm>
            <a:off x="4800600" y="1798637"/>
            <a:ext cx="4038600" cy="4525963"/>
          </a:xfrm>
        </p:spPr>
        <p:txBody>
          <a:bodyPr>
            <a:noAutofit/>
          </a:bodyPr>
          <a:lstStyle/>
          <a:p>
            <a:r>
              <a:rPr lang="en-US" sz="3200" dirty="0" smtClean="0"/>
              <a:t>Need to understand</a:t>
            </a:r>
          </a:p>
          <a:p>
            <a:pPr lvl="1"/>
            <a:r>
              <a:rPr lang="en-US" sz="3200" dirty="0" smtClean="0"/>
              <a:t>Vocabulary</a:t>
            </a:r>
          </a:p>
          <a:p>
            <a:pPr lvl="1"/>
            <a:r>
              <a:rPr lang="en-US" sz="3200" dirty="0" smtClean="0"/>
              <a:t>Attributes and concepts</a:t>
            </a:r>
          </a:p>
          <a:p>
            <a:pPr lvl="1"/>
            <a:r>
              <a:rPr lang="en-US" sz="3200" dirty="0" smtClean="0"/>
              <a:t>Relationships</a:t>
            </a:r>
          </a:p>
          <a:p>
            <a:r>
              <a:rPr lang="en-US" sz="3200" dirty="0" smtClean="0"/>
              <a:t>Community process and practice</a:t>
            </a:r>
          </a:p>
        </p:txBody>
      </p:sp>
      <p:sp>
        <p:nvSpPr>
          <p:cNvPr id="10" name="Rounded Rectangle 9"/>
          <p:cNvSpPr/>
          <p:nvPr/>
        </p:nvSpPr>
        <p:spPr>
          <a:xfrm>
            <a:off x="457200" y="1828800"/>
            <a:ext cx="4343400" cy="3886200"/>
          </a:xfrm>
          <a:prstGeom prst="roundRect">
            <a:avLst>
              <a:gd name="adj" fmla="val 7843"/>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11" name="TextBox 10"/>
          <p:cNvSpPr txBox="1"/>
          <p:nvPr/>
        </p:nvSpPr>
        <p:spPr>
          <a:xfrm>
            <a:off x="1801631" y="1992868"/>
            <a:ext cx="1627369" cy="369332"/>
          </a:xfrm>
          <a:prstGeom prst="rect">
            <a:avLst/>
          </a:prstGeom>
          <a:noFill/>
        </p:spPr>
        <p:txBody>
          <a:bodyPr wrap="none" rtlCol="0">
            <a:spAutoFit/>
          </a:bodyPr>
          <a:lstStyle/>
          <a:p>
            <a:r>
              <a:rPr lang="en-US" dirty="0" smtClean="0">
                <a:solidFill>
                  <a:schemeClr val="accent6">
                    <a:lumMod val="20000"/>
                    <a:lumOff val="80000"/>
                  </a:schemeClr>
                </a:solidFill>
              </a:rPr>
              <a:t>Representation</a:t>
            </a:r>
            <a:endParaRPr lang="en-US" dirty="0">
              <a:solidFill>
                <a:schemeClr val="accent6">
                  <a:lumMod val="20000"/>
                  <a:lumOff val="80000"/>
                </a:schemeClr>
              </a:solidFill>
            </a:endParaRPr>
          </a:p>
        </p:txBody>
      </p:sp>
      <p:sp>
        <p:nvSpPr>
          <p:cNvPr id="14" name="Rounded Rectangle 13"/>
          <p:cNvSpPr/>
          <p:nvPr/>
        </p:nvSpPr>
        <p:spPr>
          <a:xfrm>
            <a:off x="647700" y="2743200"/>
            <a:ext cx="1905000" cy="990600"/>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r>
              <a:rPr lang="en-US" dirty="0" smtClean="0"/>
              <a:t>Event 1</a:t>
            </a:r>
            <a:endParaRPr lang="en-US" dirty="0"/>
          </a:p>
        </p:txBody>
      </p:sp>
      <p:sp>
        <p:nvSpPr>
          <p:cNvPr id="15" name="Rounded Rectangle 14"/>
          <p:cNvSpPr/>
          <p:nvPr/>
        </p:nvSpPr>
        <p:spPr>
          <a:xfrm>
            <a:off x="876300" y="2895600"/>
            <a:ext cx="1447800" cy="381000"/>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Specimen a</a:t>
            </a:r>
            <a:endParaRPr lang="en-US" dirty="0"/>
          </a:p>
        </p:txBody>
      </p:sp>
      <p:sp>
        <p:nvSpPr>
          <p:cNvPr id="16" name="Rounded Rectangle 15"/>
          <p:cNvSpPr/>
          <p:nvPr/>
        </p:nvSpPr>
        <p:spPr>
          <a:xfrm>
            <a:off x="2705100" y="2743200"/>
            <a:ext cx="1905000" cy="990600"/>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r>
              <a:rPr lang="en-US" dirty="0" smtClean="0"/>
              <a:t>Event 2</a:t>
            </a:r>
            <a:endParaRPr lang="en-US" dirty="0"/>
          </a:p>
        </p:txBody>
      </p:sp>
      <p:sp>
        <p:nvSpPr>
          <p:cNvPr id="17" name="Rounded Rectangle 16"/>
          <p:cNvSpPr/>
          <p:nvPr/>
        </p:nvSpPr>
        <p:spPr>
          <a:xfrm>
            <a:off x="2933700" y="2895600"/>
            <a:ext cx="1447800" cy="381000"/>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Specimen b</a:t>
            </a:r>
            <a:endParaRPr lang="en-US" dirty="0"/>
          </a:p>
        </p:txBody>
      </p:sp>
      <p:sp>
        <p:nvSpPr>
          <p:cNvPr id="18" name="Rounded Rectangle 17"/>
          <p:cNvSpPr/>
          <p:nvPr/>
        </p:nvSpPr>
        <p:spPr>
          <a:xfrm>
            <a:off x="1638300" y="4191000"/>
            <a:ext cx="1905000" cy="381000"/>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Collectors x, y, z</a:t>
            </a:r>
            <a:endParaRPr lang="en-US" dirty="0"/>
          </a:p>
        </p:txBody>
      </p:sp>
      <p:cxnSp>
        <p:nvCxnSpPr>
          <p:cNvPr id="19" name="Straight Arrow Connector 18"/>
          <p:cNvCxnSpPr>
            <a:stCxn id="18" idx="0"/>
          </p:cNvCxnSpPr>
          <p:nvPr/>
        </p:nvCxnSpPr>
        <p:spPr>
          <a:xfrm flipV="1">
            <a:off x="2590800" y="3733800"/>
            <a:ext cx="952500" cy="457200"/>
          </a:xfrm>
          <a:prstGeom prst="straightConnector1">
            <a:avLst/>
          </a:prstGeom>
          <a:ln>
            <a:solidFill>
              <a:schemeClr val="accent6">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 idx="0"/>
          </p:cNvCxnSpPr>
          <p:nvPr/>
        </p:nvCxnSpPr>
        <p:spPr>
          <a:xfrm flipH="1" flipV="1">
            <a:off x="1638300" y="3733800"/>
            <a:ext cx="952500" cy="457200"/>
          </a:xfrm>
          <a:prstGeom prst="straightConnector1">
            <a:avLst/>
          </a:prstGeom>
          <a:ln>
            <a:solidFill>
              <a:schemeClr val="accent6">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12768" y="5269468"/>
            <a:ext cx="3583032" cy="369332"/>
          </a:xfrm>
          <a:prstGeom prst="rect">
            <a:avLst/>
          </a:prstGeom>
          <a:noFill/>
        </p:spPr>
        <p:txBody>
          <a:bodyPr wrap="none" rtlCol="0">
            <a:spAutoFit/>
          </a:bodyPr>
          <a:lstStyle/>
          <a:p>
            <a:r>
              <a:rPr lang="en-US" dirty="0">
                <a:solidFill>
                  <a:schemeClr val="bg1"/>
                </a:solidFill>
              </a:rPr>
              <a:t>Vocabulary, attributes, </a:t>
            </a:r>
            <a:r>
              <a:rPr lang="en-US" dirty="0" smtClean="0">
                <a:solidFill>
                  <a:schemeClr val="bg1"/>
                </a:solidFill>
              </a:rPr>
              <a:t>relationships</a:t>
            </a:r>
            <a:endParaRPr lang="en-US" dirty="0">
              <a:solidFill>
                <a:schemeClr val="bg1"/>
              </a:solidFill>
            </a:endParaRPr>
          </a:p>
        </p:txBody>
      </p:sp>
      <p:sp>
        <p:nvSpPr>
          <p:cNvPr id="22" name="TextBox 21"/>
          <p:cNvSpPr txBox="1"/>
          <p:nvPr/>
        </p:nvSpPr>
        <p:spPr>
          <a:xfrm>
            <a:off x="1179651" y="4812268"/>
            <a:ext cx="3011349" cy="369332"/>
          </a:xfrm>
          <a:prstGeom prst="rect">
            <a:avLst/>
          </a:prstGeom>
          <a:noFill/>
        </p:spPr>
        <p:txBody>
          <a:bodyPr wrap="none" rtlCol="0">
            <a:spAutoFit/>
          </a:bodyPr>
          <a:lstStyle/>
          <a:p>
            <a:r>
              <a:rPr lang="en-US" dirty="0" smtClean="0">
                <a:solidFill>
                  <a:srgbClr val="FFFF00"/>
                </a:solidFill>
              </a:rPr>
              <a:t>Darwin, Dublin, </a:t>
            </a:r>
            <a:r>
              <a:rPr lang="en-US" dirty="0" err="1" smtClean="0">
                <a:solidFill>
                  <a:srgbClr val="FFFF00"/>
                </a:solidFill>
              </a:rPr>
              <a:t>Adubon</a:t>
            </a:r>
            <a:r>
              <a:rPr lang="en-US" dirty="0" smtClean="0">
                <a:solidFill>
                  <a:srgbClr val="FFFF00"/>
                </a:solidFill>
              </a:rPr>
              <a:t> Cores</a:t>
            </a:r>
            <a:endParaRPr lang="en-US" dirty="0">
              <a:solidFill>
                <a:srgbClr val="FFFF00"/>
              </a:solidFill>
            </a:endParaRPr>
          </a:p>
        </p:txBody>
      </p:sp>
    </p:spTree>
    <p:extLst>
      <p:ext uri="{BB962C8B-B14F-4D97-AF65-F5344CB8AC3E}">
        <p14:creationId xmlns:p14="http://schemas.microsoft.com/office/powerpoint/2010/main" val="5934775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Implementation:  Independent, but not really for human consumption</a:t>
            </a:r>
            <a:endParaRPr lang="en-US" dirty="0"/>
          </a:p>
        </p:txBody>
      </p:sp>
      <p:pic>
        <p:nvPicPr>
          <p:cNvPr id="11" name="Content Placeholder 10" descr="Screen Shot 2012-04-26 at 8.33.44 PM.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76" r="-338"/>
          <a:stretch/>
        </p:blipFill>
        <p:spPr>
          <a:xfrm>
            <a:off x="4800600" y="1626198"/>
            <a:ext cx="3200400" cy="2459048"/>
          </a:xfrm>
          <a:ln>
            <a:solidFill>
              <a:schemeClr val="tx1"/>
            </a:solidFill>
          </a:ln>
        </p:spPr>
      </p:pic>
      <p:pic>
        <p:nvPicPr>
          <p:cNvPr id="10" name="Content Placeholder 7" descr="Screen Shot 2012-04-26 at 8.37.11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25" r="-505"/>
          <a:stretch/>
        </p:blipFill>
        <p:spPr>
          <a:xfrm>
            <a:off x="4800600" y="4455329"/>
            <a:ext cx="3200400" cy="1891575"/>
          </a:xfrm>
          <a:ln>
            <a:solidFill>
              <a:schemeClr val="tx1"/>
            </a:solidFill>
          </a:ln>
        </p:spPr>
      </p:pic>
      <p:sp>
        <p:nvSpPr>
          <p:cNvPr id="13" name="Content Placeholder 2"/>
          <p:cNvSpPr>
            <a:spLocks noGrp="1"/>
          </p:cNvSpPr>
          <p:nvPr>
            <p:ph sz="half" idx="1"/>
          </p:nvPr>
        </p:nvSpPr>
        <p:spPr>
          <a:xfrm>
            <a:off x="457200" y="1600200"/>
            <a:ext cx="4038600" cy="4525963"/>
          </a:xfrm>
        </p:spPr>
        <p:txBody>
          <a:bodyPr>
            <a:normAutofit/>
          </a:bodyPr>
          <a:lstStyle/>
          <a:p>
            <a:endParaRPr lang="en-US" sz="2400" dirty="0" smtClean="0"/>
          </a:p>
          <a:p>
            <a:endParaRPr lang="en-US" sz="2400" dirty="0"/>
          </a:p>
        </p:txBody>
      </p:sp>
      <p:grpSp>
        <p:nvGrpSpPr>
          <p:cNvPr id="24" name="Group 23"/>
          <p:cNvGrpSpPr/>
          <p:nvPr/>
        </p:nvGrpSpPr>
        <p:grpSpPr>
          <a:xfrm>
            <a:off x="838200" y="1626198"/>
            <a:ext cx="3525147" cy="4720706"/>
            <a:chOff x="2514600" y="1905000"/>
            <a:chExt cx="1848748" cy="3886200"/>
          </a:xfrm>
        </p:grpSpPr>
        <p:sp>
          <p:nvSpPr>
            <p:cNvPr id="14" name="Rounded Rectangle 13"/>
            <p:cNvSpPr/>
            <p:nvPr/>
          </p:nvSpPr>
          <p:spPr>
            <a:xfrm>
              <a:off x="2514600" y="1905000"/>
              <a:ext cx="1848748" cy="3886200"/>
            </a:xfrm>
            <a:prstGeom prst="roundRect">
              <a:avLst>
                <a:gd name="adj" fmla="val 16086"/>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endParaRPr lang="en-US" sz="2400" dirty="0">
                <a:solidFill>
                  <a:schemeClr val="bg1"/>
                </a:solidFill>
              </a:endParaRPr>
            </a:p>
          </p:txBody>
        </p:sp>
        <p:sp>
          <p:nvSpPr>
            <p:cNvPr id="15" name="TextBox 14"/>
            <p:cNvSpPr txBox="1"/>
            <p:nvPr/>
          </p:nvSpPr>
          <p:spPr>
            <a:xfrm>
              <a:off x="2654980" y="2057400"/>
              <a:ext cx="1153907" cy="380054"/>
            </a:xfrm>
            <a:prstGeom prst="rect">
              <a:avLst/>
            </a:prstGeom>
            <a:noFill/>
          </p:spPr>
          <p:txBody>
            <a:bodyPr wrap="none" rtlCol="0">
              <a:spAutoFit/>
            </a:bodyPr>
            <a:lstStyle/>
            <a:p>
              <a:r>
                <a:rPr lang="en-US" sz="2400" dirty="0" smtClean="0">
                  <a:solidFill>
                    <a:schemeClr val="accent6">
                      <a:lumMod val="20000"/>
                      <a:lumOff val="80000"/>
                    </a:schemeClr>
                  </a:solidFill>
                </a:rPr>
                <a:t>Implementation</a:t>
              </a:r>
              <a:endParaRPr lang="en-US" sz="2400" dirty="0">
                <a:solidFill>
                  <a:schemeClr val="accent6">
                    <a:lumMod val="20000"/>
                    <a:lumOff val="80000"/>
                  </a:schemeClr>
                </a:solidFill>
              </a:endParaRPr>
            </a:p>
          </p:txBody>
        </p:sp>
        <p:grpSp>
          <p:nvGrpSpPr>
            <p:cNvPr id="16" name="Group 15"/>
            <p:cNvGrpSpPr/>
            <p:nvPr/>
          </p:nvGrpSpPr>
          <p:grpSpPr>
            <a:xfrm>
              <a:off x="2836027" y="2590800"/>
              <a:ext cx="998487" cy="2525322"/>
              <a:chOff x="5254479" y="1676400"/>
              <a:chExt cx="998487" cy="2525322"/>
            </a:xfrm>
          </p:grpSpPr>
          <p:sp>
            <p:nvSpPr>
              <p:cNvPr id="17" name="TextBox 16"/>
              <p:cNvSpPr txBox="1"/>
              <p:nvPr/>
            </p:nvSpPr>
            <p:spPr>
              <a:xfrm>
                <a:off x="5254480" y="2534508"/>
                <a:ext cx="386491" cy="380054"/>
              </a:xfrm>
              <a:prstGeom prst="rect">
                <a:avLst/>
              </a:prstGeom>
              <a:noFill/>
            </p:spPr>
            <p:txBody>
              <a:bodyPr wrap="none" rtlCol="0">
                <a:spAutoFit/>
              </a:bodyPr>
              <a:lstStyle/>
              <a:p>
                <a:r>
                  <a:rPr lang="en-US" sz="2400" dirty="0" smtClean="0">
                    <a:solidFill>
                      <a:srgbClr val="FFFF00"/>
                    </a:solidFill>
                  </a:rPr>
                  <a:t>XML</a:t>
                </a:r>
                <a:endParaRPr lang="en-US" sz="2400" dirty="0">
                  <a:solidFill>
                    <a:srgbClr val="FFFF00"/>
                  </a:solidFill>
                </a:endParaRPr>
              </a:p>
            </p:txBody>
          </p:sp>
          <p:sp>
            <p:nvSpPr>
              <p:cNvPr id="18" name="TextBox 17"/>
              <p:cNvSpPr txBox="1"/>
              <p:nvPr/>
            </p:nvSpPr>
            <p:spPr>
              <a:xfrm>
                <a:off x="5254480" y="2963561"/>
                <a:ext cx="357960" cy="380054"/>
              </a:xfrm>
              <a:prstGeom prst="rect">
                <a:avLst/>
              </a:prstGeom>
              <a:noFill/>
            </p:spPr>
            <p:txBody>
              <a:bodyPr wrap="none" rtlCol="0">
                <a:spAutoFit/>
              </a:bodyPr>
              <a:lstStyle/>
              <a:p>
                <a:r>
                  <a:rPr lang="en-US" sz="2400" dirty="0" smtClean="0">
                    <a:solidFill>
                      <a:srgbClr val="FFFF00"/>
                    </a:solidFill>
                  </a:rPr>
                  <a:t>RDF</a:t>
                </a:r>
                <a:endParaRPr lang="en-US" sz="2400" dirty="0">
                  <a:solidFill>
                    <a:srgbClr val="FFFF00"/>
                  </a:solidFill>
                </a:endParaRPr>
              </a:p>
            </p:txBody>
          </p:sp>
          <p:sp>
            <p:nvSpPr>
              <p:cNvPr id="19" name="TextBox 18"/>
              <p:cNvSpPr txBox="1"/>
              <p:nvPr/>
            </p:nvSpPr>
            <p:spPr>
              <a:xfrm>
                <a:off x="5254480" y="3392615"/>
                <a:ext cx="583763" cy="380054"/>
              </a:xfrm>
              <a:prstGeom prst="rect">
                <a:avLst/>
              </a:prstGeom>
              <a:noFill/>
            </p:spPr>
            <p:txBody>
              <a:bodyPr wrap="none" rtlCol="0">
                <a:spAutoFit/>
              </a:bodyPr>
              <a:lstStyle/>
              <a:p>
                <a:r>
                  <a:rPr lang="en-US" sz="2400" dirty="0" smtClean="0">
                    <a:solidFill>
                      <a:srgbClr val="FFFF00"/>
                    </a:solidFill>
                  </a:rPr>
                  <a:t>RDBMS</a:t>
                </a:r>
                <a:endParaRPr lang="en-US" sz="2400" dirty="0">
                  <a:solidFill>
                    <a:srgbClr val="FFFF00"/>
                  </a:solidFill>
                </a:endParaRPr>
              </a:p>
            </p:txBody>
          </p:sp>
          <p:sp>
            <p:nvSpPr>
              <p:cNvPr id="20" name="TextBox 19"/>
              <p:cNvSpPr txBox="1"/>
              <p:nvPr/>
            </p:nvSpPr>
            <p:spPr>
              <a:xfrm>
                <a:off x="5254480" y="3821668"/>
                <a:ext cx="536790" cy="380054"/>
              </a:xfrm>
              <a:prstGeom prst="rect">
                <a:avLst/>
              </a:prstGeom>
              <a:noFill/>
            </p:spPr>
            <p:txBody>
              <a:bodyPr wrap="none" rtlCol="0">
                <a:spAutoFit/>
              </a:bodyPr>
              <a:lstStyle/>
              <a:p>
                <a:r>
                  <a:rPr lang="en-US" sz="2400" dirty="0" err="1" smtClean="0">
                    <a:solidFill>
                      <a:srgbClr val="FFFF00"/>
                    </a:solidFill>
                  </a:rPr>
                  <a:t>NoSQL</a:t>
                </a:r>
                <a:endParaRPr lang="en-US" sz="2400" dirty="0">
                  <a:solidFill>
                    <a:srgbClr val="FFFF00"/>
                  </a:solidFill>
                </a:endParaRPr>
              </a:p>
            </p:txBody>
          </p:sp>
          <p:sp>
            <p:nvSpPr>
              <p:cNvPr id="21" name="TextBox 20"/>
              <p:cNvSpPr txBox="1"/>
              <p:nvPr/>
            </p:nvSpPr>
            <p:spPr>
              <a:xfrm>
                <a:off x="5254481" y="1676400"/>
                <a:ext cx="998485" cy="380054"/>
              </a:xfrm>
              <a:prstGeom prst="rect">
                <a:avLst/>
              </a:prstGeom>
              <a:noFill/>
            </p:spPr>
            <p:txBody>
              <a:bodyPr wrap="none" rtlCol="0">
                <a:spAutoFit/>
              </a:bodyPr>
              <a:lstStyle/>
              <a:p>
                <a:r>
                  <a:rPr lang="en-US" sz="2400" dirty="0" smtClean="0">
                    <a:solidFill>
                      <a:srgbClr val="FFFF00"/>
                    </a:solidFill>
                  </a:rPr>
                  <a:t>Tab delimited</a:t>
                </a:r>
                <a:endParaRPr lang="en-US" sz="2400" dirty="0">
                  <a:solidFill>
                    <a:srgbClr val="FFFF00"/>
                  </a:solidFill>
                </a:endParaRPr>
              </a:p>
            </p:txBody>
          </p:sp>
          <p:sp>
            <p:nvSpPr>
              <p:cNvPr id="22" name="TextBox 21"/>
              <p:cNvSpPr txBox="1"/>
              <p:nvPr/>
            </p:nvSpPr>
            <p:spPr>
              <a:xfrm>
                <a:off x="5254479" y="2105454"/>
                <a:ext cx="352417" cy="380054"/>
              </a:xfrm>
              <a:prstGeom prst="rect">
                <a:avLst/>
              </a:prstGeom>
              <a:noFill/>
            </p:spPr>
            <p:txBody>
              <a:bodyPr wrap="none" rtlCol="0">
                <a:spAutoFit/>
              </a:bodyPr>
              <a:lstStyle/>
              <a:p>
                <a:r>
                  <a:rPr lang="en-US" sz="2400" dirty="0" smtClean="0">
                    <a:solidFill>
                      <a:srgbClr val="FFFF00"/>
                    </a:solidFill>
                  </a:rPr>
                  <a:t>CSV</a:t>
                </a:r>
                <a:endParaRPr lang="en-US" sz="2400" dirty="0">
                  <a:solidFill>
                    <a:srgbClr val="FFFF00"/>
                  </a:solidFill>
                </a:endParaRPr>
              </a:p>
            </p:txBody>
          </p:sp>
        </p:grpSp>
      </p:grpSp>
    </p:spTree>
    <p:extLst>
      <p:ext uri="{BB962C8B-B14F-4D97-AF65-F5344CB8AC3E}">
        <p14:creationId xmlns:p14="http://schemas.microsoft.com/office/powerpoint/2010/main" val="36847037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 at large</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 larger audience improves</a:t>
            </a:r>
          </a:p>
          <a:p>
            <a:pPr lvl="1"/>
            <a:r>
              <a:rPr lang="en-US" dirty="0" smtClean="0"/>
              <a:t>Discovery</a:t>
            </a:r>
          </a:p>
          <a:p>
            <a:pPr lvl="1"/>
            <a:r>
              <a:rPr lang="en-US" dirty="0" smtClean="0"/>
              <a:t>Accessibility</a:t>
            </a:r>
          </a:p>
          <a:p>
            <a:pPr lvl="1"/>
            <a:r>
              <a:rPr lang="en-US" dirty="0" smtClean="0"/>
              <a:t>Relevance</a:t>
            </a:r>
          </a:p>
          <a:p>
            <a:endParaRPr lang="en-US" dirty="0" smtClean="0"/>
          </a:p>
          <a:p>
            <a:r>
              <a:rPr lang="en-US" dirty="0" smtClean="0"/>
              <a:t>Needs</a:t>
            </a:r>
          </a:p>
          <a:p>
            <a:pPr lvl="1"/>
            <a:r>
              <a:rPr lang="en-US" dirty="0" smtClean="0"/>
              <a:t>Namespaces and terms</a:t>
            </a:r>
          </a:p>
          <a:p>
            <a:pPr lvl="1"/>
            <a:r>
              <a:rPr lang="en-US" dirty="0" smtClean="0"/>
              <a:t>GUIDs</a:t>
            </a:r>
            <a:endParaRPr lang="en-US" dirty="0"/>
          </a:p>
          <a:p>
            <a:pPr lvl="1"/>
            <a:endParaRPr lang="en-US" dirty="0" smtClean="0"/>
          </a:p>
          <a:p>
            <a:pPr lvl="1"/>
            <a:r>
              <a:rPr lang="en-US" dirty="0" smtClean="0"/>
              <a:t>[standards]</a:t>
            </a:r>
            <a:endParaRPr lang="en-US" dirty="0"/>
          </a:p>
        </p:txBody>
      </p:sp>
      <p:pic>
        <p:nvPicPr>
          <p:cNvPr id="5" name="Content Placeholder 4" descr="Screen Shot 2012-04-27 at 11.07.12 AM.png"/>
          <p:cNvPicPr>
            <a:picLocks noGrp="1" noChangeAspect="1"/>
          </p:cNvPicPr>
          <p:nvPr>
            <p:ph sz="half" idx="2"/>
          </p:nvPr>
        </p:nvPicPr>
        <p:blipFill>
          <a:blip r:embed="rId2">
            <a:extLst>
              <a:ext uri="{28A0092B-C50C-407E-A947-70E740481C1C}">
                <a14:useLocalDpi xmlns:a14="http://schemas.microsoft.com/office/drawing/2010/main" val="0"/>
              </a:ext>
            </a:extLst>
          </a:blip>
          <a:srcRect l="16839" r="16839"/>
          <a:stretch>
            <a:fillRect/>
          </a:stretch>
        </p:blipFill>
        <p:spPr/>
      </p:pic>
    </p:spTree>
    <p:extLst>
      <p:ext uri="{BB962C8B-B14F-4D97-AF65-F5344CB8AC3E}">
        <p14:creationId xmlns:p14="http://schemas.microsoft.com/office/powerpoint/2010/main" val="11627985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How do we Track Biological Objects </a:t>
            </a:r>
            <a:br>
              <a:rPr lang="en-US" sz="2800" dirty="0"/>
            </a:br>
            <a:r>
              <a:rPr lang="en-US" sz="2800" dirty="0"/>
              <a:t>and their Relations </a:t>
            </a:r>
            <a:br>
              <a:rPr lang="en-US" sz="2800" dirty="0"/>
            </a:br>
            <a:r>
              <a:rPr lang="en-US" sz="2800" dirty="0"/>
              <a:t>Across Distributed, Heterogeneous systems?</a:t>
            </a:r>
          </a:p>
        </p:txBody>
      </p:sp>
      <p:grpSp>
        <p:nvGrpSpPr>
          <p:cNvPr id="5" name="Group 4"/>
          <p:cNvGrpSpPr/>
          <p:nvPr/>
        </p:nvGrpSpPr>
        <p:grpSpPr>
          <a:xfrm>
            <a:off x="457200" y="1703387"/>
            <a:ext cx="7947025" cy="4697413"/>
            <a:chOff x="762000" y="1524000"/>
            <a:chExt cx="7947025" cy="4697413"/>
          </a:xfrm>
        </p:grpSpPr>
        <p:pic>
          <p:nvPicPr>
            <p:cNvPr id="6" name="Picture 4" descr="insects"/>
            <p:cNvPicPr>
              <a:picLocks noChangeAspect="1"/>
            </p:cNvPicPr>
            <p:nvPr/>
          </p:nvPicPr>
          <p:blipFill>
            <a:blip r:embed="rId2">
              <a:extLst>
                <a:ext uri="{28A0092B-C50C-407E-A947-70E740481C1C}">
                  <a14:useLocalDpi xmlns:a14="http://schemas.microsoft.com/office/drawing/2010/main" val="0"/>
                </a:ext>
              </a:extLst>
            </a:blip>
            <a:srcRect t="2000" b="10001"/>
            <a:stretch>
              <a:fillRect/>
            </a:stretch>
          </p:blipFill>
          <p:spPr bwMode="auto">
            <a:xfrm>
              <a:off x="762000" y="1811338"/>
              <a:ext cx="2362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6450" y="4984750"/>
              <a:ext cx="8699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8699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1475" y="4648200"/>
              <a:ext cx="1050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76600"/>
              <a:ext cx="1092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p:cNvSpPr txBox="1">
              <a:spLocks noChangeArrowheads="1"/>
            </p:cNvSpPr>
            <p:nvPr/>
          </p:nvSpPr>
          <p:spPr bwMode="auto">
            <a:xfrm>
              <a:off x="1066800" y="3352800"/>
              <a:ext cx="1527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(Biocode Event)</a:t>
              </a:r>
            </a:p>
          </p:txBody>
        </p:sp>
        <p:sp>
          <p:nvSpPr>
            <p:cNvPr id="12" name="TextBox 14"/>
            <p:cNvSpPr txBox="1">
              <a:spLocks noChangeArrowheads="1"/>
            </p:cNvSpPr>
            <p:nvPr/>
          </p:nvSpPr>
          <p:spPr bwMode="auto">
            <a:xfrm>
              <a:off x="1219200" y="5445125"/>
              <a:ext cx="2368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(Essig Museum Specimen)</a:t>
              </a:r>
            </a:p>
          </p:txBody>
        </p:sp>
        <p:sp>
          <p:nvSpPr>
            <p:cNvPr id="13" name="TextBox 17"/>
            <p:cNvSpPr txBox="1">
              <a:spLocks noChangeArrowheads="1"/>
            </p:cNvSpPr>
            <p:nvPr/>
          </p:nvSpPr>
          <p:spPr bwMode="auto">
            <a:xfrm>
              <a:off x="4648200" y="4343400"/>
              <a:ext cx="176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(CAMERA </a:t>
              </a:r>
            </a:p>
            <a:p>
              <a:pPr eaLnBrk="1" hangingPunct="1"/>
              <a:r>
                <a:rPr lang="en-US" sz="1800">
                  <a:latin typeface="Perpetua" charset="0"/>
                </a:rPr>
                <a:t>Gut Sample Event)</a:t>
              </a:r>
            </a:p>
          </p:txBody>
        </p:sp>
        <p:sp>
          <p:nvSpPr>
            <p:cNvPr id="14" name="TextBox 18"/>
            <p:cNvSpPr txBox="1">
              <a:spLocks noChangeArrowheads="1"/>
            </p:cNvSpPr>
            <p:nvPr/>
          </p:nvSpPr>
          <p:spPr bwMode="auto">
            <a:xfrm>
              <a:off x="6802438" y="5602288"/>
              <a:ext cx="1906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(Genbank Sequence)</a:t>
              </a:r>
            </a:p>
          </p:txBody>
        </p:sp>
        <p:sp>
          <p:nvSpPr>
            <p:cNvPr id="15" name="TextBox 19"/>
            <p:cNvSpPr txBox="1">
              <a:spLocks noChangeArrowheads="1"/>
            </p:cNvSpPr>
            <p:nvPr/>
          </p:nvSpPr>
          <p:spPr bwMode="auto">
            <a:xfrm>
              <a:off x="6802438" y="3756025"/>
              <a:ext cx="1779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(metagenomic </a:t>
              </a:r>
            </a:p>
            <a:p>
              <a:pPr eaLnBrk="1" hangingPunct="1"/>
              <a:r>
                <a:rPr lang="en-US" sz="1800">
                  <a:latin typeface="Perpetua" charset="0"/>
                </a:rPr>
                <a:t>Sequencing)</a:t>
              </a:r>
            </a:p>
          </p:txBody>
        </p:sp>
        <p:sp>
          <p:nvSpPr>
            <p:cNvPr id="16" name="TextBox 22"/>
            <p:cNvSpPr txBox="1">
              <a:spLocks noChangeArrowheads="1"/>
            </p:cNvSpPr>
            <p:nvPr/>
          </p:nvSpPr>
          <p:spPr bwMode="auto">
            <a:xfrm>
              <a:off x="3505200" y="2362200"/>
              <a:ext cx="5080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Key</a:t>
              </a:r>
            </a:p>
          </p:txBody>
        </p:sp>
        <p:sp>
          <p:nvSpPr>
            <p:cNvPr id="17" name="TextBox 24"/>
            <p:cNvSpPr txBox="1">
              <a:spLocks noChangeArrowheads="1"/>
            </p:cNvSpPr>
            <p:nvPr/>
          </p:nvSpPr>
          <p:spPr bwMode="auto">
            <a:xfrm>
              <a:off x="6172200" y="2362200"/>
              <a:ext cx="7937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Blast*n</a:t>
              </a:r>
            </a:p>
          </p:txBody>
        </p:sp>
        <p:cxnSp>
          <p:nvCxnSpPr>
            <p:cNvPr id="18" name="Shape 27"/>
            <p:cNvCxnSpPr>
              <a:cxnSpLocks noChangeShapeType="1"/>
              <a:endCxn id="16" idx="2"/>
            </p:cNvCxnSpPr>
            <p:nvPr/>
          </p:nvCxnSpPr>
          <p:spPr bwMode="auto">
            <a:xfrm rot="5400000" flipH="1" flipV="1">
              <a:off x="2686844" y="3601244"/>
              <a:ext cx="1941512" cy="203200"/>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19" name="Curved Connector 29"/>
            <p:cNvCxnSpPr>
              <a:cxnSpLocks noChangeShapeType="1"/>
              <a:endCxn id="30" idx="2"/>
            </p:cNvCxnSpPr>
            <p:nvPr/>
          </p:nvCxnSpPr>
          <p:spPr bwMode="auto">
            <a:xfrm flipV="1">
              <a:off x="7772400" y="2720975"/>
              <a:ext cx="703263" cy="2460625"/>
            </a:xfrm>
            <a:prstGeom prst="curvedConnector2">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20" name="Curved Connector 31"/>
            <p:cNvCxnSpPr>
              <a:cxnSpLocks noChangeShapeType="1"/>
              <a:endCxn id="17" idx="2"/>
            </p:cNvCxnSpPr>
            <p:nvPr/>
          </p:nvCxnSpPr>
          <p:spPr bwMode="auto">
            <a:xfrm rot="16200000" flipV="1">
              <a:off x="6319044" y="2982119"/>
              <a:ext cx="544512" cy="44450"/>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21" name="Shape 36"/>
            <p:cNvCxnSpPr>
              <a:cxnSpLocks noChangeShapeType="1"/>
            </p:cNvCxnSpPr>
            <p:nvPr/>
          </p:nvCxnSpPr>
          <p:spPr bwMode="auto">
            <a:xfrm>
              <a:off x="3556000" y="4673600"/>
              <a:ext cx="1136650" cy="965200"/>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22" name="Shape 36"/>
            <p:cNvCxnSpPr>
              <a:cxnSpLocks noChangeShapeType="1"/>
            </p:cNvCxnSpPr>
            <p:nvPr/>
          </p:nvCxnSpPr>
          <p:spPr bwMode="auto">
            <a:xfrm flipV="1">
              <a:off x="3556000" y="4124325"/>
              <a:ext cx="1778000" cy="549275"/>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23" name="Shape 36"/>
            <p:cNvCxnSpPr>
              <a:cxnSpLocks noChangeShapeType="1"/>
            </p:cNvCxnSpPr>
            <p:nvPr/>
          </p:nvCxnSpPr>
          <p:spPr bwMode="auto">
            <a:xfrm flipV="1">
              <a:off x="5562600" y="5486400"/>
              <a:ext cx="1416050" cy="66675"/>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24" name="Shape 36"/>
            <p:cNvCxnSpPr>
              <a:cxnSpLocks noChangeShapeType="1"/>
            </p:cNvCxnSpPr>
            <p:nvPr/>
          </p:nvCxnSpPr>
          <p:spPr bwMode="auto">
            <a:xfrm flipV="1">
              <a:off x="5983288" y="3886200"/>
              <a:ext cx="493712" cy="238125"/>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25" name="Shape 36"/>
            <p:cNvCxnSpPr>
              <a:cxnSpLocks noChangeShapeType="1"/>
            </p:cNvCxnSpPr>
            <p:nvPr/>
          </p:nvCxnSpPr>
          <p:spPr bwMode="auto">
            <a:xfrm rot="16200000" flipH="1">
              <a:off x="444500" y="3670300"/>
              <a:ext cx="1320800" cy="685800"/>
            </a:xfrm>
            <a:prstGeom prst="curvedConnector2">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sp>
          <p:nvSpPr>
            <p:cNvPr id="26" name="TextBox 51"/>
            <p:cNvSpPr txBox="1">
              <a:spLocks noChangeArrowheads="1"/>
            </p:cNvSpPr>
            <p:nvPr/>
          </p:nvSpPr>
          <p:spPr bwMode="auto">
            <a:xfrm>
              <a:off x="6096000" y="1535113"/>
              <a:ext cx="903288"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Taxon*n</a:t>
              </a:r>
            </a:p>
          </p:txBody>
        </p:sp>
        <p:cxnSp>
          <p:nvCxnSpPr>
            <p:cNvPr id="27" name="Curved Connector 52"/>
            <p:cNvCxnSpPr>
              <a:cxnSpLocks noChangeShapeType="1"/>
              <a:stCxn id="17" idx="0"/>
              <a:endCxn id="26" idx="2"/>
            </p:cNvCxnSpPr>
            <p:nvPr/>
          </p:nvCxnSpPr>
          <p:spPr bwMode="auto">
            <a:xfrm rot="16200000" flipV="1">
              <a:off x="6330157" y="2123281"/>
              <a:ext cx="457200" cy="20637"/>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sp>
          <p:nvSpPr>
            <p:cNvPr id="28" name="TextBox 53"/>
            <p:cNvSpPr txBox="1">
              <a:spLocks noChangeArrowheads="1"/>
            </p:cNvSpPr>
            <p:nvPr/>
          </p:nvSpPr>
          <p:spPr bwMode="auto">
            <a:xfrm>
              <a:off x="3352800" y="1524000"/>
              <a:ext cx="6921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Taxon</a:t>
              </a:r>
            </a:p>
          </p:txBody>
        </p:sp>
        <p:cxnSp>
          <p:nvCxnSpPr>
            <p:cNvPr id="29" name="Curved Connector 54"/>
            <p:cNvCxnSpPr>
              <a:cxnSpLocks noChangeShapeType="1"/>
              <a:stCxn id="16" idx="0"/>
              <a:endCxn id="28" idx="2"/>
            </p:cNvCxnSpPr>
            <p:nvPr/>
          </p:nvCxnSpPr>
          <p:spPr bwMode="auto">
            <a:xfrm rot="16200000" flipV="1">
              <a:off x="3494882" y="2097881"/>
              <a:ext cx="468312" cy="60325"/>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sp>
          <p:nvSpPr>
            <p:cNvPr id="30" name="TextBox 61"/>
            <p:cNvSpPr txBox="1">
              <a:spLocks noChangeArrowheads="1"/>
            </p:cNvSpPr>
            <p:nvPr/>
          </p:nvSpPr>
          <p:spPr bwMode="auto">
            <a:xfrm>
              <a:off x="8113713" y="2351088"/>
              <a:ext cx="595312"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Blast</a:t>
              </a:r>
            </a:p>
          </p:txBody>
        </p:sp>
        <p:sp>
          <p:nvSpPr>
            <p:cNvPr id="31" name="TextBox 62"/>
            <p:cNvSpPr txBox="1">
              <a:spLocks noChangeArrowheads="1"/>
            </p:cNvSpPr>
            <p:nvPr/>
          </p:nvSpPr>
          <p:spPr bwMode="auto">
            <a:xfrm>
              <a:off x="8001000" y="1524000"/>
              <a:ext cx="6921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erpetua" charset="0"/>
                </a:rPr>
                <a:t>Taxon</a:t>
              </a:r>
            </a:p>
          </p:txBody>
        </p:sp>
        <p:cxnSp>
          <p:nvCxnSpPr>
            <p:cNvPr id="32" name="Curved Connector 63"/>
            <p:cNvCxnSpPr>
              <a:cxnSpLocks noChangeShapeType="1"/>
              <a:stCxn id="30" idx="0"/>
              <a:endCxn id="31" idx="2"/>
            </p:cNvCxnSpPr>
            <p:nvPr/>
          </p:nvCxnSpPr>
          <p:spPr bwMode="auto">
            <a:xfrm rot="16200000" flipV="1">
              <a:off x="8150225" y="2090738"/>
              <a:ext cx="457200" cy="63500"/>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pic>
          <p:nvPicPr>
            <p:cNvPr id="33" name="Picture 32" descr="specime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810000"/>
              <a:ext cx="2108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22"/>
            <p:cNvSpPr txBox="1">
              <a:spLocks noChangeArrowheads="1"/>
            </p:cNvSpPr>
            <p:nvPr/>
          </p:nvSpPr>
          <p:spPr bwMode="auto">
            <a:xfrm>
              <a:off x="4953000" y="2351088"/>
              <a:ext cx="652463" cy="369887"/>
            </a:xfrm>
            <a:prstGeom prst="rect">
              <a:avLst/>
            </a:prstGeom>
            <a:noFill/>
            <a:ln w="9525">
              <a:solidFill>
                <a:schemeClr val="tx1">
                  <a:lumMod val="50000"/>
                  <a:lumOff val="50000"/>
                </a:schemeClr>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6E6263"/>
                  </a:solidFill>
                  <a:latin typeface="Perpetua" charset="0"/>
                </a:rPr>
                <a:t>(Key)</a:t>
              </a:r>
            </a:p>
          </p:txBody>
        </p:sp>
        <p:sp>
          <p:nvSpPr>
            <p:cNvPr id="35" name="TextBox 51"/>
            <p:cNvSpPr txBox="1">
              <a:spLocks noChangeArrowheads="1"/>
            </p:cNvSpPr>
            <p:nvPr/>
          </p:nvSpPr>
          <p:spPr bwMode="auto">
            <a:xfrm>
              <a:off x="4802188" y="1535113"/>
              <a:ext cx="836612" cy="369887"/>
            </a:xfrm>
            <a:prstGeom prst="rect">
              <a:avLst/>
            </a:prstGeom>
            <a:noFill/>
            <a:ln w="9525">
              <a:solidFill>
                <a:schemeClr val="tx1">
                  <a:lumMod val="50000"/>
                  <a:lumOff val="50000"/>
                </a:schemeClr>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6E6263"/>
                  </a:solidFill>
                  <a:latin typeface="Perpetua" charset="0"/>
                </a:rPr>
                <a:t>(Taxon)</a:t>
              </a:r>
            </a:p>
          </p:txBody>
        </p:sp>
        <p:cxnSp>
          <p:nvCxnSpPr>
            <p:cNvPr id="36" name="Shape 36"/>
            <p:cNvCxnSpPr>
              <a:cxnSpLocks noChangeShapeType="1"/>
            </p:cNvCxnSpPr>
            <p:nvPr/>
          </p:nvCxnSpPr>
          <p:spPr bwMode="auto">
            <a:xfrm rot="16200000" flipV="1">
              <a:off x="5083175" y="2971800"/>
              <a:ext cx="784225" cy="282575"/>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cxnSp>
          <p:nvCxnSpPr>
            <p:cNvPr id="37" name="Curved Connector 55"/>
            <p:cNvCxnSpPr>
              <a:cxnSpLocks noChangeShapeType="1"/>
              <a:stCxn id="34" idx="0"/>
              <a:endCxn id="35" idx="2"/>
            </p:cNvCxnSpPr>
            <p:nvPr/>
          </p:nvCxnSpPr>
          <p:spPr bwMode="auto">
            <a:xfrm rot="16200000" flipV="1">
              <a:off x="5026819" y="2099469"/>
              <a:ext cx="446088" cy="57150"/>
            </a:xfrm>
            <a:prstGeom prst="curvedConnector3">
              <a:avLst>
                <a:gd name="adj1" fmla="val 50000"/>
              </a:avLst>
            </a:prstGeom>
            <a:noFill/>
            <a:ln w="12700">
              <a:solidFill>
                <a:schemeClr val="accent1"/>
              </a:solidFill>
              <a:prstDash val="dash"/>
              <a:round/>
              <a:headEnd type="arrow" w="med" len="med"/>
              <a:tailEnd type="arrow" w="med" len="med"/>
            </a:ln>
            <a:effectLst>
              <a:outerShdw dist="25400" dir="5400000" algn="t" rotWithShape="0">
                <a:srgbClr val="808080">
                  <a:alpha val="50000"/>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5481338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hlinkClick r:id="rId2"/>
          </p:cNvPr>
          <p:cNvSpPr txBox="1">
            <a:spLocks/>
          </p:cNvSpPr>
          <p:nvPr/>
        </p:nvSpPr>
        <p:spPr bwMode="auto">
          <a:xfrm>
            <a:off x="914400" y="46038"/>
            <a:ext cx="7772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9144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dirty="0" smtClean="0">
                <a:latin typeface="+mj-lt"/>
              </a:rPr>
              <a:t>Biological Science Collections Tracker</a:t>
            </a:r>
            <a:endParaRPr lang="en-US" sz="3200" dirty="0">
              <a:latin typeface="+mj-lt"/>
            </a:endParaRPr>
          </a:p>
        </p:txBody>
      </p:sp>
      <p:pic>
        <p:nvPicPr>
          <p:cNvPr id="28674" name="Picture 3" descr="biscicolap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820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9547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rmAutofit fontScale="90000"/>
          </a:bodyPr>
          <a:lstStyle/>
          <a:p>
            <a:r>
              <a:rPr lang="en-US" dirty="0" smtClean="0"/>
              <a:t>Data automation in digitization workflows</a:t>
            </a:r>
            <a:r>
              <a:rPr lang="en-US" dirty="0" smtClean="0"/>
              <a:t/>
            </a:r>
            <a:br>
              <a:rPr lang="en-US" dirty="0" smtClean="0"/>
            </a:br>
            <a:endParaRPr lang="en-US" dirty="0"/>
          </a:p>
        </p:txBody>
      </p:sp>
      <p:sp>
        <p:nvSpPr>
          <p:cNvPr id="3" name="Subtitle 2"/>
          <p:cNvSpPr>
            <a:spLocks noGrp="1"/>
          </p:cNvSpPr>
          <p:nvPr>
            <p:ph type="subTitle" idx="1"/>
          </p:nvPr>
        </p:nvSpPr>
        <p:spPr>
          <a:xfrm>
            <a:off x="1371600" y="3124200"/>
            <a:ext cx="6400800" cy="2514600"/>
          </a:xfrm>
        </p:spPr>
        <p:txBody>
          <a:bodyPr>
            <a:normAutofit fontScale="85000" lnSpcReduction="20000"/>
          </a:bodyPr>
          <a:lstStyle/>
          <a:p>
            <a:r>
              <a:rPr lang="en-US" dirty="0" err="1" smtClean="0"/>
              <a:t>iDigBio</a:t>
            </a:r>
            <a:r>
              <a:rPr lang="en-US" dirty="0" smtClean="0"/>
              <a:t> </a:t>
            </a:r>
            <a:r>
              <a:rPr lang="en-US" dirty="0" err="1" smtClean="0"/>
              <a:t>Paleocollections</a:t>
            </a:r>
            <a:r>
              <a:rPr lang="en-US" dirty="0" smtClean="0"/>
              <a:t> Workshop, </a:t>
            </a:r>
          </a:p>
          <a:p>
            <a:r>
              <a:rPr lang="en-US" dirty="0" smtClean="0"/>
              <a:t>27-28 April, 2012</a:t>
            </a:r>
            <a:br>
              <a:rPr lang="en-US" dirty="0" smtClean="0"/>
            </a:br>
            <a:endParaRPr lang="en-US" dirty="0" smtClean="0"/>
          </a:p>
          <a:p>
            <a:r>
              <a:rPr lang="en-US" dirty="0" smtClean="0"/>
              <a:t>Reed Beaman</a:t>
            </a:r>
          </a:p>
          <a:p>
            <a:r>
              <a:rPr lang="en-US" dirty="0" smtClean="0"/>
              <a:t>Florida Museum of Natural History</a:t>
            </a:r>
          </a:p>
          <a:p>
            <a:r>
              <a:rPr lang="en-US" dirty="0" smtClean="0"/>
              <a:t>University of Florida</a:t>
            </a:r>
            <a:endParaRPr lang="en-US" dirty="0"/>
          </a:p>
        </p:txBody>
      </p:sp>
    </p:spTree>
    <p:extLst>
      <p:ext uri="{BB962C8B-B14F-4D97-AF65-F5344CB8AC3E}">
        <p14:creationId xmlns:p14="http://schemas.microsoft.com/office/powerpoint/2010/main" val="2129519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workflows</a:t>
            </a:r>
            <a:endParaRPr lang="en-US" dirty="0"/>
          </a:p>
        </p:txBody>
      </p:sp>
      <p:sp>
        <p:nvSpPr>
          <p:cNvPr id="3" name="Content Placeholder 2"/>
          <p:cNvSpPr>
            <a:spLocks noGrp="1"/>
          </p:cNvSpPr>
          <p:nvPr>
            <p:ph idx="1"/>
          </p:nvPr>
        </p:nvSpPr>
        <p:spPr/>
        <p:txBody>
          <a:bodyPr>
            <a:normAutofit lnSpcReduction="10000"/>
          </a:bodyPr>
          <a:lstStyle/>
          <a:p>
            <a:r>
              <a:rPr lang="en-US" dirty="0"/>
              <a:t>P</a:t>
            </a:r>
            <a:r>
              <a:rPr lang="en-US" dirty="0" smtClean="0"/>
              <a:t>art of human </a:t>
            </a:r>
            <a:r>
              <a:rPr lang="en-US" dirty="0" smtClean="0"/>
              <a:t>mediated </a:t>
            </a:r>
            <a:r>
              <a:rPr lang="en-US" dirty="0" smtClean="0"/>
              <a:t>processes</a:t>
            </a:r>
          </a:p>
          <a:p>
            <a:pPr lvl="1"/>
            <a:r>
              <a:rPr lang="en-US" dirty="0"/>
              <a:t>Field collection</a:t>
            </a:r>
          </a:p>
          <a:p>
            <a:pPr lvl="1"/>
            <a:r>
              <a:rPr lang="en-US" dirty="0"/>
              <a:t>Accession</a:t>
            </a:r>
          </a:p>
          <a:p>
            <a:pPr lvl="1"/>
            <a:r>
              <a:rPr lang="en-US" dirty="0"/>
              <a:t>Ongoing </a:t>
            </a:r>
            <a:r>
              <a:rPr lang="en-US" dirty="0" err="1"/>
              <a:t>curation</a:t>
            </a:r>
            <a:endParaRPr lang="en-US" dirty="0"/>
          </a:p>
          <a:p>
            <a:pPr lvl="1"/>
            <a:r>
              <a:rPr lang="en-US" dirty="0" smtClean="0"/>
              <a:t>Domain differences</a:t>
            </a:r>
            <a:endParaRPr lang="en-US" dirty="0" smtClean="0"/>
          </a:p>
          <a:p>
            <a:r>
              <a:rPr lang="en-US" dirty="0" smtClean="0"/>
              <a:t>Software </a:t>
            </a:r>
            <a:r>
              <a:rPr lang="en-US" dirty="0"/>
              <a:t>tools and services are the actors</a:t>
            </a:r>
          </a:p>
          <a:p>
            <a:r>
              <a:rPr lang="en-US" dirty="0" smtClean="0"/>
              <a:t>Can be</a:t>
            </a:r>
          </a:p>
          <a:p>
            <a:pPr lvl="1"/>
            <a:r>
              <a:rPr lang="en-US" dirty="0"/>
              <a:t>m</a:t>
            </a:r>
            <a:r>
              <a:rPr lang="en-US" dirty="0" smtClean="0"/>
              <a:t>odular </a:t>
            </a:r>
            <a:endParaRPr lang="en-US" dirty="0" smtClean="0"/>
          </a:p>
          <a:p>
            <a:pPr lvl="1"/>
            <a:r>
              <a:rPr lang="en-US" dirty="0" smtClean="0"/>
              <a:t>data and computationally intensive </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or none?</a:t>
            </a:r>
            <a:endParaRPr lang="en-US" dirty="0"/>
          </a:p>
        </p:txBody>
      </p:sp>
      <p:sp>
        <p:nvSpPr>
          <p:cNvPr id="3" name="Content Placeholder 2"/>
          <p:cNvSpPr>
            <a:spLocks noGrp="1"/>
          </p:cNvSpPr>
          <p:nvPr>
            <p:ph idx="1"/>
          </p:nvPr>
        </p:nvSpPr>
        <p:spPr/>
        <p:txBody>
          <a:bodyPr>
            <a:normAutofit/>
          </a:bodyPr>
          <a:lstStyle/>
          <a:p>
            <a:r>
              <a:rPr lang="en-US" dirty="0" smtClean="0"/>
              <a:t>Complete capture </a:t>
            </a:r>
            <a:r>
              <a:rPr lang="en-US" dirty="0" smtClean="0"/>
              <a:t>digitization efforts focused on assembling very complete data records</a:t>
            </a:r>
          </a:p>
          <a:p>
            <a:pPr lvl="1"/>
            <a:r>
              <a:rPr lang="en-US" dirty="0" smtClean="0"/>
              <a:t>access to researchers and public granted only after extensive quality control. </a:t>
            </a:r>
          </a:p>
          <a:p>
            <a:r>
              <a:rPr lang="en-US" dirty="0" smtClean="0"/>
              <a:t>Now: not every element of a collection record needs to be recorded in a single digitization event.  </a:t>
            </a:r>
          </a:p>
          <a:p>
            <a:pPr lvl="1"/>
            <a:r>
              <a:rPr lang="en-US" dirty="0" smtClean="0"/>
              <a:t>Additions, modifications can be treated as ongoing annotations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approach</a:t>
            </a:r>
            <a:endParaRPr lang="en-US" dirty="0"/>
          </a:p>
        </p:txBody>
      </p:sp>
      <p:sp>
        <p:nvSpPr>
          <p:cNvPr id="3" name="Content Placeholder 2"/>
          <p:cNvSpPr>
            <a:spLocks noGrp="1"/>
          </p:cNvSpPr>
          <p:nvPr>
            <p:ph idx="1"/>
          </p:nvPr>
        </p:nvSpPr>
        <p:spPr/>
        <p:txBody>
          <a:bodyPr>
            <a:normAutofit lnSpcReduction="10000"/>
          </a:bodyPr>
          <a:lstStyle/>
          <a:p>
            <a:r>
              <a:rPr lang="en-US" dirty="0" smtClean="0"/>
              <a:t>Digital capture </a:t>
            </a:r>
            <a:r>
              <a:rPr lang="en-US" dirty="0" smtClean="0"/>
              <a:t>events</a:t>
            </a:r>
          </a:p>
          <a:p>
            <a:pPr lvl="1"/>
            <a:r>
              <a:rPr lang="en-US" dirty="0"/>
              <a:t>I</a:t>
            </a:r>
            <a:r>
              <a:rPr lang="en-US" dirty="0" smtClean="0"/>
              <a:t>mage</a:t>
            </a:r>
          </a:p>
          <a:p>
            <a:pPr lvl="1"/>
            <a:r>
              <a:rPr lang="en-US" dirty="0" smtClean="0"/>
              <a:t>Determination (filed under and histories) </a:t>
            </a:r>
          </a:p>
          <a:p>
            <a:pPr lvl="1"/>
            <a:r>
              <a:rPr lang="en-US" dirty="0" err="1" smtClean="0"/>
              <a:t>georeferencing</a:t>
            </a:r>
            <a:endParaRPr lang="en-US" dirty="0" smtClean="0"/>
          </a:p>
          <a:p>
            <a:pPr lvl="1"/>
            <a:r>
              <a:rPr lang="en-US" dirty="0" smtClean="0"/>
              <a:t>Morphological ecological observations, etc.</a:t>
            </a:r>
          </a:p>
          <a:p>
            <a:r>
              <a:rPr lang="en-US" dirty="0" smtClean="0"/>
              <a:t>T</a:t>
            </a:r>
            <a:r>
              <a:rPr lang="en-US" dirty="0" smtClean="0"/>
              <a:t>reat </a:t>
            </a:r>
            <a:r>
              <a:rPr lang="en-US" dirty="0" smtClean="0"/>
              <a:t>as </a:t>
            </a:r>
            <a:r>
              <a:rPr lang="en-US" dirty="0" smtClean="0"/>
              <a:t>annotations </a:t>
            </a:r>
          </a:p>
          <a:p>
            <a:r>
              <a:rPr lang="en-US" dirty="0"/>
              <a:t>O</a:t>
            </a:r>
            <a:r>
              <a:rPr lang="en-US" dirty="0" smtClean="0"/>
              <a:t>rient </a:t>
            </a:r>
            <a:r>
              <a:rPr lang="en-US" dirty="0" smtClean="0"/>
              <a:t>around </a:t>
            </a:r>
            <a:r>
              <a:rPr lang="en-US" dirty="0" smtClean="0"/>
              <a:t>research </a:t>
            </a:r>
            <a:r>
              <a:rPr lang="en-US" dirty="0" smtClean="0"/>
              <a:t>questions at hand. </a:t>
            </a:r>
          </a:p>
          <a:p>
            <a:r>
              <a:rPr lang="en-US" dirty="0"/>
              <a:t>D</a:t>
            </a:r>
            <a:r>
              <a:rPr lang="en-US" dirty="0" smtClean="0"/>
              <a:t>ata </a:t>
            </a:r>
            <a:r>
              <a:rPr lang="en-US" dirty="0" smtClean="0"/>
              <a:t>capture, like data </a:t>
            </a:r>
            <a:r>
              <a:rPr lang="en-US" dirty="0" err="1" smtClean="0"/>
              <a:t>curation</a:t>
            </a:r>
            <a:r>
              <a:rPr lang="en-US" dirty="0" smtClean="0"/>
              <a:t>, can be costly when it involves expert judgments. </a:t>
            </a:r>
            <a:endParaRPr lang="en-US" dirty="0"/>
          </a:p>
        </p:txBody>
      </p:sp>
    </p:spTree>
    <p:extLst>
      <p:ext uri="{BB962C8B-B14F-4D97-AF65-F5344CB8AC3E}">
        <p14:creationId xmlns:p14="http://schemas.microsoft.com/office/powerpoint/2010/main" val="37755717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4800600" y="3683824"/>
            <a:ext cx="4104178" cy="2897415"/>
          </a:xfrm>
          <a:prstGeom prst="ellipse">
            <a:avLst/>
          </a:prstGeom>
          <a:blipFill rotWithShape="1">
            <a:blip r:embed="rId2">
              <a:alphaModFix amt="60000"/>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p>
        </p:txBody>
      </p:sp>
      <p:sp>
        <p:nvSpPr>
          <p:cNvPr id="17" name="Oval 16"/>
          <p:cNvSpPr/>
          <p:nvPr/>
        </p:nvSpPr>
        <p:spPr>
          <a:xfrm>
            <a:off x="163022" y="3652275"/>
            <a:ext cx="4104178" cy="2897415"/>
          </a:xfrm>
          <a:prstGeom prst="ellipse">
            <a:avLst/>
          </a:prstGeom>
          <a:blipFill rotWithShape="1">
            <a:blip r:embed="rId3">
              <a:alphaModFix amt="60000"/>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p>
        </p:txBody>
      </p:sp>
      <p:sp>
        <p:nvSpPr>
          <p:cNvPr id="18" name="Oval 17"/>
          <p:cNvSpPr/>
          <p:nvPr/>
        </p:nvSpPr>
        <p:spPr>
          <a:xfrm>
            <a:off x="4800600" y="379185"/>
            <a:ext cx="4104178" cy="2897415"/>
          </a:xfrm>
          <a:prstGeom prst="ellipse">
            <a:avLst/>
          </a:prstGeom>
          <a:blipFill rotWithShape="1">
            <a:blip r:embed="rId4">
              <a:alphaModFix amt="60000"/>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p>
        </p:txBody>
      </p:sp>
      <p:sp>
        <p:nvSpPr>
          <p:cNvPr id="19" name="Oval 18"/>
          <p:cNvSpPr/>
          <p:nvPr/>
        </p:nvSpPr>
        <p:spPr>
          <a:xfrm>
            <a:off x="163022" y="379185"/>
            <a:ext cx="4104178" cy="2897415"/>
          </a:xfrm>
          <a:prstGeom prst="ellipse">
            <a:avLst/>
          </a:prstGeom>
          <a:blipFill rotWithShape="1">
            <a:blip r:embed="rId5">
              <a:alphaModFix amt="60000"/>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p>
        </p:txBody>
      </p:sp>
      <p:sp>
        <p:nvSpPr>
          <p:cNvPr id="10" name="Rectangle 9"/>
          <p:cNvSpPr/>
          <p:nvPr/>
        </p:nvSpPr>
        <p:spPr>
          <a:xfrm>
            <a:off x="484972" y="733961"/>
            <a:ext cx="3020228" cy="1323439"/>
          </a:xfrm>
          <a:prstGeom prst="rect">
            <a:avLst/>
          </a:prstGeom>
          <a:noFill/>
        </p:spPr>
        <p:txBody>
          <a:bodyPr wrap="none" lIns="91440" tIns="45720" rIns="91440" bIns="45720">
            <a:spAutoFit/>
          </a:bodyPr>
          <a:lstStyle/>
          <a:p>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Experimental</a:t>
            </a:r>
            <a:b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b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 Biology</a:t>
            </a:r>
            <a:endParaRPr lang="en-US" sz="4000" b="1" cap="none" spc="0"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1" name="Rectangle 10"/>
          <p:cNvSpPr/>
          <p:nvPr/>
        </p:nvSpPr>
        <p:spPr>
          <a:xfrm>
            <a:off x="537649" y="4876800"/>
            <a:ext cx="2738951" cy="1323439"/>
          </a:xfrm>
          <a:prstGeom prst="rect">
            <a:avLst/>
          </a:prstGeom>
          <a:noFill/>
        </p:spPr>
        <p:txBody>
          <a:bodyPr wrap="none" lIns="91440" tIns="45720" rIns="91440" bIns="45720">
            <a:spAutoFit/>
          </a:bodyPr>
          <a:lstStyle/>
          <a:p>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Information</a:t>
            </a:r>
            <a:b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b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Technology</a:t>
            </a:r>
            <a:endParaRPr lang="en-US" sz="4000" b="1" cap="none" spc="0"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2" name="Rectangle 11"/>
          <p:cNvSpPr/>
          <p:nvPr/>
        </p:nvSpPr>
        <p:spPr>
          <a:xfrm>
            <a:off x="6096000" y="581561"/>
            <a:ext cx="2318163" cy="1323439"/>
          </a:xfrm>
          <a:prstGeom prst="rect">
            <a:avLst/>
          </a:prstGeom>
          <a:noFill/>
        </p:spPr>
        <p:txBody>
          <a:bodyPr wrap="none" lIns="91440" tIns="45720" rIns="91440" bIns="45720">
            <a:spAutoFit/>
          </a:bodyPr>
          <a:lstStyle/>
          <a:p>
            <a:pPr algn="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Computer</a:t>
            </a:r>
            <a:b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b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 Science</a:t>
            </a:r>
            <a:endParaRPr lang="en-US" sz="4000" b="1" cap="none" spc="0"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3" name="Rectangle 12"/>
          <p:cNvSpPr/>
          <p:nvPr/>
        </p:nvSpPr>
        <p:spPr>
          <a:xfrm>
            <a:off x="5638800" y="4876800"/>
            <a:ext cx="2907517" cy="1323439"/>
          </a:xfrm>
          <a:prstGeom prst="rect">
            <a:avLst/>
          </a:prstGeom>
          <a:noFill/>
        </p:spPr>
        <p:txBody>
          <a:bodyPr wrap="none" lIns="91440" tIns="45720" rIns="91440" bIns="45720">
            <a:spAutoFit/>
          </a:bodyPr>
          <a:lstStyle/>
          <a:p>
            <a:pPr algn="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Analysis &amp;</a:t>
            </a:r>
            <a:b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b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Visualization</a:t>
            </a:r>
            <a:endParaRPr lang="en-US" sz="4000" b="1" cap="none" spc="0"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4" name="Oval 13"/>
          <p:cNvSpPr/>
          <p:nvPr/>
        </p:nvSpPr>
        <p:spPr>
          <a:xfrm>
            <a:off x="2362200" y="1828800"/>
            <a:ext cx="4267200" cy="3346568"/>
          </a:xfrm>
          <a:prstGeom prst="ellipse">
            <a:avLst/>
          </a:prstGeom>
          <a:solidFill>
            <a:schemeClr val="tx2">
              <a:lumMod val="40000"/>
              <a:lumOff val="60000"/>
              <a:alpha val="4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p>
        </p:txBody>
      </p:sp>
      <p:sp>
        <p:nvSpPr>
          <p:cNvPr id="15" name="Rectangle 14"/>
          <p:cNvSpPr/>
          <p:nvPr/>
        </p:nvSpPr>
        <p:spPr>
          <a:xfrm>
            <a:off x="3192198" y="2743200"/>
            <a:ext cx="2607204" cy="1323439"/>
          </a:xfrm>
          <a:prstGeom prst="rect">
            <a:avLst/>
          </a:prstGeom>
          <a:noFill/>
        </p:spPr>
        <p:txBody>
          <a:bodyPr wrap="none" lIns="91440" tIns="45720" rIns="91440" bIns="45720">
            <a:spAutoFit/>
          </a:bodyPr>
          <a:lstStyle/>
          <a:p>
            <a:pPr algn="ct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Biological</a:t>
            </a:r>
            <a:b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br>
            <a:r>
              <a:rPr lang="en-US" sz="4000" b="1" cap="none" spc="0"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Informatics</a:t>
            </a:r>
            <a:endParaRPr lang="en-US" sz="4000" b="1" cap="none" spc="0"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997436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Terms</a:t>
            </a:r>
            <a:endParaRPr lang="en-US" dirty="0"/>
          </a:p>
        </p:txBody>
      </p:sp>
      <p:sp>
        <p:nvSpPr>
          <p:cNvPr id="6" name="Content Placeholder 5"/>
          <p:cNvSpPr>
            <a:spLocks noGrp="1"/>
          </p:cNvSpPr>
          <p:nvPr>
            <p:ph sz="quarter" idx="4294967295"/>
          </p:nvPr>
        </p:nvSpPr>
        <p:spPr>
          <a:xfrm>
            <a:off x="838200" y="1676400"/>
            <a:ext cx="8001000" cy="4637088"/>
          </a:xfrm>
        </p:spPr>
        <p:txBody>
          <a:bodyPr>
            <a:normAutofit lnSpcReduction="10000"/>
          </a:bodyPr>
          <a:lstStyle/>
          <a:p>
            <a:r>
              <a:rPr lang="en-US" dirty="0" smtClean="0"/>
              <a:t>OCR:	Optical Character Recognition</a:t>
            </a:r>
          </a:p>
          <a:p>
            <a:pPr lvl="1"/>
            <a:r>
              <a:rPr lang="en-US" dirty="0" smtClean="0"/>
              <a:t>Typed and typeset text</a:t>
            </a:r>
          </a:p>
          <a:p>
            <a:r>
              <a:rPr lang="en-US" dirty="0"/>
              <a:t>NLP:	Natural Language Processing</a:t>
            </a:r>
          </a:p>
          <a:p>
            <a:pPr lvl="1"/>
            <a:r>
              <a:rPr lang="en-US" dirty="0"/>
              <a:t>Markup of structured and unstructured information</a:t>
            </a:r>
          </a:p>
          <a:p>
            <a:r>
              <a:rPr lang="en-US" dirty="0" smtClean="0"/>
              <a:t>ICR:	Intelligent Character Recognition</a:t>
            </a:r>
          </a:p>
          <a:p>
            <a:pPr lvl="1"/>
            <a:r>
              <a:rPr lang="en-US" dirty="0" smtClean="0"/>
              <a:t>Handwriting in forms</a:t>
            </a:r>
          </a:p>
          <a:p>
            <a:r>
              <a:rPr lang="en-US" dirty="0" smtClean="0"/>
              <a:t>NHR:	Natural Handwriting </a:t>
            </a:r>
            <a:r>
              <a:rPr lang="en-US" dirty="0" smtClean="0"/>
              <a:t>Recognition</a:t>
            </a:r>
          </a:p>
          <a:p>
            <a:r>
              <a:rPr lang="en-US" dirty="0" smtClean="0"/>
              <a:t>IWR:	Intelligent Word </a:t>
            </a:r>
            <a:r>
              <a:rPr lang="en-US" dirty="0"/>
              <a:t>R</a:t>
            </a:r>
            <a:r>
              <a:rPr lang="en-US" dirty="0" smtClean="0"/>
              <a:t>ecognition</a:t>
            </a:r>
            <a:endParaRPr lang="en-US" dirty="0" smtClean="0"/>
          </a:p>
          <a:p>
            <a:endParaRPr lang="en-US" dirty="0" smtClean="0"/>
          </a:p>
          <a:p>
            <a:endParaRPr lang="en-US" dirty="0"/>
          </a:p>
        </p:txBody>
      </p:sp>
    </p:spTree>
    <p:extLst>
      <p:ext uri="{BB962C8B-B14F-4D97-AF65-F5344CB8AC3E}">
        <p14:creationId xmlns:p14="http://schemas.microsoft.com/office/powerpoint/2010/main" val="27528477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5942013" y="1849438"/>
            <a:ext cx="1089025" cy="1274762"/>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82947" name="Text Box 3"/>
          <p:cNvSpPr txBox="1">
            <a:spLocks noChangeArrowheads="1"/>
          </p:cNvSpPr>
          <p:nvPr/>
        </p:nvSpPr>
        <p:spPr bwMode="auto">
          <a:xfrm>
            <a:off x="1046163" y="2446338"/>
            <a:ext cx="1089025" cy="141287"/>
          </a:xfrm>
          <a:prstGeom prst="rect">
            <a:avLst/>
          </a:prstGeom>
          <a:noFill/>
          <a:ln w="9525">
            <a:noFill/>
            <a:miter lim="800000"/>
            <a:headEnd/>
            <a:tailEnd/>
          </a:ln>
          <a:effectLst/>
        </p:spPr>
        <p:txBody>
          <a:bodyPr lIns="19043" tIns="9522" rIns="19043" bIns="9522">
            <a:prstTxWarp prst="textNoShape">
              <a:avLst/>
            </a:prstTxWarp>
            <a:spAutoFit/>
          </a:bodyPr>
          <a:lstStyle/>
          <a:p>
            <a:pPr eaLnBrk="1" hangingPunct="1">
              <a:spcBef>
                <a:spcPct val="50000"/>
              </a:spcBef>
            </a:pPr>
            <a:r>
              <a:rPr lang="en-US" sz="800">
                <a:latin typeface="Times New Roman" pitchFamily="-112" charset="0"/>
              </a:rPr>
              <a:t>SPECIMEN</a:t>
            </a:r>
          </a:p>
        </p:txBody>
      </p:sp>
      <p:sp>
        <p:nvSpPr>
          <p:cNvPr id="82948" name="Line 4"/>
          <p:cNvSpPr>
            <a:spLocks noChangeShapeType="1"/>
          </p:cNvSpPr>
          <p:nvPr/>
        </p:nvSpPr>
        <p:spPr bwMode="auto">
          <a:xfrm>
            <a:off x="3427413" y="1652588"/>
            <a:ext cx="1587" cy="17621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82949" name="Line 5"/>
          <p:cNvSpPr>
            <a:spLocks noChangeShapeType="1"/>
          </p:cNvSpPr>
          <p:nvPr/>
        </p:nvSpPr>
        <p:spPr bwMode="auto">
          <a:xfrm>
            <a:off x="3427413" y="3200400"/>
            <a:ext cx="1587" cy="2000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82950" name="Picture 6" descr="YU"/>
          <p:cNvPicPr>
            <a:picLocks noChangeAspect="1" noChangeArrowheads="1"/>
          </p:cNvPicPr>
          <p:nvPr/>
        </p:nvPicPr>
        <p:blipFill>
          <a:blip r:embed="rId3"/>
          <a:srcRect l="1215" r="1215"/>
          <a:stretch>
            <a:fillRect/>
          </a:stretch>
        </p:blipFill>
        <p:spPr bwMode="auto">
          <a:xfrm>
            <a:off x="228600" y="304800"/>
            <a:ext cx="2143125" cy="2863850"/>
          </a:xfrm>
          <a:prstGeom prst="rect">
            <a:avLst/>
          </a:prstGeom>
          <a:noFill/>
        </p:spPr>
      </p:pic>
      <p:sp>
        <p:nvSpPr>
          <p:cNvPr id="82951" name="Text Box 7"/>
          <p:cNvSpPr txBox="1">
            <a:spLocks noChangeArrowheads="1"/>
          </p:cNvSpPr>
          <p:nvPr/>
        </p:nvSpPr>
        <p:spPr bwMode="auto">
          <a:xfrm>
            <a:off x="4419600" y="304800"/>
            <a:ext cx="4724400" cy="1997207"/>
          </a:xfrm>
          <a:prstGeom prst="rect">
            <a:avLst/>
          </a:prstGeom>
          <a:noFill/>
          <a:ln w="9525">
            <a:solidFill>
              <a:schemeClr val="tx1"/>
            </a:solidFill>
            <a:miter lim="800000"/>
            <a:headEnd/>
            <a:tailEnd/>
          </a:ln>
          <a:effectLst/>
        </p:spPr>
        <p:txBody>
          <a:bodyPr lIns="19043" tIns="9522" rIns="19043" bIns="9522">
            <a:prstTxWarp prst="textNoShape">
              <a:avLst/>
            </a:prstTxWarp>
            <a:spAutoFit/>
          </a:bodyPr>
          <a:lstStyle/>
          <a:p>
            <a:pPr algn="ctr" eaLnBrk="1" hangingPunct="1">
              <a:lnSpc>
                <a:spcPct val="180000"/>
              </a:lnSpc>
            </a:pPr>
            <a:r>
              <a:rPr lang="en-US" sz="2100" dirty="0" smtClean="0"/>
              <a:t> </a:t>
            </a:r>
            <a:r>
              <a:rPr lang="en-US" sz="3200" dirty="0" smtClean="0"/>
              <a:t>Herbarium Digitization</a:t>
            </a:r>
            <a:br>
              <a:rPr lang="en-US" sz="3200" dirty="0" smtClean="0"/>
            </a:br>
            <a:r>
              <a:rPr lang="en-US" sz="3200" dirty="0" smtClean="0"/>
              <a:t>Simplified Workflow</a:t>
            </a:r>
            <a:endParaRPr lang="en-US" sz="3200" dirty="0"/>
          </a:p>
          <a:p>
            <a:pPr marL="95250" lvl="1" eaLnBrk="1" hangingPunct="1">
              <a:lnSpc>
                <a:spcPct val="110000"/>
              </a:lnSpc>
              <a:buFontTx/>
              <a:buChar char="•"/>
            </a:pPr>
            <a:endParaRPr lang="en-US" sz="800" dirty="0"/>
          </a:p>
        </p:txBody>
      </p:sp>
      <p:pic>
        <p:nvPicPr>
          <p:cNvPr id="82952" name="Picture 8"/>
          <p:cNvPicPr>
            <a:picLocks noChangeAspect="1" noChangeArrowheads="1"/>
          </p:cNvPicPr>
          <p:nvPr/>
        </p:nvPicPr>
        <p:blipFill>
          <a:blip r:embed="rId4">
            <a:lum bright="22000" contrast="20000"/>
          </a:blip>
          <a:srcRect/>
          <a:stretch>
            <a:fillRect/>
          </a:stretch>
        </p:blipFill>
        <p:spPr bwMode="auto">
          <a:xfrm>
            <a:off x="2514600" y="304800"/>
            <a:ext cx="1798638" cy="1320800"/>
          </a:xfrm>
          <a:prstGeom prst="rect">
            <a:avLst/>
          </a:prstGeom>
          <a:noFill/>
          <a:ln w="9525">
            <a:noFill/>
            <a:miter lim="800000"/>
            <a:headEnd/>
            <a:tailEnd/>
          </a:ln>
        </p:spPr>
      </p:pic>
      <p:pic>
        <p:nvPicPr>
          <p:cNvPr id="82953" name="Picture 9"/>
          <p:cNvPicPr>
            <a:picLocks noChangeAspect="1" noChangeArrowheads="1"/>
          </p:cNvPicPr>
          <p:nvPr/>
        </p:nvPicPr>
        <p:blipFill>
          <a:blip r:embed="rId5"/>
          <a:srcRect l="-563" t="3407" r="2063" b="9126"/>
          <a:stretch>
            <a:fillRect/>
          </a:stretch>
        </p:blipFill>
        <p:spPr bwMode="black">
          <a:xfrm>
            <a:off x="2514600" y="1828800"/>
            <a:ext cx="1798638" cy="1352550"/>
          </a:xfrm>
          <a:prstGeom prst="rect">
            <a:avLst/>
          </a:prstGeom>
          <a:noFill/>
          <a:ln w="9525">
            <a:noFill/>
            <a:miter lim="800000"/>
            <a:headEnd/>
            <a:tailEnd/>
          </a:ln>
          <a:effectLst/>
        </p:spPr>
      </p:pic>
      <p:sp>
        <p:nvSpPr>
          <p:cNvPr id="82954" name="Rectangle 10"/>
          <p:cNvSpPr>
            <a:spLocks noChangeArrowheads="1"/>
          </p:cNvSpPr>
          <p:nvPr/>
        </p:nvSpPr>
        <p:spPr bwMode="auto">
          <a:xfrm>
            <a:off x="5181600" y="3048000"/>
            <a:ext cx="3733800" cy="3505200"/>
          </a:xfrm>
          <a:prstGeom prst="rect">
            <a:avLst/>
          </a:prstGeom>
          <a:solidFill>
            <a:srgbClr val="98B9F4"/>
          </a:solidFill>
          <a:ln w="9525">
            <a:noFill/>
            <a:miter lim="800000"/>
            <a:headEnd/>
            <a:tailEnd/>
          </a:ln>
          <a:effectLst/>
        </p:spPr>
        <p:txBody>
          <a:bodyPr wrap="none" anchor="ctr">
            <a:prstTxWarp prst="textNoShape">
              <a:avLst/>
            </a:prstTxWarp>
          </a:bodyPr>
          <a:lstStyle/>
          <a:p>
            <a:endParaRPr lang="en-US"/>
          </a:p>
        </p:txBody>
      </p:sp>
      <p:pic>
        <p:nvPicPr>
          <p:cNvPr id="82955" name="Picture 11"/>
          <p:cNvPicPr>
            <a:picLocks noChangeAspect="1" noChangeArrowheads="1"/>
          </p:cNvPicPr>
          <p:nvPr/>
        </p:nvPicPr>
        <p:blipFill>
          <a:blip r:embed="rId6"/>
          <a:srcRect l="21092" t="34058" r="47340" b="31876"/>
          <a:stretch>
            <a:fillRect/>
          </a:stretch>
        </p:blipFill>
        <p:spPr bwMode="black">
          <a:xfrm>
            <a:off x="6324600" y="3146425"/>
            <a:ext cx="2514600" cy="1882775"/>
          </a:xfrm>
          <a:prstGeom prst="rect">
            <a:avLst/>
          </a:prstGeom>
          <a:noFill/>
          <a:ln w="9525">
            <a:noFill/>
            <a:miter lim="800000"/>
            <a:headEnd/>
            <a:tailEnd/>
          </a:ln>
          <a:effectLst/>
        </p:spPr>
      </p:pic>
      <p:sp>
        <p:nvSpPr>
          <p:cNvPr id="82956" name="Text Box 12"/>
          <p:cNvSpPr txBox="1">
            <a:spLocks noChangeArrowheads="1"/>
          </p:cNvSpPr>
          <p:nvPr/>
        </p:nvSpPr>
        <p:spPr bwMode="auto">
          <a:xfrm>
            <a:off x="7694613" y="5394325"/>
            <a:ext cx="1073150" cy="70167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2000">
                <a:latin typeface="Times New Roman" pitchFamily="-112" charset="0"/>
              </a:rPr>
              <a:t>Web</a:t>
            </a:r>
            <a:br>
              <a:rPr lang="en-US" sz="2000">
                <a:latin typeface="Times New Roman" pitchFamily="-112" charset="0"/>
              </a:rPr>
            </a:br>
            <a:r>
              <a:rPr lang="en-US" sz="2000">
                <a:latin typeface="Times New Roman" pitchFamily="-112" charset="0"/>
              </a:rPr>
              <a:t>interface</a:t>
            </a:r>
          </a:p>
        </p:txBody>
      </p:sp>
      <p:sp>
        <p:nvSpPr>
          <p:cNvPr id="82957" name="Rectangle 13"/>
          <p:cNvSpPr>
            <a:spLocks noChangeArrowheads="1"/>
          </p:cNvSpPr>
          <p:nvPr/>
        </p:nvSpPr>
        <p:spPr bwMode="auto">
          <a:xfrm>
            <a:off x="152400" y="3429000"/>
            <a:ext cx="4378325" cy="2971800"/>
          </a:xfrm>
          <a:prstGeom prst="rect">
            <a:avLst/>
          </a:prstGeom>
          <a:solidFill>
            <a:srgbClr val="98B9F4"/>
          </a:solidFill>
          <a:ln w="9525">
            <a:noFill/>
            <a:miter lim="800000"/>
            <a:headEnd/>
            <a:tailEnd/>
          </a:ln>
          <a:effectLst/>
        </p:spPr>
        <p:txBody>
          <a:bodyPr wrap="none" anchor="ctr">
            <a:prstTxWarp prst="textNoShape">
              <a:avLst/>
            </a:prstTxWarp>
          </a:bodyPr>
          <a:lstStyle/>
          <a:p>
            <a:endParaRPr lang="en-US"/>
          </a:p>
        </p:txBody>
      </p:sp>
      <p:sp>
        <p:nvSpPr>
          <p:cNvPr id="82958" name="Rectangle 14"/>
          <p:cNvSpPr>
            <a:spLocks noChangeArrowheads="1"/>
          </p:cNvSpPr>
          <p:nvPr/>
        </p:nvSpPr>
        <p:spPr bwMode="auto">
          <a:xfrm>
            <a:off x="500063" y="3787775"/>
            <a:ext cx="990600" cy="66675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2959" name="Text Box 15"/>
          <p:cNvSpPr txBox="1">
            <a:spLocks noChangeArrowheads="1"/>
          </p:cNvSpPr>
          <p:nvPr/>
        </p:nvSpPr>
        <p:spPr bwMode="auto">
          <a:xfrm>
            <a:off x="392113" y="3963988"/>
            <a:ext cx="1171575" cy="293687"/>
          </a:xfrm>
          <a:prstGeom prst="rect">
            <a:avLst/>
          </a:prstGeom>
          <a:noFill/>
          <a:ln w="9525">
            <a:noFill/>
            <a:miter lim="800000"/>
            <a:headEnd/>
            <a:tailEnd/>
          </a:ln>
          <a:effectLst/>
        </p:spPr>
        <p:txBody>
          <a:bodyPr lIns="19043" tIns="9522" rIns="19043" bIns="9522">
            <a:prstTxWarp prst="textNoShape">
              <a:avLst/>
            </a:prstTxWarp>
            <a:spAutoFit/>
          </a:bodyPr>
          <a:lstStyle/>
          <a:p>
            <a:pPr algn="ctr" eaLnBrk="1" hangingPunct="1">
              <a:spcBef>
                <a:spcPct val="50000"/>
              </a:spcBef>
            </a:pPr>
            <a:r>
              <a:rPr lang="en-US" sz="1800" b="1">
                <a:latin typeface="Times New Roman" pitchFamily="-112" charset="0"/>
              </a:rPr>
              <a:t>OCR</a:t>
            </a:r>
          </a:p>
        </p:txBody>
      </p:sp>
      <p:sp>
        <p:nvSpPr>
          <p:cNvPr id="82960" name="Rectangle 16"/>
          <p:cNvSpPr>
            <a:spLocks noChangeArrowheads="1"/>
          </p:cNvSpPr>
          <p:nvPr/>
        </p:nvSpPr>
        <p:spPr bwMode="auto">
          <a:xfrm>
            <a:off x="1917700" y="3787775"/>
            <a:ext cx="1025525" cy="66675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2961" name="Text Box 17"/>
          <p:cNvSpPr txBox="1">
            <a:spLocks noChangeArrowheads="1"/>
          </p:cNvSpPr>
          <p:nvPr/>
        </p:nvSpPr>
        <p:spPr bwMode="auto">
          <a:xfrm>
            <a:off x="1846263" y="3963988"/>
            <a:ext cx="1169987" cy="293687"/>
          </a:xfrm>
          <a:prstGeom prst="rect">
            <a:avLst/>
          </a:prstGeom>
          <a:noFill/>
          <a:ln w="9525">
            <a:noFill/>
            <a:miter lim="800000"/>
            <a:headEnd/>
            <a:tailEnd/>
          </a:ln>
          <a:effectLst/>
        </p:spPr>
        <p:txBody>
          <a:bodyPr lIns="19043" tIns="9522" rIns="19043" bIns="9522">
            <a:prstTxWarp prst="textNoShape">
              <a:avLst/>
            </a:prstTxWarp>
            <a:spAutoFit/>
          </a:bodyPr>
          <a:lstStyle/>
          <a:p>
            <a:pPr algn="ctr" eaLnBrk="1" hangingPunct="1">
              <a:spcBef>
                <a:spcPct val="50000"/>
              </a:spcBef>
            </a:pPr>
            <a:r>
              <a:rPr lang="en-US" sz="1800" b="1">
                <a:latin typeface="Times New Roman" pitchFamily="-112" charset="0"/>
              </a:rPr>
              <a:t>NHR</a:t>
            </a:r>
          </a:p>
        </p:txBody>
      </p:sp>
      <p:sp>
        <p:nvSpPr>
          <p:cNvPr id="82962" name="Rectangle 18"/>
          <p:cNvSpPr>
            <a:spLocks noChangeArrowheads="1"/>
          </p:cNvSpPr>
          <p:nvPr/>
        </p:nvSpPr>
        <p:spPr bwMode="auto">
          <a:xfrm>
            <a:off x="1890713" y="5016500"/>
            <a:ext cx="1025525" cy="668338"/>
          </a:xfrm>
          <a:prstGeom prst="rect">
            <a:avLst/>
          </a:prstGeom>
          <a:noFill/>
          <a:ln w="9525">
            <a:solidFill>
              <a:schemeClr val="tx1"/>
            </a:solidFill>
            <a:miter lim="800000"/>
            <a:headEnd/>
            <a:tailEnd/>
          </a:ln>
          <a:effectLst/>
        </p:spPr>
        <p:txBody>
          <a:bodyPr wrap="none" anchor="ctr">
            <a:prstTxWarp prst="textNoShape">
              <a:avLst/>
            </a:prstTxWarp>
          </a:bodyPr>
          <a:lstStyle/>
          <a:p>
            <a:pPr algn="ctr" eaLnBrk="1" hangingPunct="1"/>
            <a:endParaRPr lang="en-US" sz="400">
              <a:latin typeface="Times New Roman" pitchFamily="-112" charset="0"/>
            </a:endParaRPr>
          </a:p>
        </p:txBody>
      </p:sp>
      <p:sp>
        <p:nvSpPr>
          <p:cNvPr id="82963" name="Text Box 19"/>
          <p:cNvSpPr txBox="1">
            <a:spLocks noChangeArrowheads="1"/>
          </p:cNvSpPr>
          <p:nvPr/>
        </p:nvSpPr>
        <p:spPr bwMode="auto">
          <a:xfrm>
            <a:off x="1846263" y="5194300"/>
            <a:ext cx="1169987" cy="293688"/>
          </a:xfrm>
          <a:prstGeom prst="rect">
            <a:avLst/>
          </a:prstGeom>
          <a:noFill/>
          <a:ln w="9525">
            <a:noFill/>
            <a:miter lim="800000"/>
            <a:headEnd/>
            <a:tailEnd/>
          </a:ln>
          <a:effectLst/>
        </p:spPr>
        <p:txBody>
          <a:bodyPr lIns="19043" tIns="9522" rIns="19043" bIns="9522">
            <a:prstTxWarp prst="textNoShape">
              <a:avLst/>
            </a:prstTxWarp>
            <a:spAutoFit/>
          </a:bodyPr>
          <a:lstStyle/>
          <a:p>
            <a:pPr algn="ctr" eaLnBrk="1" hangingPunct="1">
              <a:spcBef>
                <a:spcPct val="50000"/>
              </a:spcBef>
            </a:pPr>
            <a:r>
              <a:rPr lang="en-US" sz="1800" b="1">
                <a:latin typeface="Times New Roman" pitchFamily="-112" charset="0"/>
              </a:rPr>
              <a:t>NLP</a:t>
            </a:r>
          </a:p>
        </p:txBody>
      </p:sp>
      <p:sp>
        <p:nvSpPr>
          <p:cNvPr id="82964" name="Rectangle 20"/>
          <p:cNvSpPr>
            <a:spLocks noChangeArrowheads="1"/>
          </p:cNvSpPr>
          <p:nvPr/>
        </p:nvSpPr>
        <p:spPr bwMode="auto">
          <a:xfrm>
            <a:off x="3370263" y="3787775"/>
            <a:ext cx="1025525" cy="66675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2965" name="Text Box 21"/>
          <p:cNvSpPr txBox="1">
            <a:spLocks noChangeArrowheads="1"/>
          </p:cNvSpPr>
          <p:nvPr/>
        </p:nvSpPr>
        <p:spPr bwMode="auto">
          <a:xfrm>
            <a:off x="3298825" y="3963988"/>
            <a:ext cx="1169988" cy="293687"/>
          </a:xfrm>
          <a:prstGeom prst="rect">
            <a:avLst/>
          </a:prstGeom>
          <a:noFill/>
          <a:ln w="9525">
            <a:noFill/>
            <a:miter lim="800000"/>
            <a:headEnd/>
            <a:tailEnd/>
          </a:ln>
          <a:effectLst/>
        </p:spPr>
        <p:txBody>
          <a:bodyPr lIns="19043" tIns="9522" rIns="19043" bIns="9522">
            <a:prstTxWarp prst="textNoShape">
              <a:avLst/>
            </a:prstTxWarp>
            <a:spAutoFit/>
          </a:bodyPr>
          <a:lstStyle/>
          <a:p>
            <a:pPr algn="ctr" eaLnBrk="1" hangingPunct="1">
              <a:spcBef>
                <a:spcPct val="50000"/>
              </a:spcBef>
            </a:pPr>
            <a:r>
              <a:rPr lang="en-US" sz="1800" b="1">
                <a:latin typeface="Times New Roman" pitchFamily="-112" charset="0"/>
              </a:rPr>
              <a:t>DK</a:t>
            </a:r>
          </a:p>
        </p:txBody>
      </p:sp>
      <p:sp>
        <p:nvSpPr>
          <p:cNvPr id="82966" name="Line 22"/>
          <p:cNvSpPr>
            <a:spLocks noChangeShapeType="1"/>
          </p:cNvSpPr>
          <p:nvPr/>
        </p:nvSpPr>
        <p:spPr bwMode="auto">
          <a:xfrm>
            <a:off x="1490663" y="4105275"/>
            <a:ext cx="355600" cy="1588"/>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82967" name="Line 23"/>
          <p:cNvSpPr>
            <a:spLocks noChangeShapeType="1"/>
          </p:cNvSpPr>
          <p:nvPr/>
        </p:nvSpPr>
        <p:spPr bwMode="auto">
          <a:xfrm>
            <a:off x="2943225" y="4068763"/>
            <a:ext cx="388938" cy="3175"/>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82968" name="Line 24"/>
          <p:cNvSpPr>
            <a:spLocks noChangeShapeType="1"/>
          </p:cNvSpPr>
          <p:nvPr/>
        </p:nvSpPr>
        <p:spPr bwMode="auto">
          <a:xfrm flipV="1">
            <a:off x="4648200" y="3657600"/>
            <a:ext cx="0" cy="4476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69" name="Line 25"/>
          <p:cNvSpPr>
            <a:spLocks noChangeShapeType="1"/>
          </p:cNvSpPr>
          <p:nvPr/>
        </p:nvSpPr>
        <p:spPr bwMode="auto">
          <a:xfrm>
            <a:off x="995363" y="5405438"/>
            <a:ext cx="884237" cy="3175"/>
          </a:xfrm>
          <a:prstGeom prst="line">
            <a:avLst/>
          </a:prstGeom>
          <a:noFill/>
          <a:ln w="9525">
            <a:solidFill>
              <a:srgbClr val="009900"/>
            </a:solidFill>
            <a:round/>
            <a:headEnd/>
            <a:tailEnd type="triangle" w="med" len="med"/>
          </a:ln>
          <a:effectLst/>
        </p:spPr>
        <p:txBody>
          <a:bodyPr>
            <a:prstTxWarp prst="textNoShape">
              <a:avLst/>
            </a:prstTxWarp>
          </a:bodyPr>
          <a:lstStyle/>
          <a:p>
            <a:endParaRPr lang="en-US"/>
          </a:p>
        </p:txBody>
      </p:sp>
      <p:sp>
        <p:nvSpPr>
          <p:cNvPr id="82970" name="Line 26"/>
          <p:cNvSpPr>
            <a:spLocks noChangeShapeType="1"/>
          </p:cNvSpPr>
          <p:nvPr/>
        </p:nvSpPr>
        <p:spPr bwMode="auto">
          <a:xfrm flipV="1">
            <a:off x="2921000" y="5334000"/>
            <a:ext cx="1727200" cy="158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71" name="Line 27"/>
          <p:cNvSpPr>
            <a:spLocks noChangeShapeType="1"/>
          </p:cNvSpPr>
          <p:nvPr/>
        </p:nvSpPr>
        <p:spPr bwMode="auto">
          <a:xfrm>
            <a:off x="4648200" y="4105275"/>
            <a:ext cx="3175" cy="1230313"/>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72" name="Line 28"/>
          <p:cNvSpPr>
            <a:spLocks noChangeShapeType="1"/>
          </p:cNvSpPr>
          <p:nvPr/>
        </p:nvSpPr>
        <p:spPr bwMode="auto">
          <a:xfrm>
            <a:off x="995363" y="4454525"/>
            <a:ext cx="1587" cy="950913"/>
          </a:xfrm>
          <a:prstGeom prst="line">
            <a:avLst/>
          </a:prstGeom>
          <a:noFill/>
          <a:ln w="9525">
            <a:solidFill>
              <a:srgbClr val="009900"/>
            </a:solidFill>
            <a:round/>
            <a:headEnd/>
            <a:tailEnd/>
          </a:ln>
          <a:effectLst/>
        </p:spPr>
        <p:txBody>
          <a:bodyPr>
            <a:prstTxWarp prst="textNoShape">
              <a:avLst/>
            </a:prstTxWarp>
          </a:bodyPr>
          <a:lstStyle/>
          <a:p>
            <a:endParaRPr lang="en-US"/>
          </a:p>
        </p:txBody>
      </p:sp>
      <p:sp>
        <p:nvSpPr>
          <p:cNvPr id="82973" name="Line 29"/>
          <p:cNvSpPr>
            <a:spLocks noChangeShapeType="1"/>
          </p:cNvSpPr>
          <p:nvPr/>
        </p:nvSpPr>
        <p:spPr bwMode="auto">
          <a:xfrm>
            <a:off x="2413000" y="4454525"/>
            <a:ext cx="3175" cy="527050"/>
          </a:xfrm>
          <a:prstGeom prst="line">
            <a:avLst/>
          </a:prstGeom>
          <a:noFill/>
          <a:ln w="9525">
            <a:solidFill>
              <a:srgbClr val="009900"/>
            </a:solidFill>
            <a:round/>
            <a:headEnd/>
            <a:tailEnd type="triangle" w="med" len="med"/>
          </a:ln>
          <a:effectLst/>
        </p:spPr>
        <p:txBody>
          <a:bodyPr>
            <a:prstTxWarp prst="textNoShape">
              <a:avLst/>
            </a:prstTxWarp>
          </a:bodyPr>
          <a:lstStyle/>
          <a:p>
            <a:endParaRPr lang="en-US"/>
          </a:p>
        </p:txBody>
      </p:sp>
      <p:sp>
        <p:nvSpPr>
          <p:cNvPr id="82974" name="Line 30"/>
          <p:cNvSpPr>
            <a:spLocks noChangeShapeType="1"/>
          </p:cNvSpPr>
          <p:nvPr/>
        </p:nvSpPr>
        <p:spPr bwMode="auto">
          <a:xfrm>
            <a:off x="3214688" y="4792663"/>
            <a:ext cx="395287" cy="0"/>
          </a:xfrm>
          <a:prstGeom prst="line">
            <a:avLst/>
          </a:prstGeom>
          <a:noFill/>
          <a:ln w="9525">
            <a:solidFill>
              <a:srgbClr val="009900"/>
            </a:solidFill>
            <a:round/>
            <a:headEnd/>
            <a:tailEnd type="triangle" w="med" len="med"/>
          </a:ln>
          <a:effectLst/>
        </p:spPr>
        <p:txBody>
          <a:bodyPr>
            <a:prstTxWarp prst="textNoShape">
              <a:avLst/>
            </a:prstTxWarp>
          </a:bodyPr>
          <a:lstStyle/>
          <a:p>
            <a:endParaRPr lang="en-US"/>
          </a:p>
        </p:txBody>
      </p:sp>
      <p:sp>
        <p:nvSpPr>
          <p:cNvPr id="82975" name="Text Box 31"/>
          <p:cNvSpPr txBox="1">
            <a:spLocks noChangeArrowheads="1"/>
          </p:cNvSpPr>
          <p:nvPr/>
        </p:nvSpPr>
        <p:spPr bwMode="auto">
          <a:xfrm>
            <a:off x="3741738" y="4657725"/>
            <a:ext cx="809625" cy="231775"/>
          </a:xfrm>
          <a:prstGeom prst="rect">
            <a:avLst/>
          </a:prstGeom>
          <a:noFill/>
          <a:ln w="9525">
            <a:noFill/>
            <a:miter lim="800000"/>
            <a:headEnd/>
            <a:tailEnd/>
          </a:ln>
          <a:effectLst/>
        </p:spPr>
        <p:txBody>
          <a:bodyPr lIns="19043" tIns="9522" rIns="19043" bIns="9522">
            <a:prstTxWarp prst="textNoShape">
              <a:avLst/>
            </a:prstTxWarp>
            <a:spAutoFit/>
          </a:bodyPr>
          <a:lstStyle/>
          <a:p>
            <a:pPr eaLnBrk="1" hangingPunct="1">
              <a:spcBef>
                <a:spcPct val="50000"/>
              </a:spcBef>
            </a:pPr>
            <a:r>
              <a:rPr lang="en-US" sz="1400">
                <a:latin typeface="Times New Roman" pitchFamily="-112" charset="0"/>
              </a:rPr>
              <a:t>success</a:t>
            </a:r>
            <a:endParaRPr lang="en-US" sz="800">
              <a:latin typeface="Times New Roman" pitchFamily="-112" charset="0"/>
            </a:endParaRPr>
          </a:p>
        </p:txBody>
      </p:sp>
      <p:sp>
        <p:nvSpPr>
          <p:cNvPr id="82976" name="Line 32"/>
          <p:cNvSpPr>
            <a:spLocks noChangeShapeType="1"/>
          </p:cNvSpPr>
          <p:nvPr/>
        </p:nvSpPr>
        <p:spPr bwMode="auto">
          <a:xfrm>
            <a:off x="3232150" y="5041900"/>
            <a:ext cx="396875"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82977" name="Text Box 33"/>
          <p:cNvSpPr txBox="1">
            <a:spLocks noChangeArrowheads="1"/>
          </p:cNvSpPr>
          <p:nvPr/>
        </p:nvSpPr>
        <p:spPr bwMode="auto">
          <a:xfrm>
            <a:off x="3762375" y="4949825"/>
            <a:ext cx="809625" cy="231775"/>
          </a:xfrm>
          <a:prstGeom prst="rect">
            <a:avLst/>
          </a:prstGeom>
          <a:noFill/>
          <a:ln w="9525">
            <a:noFill/>
            <a:miter lim="800000"/>
            <a:headEnd/>
            <a:tailEnd/>
          </a:ln>
          <a:effectLst/>
        </p:spPr>
        <p:txBody>
          <a:bodyPr lIns="19043" tIns="9522" rIns="19043" bIns="9522">
            <a:prstTxWarp prst="textNoShape">
              <a:avLst/>
            </a:prstTxWarp>
            <a:spAutoFit/>
          </a:bodyPr>
          <a:lstStyle/>
          <a:p>
            <a:pPr eaLnBrk="1" hangingPunct="1">
              <a:spcBef>
                <a:spcPct val="50000"/>
              </a:spcBef>
            </a:pPr>
            <a:r>
              <a:rPr lang="en-US" sz="1400">
                <a:latin typeface="Times New Roman" pitchFamily="-112" charset="0"/>
              </a:rPr>
              <a:t>failure</a:t>
            </a:r>
            <a:endParaRPr lang="en-US" sz="800">
              <a:latin typeface="Times New Roman" pitchFamily="-112" charset="0"/>
            </a:endParaRPr>
          </a:p>
        </p:txBody>
      </p:sp>
      <p:sp>
        <p:nvSpPr>
          <p:cNvPr id="82978" name="Text Box 34"/>
          <p:cNvSpPr txBox="1">
            <a:spLocks noChangeArrowheads="1"/>
          </p:cNvSpPr>
          <p:nvPr/>
        </p:nvSpPr>
        <p:spPr bwMode="auto">
          <a:xfrm>
            <a:off x="219075" y="5394325"/>
            <a:ext cx="1001713" cy="70167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2000">
                <a:latin typeface="Times New Roman" pitchFamily="-112" charset="0"/>
              </a:rPr>
              <a:t>Web</a:t>
            </a:r>
            <a:br>
              <a:rPr lang="en-US" sz="2000">
                <a:latin typeface="Times New Roman" pitchFamily="-112" charset="0"/>
              </a:rPr>
            </a:br>
            <a:r>
              <a:rPr lang="en-US" sz="2000">
                <a:latin typeface="Times New Roman" pitchFamily="-112" charset="0"/>
              </a:rPr>
              <a:t>services</a:t>
            </a:r>
          </a:p>
        </p:txBody>
      </p:sp>
      <p:sp>
        <p:nvSpPr>
          <p:cNvPr id="82979" name="Rectangle 35"/>
          <p:cNvSpPr>
            <a:spLocks noChangeArrowheads="1"/>
          </p:cNvSpPr>
          <p:nvPr/>
        </p:nvSpPr>
        <p:spPr bwMode="auto">
          <a:xfrm>
            <a:off x="4876800" y="3048000"/>
            <a:ext cx="1219200" cy="1447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grpSp>
        <p:nvGrpSpPr>
          <p:cNvPr id="2" name="Group 36"/>
          <p:cNvGrpSpPr>
            <a:grpSpLocks/>
          </p:cNvGrpSpPr>
          <p:nvPr/>
        </p:nvGrpSpPr>
        <p:grpSpPr bwMode="auto">
          <a:xfrm>
            <a:off x="4800600" y="3165475"/>
            <a:ext cx="1206500" cy="1177925"/>
            <a:chOff x="11376" y="4414"/>
            <a:chExt cx="1824" cy="1682"/>
          </a:xfrm>
        </p:grpSpPr>
        <p:sp>
          <p:nvSpPr>
            <p:cNvPr id="82981" name="Oval 37"/>
            <p:cNvSpPr>
              <a:spLocks noChangeArrowheads="1"/>
            </p:cNvSpPr>
            <p:nvPr/>
          </p:nvSpPr>
          <p:spPr bwMode="auto">
            <a:xfrm>
              <a:off x="11568" y="4464"/>
              <a:ext cx="1440" cy="432"/>
            </a:xfrm>
            <a:prstGeom prst="ellipse">
              <a:avLst/>
            </a:prstGeom>
            <a:noFill/>
            <a:ln w="9525">
              <a:solidFill>
                <a:schemeClr val="tx1"/>
              </a:solidFill>
              <a:round/>
              <a:headEnd/>
              <a:tailEnd/>
            </a:ln>
            <a:effectLst/>
          </p:spPr>
          <p:txBody>
            <a:bodyPr wrap="none">
              <a:prstTxWarp prst="textNoShape">
                <a:avLst/>
              </a:prstTxWarp>
            </a:bodyPr>
            <a:lstStyle/>
            <a:p>
              <a:endParaRPr lang="en-US"/>
            </a:p>
          </p:txBody>
        </p:sp>
        <p:sp>
          <p:nvSpPr>
            <p:cNvPr id="82982" name="Text Box 38"/>
            <p:cNvSpPr txBox="1">
              <a:spLocks noChangeArrowheads="1"/>
            </p:cNvSpPr>
            <p:nvPr/>
          </p:nvSpPr>
          <p:spPr bwMode="auto">
            <a:xfrm>
              <a:off x="11376" y="4414"/>
              <a:ext cx="1824" cy="1002"/>
            </a:xfrm>
            <a:prstGeom prst="rect">
              <a:avLst/>
            </a:prstGeom>
            <a:noFill/>
            <a:ln w="9525">
              <a:noFill/>
              <a:miter lim="800000"/>
              <a:headEnd/>
              <a:tailEnd/>
            </a:ln>
            <a:effectLst/>
          </p:spPr>
          <p:txBody>
            <a:bodyPr lIns="19043" tIns="9522" rIns="19043" bIns="9522">
              <a:prstTxWarp prst="textNoShape">
                <a:avLst/>
              </a:prstTxWarp>
            </a:bodyPr>
            <a:lstStyle/>
            <a:p>
              <a:pPr algn="ctr" eaLnBrk="1" hangingPunct="1">
                <a:lnSpc>
                  <a:spcPct val="150000"/>
                </a:lnSpc>
                <a:spcBef>
                  <a:spcPct val="50000"/>
                </a:spcBef>
              </a:pPr>
              <a:endParaRPr lang="en-US" sz="900" b="1">
                <a:latin typeface="Arial" pitchFamily="-112" charset="0"/>
              </a:endParaRPr>
            </a:p>
            <a:p>
              <a:pPr algn="ctr" eaLnBrk="1" hangingPunct="1">
                <a:lnSpc>
                  <a:spcPct val="150000"/>
                </a:lnSpc>
                <a:spcBef>
                  <a:spcPct val="50000"/>
                </a:spcBef>
              </a:pPr>
              <a:r>
                <a:rPr lang="en-US" sz="900" b="1">
                  <a:latin typeface="Arial" pitchFamily="-112" charset="0"/>
                </a:rPr>
                <a:t/>
              </a:r>
              <a:br>
                <a:rPr lang="en-US" sz="900" b="1">
                  <a:latin typeface="Arial" pitchFamily="-112" charset="0"/>
                </a:rPr>
              </a:br>
              <a:r>
                <a:rPr lang="en-US" sz="900" b="1">
                  <a:latin typeface="Arial" pitchFamily="-112" charset="0"/>
                </a:rPr>
                <a:t>DATABASE</a:t>
              </a:r>
              <a:endParaRPr lang="en-US" sz="900" b="1">
                <a:latin typeface="Times New Roman" pitchFamily="-112" charset="0"/>
              </a:endParaRPr>
            </a:p>
          </p:txBody>
        </p:sp>
        <p:sp>
          <p:nvSpPr>
            <p:cNvPr id="82983" name="Oval 39"/>
            <p:cNvSpPr>
              <a:spLocks noChangeArrowheads="1"/>
            </p:cNvSpPr>
            <p:nvPr/>
          </p:nvSpPr>
          <p:spPr bwMode="auto">
            <a:xfrm>
              <a:off x="11568" y="5664"/>
              <a:ext cx="1440" cy="432"/>
            </a:xfrm>
            <a:prstGeom prst="ellipse">
              <a:avLst/>
            </a:prstGeom>
            <a:noFill/>
            <a:ln w="9525">
              <a:solidFill>
                <a:schemeClr val="tx1"/>
              </a:solidFill>
              <a:round/>
              <a:headEnd/>
              <a:tailEnd/>
            </a:ln>
            <a:effectLst/>
          </p:spPr>
          <p:txBody>
            <a:bodyPr wrap="none">
              <a:prstTxWarp prst="textNoShape">
                <a:avLst/>
              </a:prstTxWarp>
            </a:bodyPr>
            <a:lstStyle/>
            <a:p>
              <a:endParaRPr lang="en-US"/>
            </a:p>
          </p:txBody>
        </p:sp>
        <p:sp>
          <p:nvSpPr>
            <p:cNvPr id="82984" name="Line 40"/>
            <p:cNvSpPr>
              <a:spLocks noChangeShapeType="1"/>
            </p:cNvSpPr>
            <p:nvPr/>
          </p:nvSpPr>
          <p:spPr bwMode="auto">
            <a:xfrm>
              <a:off x="11568" y="4656"/>
              <a:ext cx="0" cy="124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85" name="Line 41"/>
            <p:cNvSpPr>
              <a:spLocks noChangeShapeType="1"/>
            </p:cNvSpPr>
            <p:nvPr/>
          </p:nvSpPr>
          <p:spPr bwMode="auto">
            <a:xfrm>
              <a:off x="13008" y="4704"/>
              <a:ext cx="0" cy="120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82986" name="Line 42"/>
          <p:cNvSpPr>
            <a:spLocks noChangeShapeType="1"/>
          </p:cNvSpPr>
          <p:nvPr/>
        </p:nvSpPr>
        <p:spPr bwMode="auto">
          <a:xfrm flipV="1">
            <a:off x="5867400" y="3657600"/>
            <a:ext cx="3048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82987" name="Line 43"/>
          <p:cNvSpPr>
            <a:spLocks noChangeShapeType="1"/>
          </p:cNvSpPr>
          <p:nvPr/>
        </p:nvSpPr>
        <p:spPr bwMode="auto">
          <a:xfrm>
            <a:off x="4651375" y="3656013"/>
            <a:ext cx="282575" cy="1587"/>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82988" name="Picture 44">
            <a:hlinkClick r:id="rId7"/>
          </p:cNvPr>
          <p:cNvPicPr>
            <a:picLocks noChangeAspect="1" noChangeArrowheads="1"/>
          </p:cNvPicPr>
          <p:nvPr/>
        </p:nvPicPr>
        <p:blipFill>
          <a:blip r:embed="rId6"/>
          <a:srcRect/>
          <a:stretch>
            <a:fillRect/>
          </a:stretch>
        </p:blipFill>
        <p:spPr bwMode="black">
          <a:xfrm>
            <a:off x="5257800" y="4710113"/>
            <a:ext cx="2286000" cy="1766887"/>
          </a:xfrm>
          <a:prstGeom prst="rect">
            <a:avLst/>
          </a:prstGeom>
          <a:noFill/>
          <a:ln w="9525">
            <a:noFill/>
            <a:miter lim="800000"/>
            <a:headEnd/>
            <a:tailEnd/>
          </a:ln>
          <a:effectLst/>
        </p:spPr>
      </p:pic>
      <p:sp>
        <p:nvSpPr>
          <p:cNvPr id="82989" name="Line 45"/>
          <p:cNvSpPr>
            <a:spLocks noChangeShapeType="1"/>
          </p:cNvSpPr>
          <p:nvPr/>
        </p:nvSpPr>
        <p:spPr bwMode="auto">
          <a:xfrm flipV="1">
            <a:off x="4419600" y="4038600"/>
            <a:ext cx="2286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Tree>
    <p:extLst>
      <p:ext uri="{BB962C8B-B14F-4D97-AF65-F5344CB8AC3E}">
        <p14:creationId xmlns:p14="http://schemas.microsoft.com/office/powerpoint/2010/main" val="4498034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hlinkClick r:id="rId3"/>
          </p:cNvPr>
          <p:cNvPicPr>
            <a:picLocks noChangeAspect="1" noChangeArrowheads="1"/>
          </p:cNvPicPr>
          <p:nvPr/>
        </p:nvPicPr>
        <p:blipFill rotWithShape="1">
          <a:blip r:embed="rId4"/>
          <a:srcRect l="16406" t="44376" r="54891" b="17745"/>
          <a:stretch/>
        </p:blipFill>
        <p:spPr bwMode="auto">
          <a:xfrm>
            <a:off x="408344" y="1610439"/>
            <a:ext cx="4087456" cy="4171795"/>
          </a:xfrm>
          <a:prstGeom prst="rect">
            <a:avLst/>
          </a:prstGeom>
          <a:noFill/>
          <a:ln w="9525">
            <a:noFill/>
            <a:miter lim="800000"/>
            <a:headEnd/>
            <a:tailEnd/>
          </a:ln>
          <a:effectLst/>
        </p:spPr>
      </p:pic>
      <p:pic>
        <p:nvPicPr>
          <p:cNvPr id="87043" name="Picture 3"/>
          <p:cNvPicPr>
            <a:picLocks noChangeAspect="1" noChangeArrowheads="1"/>
          </p:cNvPicPr>
          <p:nvPr/>
        </p:nvPicPr>
        <p:blipFill>
          <a:blip r:embed="rId5"/>
          <a:srcRect l="23476" t="15408" r="22493" b="4219"/>
          <a:stretch>
            <a:fillRect/>
          </a:stretch>
        </p:blipFill>
        <p:spPr bwMode="auto">
          <a:xfrm>
            <a:off x="4343400" y="221130"/>
            <a:ext cx="4355353" cy="6255870"/>
          </a:xfrm>
          <a:prstGeom prst="rect">
            <a:avLst/>
          </a:prstGeom>
          <a:noFill/>
          <a:ln w="9525">
            <a:noFill/>
            <a:miter lim="800000"/>
            <a:headEnd/>
            <a:tailEnd/>
          </a:ln>
          <a:effectLst/>
        </p:spPr>
      </p:pic>
    </p:spTree>
    <p:extLst>
      <p:ext uri="{BB962C8B-B14F-4D97-AF65-F5344CB8AC3E}">
        <p14:creationId xmlns:p14="http://schemas.microsoft.com/office/powerpoint/2010/main" val="39363946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Natural Language Processing</a:t>
            </a:r>
            <a:endParaRPr lang="en-US" dirty="0"/>
          </a:p>
        </p:txBody>
      </p:sp>
      <p:sp>
        <p:nvSpPr>
          <p:cNvPr id="3" name="Content Placeholder 2"/>
          <p:cNvSpPr>
            <a:spLocks noGrp="1"/>
          </p:cNvSpPr>
          <p:nvPr>
            <p:ph idx="1"/>
          </p:nvPr>
        </p:nvSpPr>
        <p:spPr/>
        <p:txBody>
          <a:bodyPr/>
          <a:lstStyle/>
          <a:p>
            <a:r>
              <a:rPr lang="en-US" altLang="zh-CN" sz="3600" dirty="0" smtClean="0">
                <a:ea typeface="SimSun" pitchFamily="2" charset="-122"/>
                <a:cs typeface="SimSun" pitchFamily="2" charset="-122"/>
              </a:rPr>
              <a:t>Well known example:  </a:t>
            </a:r>
            <a:r>
              <a:rPr lang="en-US" altLang="zh-CN" sz="3600" dirty="0" err="1" smtClean="0">
                <a:ea typeface="SimSun" pitchFamily="2" charset="-122"/>
                <a:cs typeface="SimSun" pitchFamily="2" charset="-122"/>
              </a:rPr>
              <a:t>Georeferencing</a:t>
            </a:r>
            <a:endParaRPr lang="en-US" altLang="zh-CN" sz="3600" dirty="0" smtClean="0">
              <a:ea typeface="SimSun" pitchFamily="2" charset="-122"/>
              <a:cs typeface="SimSun" pitchFamily="2" charset="-122"/>
            </a:endParaRPr>
          </a:p>
          <a:p>
            <a:r>
              <a:rPr lang="en-US" altLang="zh-CN" sz="3600" dirty="0" smtClean="0">
                <a:ea typeface="SimSun" pitchFamily="2" charset="-122"/>
                <a:cs typeface="SimSun" pitchFamily="2" charset="-122"/>
              </a:rPr>
              <a:t>Supervised </a:t>
            </a:r>
            <a:r>
              <a:rPr lang="en-US" altLang="zh-CN" sz="3600" dirty="0">
                <a:ea typeface="SimSun" pitchFamily="2" charset="-122"/>
                <a:cs typeface="SimSun" pitchFamily="2" charset="-122"/>
              </a:rPr>
              <a:t>Machine Learning</a:t>
            </a:r>
            <a:r>
              <a:rPr lang="en-US" altLang="zh-CN" dirty="0">
                <a:ea typeface="SimSun" pitchFamily="2" charset="-122"/>
                <a:cs typeface="SimSun" pitchFamily="2" charset="-122"/>
              </a:rPr>
              <a:t>: </a:t>
            </a:r>
            <a:r>
              <a:rPr lang="en-US" altLang="zh-CN" dirty="0" smtClean="0">
                <a:ea typeface="SimSun" pitchFamily="2" charset="-122"/>
                <a:cs typeface="SimSun" pitchFamily="2" charset="-122"/>
              </a:rPr>
              <a:t>A </a:t>
            </a:r>
            <a:r>
              <a:rPr lang="en-US" altLang="zh-CN" dirty="0">
                <a:ea typeface="SimSun" pitchFamily="2" charset="-122"/>
                <a:cs typeface="SimSun" pitchFamily="2" charset="-122"/>
              </a:rPr>
              <a:t>set of computer programs that “discover” useful patterns in a set of </a:t>
            </a:r>
            <a:r>
              <a:rPr lang="en-US" altLang="zh-CN" b="1" dirty="0">
                <a:ea typeface="SimSun" pitchFamily="2" charset="-122"/>
                <a:cs typeface="SimSun" pitchFamily="2" charset="-122"/>
              </a:rPr>
              <a:t>classified </a:t>
            </a:r>
            <a:r>
              <a:rPr lang="en-US" altLang="zh-CN" dirty="0">
                <a:ea typeface="SimSun" pitchFamily="2" charset="-122"/>
                <a:cs typeface="SimSun" pitchFamily="2" charset="-122"/>
              </a:rPr>
              <a:t>examples and that generalize these pattern to new examples. </a:t>
            </a:r>
            <a:endParaRPr lang="en-US" altLang="zh-CN" dirty="0" smtClean="0">
              <a:ea typeface="SimSun" pitchFamily="2" charset="-122"/>
              <a:cs typeface="SimSun" pitchFamily="2" charset="-122"/>
            </a:endParaRPr>
          </a:p>
          <a:p>
            <a:r>
              <a:rPr lang="en-US" altLang="zh-CN" dirty="0" smtClean="0">
                <a:ea typeface="SimSun" pitchFamily="2" charset="-122"/>
                <a:cs typeface="SimSun" pitchFamily="2" charset="-122"/>
              </a:rPr>
              <a:t>Regular Expressions recognition over known vocabularies </a:t>
            </a:r>
            <a:endParaRPr lang="en-US" altLang="zh-CN" dirty="0">
              <a:ea typeface="SimSun" pitchFamily="2" charset="-122"/>
              <a:cs typeface="SimSun" pitchFamily="2" charset="-122"/>
            </a:endParaRPr>
          </a:p>
          <a:p>
            <a:endParaRPr lang="en-US" dirty="0"/>
          </a:p>
        </p:txBody>
      </p:sp>
    </p:spTree>
    <p:extLst>
      <p:ext uri="{BB962C8B-B14F-4D97-AF65-F5344CB8AC3E}">
        <p14:creationId xmlns:p14="http://schemas.microsoft.com/office/powerpoint/2010/main" val="24086775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533400"/>
            <a:ext cx="7772400" cy="1143000"/>
          </a:xfrm>
        </p:spPr>
        <p:txBody>
          <a:bodyPr/>
          <a:lstStyle/>
          <a:p>
            <a:r>
              <a:rPr lang="en-US" dirty="0" smtClean="0"/>
              <a:t>Vocabulary </a:t>
            </a:r>
            <a:r>
              <a:rPr lang="en-US" dirty="0"/>
              <a:t>of a</a:t>
            </a:r>
            <a:r>
              <a:rPr lang="en-US" dirty="0" smtClean="0"/>
              <a:t> label</a:t>
            </a:r>
            <a:endParaRPr lang="en-US" dirty="0"/>
          </a:p>
        </p:txBody>
      </p:sp>
      <p:sp>
        <p:nvSpPr>
          <p:cNvPr id="97283" name="Rectangle 3"/>
          <p:cNvSpPr>
            <a:spLocks noGrp="1" noChangeArrowheads="1"/>
          </p:cNvSpPr>
          <p:nvPr>
            <p:ph type="body" idx="1"/>
          </p:nvPr>
        </p:nvSpPr>
        <p:spPr>
          <a:xfrm>
            <a:off x="304800" y="1981200"/>
            <a:ext cx="3733800" cy="4114800"/>
          </a:xfrm>
        </p:spPr>
        <p:txBody>
          <a:bodyPr/>
          <a:lstStyle/>
          <a:p>
            <a:pPr>
              <a:lnSpc>
                <a:spcPct val="90000"/>
              </a:lnSpc>
            </a:pPr>
            <a:r>
              <a:rPr lang="en-US" sz="2400"/>
              <a:t>Determination</a:t>
            </a:r>
          </a:p>
          <a:p>
            <a:pPr>
              <a:lnSpc>
                <a:spcPct val="90000"/>
              </a:lnSpc>
            </a:pPr>
            <a:r>
              <a:rPr lang="en-US" sz="2400"/>
              <a:t>Taxonomy &amp; </a:t>
            </a:r>
            <a:br>
              <a:rPr lang="en-US" sz="2400"/>
            </a:br>
            <a:r>
              <a:rPr lang="en-US" sz="2400"/>
              <a:t>Synonymy</a:t>
            </a:r>
          </a:p>
          <a:p>
            <a:pPr>
              <a:lnSpc>
                <a:spcPct val="90000"/>
              </a:lnSpc>
            </a:pPr>
            <a:r>
              <a:rPr lang="en-US" sz="2400"/>
              <a:t>Typestatus</a:t>
            </a:r>
          </a:p>
          <a:p>
            <a:pPr>
              <a:lnSpc>
                <a:spcPct val="90000"/>
              </a:lnSpc>
            </a:pPr>
            <a:r>
              <a:rPr lang="en-US" sz="2400"/>
              <a:t>Collector</a:t>
            </a:r>
          </a:p>
          <a:p>
            <a:pPr>
              <a:lnSpc>
                <a:spcPct val="90000"/>
              </a:lnSpc>
            </a:pPr>
            <a:r>
              <a:rPr lang="en-US" sz="2400"/>
              <a:t>Date</a:t>
            </a:r>
          </a:p>
          <a:p>
            <a:pPr>
              <a:lnSpc>
                <a:spcPct val="90000"/>
              </a:lnSpc>
            </a:pPr>
            <a:r>
              <a:rPr lang="en-US" sz="2400"/>
              <a:t>Location</a:t>
            </a:r>
          </a:p>
          <a:p>
            <a:pPr>
              <a:lnSpc>
                <a:spcPct val="90000"/>
              </a:lnSpc>
            </a:pPr>
            <a:r>
              <a:rPr lang="en-US" sz="2400"/>
              <a:t>Habitat</a:t>
            </a:r>
          </a:p>
          <a:p>
            <a:pPr>
              <a:lnSpc>
                <a:spcPct val="90000"/>
              </a:lnSpc>
            </a:pPr>
            <a:r>
              <a:rPr lang="en-US" sz="2400"/>
              <a:t>….</a:t>
            </a:r>
          </a:p>
          <a:p>
            <a:pPr>
              <a:lnSpc>
                <a:spcPct val="90000"/>
              </a:lnSpc>
            </a:pPr>
            <a:endParaRPr lang="en-US" sz="2400"/>
          </a:p>
        </p:txBody>
      </p:sp>
      <p:pic>
        <p:nvPicPr>
          <p:cNvPr id="97285" name="Picture 5"/>
          <p:cNvPicPr>
            <a:picLocks noChangeAspect="1" noChangeArrowheads="1"/>
          </p:cNvPicPr>
          <p:nvPr/>
        </p:nvPicPr>
        <p:blipFill>
          <a:blip r:embed="rId3"/>
          <a:srcRect l="2344" t="10606" r="3125" b="6566"/>
          <a:stretch>
            <a:fillRect/>
          </a:stretch>
        </p:blipFill>
        <p:spPr bwMode="auto">
          <a:xfrm>
            <a:off x="2895600" y="1839913"/>
            <a:ext cx="5943600" cy="4027487"/>
          </a:xfrm>
          <a:prstGeom prst="rect">
            <a:avLst/>
          </a:prstGeom>
          <a:noFill/>
          <a:ln w="9525">
            <a:noFill/>
            <a:miter lim="800000"/>
            <a:headEnd/>
            <a:tailEnd/>
          </a:ln>
          <a:effectLst/>
        </p:spPr>
      </p:pic>
    </p:spTree>
    <p:extLst>
      <p:ext uri="{BB962C8B-B14F-4D97-AF65-F5344CB8AC3E}">
        <p14:creationId xmlns:p14="http://schemas.microsoft.com/office/powerpoint/2010/main" val="31443061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990600" y="76200"/>
            <a:ext cx="7772400" cy="868363"/>
          </a:xfrm>
        </p:spPr>
        <p:txBody>
          <a:bodyPr>
            <a:noAutofit/>
          </a:bodyPr>
          <a:lstStyle/>
          <a:p>
            <a:r>
              <a:rPr lang="en-US" sz="3200" dirty="0" smtClean="0"/>
              <a:t>Learning </a:t>
            </a:r>
            <a:r>
              <a:rPr lang="en-US" sz="3200" dirty="0"/>
              <a:t>Architecture</a:t>
            </a:r>
          </a:p>
        </p:txBody>
      </p:sp>
      <p:sp>
        <p:nvSpPr>
          <p:cNvPr id="99331" name="Text Box 3"/>
          <p:cNvSpPr txBox="1">
            <a:spLocks noChangeArrowheads="1"/>
          </p:cNvSpPr>
          <p:nvPr/>
        </p:nvSpPr>
        <p:spPr bwMode="auto">
          <a:xfrm>
            <a:off x="2265363" y="2043113"/>
            <a:ext cx="1384300" cy="698500"/>
          </a:xfrm>
          <a:prstGeom prst="rect">
            <a:avLst/>
          </a:prstGeom>
          <a:noFill/>
          <a:ln w="57150">
            <a:solidFill>
              <a:schemeClr val="tx1"/>
            </a:solidFill>
            <a:miter lim="800000"/>
            <a:headEnd/>
            <a:tailEnd/>
          </a:ln>
          <a:effectLst/>
        </p:spPr>
        <p:txBody>
          <a:bodyPr wrap="none">
            <a:prstTxWarp prst="textNoShape">
              <a:avLst/>
            </a:prstTxWarp>
            <a:spAutoFit/>
          </a:bodyPr>
          <a:lstStyle/>
          <a:p>
            <a:pPr algn="ctr" eaLnBrk="1" hangingPunct="1"/>
            <a:r>
              <a:rPr lang="en-US" sz="1800">
                <a:ea typeface="Times New Roman" pitchFamily="-112" charset="0"/>
                <a:cs typeface="Times New Roman" pitchFamily="-112" charset="0"/>
              </a:rPr>
              <a:t>Marked-up </a:t>
            </a:r>
          </a:p>
          <a:p>
            <a:pPr algn="ctr" eaLnBrk="1" hangingPunct="1"/>
            <a:r>
              <a:rPr lang="en-US" sz="1800">
                <a:ea typeface="Times New Roman" pitchFamily="-112" charset="0"/>
                <a:cs typeface="Times New Roman" pitchFamily="-112" charset="0"/>
              </a:rPr>
              <a:t>Specimens</a:t>
            </a:r>
          </a:p>
        </p:txBody>
      </p:sp>
      <p:sp>
        <p:nvSpPr>
          <p:cNvPr id="99332" name="Line 4"/>
          <p:cNvSpPr>
            <a:spLocks noChangeShapeType="1"/>
          </p:cNvSpPr>
          <p:nvPr/>
        </p:nvSpPr>
        <p:spPr bwMode="auto">
          <a:xfrm>
            <a:off x="854075" y="3167063"/>
            <a:ext cx="8153400" cy="0"/>
          </a:xfrm>
          <a:prstGeom prst="line">
            <a:avLst/>
          </a:prstGeom>
          <a:noFill/>
          <a:ln w="9525">
            <a:solidFill>
              <a:schemeClr val="tx1"/>
            </a:solidFill>
            <a:miter lim="800000"/>
            <a:headEnd/>
            <a:tailEnd/>
          </a:ln>
          <a:effectLst/>
        </p:spPr>
        <p:txBody>
          <a:bodyPr wrap="none">
            <a:prstTxWarp prst="textNoShape">
              <a:avLst/>
            </a:prstTxWarp>
          </a:bodyPr>
          <a:lstStyle/>
          <a:p>
            <a:endParaRPr lang="en-US"/>
          </a:p>
        </p:txBody>
      </p:sp>
      <p:sp>
        <p:nvSpPr>
          <p:cNvPr id="99333" name="Text Box 5"/>
          <p:cNvSpPr txBox="1">
            <a:spLocks noChangeArrowheads="1"/>
          </p:cNvSpPr>
          <p:nvPr/>
        </p:nvSpPr>
        <p:spPr bwMode="auto">
          <a:xfrm>
            <a:off x="3505200" y="1168400"/>
            <a:ext cx="2116138"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US">
                <a:solidFill>
                  <a:srgbClr val="CC3300"/>
                </a:solidFill>
                <a:ea typeface="Times New Roman" pitchFamily="-112" charset="0"/>
                <a:cs typeface="Times New Roman" pitchFamily="-112" charset="0"/>
              </a:rPr>
              <a:t>Training Phase</a:t>
            </a:r>
          </a:p>
        </p:txBody>
      </p:sp>
      <p:sp>
        <p:nvSpPr>
          <p:cNvPr id="99334" name="Text Box 6"/>
          <p:cNvSpPr txBox="1">
            <a:spLocks noChangeArrowheads="1"/>
          </p:cNvSpPr>
          <p:nvPr/>
        </p:nvSpPr>
        <p:spPr bwMode="auto">
          <a:xfrm>
            <a:off x="3368675" y="3344863"/>
            <a:ext cx="2555875"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US">
                <a:solidFill>
                  <a:srgbClr val="CC3300"/>
                </a:solidFill>
                <a:ea typeface="Times New Roman" pitchFamily="-112" charset="0"/>
                <a:cs typeface="Times New Roman" pitchFamily="-112" charset="0"/>
              </a:rPr>
              <a:t>Application Phase</a:t>
            </a:r>
          </a:p>
        </p:txBody>
      </p:sp>
      <p:sp>
        <p:nvSpPr>
          <p:cNvPr id="99335" name="Text Box 7"/>
          <p:cNvSpPr txBox="1">
            <a:spLocks noChangeArrowheads="1"/>
          </p:cNvSpPr>
          <p:nvPr/>
        </p:nvSpPr>
        <p:spPr bwMode="auto">
          <a:xfrm>
            <a:off x="4225925" y="2043113"/>
            <a:ext cx="1047750" cy="64135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800">
                <a:ea typeface="Times New Roman" pitchFamily="-112" charset="0"/>
                <a:cs typeface="Times New Roman" pitchFamily="-112" charset="0"/>
              </a:rPr>
              <a:t>Machine</a:t>
            </a:r>
          </a:p>
          <a:p>
            <a:pPr algn="ctr" eaLnBrk="1" hangingPunct="1"/>
            <a:r>
              <a:rPr lang="en-US" sz="1800">
                <a:ea typeface="Times New Roman" pitchFamily="-112" charset="0"/>
                <a:cs typeface="Times New Roman" pitchFamily="-112" charset="0"/>
              </a:rPr>
              <a:t>Learner</a:t>
            </a:r>
          </a:p>
        </p:txBody>
      </p:sp>
      <p:sp>
        <p:nvSpPr>
          <p:cNvPr id="99336" name="Rectangle 8"/>
          <p:cNvSpPr>
            <a:spLocks noChangeArrowheads="1"/>
          </p:cNvSpPr>
          <p:nvPr/>
        </p:nvSpPr>
        <p:spPr bwMode="auto">
          <a:xfrm>
            <a:off x="5772150" y="2024063"/>
            <a:ext cx="1295400" cy="6858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9337" name="Text Box 9"/>
          <p:cNvSpPr txBox="1">
            <a:spLocks noChangeArrowheads="1"/>
          </p:cNvSpPr>
          <p:nvPr/>
        </p:nvSpPr>
        <p:spPr bwMode="auto">
          <a:xfrm>
            <a:off x="5811838" y="2043113"/>
            <a:ext cx="996950" cy="64135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800">
                <a:ea typeface="Times New Roman" pitchFamily="-112" charset="0"/>
                <a:cs typeface="Times New Roman" pitchFamily="-112" charset="0"/>
              </a:rPr>
              <a:t>Trained </a:t>
            </a:r>
          </a:p>
          <a:p>
            <a:pPr algn="ctr" eaLnBrk="1" hangingPunct="1"/>
            <a:r>
              <a:rPr lang="en-US" sz="1800">
                <a:ea typeface="Times New Roman" pitchFamily="-112" charset="0"/>
                <a:cs typeface="Times New Roman" pitchFamily="-112" charset="0"/>
              </a:rPr>
              <a:t>Model</a:t>
            </a:r>
          </a:p>
        </p:txBody>
      </p:sp>
      <p:sp>
        <p:nvSpPr>
          <p:cNvPr id="99338" name="Line 10"/>
          <p:cNvSpPr>
            <a:spLocks noChangeShapeType="1"/>
          </p:cNvSpPr>
          <p:nvPr/>
        </p:nvSpPr>
        <p:spPr bwMode="auto">
          <a:xfrm>
            <a:off x="5391150" y="2405063"/>
            <a:ext cx="381000" cy="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99339" name="Rectangle 11"/>
          <p:cNvSpPr>
            <a:spLocks noChangeArrowheads="1"/>
          </p:cNvSpPr>
          <p:nvPr/>
        </p:nvSpPr>
        <p:spPr bwMode="auto">
          <a:xfrm>
            <a:off x="990600" y="3810000"/>
            <a:ext cx="1676400" cy="7620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9340" name="Text Box 12"/>
          <p:cNvSpPr txBox="1">
            <a:spLocks noChangeArrowheads="1"/>
          </p:cNvSpPr>
          <p:nvPr/>
        </p:nvSpPr>
        <p:spPr bwMode="auto">
          <a:xfrm>
            <a:off x="990600" y="3886200"/>
            <a:ext cx="1625600" cy="641350"/>
          </a:xfrm>
          <a:prstGeom prst="rect">
            <a:avLst/>
          </a:prstGeom>
          <a:noFill/>
          <a:ln w="9525">
            <a:noFill/>
            <a:miter lim="800000"/>
            <a:headEnd/>
            <a:tailEnd/>
          </a:ln>
          <a:effectLst/>
        </p:spPr>
        <p:txBody>
          <a:bodyPr>
            <a:prstTxWarp prst="textNoShape">
              <a:avLst/>
            </a:prstTxWarp>
            <a:spAutoFit/>
          </a:bodyPr>
          <a:lstStyle/>
          <a:p>
            <a:pPr algn="ctr" eaLnBrk="1" hangingPunct="1"/>
            <a:r>
              <a:rPr lang="en-US" sz="1800">
                <a:solidFill>
                  <a:srgbClr val="CC3300"/>
                </a:solidFill>
                <a:ea typeface="Times New Roman" pitchFamily="-112" charset="0"/>
                <a:cs typeface="Times New Roman" pitchFamily="-112" charset="0"/>
              </a:rPr>
              <a:t>Unmarked-up </a:t>
            </a:r>
          </a:p>
          <a:p>
            <a:pPr algn="ctr" eaLnBrk="1" hangingPunct="1"/>
            <a:r>
              <a:rPr lang="en-US" sz="1800">
                <a:solidFill>
                  <a:srgbClr val="CC3300"/>
                </a:solidFill>
                <a:ea typeface="Times New Roman" pitchFamily="-112" charset="0"/>
                <a:cs typeface="Times New Roman" pitchFamily="-112" charset="0"/>
              </a:rPr>
              <a:t>Specimens</a:t>
            </a:r>
          </a:p>
        </p:txBody>
      </p:sp>
      <p:sp>
        <p:nvSpPr>
          <p:cNvPr id="99341" name="AutoShape 13"/>
          <p:cNvSpPr>
            <a:spLocks noChangeArrowheads="1"/>
          </p:cNvSpPr>
          <p:nvPr/>
        </p:nvSpPr>
        <p:spPr bwMode="auto">
          <a:xfrm>
            <a:off x="4171950" y="1947863"/>
            <a:ext cx="1219200" cy="838200"/>
          </a:xfrm>
          <a:prstGeom prst="roundRect">
            <a:avLst>
              <a:gd name="adj" fmla="val 16667"/>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9342" name="Text Box 14"/>
          <p:cNvSpPr txBox="1">
            <a:spLocks noChangeArrowheads="1"/>
          </p:cNvSpPr>
          <p:nvPr/>
        </p:nvSpPr>
        <p:spPr bwMode="auto">
          <a:xfrm>
            <a:off x="3276600" y="4876800"/>
            <a:ext cx="1295400" cy="925513"/>
          </a:xfrm>
          <a:prstGeom prst="rect">
            <a:avLst/>
          </a:prstGeom>
          <a:noFill/>
          <a:ln w="9525">
            <a:solidFill>
              <a:schemeClr val="tx1"/>
            </a:solidFill>
            <a:miter lim="800000"/>
            <a:headEnd/>
            <a:tailEnd/>
          </a:ln>
          <a:effectLst/>
        </p:spPr>
        <p:txBody>
          <a:bodyPr>
            <a:prstTxWarp prst="textNoShape">
              <a:avLst/>
            </a:prstTxWarp>
            <a:spAutoFit/>
          </a:bodyPr>
          <a:lstStyle/>
          <a:p>
            <a:pPr algn="ctr" eaLnBrk="1" hangingPunct="1"/>
            <a:r>
              <a:rPr lang="en-US" sz="1800">
                <a:ea typeface="Times New Roman" pitchFamily="-112" charset="0"/>
                <a:cs typeface="Times New Roman" pitchFamily="-112" charset="0"/>
              </a:rPr>
              <a:t>Segments Text</a:t>
            </a:r>
          </a:p>
          <a:p>
            <a:pPr algn="ctr" eaLnBrk="1" hangingPunct="1"/>
            <a:endParaRPr lang="en-US" sz="1800">
              <a:ea typeface="Times New Roman" pitchFamily="-112" charset="0"/>
              <a:cs typeface="Times New Roman" pitchFamily="-112" charset="0"/>
            </a:endParaRPr>
          </a:p>
        </p:txBody>
      </p:sp>
      <p:sp>
        <p:nvSpPr>
          <p:cNvPr id="99343" name="Line 15"/>
          <p:cNvSpPr>
            <a:spLocks noChangeShapeType="1"/>
          </p:cNvSpPr>
          <p:nvPr/>
        </p:nvSpPr>
        <p:spPr bwMode="auto">
          <a:xfrm>
            <a:off x="3638550" y="2405063"/>
            <a:ext cx="533400" cy="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99344" name="Text Box 16"/>
          <p:cNvSpPr txBox="1">
            <a:spLocks noChangeArrowheads="1"/>
          </p:cNvSpPr>
          <p:nvPr/>
        </p:nvSpPr>
        <p:spPr bwMode="auto">
          <a:xfrm>
            <a:off x="7254875" y="4937125"/>
            <a:ext cx="1336675" cy="650875"/>
          </a:xfrm>
          <a:prstGeom prst="rect">
            <a:avLst/>
          </a:prstGeom>
          <a:noFill/>
          <a:ln w="9525">
            <a:solidFill>
              <a:schemeClr val="tx1"/>
            </a:solidFill>
            <a:miter lim="800000"/>
            <a:headEnd/>
            <a:tailEnd/>
          </a:ln>
          <a:effectLst/>
        </p:spPr>
        <p:txBody>
          <a:bodyPr wrap="none">
            <a:prstTxWarp prst="textNoShape">
              <a:avLst/>
            </a:prstTxWarp>
            <a:spAutoFit/>
          </a:bodyPr>
          <a:lstStyle/>
          <a:p>
            <a:pPr algn="ctr" eaLnBrk="1" hangingPunct="1"/>
            <a:r>
              <a:rPr lang="en-US" sz="1800">
                <a:solidFill>
                  <a:srgbClr val="CC3300"/>
                </a:solidFill>
                <a:ea typeface="Times New Roman" pitchFamily="-112" charset="0"/>
                <a:cs typeface="Times New Roman" pitchFamily="-112" charset="0"/>
              </a:rPr>
              <a:t>Marked-up </a:t>
            </a:r>
          </a:p>
          <a:p>
            <a:pPr algn="ctr" eaLnBrk="1" hangingPunct="1"/>
            <a:r>
              <a:rPr lang="en-US" sz="1800">
                <a:solidFill>
                  <a:srgbClr val="CC3300"/>
                </a:solidFill>
                <a:ea typeface="Times New Roman" pitchFamily="-112" charset="0"/>
                <a:cs typeface="Times New Roman" pitchFamily="-112" charset="0"/>
              </a:rPr>
              <a:t>Specimens</a:t>
            </a:r>
          </a:p>
        </p:txBody>
      </p:sp>
      <p:sp>
        <p:nvSpPr>
          <p:cNvPr id="99345" name="Text Box 17"/>
          <p:cNvSpPr txBox="1">
            <a:spLocks noChangeArrowheads="1"/>
          </p:cNvSpPr>
          <p:nvPr/>
        </p:nvSpPr>
        <p:spPr bwMode="auto">
          <a:xfrm>
            <a:off x="1201738" y="5048250"/>
            <a:ext cx="1289050" cy="915988"/>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800">
                <a:ea typeface="Times New Roman" pitchFamily="-112" charset="0"/>
                <a:cs typeface="Times New Roman" pitchFamily="-112" charset="0"/>
              </a:rPr>
              <a:t>Chunker - </a:t>
            </a:r>
          </a:p>
          <a:p>
            <a:pPr algn="ctr" eaLnBrk="1" hangingPunct="1"/>
            <a:r>
              <a:rPr lang="en-US" sz="1800">
                <a:ea typeface="Times New Roman" pitchFamily="-112" charset="0"/>
                <a:cs typeface="Times New Roman" pitchFamily="-112" charset="0"/>
              </a:rPr>
              <a:t>Segmentor </a:t>
            </a:r>
          </a:p>
          <a:p>
            <a:pPr algn="ctr" eaLnBrk="1" hangingPunct="1"/>
            <a:endParaRPr lang="en-US" sz="1800">
              <a:ea typeface="Times New Roman" pitchFamily="-112" charset="0"/>
              <a:cs typeface="Times New Roman" pitchFamily="-112" charset="0"/>
            </a:endParaRPr>
          </a:p>
        </p:txBody>
      </p:sp>
      <p:sp>
        <p:nvSpPr>
          <p:cNvPr id="99346" name="AutoShape 18"/>
          <p:cNvSpPr>
            <a:spLocks noChangeArrowheads="1"/>
          </p:cNvSpPr>
          <p:nvPr/>
        </p:nvSpPr>
        <p:spPr bwMode="auto">
          <a:xfrm>
            <a:off x="1171575" y="4953000"/>
            <a:ext cx="1295400" cy="685800"/>
          </a:xfrm>
          <a:prstGeom prst="roundRect">
            <a:avLst>
              <a:gd name="adj" fmla="val 16667"/>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9347" name="Line 19"/>
          <p:cNvSpPr>
            <a:spLocks noChangeShapeType="1"/>
          </p:cNvSpPr>
          <p:nvPr/>
        </p:nvSpPr>
        <p:spPr bwMode="auto">
          <a:xfrm flipV="1">
            <a:off x="2514600" y="5181600"/>
            <a:ext cx="762000" cy="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99348" name="Line 20"/>
          <p:cNvSpPr>
            <a:spLocks noChangeShapeType="1"/>
          </p:cNvSpPr>
          <p:nvPr/>
        </p:nvSpPr>
        <p:spPr bwMode="auto">
          <a:xfrm flipH="1">
            <a:off x="6400800" y="2709863"/>
            <a:ext cx="15875" cy="1404937"/>
          </a:xfrm>
          <a:prstGeom prst="line">
            <a:avLst/>
          </a:prstGeom>
          <a:noFill/>
          <a:ln w="9525">
            <a:solidFill>
              <a:schemeClr val="tx1"/>
            </a:solidFill>
            <a:miter lim="800000"/>
            <a:headEnd/>
            <a:tailEnd/>
          </a:ln>
          <a:effectLst/>
        </p:spPr>
        <p:txBody>
          <a:bodyPr wrap="none">
            <a:prstTxWarp prst="textNoShape">
              <a:avLst/>
            </a:prstTxWarp>
          </a:bodyPr>
          <a:lstStyle/>
          <a:p>
            <a:endParaRPr lang="en-US"/>
          </a:p>
        </p:txBody>
      </p:sp>
      <p:sp>
        <p:nvSpPr>
          <p:cNvPr id="99349" name="Line 21"/>
          <p:cNvSpPr>
            <a:spLocks noChangeShapeType="1"/>
          </p:cNvSpPr>
          <p:nvPr/>
        </p:nvSpPr>
        <p:spPr bwMode="auto">
          <a:xfrm flipH="1">
            <a:off x="5943600" y="4114800"/>
            <a:ext cx="457200" cy="0"/>
          </a:xfrm>
          <a:prstGeom prst="line">
            <a:avLst/>
          </a:prstGeom>
          <a:noFill/>
          <a:ln w="9525">
            <a:solidFill>
              <a:schemeClr val="tx1"/>
            </a:solidFill>
            <a:miter lim="800000"/>
            <a:headEnd/>
            <a:tailEnd/>
          </a:ln>
          <a:effectLst/>
        </p:spPr>
        <p:txBody>
          <a:bodyPr wrap="none">
            <a:prstTxWarp prst="textNoShape">
              <a:avLst/>
            </a:prstTxWarp>
          </a:bodyPr>
          <a:lstStyle/>
          <a:p>
            <a:endParaRPr lang="en-US"/>
          </a:p>
        </p:txBody>
      </p:sp>
      <p:sp>
        <p:nvSpPr>
          <p:cNvPr id="99350" name="Line 22"/>
          <p:cNvSpPr>
            <a:spLocks noChangeShapeType="1"/>
          </p:cNvSpPr>
          <p:nvPr/>
        </p:nvSpPr>
        <p:spPr bwMode="auto">
          <a:xfrm flipH="1">
            <a:off x="5943600" y="4114800"/>
            <a:ext cx="0" cy="60960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99351" name="Line 23"/>
          <p:cNvSpPr>
            <a:spLocks noChangeShapeType="1"/>
          </p:cNvSpPr>
          <p:nvPr/>
        </p:nvSpPr>
        <p:spPr bwMode="auto">
          <a:xfrm>
            <a:off x="6645275" y="5105400"/>
            <a:ext cx="609600" cy="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99352" name="Text Box 24"/>
          <p:cNvSpPr txBox="1">
            <a:spLocks noChangeArrowheads="1"/>
          </p:cNvSpPr>
          <p:nvPr/>
        </p:nvSpPr>
        <p:spPr bwMode="auto">
          <a:xfrm>
            <a:off x="5402263" y="4860925"/>
            <a:ext cx="1111250" cy="64135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800">
                <a:ea typeface="Times New Roman" pitchFamily="-112" charset="0"/>
                <a:cs typeface="Times New Roman" pitchFamily="-112" charset="0"/>
              </a:rPr>
              <a:t>Machine </a:t>
            </a:r>
          </a:p>
          <a:p>
            <a:pPr algn="ctr" eaLnBrk="1" hangingPunct="1"/>
            <a:r>
              <a:rPr lang="en-US" sz="1800">
                <a:ea typeface="Times New Roman" pitchFamily="-112" charset="0"/>
                <a:cs typeface="Times New Roman" pitchFamily="-112" charset="0"/>
              </a:rPr>
              <a:t>Classifier</a:t>
            </a:r>
          </a:p>
        </p:txBody>
      </p:sp>
      <p:sp>
        <p:nvSpPr>
          <p:cNvPr id="99353" name="AutoShape 25"/>
          <p:cNvSpPr>
            <a:spLocks noChangeArrowheads="1"/>
          </p:cNvSpPr>
          <p:nvPr/>
        </p:nvSpPr>
        <p:spPr bwMode="auto">
          <a:xfrm>
            <a:off x="5226050" y="4800600"/>
            <a:ext cx="1371600" cy="838200"/>
          </a:xfrm>
          <a:prstGeom prst="roundRect">
            <a:avLst>
              <a:gd name="adj" fmla="val 16667"/>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9354" name="Line 26"/>
          <p:cNvSpPr>
            <a:spLocks noChangeShapeType="1"/>
          </p:cNvSpPr>
          <p:nvPr/>
        </p:nvSpPr>
        <p:spPr bwMode="auto">
          <a:xfrm>
            <a:off x="1828800" y="4572000"/>
            <a:ext cx="0" cy="38100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99355" name="Line 27"/>
          <p:cNvSpPr>
            <a:spLocks noChangeShapeType="1"/>
          </p:cNvSpPr>
          <p:nvPr/>
        </p:nvSpPr>
        <p:spPr bwMode="auto">
          <a:xfrm flipV="1">
            <a:off x="4572000" y="5181600"/>
            <a:ext cx="685800" cy="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2" name="TextBox 1"/>
          <p:cNvSpPr txBox="1"/>
          <p:nvPr/>
        </p:nvSpPr>
        <p:spPr>
          <a:xfrm>
            <a:off x="5772150" y="5964238"/>
            <a:ext cx="1933041" cy="369332"/>
          </a:xfrm>
          <a:prstGeom prst="rect">
            <a:avLst/>
          </a:prstGeom>
          <a:noFill/>
        </p:spPr>
        <p:txBody>
          <a:bodyPr wrap="none" rtlCol="0">
            <a:spAutoFit/>
          </a:bodyPr>
          <a:lstStyle/>
          <a:p>
            <a:r>
              <a:rPr lang="en-US" dirty="0" smtClean="0"/>
              <a:t>Source: B. </a:t>
            </a:r>
            <a:r>
              <a:rPr lang="en-US" dirty="0" err="1" smtClean="0"/>
              <a:t>Heidorn</a:t>
            </a:r>
            <a:endParaRPr lang="en-US" dirty="0"/>
          </a:p>
        </p:txBody>
      </p:sp>
    </p:spTree>
    <p:extLst>
      <p:ext uri="{BB962C8B-B14F-4D97-AF65-F5344CB8AC3E}">
        <p14:creationId xmlns:p14="http://schemas.microsoft.com/office/powerpoint/2010/main" val="12865332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609600"/>
            <a:ext cx="7772400" cy="868363"/>
          </a:xfrm>
        </p:spPr>
        <p:txBody>
          <a:bodyPr/>
          <a:lstStyle/>
          <a:p>
            <a:r>
              <a:rPr lang="en-US" sz="4000"/>
              <a:t>Define the Representation: XML</a:t>
            </a:r>
          </a:p>
        </p:txBody>
      </p:sp>
      <p:sp>
        <p:nvSpPr>
          <p:cNvPr id="101379" name="Rectangle 3"/>
          <p:cNvSpPr>
            <a:spLocks noGrp="1" noChangeArrowheads="1"/>
          </p:cNvSpPr>
          <p:nvPr>
            <p:ph type="body" idx="1"/>
          </p:nvPr>
        </p:nvSpPr>
        <p:spPr>
          <a:xfrm>
            <a:off x="762000" y="1646238"/>
            <a:ext cx="7391400" cy="4525962"/>
          </a:xfrm>
        </p:spPr>
        <p:txBody>
          <a:bodyPr/>
          <a:lstStyle/>
          <a:p>
            <a:pPr>
              <a:lnSpc>
                <a:spcPct val="90000"/>
              </a:lnSpc>
              <a:buFontTx/>
              <a:buNone/>
            </a:pPr>
            <a:r>
              <a:rPr lang="en-US" sz="2400"/>
              <a:t>&lt;bc&gt; - barcode</a:t>
            </a:r>
          </a:p>
          <a:p>
            <a:pPr>
              <a:lnSpc>
                <a:spcPct val="90000"/>
              </a:lnSpc>
              <a:buFontTx/>
              <a:buNone/>
            </a:pPr>
            <a:r>
              <a:rPr lang="en-US" sz="2400"/>
              <a:t>&lt;bt&gt; - barcode text</a:t>
            </a:r>
          </a:p>
          <a:p>
            <a:pPr>
              <a:lnSpc>
                <a:spcPct val="90000"/>
              </a:lnSpc>
              <a:buFontTx/>
              <a:buNone/>
            </a:pPr>
            <a:r>
              <a:rPr lang="en-US" sz="2400"/>
              <a:t>&lt;cm&gt; - common/</a:t>
            </a:r>
          </a:p>
          <a:p>
            <a:pPr>
              <a:lnSpc>
                <a:spcPct val="90000"/>
              </a:lnSpc>
              <a:buFontTx/>
              <a:buNone/>
            </a:pPr>
            <a:r>
              <a:rPr lang="en-US" sz="2400"/>
              <a:t>colloquial name</a:t>
            </a:r>
          </a:p>
          <a:p>
            <a:pPr>
              <a:lnSpc>
                <a:spcPct val="90000"/>
              </a:lnSpc>
              <a:buFontTx/>
              <a:buNone/>
            </a:pPr>
            <a:r>
              <a:rPr lang="en-US" sz="2400"/>
              <a:t>&lt;cn&gt; - collection number</a:t>
            </a:r>
          </a:p>
          <a:p>
            <a:pPr>
              <a:lnSpc>
                <a:spcPct val="90000"/>
              </a:lnSpc>
              <a:buFontTx/>
              <a:buNone/>
            </a:pPr>
            <a:r>
              <a:rPr lang="en-US" sz="2400"/>
              <a:t>&lt;co&gt; - collector</a:t>
            </a:r>
          </a:p>
          <a:p>
            <a:pPr>
              <a:lnSpc>
                <a:spcPct val="90000"/>
              </a:lnSpc>
              <a:buFontTx/>
              <a:buNone/>
            </a:pPr>
            <a:r>
              <a:rPr lang="en-US" sz="2400"/>
              <a:t>&lt;cd&gt; - collection date</a:t>
            </a:r>
          </a:p>
          <a:p>
            <a:pPr>
              <a:lnSpc>
                <a:spcPct val="90000"/>
              </a:lnSpc>
              <a:buFontTx/>
              <a:buNone/>
            </a:pPr>
            <a:r>
              <a:rPr lang="en-US" sz="2400"/>
              <a:t>&lt;fm&gt; - family name</a:t>
            </a:r>
          </a:p>
          <a:p>
            <a:pPr>
              <a:lnSpc>
                <a:spcPct val="90000"/>
              </a:lnSpc>
              <a:buFontTx/>
              <a:buNone/>
            </a:pPr>
            <a:r>
              <a:rPr lang="en-US" sz="2400"/>
              <a:t>&lt;ft&gt; - footer info</a:t>
            </a:r>
            <a:endParaRPr lang="en-US" sz="2400">
              <a:solidFill>
                <a:srgbClr val="000000"/>
              </a:solidFill>
            </a:endParaRPr>
          </a:p>
        </p:txBody>
      </p:sp>
      <p:sp>
        <p:nvSpPr>
          <p:cNvPr id="101380" name="Rectangle 4"/>
          <p:cNvSpPr>
            <a:spLocks noChangeArrowheads="1"/>
          </p:cNvSpPr>
          <p:nvPr/>
        </p:nvSpPr>
        <p:spPr bwMode="auto">
          <a:xfrm>
            <a:off x="4648200" y="1676400"/>
            <a:ext cx="7391400" cy="4525963"/>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pPr>
            <a:r>
              <a:rPr lang="en-US"/>
              <a:t>&lt;gn&gt; - genus name </a:t>
            </a:r>
          </a:p>
          <a:p>
            <a:pPr marL="342900" indent="-342900" eaLnBrk="1" hangingPunct="1">
              <a:lnSpc>
                <a:spcPct val="90000"/>
              </a:lnSpc>
              <a:spcBef>
                <a:spcPct val="20000"/>
              </a:spcBef>
            </a:pPr>
            <a:r>
              <a:rPr lang="en-US"/>
              <a:t>&lt;hd&gt; - header info</a:t>
            </a:r>
          </a:p>
          <a:p>
            <a:pPr marL="342900" indent="-342900" eaLnBrk="1" hangingPunct="1">
              <a:lnSpc>
                <a:spcPct val="90000"/>
              </a:lnSpc>
              <a:spcBef>
                <a:spcPct val="20000"/>
              </a:spcBef>
            </a:pPr>
            <a:r>
              <a:rPr lang="en-US"/>
              <a:t>&lt;In&gt; - infra name</a:t>
            </a:r>
          </a:p>
          <a:p>
            <a:pPr marL="342900" indent="-342900" eaLnBrk="1" hangingPunct="1">
              <a:lnSpc>
                <a:spcPct val="90000"/>
              </a:lnSpc>
              <a:spcBef>
                <a:spcPct val="20000"/>
              </a:spcBef>
            </a:pPr>
            <a:r>
              <a:rPr lang="en-US"/>
              <a:t>&lt;Ina&gt; - infra name author</a:t>
            </a:r>
          </a:p>
          <a:p>
            <a:pPr marL="342900" indent="-342900" eaLnBrk="1" hangingPunct="1">
              <a:lnSpc>
                <a:spcPct val="90000"/>
              </a:lnSpc>
              <a:spcBef>
                <a:spcPct val="20000"/>
              </a:spcBef>
            </a:pPr>
            <a:r>
              <a:rPr lang="en-US"/>
              <a:t>&lt;lc&gt; - location </a:t>
            </a:r>
          </a:p>
          <a:p>
            <a:pPr marL="342900" indent="-342900" eaLnBrk="1" hangingPunct="1">
              <a:lnSpc>
                <a:spcPct val="90000"/>
              </a:lnSpc>
              <a:spcBef>
                <a:spcPct val="20000"/>
              </a:spcBef>
            </a:pPr>
            <a:r>
              <a:rPr lang="en-US"/>
              <a:t>&lt;pd&gt; - plant description</a:t>
            </a:r>
          </a:p>
          <a:p>
            <a:pPr marL="342900" indent="-342900" eaLnBrk="1" hangingPunct="1">
              <a:lnSpc>
                <a:spcPct val="90000"/>
              </a:lnSpc>
              <a:spcBef>
                <a:spcPct val="20000"/>
              </a:spcBef>
            </a:pPr>
            <a:r>
              <a:rPr lang="en-US"/>
              <a:t>&lt;sa&gt; - scientific name author</a:t>
            </a:r>
          </a:p>
          <a:p>
            <a:pPr marL="342900" indent="-342900" eaLnBrk="1" hangingPunct="1">
              <a:lnSpc>
                <a:spcPct val="90000"/>
              </a:lnSpc>
              <a:spcBef>
                <a:spcPct val="20000"/>
              </a:spcBef>
            </a:pPr>
            <a:r>
              <a:rPr lang="en-US"/>
              <a:t>&lt;sp&gt; - species name</a:t>
            </a:r>
          </a:p>
        </p:txBody>
      </p:sp>
    </p:spTree>
    <p:extLst>
      <p:ext uri="{BB962C8B-B14F-4D97-AF65-F5344CB8AC3E}">
        <p14:creationId xmlns:p14="http://schemas.microsoft.com/office/powerpoint/2010/main" val="11979433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2"/>
          <p:cNvGraphicFramePr>
            <a:graphicFrameLocks noChangeAspect="1"/>
          </p:cNvGraphicFramePr>
          <p:nvPr/>
        </p:nvGraphicFramePr>
        <p:xfrm>
          <a:off x="914400" y="0"/>
          <a:ext cx="6477000" cy="4038600"/>
        </p:xfrm>
        <a:graphic>
          <a:graphicData uri="http://schemas.openxmlformats.org/presentationml/2006/ole">
            <mc:AlternateContent xmlns:mc="http://schemas.openxmlformats.org/markup-compatibility/2006">
              <mc:Choice xmlns:v="urn:schemas-microsoft-com:vml" Requires="v">
                <p:oleObj spid="_x0000_s1029" name="Image" r:id="rId4" imgW="2288859" imgH="1929225" progId="Photoshop.Image.8">
                  <p:embed/>
                </p:oleObj>
              </mc:Choice>
              <mc:Fallback>
                <p:oleObj name="Image" r:id="rId4" imgW="2288859" imgH="1929225"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0"/>
                        <a:ext cx="6477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5475" name="Text Box 3"/>
          <p:cNvSpPr txBox="1">
            <a:spLocks noChangeArrowheads="1"/>
          </p:cNvSpPr>
          <p:nvPr/>
        </p:nvSpPr>
        <p:spPr bwMode="auto">
          <a:xfrm>
            <a:off x="1066800" y="4038600"/>
            <a:ext cx="8077200" cy="2654300"/>
          </a:xfrm>
          <a:prstGeom prst="rect">
            <a:avLst/>
          </a:prstGeom>
          <a:noFill/>
          <a:ln w="9525">
            <a:solidFill>
              <a:schemeClr val="tx1"/>
            </a:solidFill>
            <a:miter lim="800000"/>
            <a:headEnd/>
            <a:tailEnd/>
          </a:ln>
          <a:effectLst/>
        </p:spPr>
        <p:txBody>
          <a:bodyPr>
            <a:prstTxWarp prst="textNoShape">
              <a:avLst/>
            </a:prstTxWarp>
            <a:spAutoFit/>
          </a:bodyPr>
          <a:lstStyle/>
          <a:p>
            <a:pPr eaLnBrk="1" hangingPunct="1"/>
            <a:r>
              <a:rPr lang="en-US" sz="1400">
                <a:latin typeface="Arial" pitchFamily="-112" charset="0"/>
              </a:rPr>
              <a:t>BAKIUM</a:t>
            </a:r>
          </a:p>
          <a:p>
            <a:pPr eaLnBrk="1" hangingPunct="1"/>
            <a:r>
              <a:rPr lang="en-US" sz="1400">
                <a:latin typeface="Arial" pitchFamily="-112" charset="0"/>
              </a:rPr>
              <a:t>&lt;bt&gt;Yale University Herbarium&lt;/bt&gt;</a:t>
            </a:r>
          </a:p>
          <a:p>
            <a:pPr eaLnBrk="1" hangingPunct="1"/>
            <a:r>
              <a:rPr lang="en-US" sz="1400">
                <a:latin typeface="Arial" pitchFamily="-112" charset="0"/>
              </a:rPr>
              <a:t>&lt;bc&gt;YU.000081&lt;/bc&gt;</a:t>
            </a:r>
          </a:p>
          <a:p>
            <a:pPr eaLnBrk="1" hangingPunct="1"/>
            <a:r>
              <a:rPr lang="en-US" sz="1400">
                <a:latin typeface="Arial" pitchFamily="-112" charset="0"/>
              </a:rPr>
              <a:t>&lt;bc&gt;YU.000081&lt;/bc&gt;</a:t>
            </a:r>
          </a:p>
          <a:p>
            <a:pPr eaLnBrk="1" hangingPunct="1"/>
            <a:r>
              <a:rPr lang="en-US" sz="1400">
                <a:latin typeface="Arial" pitchFamily="-112" charset="0"/>
              </a:rPr>
              <a:t>&lt;hd&gt;Herbarium of Yale University Plants of San Luis, Peten, Guatemala&lt;/hd&gt;</a:t>
            </a:r>
          </a:p>
          <a:p>
            <a:pPr eaLnBrk="1" hangingPunct="1"/>
            <a:r>
              <a:rPr lang="en-US" sz="1400">
                <a:latin typeface="Arial" pitchFamily="-112" charset="0"/>
              </a:rPr>
              <a:t>No: 301           Family:&lt;fm&gt;Boraginaceae&lt;/fm&gt;</a:t>
            </a:r>
          </a:p>
          <a:p>
            <a:pPr eaLnBrk="1" hangingPunct="1"/>
            <a:r>
              <a:rPr lang="en-US" sz="1400">
                <a:latin typeface="Arial" pitchFamily="-112" charset="0"/>
              </a:rPr>
              <a:t>Scientific Name: &lt;gn&gt;Heliotropum&lt;/gn&gt; &lt;sp&gt;angiospermum^&lt;/sp&gt;</a:t>
            </a:r>
          </a:p>
          <a:p>
            <a:pPr eaLnBrk="1" hangingPunct="1"/>
            <a:r>
              <a:rPr lang="en-US" sz="1400">
                <a:latin typeface="Arial" pitchFamily="-112" charset="0"/>
              </a:rPr>
              <a:t>Mopan Mayan Name:      &lt;cm&gt;U   p'ot   kutz&lt;/cm&gt; Colloquial Spanish Name: &lt;cm&gt;mOCO   de   chompipe&lt;/cm&gt;</a:t>
            </a:r>
          </a:p>
          <a:p>
            <a:pPr eaLnBrk="1" hangingPunct="1"/>
            <a:r>
              <a:rPr lang="en-US" sz="1400">
                <a:latin typeface="Arial" pitchFamily="-112" charset="0"/>
              </a:rPr>
              <a:t>Location: &lt;lc&gt;in pueblo   (village)   along path&lt;/lc&gt;  &lt;cd&gt;2 9 May  1976&lt;/cd&gt;</a:t>
            </a:r>
          </a:p>
          <a:p>
            <a:pPr eaLnBrk="1" hangingPunct="1"/>
            <a:r>
              <a:rPr lang="en-US" sz="1400">
                <a:latin typeface="Arial" pitchFamily="-112" charset="0"/>
              </a:rPr>
              <a:t>Comments:&lt;pd&gt;herbaceous  plant reaching  60  cm. small yellow flowers&lt;/pd&gt;            (det.L.Brown)</a:t>
            </a:r>
          </a:p>
          <a:p>
            <a:pPr eaLnBrk="1" hangingPunct="1"/>
            <a:r>
              <a:rPr lang="en-US" sz="1400">
                <a:latin typeface="Arial" pitchFamily="-112" charset="0"/>
              </a:rPr>
              <a:t>Collected by &lt;co&gt;Pierre Ventur&lt;/co&gt;, &lt;ft&gt;Yale Department of Anthropology&lt;/ft&gt;</a:t>
            </a:r>
          </a:p>
        </p:txBody>
      </p:sp>
    </p:spTree>
    <p:extLst>
      <p:ext uri="{BB962C8B-B14F-4D97-AF65-F5344CB8AC3E}">
        <p14:creationId xmlns:p14="http://schemas.microsoft.com/office/powerpoint/2010/main" val="34230982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533400" y="152400"/>
            <a:ext cx="7772400" cy="1143000"/>
          </a:xfrm>
        </p:spPr>
        <p:txBody>
          <a:bodyPr/>
          <a:lstStyle/>
          <a:p>
            <a:r>
              <a:rPr lang="en-US" sz="3600"/>
              <a:t>Natural Handwriting Recognition</a:t>
            </a:r>
            <a:endParaRPr lang="en-US"/>
          </a:p>
        </p:txBody>
      </p:sp>
      <p:pic>
        <p:nvPicPr>
          <p:cNvPr id="117764" name="Picture 4"/>
          <p:cNvPicPr>
            <a:picLocks noChangeAspect="1" noChangeArrowheads="1"/>
          </p:cNvPicPr>
          <p:nvPr/>
        </p:nvPicPr>
        <p:blipFill>
          <a:blip r:embed="rId3"/>
          <a:srcRect b="3835"/>
          <a:stretch>
            <a:fillRect/>
          </a:stretch>
        </p:blipFill>
        <p:spPr bwMode="auto">
          <a:xfrm>
            <a:off x="990600" y="1295400"/>
            <a:ext cx="6934200" cy="5334000"/>
          </a:xfrm>
          <a:prstGeom prst="rect">
            <a:avLst/>
          </a:prstGeom>
          <a:noFill/>
        </p:spPr>
      </p:pic>
    </p:spTree>
    <p:extLst>
      <p:ext uri="{BB962C8B-B14F-4D97-AF65-F5344CB8AC3E}">
        <p14:creationId xmlns:p14="http://schemas.microsoft.com/office/powerpoint/2010/main" val="42770898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990600" y="304800"/>
            <a:ext cx="7543800" cy="838200"/>
          </a:xfrm>
        </p:spPr>
        <p:txBody>
          <a:bodyPr>
            <a:normAutofit/>
          </a:bodyPr>
          <a:lstStyle/>
          <a:p>
            <a:r>
              <a:rPr lang="en-US" sz="3600" dirty="0"/>
              <a:t> Web Services </a:t>
            </a:r>
            <a:r>
              <a:rPr lang="en-US" sz="3600" dirty="0" smtClean="0"/>
              <a:t>(or appliances)</a:t>
            </a:r>
            <a:endParaRPr lang="en-US" sz="3200" dirty="0"/>
          </a:p>
        </p:txBody>
      </p:sp>
      <p:sp>
        <p:nvSpPr>
          <p:cNvPr id="109571" name="Line 3"/>
          <p:cNvSpPr>
            <a:spLocks noChangeShapeType="1"/>
          </p:cNvSpPr>
          <p:nvPr/>
        </p:nvSpPr>
        <p:spPr bwMode="auto">
          <a:xfrm>
            <a:off x="4800600" y="3581400"/>
            <a:ext cx="0" cy="381000"/>
          </a:xfrm>
          <a:prstGeom prst="line">
            <a:avLst/>
          </a:prstGeom>
          <a:noFill/>
          <a:ln w="1905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09572" name="Rectangle 4"/>
          <p:cNvSpPr>
            <a:spLocks noChangeArrowheads="1"/>
          </p:cNvSpPr>
          <p:nvPr/>
        </p:nvSpPr>
        <p:spPr bwMode="auto">
          <a:xfrm>
            <a:off x="838200" y="1285875"/>
            <a:ext cx="7620000" cy="1371600"/>
          </a:xfrm>
          <a:prstGeom prst="rect">
            <a:avLst/>
          </a:prstGeom>
          <a:solidFill>
            <a:srgbClr val="DBAE4F"/>
          </a:solidFill>
          <a:ln w="19050">
            <a:solidFill>
              <a:srgbClr val="000000"/>
            </a:solidFill>
            <a:miter lim="800000"/>
            <a:headEnd/>
            <a:tailEnd/>
          </a:ln>
          <a:effectLst/>
        </p:spPr>
        <p:txBody>
          <a:bodyPr wrap="none" anchor="ctr">
            <a:prstTxWarp prst="textNoShape">
              <a:avLst/>
            </a:prstTxWarp>
          </a:bodyPr>
          <a:lstStyle/>
          <a:p>
            <a:pPr algn="ctr" eaLnBrk="1" hangingPunct="1"/>
            <a:endParaRPr lang="en-US" sz="2800"/>
          </a:p>
          <a:p>
            <a:pPr algn="ctr" eaLnBrk="1" hangingPunct="1"/>
            <a:endParaRPr lang="en-US" sz="2800"/>
          </a:p>
        </p:txBody>
      </p:sp>
      <p:sp>
        <p:nvSpPr>
          <p:cNvPr id="109573" name="Rectangle 5"/>
          <p:cNvSpPr>
            <a:spLocks noChangeArrowheads="1"/>
          </p:cNvSpPr>
          <p:nvPr/>
        </p:nvSpPr>
        <p:spPr bwMode="auto">
          <a:xfrm>
            <a:off x="1600200" y="3962400"/>
            <a:ext cx="6553200" cy="2743200"/>
          </a:xfrm>
          <a:prstGeom prst="rect">
            <a:avLst/>
          </a:prstGeom>
          <a:solidFill>
            <a:srgbClr val="FFB1ED"/>
          </a:solidFill>
          <a:ln w="28575">
            <a:solidFill>
              <a:srgbClr val="000000"/>
            </a:solidFill>
            <a:miter lim="800000"/>
            <a:headEnd/>
            <a:tailEnd/>
          </a:ln>
          <a:effectLst/>
        </p:spPr>
        <p:txBody>
          <a:bodyPr wrap="none" anchor="ctr">
            <a:prstTxWarp prst="textNoShape">
              <a:avLst/>
            </a:prstTxWarp>
          </a:bodyPr>
          <a:lstStyle/>
          <a:p>
            <a:pPr algn="ctr" eaLnBrk="1" hangingPunct="1"/>
            <a:endParaRPr lang="en-US" sz="1800"/>
          </a:p>
        </p:txBody>
      </p:sp>
      <p:sp>
        <p:nvSpPr>
          <p:cNvPr id="109574" name="Rectangle 6"/>
          <p:cNvSpPr>
            <a:spLocks noChangeArrowheads="1"/>
          </p:cNvSpPr>
          <p:nvPr/>
        </p:nvSpPr>
        <p:spPr bwMode="auto">
          <a:xfrm>
            <a:off x="3429000" y="4114800"/>
            <a:ext cx="4419600" cy="2514600"/>
          </a:xfrm>
          <a:prstGeom prst="rect">
            <a:avLst/>
          </a:prstGeom>
          <a:solidFill>
            <a:srgbClr val="BCF5FF"/>
          </a:solidFill>
          <a:ln w="28575">
            <a:solidFill>
              <a:srgbClr val="000000"/>
            </a:solidFill>
            <a:miter lim="800000"/>
            <a:headEnd/>
            <a:tailEnd/>
          </a:ln>
          <a:effectLst/>
        </p:spPr>
        <p:txBody>
          <a:bodyPr wrap="none" anchor="ctr">
            <a:prstTxWarp prst="textNoShape">
              <a:avLst/>
            </a:prstTxWarp>
          </a:bodyPr>
          <a:lstStyle/>
          <a:p>
            <a:pPr algn="ctr" eaLnBrk="1" hangingPunct="1"/>
            <a:endParaRPr lang="en-US" sz="1800"/>
          </a:p>
        </p:txBody>
      </p:sp>
      <p:sp>
        <p:nvSpPr>
          <p:cNvPr id="109575" name="Rectangle 7"/>
          <p:cNvSpPr>
            <a:spLocks noChangeArrowheads="1"/>
          </p:cNvSpPr>
          <p:nvPr/>
        </p:nvSpPr>
        <p:spPr bwMode="auto">
          <a:xfrm>
            <a:off x="5181600" y="4876800"/>
            <a:ext cx="2438400" cy="381000"/>
          </a:xfrm>
          <a:prstGeom prst="rect">
            <a:avLst/>
          </a:prstGeom>
          <a:solidFill>
            <a:srgbClr val="62DE2B"/>
          </a:solidFill>
          <a:ln w="9525">
            <a:solidFill>
              <a:srgbClr val="000000"/>
            </a:solidFill>
            <a:miter lim="800000"/>
            <a:headEnd/>
            <a:tailEnd/>
          </a:ln>
          <a:effectLst/>
        </p:spPr>
        <p:txBody>
          <a:bodyPr wrap="none" anchor="ctr">
            <a:prstTxWarp prst="textNoShape">
              <a:avLst/>
            </a:prstTxWarp>
          </a:bodyPr>
          <a:lstStyle/>
          <a:p>
            <a:pPr algn="ctr" eaLnBrk="1" hangingPunct="1"/>
            <a:r>
              <a:rPr lang="en-US" sz="1800">
                <a:solidFill>
                  <a:schemeClr val="bg1"/>
                </a:solidFill>
              </a:rPr>
              <a:t> </a:t>
            </a:r>
            <a:r>
              <a:rPr lang="en-US" sz="1800"/>
              <a:t>OCR Service</a:t>
            </a:r>
            <a:r>
              <a:rPr lang="en-US" sz="1800">
                <a:solidFill>
                  <a:schemeClr val="bg1"/>
                </a:solidFill>
              </a:rPr>
              <a:t> </a:t>
            </a:r>
          </a:p>
        </p:txBody>
      </p:sp>
      <p:sp>
        <p:nvSpPr>
          <p:cNvPr id="109576" name="Rectangle 8"/>
          <p:cNvSpPr>
            <a:spLocks noChangeArrowheads="1"/>
          </p:cNvSpPr>
          <p:nvPr/>
        </p:nvSpPr>
        <p:spPr bwMode="auto">
          <a:xfrm>
            <a:off x="5181600" y="5486400"/>
            <a:ext cx="2438400" cy="381000"/>
          </a:xfrm>
          <a:prstGeom prst="rect">
            <a:avLst/>
          </a:prstGeom>
          <a:solidFill>
            <a:srgbClr val="FFFE2F"/>
          </a:solidFill>
          <a:ln w="9525">
            <a:solidFill>
              <a:srgbClr val="000000"/>
            </a:solidFill>
            <a:miter lim="800000"/>
            <a:headEnd/>
            <a:tailEnd/>
          </a:ln>
          <a:effectLst/>
        </p:spPr>
        <p:txBody>
          <a:bodyPr wrap="none" anchor="ctr">
            <a:prstTxWarp prst="textNoShape">
              <a:avLst/>
            </a:prstTxWarp>
          </a:bodyPr>
          <a:lstStyle/>
          <a:p>
            <a:pPr algn="ctr" eaLnBrk="1" hangingPunct="1"/>
            <a:r>
              <a:rPr lang="en-US" sz="1800"/>
              <a:t>NHR Service</a:t>
            </a:r>
            <a:r>
              <a:rPr lang="en-US" sz="1800">
                <a:solidFill>
                  <a:schemeClr val="bg1"/>
                </a:solidFill>
              </a:rPr>
              <a:t> </a:t>
            </a:r>
          </a:p>
        </p:txBody>
      </p:sp>
      <p:sp>
        <p:nvSpPr>
          <p:cNvPr id="109577" name="Rectangle 9"/>
          <p:cNvSpPr>
            <a:spLocks noChangeArrowheads="1"/>
          </p:cNvSpPr>
          <p:nvPr/>
        </p:nvSpPr>
        <p:spPr bwMode="auto">
          <a:xfrm>
            <a:off x="5181600" y="6096000"/>
            <a:ext cx="2438400" cy="381000"/>
          </a:xfrm>
          <a:prstGeom prst="rect">
            <a:avLst/>
          </a:prstGeom>
          <a:solidFill>
            <a:srgbClr val="FFFE2F"/>
          </a:solidFill>
          <a:ln w="9525">
            <a:solidFill>
              <a:srgbClr val="000000"/>
            </a:solidFill>
            <a:miter lim="800000"/>
            <a:headEnd/>
            <a:tailEnd/>
          </a:ln>
          <a:effectLst/>
        </p:spPr>
        <p:txBody>
          <a:bodyPr wrap="none" anchor="ctr">
            <a:prstTxWarp prst="textNoShape">
              <a:avLst/>
            </a:prstTxWarp>
          </a:bodyPr>
          <a:lstStyle/>
          <a:p>
            <a:pPr algn="ctr" eaLnBrk="1" hangingPunct="1"/>
            <a:r>
              <a:rPr lang="en-US" sz="1800"/>
              <a:t>NLP Service</a:t>
            </a:r>
            <a:endParaRPr lang="en-US" sz="1800">
              <a:solidFill>
                <a:schemeClr val="bg1"/>
              </a:solidFill>
            </a:endParaRPr>
          </a:p>
        </p:txBody>
      </p:sp>
      <p:sp>
        <p:nvSpPr>
          <p:cNvPr id="109578" name="Text Box 10"/>
          <p:cNvSpPr txBox="1">
            <a:spLocks noChangeArrowheads="1"/>
          </p:cNvSpPr>
          <p:nvPr/>
        </p:nvSpPr>
        <p:spPr bwMode="auto">
          <a:xfrm>
            <a:off x="1905000" y="4113213"/>
            <a:ext cx="1447800" cy="1373187"/>
          </a:xfrm>
          <a:prstGeom prst="rect">
            <a:avLst/>
          </a:prstGeom>
          <a:noFill/>
          <a:ln w="9525">
            <a:noFill/>
            <a:miter lim="800000"/>
            <a:headEnd/>
            <a:tailEnd/>
          </a:ln>
          <a:effectLst/>
        </p:spPr>
        <p:txBody>
          <a:bodyPr>
            <a:prstTxWarp prst="textNoShape">
              <a:avLst/>
            </a:prstTxWarp>
            <a:spAutoFit/>
          </a:bodyPr>
          <a:lstStyle/>
          <a:p>
            <a:pPr eaLnBrk="1" hangingPunct="1"/>
            <a:r>
              <a:rPr lang="en-US" sz="2800"/>
              <a:t>Tomcat</a:t>
            </a:r>
            <a:br>
              <a:rPr lang="en-US" sz="2800"/>
            </a:br>
            <a:r>
              <a:rPr lang="en-US" sz="2800"/>
              <a:t>Web</a:t>
            </a:r>
            <a:br>
              <a:rPr lang="en-US" sz="2800"/>
            </a:br>
            <a:r>
              <a:rPr lang="en-US" sz="2800"/>
              <a:t>Server</a:t>
            </a:r>
          </a:p>
        </p:txBody>
      </p:sp>
      <p:sp>
        <p:nvSpPr>
          <p:cNvPr id="109579" name="Text Box 11"/>
          <p:cNvSpPr txBox="1">
            <a:spLocks noChangeArrowheads="1"/>
          </p:cNvSpPr>
          <p:nvPr/>
        </p:nvSpPr>
        <p:spPr bwMode="auto">
          <a:xfrm>
            <a:off x="3505200" y="4191000"/>
            <a:ext cx="3352800" cy="701675"/>
          </a:xfrm>
          <a:prstGeom prst="rect">
            <a:avLst/>
          </a:prstGeom>
          <a:noFill/>
          <a:ln w="9525">
            <a:noFill/>
            <a:miter lim="800000"/>
            <a:headEnd/>
            <a:tailEnd/>
          </a:ln>
          <a:effectLst/>
        </p:spPr>
        <p:txBody>
          <a:bodyPr>
            <a:prstTxWarp prst="textNoShape">
              <a:avLst/>
            </a:prstTxWarp>
            <a:spAutoFit/>
          </a:bodyPr>
          <a:lstStyle/>
          <a:p>
            <a:pPr eaLnBrk="1" hangingPunct="1"/>
            <a:r>
              <a:rPr lang="en-US" sz="2000"/>
              <a:t>Axis – SOAP management framework</a:t>
            </a:r>
            <a:r>
              <a:rPr lang="en-US">
                <a:solidFill>
                  <a:schemeClr val="bg1"/>
                </a:solidFill>
              </a:rPr>
              <a:t> </a:t>
            </a:r>
          </a:p>
        </p:txBody>
      </p:sp>
      <p:sp>
        <p:nvSpPr>
          <p:cNvPr id="109580" name="Text Box 12"/>
          <p:cNvSpPr txBox="1">
            <a:spLocks noChangeArrowheads="1"/>
          </p:cNvSpPr>
          <p:nvPr/>
        </p:nvSpPr>
        <p:spPr bwMode="auto">
          <a:xfrm>
            <a:off x="3124200" y="3133725"/>
            <a:ext cx="2689225" cy="415925"/>
          </a:xfrm>
          <a:prstGeom prst="rect">
            <a:avLst/>
          </a:prstGeom>
          <a:solidFill>
            <a:srgbClr val="62DE2B"/>
          </a:solidFill>
          <a:ln w="19050">
            <a:solidFill>
              <a:srgbClr val="000000"/>
            </a:solidFill>
            <a:miter lim="800000"/>
            <a:headEnd/>
            <a:tailEnd/>
          </a:ln>
          <a:effectLst/>
        </p:spPr>
        <p:txBody>
          <a:bodyPr wrap="none">
            <a:prstTxWarp prst="textNoShape">
              <a:avLst/>
            </a:prstTxWarp>
            <a:spAutoFit/>
          </a:bodyPr>
          <a:lstStyle/>
          <a:p>
            <a:pPr eaLnBrk="1" hangingPunct="1"/>
            <a:r>
              <a:rPr lang="en-US" sz="1200">
                <a:solidFill>
                  <a:schemeClr val="bg1"/>
                </a:solidFill>
              </a:rPr>
              <a:t> </a:t>
            </a:r>
            <a:r>
              <a:rPr lang="en-US" sz="1800" b="1"/>
              <a:t>HTTP</a:t>
            </a:r>
            <a:r>
              <a:rPr lang="en-US" sz="1800"/>
              <a:t> </a:t>
            </a:r>
            <a:r>
              <a:rPr lang="en-US" sz="2000"/>
              <a:t>request/response</a:t>
            </a:r>
            <a:endParaRPr lang="en-US" sz="2000">
              <a:solidFill>
                <a:schemeClr val="bg1"/>
              </a:solidFill>
            </a:endParaRPr>
          </a:p>
        </p:txBody>
      </p:sp>
      <p:sp>
        <p:nvSpPr>
          <p:cNvPr id="109581" name="Rectangle 13"/>
          <p:cNvSpPr>
            <a:spLocks noChangeArrowheads="1"/>
          </p:cNvSpPr>
          <p:nvPr/>
        </p:nvSpPr>
        <p:spPr bwMode="auto">
          <a:xfrm>
            <a:off x="1066800" y="1362075"/>
            <a:ext cx="1371600" cy="457200"/>
          </a:xfrm>
          <a:prstGeom prst="rect">
            <a:avLst/>
          </a:prstGeom>
          <a:solidFill>
            <a:srgbClr val="DBAE4F"/>
          </a:solidFill>
          <a:ln w="3175">
            <a:noFill/>
            <a:miter lim="800000"/>
            <a:headEnd/>
            <a:tailEnd/>
          </a:ln>
          <a:effectLst/>
        </p:spPr>
        <p:txBody>
          <a:bodyPr wrap="none" anchor="ctr">
            <a:prstTxWarp prst="textNoShape">
              <a:avLst/>
            </a:prstTxWarp>
          </a:bodyPr>
          <a:lstStyle/>
          <a:p>
            <a:pPr algn="ctr" eaLnBrk="1" hangingPunct="1"/>
            <a:r>
              <a:rPr lang="en-US" sz="2800"/>
              <a:t>Java Client</a:t>
            </a:r>
          </a:p>
        </p:txBody>
      </p:sp>
      <p:sp>
        <p:nvSpPr>
          <p:cNvPr id="109582" name="Rectangle 14"/>
          <p:cNvSpPr>
            <a:spLocks noChangeArrowheads="1"/>
          </p:cNvSpPr>
          <p:nvPr/>
        </p:nvSpPr>
        <p:spPr bwMode="auto">
          <a:xfrm>
            <a:off x="2819400" y="1438275"/>
            <a:ext cx="1600200" cy="381000"/>
          </a:xfrm>
          <a:prstGeom prst="rect">
            <a:avLst/>
          </a:prstGeom>
          <a:solidFill>
            <a:schemeClr val="bg2"/>
          </a:solidFill>
          <a:ln w="9525">
            <a:solidFill>
              <a:srgbClr val="000000"/>
            </a:solidFill>
            <a:miter lim="800000"/>
            <a:headEnd/>
            <a:tailEnd/>
          </a:ln>
          <a:effectLst/>
        </p:spPr>
        <p:txBody>
          <a:bodyPr wrap="none" anchor="ctr">
            <a:prstTxWarp prst="textNoShape">
              <a:avLst/>
            </a:prstTxWarp>
          </a:bodyPr>
          <a:lstStyle/>
          <a:p>
            <a:pPr algn="ctr" eaLnBrk="1" hangingPunct="1"/>
            <a:r>
              <a:rPr lang="en-US" sz="1800">
                <a:solidFill>
                  <a:schemeClr val="bg1"/>
                </a:solidFill>
              </a:rPr>
              <a:t> </a:t>
            </a:r>
            <a:r>
              <a:rPr lang="en-US" sz="1800"/>
              <a:t>JP2</a:t>
            </a:r>
            <a:r>
              <a:rPr lang="en-US" sz="1800">
                <a:solidFill>
                  <a:schemeClr val="bg1"/>
                </a:solidFill>
              </a:rPr>
              <a:t> </a:t>
            </a:r>
          </a:p>
        </p:txBody>
      </p:sp>
      <p:sp>
        <p:nvSpPr>
          <p:cNvPr id="109583" name="Rectangle 15"/>
          <p:cNvSpPr>
            <a:spLocks noChangeArrowheads="1"/>
          </p:cNvSpPr>
          <p:nvPr/>
        </p:nvSpPr>
        <p:spPr bwMode="auto">
          <a:xfrm>
            <a:off x="1219200" y="2047875"/>
            <a:ext cx="3505200" cy="381000"/>
          </a:xfrm>
          <a:prstGeom prst="rect">
            <a:avLst/>
          </a:prstGeom>
          <a:solidFill>
            <a:schemeClr val="bg2"/>
          </a:solidFill>
          <a:ln w="9525">
            <a:solidFill>
              <a:srgbClr val="000000"/>
            </a:solidFill>
            <a:miter lim="800000"/>
            <a:headEnd/>
            <a:tailEnd/>
          </a:ln>
          <a:effectLst/>
        </p:spPr>
        <p:txBody>
          <a:bodyPr wrap="none" anchor="ctr">
            <a:prstTxWarp prst="textNoShape">
              <a:avLst/>
            </a:prstTxWarp>
          </a:bodyPr>
          <a:lstStyle/>
          <a:p>
            <a:pPr algn="ctr" eaLnBrk="1" hangingPunct="1"/>
            <a:r>
              <a:rPr lang="en-US" sz="1800">
                <a:solidFill>
                  <a:schemeClr val="bg1"/>
                </a:solidFill>
              </a:rPr>
              <a:t> </a:t>
            </a:r>
            <a:r>
              <a:rPr lang="en-US" sz="1800"/>
              <a:t>OCR Optimized JPEG</a:t>
            </a:r>
            <a:r>
              <a:rPr lang="en-US" sz="1800">
                <a:solidFill>
                  <a:schemeClr val="bg1"/>
                </a:solidFill>
              </a:rPr>
              <a:t> </a:t>
            </a:r>
          </a:p>
        </p:txBody>
      </p:sp>
      <p:sp>
        <p:nvSpPr>
          <p:cNvPr id="109584" name="Line 16"/>
          <p:cNvSpPr>
            <a:spLocks noChangeShapeType="1"/>
          </p:cNvSpPr>
          <p:nvPr/>
        </p:nvSpPr>
        <p:spPr bwMode="auto">
          <a:xfrm flipV="1">
            <a:off x="4495800" y="2428875"/>
            <a:ext cx="0" cy="695325"/>
          </a:xfrm>
          <a:prstGeom prst="line">
            <a:avLst/>
          </a:prstGeom>
          <a:noFill/>
          <a:ln w="19050">
            <a:solidFill>
              <a:schemeClr val="tx1"/>
            </a:solidFill>
            <a:round/>
            <a:headEnd type="triangle" w="med" len="med"/>
            <a:tailEnd/>
          </a:ln>
          <a:effectLst/>
        </p:spPr>
        <p:txBody>
          <a:bodyPr>
            <a:prstTxWarp prst="textNoShape">
              <a:avLst/>
            </a:prstTxWarp>
          </a:bodyPr>
          <a:lstStyle/>
          <a:p>
            <a:endParaRPr lang="en-US"/>
          </a:p>
        </p:txBody>
      </p:sp>
      <p:sp>
        <p:nvSpPr>
          <p:cNvPr id="109585" name="Rectangle 17"/>
          <p:cNvSpPr>
            <a:spLocks noChangeArrowheads="1"/>
          </p:cNvSpPr>
          <p:nvPr/>
        </p:nvSpPr>
        <p:spPr bwMode="auto">
          <a:xfrm>
            <a:off x="4572000" y="1438275"/>
            <a:ext cx="1600200" cy="381000"/>
          </a:xfrm>
          <a:prstGeom prst="rect">
            <a:avLst/>
          </a:prstGeom>
          <a:solidFill>
            <a:schemeClr val="bg2"/>
          </a:solidFill>
          <a:ln w="9525">
            <a:solidFill>
              <a:srgbClr val="000000"/>
            </a:solidFill>
            <a:miter lim="800000"/>
            <a:headEnd/>
            <a:tailEnd/>
          </a:ln>
          <a:effectLst/>
        </p:spPr>
        <p:txBody>
          <a:bodyPr wrap="none" anchor="ctr">
            <a:prstTxWarp prst="textNoShape">
              <a:avLst/>
            </a:prstTxWarp>
          </a:bodyPr>
          <a:lstStyle/>
          <a:p>
            <a:pPr algn="ctr" eaLnBrk="1" hangingPunct="1"/>
            <a:r>
              <a:rPr lang="en-US" sz="1800">
                <a:solidFill>
                  <a:schemeClr val="bg1"/>
                </a:solidFill>
              </a:rPr>
              <a:t> </a:t>
            </a:r>
            <a:r>
              <a:rPr lang="en-US" sz="1800"/>
              <a:t>Thumbnails</a:t>
            </a:r>
            <a:r>
              <a:rPr lang="en-US" sz="1800">
                <a:solidFill>
                  <a:schemeClr val="bg1"/>
                </a:solidFill>
              </a:rPr>
              <a:t> </a:t>
            </a:r>
          </a:p>
        </p:txBody>
      </p:sp>
      <p:sp>
        <p:nvSpPr>
          <p:cNvPr id="109586" name="Text Box 18"/>
          <p:cNvSpPr txBox="1">
            <a:spLocks noChangeArrowheads="1"/>
          </p:cNvSpPr>
          <p:nvPr/>
        </p:nvSpPr>
        <p:spPr bwMode="auto">
          <a:xfrm>
            <a:off x="6553200" y="1446213"/>
            <a:ext cx="792163" cy="385762"/>
          </a:xfrm>
          <a:prstGeom prst="rect">
            <a:avLst/>
          </a:prstGeom>
          <a:solidFill>
            <a:srgbClr val="62DE2B"/>
          </a:solidFill>
          <a:ln w="19050">
            <a:solidFill>
              <a:srgbClr val="000000"/>
            </a:solidFill>
            <a:miter lim="800000"/>
            <a:headEnd/>
            <a:tailEnd/>
          </a:ln>
          <a:effectLst/>
        </p:spPr>
        <p:txBody>
          <a:bodyPr wrap="none">
            <a:prstTxWarp prst="textNoShape">
              <a:avLst/>
            </a:prstTxWarp>
            <a:spAutoFit/>
          </a:bodyPr>
          <a:lstStyle/>
          <a:p>
            <a:pPr eaLnBrk="1" hangingPunct="1"/>
            <a:r>
              <a:rPr lang="en-US" sz="1200">
                <a:solidFill>
                  <a:schemeClr val="bg1"/>
                </a:solidFill>
              </a:rPr>
              <a:t> </a:t>
            </a:r>
            <a:r>
              <a:rPr lang="en-US" sz="1800" b="1"/>
              <a:t>Linux</a:t>
            </a:r>
            <a:endParaRPr lang="en-US" sz="2000">
              <a:solidFill>
                <a:schemeClr val="bg1"/>
              </a:solidFill>
            </a:endParaRPr>
          </a:p>
        </p:txBody>
      </p:sp>
      <p:sp>
        <p:nvSpPr>
          <p:cNvPr id="109587" name="Text Box 19"/>
          <p:cNvSpPr txBox="1">
            <a:spLocks noChangeArrowheads="1"/>
          </p:cNvSpPr>
          <p:nvPr/>
        </p:nvSpPr>
        <p:spPr bwMode="auto">
          <a:xfrm>
            <a:off x="7589838" y="1446213"/>
            <a:ext cx="754062" cy="385762"/>
          </a:xfrm>
          <a:prstGeom prst="rect">
            <a:avLst/>
          </a:prstGeom>
          <a:solidFill>
            <a:srgbClr val="62DE2B"/>
          </a:solidFill>
          <a:ln w="19050">
            <a:solidFill>
              <a:srgbClr val="000000"/>
            </a:solidFill>
            <a:miter lim="800000"/>
            <a:headEnd/>
            <a:tailEnd/>
          </a:ln>
          <a:effectLst/>
        </p:spPr>
        <p:txBody>
          <a:bodyPr wrap="none">
            <a:prstTxWarp prst="textNoShape">
              <a:avLst/>
            </a:prstTxWarp>
            <a:spAutoFit/>
          </a:bodyPr>
          <a:lstStyle/>
          <a:p>
            <a:pPr eaLnBrk="1" hangingPunct="1"/>
            <a:r>
              <a:rPr lang="en-US" sz="1200">
                <a:solidFill>
                  <a:schemeClr val="bg1"/>
                </a:solidFill>
              </a:rPr>
              <a:t> </a:t>
            </a:r>
            <a:r>
              <a:rPr lang="en-US" sz="1800" b="1"/>
              <a:t>OS X</a:t>
            </a:r>
            <a:endParaRPr lang="en-US" sz="2000">
              <a:solidFill>
                <a:schemeClr val="bg1"/>
              </a:solidFill>
            </a:endParaRPr>
          </a:p>
        </p:txBody>
      </p:sp>
      <p:sp>
        <p:nvSpPr>
          <p:cNvPr id="109588" name="Text Box 20"/>
          <p:cNvSpPr txBox="1">
            <a:spLocks noChangeArrowheads="1"/>
          </p:cNvSpPr>
          <p:nvPr/>
        </p:nvSpPr>
        <p:spPr bwMode="auto">
          <a:xfrm>
            <a:off x="7043738" y="2055813"/>
            <a:ext cx="995362" cy="385762"/>
          </a:xfrm>
          <a:prstGeom prst="rect">
            <a:avLst/>
          </a:prstGeom>
          <a:solidFill>
            <a:srgbClr val="62DE2B"/>
          </a:solidFill>
          <a:ln w="19050">
            <a:solidFill>
              <a:srgbClr val="000000"/>
            </a:solidFill>
            <a:miter lim="800000"/>
            <a:headEnd/>
            <a:tailEnd/>
          </a:ln>
          <a:effectLst/>
        </p:spPr>
        <p:txBody>
          <a:bodyPr wrap="none">
            <a:prstTxWarp prst="textNoShape">
              <a:avLst/>
            </a:prstTxWarp>
            <a:spAutoFit/>
          </a:bodyPr>
          <a:lstStyle/>
          <a:p>
            <a:pPr eaLnBrk="1" hangingPunct="1"/>
            <a:r>
              <a:rPr lang="en-US" sz="1200">
                <a:solidFill>
                  <a:schemeClr val="bg1"/>
                </a:solidFill>
              </a:rPr>
              <a:t> </a:t>
            </a:r>
            <a:r>
              <a:rPr lang="en-US" sz="1800" b="1"/>
              <a:t>Win XP</a:t>
            </a:r>
            <a:endParaRPr lang="en-US" sz="2000">
              <a:solidFill>
                <a:schemeClr val="bg1"/>
              </a:solidFill>
            </a:endParaRPr>
          </a:p>
        </p:txBody>
      </p:sp>
      <p:sp>
        <p:nvSpPr>
          <p:cNvPr id="109589" name="Line 21"/>
          <p:cNvSpPr>
            <a:spLocks noChangeShapeType="1"/>
          </p:cNvSpPr>
          <p:nvPr/>
        </p:nvSpPr>
        <p:spPr bwMode="auto">
          <a:xfrm flipV="1">
            <a:off x="5181600" y="2419350"/>
            <a:ext cx="0" cy="695325"/>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09590" name="Rectangle 22"/>
          <p:cNvSpPr>
            <a:spLocks noChangeArrowheads="1"/>
          </p:cNvSpPr>
          <p:nvPr/>
        </p:nvSpPr>
        <p:spPr bwMode="auto">
          <a:xfrm>
            <a:off x="4876800" y="2047875"/>
            <a:ext cx="1295400" cy="381000"/>
          </a:xfrm>
          <a:prstGeom prst="rect">
            <a:avLst/>
          </a:prstGeom>
          <a:solidFill>
            <a:schemeClr val="bg2"/>
          </a:solidFill>
          <a:ln w="9525">
            <a:solidFill>
              <a:srgbClr val="000000"/>
            </a:solidFill>
            <a:miter lim="800000"/>
            <a:headEnd/>
            <a:tailEnd/>
          </a:ln>
          <a:effectLst/>
        </p:spPr>
        <p:txBody>
          <a:bodyPr wrap="none" anchor="ctr">
            <a:prstTxWarp prst="textNoShape">
              <a:avLst/>
            </a:prstTxWarp>
          </a:bodyPr>
          <a:lstStyle/>
          <a:p>
            <a:pPr algn="ctr" eaLnBrk="1" hangingPunct="1"/>
            <a:r>
              <a:rPr lang="en-US" sz="1800">
                <a:solidFill>
                  <a:schemeClr val="bg1"/>
                </a:solidFill>
              </a:rPr>
              <a:t> </a:t>
            </a:r>
            <a:r>
              <a:rPr lang="en-US" sz="1800"/>
              <a:t>Text</a:t>
            </a:r>
            <a:r>
              <a:rPr lang="en-US" sz="1800">
                <a:solidFill>
                  <a:schemeClr val="bg1"/>
                </a:solidFill>
              </a:rPr>
              <a:t> </a:t>
            </a:r>
          </a:p>
        </p:txBody>
      </p:sp>
    </p:spTree>
    <p:extLst>
      <p:ext uri="{BB962C8B-B14F-4D97-AF65-F5344CB8AC3E}">
        <p14:creationId xmlns:p14="http://schemas.microsoft.com/office/powerpoint/2010/main" val="31809402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Distributing </a:t>
            </a:r>
            <a:r>
              <a:rPr lang="en-US" dirty="0" smtClean="0"/>
              <a:t>data</a:t>
            </a:r>
            <a:endParaRPr lang="en-US" dirty="0"/>
          </a:p>
        </p:txBody>
      </p:sp>
      <p:grpSp>
        <p:nvGrpSpPr>
          <p:cNvPr id="70" name="Group 69"/>
          <p:cNvGrpSpPr/>
          <p:nvPr/>
        </p:nvGrpSpPr>
        <p:grpSpPr>
          <a:xfrm>
            <a:off x="152400" y="1679719"/>
            <a:ext cx="8763000" cy="4492481"/>
            <a:chOff x="152400" y="1679719"/>
            <a:chExt cx="8763000" cy="4492481"/>
          </a:xfrm>
        </p:grpSpPr>
        <p:grpSp>
          <p:nvGrpSpPr>
            <p:cNvPr id="33" name="Group 32"/>
            <p:cNvGrpSpPr/>
            <p:nvPr/>
          </p:nvGrpSpPr>
          <p:grpSpPr>
            <a:xfrm>
              <a:off x="3429000" y="2057400"/>
              <a:ext cx="2286000" cy="1600200"/>
              <a:chOff x="2971800" y="2057400"/>
              <a:chExt cx="2286000" cy="2514600"/>
            </a:xfrm>
            <a:solidFill>
              <a:schemeClr val="accent4">
                <a:lumMod val="60000"/>
                <a:lumOff val="40000"/>
                <a:alpha val="41000"/>
              </a:schemeClr>
            </a:solidFill>
          </p:grpSpPr>
          <p:grpSp>
            <p:nvGrpSpPr>
              <p:cNvPr id="32" name="Group 31"/>
              <p:cNvGrpSpPr/>
              <p:nvPr/>
            </p:nvGrpSpPr>
            <p:grpSpPr>
              <a:xfrm>
                <a:off x="4343400" y="2209800"/>
                <a:ext cx="533400" cy="1447800"/>
                <a:chOff x="5029200" y="2514600"/>
                <a:chExt cx="533400" cy="1447800"/>
              </a:xfrm>
              <a:grpFill/>
            </p:grpSpPr>
            <p:sp>
              <p:nvSpPr>
                <p:cNvPr id="30" name="Magnetic Disk 29"/>
                <p:cNvSpPr/>
                <p:nvPr/>
              </p:nvSpPr>
              <p:spPr>
                <a:xfrm>
                  <a:off x="5029200" y="25146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Magnetic Disk 30"/>
                <p:cNvSpPr/>
                <p:nvPr/>
              </p:nvSpPr>
              <p:spPr>
                <a:xfrm>
                  <a:off x="5181600" y="26670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962400" y="2209800"/>
                <a:ext cx="838200" cy="1752600"/>
                <a:chOff x="3962400" y="2286000"/>
                <a:chExt cx="838200" cy="1752600"/>
              </a:xfrm>
              <a:grpFill/>
            </p:grpSpPr>
            <p:sp>
              <p:nvSpPr>
                <p:cNvPr id="15" name="Magnetic Disk 14"/>
                <p:cNvSpPr/>
                <p:nvPr/>
              </p:nvSpPr>
              <p:spPr>
                <a:xfrm>
                  <a:off x="3962400" y="22860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Magnetic Disk 15"/>
                <p:cNvSpPr/>
                <p:nvPr/>
              </p:nvSpPr>
              <p:spPr>
                <a:xfrm>
                  <a:off x="4114800" y="24384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agnetic Disk 16"/>
                <p:cNvSpPr/>
                <p:nvPr/>
              </p:nvSpPr>
              <p:spPr>
                <a:xfrm>
                  <a:off x="4267200" y="25908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agnetic Disk 17"/>
                <p:cNvSpPr/>
                <p:nvPr/>
              </p:nvSpPr>
              <p:spPr>
                <a:xfrm>
                  <a:off x="4419600" y="27432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505200" y="2209800"/>
                <a:ext cx="1143000" cy="2057400"/>
                <a:chOff x="3505200" y="2209800"/>
                <a:chExt cx="1143000" cy="2057400"/>
              </a:xfrm>
              <a:grpFill/>
            </p:grpSpPr>
            <p:sp>
              <p:nvSpPr>
                <p:cNvPr id="8" name="Magnetic Disk 7"/>
                <p:cNvSpPr/>
                <p:nvPr/>
              </p:nvSpPr>
              <p:spPr>
                <a:xfrm>
                  <a:off x="3505200" y="22098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Magnetic Disk 8"/>
                <p:cNvSpPr/>
                <p:nvPr/>
              </p:nvSpPr>
              <p:spPr>
                <a:xfrm>
                  <a:off x="3657600" y="23622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agnetic Disk 9"/>
                <p:cNvSpPr/>
                <p:nvPr/>
              </p:nvSpPr>
              <p:spPr>
                <a:xfrm>
                  <a:off x="3810000" y="25146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agnetic Disk 10"/>
                <p:cNvSpPr/>
                <p:nvPr/>
              </p:nvSpPr>
              <p:spPr>
                <a:xfrm>
                  <a:off x="3962400" y="26670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agnetic Disk 11"/>
                <p:cNvSpPr/>
                <p:nvPr/>
              </p:nvSpPr>
              <p:spPr>
                <a:xfrm>
                  <a:off x="4114800" y="28194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agnetic Disk 12"/>
                <p:cNvSpPr/>
                <p:nvPr/>
              </p:nvSpPr>
              <p:spPr>
                <a:xfrm>
                  <a:off x="4267200" y="29718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429000" y="2590800"/>
                <a:ext cx="838200" cy="1752600"/>
                <a:chOff x="3429000" y="2667000"/>
                <a:chExt cx="838200" cy="1752600"/>
              </a:xfrm>
              <a:grpFill/>
            </p:grpSpPr>
            <p:sp>
              <p:nvSpPr>
                <p:cNvPr id="19" name="Magnetic Disk 18"/>
                <p:cNvSpPr/>
                <p:nvPr/>
              </p:nvSpPr>
              <p:spPr>
                <a:xfrm>
                  <a:off x="3429000" y="26670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agnetic Disk 19"/>
                <p:cNvSpPr/>
                <p:nvPr/>
              </p:nvSpPr>
              <p:spPr>
                <a:xfrm>
                  <a:off x="3581400" y="28194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Magnetic Disk 20"/>
                <p:cNvSpPr/>
                <p:nvPr/>
              </p:nvSpPr>
              <p:spPr>
                <a:xfrm>
                  <a:off x="3733800" y="29718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agnetic Disk 21"/>
                <p:cNvSpPr/>
                <p:nvPr/>
              </p:nvSpPr>
              <p:spPr>
                <a:xfrm>
                  <a:off x="3886200" y="3124200"/>
                  <a:ext cx="381000" cy="12954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Magnetic Disk 25"/>
              <p:cNvSpPr/>
              <p:nvPr/>
            </p:nvSpPr>
            <p:spPr>
              <a:xfrm>
                <a:off x="2971800" y="2057400"/>
                <a:ext cx="2286000" cy="2514600"/>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agnetic Disk 27"/>
              <p:cNvSpPr/>
              <p:nvPr/>
            </p:nvSpPr>
            <p:spPr>
              <a:xfrm>
                <a:off x="3505200" y="3124200"/>
                <a:ext cx="381000" cy="1295399"/>
              </a:xfrm>
              <a:prstGeom prst="flowChartMagneticDisk">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Data 33"/>
            <p:cNvSpPr/>
            <p:nvPr/>
          </p:nvSpPr>
          <p:spPr>
            <a:xfrm>
              <a:off x="4038600" y="5486400"/>
              <a:ext cx="1524000"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err="1" smtClean="0"/>
                <a:t>FishNet</a:t>
              </a:r>
              <a:endParaRPr lang="en-US" dirty="0"/>
            </a:p>
          </p:txBody>
        </p:sp>
        <p:sp>
          <p:nvSpPr>
            <p:cNvPr id="35" name="Data 34"/>
            <p:cNvSpPr/>
            <p:nvPr/>
          </p:nvSpPr>
          <p:spPr>
            <a:xfrm>
              <a:off x="457200" y="1679719"/>
              <a:ext cx="1524000"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FLMNH</a:t>
              </a:r>
            </a:p>
            <a:p>
              <a:pPr algn="ctr"/>
              <a:r>
                <a:rPr lang="en-US" dirty="0" smtClean="0"/>
                <a:t>Web</a:t>
              </a:r>
              <a:endParaRPr lang="en-US" dirty="0"/>
            </a:p>
          </p:txBody>
        </p:sp>
        <p:sp>
          <p:nvSpPr>
            <p:cNvPr id="36" name="Data 35"/>
            <p:cNvSpPr/>
            <p:nvPr/>
          </p:nvSpPr>
          <p:spPr>
            <a:xfrm>
              <a:off x="381000" y="4267200"/>
              <a:ext cx="1676400"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err="1" smtClean="0"/>
                <a:t>BiSciCol</a:t>
              </a:r>
              <a:endParaRPr lang="en-US" dirty="0"/>
            </a:p>
          </p:txBody>
        </p:sp>
        <p:sp>
          <p:nvSpPr>
            <p:cNvPr id="37" name="Data 36"/>
            <p:cNvSpPr/>
            <p:nvPr/>
          </p:nvSpPr>
          <p:spPr>
            <a:xfrm>
              <a:off x="1981200" y="5257800"/>
              <a:ext cx="1524000"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GBIF</a:t>
              </a:r>
              <a:endParaRPr lang="en-US" dirty="0"/>
            </a:p>
          </p:txBody>
        </p:sp>
        <p:sp>
          <p:nvSpPr>
            <p:cNvPr id="38" name="Data 37"/>
            <p:cNvSpPr/>
            <p:nvPr/>
          </p:nvSpPr>
          <p:spPr>
            <a:xfrm>
              <a:off x="6781800" y="3581400"/>
              <a:ext cx="1524000"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err="1" smtClean="0"/>
                <a:t>Paleo</a:t>
              </a:r>
              <a:r>
                <a:rPr lang="en-US" dirty="0" smtClean="0"/>
                <a:t>-portal</a:t>
              </a:r>
              <a:endParaRPr lang="en-US" dirty="0"/>
            </a:p>
          </p:txBody>
        </p:sp>
        <p:sp>
          <p:nvSpPr>
            <p:cNvPr id="39" name="Data 38"/>
            <p:cNvSpPr/>
            <p:nvPr/>
          </p:nvSpPr>
          <p:spPr>
            <a:xfrm>
              <a:off x="6934200" y="1981200"/>
              <a:ext cx="1981200"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Geospatial services</a:t>
              </a:r>
              <a:endParaRPr lang="en-US" dirty="0"/>
            </a:p>
          </p:txBody>
        </p:sp>
        <p:sp>
          <p:nvSpPr>
            <p:cNvPr id="40" name="Data 39"/>
            <p:cNvSpPr/>
            <p:nvPr/>
          </p:nvSpPr>
          <p:spPr>
            <a:xfrm>
              <a:off x="5938463" y="5029200"/>
              <a:ext cx="1757737"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err="1" smtClean="0"/>
                <a:t>Vertnets</a:t>
              </a:r>
              <a:endParaRPr lang="en-US" dirty="0"/>
            </a:p>
          </p:txBody>
        </p:sp>
        <p:sp>
          <p:nvSpPr>
            <p:cNvPr id="41" name="Data 40"/>
            <p:cNvSpPr/>
            <p:nvPr/>
          </p:nvSpPr>
          <p:spPr>
            <a:xfrm>
              <a:off x="152400" y="2941443"/>
              <a:ext cx="1676400" cy="685800"/>
            </a:xfrm>
            <a:prstGeom prst="flowChartInputOutput">
              <a:avLst/>
            </a:prstGeom>
            <a:gradFill>
              <a:gsLst>
                <a:gs pos="48000">
                  <a:schemeClr val="dk1">
                    <a:tint val="100000"/>
                    <a:shade val="100000"/>
                    <a:satMod val="13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err="1" smtClean="0"/>
                <a:t>iDigBio</a:t>
              </a:r>
              <a:endParaRPr lang="en-US" dirty="0"/>
            </a:p>
          </p:txBody>
        </p:sp>
        <p:cxnSp>
          <p:nvCxnSpPr>
            <p:cNvPr id="43" name="Straight Arrow Connector 42"/>
            <p:cNvCxnSpPr>
              <a:stCxn id="26" idx="2"/>
              <a:endCxn id="35" idx="5"/>
            </p:cNvCxnSpPr>
            <p:nvPr/>
          </p:nvCxnSpPr>
          <p:spPr>
            <a:xfrm flipH="1" flipV="1">
              <a:off x="1828800" y="2022619"/>
              <a:ext cx="1600200" cy="834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26" idx="2"/>
              <a:endCxn id="41" idx="5"/>
            </p:cNvCxnSpPr>
            <p:nvPr/>
          </p:nvCxnSpPr>
          <p:spPr>
            <a:xfrm flipH="1">
              <a:off x="1661160" y="2857500"/>
              <a:ext cx="1767840" cy="426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26" idx="2"/>
            </p:cNvCxnSpPr>
            <p:nvPr/>
          </p:nvCxnSpPr>
          <p:spPr>
            <a:xfrm flipH="1">
              <a:off x="1661160" y="2857500"/>
              <a:ext cx="1767840" cy="1409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26" idx="3"/>
            </p:cNvCxnSpPr>
            <p:nvPr/>
          </p:nvCxnSpPr>
          <p:spPr>
            <a:xfrm flipH="1">
              <a:off x="2697480" y="3657600"/>
              <a:ext cx="1874520" cy="1607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26" idx="3"/>
              <a:endCxn id="34" idx="0"/>
            </p:cNvCxnSpPr>
            <p:nvPr/>
          </p:nvCxnSpPr>
          <p:spPr>
            <a:xfrm>
              <a:off x="4572000" y="3657600"/>
              <a:ext cx="381000" cy="1828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6" idx="3"/>
            </p:cNvCxnSpPr>
            <p:nvPr/>
          </p:nvCxnSpPr>
          <p:spPr>
            <a:xfrm>
              <a:off x="4572000" y="3657600"/>
              <a:ext cx="1524000" cy="17256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715000" y="3463636"/>
              <a:ext cx="1219200" cy="4718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26" idx="4"/>
              <a:endCxn id="39" idx="2"/>
            </p:cNvCxnSpPr>
            <p:nvPr/>
          </p:nvCxnSpPr>
          <p:spPr>
            <a:xfrm flipV="1">
              <a:off x="5715000" y="2324100"/>
              <a:ext cx="141732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3818012" y="2514600"/>
              <a:ext cx="1744588" cy="1077218"/>
            </a:xfrm>
            <a:prstGeom prst="rect">
              <a:avLst/>
            </a:prstGeom>
            <a:noFill/>
          </p:spPr>
          <p:txBody>
            <a:bodyPr wrap="none" rtlCol="0">
              <a:spAutoFit/>
            </a:bodyPr>
            <a:lstStyle/>
            <a:p>
              <a:r>
                <a:rPr lang="en-US" sz="3200" dirty="0" smtClean="0"/>
                <a:t>FLMNH </a:t>
              </a:r>
              <a:r>
                <a:rPr lang="en-US" sz="3200" dirty="0" smtClean="0"/>
                <a:t/>
              </a:r>
              <a:br>
                <a:rPr lang="en-US" sz="3200" dirty="0" smtClean="0"/>
              </a:br>
              <a:r>
                <a:rPr lang="en-US" sz="3200" dirty="0" smtClean="0"/>
                <a:t>Database</a:t>
              </a:r>
              <a:endParaRPr lang="en-US" sz="3200" dirty="0"/>
            </a:p>
          </p:txBody>
        </p:sp>
      </p:grpSp>
      <p:grpSp>
        <p:nvGrpSpPr>
          <p:cNvPr id="69" name="Group 68"/>
          <p:cNvGrpSpPr/>
          <p:nvPr/>
        </p:nvGrpSpPr>
        <p:grpSpPr>
          <a:xfrm>
            <a:off x="2133600" y="2209800"/>
            <a:ext cx="4648200" cy="2514600"/>
            <a:chOff x="2133600" y="2209800"/>
            <a:chExt cx="4648200" cy="2514600"/>
          </a:xfrm>
        </p:grpSpPr>
        <p:sp>
          <p:nvSpPr>
            <p:cNvPr id="64" name="Rounded Rectangle 63"/>
            <p:cNvSpPr/>
            <p:nvPr/>
          </p:nvSpPr>
          <p:spPr>
            <a:xfrm>
              <a:off x="5943600" y="2209800"/>
              <a:ext cx="838200" cy="76200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lumMod val="75000"/>
                    </a:schemeClr>
                  </a:solidFill>
                </a:rPr>
                <a:t>WCS, WMS, WFS</a:t>
              </a:r>
              <a:endParaRPr lang="en-US" dirty="0">
                <a:solidFill>
                  <a:schemeClr val="tx2">
                    <a:lumMod val="75000"/>
                  </a:schemeClr>
                </a:solidFill>
              </a:endParaRPr>
            </a:p>
          </p:txBody>
        </p:sp>
        <p:sp>
          <p:nvSpPr>
            <p:cNvPr id="65" name="Rounded Rectangle 64"/>
            <p:cNvSpPr/>
            <p:nvPr/>
          </p:nvSpPr>
          <p:spPr>
            <a:xfrm>
              <a:off x="5715000" y="3276600"/>
              <a:ext cx="1066800" cy="76200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2">
                      <a:lumMod val="75000"/>
                    </a:schemeClr>
                  </a:solidFill>
                </a:rPr>
                <a:t>DiGIR-esque</a:t>
              </a:r>
              <a:endParaRPr lang="en-US" dirty="0">
                <a:solidFill>
                  <a:schemeClr val="tx2">
                    <a:lumMod val="75000"/>
                  </a:schemeClr>
                </a:solidFill>
              </a:endParaRPr>
            </a:p>
          </p:txBody>
        </p:sp>
        <p:sp>
          <p:nvSpPr>
            <p:cNvPr id="66" name="Rounded Rectangle 65"/>
            <p:cNvSpPr/>
            <p:nvPr/>
          </p:nvSpPr>
          <p:spPr>
            <a:xfrm>
              <a:off x="4114800" y="3962400"/>
              <a:ext cx="838200" cy="76200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lumMod val="75000"/>
                    </a:schemeClr>
                  </a:solidFill>
                </a:rPr>
                <a:t>IPT</a:t>
              </a:r>
              <a:endParaRPr lang="en-US" dirty="0">
                <a:solidFill>
                  <a:schemeClr val="tx2">
                    <a:lumMod val="75000"/>
                  </a:schemeClr>
                </a:solidFill>
              </a:endParaRPr>
            </a:p>
          </p:txBody>
        </p:sp>
        <p:sp>
          <p:nvSpPr>
            <p:cNvPr id="67" name="Rounded Rectangle 66"/>
            <p:cNvSpPr/>
            <p:nvPr/>
          </p:nvSpPr>
          <p:spPr>
            <a:xfrm>
              <a:off x="2133600" y="2514600"/>
              <a:ext cx="1143000" cy="76200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2">
                      <a:lumMod val="75000"/>
                    </a:schemeClr>
                  </a:solidFill>
                </a:rPr>
                <a:t>RESTful</a:t>
              </a:r>
              <a:r>
                <a:rPr lang="en-US" dirty="0" smtClean="0">
                  <a:solidFill>
                    <a:schemeClr val="tx2">
                      <a:lumMod val="75000"/>
                    </a:schemeClr>
                  </a:solidFill>
                </a:rPr>
                <a:t/>
              </a:r>
              <a:br>
                <a:rPr lang="en-US" dirty="0" smtClean="0">
                  <a:solidFill>
                    <a:schemeClr val="tx2">
                      <a:lumMod val="75000"/>
                    </a:schemeClr>
                  </a:solidFill>
                </a:rPr>
              </a:br>
              <a:r>
                <a:rPr lang="en-US" dirty="0" smtClean="0">
                  <a:solidFill>
                    <a:schemeClr val="tx2">
                      <a:lumMod val="75000"/>
                    </a:schemeClr>
                  </a:solidFill>
                </a:rPr>
                <a:t>Services</a:t>
              </a:r>
              <a:endParaRPr lang="en-US" dirty="0">
                <a:solidFill>
                  <a:schemeClr val="tx2">
                    <a:lumMod val="75000"/>
                  </a:schemeClr>
                </a:solidFill>
              </a:endParaRPr>
            </a:p>
          </p:txBody>
        </p:sp>
      </p:grpSp>
    </p:spTree>
    <p:extLst>
      <p:ext uri="{BB962C8B-B14F-4D97-AF65-F5344CB8AC3E}">
        <p14:creationId xmlns:p14="http://schemas.microsoft.com/office/powerpoint/2010/main" val="2852998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Options</a:t>
            </a:r>
            <a:endParaRPr lang="en-US" dirty="0"/>
          </a:p>
        </p:txBody>
      </p:sp>
      <p:sp>
        <p:nvSpPr>
          <p:cNvPr id="3" name="Content Placeholder 2"/>
          <p:cNvSpPr>
            <a:spLocks noGrp="1"/>
          </p:cNvSpPr>
          <p:nvPr>
            <p:ph idx="1"/>
          </p:nvPr>
        </p:nvSpPr>
        <p:spPr/>
        <p:txBody>
          <a:bodyPr>
            <a:normAutofit/>
          </a:bodyPr>
          <a:lstStyle/>
          <a:p>
            <a:r>
              <a:rPr lang="en-US" dirty="0" smtClean="0"/>
              <a:t>Voice recognition</a:t>
            </a:r>
          </a:p>
          <a:p>
            <a:pPr lvl="1"/>
            <a:r>
              <a:rPr lang="en-US" dirty="0" smtClean="0"/>
              <a:t>Capture data while handling specimens</a:t>
            </a:r>
          </a:p>
          <a:p>
            <a:r>
              <a:rPr lang="en-US" dirty="0" smtClean="0"/>
              <a:t>Crowd sourcing</a:t>
            </a:r>
          </a:p>
          <a:p>
            <a:pPr lvl="1"/>
            <a:r>
              <a:rPr lang="en-US" dirty="0" smtClean="0"/>
              <a:t>Public, volunteer, and </a:t>
            </a:r>
            <a:r>
              <a:rPr lang="en-US" dirty="0" err="1" smtClean="0"/>
              <a:t>eduction</a:t>
            </a:r>
            <a:endParaRPr lang="en-US" dirty="0" smtClean="0"/>
          </a:p>
          <a:p>
            <a:r>
              <a:rPr lang="en-US" dirty="0" smtClean="0"/>
              <a:t>Outsourcing – keying services</a:t>
            </a:r>
          </a:p>
          <a:p>
            <a:r>
              <a:rPr lang="en-US" dirty="0" smtClean="0"/>
              <a:t>Integrate data capture into </a:t>
            </a:r>
          </a:p>
          <a:p>
            <a:pPr lvl="1"/>
            <a:r>
              <a:rPr lang="en-US" dirty="0" smtClean="0"/>
              <a:t>“</a:t>
            </a:r>
            <a:r>
              <a:rPr lang="en-US" dirty="0" err="1" smtClean="0"/>
              <a:t>Captcha</a:t>
            </a:r>
            <a:r>
              <a:rPr lang="en-US" dirty="0" smtClean="0"/>
              <a:t>” like tools </a:t>
            </a:r>
          </a:p>
          <a:p>
            <a:pPr lvl="1"/>
            <a:r>
              <a:rPr lang="en-US" dirty="0" smtClean="0"/>
              <a:t>games</a:t>
            </a:r>
            <a:endParaRPr lang="en-US" dirty="0"/>
          </a:p>
        </p:txBody>
      </p:sp>
    </p:spTree>
    <p:extLst>
      <p:ext uri="{BB962C8B-B14F-4D97-AF65-F5344CB8AC3E}">
        <p14:creationId xmlns:p14="http://schemas.microsoft.com/office/powerpoint/2010/main" val="32107113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urved Connector 4"/>
          <p:cNvCxnSpPr/>
          <p:nvPr/>
        </p:nvCxnSpPr>
        <p:spPr>
          <a:xfrm flipV="1">
            <a:off x="304800" y="2362200"/>
            <a:ext cx="8382000" cy="3505200"/>
          </a:xfrm>
          <a:prstGeom prst="curvedConnector3">
            <a:avLst>
              <a:gd name="adj1" fmla="val 48217"/>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The innovation/development curve</a:t>
            </a:r>
            <a:endParaRPr lang="en-US" dirty="0"/>
          </a:p>
        </p:txBody>
      </p:sp>
      <p:sp>
        <p:nvSpPr>
          <p:cNvPr id="3" name="Content Placeholder 2"/>
          <p:cNvSpPr>
            <a:spLocks noGrp="1"/>
          </p:cNvSpPr>
          <p:nvPr>
            <p:ph idx="1"/>
          </p:nvPr>
        </p:nvSpPr>
        <p:spPr>
          <a:xfrm>
            <a:off x="6248400" y="1981200"/>
            <a:ext cx="2202329" cy="762000"/>
          </a:xfrm>
          <a:solidFill>
            <a:schemeClr val="accent6">
              <a:lumMod val="40000"/>
              <a:lumOff val="60000"/>
            </a:schemeClr>
          </a:solidFill>
        </p:spPr>
        <p:txBody>
          <a:bodyPr>
            <a:normAutofit fontScale="85000" lnSpcReduction="20000"/>
          </a:bodyPr>
          <a:lstStyle/>
          <a:p>
            <a:pPr marL="0" indent="0">
              <a:buNone/>
            </a:pPr>
            <a:r>
              <a:rPr lang="en-US" dirty="0" smtClean="0">
                <a:solidFill>
                  <a:srgbClr val="000000"/>
                </a:solidFill>
              </a:rPr>
              <a:t>Sustainable </a:t>
            </a:r>
            <a:br>
              <a:rPr lang="en-US" dirty="0" smtClean="0">
                <a:solidFill>
                  <a:srgbClr val="000000"/>
                </a:solidFill>
              </a:rPr>
            </a:br>
            <a:r>
              <a:rPr lang="en-US" dirty="0" smtClean="0">
                <a:solidFill>
                  <a:srgbClr val="000000"/>
                </a:solidFill>
              </a:rPr>
              <a:t>infrastructure</a:t>
            </a:r>
          </a:p>
          <a:p>
            <a:pPr marL="0" indent="0">
              <a:buNone/>
            </a:pPr>
            <a:endParaRPr lang="en-US" dirty="0"/>
          </a:p>
        </p:txBody>
      </p:sp>
      <p:sp>
        <p:nvSpPr>
          <p:cNvPr id="18" name="Content Placeholder 2"/>
          <p:cNvSpPr txBox="1">
            <a:spLocks/>
          </p:cNvSpPr>
          <p:nvPr/>
        </p:nvSpPr>
        <p:spPr>
          <a:xfrm rot="18967983">
            <a:off x="3889197" y="3208867"/>
            <a:ext cx="2438400" cy="533400"/>
          </a:xfrm>
          <a:prstGeom prst="rect">
            <a:avLst/>
          </a:prstGeom>
          <a:solidFill>
            <a:schemeClr val="accent6">
              <a:lumMod val="40000"/>
              <a:lumOff val="60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rgbClr val="000000"/>
                </a:solidFill>
              </a:rPr>
              <a:t>Development</a:t>
            </a:r>
          </a:p>
          <a:p>
            <a:pPr marL="0" indent="0">
              <a:buFont typeface="Arial"/>
              <a:buNone/>
            </a:pPr>
            <a:endParaRPr lang="en-US" dirty="0"/>
          </a:p>
        </p:txBody>
      </p:sp>
      <p:sp>
        <p:nvSpPr>
          <p:cNvPr id="19" name="Content Placeholder 2"/>
          <p:cNvSpPr txBox="1">
            <a:spLocks/>
          </p:cNvSpPr>
          <p:nvPr/>
        </p:nvSpPr>
        <p:spPr>
          <a:xfrm>
            <a:off x="457200" y="5562600"/>
            <a:ext cx="2057400" cy="533400"/>
          </a:xfrm>
          <a:prstGeom prst="rect">
            <a:avLst/>
          </a:prstGeom>
          <a:solidFill>
            <a:schemeClr val="accent6">
              <a:lumMod val="40000"/>
              <a:lumOff val="60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rgbClr val="000000"/>
                </a:solidFill>
              </a:rPr>
              <a:t>Innovation </a:t>
            </a:r>
          </a:p>
          <a:p>
            <a:pPr marL="0" indent="0">
              <a:buFont typeface="Arial"/>
              <a:buNone/>
            </a:pPr>
            <a:endParaRPr lang="en-US" dirty="0"/>
          </a:p>
        </p:txBody>
      </p:sp>
      <p:grpSp>
        <p:nvGrpSpPr>
          <p:cNvPr id="27" name="Group 26"/>
          <p:cNvGrpSpPr/>
          <p:nvPr/>
        </p:nvGrpSpPr>
        <p:grpSpPr>
          <a:xfrm>
            <a:off x="457200" y="2464433"/>
            <a:ext cx="8266953" cy="3098167"/>
            <a:chOff x="457200" y="2464433"/>
            <a:chExt cx="8266953" cy="3098167"/>
          </a:xfrm>
        </p:grpSpPr>
        <p:sp>
          <p:nvSpPr>
            <p:cNvPr id="23" name="Rounded Rectangular Callout 22"/>
            <p:cNvSpPr/>
            <p:nvPr/>
          </p:nvSpPr>
          <p:spPr>
            <a:xfrm>
              <a:off x="457200" y="4191000"/>
              <a:ext cx="2209800" cy="1143000"/>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Handwritten text capture (NHR)</a:t>
              </a:r>
              <a:endParaRPr lang="en-US" sz="2400" dirty="0"/>
            </a:p>
          </p:txBody>
        </p:sp>
        <p:sp>
          <p:nvSpPr>
            <p:cNvPr id="24" name="Rounded Rectangular Callout 23"/>
            <p:cNvSpPr/>
            <p:nvPr/>
          </p:nvSpPr>
          <p:spPr>
            <a:xfrm>
              <a:off x="2057400" y="2464433"/>
              <a:ext cx="2590800" cy="881529"/>
            </a:xfrm>
            <a:prstGeom prst="wedgeRoundRectCallout">
              <a:avLst>
                <a:gd name="adj1" fmla="val 42606"/>
                <a:gd name="adj2" fmla="val 8114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Georeferencing</a:t>
              </a:r>
              <a:endParaRPr lang="en-US" sz="2400" dirty="0"/>
            </a:p>
          </p:txBody>
        </p:sp>
        <p:sp>
          <p:nvSpPr>
            <p:cNvPr id="25" name="Rounded Rectangular Callout 24"/>
            <p:cNvSpPr/>
            <p:nvPr/>
          </p:nvSpPr>
          <p:spPr>
            <a:xfrm>
              <a:off x="6514353" y="3043518"/>
              <a:ext cx="2209800" cy="1143000"/>
            </a:xfrm>
            <a:prstGeom prst="wedgeRoundRectCallout">
              <a:avLst>
                <a:gd name="adj1" fmla="val 20411"/>
                <a:gd name="adj2" fmla="val -7606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Machine written text capture (OCR)</a:t>
              </a:r>
              <a:endParaRPr lang="en-US" sz="2400" dirty="0"/>
            </a:p>
          </p:txBody>
        </p:sp>
        <p:sp>
          <p:nvSpPr>
            <p:cNvPr id="26" name="Rounded Rectangular Callout 25"/>
            <p:cNvSpPr/>
            <p:nvPr/>
          </p:nvSpPr>
          <p:spPr>
            <a:xfrm>
              <a:off x="4539129" y="4681071"/>
              <a:ext cx="2590800" cy="881529"/>
            </a:xfrm>
            <a:prstGeom prst="wedgeRoundRectCallout">
              <a:avLst>
                <a:gd name="adj1" fmla="val -66390"/>
                <a:gd name="adj2" fmla="val -4936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Machine Learning</a:t>
              </a:r>
              <a:endParaRPr lang="en-US" sz="2400" dirty="0"/>
            </a:p>
          </p:txBody>
        </p:sp>
      </p:grpSp>
    </p:spTree>
    <p:extLst>
      <p:ext uri="{BB962C8B-B14F-4D97-AF65-F5344CB8AC3E}">
        <p14:creationId xmlns:p14="http://schemas.microsoft.com/office/powerpoint/2010/main" val="2068191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64.png"/>
          <p:cNvPicPr>
            <a:picLocks noChangeAspect="1"/>
          </p:cNvPicPr>
          <p:nvPr/>
        </p:nvPicPr>
        <p:blipFill>
          <a:blip r:embed="rId3"/>
          <a:stretch>
            <a:fillRect/>
          </a:stretch>
        </p:blipFill>
        <p:spPr>
          <a:xfrm>
            <a:off x="3771222" y="822966"/>
            <a:ext cx="1867578" cy="548634"/>
          </a:xfrm>
          <a:prstGeom prst="rect">
            <a:avLst/>
          </a:prstGeom>
        </p:spPr>
      </p:pic>
      <p:pic>
        <p:nvPicPr>
          <p:cNvPr id="5" name="Picture 4" descr="Picture 63.png"/>
          <p:cNvPicPr>
            <a:picLocks noChangeAspect="1"/>
          </p:cNvPicPr>
          <p:nvPr/>
        </p:nvPicPr>
        <p:blipFill>
          <a:blip r:embed="rId4"/>
          <a:stretch>
            <a:fillRect/>
          </a:stretch>
        </p:blipFill>
        <p:spPr>
          <a:xfrm>
            <a:off x="304800" y="1957076"/>
            <a:ext cx="2584222" cy="548634"/>
          </a:xfrm>
          <a:prstGeom prst="rect">
            <a:avLst/>
          </a:prstGeom>
        </p:spPr>
      </p:pic>
      <p:pic>
        <p:nvPicPr>
          <p:cNvPr id="6" name="Picture 5" descr="Picture 62.png"/>
          <p:cNvPicPr>
            <a:picLocks noChangeAspect="1"/>
          </p:cNvPicPr>
          <p:nvPr/>
        </p:nvPicPr>
        <p:blipFill>
          <a:blip r:embed="rId5"/>
          <a:stretch>
            <a:fillRect/>
          </a:stretch>
        </p:blipFill>
        <p:spPr>
          <a:xfrm>
            <a:off x="911017" y="3719276"/>
            <a:ext cx="5413583" cy="471724"/>
          </a:xfrm>
          <a:prstGeom prst="rect">
            <a:avLst/>
          </a:prstGeom>
        </p:spPr>
      </p:pic>
      <p:pic>
        <p:nvPicPr>
          <p:cNvPr id="7" name="Picture 6" descr="Picture 61.png"/>
          <p:cNvPicPr>
            <a:picLocks noChangeAspect="1"/>
          </p:cNvPicPr>
          <p:nvPr/>
        </p:nvPicPr>
        <p:blipFill>
          <a:blip r:embed="rId6"/>
          <a:stretch>
            <a:fillRect/>
          </a:stretch>
        </p:blipFill>
        <p:spPr>
          <a:xfrm>
            <a:off x="5604789" y="289566"/>
            <a:ext cx="719811" cy="548634"/>
          </a:xfrm>
          <a:prstGeom prst="rect">
            <a:avLst/>
          </a:prstGeom>
        </p:spPr>
      </p:pic>
      <p:pic>
        <p:nvPicPr>
          <p:cNvPr id="8" name="Picture 7" descr="Picture 60.png"/>
          <p:cNvPicPr>
            <a:picLocks noChangeAspect="1"/>
          </p:cNvPicPr>
          <p:nvPr/>
        </p:nvPicPr>
        <p:blipFill>
          <a:blip r:embed="rId7"/>
          <a:stretch>
            <a:fillRect/>
          </a:stretch>
        </p:blipFill>
        <p:spPr>
          <a:xfrm>
            <a:off x="256995" y="3041328"/>
            <a:ext cx="3483390" cy="548634"/>
          </a:xfrm>
          <a:prstGeom prst="rect">
            <a:avLst/>
          </a:prstGeom>
        </p:spPr>
      </p:pic>
      <p:pic>
        <p:nvPicPr>
          <p:cNvPr id="9" name="Picture 8" descr="Picture 59.png"/>
          <p:cNvPicPr>
            <a:picLocks noChangeAspect="1"/>
          </p:cNvPicPr>
          <p:nvPr/>
        </p:nvPicPr>
        <p:blipFill>
          <a:blip r:embed="rId8"/>
          <a:stretch>
            <a:fillRect/>
          </a:stretch>
        </p:blipFill>
        <p:spPr>
          <a:xfrm>
            <a:off x="6406416" y="5927408"/>
            <a:ext cx="2483295" cy="548634"/>
          </a:xfrm>
          <a:prstGeom prst="rect">
            <a:avLst/>
          </a:prstGeom>
        </p:spPr>
      </p:pic>
      <p:pic>
        <p:nvPicPr>
          <p:cNvPr id="10" name="Picture 9" descr="Picture 58.png"/>
          <p:cNvPicPr>
            <a:picLocks noChangeAspect="1"/>
          </p:cNvPicPr>
          <p:nvPr/>
        </p:nvPicPr>
        <p:blipFill>
          <a:blip r:embed="rId9"/>
          <a:stretch>
            <a:fillRect/>
          </a:stretch>
        </p:blipFill>
        <p:spPr>
          <a:xfrm>
            <a:off x="8217589" y="5307642"/>
            <a:ext cx="417833" cy="548634"/>
          </a:xfrm>
          <a:prstGeom prst="rect">
            <a:avLst/>
          </a:prstGeom>
        </p:spPr>
      </p:pic>
      <p:pic>
        <p:nvPicPr>
          <p:cNvPr id="11" name="Picture 10" descr="Picture 57.png"/>
          <p:cNvPicPr>
            <a:picLocks noChangeAspect="1"/>
          </p:cNvPicPr>
          <p:nvPr/>
        </p:nvPicPr>
        <p:blipFill>
          <a:blip r:embed="rId10"/>
          <a:stretch>
            <a:fillRect/>
          </a:stretch>
        </p:blipFill>
        <p:spPr>
          <a:xfrm>
            <a:off x="256995" y="5927402"/>
            <a:ext cx="1801485" cy="548634"/>
          </a:xfrm>
          <a:prstGeom prst="rect">
            <a:avLst/>
          </a:prstGeom>
        </p:spPr>
      </p:pic>
      <p:pic>
        <p:nvPicPr>
          <p:cNvPr id="13" name="Picture 12" descr="Picture 55.png"/>
          <p:cNvPicPr>
            <a:picLocks noChangeAspect="1"/>
          </p:cNvPicPr>
          <p:nvPr/>
        </p:nvPicPr>
        <p:blipFill>
          <a:blip r:embed="rId11"/>
          <a:stretch>
            <a:fillRect/>
          </a:stretch>
        </p:blipFill>
        <p:spPr>
          <a:xfrm>
            <a:off x="3048000" y="2438400"/>
            <a:ext cx="2760320" cy="548634"/>
          </a:xfrm>
          <a:prstGeom prst="rect">
            <a:avLst/>
          </a:prstGeom>
        </p:spPr>
      </p:pic>
      <p:pic>
        <p:nvPicPr>
          <p:cNvPr id="14" name="Picture 13" descr="Picture 54.png"/>
          <p:cNvPicPr>
            <a:picLocks noChangeAspect="1"/>
          </p:cNvPicPr>
          <p:nvPr/>
        </p:nvPicPr>
        <p:blipFill>
          <a:blip r:embed="rId12"/>
          <a:stretch>
            <a:fillRect/>
          </a:stretch>
        </p:blipFill>
        <p:spPr>
          <a:xfrm>
            <a:off x="6165561" y="2780027"/>
            <a:ext cx="1797830" cy="548634"/>
          </a:xfrm>
          <a:prstGeom prst="rect">
            <a:avLst/>
          </a:prstGeom>
        </p:spPr>
      </p:pic>
      <p:pic>
        <p:nvPicPr>
          <p:cNvPr id="15" name="Picture 14" descr="Picture 53.png"/>
          <p:cNvPicPr>
            <a:picLocks noChangeAspect="1"/>
          </p:cNvPicPr>
          <p:nvPr/>
        </p:nvPicPr>
        <p:blipFill>
          <a:blip r:embed="rId13"/>
          <a:stretch>
            <a:fillRect/>
          </a:stretch>
        </p:blipFill>
        <p:spPr>
          <a:xfrm>
            <a:off x="931923" y="160335"/>
            <a:ext cx="1601251" cy="548634"/>
          </a:xfrm>
          <a:prstGeom prst="rect">
            <a:avLst/>
          </a:prstGeom>
        </p:spPr>
      </p:pic>
      <p:pic>
        <p:nvPicPr>
          <p:cNvPr id="16" name="Picture 15" descr="Picture 52.png"/>
          <p:cNvPicPr>
            <a:picLocks noChangeAspect="1"/>
          </p:cNvPicPr>
          <p:nvPr/>
        </p:nvPicPr>
        <p:blipFill>
          <a:blip r:embed="rId14"/>
          <a:stretch>
            <a:fillRect/>
          </a:stretch>
        </p:blipFill>
        <p:spPr>
          <a:xfrm>
            <a:off x="5548611" y="1931664"/>
            <a:ext cx="2224187" cy="548634"/>
          </a:xfrm>
          <a:prstGeom prst="rect">
            <a:avLst/>
          </a:prstGeom>
        </p:spPr>
      </p:pic>
      <p:pic>
        <p:nvPicPr>
          <p:cNvPr id="17" name="Picture 16" descr="Picture 51.png"/>
          <p:cNvPicPr>
            <a:picLocks noChangeAspect="1"/>
          </p:cNvPicPr>
          <p:nvPr/>
        </p:nvPicPr>
        <p:blipFill>
          <a:blip r:embed="rId15"/>
          <a:stretch>
            <a:fillRect/>
          </a:stretch>
        </p:blipFill>
        <p:spPr>
          <a:xfrm>
            <a:off x="5486400" y="1447800"/>
            <a:ext cx="3427810" cy="548634"/>
          </a:xfrm>
          <a:prstGeom prst="rect">
            <a:avLst/>
          </a:prstGeom>
        </p:spPr>
      </p:pic>
      <p:pic>
        <p:nvPicPr>
          <p:cNvPr id="18" name="Picture 17" descr="Picture 50.png"/>
          <p:cNvPicPr>
            <a:picLocks noChangeAspect="1"/>
          </p:cNvPicPr>
          <p:nvPr/>
        </p:nvPicPr>
        <p:blipFill>
          <a:blip r:embed="rId16"/>
          <a:stretch>
            <a:fillRect/>
          </a:stretch>
        </p:blipFill>
        <p:spPr>
          <a:xfrm>
            <a:off x="285721" y="5033325"/>
            <a:ext cx="2743170" cy="548634"/>
          </a:xfrm>
          <a:prstGeom prst="rect">
            <a:avLst/>
          </a:prstGeom>
        </p:spPr>
      </p:pic>
      <p:pic>
        <p:nvPicPr>
          <p:cNvPr id="19" name="Picture 18" descr="Picture 49.png"/>
          <p:cNvPicPr>
            <a:picLocks noChangeAspect="1"/>
          </p:cNvPicPr>
          <p:nvPr/>
        </p:nvPicPr>
        <p:blipFill>
          <a:blip r:embed="rId17"/>
          <a:stretch>
            <a:fillRect/>
          </a:stretch>
        </p:blipFill>
        <p:spPr>
          <a:xfrm>
            <a:off x="4648200" y="1876422"/>
            <a:ext cx="975126" cy="866778"/>
          </a:xfrm>
          <a:prstGeom prst="rect">
            <a:avLst/>
          </a:prstGeom>
        </p:spPr>
      </p:pic>
      <p:pic>
        <p:nvPicPr>
          <p:cNvPr id="20" name="Picture 19" descr="Picture 48.png"/>
          <p:cNvPicPr>
            <a:picLocks noChangeAspect="1"/>
          </p:cNvPicPr>
          <p:nvPr/>
        </p:nvPicPr>
        <p:blipFill>
          <a:blip r:embed="rId18"/>
          <a:stretch>
            <a:fillRect/>
          </a:stretch>
        </p:blipFill>
        <p:spPr>
          <a:xfrm>
            <a:off x="6618102" y="5208585"/>
            <a:ext cx="856273" cy="548634"/>
          </a:xfrm>
          <a:prstGeom prst="rect">
            <a:avLst/>
          </a:prstGeom>
        </p:spPr>
      </p:pic>
      <p:pic>
        <p:nvPicPr>
          <p:cNvPr id="21" name="Picture 20" descr="Picture 47.png"/>
          <p:cNvPicPr>
            <a:picLocks noChangeAspect="1"/>
          </p:cNvPicPr>
          <p:nvPr/>
        </p:nvPicPr>
        <p:blipFill>
          <a:blip r:embed="rId19"/>
          <a:stretch>
            <a:fillRect/>
          </a:stretch>
        </p:blipFill>
        <p:spPr>
          <a:xfrm>
            <a:off x="3028891" y="5927402"/>
            <a:ext cx="2231120" cy="548634"/>
          </a:xfrm>
          <a:prstGeom prst="rect">
            <a:avLst/>
          </a:prstGeom>
        </p:spPr>
      </p:pic>
      <p:pic>
        <p:nvPicPr>
          <p:cNvPr id="22" name="Picture 21" descr="Picture 46.png"/>
          <p:cNvPicPr>
            <a:picLocks noChangeAspect="1"/>
          </p:cNvPicPr>
          <p:nvPr/>
        </p:nvPicPr>
        <p:blipFill>
          <a:blip r:embed="rId20"/>
          <a:stretch>
            <a:fillRect/>
          </a:stretch>
        </p:blipFill>
        <p:spPr>
          <a:xfrm>
            <a:off x="3490553" y="4659951"/>
            <a:ext cx="1349736" cy="548634"/>
          </a:xfrm>
          <a:prstGeom prst="rect">
            <a:avLst/>
          </a:prstGeom>
        </p:spPr>
      </p:pic>
      <p:pic>
        <p:nvPicPr>
          <p:cNvPr id="23" name="Picture 22" descr="Picture 45.png"/>
          <p:cNvPicPr>
            <a:picLocks noChangeAspect="1"/>
          </p:cNvPicPr>
          <p:nvPr/>
        </p:nvPicPr>
        <p:blipFill>
          <a:blip r:embed="rId21"/>
          <a:srcRect r="-30202" b="-36748"/>
          <a:stretch>
            <a:fillRect/>
          </a:stretch>
        </p:blipFill>
        <p:spPr>
          <a:xfrm>
            <a:off x="6660705" y="160335"/>
            <a:ext cx="1461725" cy="750246"/>
          </a:xfrm>
          <a:prstGeom prst="rect">
            <a:avLst/>
          </a:prstGeom>
        </p:spPr>
      </p:pic>
      <p:pic>
        <p:nvPicPr>
          <p:cNvPr id="24" name="Picture 23" descr="Picture 44.png"/>
          <p:cNvPicPr>
            <a:picLocks noChangeAspect="1"/>
          </p:cNvPicPr>
          <p:nvPr/>
        </p:nvPicPr>
        <p:blipFill>
          <a:blip r:embed="rId22"/>
          <a:stretch>
            <a:fillRect/>
          </a:stretch>
        </p:blipFill>
        <p:spPr>
          <a:xfrm>
            <a:off x="411786" y="4328166"/>
            <a:ext cx="2121388" cy="548634"/>
          </a:xfrm>
          <a:prstGeom prst="rect">
            <a:avLst/>
          </a:prstGeom>
        </p:spPr>
      </p:pic>
      <p:pic>
        <p:nvPicPr>
          <p:cNvPr id="25" name="Picture 24" descr="Picture 65.png"/>
          <p:cNvPicPr>
            <a:picLocks noChangeAspect="1"/>
          </p:cNvPicPr>
          <p:nvPr/>
        </p:nvPicPr>
        <p:blipFill>
          <a:blip r:embed="rId23"/>
          <a:srcRect l="32703" r="30314"/>
          <a:stretch>
            <a:fillRect/>
          </a:stretch>
        </p:blipFill>
        <p:spPr>
          <a:xfrm>
            <a:off x="931923" y="2492688"/>
            <a:ext cx="1875336" cy="548640"/>
          </a:xfrm>
          <a:prstGeom prst="rect">
            <a:avLst/>
          </a:prstGeom>
        </p:spPr>
      </p:pic>
      <p:pic>
        <p:nvPicPr>
          <p:cNvPr id="27" name="Picture 26" descr="Picture 73.png"/>
          <p:cNvPicPr>
            <a:picLocks noChangeAspect="1"/>
          </p:cNvPicPr>
          <p:nvPr/>
        </p:nvPicPr>
        <p:blipFill>
          <a:blip r:embed="rId24"/>
          <a:stretch>
            <a:fillRect/>
          </a:stretch>
        </p:blipFill>
        <p:spPr>
          <a:xfrm>
            <a:off x="285721" y="838200"/>
            <a:ext cx="2639833" cy="548640"/>
          </a:xfrm>
          <a:prstGeom prst="rect">
            <a:avLst/>
          </a:prstGeom>
        </p:spPr>
      </p:pic>
      <p:pic>
        <p:nvPicPr>
          <p:cNvPr id="28" name="Picture 27" descr="Picture 72.png"/>
          <p:cNvPicPr>
            <a:picLocks noChangeAspect="1"/>
          </p:cNvPicPr>
          <p:nvPr/>
        </p:nvPicPr>
        <p:blipFill>
          <a:blip r:embed="rId25"/>
          <a:srcRect r="28105" b="7174"/>
          <a:stretch>
            <a:fillRect/>
          </a:stretch>
        </p:blipFill>
        <p:spPr>
          <a:xfrm>
            <a:off x="6165561" y="910581"/>
            <a:ext cx="2724150" cy="509279"/>
          </a:xfrm>
          <a:prstGeom prst="rect">
            <a:avLst/>
          </a:prstGeom>
        </p:spPr>
      </p:pic>
      <p:pic>
        <p:nvPicPr>
          <p:cNvPr id="29" name="Picture 28" descr="Picture 71.png"/>
          <p:cNvPicPr>
            <a:picLocks noChangeAspect="1"/>
          </p:cNvPicPr>
          <p:nvPr/>
        </p:nvPicPr>
        <p:blipFill>
          <a:blip r:embed="rId26"/>
          <a:stretch>
            <a:fillRect/>
          </a:stretch>
        </p:blipFill>
        <p:spPr>
          <a:xfrm>
            <a:off x="6872391" y="3315645"/>
            <a:ext cx="2159000" cy="571500"/>
          </a:xfrm>
          <a:prstGeom prst="rect">
            <a:avLst/>
          </a:prstGeom>
        </p:spPr>
      </p:pic>
      <p:pic>
        <p:nvPicPr>
          <p:cNvPr id="30" name="Picture 29" descr="Picture 70.png"/>
          <p:cNvPicPr>
            <a:picLocks noChangeAspect="1"/>
          </p:cNvPicPr>
          <p:nvPr/>
        </p:nvPicPr>
        <p:blipFill>
          <a:blip r:embed="rId27"/>
          <a:stretch>
            <a:fillRect/>
          </a:stretch>
        </p:blipFill>
        <p:spPr>
          <a:xfrm>
            <a:off x="5045997" y="4175760"/>
            <a:ext cx="3652787" cy="548640"/>
          </a:xfrm>
          <a:prstGeom prst="rect">
            <a:avLst/>
          </a:prstGeom>
        </p:spPr>
      </p:pic>
      <p:pic>
        <p:nvPicPr>
          <p:cNvPr id="31" name="Picture 30" descr="Picture 69.png"/>
          <p:cNvPicPr>
            <a:picLocks noChangeAspect="1"/>
          </p:cNvPicPr>
          <p:nvPr/>
        </p:nvPicPr>
        <p:blipFill>
          <a:blip r:embed="rId28"/>
          <a:stretch>
            <a:fillRect/>
          </a:stretch>
        </p:blipFill>
        <p:spPr>
          <a:xfrm>
            <a:off x="4023732" y="5208579"/>
            <a:ext cx="2186492" cy="548640"/>
          </a:xfrm>
          <a:prstGeom prst="rect">
            <a:avLst/>
          </a:prstGeom>
        </p:spPr>
      </p:pic>
      <p:pic>
        <p:nvPicPr>
          <p:cNvPr id="32" name="Picture 31" descr="Picture 68.png"/>
          <p:cNvPicPr>
            <a:picLocks noChangeAspect="1"/>
          </p:cNvPicPr>
          <p:nvPr/>
        </p:nvPicPr>
        <p:blipFill>
          <a:blip r:embed="rId29"/>
          <a:stretch>
            <a:fillRect/>
          </a:stretch>
        </p:blipFill>
        <p:spPr>
          <a:xfrm>
            <a:off x="9340850" y="8196571"/>
            <a:ext cx="1542553" cy="548640"/>
          </a:xfrm>
          <a:prstGeom prst="rect">
            <a:avLst/>
          </a:prstGeom>
        </p:spPr>
      </p:pic>
      <p:pic>
        <p:nvPicPr>
          <p:cNvPr id="33" name="Picture 32" descr="Picture 67.png"/>
          <p:cNvPicPr>
            <a:picLocks noChangeAspect="1"/>
          </p:cNvPicPr>
          <p:nvPr/>
        </p:nvPicPr>
        <p:blipFill>
          <a:blip r:embed="rId30"/>
          <a:stretch>
            <a:fillRect/>
          </a:stretch>
        </p:blipFill>
        <p:spPr>
          <a:xfrm>
            <a:off x="12312650" y="8075921"/>
            <a:ext cx="531759" cy="548640"/>
          </a:xfrm>
          <a:prstGeom prst="rect">
            <a:avLst/>
          </a:prstGeom>
        </p:spPr>
      </p:pic>
      <p:pic>
        <p:nvPicPr>
          <p:cNvPr id="34" name="Picture 33" descr="Picture 66.png"/>
          <p:cNvPicPr>
            <a:picLocks noChangeAspect="1"/>
          </p:cNvPicPr>
          <p:nvPr/>
        </p:nvPicPr>
        <p:blipFill>
          <a:blip r:embed="rId31"/>
          <a:srcRect r="47059"/>
          <a:stretch>
            <a:fillRect/>
          </a:stretch>
        </p:blipFill>
        <p:spPr>
          <a:xfrm>
            <a:off x="1494344" y="1531926"/>
            <a:ext cx="2862419" cy="5486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XKCD on Standards</a:t>
            </a:r>
            <a:endParaRPr lang="en-US" dirty="0"/>
          </a:p>
        </p:txBody>
      </p:sp>
      <p:pic>
        <p:nvPicPr>
          <p:cNvPr id="6" name="Content Placeholder 5" descr="Screen Shot 2012-04-25 at 1.26.21 PM.png"/>
          <p:cNvPicPr>
            <a:picLocks noGrp="1" noChangeAspect="1"/>
          </p:cNvPicPr>
          <p:nvPr>
            <p:ph idx="1"/>
          </p:nvPr>
        </p:nvPicPr>
        <p:blipFill>
          <a:blip r:embed="rId2">
            <a:extLst>
              <a:ext uri="{28A0092B-C50C-407E-A947-70E740481C1C}">
                <a14:useLocalDpi xmlns:a14="http://schemas.microsoft.com/office/drawing/2010/main" val="0"/>
              </a:ext>
            </a:extLst>
          </a:blip>
          <a:srcRect t="710" b="710"/>
          <a:stretch>
            <a:fillRect/>
          </a:stretch>
        </p:blipFill>
        <p:spPr/>
      </p:pic>
    </p:spTree>
    <p:extLst>
      <p:ext uri="{BB962C8B-B14F-4D97-AF65-F5344CB8AC3E}">
        <p14:creationId xmlns:p14="http://schemas.microsoft.com/office/powerpoint/2010/main" val="34381368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Standards predicated on use</a:t>
            </a:r>
            <a:endParaRPr lang="en-US" dirty="0"/>
          </a:p>
        </p:txBody>
      </p:sp>
      <p:sp>
        <p:nvSpPr>
          <p:cNvPr id="3" name="Content Placeholder 2"/>
          <p:cNvSpPr>
            <a:spLocks noGrp="1"/>
          </p:cNvSpPr>
          <p:nvPr>
            <p:ph sz="half" idx="1"/>
          </p:nvPr>
        </p:nvSpPr>
        <p:spPr>
          <a:xfrm>
            <a:off x="457200" y="1600200"/>
            <a:ext cx="4419600" cy="4525963"/>
          </a:xfrm>
        </p:spPr>
        <p:txBody>
          <a:bodyPr>
            <a:normAutofit fontScale="85000" lnSpcReduction="20000"/>
          </a:bodyPr>
          <a:lstStyle/>
          <a:p>
            <a:r>
              <a:rPr lang="en-US" dirty="0" smtClean="0"/>
              <a:t>Data discovery</a:t>
            </a:r>
          </a:p>
          <a:p>
            <a:r>
              <a:rPr lang="en-US" dirty="0" smtClean="0"/>
              <a:t>Data sharing, interchange, and [distributed] access</a:t>
            </a:r>
          </a:p>
          <a:p>
            <a:r>
              <a:rPr lang="en-US" dirty="0" smtClean="0"/>
              <a:t>Web publication</a:t>
            </a:r>
          </a:p>
          <a:p>
            <a:r>
              <a:rPr lang="en-US" dirty="0" smtClean="0"/>
              <a:t>Collections management</a:t>
            </a:r>
          </a:p>
          <a:p>
            <a:r>
              <a:rPr lang="en-US" dirty="0" smtClean="0"/>
              <a:t>Formal publication</a:t>
            </a:r>
          </a:p>
          <a:p>
            <a:pPr marL="0" indent="0">
              <a:buNone/>
            </a:pPr>
            <a:endParaRPr lang="en-US" dirty="0" smtClean="0"/>
          </a:p>
          <a:p>
            <a:r>
              <a:rPr lang="en-US" dirty="0" smtClean="0">
                <a:solidFill>
                  <a:srgbClr val="0000FF"/>
                </a:solidFill>
              </a:rPr>
              <a:t>Accessibility</a:t>
            </a:r>
          </a:p>
          <a:p>
            <a:r>
              <a:rPr lang="en-US" dirty="0" smtClean="0">
                <a:solidFill>
                  <a:srgbClr val="0000FF"/>
                </a:solidFill>
              </a:rPr>
              <a:t>Differing levels of interoperability</a:t>
            </a:r>
          </a:p>
          <a:p>
            <a:r>
              <a:rPr lang="en-US" dirty="0" smtClean="0">
                <a:solidFill>
                  <a:srgbClr val="0000FF"/>
                </a:solidFill>
              </a:rPr>
              <a:t>Controlled vocabularies</a:t>
            </a:r>
          </a:p>
          <a:p>
            <a:r>
              <a:rPr lang="en-US" dirty="0" smtClean="0">
                <a:solidFill>
                  <a:srgbClr val="0000FF"/>
                </a:solidFill>
              </a:rPr>
              <a:t>Dictionaries</a:t>
            </a:r>
            <a:r>
              <a:rPr lang="en-US" dirty="0" smtClean="0"/>
              <a:t> </a:t>
            </a:r>
          </a:p>
          <a:p>
            <a:endParaRPr lang="en-US" dirty="0" smtClean="0"/>
          </a:p>
          <a:p>
            <a:endParaRPr lang="en-US" dirty="0"/>
          </a:p>
          <a:p>
            <a:endParaRPr lang="en-US" dirty="0"/>
          </a:p>
        </p:txBody>
      </p:sp>
      <p:pic>
        <p:nvPicPr>
          <p:cNvPr id="5" name="Content Placeholder 4" descr="Screen Shot 2012-04-25 at 11.47.15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36" r="-884"/>
          <a:stretch/>
        </p:blipFill>
        <p:spPr>
          <a:xfrm>
            <a:off x="4973042" y="1143000"/>
            <a:ext cx="3104158" cy="2640047"/>
          </a:xfrm>
          <a:ln>
            <a:solidFill>
              <a:schemeClr val="tx1"/>
            </a:solidFill>
          </a:ln>
        </p:spPr>
      </p:pic>
      <p:pic>
        <p:nvPicPr>
          <p:cNvPr id="6" name="Picture 5" descr="Screen Shot 2012-04-26 at 7.3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4026887"/>
            <a:ext cx="3124200" cy="2383649"/>
          </a:xfrm>
          <a:prstGeom prst="rect">
            <a:avLst/>
          </a:prstGeom>
          <a:ln>
            <a:solidFill>
              <a:schemeClr val="tx1"/>
            </a:solidFill>
          </a:ln>
        </p:spPr>
      </p:pic>
    </p:spTree>
    <p:extLst>
      <p:ext uri="{BB962C8B-B14F-4D97-AF65-F5344CB8AC3E}">
        <p14:creationId xmlns:p14="http://schemas.microsoft.com/office/powerpoint/2010/main" val="29388378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Darwin Core</a:t>
            </a:r>
            <a:endParaRPr lang="en-US" dirty="0"/>
          </a:p>
        </p:txBody>
      </p:sp>
      <p:sp>
        <p:nvSpPr>
          <p:cNvPr id="3" name="Content Placeholder 2"/>
          <p:cNvSpPr>
            <a:spLocks noGrp="1"/>
          </p:cNvSpPr>
          <p:nvPr>
            <p:ph sz="half" idx="1"/>
          </p:nvPr>
        </p:nvSpPr>
        <p:spPr/>
        <p:txBody>
          <a:bodyPr>
            <a:normAutofit fontScale="85000" lnSpcReduction="10000"/>
          </a:bodyPr>
          <a:lstStyle/>
          <a:p>
            <a:pPr marL="0" indent="0">
              <a:buNone/>
            </a:pPr>
            <a:r>
              <a:rPr lang="en-US" dirty="0" smtClean="0"/>
              <a:t>Ratified TDWG standard, updated irregularly</a:t>
            </a:r>
          </a:p>
          <a:p>
            <a:r>
              <a:rPr lang="en-US" dirty="0" smtClean="0"/>
              <a:t>Vocabulary and Concept definitions for organism </a:t>
            </a:r>
          </a:p>
          <a:p>
            <a:r>
              <a:rPr lang="en-US" dirty="0" smtClean="0"/>
              <a:t>Based on Dublin Core terms and principles</a:t>
            </a:r>
          </a:p>
          <a:p>
            <a:r>
              <a:rPr lang="en-US" dirty="0" smtClean="0"/>
              <a:t>Implementation independent</a:t>
            </a:r>
          </a:p>
          <a:p>
            <a:endParaRPr lang="en-US" dirty="0" smtClean="0"/>
          </a:p>
          <a:p>
            <a:r>
              <a:rPr lang="pl-PL" dirty="0">
                <a:hlinkClick r:id="rId2"/>
              </a:rPr>
              <a:t>http://rs.tdwg.org/dwc</a:t>
            </a:r>
            <a:r>
              <a:rPr lang="pl-PL" dirty="0" smtClean="0">
                <a:hlinkClick r:id="rId2"/>
              </a:rPr>
              <a:t>/</a:t>
            </a:r>
            <a:endParaRPr lang="pl-PL" dirty="0" smtClean="0"/>
          </a:p>
          <a:p>
            <a:r>
              <a:rPr lang="fr-FR" dirty="0">
                <a:hlinkClick r:id="rId3"/>
              </a:rPr>
              <a:t>http://code.google.com/p/darwincore</a:t>
            </a:r>
            <a:r>
              <a:rPr lang="fr-FR" dirty="0" smtClean="0">
                <a:hlinkClick r:id="rId3"/>
              </a:rPr>
              <a:t>/</a:t>
            </a:r>
            <a:endParaRPr lang="fr-FR" dirty="0" smtClean="0"/>
          </a:p>
          <a:p>
            <a:endParaRPr lang="pl-PL" dirty="0" smtClean="0"/>
          </a:p>
          <a:p>
            <a:endParaRPr lang="en-US" dirty="0"/>
          </a:p>
        </p:txBody>
      </p:sp>
      <p:sp>
        <p:nvSpPr>
          <p:cNvPr id="8" name="Content Placeholder 7"/>
          <p:cNvSpPr>
            <a:spLocks noGrp="1"/>
          </p:cNvSpPr>
          <p:nvPr>
            <p:ph sz="half" idx="2"/>
          </p:nvPr>
        </p:nvSpPr>
        <p:spPr>
          <a:xfrm>
            <a:off x="4876800" y="1722437"/>
            <a:ext cx="4038600" cy="4525963"/>
          </a:xfrm>
        </p:spPr>
        <p:txBody>
          <a:bodyPr>
            <a:normAutofit fontScale="85000" lnSpcReduction="10000"/>
          </a:bodyPr>
          <a:lstStyle/>
          <a:p>
            <a:pPr marL="0" indent="0">
              <a:buNone/>
            </a:pPr>
            <a:r>
              <a:rPr lang="en-US" dirty="0"/>
              <a:t>Darwin Core </a:t>
            </a:r>
            <a:r>
              <a:rPr lang="en-US" dirty="0" smtClean="0"/>
              <a:t>Classes</a:t>
            </a:r>
          </a:p>
          <a:p>
            <a:r>
              <a:rPr lang="en-US" dirty="0" smtClean="0"/>
              <a:t>Record</a:t>
            </a:r>
            <a:r>
              <a:rPr lang="en-US" dirty="0"/>
              <a:t>-level Terms </a:t>
            </a:r>
          </a:p>
          <a:p>
            <a:r>
              <a:rPr lang="en-US" dirty="0"/>
              <a:t>Occurrence Terms </a:t>
            </a:r>
          </a:p>
          <a:p>
            <a:r>
              <a:rPr lang="en-US" dirty="0"/>
              <a:t>Event Terms </a:t>
            </a:r>
          </a:p>
          <a:p>
            <a:r>
              <a:rPr lang="en-US" dirty="0"/>
              <a:t>GeologicalContext Terms </a:t>
            </a:r>
          </a:p>
          <a:p>
            <a:r>
              <a:rPr lang="en-US" dirty="0"/>
              <a:t>Location Terms </a:t>
            </a:r>
          </a:p>
          <a:p>
            <a:r>
              <a:rPr lang="en-US" dirty="0"/>
              <a:t>Identification Terms </a:t>
            </a:r>
          </a:p>
          <a:p>
            <a:r>
              <a:rPr lang="en-US" dirty="0"/>
              <a:t>Taxon Terms </a:t>
            </a:r>
          </a:p>
          <a:p>
            <a:r>
              <a:rPr lang="en-US" dirty="0"/>
              <a:t>ResourceRelationship Terms </a:t>
            </a:r>
          </a:p>
          <a:p>
            <a:r>
              <a:rPr lang="en-US" dirty="0"/>
              <a:t>MeasurementOrFact Terms </a:t>
            </a:r>
          </a:p>
          <a:p>
            <a:r>
              <a:rPr lang="en-US" dirty="0"/>
              <a:t>Type Vocabulary Terms </a:t>
            </a:r>
          </a:p>
        </p:txBody>
      </p:sp>
    </p:spTree>
    <p:extLst>
      <p:ext uri="{BB962C8B-B14F-4D97-AF65-F5344CB8AC3E}">
        <p14:creationId xmlns:p14="http://schemas.microsoft.com/office/powerpoint/2010/main" val="21894189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Darwin Core in plain English</a:t>
            </a:r>
            <a:endParaRPr lang="en-US" dirty="0"/>
          </a:p>
        </p:txBody>
      </p:sp>
      <p:pic>
        <p:nvPicPr>
          <p:cNvPr id="7" name="Content Placeholder 5" descr="Screen Shot 2012-04-26 at 8.14.19 PM.png"/>
          <p:cNvPicPr>
            <a:picLocks noChangeAspect="1"/>
          </p:cNvPicPr>
          <p:nvPr/>
        </p:nvPicPr>
        <p:blipFill rotWithShape="1">
          <a:blip r:embed="rId2">
            <a:extLst>
              <a:ext uri="{28A0092B-C50C-407E-A947-70E740481C1C}">
                <a14:useLocalDpi xmlns:a14="http://schemas.microsoft.com/office/drawing/2010/main" val="0"/>
              </a:ext>
            </a:extLst>
          </a:blip>
          <a:srcRect l="138" r="-992"/>
          <a:stretch/>
        </p:blipFill>
        <p:spPr>
          <a:xfrm>
            <a:off x="228600" y="1790762"/>
            <a:ext cx="8857684" cy="4373242"/>
          </a:xfrm>
          <a:prstGeom prst="rect">
            <a:avLst/>
          </a:prstGeom>
        </p:spPr>
      </p:pic>
    </p:spTree>
    <p:extLst>
      <p:ext uri="{BB962C8B-B14F-4D97-AF65-F5344CB8AC3E}">
        <p14:creationId xmlns:p14="http://schemas.microsoft.com/office/powerpoint/2010/main" val="41386543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dirty="0" smtClean="0"/>
              <a:t>Beyond biodiversity</a:t>
            </a:r>
          </a:p>
          <a:p>
            <a:r>
              <a:rPr lang="en-US" dirty="0" smtClean="0"/>
              <a:t>Generic digital resources – e.g.,  images files</a:t>
            </a:r>
            <a:r>
              <a:rPr lang="en-US" dirty="0"/>
              <a:t>, library books, </a:t>
            </a:r>
            <a:r>
              <a:rPr lang="en-US" dirty="0" smtClean="0"/>
              <a:t>satellite </a:t>
            </a:r>
            <a:r>
              <a:rPr lang="en-US" dirty="0"/>
              <a:t>images</a:t>
            </a:r>
          </a:p>
          <a:p>
            <a:r>
              <a:rPr lang="en-US" dirty="0" smtClean="0"/>
              <a:t>Initially core metadata </a:t>
            </a:r>
            <a:r>
              <a:rPr lang="en-US" dirty="0"/>
              <a:t>for simple and generic resource </a:t>
            </a:r>
            <a:r>
              <a:rPr lang="en-US" dirty="0" smtClean="0"/>
              <a:t>descriptions</a:t>
            </a:r>
          </a:p>
          <a:p>
            <a:r>
              <a:rPr lang="en-US" dirty="0" smtClean="0"/>
              <a:t>Recent focus </a:t>
            </a:r>
            <a:r>
              <a:rPr lang="en-US" dirty="0"/>
              <a:t>on </a:t>
            </a:r>
            <a:r>
              <a:rPr lang="en-US" dirty="0" smtClean="0"/>
              <a:t>application profiles – </a:t>
            </a:r>
          </a:p>
          <a:p>
            <a:pPr lvl="1"/>
            <a:r>
              <a:rPr lang="en-US" dirty="0" smtClean="0"/>
              <a:t>specialized vocabularies (e.g., Darwin Core) can use Dublin Core to </a:t>
            </a:r>
            <a:r>
              <a:rPr lang="en-US" dirty="0"/>
              <a:t>meet particular implementation requirements.</a:t>
            </a:r>
          </a:p>
        </p:txBody>
      </p:sp>
      <p:pic>
        <p:nvPicPr>
          <p:cNvPr id="4" name="Picture 3" descr="Picture 60.png"/>
          <p:cNvPicPr>
            <a:picLocks noChangeAspect="1"/>
          </p:cNvPicPr>
          <p:nvPr/>
        </p:nvPicPr>
        <p:blipFill>
          <a:blip r:embed="rId2"/>
          <a:stretch>
            <a:fillRect/>
          </a:stretch>
        </p:blipFill>
        <p:spPr>
          <a:xfrm>
            <a:off x="914400" y="381000"/>
            <a:ext cx="5614209" cy="884238"/>
          </a:xfrm>
          <a:prstGeom prst="rect">
            <a:avLst/>
          </a:prstGeom>
        </p:spPr>
      </p:pic>
    </p:spTree>
    <p:extLst>
      <p:ext uri="{BB962C8B-B14F-4D97-AF65-F5344CB8AC3E}">
        <p14:creationId xmlns:p14="http://schemas.microsoft.com/office/powerpoint/2010/main" val="34213819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4118</TotalTime>
  <Words>1083</Words>
  <Application>Microsoft Macintosh PowerPoint</Application>
  <PresentationFormat>On-screen Show (4:3)</PresentationFormat>
  <Paragraphs>307</Paragraphs>
  <Slides>31</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Image</vt:lpstr>
      <vt:lpstr>Practices, standards, and data infrastructure for digitization</vt:lpstr>
      <vt:lpstr>PowerPoint Presentation</vt:lpstr>
      <vt:lpstr>Distributing data</vt:lpstr>
      <vt:lpstr>PowerPoint Presentation</vt:lpstr>
      <vt:lpstr>XKCD on Standards</vt:lpstr>
      <vt:lpstr>Standards predicated on use</vt:lpstr>
      <vt:lpstr>Darwin Core</vt:lpstr>
      <vt:lpstr>Darwin Core in plain English</vt:lpstr>
      <vt:lpstr>PowerPoint Presentation</vt:lpstr>
      <vt:lpstr>Flexible approaches to interoperability</vt:lpstr>
      <vt:lpstr>Representation:  Implementation and communication independent</vt:lpstr>
      <vt:lpstr>Implementation:  Independent, but not really for human consumption</vt:lpstr>
      <vt:lpstr>Linked data at large</vt:lpstr>
      <vt:lpstr>How do we Track Biological Objects  and their Relations  Across Distributed, Heterogeneous systems?</vt:lpstr>
      <vt:lpstr>PowerPoint Presentation</vt:lpstr>
      <vt:lpstr>Data automation in digitization workflows </vt:lpstr>
      <vt:lpstr>Digital workflows</vt:lpstr>
      <vt:lpstr>All or none?</vt:lpstr>
      <vt:lpstr>Modular approach</vt:lpstr>
      <vt:lpstr>Recognition Terms</vt:lpstr>
      <vt:lpstr>PowerPoint Presentation</vt:lpstr>
      <vt:lpstr>PowerPoint Presentation</vt:lpstr>
      <vt:lpstr>NLP:  Natural Language Processing</vt:lpstr>
      <vt:lpstr>Vocabulary of a label</vt:lpstr>
      <vt:lpstr>Learning Architecture</vt:lpstr>
      <vt:lpstr>Define the Representation: XML</vt:lpstr>
      <vt:lpstr>PowerPoint Presentation</vt:lpstr>
      <vt:lpstr>Natural Handwriting Recognition</vt:lpstr>
      <vt:lpstr> Web Services (or appliances)</vt:lpstr>
      <vt:lpstr>Additional Options</vt:lpstr>
      <vt:lpstr>The innovation/development curve</vt:lpstr>
    </vt:vector>
  </TitlesOfParts>
  <Company>University of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Practices, Standards, and Informatics infrastructure for digitization</dc:title>
  <dc:creator>Reed Beaman</dc:creator>
  <cp:lastModifiedBy>Reed Beaman</cp:lastModifiedBy>
  <cp:revision>72</cp:revision>
  <dcterms:created xsi:type="dcterms:W3CDTF">2012-04-24T20:47:10Z</dcterms:created>
  <dcterms:modified xsi:type="dcterms:W3CDTF">2012-04-28T11:14:08Z</dcterms:modified>
</cp:coreProperties>
</file>