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61" r:id="rId3"/>
    <p:sldId id="258" r:id="rId4"/>
    <p:sldId id="264" r:id="rId5"/>
    <p:sldId id="276" r:id="rId6"/>
    <p:sldId id="260" r:id="rId7"/>
    <p:sldId id="275" r:id="rId8"/>
    <p:sldId id="281" r:id="rId9"/>
    <p:sldId id="277" r:id="rId10"/>
    <p:sldId id="278" r:id="rId11"/>
    <p:sldId id="283" r:id="rId12"/>
    <p:sldId id="286" r:id="rId13"/>
    <p:sldId id="284" r:id="rId14"/>
    <p:sldId id="282" r:id="rId15"/>
    <p:sldId id="285" r:id="rId16"/>
    <p:sldId id="265" r:id="rId17"/>
    <p:sldId id="272" r:id="rId18"/>
    <p:sldId id="267" r:id="rId19"/>
    <p:sldId id="268"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400E"/>
    <a:srgbClr val="231D95"/>
    <a:srgbClr val="195399"/>
    <a:srgbClr val="008000"/>
    <a:srgbClr val="4133FB"/>
    <a:srgbClr val="4C00B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63" autoAdjust="0"/>
    <p:restoredTop sz="78967" autoAdjust="0"/>
  </p:normalViewPr>
  <p:slideViewPr>
    <p:cSldViewPr>
      <p:cViewPr>
        <p:scale>
          <a:sx n="75" d="100"/>
          <a:sy n="75" d="100"/>
        </p:scale>
        <p:origin x="-1134" y="-2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00" d="100"/>
          <a:sy n="100" d="100"/>
        </p:scale>
        <p:origin x="-194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04C7B1E-271A-4107-8E91-F0A33FDCFFD7}" type="datetimeFigureOut">
              <a:rPr lang="en-US"/>
              <a:pPr>
                <a:defRPr/>
              </a:pPr>
              <a:t>5/1/2012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288DF87-98D9-45D3-980B-359A47CA1B19}" type="slidenum">
              <a:rPr lang="en-US"/>
              <a:pPr>
                <a:defRPr/>
              </a:pPr>
              <a:t>‹#›</a:t>
            </a:fld>
            <a:endParaRPr lang="en-US"/>
          </a:p>
        </p:txBody>
      </p:sp>
    </p:spTree>
    <p:extLst>
      <p:ext uri="{BB962C8B-B14F-4D97-AF65-F5344CB8AC3E}">
        <p14:creationId xmlns:p14="http://schemas.microsoft.com/office/powerpoint/2010/main" val="2657397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8387C74-4B58-45C8-90E7-13495628FD6F}" type="datetimeFigureOut">
              <a:rPr lang="en-US"/>
              <a:pPr>
                <a:defRPr/>
              </a:pPr>
              <a:t>5/1/2012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8D58B39-C412-4672-AEFB-73F97A05E1A2}" type="slidenum">
              <a:rPr lang="en-US"/>
              <a:pPr>
                <a:defRPr/>
              </a:pPr>
              <a:t>‹#›</a:t>
            </a:fld>
            <a:endParaRPr lang="en-US"/>
          </a:p>
        </p:txBody>
      </p:sp>
    </p:spTree>
    <p:extLst>
      <p:ext uri="{BB962C8B-B14F-4D97-AF65-F5344CB8AC3E}">
        <p14:creationId xmlns:p14="http://schemas.microsoft.com/office/powerpoint/2010/main" val="27875110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Morphbank</a:t>
            </a:r>
            <a:r>
              <a:rPr lang="en-US" baseline="0" dirty="0" smtClean="0"/>
              <a:t> Powerpoint presentation for iDigBio PaleoCollections workshop, April 26 – 28</a:t>
            </a:r>
            <a:r>
              <a:rPr lang="en-US" baseline="30000" dirty="0" smtClean="0"/>
              <a:t>th</a:t>
            </a:r>
            <a:r>
              <a:rPr lang="en-US" baseline="0" dirty="0" smtClean="0"/>
              <a:t>, 2012, Gainesville Florida.</a:t>
            </a:r>
          </a:p>
          <a:p>
            <a:r>
              <a:rPr lang="en-US" baseline="0" dirty="0" smtClean="0"/>
              <a:t>This talk is designed as an overview, an introduction to Morphbank an specifically </a:t>
            </a:r>
            <a:r>
              <a:rPr lang="en-US" baseline="0" smtClean="0"/>
              <a:t>focuses </a:t>
            </a:r>
            <a:r>
              <a:rPr lang="en-US" baseline="0" smtClean="0"/>
              <a:t>on main features of Morphbank and </a:t>
            </a:r>
            <a:r>
              <a:rPr lang="en-US" baseline="0" dirty="0" smtClean="0"/>
              <a:t>using the custom workbook to allow paleontologists to share / store all pertinent metadata desired / required.</a:t>
            </a:r>
            <a:endParaRPr lang="en-US" dirty="0"/>
          </a:p>
        </p:txBody>
      </p:sp>
      <p:sp>
        <p:nvSpPr>
          <p:cNvPr id="4" name="Slide Number Placeholder 3"/>
          <p:cNvSpPr>
            <a:spLocks noGrp="1"/>
          </p:cNvSpPr>
          <p:nvPr>
            <p:ph type="sldNum" sz="quarter" idx="10"/>
          </p:nvPr>
        </p:nvSpPr>
        <p:spPr/>
        <p:txBody>
          <a:bodyPr/>
          <a:lstStyle/>
          <a:p>
            <a:pPr>
              <a:defRPr/>
            </a:pPr>
            <a:fld id="{88D58B39-C412-4672-AEFB-73F97A05E1A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6168792-F366-49E3-8288-5AECBEED6B4A}" type="slidenum">
              <a:rPr lang="en-US"/>
              <a:pPr/>
              <a:t>10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a:spcBef>
                <a:spcPct val="0"/>
              </a:spcBef>
            </a:pPr>
            <a:r>
              <a:rPr lang="en-US" sz="1200" baseline="0" smtClean="0">
                <a:solidFill>
                  <a:srgbClr val="000099"/>
                </a:solidFill>
                <a:latin typeface="Arial" charset="0"/>
              </a:rPr>
              <a:t>An image (and related data) stored in Morphbank, linked to a paper. (the paper is linked back to the images in Morphbank).</a:t>
            </a:r>
          </a:p>
          <a:p>
            <a:pPr>
              <a:spcBef>
                <a:spcPct val="0"/>
              </a:spcBef>
            </a:pPr>
            <a:endParaRPr lang="en-US" sz="1200" baseline="0" smtClean="0">
              <a:solidFill>
                <a:srgbClr val="000099"/>
              </a:solidFill>
              <a:latin typeface="Arial" charset="0"/>
            </a:endParaRPr>
          </a:p>
          <a:p>
            <a:pPr>
              <a:spcBef>
                <a:spcPct val="0"/>
              </a:spcBef>
            </a:pPr>
            <a:r>
              <a:rPr lang="en-US" sz="1200" baseline="0" smtClean="0">
                <a:solidFill>
                  <a:srgbClr val="000099"/>
                </a:solidFill>
                <a:latin typeface="Arial" charset="0"/>
              </a:rPr>
              <a:t>http</a:t>
            </a:r>
            <a:r>
              <a:rPr lang="en-US" sz="1200" baseline="0" dirty="0" smtClean="0">
                <a:solidFill>
                  <a:srgbClr val="000099"/>
                </a:solidFill>
                <a:latin typeface="Arial" charset="0"/>
              </a:rPr>
              <a:t>://www.morphbank.net/?id=464656</a:t>
            </a:r>
          </a:p>
          <a:p>
            <a:pPr>
              <a:spcBef>
                <a:spcPct val="0"/>
              </a:spcBef>
            </a:pPr>
            <a:r>
              <a:rPr lang="en-US" sz="1200" i="0" baseline="0" dirty="0" smtClean="0">
                <a:solidFill>
                  <a:srgbClr val="000099"/>
                </a:solidFill>
                <a:latin typeface="Arial" charset="0"/>
              </a:rPr>
              <a:t>http://www.mapress.com/zootaxa/2009/f/zt02157p033.pdf</a:t>
            </a:r>
            <a:endParaRPr lang="en-US" i="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6168792-F366-49E3-8288-5AECBEED6B4A}" type="slidenum">
              <a:rPr lang="en-US"/>
              <a:pPr/>
              <a:t>11</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a:spcBef>
                <a:spcPct val="0"/>
              </a:spcBef>
            </a:pPr>
            <a:r>
              <a:rPr lang="en-US" sz="1200" baseline="0" dirty="0" smtClean="0">
                <a:solidFill>
                  <a:srgbClr val="000099"/>
                </a:solidFill>
                <a:latin typeface="Arial" charset="0"/>
              </a:rPr>
              <a:t>http://www.morphbank.net/?id=464656</a:t>
            </a:r>
          </a:p>
          <a:p>
            <a:pPr>
              <a:spcBef>
                <a:spcPct val="0"/>
              </a:spcBef>
            </a:pPr>
            <a:r>
              <a:rPr lang="en-US" sz="1200" i="0" baseline="0" dirty="0" smtClean="0">
                <a:solidFill>
                  <a:srgbClr val="000099"/>
                </a:solidFill>
                <a:latin typeface="Arial" charset="0"/>
              </a:rPr>
              <a:t>http://www.mapress.com/zootaxa/2009/f/zt02157p033.pdf</a:t>
            </a:r>
            <a:endParaRPr lang="en-US" i="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A108A8A-2732-413C-BF63-B799D2BE5482}" type="slidenum">
              <a:rPr lang="en-US"/>
              <a:pPr/>
              <a:t>12</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smtClean="0"/>
              <a:t>The format of the services request is shown above. Clicking on any of the blue links or bubbles will open a link to that record in Morphbank. As an aside, this ability to visualize the lat / </a:t>
            </a:r>
            <a:r>
              <a:rPr lang="en-US" dirty="0" err="1" smtClean="0"/>
              <a:t>lon</a:t>
            </a:r>
            <a:r>
              <a:rPr lang="en-US" dirty="0" smtClean="0"/>
              <a:t>  data is also a very good way to check the data for any errors (Australia upside down example).</a:t>
            </a:r>
          </a:p>
          <a:p>
            <a:pPr eaLnBrk="1" hangingPunct="1"/>
            <a:r>
              <a:rPr lang="en-US" dirty="0" smtClean="0"/>
              <a:t>NOTE: USE</a:t>
            </a:r>
          </a:p>
          <a:p>
            <a:pPr eaLnBrk="1" hangingPunct="1"/>
            <a:r>
              <a:rPr lang="en-US" dirty="0" smtClean="0"/>
              <a:t>http://services.morphbank.net/mb3/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Images in Morphbank can be linked to hosted</a:t>
            </a:r>
            <a:r>
              <a:rPr lang="en-US" baseline="0" smtClean="0"/>
              <a:t> ontologies like those at bioportal to illustrate the terms in the hierarchical structure.</a:t>
            </a:r>
          </a:p>
          <a:p>
            <a:r>
              <a:rPr lang="en-US" baseline="0" smtClean="0"/>
              <a:t>The Cypriniform Tree of Life project (CToL) is an example…their Teolost Anatomy Ontology (TAO) is at BioPortal. </a:t>
            </a:r>
            <a:br>
              <a:rPr lang="en-US" baseline="0" smtClean="0"/>
            </a:br>
            <a:r>
              <a:rPr lang="en-US" baseline="0" smtClean="0"/>
              <a:t>Images in Morphbank link to the TAO ontology as illustrated in this slide.</a:t>
            </a:r>
            <a:endParaRPr lang="en-US"/>
          </a:p>
        </p:txBody>
      </p:sp>
      <p:sp>
        <p:nvSpPr>
          <p:cNvPr id="4" name="Slide Number Placeholder 3"/>
          <p:cNvSpPr>
            <a:spLocks noGrp="1"/>
          </p:cNvSpPr>
          <p:nvPr>
            <p:ph type="sldNum" sz="quarter" idx="10"/>
          </p:nvPr>
        </p:nvSpPr>
        <p:spPr/>
        <p:txBody>
          <a:bodyPr/>
          <a:lstStyle/>
          <a:p>
            <a:pPr>
              <a:defRPr/>
            </a:pPr>
            <a:fld id="{88D58B39-C412-4672-AEFB-73F97A05E1A2}" type="slidenum">
              <a:rPr lang="en-US" smtClean="0"/>
              <a:pPr>
                <a:defRPr/>
              </a:pPr>
              <a:t>13</a:t>
            </a:fld>
            <a:endParaRPr lang="en-US"/>
          </a:p>
        </p:txBody>
      </p:sp>
    </p:spTree>
    <p:extLst>
      <p:ext uri="{BB962C8B-B14F-4D97-AF65-F5344CB8AC3E}">
        <p14:creationId xmlns:p14="http://schemas.microsoft.com/office/powerpoint/2010/main" val="2970746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9919031-E1B6-40AE-B701-FA62573620DF}" type="slidenum">
              <a:rPr lang="en-US" smtClean="0">
                <a:latin typeface="Arial" pitchFamily="34" charset="0"/>
                <a:ea typeface="MS PGothic" pitchFamily="34" charset="-128"/>
              </a:rPr>
              <a:pPr/>
              <a:t>14</a:t>
            </a:fld>
            <a:endParaRPr lang="en-US" smtClean="0">
              <a:latin typeface="Arial" pitchFamily="34" charset="0"/>
              <a:ea typeface="MS PGothic" pitchFamily="34" charset="-128"/>
            </a:endParaRPr>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r>
              <a:rPr lang="sv-SE" smtClean="0">
                <a:latin typeface="Arial" pitchFamily="34" charset="0"/>
              </a:rPr>
              <a:t>Here’s an example of an online illustrated</a:t>
            </a:r>
            <a:r>
              <a:rPr lang="sv-SE" baseline="0" smtClean="0">
                <a:latin typeface="Arial" pitchFamily="34" charset="0"/>
              </a:rPr>
              <a:t> key. The images are linked to data records in Morphbank.</a:t>
            </a:r>
          </a:p>
          <a:p>
            <a:r>
              <a:rPr lang="sv-SE" baseline="0" smtClean="0">
                <a:latin typeface="Arial" pitchFamily="34" charset="0"/>
              </a:rPr>
              <a:t>The image records in Morphbank are linked back to the key.</a:t>
            </a:r>
            <a:endParaRPr lang="sv-SE"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6FBAC8-1A89-40A2-A5FA-81A84F3B2B29}" type="slidenum">
              <a:rPr lang="en-US">
                <a:latin typeface="Arial" charset="0"/>
              </a:rPr>
              <a:pPr fontAlgn="base">
                <a:spcBef>
                  <a:spcPct val="0"/>
                </a:spcBef>
                <a:spcAft>
                  <a:spcPct val="0"/>
                </a:spcAft>
              </a:pPr>
              <a:t>15</a:t>
            </a:fld>
            <a:endParaRPr lang="en-US">
              <a:latin typeface="Arial"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rPr>
              <a:t>Moving in the excel workbook direction to allow future uploads via services. Moving overall towards services – and thinking about interoperability.</a:t>
            </a:r>
          </a:p>
          <a:p>
            <a:pPr>
              <a:spcBef>
                <a:spcPct val="0"/>
              </a:spcBef>
            </a:pPr>
            <a:endParaRPr lang="en-US" dirty="0" smtClean="0">
              <a:latin typeface="Arial" charset="0"/>
            </a:endParaRPr>
          </a:p>
          <a:p>
            <a:pPr>
              <a:spcBef>
                <a:spcPct val="0"/>
              </a:spcBef>
            </a:pPr>
            <a:r>
              <a:rPr lang="en-US" sz="900" dirty="0" smtClean="0">
                <a:solidFill>
                  <a:srgbClr val="000099"/>
                </a:solidFill>
                <a:latin typeface="Arial" charset="0"/>
              </a:rPr>
              <a:t>Changes in progress: </a:t>
            </a:r>
          </a:p>
          <a:p>
            <a:pPr>
              <a:spcBef>
                <a:spcPct val="0"/>
              </a:spcBef>
            </a:pPr>
            <a:r>
              <a:rPr lang="en-US" sz="900" dirty="0" smtClean="0">
                <a:solidFill>
                  <a:srgbClr val="000099"/>
                </a:solidFill>
                <a:latin typeface="Arial" charset="0"/>
              </a:rPr>
              <a:t>Fewer required fields </a:t>
            </a:r>
          </a:p>
          <a:p>
            <a:pPr>
              <a:spcBef>
                <a:spcPct val="0"/>
              </a:spcBef>
            </a:pPr>
            <a:r>
              <a:rPr lang="en-US" sz="900" dirty="0" smtClean="0">
                <a:solidFill>
                  <a:srgbClr val="000099"/>
                </a:solidFill>
                <a:latin typeface="Arial" charset="0"/>
              </a:rPr>
              <a:t>Display restricted to group items by default</a:t>
            </a:r>
          </a:p>
          <a:p>
            <a:pPr>
              <a:spcBef>
                <a:spcPct val="0"/>
              </a:spcBef>
            </a:pPr>
            <a:endParaRPr lang="en-US" sz="900" dirty="0" smtClean="0">
              <a:solidFill>
                <a:srgbClr val="000099"/>
              </a:solidFill>
              <a:latin typeface="Arial" charset="0"/>
            </a:endParaRPr>
          </a:p>
          <a:p>
            <a:pPr>
              <a:spcBef>
                <a:spcPct val="0"/>
              </a:spcBef>
            </a:pPr>
            <a:r>
              <a:rPr lang="en-US" sz="900" dirty="0" smtClean="0">
                <a:solidFill>
                  <a:srgbClr val="000099"/>
                </a:solidFill>
                <a:latin typeface="Arial" charset="0"/>
              </a:rPr>
              <a:t>New features: </a:t>
            </a:r>
          </a:p>
          <a:p>
            <a:pPr>
              <a:spcBef>
                <a:spcPct val="0"/>
              </a:spcBef>
            </a:pPr>
            <a:r>
              <a:rPr lang="en-US" sz="900" dirty="0" smtClean="0">
                <a:solidFill>
                  <a:srgbClr val="000099"/>
                </a:solidFill>
                <a:latin typeface="Arial" charset="0"/>
              </a:rPr>
              <a:t>automated account</a:t>
            </a:r>
            <a:r>
              <a:rPr lang="en-US" sz="900" baseline="0" dirty="0" smtClean="0">
                <a:solidFill>
                  <a:srgbClr val="000099"/>
                </a:solidFill>
                <a:latin typeface="Arial" charset="0"/>
              </a:rPr>
              <a:t> creation</a:t>
            </a:r>
            <a:endParaRPr lang="en-US" sz="900" dirty="0" smtClean="0">
              <a:solidFill>
                <a:srgbClr val="000099"/>
              </a:solidFill>
              <a:latin typeface="Arial" charset="0"/>
            </a:endParaRPr>
          </a:p>
          <a:p>
            <a:pPr>
              <a:spcBef>
                <a:spcPct val="0"/>
              </a:spcBef>
            </a:pPr>
            <a:r>
              <a:rPr lang="en-US" sz="900" dirty="0" smtClean="0">
                <a:solidFill>
                  <a:srgbClr val="000099"/>
                </a:solidFill>
                <a:latin typeface="Arial" charset="0"/>
              </a:rPr>
              <a:t>new workbook enabling User-defined fields, </a:t>
            </a:r>
          </a:p>
          <a:p>
            <a:pPr>
              <a:spcBef>
                <a:spcPct val="0"/>
              </a:spcBef>
            </a:pPr>
            <a:r>
              <a:rPr lang="en-US" sz="900" dirty="0" smtClean="0">
                <a:solidFill>
                  <a:srgbClr val="000099"/>
                </a:solidFill>
                <a:latin typeface="Arial" charset="0"/>
              </a:rPr>
              <a:t>Unique identification from provider, </a:t>
            </a:r>
          </a:p>
          <a:p>
            <a:pPr>
              <a:spcBef>
                <a:spcPct val="0"/>
              </a:spcBef>
            </a:pPr>
            <a:r>
              <a:rPr lang="en-US" sz="900" dirty="0" smtClean="0">
                <a:solidFill>
                  <a:srgbClr val="000099"/>
                </a:solidFill>
                <a:latin typeface="Arial" charset="0"/>
              </a:rPr>
              <a:t>Morphbank as an Image provider through services</a:t>
            </a:r>
          </a:p>
          <a:p>
            <a:pPr>
              <a:spcBef>
                <a:spcPct val="0"/>
              </a:spcBef>
            </a:pPr>
            <a:r>
              <a:rPr lang="en-US" sz="900" dirty="0" smtClean="0">
                <a:solidFill>
                  <a:srgbClr val="000099"/>
                </a:solidFill>
                <a:latin typeface="Arial" charset="0"/>
              </a:rPr>
              <a:t>Validation of workbooks</a:t>
            </a:r>
          </a:p>
          <a:p>
            <a:pPr>
              <a:spcBef>
                <a:spcPct val="0"/>
              </a:spcBef>
            </a:pPr>
            <a:r>
              <a:rPr lang="en-US" sz="900" dirty="0" smtClean="0">
                <a:solidFill>
                  <a:srgbClr val="000099"/>
                </a:solidFill>
                <a:latin typeface="Arial" charset="0"/>
              </a:rPr>
              <a:t>Upload via the web (for system</a:t>
            </a:r>
            <a:r>
              <a:rPr lang="en-US" sz="900" baseline="0" dirty="0" smtClean="0">
                <a:solidFill>
                  <a:srgbClr val="000099"/>
                </a:solidFill>
                <a:latin typeface="Arial" charset="0"/>
              </a:rPr>
              <a:t> </a:t>
            </a:r>
            <a:r>
              <a:rPr lang="en-US" sz="900" dirty="0" smtClean="0">
                <a:solidFill>
                  <a:srgbClr val="000099"/>
                </a:solidFill>
                <a:latin typeface="Arial" charset="0"/>
              </a:rPr>
              <a:t>administrators).</a:t>
            </a:r>
          </a:p>
          <a:p>
            <a:pPr>
              <a:spcBef>
                <a:spcPct val="0"/>
              </a:spcBef>
            </a:pPr>
            <a:endParaRPr lang="en-US" dirty="0" smtClean="0">
              <a:latin typeface="Arial" charset="0"/>
            </a:endParaRPr>
          </a:p>
          <a:p>
            <a:pPr>
              <a:spcBef>
                <a:spcPct val="0"/>
              </a:spcBef>
            </a:pPr>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6FBAC8-1A89-40A2-A5FA-81A84F3B2B29}" type="slidenum">
              <a:rPr lang="en-US">
                <a:latin typeface="Arial" charset="0"/>
              </a:rPr>
              <a:pPr fontAlgn="base">
                <a:spcBef>
                  <a:spcPct val="0"/>
                </a:spcBef>
                <a:spcAft>
                  <a:spcPct val="0"/>
                </a:spcAft>
              </a:pPr>
              <a:t>16</a:t>
            </a:fld>
            <a:endParaRPr lang="en-US">
              <a:latin typeface="Arial"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rPr>
              <a:t>Moving in the excel workbook direction to allow future uploads via services. Moving overall towards services – and thinking about interoperability.</a:t>
            </a:r>
          </a:p>
          <a:p>
            <a:pPr>
              <a:spcBef>
                <a:spcPct val="0"/>
              </a:spcBef>
            </a:pPr>
            <a:endParaRPr lang="en-US" dirty="0" smtClean="0">
              <a:latin typeface="Arial" charset="0"/>
            </a:endParaRPr>
          </a:p>
          <a:p>
            <a:pPr>
              <a:spcBef>
                <a:spcPct val="0"/>
              </a:spcBef>
            </a:pPr>
            <a:r>
              <a:rPr lang="en-US" sz="900" dirty="0" smtClean="0">
                <a:solidFill>
                  <a:srgbClr val="000099"/>
                </a:solidFill>
                <a:latin typeface="Arial" charset="0"/>
              </a:rPr>
              <a:t>Changes in progress: </a:t>
            </a:r>
          </a:p>
          <a:p>
            <a:pPr>
              <a:spcBef>
                <a:spcPct val="0"/>
              </a:spcBef>
            </a:pPr>
            <a:r>
              <a:rPr lang="en-US" sz="900" dirty="0" smtClean="0">
                <a:solidFill>
                  <a:srgbClr val="000099"/>
                </a:solidFill>
                <a:latin typeface="Arial" charset="0"/>
              </a:rPr>
              <a:t>Fewer required fields </a:t>
            </a:r>
          </a:p>
          <a:p>
            <a:pPr>
              <a:spcBef>
                <a:spcPct val="0"/>
              </a:spcBef>
            </a:pPr>
            <a:r>
              <a:rPr lang="en-US" sz="900" dirty="0" smtClean="0">
                <a:solidFill>
                  <a:srgbClr val="000099"/>
                </a:solidFill>
                <a:latin typeface="Arial" charset="0"/>
              </a:rPr>
              <a:t>Display restricted to group items by default</a:t>
            </a:r>
          </a:p>
          <a:p>
            <a:pPr>
              <a:spcBef>
                <a:spcPct val="0"/>
              </a:spcBef>
            </a:pPr>
            <a:endParaRPr lang="en-US" sz="900" dirty="0" smtClean="0">
              <a:solidFill>
                <a:srgbClr val="000099"/>
              </a:solidFill>
              <a:latin typeface="Arial" charset="0"/>
            </a:endParaRPr>
          </a:p>
          <a:p>
            <a:pPr>
              <a:spcBef>
                <a:spcPct val="0"/>
              </a:spcBef>
            </a:pPr>
            <a:r>
              <a:rPr lang="en-US" sz="900" dirty="0" smtClean="0">
                <a:solidFill>
                  <a:srgbClr val="000099"/>
                </a:solidFill>
                <a:latin typeface="Arial" charset="0"/>
              </a:rPr>
              <a:t>New features: </a:t>
            </a:r>
          </a:p>
          <a:p>
            <a:pPr>
              <a:spcBef>
                <a:spcPct val="0"/>
              </a:spcBef>
            </a:pPr>
            <a:r>
              <a:rPr lang="en-US" sz="900" dirty="0" smtClean="0">
                <a:solidFill>
                  <a:srgbClr val="000099"/>
                </a:solidFill>
                <a:latin typeface="Arial" charset="0"/>
              </a:rPr>
              <a:t>automated account</a:t>
            </a:r>
            <a:r>
              <a:rPr lang="en-US" sz="900" baseline="0" dirty="0" smtClean="0">
                <a:solidFill>
                  <a:srgbClr val="000099"/>
                </a:solidFill>
                <a:latin typeface="Arial" charset="0"/>
              </a:rPr>
              <a:t> creation</a:t>
            </a:r>
            <a:endParaRPr lang="en-US" sz="900" dirty="0" smtClean="0">
              <a:solidFill>
                <a:srgbClr val="000099"/>
              </a:solidFill>
              <a:latin typeface="Arial" charset="0"/>
            </a:endParaRPr>
          </a:p>
          <a:p>
            <a:pPr>
              <a:spcBef>
                <a:spcPct val="0"/>
              </a:spcBef>
            </a:pPr>
            <a:r>
              <a:rPr lang="en-US" sz="900" dirty="0" smtClean="0">
                <a:solidFill>
                  <a:srgbClr val="000099"/>
                </a:solidFill>
                <a:latin typeface="Arial" charset="0"/>
              </a:rPr>
              <a:t>new workbook enabling User-defined fields, </a:t>
            </a:r>
          </a:p>
          <a:p>
            <a:pPr>
              <a:spcBef>
                <a:spcPct val="0"/>
              </a:spcBef>
            </a:pPr>
            <a:r>
              <a:rPr lang="en-US" sz="900" dirty="0" smtClean="0">
                <a:solidFill>
                  <a:srgbClr val="000099"/>
                </a:solidFill>
                <a:latin typeface="Arial" charset="0"/>
              </a:rPr>
              <a:t>Unique identification from provider, </a:t>
            </a:r>
          </a:p>
          <a:p>
            <a:pPr>
              <a:spcBef>
                <a:spcPct val="0"/>
              </a:spcBef>
            </a:pPr>
            <a:r>
              <a:rPr lang="en-US" sz="900" dirty="0" smtClean="0">
                <a:solidFill>
                  <a:srgbClr val="000099"/>
                </a:solidFill>
                <a:latin typeface="Arial" charset="0"/>
              </a:rPr>
              <a:t>Morphbank as an Image provider through services</a:t>
            </a:r>
          </a:p>
          <a:p>
            <a:pPr>
              <a:spcBef>
                <a:spcPct val="0"/>
              </a:spcBef>
            </a:pPr>
            <a:r>
              <a:rPr lang="en-US" sz="900" dirty="0" smtClean="0">
                <a:solidFill>
                  <a:srgbClr val="000099"/>
                </a:solidFill>
                <a:latin typeface="Arial" charset="0"/>
              </a:rPr>
              <a:t>Validation of workbooks</a:t>
            </a:r>
          </a:p>
          <a:p>
            <a:pPr>
              <a:spcBef>
                <a:spcPct val="0"/>
              </a:spcBef>
            </a:pPr>
            <a:r>
              <a:rPr lang="en-US" sz="900" dirty="0" smtClean="0">
                <a:solidFill>
                  <a:srgbClr val="000099"/>
                </a:solidFill>
                <a:latin typeface="Arial" charset="0"/>
              </a:rPr>
              <a:t>Upload via the web (for system</a:t>
            </a:r>
            <a:r>
              <a:rPr lang="en-US" sz="900" baseline="0" dirty="0" smtClean="0">
                <a:solidFill>
                  <a:srgbClr val="000099"/>
                </a:solidFill>
                <a:latin typeface="Arial" charset="0"/>
              </a:rPr>
              <a:t> </a:t>
            </a:r>
            <a:r>
              <a:rPr lang="en-US" sz="900" smtClean="0">
                <a:solidFill>
                  <a:srgbClr val="000099"/>
                </a:solidFill>
                <a:latin typeface="Arial" charset="0"/>
              </a:rPr>
              <a:t>administrators</a:t>
            </a:r>
            <a:r>
              <a:rPr lang="en-US" sz="900" smtClean="0">
                <a:solidFill>
                  <a:srgbClr val="000099"/>
                </a:solidFill>
                <a:latin typeface="Arial" charset="0"/>
              </a:rPr>
              <a:t>).</a:t>
            </a:r>
          </a:p>
          <a:p>
            <a:pPr>
              <a:spcBef>
                <a:spcPct val="0"/>
              </a:spcBef>
            </a:pPr>
            <a:endParaRPr lang="en-US" sz="900" smtClean="0">
              <a:solidFill>
                <a:srgbClr val="000099"/>
              </a:solidFill>
              <a:latin typeface="Arial" charset="0"/>
            </a:endParaRPr>
          </a:p>
          <a:p>
            <a:pPr>
              <a:spcBef>
                <a:spcPct val="0"/>
              </a:spcBef>
            </a:pPr>
            <a:r>
              <a:rPr lang="en-US" sz="900" smtClean="0">
                <a:solidFill>
                  <a:srgbClr val="000099"/>
                </a:solidFill>
                <a:latin typeface="Arial" charset="0"/>
              </a:rPr>
              <a:t>Filtered PUSH</a:t>
            </a:r>
            <a:r>
              <a:rPr lang="en-US" sz="900" baseline="0" smtClean="0">
                <a:solidFill>
                  <a:srgbClr val="000099"/>
                </a:solidFill>
                <a:latin typeface="Arial" charset="0"/>
              </a:rPr>
              <a:t> to return annotations to providers.</a:t>
            </a:r>
            <a:endParaRPr lang="en-US" sz="900" dirty="0" smtClean="0">
              <a:solidFill>
                <a:srgbClr val="000099"/>
              </a:solidFill>
              <a:latin typeface="Arial" charset="0"/>
            </a:endParaRPr>
          </a:p>
          <a:p>
            <a:pPr>
              <a:spcBef>
                <a:spcPct val="0"/>
              </a:spcBef>
            </a:pPr>
            <a:endParaRPr lang="en-US" dirty="0" smtClean="0">
              <a:latin typeface="Arial" charset="0"/>
            </a:endParaRPr>
          </a:p>
          <a:p>
            <a:pPr>
              <a:spcBef>
                <a:spcPct val="0"/>
              </a:spcBef>
            </a:pPr>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Persons highlighted in </a:t>
            </a:r>
            <a:r>
              <a:rPr lang="en-US" b="1" dirty="0" smtClean="0"/>
              <a:t>bold</a:t>
            </a:r>
            <a:r>
              <a:rPr lang="en-US" b="0" baseline="0" dirty="0" smtClean="0"/>
              <a:t> are currently active with Morphbank </a:t>
            </a:r>
            <a:r>
              <a:rPr lang="en-US" b="0" baseline="0" smtClean="0"/>
              <a:t>in </a:t>
            </a:r>
            <a:r>
              <a:rPr lang="en-US" b="0" baseline="0" smtClean="0"/>
              <a:t>2012.</a:t>
            </a:r>
            <a:endParaRPr lang="en-US" dirty="0"/>
          </a:p>
        </p:txBody>
      </p:sp>
      <p:sp>
        <p:nvSpPr>
          <p:cNvPr id="4" name="Slide Number Placeholder 3"/>
          <p:cNvSpPr>
            <a:spLocks noGrp="1"/>
          </p:cNvSpPr>
          <p:nvPr>
            <p:ph type="sldNum" sz="quarter" idx="10"/>
          </p:nvPr>
        </p:nvSpPr>
        <p:spPr/>
        <p:txBody>
          <a:bodyPr/>
          <a:lstStyle/>
          <a:p>
            <a:fld id="{A26A1CD5-F97D-47AE-9145-E28EE6DC1306}"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6FBAC8-1A89-40A2-A5FA-81A84F3B2B29}" type="slidenum">
              <a:rPr lang="en-US">
                <a:latin typeface="Arial" charset="0"/>
              </a:rPr>
              <a:pPr fontAlgn="base">
                <a:spcBef>
                  <a:spcPct val="0"/>
                </a:spcBef>
                <a:spcAft>
                  <a:spcPct val="0"/>
                </a:spcAft>
              </a:pPr>
              <a:t>2</a:t>
            </a:fld>
            <a:endParaRPr lang="en-US">
              <a:latin typeface="Arial"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rPr>
              <a:t>Topics, the current state of Morphbank and plans for the future. An overview (review for some) of the website user-interface. Introduce of new features like services and how to use them to get to data in Morphbank and return that data in the format desired (xml, ids, thumbnails, geolocated). Encouraging the use of uids and fields</a:t>
            </a:r>
            <a:r>
              <a:rPr lang="en-US" baseline="0" dirty="0" smtClean="0">
                <a:latin typeface="Arial" charset="0"/>
              </a:rPr>
              <a:t> from </a:t>
            </a:r>
            <a:r>
              <a:rPr lang="en-US" baseline="0" dirty="0" err="1" smtClean="0">
                <a:latin typeface="Arial" charset="0"/>
              </a:rPr>
              <a:t>acceoted</a:t>
            </a:r>
            <a:r>
              <a:rPr lang="en-US" baseline="0" dirty="0" smtClean="0">
                <a:latin typeface="Arial" charset="0"/>
              </a:rPr>
              <a:t> standards</a:t>
            </a:r>
            <a:r>
              <a:rPr lang="en-US" dirty="0" smtClean="0">
                <a:latin typeface="Arial" charset="0"/>
              </a:rPr>
              <a:t> to facilitate data-sharing between </a:t>
            </a:r>
            <a:r>
              <a:rPr lang="en-US" smtClean="0">
                <a:latin typeface="Arial" charset="0"/>
              </a:rPr>
              <a:t>systems </a:t>
            </a:r>
            <a:r>
              <a:rPr lang="en-US" smtClean="0">
                <a:latin typeface="Arial" charset="0"/>
              </a:rPr>
              <a:t>(EoL provider</a:t>
            </a:r>
            <a:r>
              <a:rPr lang="en-US" dirty="0" smtClean="0">
                <a:latin typeface="Arial" charset="0"/>
              </a:rPr>
              <a:t>).</a:t>
            </a:r>
          </a:p>
          <a:p>
            <a:pPr>
              <a:spcBef>
                <a:spcPct val="0"/>
              </a:spcBef>
            </a:pPr>
            <a:endParaRPr lang="en-US" dirty="0" smtClean="0">
              <a:latin typeface="Arial" charset="0"/>
            </a:endParaRPr>
          </a:p>
          <a:p>
            <a:pPr>
              <a:spcBef>
                <a:spcPct val="0"/>
              </a:spcBef>
            </a:pPr>
            <a:r>
              <a:rPr lang="en-US" dirty="0" smtClean="0">
                <a:latin typeface="Arial" charset="0"/>
              </a:rPr>
              <a:t>Moving in the excel workbook direction to allow future uploads via services.</a:t>
            </a:r>
            <a:r>
              <a:rPr lang="en-US" baseline="0" dirty="0" smtClean="0">
                <a:latin typeface="Arial" charset="0"/>
              </a:rPr>
              <a:t> </a:t>
            </a:r>
            <a:r>
              <a:rPr lang="en-US" dirty="0" smtClean="0">
                <a:latin typeface="Arial" charset="0"/>
              </a:rPr>
              <a:t>Moving overall towards services – and thinking about interoperability.</a:t>
            </a:r>
          </a:p>
          <a:p>
            <a:pPr>
              <a:spcBef>
                <a:spcPct val="0"/>
              </a:spcBef>
            </a:pPr>
            <a:endParaRPr lang="en-US" dirty="0" smtClean="0">
              <a:latin typeface="Arial" charset="0"/>
            </a:endParaRPr>
          </a:p>
          <a:p>
            <a:pPr>
              <a:spcBef>
                <a:spcPct val="0"/>
              </a:spcBef>
            </a:pPr>
            <a:r>
              <a:rPr lang="en-US" sz="900" dirty="0" smtClean="0">
                <a:solidFill>
                  <a:srgbClr val="000099"/>
                </a:solidFill>
                <a:latin typeface="Arial" charset="0"/>
              </a:rPr>
              <a:t>Changes in progress: </a:t>
            </a:r>
          </a:p>
          <a:p>
            <a:pPr>
              <a:spcBef>
                <a:spcPct val="0"/>
              </a:spcBef>
            </a:pPr>
            <a:r>
              <a:rPr lang="en-US" sz="900" dirty="0" smtClean="0">
                <a:solidFill>
                  <a:srgbClr val="000099"/>
                </a:solidFill>
                <a:latin typeface="Arial" charset="0"/>
              </a:rPr>
              <a:t>Fewer required fields,</a:t>
            </a:r>
          </a:p>
          <a:p>
            <a:pPr>
              <a:spcBef>
                <a:spcPct val="0"/>
              </a:spcBef>
            </a:pPr>
            <a:r>
              <a:rPr lang="en-US" sz="900" dirty="0" smtClean="0">
                <a:solidFill>
                  <a:srgbClr val="000099"/>
                </a:solidFill>
                <a:latin typeface="Arial" charset="0"/>
              </a:rPr>
              <a:t>Display restricted to group items by default</a:t>
            </a:r>
          </a:p>
          <a:p>
            <a:pPr>
              <a:spcBef>
                <a:spcPct val="0"/>
              </a:spcBef>
            </a:pPr>
            <a:r>
              <a:rPr lang="en-US" sz="900" dirty="0" smtClean="0">
                <a:solidFill>
                  <a:srgbClr val="000099"/>
                </a:solidFill>
                <a:latin typeface="Arial" charset="0"/>
              </a:rPr>
              <a:t>New features:</a:t>
            </a:r>
          </a:p>
          <a:p>
            <a:pPr>
              <a:spcBef>
                <a:spcPct val="0"/>
              </a:spcBef>
            </a:pPr>
            <a:r>
              <a:rPr lang="en-US" sz="900" dirty="0" smtClean="0">
                <a:solidFill>
                  <a:srgbClr val="000099"/>
                </a:solidFill>
                <a:latin typeface="Arial" charset="0"/>
              </a:rPr>
              <a:t>new workbook enabling User-defined fields, </a:t>
            </a:r>
          </a:p>
          <a:p>
            <a:pPr>
              <a:spcBef>
                <a:spcPct val="0"/>
              </a:spcBef>
            </a:pPr>
            <a:r>
              <a:rPr lang="en-US" sz="900" dirty="0" smtClean="0">
                <a:solidFill>
                  <a:srgbClr val="000099"/>
                </a:solidFill>
                <a:latin typeface="Arial" charset="0"/>
              </a:rPr>
              <a:t>Unique identification from provider, </a:t>
            </a:r>
          </a:p>
          <a:p>
            <a:pPr>
              <a:spcBef>
                <a:spcPct val="0"/>
              </a:spcBef>
            </a:pPr>
            <a:r>
              <a:rPr lang="en-US" sz="900" dirty="0" smtClean="0">
                <a:solidFill>
                  <a:srgbClr val="000099"/>
                </a:solidFill>
                <a:latin typeface="Arial" charset="0"/>
              </a:rPr>
              <a:t>Morphbank as an Image provider through services</a:t>
            </a:r>
          </a:p>
          <a:p>
            <a:pPr>
              <a:spcBef>
                <a:spcPct val="0"/>
              </a:spcBef>
            </a:pPr>
            <a:endParaRPr lang="en-US" dirty="0" smtClean="0">
              <a:latin typeface="Arial" charset="0"/>
            </a:endParaRPr>
          </a:p>
          <a:p>
            <a:pPr>
              <a:spcBef>
                <a:spcPct val="0"/>
              </a:spcBef>
            </a:pPr>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6FBAC8-1A89-40A2-A5FA-81A84F3B2B29}" type="slidenum">
              <a:rPr lang="en-US">
                <a:latin typeface="Arial" charset="0"/>
              </a:rPr>
              <a:pPr fontAlgn="base">
                <a:spcBef>
                  <a:spcPct val="0"/>
                </a:spcBef>
                <a:spcAft>
                  <a:spcPct val="0"/>
                </a:spcAft>
              </a:pPr>
              <a:t>3</a:t>
            </a:fld>
            <a:endParaRPr lang="en-US">
              <a:latin typeface="Arial"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rPr>
              <a:t>The</a:t>
            </a:r>
            <a:r>
              <a:rPr lang="en-US" baseline="0" dirty="0" smtClean="0">
                <a:latin typeface="Arial" charset="0"/>
              </a:rPr>
              <a:t> background of Morphbank as well as notice that there are other installations …and new installations planned.</a:t>
            </a:r>
            <a:endParaRPr lang="en-US" sz="900" dirty="0" smtClean="0">
              <a:solidFill>
                <a:srgbClr val="000099"/>
              </a:solidFill>
              <a:latin typeface="Arial" charset="0"/>
            </a:endParaRPr>
          </a:p>
          <a:p>
            <a:pPr>
              <a:spcBef>
                <a:spcPct val="0"/>
              </a:spcBef>
            </a:pPr>
            <a:endParaRPr lang="en-US" dirty="0" smtClean="0">
              <a:latin typeface="Arial" charset="0"/>
            </a:endParaRPr>
          </a:p>
          <a:p>
            <a:pPr>
              <a:spcBef>
                <a:spcPct val="0"/>
              </a:spcBef>
            </a:pPr>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6FBAC8-1A89-40A2-A5FA-81A84F3B2B29}" type="slidenum">
              <a:rPr lang="en-US">
                <a:latin typeface="Arial" charset="0"/>
              </a:rPr>
              <a:pPr fontAlgn="base">
                <a:spcBef>
                  <a:spcPct val="0"/>
                </a:spcBef>
                <a:spcAft>
                  <a:spcPct val="0"/>
                </a:spcAft>
              </a:pPr>
              <a:t>4</a:t>
            </a:fld>
            <a:endParaRPr lang="en-US">
              <a:latin typeface="Arial"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rPr>
              <a:t>The</a:t>
            </a:r>
            <a:r>
              <a:rPr lang="en-US" baseline="0" dirty="0" smtClean="0">
                <a:latin typeface="Arial" charset="0"/>
              </a:rPr>
              <a:t> background of Morphbank as well as notice that there are other installations …and new installations planned.</a:t>
            </a:r>
            <a:endParaRPr lang="en-US" sz="900" dirty="0" smtClean="0">
              <a:solidFill>
                <a:srgbClr val="000099"/>
              </a:solidFill>
              <a:latin typeface="Arial" charset="0"/>
            </a:endParaRPr>
          </a:p>
          <a:p>
            <a:pPr>
              <a:spcBef>
                <a:spcPct val="0"/>
              </a:spcBef>
            </a:pPr>
            <a:endParaRPr lang="en-US" dirty="0" smtClean="0">
              <a:latin typeface="Arial" charset="0"/>
            </a:endParaRPr>
          </a:p>
          <a:p>
            <a:pPr>
              <a:spcBef>
                <a:spcPct val="0"/>
              </a:spcBef>
            </a:pPr>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6FBAC8-1A89-40A2-A5FA-81A84F3B2B29}" type="slidenum">
              <a:rPr lang="en-US">
                <a:latin typeface="Arial" charset="0"/>
              </a:rPr>
              <a:pPr fontAlgn="base">
                <a:spcBef>
                  <a:spcPct val="0"/>
                </a:spcBef>
                <a:spcAft>
                  <a:spcPct val="0"/>
                </a:spcAft>
              </a:pPr>
              <a:t>5</a:t>
            </a:fld>
            <a:endParaRPr lang="en-US">
              <a:latin typeface="Arial"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rPr>
              <a:t>Overview of how many Images in Morphbank and what the range of coverage is:</a:t>
            </a:r>
          </a:p>
          <a:p>
            <a:pPr>
              <a:spcBef>
                <a:spcPct val="0"/>
              </a:spcBef>
            </a:pPr>
            <a:r>
              <a:rPr lang="en-US" dirty="0" smtClean="0">
                <a:latin typeface="Arial" charset="0"/>
              </a:rPr>
              <a:t>geographically</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latin typeface="Arial" charset="0"/>
              </a:rPr>
              <a:t>taxonomically</a:t>
            </a:r>
          </a:p>
          <a:p>
            <a:pPr>
              <a:spcBef>
                <a:spcPct val="0"/>
              </a:spcBef>
            </a:pPr>
            <a:r>
              <a:rPr lang="en-US" dirty="0" smtClean="0">
                <a:latin typeface="Arial" charset="0"/>
              </a:rPr>
              <a:t>number of members</a:t>
            </a:r>
          </a:p>
          <a:p>
            <a:pPr>
              <a:spcBef>
                <a:spcPct val="0"/>
              </a:spcBef>
            </a:pPr>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6FBAC8-1A89-40A2-A5FA-81A84F3B2B29}" type="slidenum">
              <a:rPr lang="en-US">
                <a:latin typeface="Arial" charset="0"/>
              </a:rPr>
              <a:pPr fontAlgn="base">
                <a:spcBef>
                  <a:spcPct val="0"/>
                </a:spcBef>
                <a:spcAft>
                  <a:spcPct val="0"/>
                </a:spcAft>
              </a:pPr>
              <a:t>6</a:t>
            </a:fld>
            <a:endParaRPr lang="en-US">
              <a:latin typeface="Arial"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rPr>
              <a:t>The</a:t>
            </a:r>
            <a:r>
              <a:rPr lang="en-US" baseline="0" dirty="0" smtClean="0">
                <a:latin typeface="Arial" charset="0"/>
              </a:rPr>
              <a:t> background of Morphbank as well as notice that there are other installations …and new installations planned.</a:t>
            </a:r>
          </a:p>
          <a:p>
            <a:pPr>
              <a:spcBef>
                <a:spcPct val="0"/>
              </a:spcBef>
            </a:pPr>
            <a:endParaRPr lang="en-US" sz="900" baseline="0" dirty="0" smtClean="0">
              <a:solidFill>
                <a:srgbClr val="000099"/>
              </a:solidFill>
              <a:latin typeface="Arial" charset="0"/>
            </a:endParaRPr>
          </a:p>
          <a:p>
            <a:pPr>
              <a:lnSpc>
                <a:spcPct val="90000"/>
              </a:lnSpc>
            </a:pPr>
            <a:r>
              <a:rPr lang="en-US" sz="2000" dirty="0" smtClean="0"/>
              <a:t>Security model</a:t>
            </a:r>
          </a:p>
          <a:p>
            <a:pPr lvl="1">
              <a:lnSpc>
                <a:spcPct val="90000"/>
              </a:lnSpc>
            </a:pPr>
            <a:r>
              <a:rPr lang="en-US" sz="1800" dirty="0" smtClean="0"/>
              <a:t>Private vs. public data (‘unpublished’ and ‘published’) </a:t>
            </a:r>
          </a:p>
          <a:p>
            <a:pPr lvl="1">
              <a:lnSpc>
                <a:spcPct val="90000"/>
              </a:lnSpc>
            </a:pPr>
            <a:r>
              <a:rPr lang="en-US" sz="1800" dirty="0" smtClean="0"/>
              <a:t>Contributor controls date-to-publish</a:t>
            </a:r>
          </a:p>
          <a:p>
            <a:pPr lvl="1">
              <a:lnSpc>
                <a:spcPct val="90000"/>
              </a:lnSpc>
            </a:pPr>
            <a:r>
              <a:rPr lang="en-US" sz="1800" dirty="0" smtClean="0"/>
              <a:t>Group access, group roles, user-managed</a:t>
            </a:r>
          </a:p>
          <a:p>
            <a:pPr>
              <a:lnSpc>
                <a:spcPct val="90000"/>
              </a:lnSpc>
            </a:pPr>
            <a:r>
              <a:rPr lang="en-US" sz="2000" dirty="0" smtClean="0"/>
              <a:t>Upload &amp; edit</a:t>
            </a:r>
          </a:p>
          <a:p>
            <a:pPr lvl="1">
              <a:lnSpc>
                <a:spcPct val="90000"/>
              </a:lnSpc>
            </a:pPr>
            <a:r>
              <a:rPr lang="en-US" sz="1800" dirty="0" smtClean="0"/>
              <a:t>Via Web, Excel Workbook, &amp; XML</a:t>
            </a:r>
          </a:p>
          <a:p>
            <a:pPr lvl="1">
              <a:lnSpc>
                <a:spcPct val="90000"/>
              </a:lnSpc>
            </a:pPr>
            <a:r>
              <a:rPr lang="en-US" sz="1800" dirty="0" smtClean="0"/>
              <a:t>Specify client plug-in (in beta test)</a:t>
            </a:r>
          </a:p>
          <a:p>
            <a:pPr>
              <a:lnSpc>
                <a:spcPct val="90000"/>
              </a:lnSpc>
            </a:pPr>
            <a:r>
              <a:rPr lang="en-US" sz="2000" dirty="0" smtClean="0"/>
              <a:t>User support</a:t>
            </a:r>
          </a:p>
          <a:p>
            <a:pPr lvl="1">
              <a:lnSpc>
                <a:spcPct val="90000"/>
              </a:lnSpc>
            </a:pPr>
            <a:r>
              <a:rPr lang="en-US" sz="1800" dirty="0" smtClean="0"/>
              <a:t>help desk</a:t>
            </a:r>
          </a:p>
          <a:p>
            <a:pPr lvl="1">
              <a:lnSpc>
                <a:spcPct val="90000"/>
              </a:lnSpc>
            </a:pPr>
            <a:r>
              <a:rPr lang="en-US" sz="1800" dirty="0" smtClean="0"/>
              <a:t>Online users manual and FAQ</a:t>
            </a:r>
          </a:p>
          <a:p>
            <a:pPr>
              <a:spcBef>
                <a:spcPct val="0"/>
              </a:spcBef>
            </a:pPr>
            <a:endParaRPr lang="en-US" sz="900" dirty="0" smtClean="0">
              <a:solidFill>
                <a:srgbClr val="000099"/>
              </a:solidFill>
              <a:latin typeface="Arial" charset="0"/>
            </a:endParaRPr>
          </a:p>
          <a:p>
            <a:pPr>
              <a:spcBef>
                <a:spcPct val="0"/>
              </a:spcBef>
            </a:pPr>
            <a:endParaRPr lang="en-US" dirty="0" smtClean="0">
              <a:latin typeface="Arial" charset="0"/>
            </a:endParaRPr>
          </a:p>
          <a:p>
            <a:pPr>
              <a:spcBef>
                <a:spcPct val="0"/>
              </a:spcBef>
            </a:pPr>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6FBAC8-1A89-40A2-A5FA-81A84F3B2B29}" type="slidenum">
              <a:rPr lang="en-US">
                <a:latin typeface="Arial" charset="0"/>
              </a:rPr>
              <a:pPr fontAlgn="base">
                <a:spcBef>
                  <a:spcPct val="0"/>
                </a:spcBef>
                <a:spcAft>
                  <a:spcPct val="0"/>
                </a:spcAft>
              </a:pPr>
              <a:t>7</a:t>
            </a:fld>
            <a:endParaRPr lang="en-US">
              <a:latin typeface="Arial"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rPr>
              <a:t>Tabs</a:t>
            </a:r>
          </a:p>
          <a:p>
            <a:pPr>
              <a:spcBef>
                <a:spcPct val="0"/>
              </a:spcBef>
            </a:pPr>
            <a:r>
              <a:rPr lang="en-US" dirty="0" smtClean="0">
                <a:latin typeface="Arial" charset="0"/>
              </a:rPr>
              <a:t>the “I”</a:t>
            </a:r>
          </a:p>
          <a:p>
            <a:pPr>
              <a:spcBef>
                <a:spcPct val="0"/>
              </a:spcBef>
            </a:pPr>
            <a:r>
              <a:rPr lang="en-US" dirty="0" smtClean="0">
                <a:latin typeface="Arial" charset="0"/>
              </a:rPr>
              <a:t>keyword search</a:t>
            </a:r>
          </a:p>
          <a:p>
            <a:pPr>
              <a:spcBef>
                <a:spcPct val="0"/>
              </a:spcBef>
            </a:pPr>
            <a:r>
              <a:rPr lang="en-US" dirty="0" smtClean="0">
                <a:latin typeface="Arial" charset="0"/>
              </a:rPr>
              <a:t>limit to contributor / group</a:t>
            </a:r>
          </a:p>
          <a:p>
            <a:pPr>
              <a:spcBef>
                <a:spcPct val="0"/>
              </a:spcBef>
            </a:pPr>
            <a:r>
              <a:rPr lang="en-US" dirty="0" smtClean="0">
                <a:latin typeface="Arial" charset="0"/>
              </a:rPr>
              <a:t>create collections</a:t>
            </a:r>
          </a:p>
          <a:p>
            <a:pPr>
              <a:spcBef>
                <a:spcPct val="0"/>
              </a:spcBef>
            </a:pPr>
            <a:r>
              <a:rPr lang="en-US" dirty="0" smtClean="0">
                <a:latin typeface="Arial" charset="0"/>
              </a:rPr>
              <a:t>annotate</a:t>
            </a:r>
          </a:p>
          <a:p>
            <a:pPr>
              <a:spcBef>
                <a:spcPct val="0"/>
              </a:spcBef>
            </a:pPr>
            <a:r>
              <a:rPr lang="en-US" dirty="0" smtClean="0">
                <a:latin typeface="Arial" charset="0"/>
              </a:rPr>
              <a:t>open</a:t>
            </a:r>
            <a:r>
              <a:rPr lang="en-US" baseline="0" dirty="0" smtClean="0">
                <a:latin typeface="Arial" charset="0"/>
              </a:rPr>
              <a:t> image</a:t>
            </a:r>
            <a:endParaRPr lang="en-US" dirty="0" smtClean="0">
              <a:latin typeface="Arial" charset="0"/>
            </a:endParaRPr>
          </a:p>
          <a:p>
            <a:pPr>
              <a:spcBef>
                <a:spcPct val="0"/>
              </a:spcBef>
            </a:pPr>
            <a:endParaRPr lang="en-US" dirty="0" smtClean="0">
              <a:latin typeface="Arial" charset="0"/>
            </a:endParaRPr>
          </a:p>
          <a:p>
            <a:pPr>
              <a:spcBef>
                <a:spcPct val="0"/>
              </a:spcBef>
            </a:pPr>
            <a:r>
              <a:rPr lang="en-US" sz="900" baseline="0" dirty="0" smtClean="0">
                <a:solidFill>
                  <a:srgbClr val="000099"/>
                </a:solidFill>
                <a:latin typeface="Arial" charset="0"/>
              </a:rPr>
              <a:t>http://www.morphbank.net/?id=464656</a:t>
            </a:r>
          </a:p>
          <a:p>
            <a:pPr>
              <a:spcBef>
                <a:spcPct val="0"/>
              </a:spcBef>
            </a:pPr>
            <a:r>
              <a:rPr lang="en-US" sz="900" baseline="0" dirty="0" smtClean="0">
                <a:solidFill>
                  <a:srgbClr val="000099"/>
                </a:solidFill>
                <a:latin typeface="Arial" charset="0"/>
              </a:rPr>
              <a:t>http://www.mapress.com/zootaxa/2009/f/zt02157p033.pdf</a:t>
            </a:r>
          </a:p>
          <a:p>
            <a:pPr>
              <a:spcBef>
                <a:spcPct val="0"/>
              </a:spcBef>
            </a:pPr>
            <a:r>
              <a:rPr lang="en-US" sz="900" baseline="0" dirty="0" smtClean="0">
                <a:solidFill>
                  <a:srgbClr val="000099"/>
                </a:solidFill>
                <a:latin typeface="Arial" charset="0"/>
              </a:rPr>
              <a:t>Shaun </a:t>
            </a:r>
            <a:r>
              <a:rPr lang="en-US" sz="900" baseline="0" dirty="0" err="1" smtClean="0">
                <a:solidFill>
                  <a:srgbClr val="000099"/>
                </a:solidFill>
                <a:latin typeface="Arial" charset="0"/>
              </a:rPr>
              <a:t>Winterton</a:t>
            </a:r>
            <a:endParaRPr lang="en-US" sz="900" baseline="0" dirty="0" smtClean="0">
              <a:solidFill>
                <a:srgbClr val="000099"/>
              </a:solidFill>
              <a:latin typeface="Arial" charset="0"/>
            </a:endParaRPr>
          </a:p>
          <a:p>
            <a:pPr>
              <a:spcBef>
                <a:spcPct val="0"/>
              </a:spcBef>
            </a:pPr>
            <a:endParaRPr lang="en-US" sz="900" dirty="0" smtClean="0">
              <a:solidFill>
                <a:srgbClr val="000099"/>
              </a:solidFill>
              <a:latin typeface="Arial" charset="0"/>
            </a:endParaRPr>
          </a:p>
          <a:p>
            <a:pPr>
              <a:spcBef>
                <a:spcPct val="0"/>
              </a:spcBef>
            </a:pPr>
            <a:endParaRPr lang="en-US" dirty="0" smtClean="0">
              <a:latin typeface="Arial" charset="0"/>
            </a:endParaRPr>
          </a:p>
          <a:p>
            <a:pPr>
              <a:spcBef>
                <a:spcPct val="0"/>
              </a:spcBef>
            </a:pPr>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6FBAC8-1A89-40A2-A5FA-81A84F3B2B29}" type="slidenum">
              <a:rPr lang="en-US">
                <a:latin typeface="Arial" charset="0"/>
              </a:rPr>
              <a:pPr fontAlgn="base">
                <a:spcBef>
                  <a:spcPct val="0"/>
                </a:spcBef>
                <a:spcAft>
                  <a:spcPct val="0"/>
                </a:spcAft>
              </a:pPr>
              <a:t>8</a:t>
            </a:fld>
            <a:endParaRPr lang="en-US">
              <a:latin typeface="Arial"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The details</a:t>
            </a:r>
            <a:r>
              <a:rPr lang="en-US" baseline="0" smtClean="0">
                <a:latin typeface="Arial" charset="0"/>
              </a:rPr>
              <a:t> stored for an object (an image, a specimen record, a locality record)…</a:t>
            </a:r>
          </a:p>
          <a:p>
            <a:pPr>
              <a:spcBef>
                <a:spcPct val="0"/>
              </a:spcBef>
            </a:pPr>
            <a:r>
              <a:rPr lang="en-US" baseline="0" smtClean="0">
                <a:latin typeface="Arial" charset="0"/>
              </a:rPr>
              <a:t>Note there are 15 images for this specimen record.</a:t>
            </a:r>
            <a:endParaRPr lang="en-US" dirty="0" smtClean="0">
              <a:latin typeface="Arial" charset="0"/>
            </a:endParaRPr>
          </a:p>
          <a:p>
            <a:pPr>
              <a:spcBef>
                <a:spcPct val="0"/>
              </a:spcBef>
            </a:pP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One of the most</a:t>
            </a:r>
            <a:r>
              <a:rPr lang="en-US" baseline="0" smtClean="0"/>
              <a:t> used features of Morphbank, the collection.</a:t>
            </a:r>
          </a:p>
          <a:p>
            <a:r>
              <a:rPr lang="en-US" baseline="0" smtClean="0"/>
              <a:t>Users create them and a unique id is assigned to that collection.</a:t>
            </a:r>
          </a:p>
          <a:p>
            <a:r>
              <a:rPr lang="en-US" baseline="0" smtClean="0"/>
              <a:t>The URL can then be used, for example, in a paper to link the user reading the paper back to the collection in Morphbank to see more images and have the ability to make comments (i.e., annotations).</a:t>
            </a:r>
            <a:endParaRPr lang="en-US" dirty="0"/>
          </a:p>
        </p:txBody>
      </p:sp>
      <p:sp>
        <p:nvSpPr>
          <p:cNvPr id="4" name="Slide Number Placeholder 3"/>
          <p:cNvSpPr>
            <a:spLocks noGrp="1"/>
          </p:cNvSpPr>
          <p:nvPr>
            <p:ph type="sldNum" sz="quarter" idx="10"/>
          </p:nvPr>
        </p:nvSpPr>
        <p:spPr/>
        <p:txBody>
          <a:bodyPr/>
          <a:lstStyle/>
          <a:p>
            <a:pPr>
              <a:defRPr/>
            </a:pPr>
            <a:fld id="{88D58B39-C412-4672-AEFB-73F97A05E1A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3A7DC12-BD1C-4D2C-8BC1-C7702656F853}" type="datetimeFigureOut">
              <a:rPr lang="en-US" smtClean="0"/>
              <a:pPr>
                <a:defRPr/>
              </a:pPr>
              <a:t>5/1/2012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D5300-2453-4366-A63B-80ECA13A401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A3C196-4877-4E70-BFC8-EDF3BF037585}" type="datetimeFigureOut">
              <a:rPr lang="en-US" smtClean="0"/>
              <a:pPr>
                <a:defRPr/>
              </a:pPr>
              <a:t>5/1/2012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D8E199-B792-413F-94B3-14213A0BEA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FAB0B7-F5A7-4114-B75D-BD3E4D375763}" type="datetimeFigureOut">
              <a:rPr lang="en-US" smtClean="0"/>
              <a:pPr>
                <a:defRPr/>
              </a:pPr>
              <a:t>5/1/2012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B479BF-3D4A-4FCA-A4A9-6EBC8415706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96BF298-0AAE-4CD6-8802-C89838D97F61}" type="datetimeFigureOut">
              <a:rPr lang="en-US" smtClean="0"/>
              <a:pPr>
                <a:defRPr/>
              </a:pPr>
              <a:t>5/1/2012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381D44-7FB5-4D18-A0E1-98B575B4F32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4BDB4F-0DFC-4B7E-9007-0EA918CD6365}" type="datetimeFigureOut">
              <a:rPr lang="en-US" smtClean="0"/>
              <a:pPr>
                <a:defRPr/>
              </a:pPr>
              <a:t>5/1/2012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D9C590-359C-4039-A654-F8D296925F1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8EB805-7A7E-452F-AAD3-9FEA1A688403}" type="datetimeFigureOut">
              <a:rPr lang="en-US" smtClean="0"/>
              <a:pPr>
                <a:defRPr/>
              </a:pPr>
              <a:t>5/1/2012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309608-9B9D-40DA-82ED-CDE949306BE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258633-FCC2-4CDB-A51B-2FB18025DED0}" type="datetimeFigureOut">
              <a:rPr lang="en-US" smtClean="0"/>
              <a:pPr>
                <a:defRPr/>
              </a:pPr>
              <a:t>5/1/2012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959EEF-722F-4A2A-A64F-8DD24CFE5FD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C4A72C0-9ED5-4229-94DE-AF550FE4EA03}" type="datetimeFigureOut">
              <a:rPr lang="en-US" smtClean="0"/>
              <a:pPr>
                <a:defRPr/>
              </a:pPr>
              <a:t>5/1/2012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DE0D324-E59C-4B59-A21F-FBA0575CE23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C5F041C-3791-4B2C-8D21-AFE68A57EA82}" type="datetimeFigureOut">
              <a:rPr lang="en-US" smtClean="0"/>
              <a:pPr>
                <a:defRPr/>
              </a:pPr>
              <a:t>5/1/2012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516D6A-EB90-40F7-B4FA-21FC9CE33B3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22F760-460B-4510-9190-E3F216A5B34D}" type="datetimeFigureOut">
              <a:rPr lang="en-US" smtClean="0"/>
              <a:pPr>
                <a:defRPr/>
              </a:pPr>
              <a:t>5/1/2012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AED93-3F24-42B7-805B-A934174B94C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00A010-BDCE-4B75-8BFC-387418DF5986}" type="datetimeFigureOut">
              <a:rPr lang="en-US" smtClean="0"/>
              <a:pPr>
                <a:defRPr/>
              </a:pPr>
              <a:t>5/1/2012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9F9063-CBF3-4B23-B2A7-F887C5C1A2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1">
    <p:spTree>
      <p:nvGrpSpPr>
        <p:cNvPr id="1" name=""/>
        <p:cNvGrpSpPr/>
        <p:nvPr/>
      </p:nvGrpSpPr>
      <p:grpSpPr>
        <a:xfrm>
          <a:off x="0" y="0"/>
          <a:ext cx="0" cy="0"/>
          <a:chOff x="0" y="0"/>
          <a:chExt cx="0" cy="0"/>
        </a:xfrm>
      </p:grpSpPr>
      <p:cxnSp>
        <p:nvCxnSpPr>
          <p:cNvPr id="4" name="Straight Connector 3"/>
          <p:cNvCxnSpPr/>
          <p:nvPr userDrawn="1"/>
        </p:nvCxnSpPr>
        <p:spPr>
          <a:xfrm>
            <a:off x="160215" y="593970"/>
            <a:ext cx="8001000" cy="1588"/>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7200" y="6145213"/>
            <a:ext cx="8458200" cy="1587"/>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7"/>
          <p:cNvPicPr preferRelativeResize="0">
            <a:picLocks noChangeAspect="1" noChangeArrowheads="1"/>
          </p:cNvPicPr>
          <p:nvPr userDrawn="1"/>
        </p:nvPicPr>
        <p:blipFill>
          <a:blip r:embed="rId2" cstate="print"/>
          <a:srcRect/>
          <a:stretch>
            <a:fillRect/>
          </a:stretch>
        </p:blipFill>
        <p:spPr bwMode="auto">
          <a:xfrm>
            <a:off x="1149350" y="6205538"/>
            <a:ext cx="533400" cy="506412"/>
          </a:xfrm>
          <a:prstGeom prst="rect">
            <a:avLst/>
          </a:prstGeom>
          <a:noFill/>
          <a:ln w="9525">
            <a:noFill/>
            <a:miter lim="800000"/>
            <a:headEnd/>
            <a:tailEnd/>
          </a:ln>
        </p:spPr>
      </p:pic>
      <p:pic>
        <p:nvPicPr>
          <p:cNvPr id="7" name="Picture 8"/>
          <p:cNvPicPr preferRelativeResize="0">
            <a:picLocks noChangeAspect="1" noChangeArrowheads="1"/>
          </p:cNvPicPr>
          <p:nvPr userDrawn="1"/>
        </p:nvPicPr>
        <p:blipFill>
          <a:blip r:embed="rId3" cstate="print"/>
          <a:srcRect/>
          <a:stretch>
            <a:fillRect/>
          </a:stretch>
        </p:blipFill>
        <p:spPr bwMode="auto">
          <a:xfrm>
            <a:off x="1790700" y="6210300"/>
            <a:ext cx="493713" cy="501650"/>
          </a:xfrm>
          <a:prstGeom prst="rect">
            <a:avLst/>
          </a:prstGeom>
          <a:noFill/>
          <a:ln w="9525">
            <a:noFill/>
            <a:miter lim="800000"/>
            <a:headEnd/>
            <a:tailEnd/>
          </a:ln>
        </p:spPr>
      </p:pic>
      <p:pic>
        <p:nvPicPr>
          <p:cNvPr id="8" name="Picture 9"/>
          <p:cNvPicPr preferRelativeResize="0">
            <a:picLocks noChangeAspect="1" noChangeArrowheads="1"/>
          </p:cNvPicPr>
          <p:nvPr userDrawn="1"/>
        </p:nvPicPr>
        <p:blipFill>
          <a:blip r:embed="rId4" cstate="print"/>
          <a:srcRect/>
          <a:stretch>
            <a:fillRect/>
          </a:stretch>
        </p:blipFill>
        <p:spPr bwMode="auto">
          <a:xfrm>
            <a:off x="223838" y="6245225"/>
            <a:ext cx="887412" cy="428625"/>
          </a:xfrm>
          <a:prstGeom prst="rect">
            <a:avLst/>
          </a:prstGeom>
          <a:noFill/>
          <a:ln w="9525">
            <a:noFill/>
            <a:miter lim="800000"/>
            <a:headEnd/>
            <a:tailEnd/>
          </a:ln>
        </p:spPr>
      </p:pic>
      <p:sp>
        <p:nvSpPr>
          <p:cNvPr id="2" name="Title 1"/>
          <p:cNvSpPr>
            <a:spLocks noGrp="1"/>
          </p:cNvSpPr>
          <p:nvPr>
            <p:ph type="title"/>
          </p:nvPr>
        </p:nvSpPr>
        <p:spPr>
          <a:xfrm>
            <a:off x="76200" y="-76200"/>
            <a:ext cx="8229600" cy="944562"/>
          </a:xfrm>
        </p:spPr>
        <p:txBody>
          <a:bodyPr/>
          <a:lstStyle>
            <a:lvl1pPr algn="l">
              <a:defRPr>
                <a:solidFill>
                  <a:schemeClr val="accent4">
                    <a:lumMod val="75000"/>
                  </a:schemeClr>
                </a:solidFill>
                <a:latin typeface="Californian FB"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229600" cy="4525963"/>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10"/>
          </p:nvPr>
        </p:nvSpPr>
        <p:spPr/>
        <p:txBody>
          <a:bodyPr/>
          <a:lstStyle>
            <a:lvl1pPr>
              <a:defRPr/>
            </a:lvl1pPr>
          </a:lstStyle>
          <a:p>
            <a:pPr>
              <a:defRPr/>
            </a:pPr>
            <a:fld id="{3A8D8D3A-2E20-44E8-96DE-4586B981B058}" type="datetimeFigureOut">
              <a:rPr lang="en-US" smtClean="0"/>
              <a:pPr>
                <a:defRPr/>
              </a:pPr>
              <a:t>5/1/2012</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7CC219EC-1052-4009-BE70-857291D5832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7205D5-D975-4691-9A38-0052D28106CB}" type="datetimeFigureOut">
              <a:rPr lang="en-US" smtClean="0"/>
              <a:pPr>
                <a:defRPr/>
              </a:pPr>
              <a:t>5/1/2012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A449F4-6CA8-4998-AD1F-43764B00727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F23FDD-09A8-4FA8-95CC-3AAB29C97304}" type="datetimeFigureOut">
              <a:rPr lang="en-US" smtClean="0"/>
              <a:pPr>
                <a:defRPr/>
              </a:pPr>
              <a:t>5/1/2012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0251F8-E089-4493-85F8-117EDB9E4A3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3B8D62-1B71-444E-8098-09152C8CEA0E}" type="datetimeFigureOut">
              <a:rPr lang="en-US" smtClean="0"/>
              <a:pPr>
                <a:defRPr/>
              </a:pPr>
              <a:t>5/1/2012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DDD333-09BF-4CB0-87F7-42D586FF35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86546B-644A-4BAF-9079-B516AEDE4CE0}" type="datetimeFigureOut">
              <a:rPr lang="en-US" smtClean="0"/>
              <a:pPr>
                <a:defRPr/>
              </a:pPr>
              <a:t>5/1/2012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04B5BC-0CA4-496C-925D-F348D1DAC4E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D900C7E-6F77-44B4-AC94-E346340D7530}" type="datetimeFigureOut">
              <a:rPr lang="en-US" smtClean="0"/>
              <a:pPr>
                <a:defRPr/>
              </a:pPr>
              <a:t>5/1/2012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94723C-2EC5-42A1-A84E-585B4425A1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839B6EF-00C3-4E0A-A635-FDDBAACB1672}" type="datetimeFigureOut">
              <a:rPr lang="en-US" smtClean="0"/>
              <a:pPr>
                <a:defRPr/>
              </a:pPr>
              <a:t>5/1/2012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80ECED-7E18-49AD-91F9-283C7A1A95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C5FC9E-8F2F-4B2B-88CA-26A1CC9981A0}" type="datetimeFigureOut">
              <a:rPr lang="en-US" smtClean="0"/>
              <a:pPr>
                <a:defRPr/>
              </a:pPr>
              <a:t>5/1/2012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90F048C-1303-480F-A7A5-EEC7FDAE55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525454-1DF6-4A6E-B856-5A7E5C8DBB8D}" type="datetimeFigureOut">
              <a:rPr lang="en-US" smtClean="0"/>
              <a:pPr>
                <a:defRPr/>
              </a:pPr>
              <a:t>5/1/2012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45D3F6-C51D-4F12-B2E1-B2433611C7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77B0BC-0F65-4743-82F3-D32150812F57}" type="datetimeFigureOut">
              <a:rPr lang="en-US" smtClean="0"/>
              <a:pPr>
                <a:defRPr/>
              </a:pPr>
              <a:t>5/1/2012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1F0458-DD20-4EC0-ADDB-84EF1CA5C68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46604D-25F9-4A28-A7F8-99A2E4BD67DE}" type="datetimeFigureOut">
              <a:rPr lang="en-US" smtClean="0"/>
              <a:pPr>
                <a:defRPr/>
              </a:pPr>
              <a:t>5/1/2012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DEF617-EC13-4FC4-A348-FCBD769DA8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F739B87-A3ED-4A3D-A156-876FEAC9F10E}" type="datetimeFigureOut">
              <a:rPr lang="en-US" smtClean="0"/>
              <a:pPr>
                <a:defRPr/>
              </a:pPr>
              <a:t>5/1/2012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2859F36-1F71-4603-A38A-B6C71AC41B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94"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8650937-A83A-4B4C-A1A4-E1CDE85177F9}" type="datetimeFigureOut">
              <a:rPr lang="en-US" smtClean="0"/>
              <a:pPr>
                <a:defRPr/>
              </a:pPr>
              <a:t>5/1/2012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148E1AE-E9EE-45DC-A2D2-BF5943EEE2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orphbank.net/?id=45981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morphbank.net/?id=781257" TargetMode="External"/><Relationship Id="rId5" Type="http://schemas.openxmlformats.org/officeDocument/2006/relationships/hyperlink" Target="http://services.morphbank.net/mb3/validateXls.jsp" TargetMode="External"/><Relationship Id="rId4" Type="http://schemas.openxmlformats.org/officeDocument/2006/relationships/hyperlink" Target="http://www.morphbank.ne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morphbank.net/?id=47101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www.morphbank.net/?id=514437"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orphbank.net/?id=47553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morphbank.ne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morphbank.net/?id=49689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morphbank.net/?id=475541" TargetMode="External"/><Relationship Id="rId4" Type="http://schemas.openxmlformats.org/officeDocument/2006/relationships/hyperlink" Target="http://www.morphbank.net/?id=496647"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morphbank.net/About/Manua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morphbank.net/?id=791597" TargetMode="External"/><Relationship Id="rId4" Type="http://schemas.openxmlformats.org/officeDocument/2006/relationships/hyperlink" Target="http://services.morphbank.net/mb3/validateXls.js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morphbank.net/?id=79159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www.morphbank.net/?id=47554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morphbank.net/?id=513684"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752600" y="2130425"/>
            <a:ext cx="5410200" cy="1470025"/>
          </a:xfrm>
        </p:spPr>
        <p:txBody>
          <a:bodyPr/>
          <a:lstStyle/>
          <a:p>
            <a:endParaRPr 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smtClean="0"/>
          </a:p>
        </p:txBody>
      </p:sp>
      <p:pic>
        <p:nvPicPr>
          <p:cNvPr id="32772" name="Picture 4"/>
          <p:cNvPicPr>
            <a:picLocks noChangeAspect="1" noChangeArrowheads="1"/>
          </p:cNvPicPr>
          <p:nvPr/>
        </p:nvPicPr>
        <p:blipFill>
          <a:blip r:embed="rId3" cstate="print"/>
          <a:srcRect/>
          <a:stretch>
            <a:fillRect/>
          </a:stretch>
        </p:blipFill>
        <p:spPr bwMode="auto">
          <a:xfrm>
            <a:off x="49305" y="23283"/>
            <a:ext cx="9067800" cy="6834717"/>
          </a:xfrm>
          <a:prstGeom prst="rect">
            <a:avLst/>
          </a:prstGeom>
          <a:noFill/>
          <a:ln w="9525">
            <a:noFill/>
            <a:miter lim="800000"/>
            <a:headEnd/>
            <a:tailEnd/>
          </a:ln>
        </p:spPr>
      </p:pic>
      <p:sp>
        <p:nvSpPr>
          <p:cNvPr id="10" name="Snip Diagonal Corner Rectangle 9"/>
          <p:cNvSpPr/>
          <p:nvPr/>
        </p:nvSpPr>
        <p:spPr>
          <a:xfrm>
            <a:off x="1986643" y="1219200"/>
            <a:ext cx="5715000" cy="4343400"/>
          </a:xfrm>
          <a:prstGeom prst="snip2DiagRect">
            <a:avLst/>
          </a:prstGeom>
          <a:solidFill>
            <a:schemeClr val="bg1">
              <a:alpha val="93000"/>
            </a:schemeClr>
          </a:solidFill>
          <a:ln>
            <a:solidFill>
              <a:schemeClr val="bg1"/>
            </a:solidFill>
          </a:ln>
          <a:effectLst>
            <a:outerShdw blurRad="76200" dist="12700" dir="2700000" sy="-23000" kx="-800400" algn="bl"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u="sng" dirty="0" smtClean="0">
              <a:solidFill>
                <a:schemeClr val="accent4">
                  <a:lumMod val="75000"/>
                </a:schemeClr>
              </a:solidFill>
              <a:latin typeface="Andalus" pitchFamily="2" charset="-78"/>
            </a:endParaRPr>
          </a:p>
          <a:p>
            <a:pPr algn="ctr"/>
            <a:r>
              <a:rPr lang="en-US" sz="2800" u="sng" dirty="0" smtClean="0">
                <a:solidFill>
                  <a:schemeClr val="accent4">
                    <a:lumMod val="75000"/>
                  </a:schemeClr>
                </a:solidFill>
                <a:latin typeface="Andalus" pitchFamily="2" charset="-78"/>
              </a:rPr>
              <a:t>www.morphbank.net</a:t>
            </a:r>
          </a:p>
          <a:p>
            <a:pPr algn="ctr"/>
            <a:endParaRPr lang="en-US" dirty="0" smtClean="0">
              <a:solidFill>
                <a:schemeClr val="accent4">
                  <a:lumMod val="75000"/>
                </a:schemeClr>
              </a:solidFill>
              <a:latin typeface="Andalus" pitchFamily="2" charset="-78"/>
            </a:endParaRPr>
          </a:p>
          <a:p>
            <a:pPr algn="ctr"/>
            <a:r>
              <a:rPr lang="en-US" sz="2800" dirty="0" smtClean="0">
                <a:solidFill>
                  <a:schemeClr val="accent4">
                    <a:lumMod val="75000"/>
                  </a:schemeClr>
                </a:solidFill>
                <a:latin typeface="Andalus" pitchFamily="2" charset="-78"/>
              </a:rPr>
              <a:t>Morphbank</a:t>
            </a:r>
          </a:p>
          <a:p>
            <a:pPr algn="ctr"/>
            <a:r>
              <a:rPr lang="en-US" sz="2800" dirty="0" smtClean="0">
                <a:solidFill>
                  <a:schemeClr val="accent4">
                    <a:lumMod val="75000"/>
                  </a:schemeClr>
                </a:solidFill>
                <a:latin typeface="Andalus" pitchFamily="2" charset="-78"/>
              </a:rPr>
              <a:t>Image Repository Plus… </a:t>
            </a:r>
          </a:p>
          <a:p>
            <a:pPr algn="ctr"/>
            <a:endParaRPr lang="en-US" dirty="0" smtClean="0">
              <a:solidFill>
                <a:schemeClr val="accent4">
                  <a:lumMod val="75000"/>
                </a:schemeClr>
              </a:solidFill>
              <a:latin typeface="Andalus" pitchFamily="2" charset="-78"/>
            </a:endParaRPr>
          </a:p>
          <a:p>
            <a:pPr algn="ctr"/>
            <a:endParaRPr lang="en-US" dirty="0" smtClean="0">
              <a:solidFill>
                <a:schemeClr val="accent4">
                  <a:lumMod val="75000"/>
                </a:schemeClr>
              </a:solidFill>
              <a:latin typeface="Andalus" pitchFamily="2" charset="-78"/>
            </a:endParaRPr>
          </a:p>
          <a:p>
            <a:pPr algn="ctr"/>
            <a:r>
              <a:rPr lang="en-US" sz="2000" dirty="0" smtClean="0">
                <a:solidFill>
                  <a:schemeClr val="accent4">
                    <a:lumMod val="75000"/>
                  </a:schemeClr>
                </a:solidFill>
                <a:latin typeface="Andalus" pitchFamily="2" charset="-78"/>
              </a:rPr>
              <a:t>         	Paleocollections Workshop</a:t>
            </a:r>
          </a:p>
          <a:p>
            <a:pPr algn="ctr"/>
            <a:r>
              <a:rPr lang="en-US" sz="2000" dirty="0" smtClean="0">
                <a:solidFill>
                  <a:schemeClr val="accent4">
                    <a:lumMod val="75000"/>
                  </a:schemeClr>
                </a:solidFill>
                <a:latin typeface="Andalus" pitchFamily="2" charset="-78"/>
              </a:rPr>
              <a:t>April 26 – 28, 2012</a:t>
            </a:r>
            <a:endParaRPr lang="en-US" sz="1600" dirty="0" smtClean="0">
              <a:solidFill>
                <a:schemeClr val="accent4">
                  <a:lumMod val="75000"/>
                </a:schemeClr>
              </a:solidFill>
              <a:latin typeface="Andalus" pitchFamily="2" charset="-78"/>
            </a:endParaRPr>
          </a:p>
          <a:p>
            <a:pPr algn="ctr"/>
            <a:endParaRPr lang="en-US" sz="1400" dirty="0" smtClean="0">
              <a:solidFill>
                <a:schemeClr val="accent4">
                  <a:lumMod val="75000"/>
                </a:schemeClr>
              </a:solidFill>
              <a:latin typeface="Andalus" pitchFamily="2" charset="-78"/>
            </a:endParaRPr>
          </a:p>
          <a:p>
            <a:r>
              <a:rPr lang="en-US" sz="1200" dirty="0" smtClean="0">
                <a:solidFill>
                  <a:schemeClr val="accent4">
                    <a:lumMod val="75000"/>
                  </a:schemeClr>
                </a:solidFill>
                <a:latin typeface="Andalus" pitchFamily="2" charset="-78"/>
              </a:rPr>
              <a:t>		Deborah L. Paul</a:t>
            </a:r>
          </a:p>
          <a:p>
            <a:endParaRPr lang="en-US" sz="1200" dirty="0" smtClean="0">
              <a:solidFill>
                <a:schemeClr val="accent4">
                  <a:lumMod val="75000"/>
                </a:schemeClr>
              </a:solidFill>
              <a:latin typeface="Andalus" pitchFamily="2" charset="-78"/>
            </a:endParaRPr>
          </a:p>
          <a:p>
            <a:r>
              <a:rPr lang="en-US" sz="1200" dirty="0" smtClean="0">
                <a:solidFill>
                  <a:schemeClr val="accent4">
                    <a:lumMod val="75000"/>
                  </a:schemeClr>
                </a:solidFill>
                <a:latin typeface="Andalus" pitchFamily="2" charset="-78"/>
              </a:rPr>
              <a:t>Support from NSF grants: </a:t>
            </a:r>
          </a:p>
          <a:p>
            <a:pPr algn="r"/>
            <a:r>
              <a:rPr lang="en-US" sz="1200" dirty="0" smtClean="0">
                <a:solidFill>
                  <a:schemeClr val="accent4">
                    <a:lumMod val="75000"/>
                  </a:schemeClr>
                </a:solidFill>
                <a:latin typeface="Andalus" pitchFamily="2" charset="-78"/>
              </a:rPr>
              <a:t>Biological Databases and Informatics (BDI) Program (Grant DBI-0446224)</a:t>
            </a:r>
          </a:p>
          <a:p>
            <a:pPr algn="r"/>
            <a:r>
              <a:rPr lang="en-US" sz="1200" dirty="0" smtClean="0">
                <a:solidFill>
                  <a:schemeClr val="accent4">
                    <a:lumMod val="75000"/>
                  </a:schemeClr>
                </a:solidFill>
                <a:latin typeface="Andalus" pitchFamily="2" charset="-78"/>
              </a:rPr>
              <a:t>Advancing Digitization of Biological Collections Program (#EF1115210)</a:t>
            </a:r>
          </a:p>
          <a:p>
            <a:pPr algn="r"/>
            <a:r>
              <a:rPr lang="en-US" sz="1200" dirty="0" smtClean="0">
                <a:solidFill>
                  <a:schemeClr val="accent4">
                    <a:lumMod val="75000"/>
                  </a:schemeClr>
                </a:solidFill>
                <a:latin typeface="Andalus" pitchFamily="2" charset="-78"/>
              </a:rPr>
              <a:t>	    Advancing Biological Informatics (ABI) (Grant #0851313)</a:t>
            </a:r>
          </a:p>
          <a:p>
            <a:pPr algn="ctr"/>
            <a:endParaRPr lang="en-US" dirty="0" smtClean="0">
              <a:solidFill>
                <a:schemeClr val="accent4">
                  <a:lumMod val="75000"/>
                </a:schemeClr>
              </a:solidFill>
              <a:latin typeface="Calibri" pitchFamily="34" charset="0"/>
              <a:ea typeface="Arial Unicode MS" pitchFamily="34" charset="-128"/>
              <a:cs typeface="Arial Unicode MS" pitchFamily="34" charset="-128"/>
            </a:endParaRPr>
          </a:p>
        </p:txBody>
      </p:sp>
      <p:pic>
        <p:nvPicPr>
          <p:cNvPr id="1027" name="Picture 3" descr="C:\Users\Steve\Desktop\20111123203406!IDigBio_Logo_RGB.png"/>
          <p:cNvPicPr>
            <a:picLocks noChangeAspect="1" noChangeArrowheads="1"/>
          </p:cNvPicPr>
          <p:nvPr/>
        </p:nvPicPr>
        <p:blipFill>
          <a:blip r:embed="rId4" cstate="print"/>
          <a:srcRect/>
          <a:stretch>
            <a:fillRect/>
          </a:stretch>
        </p:blipFill>
        <p:spPr bwMode="auto">
          <a:xfrm>
            <a:off x="2800150" y="3524450"/>
            <a:ext cx="1066800" cy="3299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2"/>
          <p:cNvSpPr>
            <a:spLocks noGrp="1" noChangeArrowheads="1"/>
          </p:cNvSpPr>
          <p:nvPr>
            <p:ph type="title"/>
          </p:nvPr>
        </p:nvSpPr>
        <p:spPr>
          <a:xfrm>
            <a:off x="59871" y="-46492"/>
            <a:ext cx="5915026" cy="868363"/>
          </a:xfrm>
        </p:spPr>
        <p:txBody>
          <a:bodyPr/>
          <a:lstStyle/>
          <a:p>
            <a:pPr eaLnBrk="1" hangingPunct="1"/>
            <a:r>
              <a:rPr lang="en-US" dirty="0" smtClean="0">
                <a:solidFill>
                  <a:srgbClr val="000099"/>
                </a:solidFill>
              </a:rPr>
              <a:t>Link Papers and Images</a:t>
            </a:r>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249237" y="1114425"/>
            <a:ext cx="7751763" cy="4676775"/>
          </a:xfrm>
          <a:prstGeom prst="rect">
            <a:avLst/>
          </a:prstGeom>
          <a:noFill/>
          <a:ln w="9525">
            <a:noFill/>
            <a:miter lim="800000"/>
            <a:headEnd/>
            <a:tailEnd/>
          </a:ln>
        </p:spPr>
      </p:pic>
      <p:sp>
        <p:nvSpPr>
          <p:cNvPr id="10" name="Rectangle 9"/>
          <p:cNvSpPr/>
          <p:nvPr/>
        </p:nvSpPr>
        <p:spPr>
          <a:xfrm>
            <a:off x="152400" y="697468"/>
            <a:ext cx="4128118" cy="369332"/>
          </a:xfrm>
          <a:prstGeom prst="rect">
            <a:avLst/>
          </a:prstGeom>
        </p:spPr>
        <p:txBody>
          <a:bodyPr wrap="none">
            <a:spAutoFit/>
          </a:bodyPr>
          <a:lstStyle/>
          <a:p>
            <a:r>
              <a:rPr lang="en-US" dirty="0" smtClean="0">
                <a:solidFill>
                  <a:srgbClr val="000099"/>
                </a:solidFill>
              </a:rPr>
              <a:t>http://www.morphbank.net/?id=464656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776288" y="3657600"/>
            <a:ext cx="7589837" cy="3124200"/>
          </a:xfrm>
          <a:prstGeom prst="rect">
            <a:avLst/>
          </a:prstGeom>
          <a:noFill/>
          <a:ln w="9525">
            <a:solidFill>
              <a:schemeClr val="accent1">
                <a:lumMod val="75000"/>
              </a:schemeClr>
            </a:solidFill>
            <a:miter lim="800000"/>
            <a:headEnd/>
            <a:tailEnd/>
          </a:ln>
        </p:spPr>
      </p:pic>
      <p:sp>
        <p:nvSpPr>
          <p:cNvPr id="17414" name="Rectangle 2"/>
          <p:cNvSpPr>
            <a:spLocks noGrp="1" noChangeArrowheads="1"/>
          </p:cNvSpPr>
          <p:nvPr>
            <p:ph type="title"/>
          </p:nvPr>
        </p:nvSpPr>
        <p:spPr>
          <a:xfrm>
            <a:off x="59871" y="-46492"/>
            <a:ext cx="5915026" cy="868363"/>
          </a:xfrm>
        </p:spPr>
        <p:txBody>
          <a:bodyPr/>
          <a:lstStyle/>
          <a:p>
            <a:pPr eaLnBrk="1" hangingPunct="1"/>
            <a:r>
              <a:rPr lang="en-US" dirty="0" smtClean="0">
                <a:solidFill>
                  <a:srgbClr val="000099"/>
                </a:solidFill>
              </a:rPr>
              <a:t>Link Papers and Images</a:t>
            </a:r>
            <a:endParaRPr lang="en-US" dirty="0" smtClean="0"/>
          </a:p>
        </p:txBody>
      </p:sp>
      <p:sp>
        <p:nvSpPr>
          <p:cNvPr id="10" name="Rectangle 9"/>
          <p:cNvSpPr/>
          <p:nvPr/>
        </p:nvSpPr>
        <p:spPr>
          <a:xfrm>
            <a:off x="101600" y="647700"/>
            <a:ext cx="4128118" cy="369332"/>
          </a:xfrm>
          <a:prstGeom prst="rect">
            <a:avLst/>
          </a:prstGeom>
        </p:spPr>
        <p:txBody>
          <a:bodyPr wrap="none">
            <a:spAutoFit/>
          </a:bodyPr>
          <a:lstStyle/>
          <a:p>
            <a:r>
              <a:rPr lang="en-US" dirty="0" smtClean="0">
                <a:solidFill>
                  <a:srgbClr val="000099"/>
                </a:solidFill>
              </a:rPr>
              <a:t>http://www.morphbank.net/?id=464656</a:t>
            </a:r>
          </a:p>
        </p:txBody>
      </p:sp>
      <p:pic>
        <p:nvPicPr>
          <p:cNvPr id="2050" name="Picture 2"/>
          <p:cNvPicPr>
            <a:picLocks noChangeAspect="1" noChangeArrowheads="1"/>
          </p:cNvPicPr>
          <p:nvPr/>
        </p:nvPicPr>
        <p:blipFill>
          <a:blip r:embed="rId4" cstate="print"/>
          <a:srcRect/>
          <a:stretch>
            <a:fillRect/>
          </a:stretch>
        </p:blipFill>
        <p:spPr bwMode="auto">
          <a:xfrm>
            <a:off x="152400" y="1295400"/>
            <a:ext cx="7208837" cy="2619375"/>
          </a:xfrm>
          <a:prstGeom prst="rect">
            <a:avLst/>
          </a:prstGeom>
          <a:noFill/>
          <a:ln w="9525">
            <a:solidFill>
              <a:schemeClr val="accent1">
                <a:lumMod val="75000"/>
              </a:schemeClr>
            </a:solidFill>
            <a:miter lim="800000"/>
            <a:headEnd/>
            <a:tailEnd/>
          </a:ln>
        </p:spPr>
      </p:pic>
      <p:sp>
        <p:nvSpPr>
          <p:cNvPr id="7" name="Rectangle 6"/>
          <p:cNvSpPr/>
          <p:nvPr/>
        </p:nvSpPr>
        <p:spPr>
          <a:xfrm>
            <a:off x="2895600" y="926068"/>
            <a:ext cx="6172200" cy="369332"/>
          </a:xfrm>
          <a:prstGeom prst="rect">
            <a:avLst/>
          </a:prstGeom>
        </p:spPr>
        <p:txBody>
          <a:bodyPr wrap="square">
            <a:spAutoFit/>
          </a:bodyPr>
          <a:lstStyle/>
          <a:p>
            <a:r>
              <a:rPr lang="en-US" dirty="0" smtClean="0">
                <a:solidFill>
                  <a:srgbClr val="000099"/>
                </a:solidFill>
              </a:rPr>
              <a:t>http://www.mapress.com/zootaxa/2009/f/zt02157p033.pdf</a:t>
            </a:r>
            <a:endParaRPr lang="en-US" dirty="0" smtClean="0"/>
          </a:p>
        </p:txBody>
      </p:sp>
      <p:sp>
        <p:nvSpPr>
          <p:cNvPr id="8" name="Left-Right Arrow 7"/>
          <p:cNvSpPr/>
          <p:nvPr/>
        </p:nvSpPr>
        <p:spPr>
          <a:xfrm>
            <a:off x="4191000" y="762000"/>
            <a:ext cx="685800" cy="152400"/>
          </a:xfrm>
          <a:prstGeom prst="leftRight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5" descr="googlemaps"/>
          <p:cNvPicPr>
            <a:picLocks noChangeAspect="1" noChangeArrowheads="1"/>
          </p:cNvPicPr>
          <p:nvPr/>
        </p:nvPicPr>
        <p:blipFill>
          <a:blip r:embed="rId3" cstate="print"/>
          <a:srcRect/>
          <a:stretch>
            <a:fillRect/>
          </a:stretch>
        </p:blipFill>
        <p:spPr bwMode="auto">
          <a:xfrm>
            <a:off x="304800" y="641418"/>
            <a:ext cx="8458200" cy="5497830"/>
          </a:xfrm>
          <a:prstGeom prst="rect">
            <a:avLst/>
          </a:prstGeom>
          <a:noFill/>
          <a:ln w="9525">
            <a:noFill/>
            <a:miter lim="800000"/>
            <a:headEnd/>
            <a:tailEnd/>
          </a:ln>
        </p:spPr>
      </p:pic>
      <p:sp>
        <p:nvSpPr>
          <p:cNvPr id="20489" name="Rectangle 2"/>
          <p:cNvSpPr>
            <a:spLocks noGrp="1" noChangeArrowheads="1"/>
          </p:cNvSpPr>
          <p:nvPr>
            <p:ph type="title"/>
          </p:nvPr>
        </p:nvSpPr>
        <p:spPr>
          <a:xfrm>
            <a:off x="-381000" y="182253"/>
            <a:ext cx="8077201" cy="487363"/>
          </a:xfrm>
        </p:spPr>
        <p:txBody>
          <a:bodyPr/>
          <a:lstStyle/>
          <a:p>
            <a:pPr eaLnBrk="1" hangingPunct="1"/>
            <a:r>
              <a:rPr lang="en-US" sz="4000" dirty="0" smtClean="0">
                <a:solidFill>
                  <a:srgbClr val="000099"/>
                </a:solidFill>
              </a:rPr>
              <a:t>    </a:t>
            </a:r>
            <a:r>
              <a:rPr lang="en-US" sz="4000" dirty="0" err="1" smtClean="0"/>
              <a:t>GoogleMaps</a:t>
            </a:r>
            <a:r>
              <a:rPr lang="en-US" sz="4000" dirty="0" smtClean="0"/>
              <a:t> - Images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eb\Desktop\217873.jpg">
            <a:hlinkClick r:id="rId3"/>
          </p:cNvPr>
          <p:cNvPicPr>
            <a:picLocks noChangeAspect="1" noChangeArrowheads="1"/>
          </p:cNvPicPr>
          <p:nvPr/>
        </p:nvPicPr>
        <p:blipFill>
          <a:blip r:embed="rId4" cstate="print"/>
          <a:srcRect/>
          <a:stretch>
            <a:fillRect/>
          </a:stretch>
        </p:blipFill>
        <p:spPr bwMode="auto">
          <a:xfrm>
            <a:off x="6934200" y="76199"/>
            <a:ext cx="2137229" cy="1974799"/>
          </a:xfrm>
          <a:prstGeom prst="rect">
            <a:avLst/>
          </a:prstGeom>
          <a:noFill/>
          <a:ln>
            <a:solidFill>
              <a:schemeClr val="accent4">
                <a:lumMod val="75000"/>
              </a:schemeClr>
            </a:solidFill>
          </a:ln>
        </p:spPr>
      </p:pic>
      <p:sp>
        <p:nvSpPr>
          <p:cNvPr id="2" name="Title 1"/>
          <p:cNvSpPr>
            <a:spLocks noGrp="1"/>
          </p:cNvSpPr>
          <p:nvPr>
            <p:ph type="title"/>
          </p:nvPr>
        </p:nvSpPr>
        <p:spPr/>
        <p:txBody>
          <a:bodyPr/>
          <a:lstStyle/>
          <a:p>
            <a:r>
              <a:rPr lang="en-US" dirty="0" smtClean="0"/>
              <a:t>Linking to Ontologies</a:t>
            </a:r>
            <a:endParaRPr lang="en-US" dirty="0"/>
          </a:p>
        </p:txBody>
      </p:sp>
      <p:sp>
        <p:nvSpPr>
          <p:cNvPr id="3" name="Content Placeholder 2"/>
          <p:cNvSpPr>
            <a:spLocks noGrp="1"/>
          </p:cNvSpPr>
          <p:nvPr>
            <p:ph idx="1"/>
          </p:nvPr>
        </p:nvSpPr>
        <p:spPr>
          <a:xfrm>
            <a:off x="135114" y="762000"/>
            <a:ext cx="8704086" cy="1747944"/>
          </a:xfrm>
        </p:spPr>
        <p:txBody>
          <a:bodyPr/>
          <a:lstStyle/>
          <a:p>
            <a:r>
              <a:rPr lang="en-US" dirty="0" smtClean="0"/>
              <a:t>Cypriniform Tree of Life (CToL)</a:t>
            </a:r>
          </a:p>
          <a:p>
            <a:pPr lvl="1"/>
            <a:r>
              <a:rPr lang="en-US" dirty="0" smtClean="0"/>
              <a:t>CToL example</a:t>
            </a:r>
          </a:p>
          <a:p>
            <a:pPr lvl="2"/>
            <a:r>
              <a:rPr lang="en-US" dirty="0" smtClean="0">
                <a:hlinkClick r:id="rId3"/>
              </a:rPr>
              <a:t>http://www.morphbank.net/?id=459818</a:t>
            </a:r>
            <a:endParaRPr lang="en-US" dirty="0" smtClean="0"/>
          </a:p>
          <a:p>
            <a:pPr lvl="2">
              <a:buNone/>
            </a:pPr>
            <a:endParaRPr lang="en-US" dirty="0"/>
          </a:p>
        </p:txBody>
      </p:sp>
      <p:pic>
        <p:nvPicPr>
          <p:cNvPr id="2056" name="Picture 8"/>
          <p:cNvPicPr>
            <a:picLocks noChangeAspect="1" noChangeArrowheads="1"/>
          </p:cNvPicPr>
          <p:nvPr/>
        </p:nvPicPr>
        <p:blipFill>
          <a:blip r:embed="rId5" cstate="print"/>
          <a:srcRect/>
          <a:stretch>
            <a:fillRect/>
          </a:stretch>
        </p:blipFill>
        <p:spPr bwMode="auto">
          <a:xfrm>
            <a:off x="653143" y="2362200"/>
            <a:ext cx="7228416" cy="388620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228600" y="762000"/>
            <a:ext cx="8128000" cy="58340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2"/>
          <p:cNvSpPr>
            <a:spLocks noChangeShapeType="1"/>
          </p:cNvSpPr>
          <p:nvPr/>
        </p:nvSpPr>
        <p:spPr bwMode="auto">
          <a:xfrm flipH="1">
            <a:off x="152400" y="6248400"/>
            <a:ext cx="8610600" cy="0"/>
          </a:xfrm>
          <a:prstGeom prst="line">
            <a:avLst/>
          </a:prstGeom>
          <a:noFill/>
          <a:ln w="9525">
            <a:solidFill>
              <a:schemeClr val="folHlink"/>
            </a:solidFill>
            <a:round/>
            <a:headEnd/>
            <a:tailEnd/>
          </a:ln>
        </p:spPr>
        <p:txBody>
          <a:bodyPr wrap="none" anchor="ctr"/>
          <a:lstStyle/>
          <a:p>
            <a:endParaRPr lang="en-US"/>
          </a:p>
        </p:txBody>
      </p:sp>
      <p:pic>
        <p:nvPicPr>
          <p:cNvPr id="29699" name="Picture 4"/>
          <p:cNvPicPr>
            <a:picLocks noChangeAspect="1" noChangeArrowheads="1"/>
          </p:cNvPicPr>
          <p:nvPr/>
        </p:nvPicPr>
        <p:blipFill>
          <a:blip r:embed="rId3" cstate="print"/>
          <a:srcRect/>
          <a:stretch>
            <a:fillRect/>
          </a:stretch>
        </p:blipFill>
        <p:spPr bwMode="auto">
          <a:xfrm>
            <a:off x="1684338" y="6280150"/>
            <a:ext cx="493712" cy="501650"/>
          </a:xfrm>
          <a:prstGeom prst="rect">
            <a:avLst/>
          </a:prstGeom>
          <a:noFill/>
          <a:ln w="9525">
            <a:noFill/>
            <a:miter lim="800000"/>
            <a:headEnd/>
            <a:tailEnd/>
          </a:ln>
        </p:spPr>
      </p:pic>
      <p:sp>
        <p:nvSpPr>
          <p:cNvPr id="29700" name="Text Box 7"/>
          <p:cNvSpPr txBox="1">
            <a:spLocks noChangeArrowheads="1"/>
          </p:cNvSpPr>
          <p:nvPr/>
        </p:nvSpPr>
        <p:spPr bwMode="auto">
          <a:xfrm>
            <a:off x="56950" y="73364"/>
            <a:ext cx="8001000" cy="707886"/>
          </a:xfrm>
          <a:prstGeom prst="rect">
            <a:avLst/>
          </a:prstGeom>
          <a:noFill/>
          <a:ln w="9525">
            <a:noFill/>
            <a:miter lim="800000"/>
            <a:headEnd/>
            <a:tailEnd/>
          </a:ln>
        </p:spPr>
        <p:txBody>
          <a:bodyPr>
            <a:spAutoFit/>
          </a:bodyPr>
          <a:lstStyle/>
          <a:p>
            <a:r>
              <a:rPr lang="en-US" sz="4000" dirty="0">
                <a:solidFill>
                  <a:schemeClr val="tx2"/>
                </a:solidFill>
                <a:latin typeface="Californian FB" pitchFamily="18" charset="0"/>
              </a:rPr>
              <a:t>Linking to Morphbank Images</a:t>
            </a:r>
          </a:p>
        </p:txBody>
      </p:sp>
      <p:pic>
        <p:nvPicPr>
          <p:cNvPr id="29701" name="Picture 10"/>
          <p:cNvPicPr>
            <a:picLocks noChangeAspect="1" noChangeArrowheads="1"/>
          </p:cNvPicPr>
          <p:nvPr/>
        </p:nvPicPr>
        <p:blipFill>
          <a:blip r:embed="rId4" cstate="print"/>
          <a:srcRect/>
          <a:stretch>
            <a:fillRect/>
          </a:stretch>
        </p:blipFill>
        <p:spPr bwMode="auto">
          <a:xfrm>
            <a:off x="381000" y="914400"/>
            <a:ext cx="8305800" cy="5416550"/>
          </a:xfrm>
          <a:prstGeom prst="rect">
            <a:avLst/>
          </a:prstGeom>
          <a:noFill/>
          <a:ln w="9525">
            <a:solidFill>
              <a:schemeClr val="tx1"/>
            </a:solidFill>
            <a:miter lim="800000"/>
            <a:headEnd/>
            <a:tailEnd/>
          </a:ln>
        </p:spPr>
      </p:pic>
      <p:sp>
        <p:nvSpPr>
          <p:cNvPr id="29702" name="Rectangle 13"/>
          <p:cNvSpPr>
            <a:spLocks noChangeArrowheads="1"/>
          </p:cNvSpPr>
          <p:nvPr/>
        </p:nvSpPr>
        <p:spPr bwMode="auto">
          <a:xfrm>
            <a:off x="6248400" y="5881688"/>
            <a:ext cx="2143125" cy="214312"/>
          </a:xfrm>
          <a:prstGeom prst="rect">
            <a:avLst/>
          </a:prstGeom>
          <a:noFill/>
          <a:ln w="9525">
            <a:noFill/>
            <a:miter lim="800000"/>
            <a:headEnd/>
            <a:tailEnd/>
          </a:ln>
        </p:spPr>
        <p:txBody>
          <a:bodyPr wrap="none">
            <a:spAutoFit/>
          </a:bodyPr>
          <a:lstStyle/>
          <a:p>
            <a:r>
              <a:rPr lang="en-US" sz="800" b="1">
                <a:solidFill>
                  <a:srgbClr val="000000"/>
                </a:solidFill>
                <a:latin typeface="Lucida Grande"/>
              </a:rPr>
              <a:t>E. Grissell, M. E. Schauff &amp; Mike Gates</a:t>
            </a:r>
            <a:endParaRPr lang="en-US" sz="1300" b="1">
              <a:solidFill>
                <a:srgbClr val="000000"/>
              </a:solidFill>
              <a:latin typeface="Lucida Grande"/>
            </a:endParaRPr>
          </a:p>
        </p:txBody>
      </p:sp>
      <p:sp>
        <p:nvSpPr>
          <p:cNvPr id="29703" name="Text Box 14"/>
          <p:cNvSpPr txBox="1">
            <a:spLocks noChangeArrowheads="1"/>
          </p:cNvSpPr>
          <p:nvPr/>
        </p:nvSpPr>
        <p:spPr bwMode="auto">
          <a:xfrm>
            <a:off x="6156325" y="5622925"/>
            <a:ext cx="184150" cy="457200"/>
          </a:xfrm>
          <a:prstGeom prst="rect">
            <a:avLst/>
          </a:prstGeom>
          <a:noFill/>
          <a:ln w="9525">
            <a:noFill/>
            <a:miter lim="800000"/>
            <a:headEnd/>
            <a:tailEnd/>
          </a:ln>
        </p:spPr>
        <p:txBody>
          <a:bodyPr wrap="none">
            <a:spAutoFit/>
          </a:bodyPr>
          <a:lstStyle/>
          <a:p>
            <a:endParaRPr lang="en-US"/>
          </a:p>
        </p:txBody>
      </p:sp>
      <p:sp>
        <p:nvSpPr>
          <p:cNvPr id="29704" name="Text Box 15"/>
          <p:cNvSpPr txBox="1">
            <a:spLocks noChangeArrowheads="1"/>
          </p:cNvSpPr>
          <p:nvPr/>
        </p:nvSpPr>
        <p:spPr bwMode="auto">
          <a:xfrm>
            <a:off x="2743200" y="6383338"/>
            <a:ext cx="4778375" cy="336550"/>
          </a:xfrm>
          <a:prstGeom prst="rect">
            <a:avLst/>
          </a:prstGeom>
          <a:noFill/>
          <a:ln w="9525">
            <a:noFill/>
            <a:miter lim="800000"/>
            <a:headEnd/>
            <a:tailEnd/>
          </a:ln>
        </p:spPr>
        <p:txBody>
          <a:bodyPr wrap="none">
            <a:spAutoFit/>
          </a:bodyPr>
          <a:lstStyle/>
          <a:p>
            <a:r>
              <a:rPr lang="en-US" sz="1600">
                <a:solidFill>
                  <a:srgbClr val="000000"/>
                </a:solidFill>
              </a:rPr>
              <a:t>http://www.morphbank.net/?id=</a:t>
            </a:r>
            <a:r>
              <a:rPr lang="en-US" sz="1600">
                <a:solidFill>
                  <a:srgbClr val="B20600"/>
                </a:solidFill>
              </a:rPr>
              <a:t>111266</a:t>
            </a:r>
            <a:r>
              <a:rPr lang="en-US" sz="1600">
                <a:solidFill>
                  <a:srgbClr val="000000"/>
                </a:solidFill>
              </a:rPr>
              <a:t>&amp;imgType=jpeg</a:t>
            </a:r>
          </a:p>
        </p:txBody>
      </p:sp>
      <p:pic>
        <p:nvPicPr>
          <p:cNvPr id="29705" name="Picture 16" descr="sel.jpg                                                        0005D4CCtickles                        BF57A695:"/>
          <p:cNvPicPr>
            <a:picLocks noChangeAspect="1" noChangeArrowheads="1"/>
          </p:cNvPicPr>
          <p:nvPr/>
        </p:nvPicPr>
        <p:blipFill>
          <a:blip r:embed="rId5" cstate="print"/>
          <a:srcRect/>
          <a:stretch>
            <a:fillRect/>
          </a:stretch>
        </p:blipFill>
        <p:spPr bwMode="auto">
          <a:xfrm>
            <a:off x="5995988" y="1752600"/>
            <a:ext cx="2881312" cy="2895600"/>
          </a:xfrm>
          <a:prstGeom prst="rect">
            <a:avLst/>
          </a:prstGeom>
          <a:noFill/>
          <a:ln w="9525">
            <a:noFill/>
            <a:miter lim="800000"/>
            <a:headEnd/>
            <a:tailEnd/>
          </a:ln>
        </p:spPr>
      </p:pic>
      <p:sp>
        <p:nvSpPr>
          <p:cNvPr id="29706" name="AutoShape 17"/>
          <p:cNvSpPr>
            <a:spLocks noChangeArrowheads="1"/>
          </p:cNvSpPr>
          <p:nvPr/>
        </p:nvSpPr>
        <p:spPr bwMode="auto">
          <a:xfrm>
            <a:off x="1752600" y="4724400"/>
            <a:ext cx="5867400" cy="838200"/>
          </a:xfrm>
          <a:prstGeom prst="curvedUpArrow">
            <a:avLst>
              <a:gd name="adj1" fmla="val 140000"/>
              <a:gd name="adj2" fmla="val 280000"/>
              <a:gd name="adj3" fmla="val 31819"/>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advTm="31008"/>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38720" y="4114800"/>
            <a:ext cx="9105280" cy="2743200"/>
          </a:xfrm>
          <a:prstGeom prst="rect">
            <a:avLst/>
          </a:prstGeom>
          <a:noFill/>
          <a:ln w="9525">
            <a:noFill/>
            <a:miter lim="800000"/>
            <a:headEnd/>
            <a:tailEnd/>
          </a:ln>
        </p:spPr>
      </p:pic>
      <p:sp>
        <p:nvSpPr>
          <p:cNvPr id="5122" name="Rectangle 2"/>
          <p:cNvSpPr>
            <a:spLocks noGrp="1" noChangeArrowheads="1"/>
          </p:cNvSpPr>
          <p:nvPr>
            <p:ph type="title"/>
          </p:nvPr>
        </p:nvSpPr>
        <p:spPr>
          <a:xfrm>
            <a:off x="0" y="-177798"/>
            <a:ext cx="5870575" cy="1184275"/>
          </a:xfrm>
        </p:spPr>
        <p:txBody>
          <a:bodyPr/>
          <a:lstStyle/>
          <a:p>
            <a:r>
              <a:rPr lang="en-US" dirty="0" smtClean="0"/>
              <a:t>Upload to Morphbank</a:t>
            </a:r>
          </a:p>
        </p:txBody>
      </p:sp>
      <p:sp>
        <p:nvSpPr>
          <p:cNvPr id="5124" name="Content Placeholder 12"/>
          <p:cNvSpPr>
            <a:spLocks noGrp="1"/>
          </p:cNvSpPr>
          <p:nvPr>
            <p:ph idx="1"/>
          </p:nvPr>
        </p:nvSpPr>
        <p:spPr>
          <a:xfrm>
            <a:off x="152400" y="838200"/>
            <a:ext cx="8229600" cy="3505200"/>
          </a:xfrm>
        </p:spPr>
        <p:txBody>
          <a:bodyPr>
            <a:normAutofit fontScale="70000" lnSpcReduction="20000"/>
          </a:bodyPr>
          <a:lstStyle/>
          <a:p>
            <a:r>
              <a:rPr lang="en-US" dirty="0" smtClean="0"/>
              <a:t>3 ways to upload</a:t>
            </a:r>
          </a:p>
          <a:p>
            <a:pPr lvl="1"/>
            <a:r>
              <a:rPr lang="en-US" dirty="0" smtClean="0">
                <a:hlinkClick r:id="rId4"/>
              </a:rPr>
              <a:t>the web</a:t>
            </a:r>
            <a:endParaRPr lang="en-US" dirty="0" smtClean="0"/>
          </a:p>
          <a:p>
            <a:pPr lvl="1"/>
            <a:r>
              <a:rPr lang="en-US" dirty="0" smtClean="0"/>
              <a:t>Excel original workbook</a:t>
            </a:r>
          </a:p>
          <a:p>
            <a:pPr lvl="2"/>
            <a:r>
              <a:rPr lang="en-US" dirty="0" smtClean="0"/>
              <a:t>new enhanced version</a:t>
            </a:r>
          </a:p>
          <a:p>
            <a:pPr lvl="1"/>
            <a:r>
              <a:rPr lang="en-US" dirty="0" smtClean="0"/>
              <a:t>Custom Excel workbook</a:t>
            </a:r>
          </a:p>
          <a:p>
            <a:pPr lvl="2"/>
            <a:r>
              <a:rPr lang="en-US" dirty="0" smtClean="0"/>
              <a:t>best option to support paleontology community</a:t>
            </a:r>
          </a:p>
          <a:p>
            <a:pPr lvl="2"/>
            <a:r>
              <a:rPr lang="en-US" dirty="0" smtClean="0"/>
              <a:t>validation service </a:t>
            </a:r>
            <a:r>
              <a:rPr lang="en-US" dirty="0" smtClean="0">
                <a:hlinkClick r:id="rId5"/>
              </a:rPr>
              <a:t>http://services.morphbank.net/mb3/validateXls.jsp</a:t>
            </a:r>
            <a:endParaRPr lang="en-US" dirty="0" smtClean="0"/>
          </a:p>
          <a:p>
            <a:r>
              <a:rPr lang="en-US" dirty="0" smtClean="0"/>
              <a:t>Send images and validated workbook</a:t>
            </a:r>
          </a:p>
          <a:p>
            <a:pPr lvl="1"/>
            <a:r>
              <a:rPr lang="en-US" dirty="0" smtClean="0"/>
              <a:t>shared folder</a:t>
            </a:r>
          </a:p>
          <a:p>
            <a:pPr lvl="1"/>
            <a:r>
              <a:rPr lang="en-US" dirty="0" smtClean="0"/>
              <a:t>dvd</a:t>
            </a:r>
          </a:p>
          <a:p>
            <a:pPr lvl="1"/>
            <a:r>
              <a:rPr lang="en-US" dirty="0" smtClean="0"/>
              <a:t>hard drive</a:t>
            </a:r>
          </a:p>
          <a:p>
            <a:pPr lvl="2"/>
            <a:endParaRPr lang="en-US" dirty="0" smtClean="0"/>
          </a:p>
          <a:p>
            <a:pPr lvl="2"/>
            <a:endParaRPr lang="en-US" dirty="0" smtClean="0"/>
          </a:p>
        </p:txBody>
      </p:sp>
      <p:pic>
        <p:nvPicPr>
          <p:cNvPr id="6146" name="Picture 2">
            <a:hlinkClick r:id="rId6"/>
          </p:cNvPr>
          <p:cNvPicPr>
            <a:picLocks noChangeAspect="1" noChangeArrowheads="1"/>
          </p:cNvPicPr>
          <p:nvPr/>
        </p:nvPicPr>
        <p:blipFill>
          <a:blip r:embed="rId7" cstate="print"/>
          <a:srcRect/>
          <a:stretch>
            <a:fillRect/>
          </a:stretch>
        </p:blipFill>
        <p:spPr bwMode="auto">
          <a:xfrm>
            <a:off x="6248400" y="76200"/>
            <a:ext cx="2743199" cy="2293374"/>
          </a:xfrm>
          <a:prstGeom prst="rect">
            <a:avLst/>
          </a:prstGeom>
          <a:noFill/>
          <a:ln w="9525">
            <a:solidFill>
              <a:schemeClr val="accent4">
                <a:lumMod val="75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4">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24">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24">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24">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3868" y="-185208"/>
            <a:ext cx="5870575" cy="1184275"/>
          </a:xfrm>
        </p:spPr>
        <p:txBody>
          <a:bodyPr/>
          <a:lstStyle/>
          <a:p>
            <a:r>
              <a:rPr lang="en-US" dirty="0" smtClean="0"/>
              <a:t>Future Developments</a:t>
            </a:r>
          </a:p>
        </p:txBody>
      </p:sp>
      <p:sp>
        <p:nvSpPr>
          <p:cNvPr id="5124" name="Content Placeholder 12"/>
          <p:cNvSpPr>
            <a:spLocks noGrp="1"/>
          </p:cNvSpPr>
          <p:nvPr>
            <p:ph idx="1"/>
          </p:nvPr>
        </p:nvSpPr>
        <p:spPr>
          <a:xfrm>
            <a:off x="228600" y="1066800"/>
            <a:ext cx="5715000" cy="4343400"/>
          </a:xfrm>
        </p:spPr>
        <p:txBody>
          <a:bodyPr>
            <a:normAutofit fontScale="92500" lnSpcReduction="20000"/>
          </a:bodyPr>
          <a:lstStyle/>
          <a:p>
            <a:r>
              <a:rPr lang="en-US" dirty="0" smtClean="0"/>
              <a:t>2 new Upload methods</a:t>
            </a:r>
          </a:p>
          <a:p>
            <a:pPr lvl="1"/>
            <a:r>
              <a:rPr lang="en-US" dirty="0" smtClean="0"/>
              <a:t>from Specify (prototype)</a:t>
            </a:r>
          </a:p>
          <a:p>
            <a:pPr lvl="1"/>
            <a:r>
              <a:rPr lang="en-US" dirty="0" smtClean="0"/>
              <a:t>working on upload from a DwC-A file</a:t>
            </a:r>
          </a:p>
          <a:p>
            <a:r>
              <a:rPr lang="en-US" dirty="0" smtClean="0"/>
              <a:t>new Morphbank shared folder service</a:t>
            </a:r>
          </a:p>
          <a:p>
            <a:pPr lvl="1"/>
            <a:r>
              <a:rPr lang="en-US" dirty="0" smtClean="0"/>
              <a:t> in development</a:t>
            </a:r>
          </a:p>
          <a:p>
            <a:r>
              <a:rPr lang="en-US" dirty="0" smtClean="0"/>
              <a:t>FilteredPUSH testing</a:t>
            </a:r>
          </a:p>
          <a:p>
            <a:pPr lvl="1"/>
            <a:r>
              <a:rPr lang="en-US" dirty="0" smtClean="0"/>
              <a:t>in progress</a:t>
            </a:r>
          </a:p>
          <a:p>
            <a:r>
              <a:rPr lang="en-US" dirty="0" smtClean="0"/>
              <a:t>Morphbank V4 (Drupal, noSQL)</a:t>
            </a:r>
          </a:p>
        </p:txBody>
      </p:sp>
      <p:pic>
        <p:nvPicPr>
          <p:cNvPr id="5" name="Picture 6">
            <a:hlinkClick r:id="rId3"/>
          </p:cNvPr>
          <p:cNvPicPr>
            <a:picLocks noChangeAspect="1" noChangeArrowheads="1"/>
          </p:cNvPicPr>
          <p:nvPr/>
        </p:nvPicPr>
        <p:blipFill>
          <a:blip r:embed="rId4" cstate="print"/>
          <a:srcRect/>
          <a:stretch>
            <a:fillRect/>
          </a:stretch>
        </p:blipFill>
        <p:spPr bwMode="auto">
          <a:xfrm>
            <a:off x="6096000" y="152400"/>
            <a:ext cx="2838450" cy="2270760"/>
          </a:xfrm>
          <a:prstGeom prst="rect">
            <a:avLst/>
          </a:prstGeom>
          <a:noFill/>
          <a:ln w="9525">
            <a:solidFill>
              <a:schemeClr val="accent4">
                <a:lumMod val="75000"/>
              </a:schemeClr>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533400" y="1123949"/>
            <a:ext cx="4648200" cy="3279853"/>
          </a:xfrm>
          <a:prstGeom prst="rect">
            <a:avLst/>
          </a:prstGeom>
          <a:noFill/>
          <a:ln w="9525">
            <a:noFill/>
            <a:miter lim="800000"/>
            <a:headEnd/>
            <a:tailEnd/>
          </a:ln>
        </p:spPr>
      </p:pic>
      <p:sp>
        <p:nvSpPr>
          <p:cNvPr id="2" name="Title 1"/>
          <p:cNvSpPr>
            <a:spLocks noGrp="1"/>
          </p:cNvSpPr>
          <p:nvPr>
            <p:ph type="title"/>
          </p:nvPr>
        </p:nvSpPr>
        <p:spPr>
          <a:xfrm>
            <a:off x="76200" y="-59266"/>
            <a:ext cx="8229600" cy="944562"/>
          </a:xfrm>
        </p:spPr>
        <p:txBody>
          <a:bodyPr/>
          <a:lstStyle/>
          <a:p>
            <a:r>
              <a:rPr lang="en-US" dirty="0" smtClean="0"/>
              <a:t>Acknowledgements</a:t>
            </a:r>
            <a:endParaRPr lang="en-US" dirty="0"/>
          </a:p>
        </p:txBody>
      </p:sp>
      <p:sp>
        <p:nvSpPr>
          <p:cNvPr id="4" name="Content Placeholder 2"/>
          <p:cNvSpPr>
            <a:spLocks noGrp="1"/>
          </p:cNvSpPr>
          <p:nvPr>
            <p:ph idx="1"/>
          </p:nvPr>
        </p:nvSpPr>
        <p:spPr>
          <a:xfrm>
            <a:off x="290286" y="5435601"/>
            <a:ext cx="6676571" cy="639763"/>
          </a:xfrm>
        </p:spPr>
        <p:txBody>
          <a:bodyPr/>
          <a:lstStyle/>
          <a:p>
            <a:pPr>
              <a:buNone/>
            </a:pPr>
            <a:r>
              <a:rPr lang="en-US" dirty="0" smtClean="0"/>
              <a:t> </a:t>
            </a:r>
            <a:endParaRPr lang="en-US" dirty="0"/>
          </a:p>
        </p:txBody>
      </p:sp>
      <p:sp>
        <p:nvSpPr>
          <p:cNvPr id="5" name="Content Placeholder 2"/>
          <p:cNvSpPr txBox="1">
            <a:spLocks/>
          </p:cNvSpPr>
          <p:nvPr/>
        </p:nvSpPr>
        <p:spPr bwMode="auto">
          <a:xfrm>
            <a:off x="152703" y="4495800"/>
            <a:ext cx="8229297" cy="7874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55000" lnSpcReduction="20000"/>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rgbClr val="431452"/>
                </a:solidFill>
                <a:effectLst/>
                <a:uLnTx/>
                <a:uFillTx/>
                <a:latin typeface="+mn-lt"/>
                <a:ea typeface="+mn-ea"/>
                <a:cs typeface="+mn-cs"/>
              </a:rPr>
              <a:t>	</a:t>
            </a:r>
            <a:r>
              <a:rPr kumimoji="0" lang="en-US" sz="3200" b="0" i="0" u="none" strike="noStrike" kern="1200" cap="none" spc="0" normalizeH="0" baseline="0" noProof="0" dirty="0" smtClean="0">
                <a:ln>
                  <a:noFill/>
                </a:ln>
                <a:solidFill>
                  <a:schemeClr val="accent4">
                    <a:lumMod val="75000"/>
                  </a:schemeClr>
                </a:solidFill>
                <a:effectLst/>
                <a:uLnTx/>
                <a:uFillTx/>
                <a:latin typeface="+mn-lt"/>
                <a:ea typeface="+mn-ea"/>
                <a:cs typeface="+mn-cs"/>
              </a:rPr>
              <a:t>All Morphbank Contributors &amp; Collaborators &gt; CBG, AToL, PEET, PBI, MX, HERBIS, CToL, PlantCollections Project, SERNEC, FSU, PlatyPBI, SAIN, UAM</a:t>
            </a:r>
            <a:r>
              <a:rPr lang="en-US" sz="3200" dirty="0" smtClean="0">
                <a:solidFill>
                  <a:schemeClr val="accent4">
                    <a:lumMod val="75000"/>
                  </a:schemeClr>
                </a:solidFill>
                <a:latin typeface="+mn-lt"/>
                <a:cs typeface="+mn-cs"/>
              </a:rPr>
              <a:t>, EoL, Specify, USMS, TTRS, Bioimages, Auburn, Troy, Ohio State, … </a:t>
            </a:r>
            <a:endParaRPr kumimoji="0" lang="en-US" sz="3200" b="0" i="0" u="none" strike="noStrike" kern="1200" cap="none" spc="0" normalizeH="0" baseline="0" noProof="0" dirty="0">
              <a:ln>
                <a:noFill/>
              </a:ln>
              <a:solidFill>
                <a:schemeClr val="accent4">
                  <a:lumMod val="75000"/>
                </a:schemeClr>
              </a:solidFill>
              <a:effectLst/>
              <a:uLnTx/>
              <a:uFillTx/>
              <a:latin typeface="+mn-lt"/>
              <a:ea typeface="+mn-ea"/>
              <a:cs typeface="+mn-cs"/>
            </a:endParaRPr>
          </a:p>
        </p:txBody>
      </p:sp>
      <p:pic>
        <p:nvPicPr>
          <p:cNvPr id="1026" name="Picture 2">
            <a:hlinkClick r:id="rId3"/>
          </p:cNvPr>
          <p:cNvPicPr>
            <a:picLocks noChangeAspect="1" noChangeArrowheads="1"/>
          </p:cNvPicPr>
          <p:nvPr/>
        </p:nvPicPr>
        <p:blipFill>
          <a:blip r:embed="rId4" cstate="print"/>
          <a:srcRect/>
          <a:stretch>
            <a:fillRect/>
          </a:stretch>
        </p:blipFill>
        <p:spPr bwMode="auto">
          <a:xfrm>
            <a:off x="5791200" y="228601"/>
            <a:ext cx="3124200" cy="41317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658100" cy="762000"/>
          </a:xfrm>
        </p:spPr>
        <p:txBody>
          <a:bodyPr>
            <a:normAutofit fontScale="90000"/>
          </a:bodyPr>
          <a:lstStyle/>
          <a:p>
            <a:pPr algn="l"/>
            <a:r>
              <a:rPr lang="en-US" sz="3600" dirty="0" smtClean="0">
                <a:latin typeface="Imprint MT Shadow" pitchFamily="82" charset="0"/>
              </a:rPr>
              <a:t>Thanks from the Morphbank Team ~ 2012</a:t>
            </a:r>
            <a:endParaRPr lang="en-US" sz="3600" dirty="0">
              <a:latin typeface="Imprint MT Shadow" pitchFamily="82" charset="0"/>
            </a:endParaRPr>
          </a:p>
        </p:txBody>
      </p:sp>
      <p:sp>
        <p:nvSpPr>
          <p:cNvPr id="3" name="Content Placeholder 2"/>
          <p:cNvSpPr>
            <a:spLocks noGrp="1"/>
          </p:cNvSpPr>
          <p:nvPr>
            <p:ph idx="1"/>
          </p:nvPr>
        </p:nvSpPr>
        <p:spPr>
          <a:xfrm>
            <a:off x="5562600" y="711201"/>
            <a:ext cx="2895600" cy="5334000"/>
          </a:xfrm>
        </p:spPr>
        <p:txBody>
          <a:bodyPr>
            <a:normAutofit fontScale="55000" lnSpcReduction="20000"/>
          </a:bodyPr>
          <a:lstStyle/>
          <a:p>
            <a:r>
              <a:rPr lang="en-US" b="1" dirty="0" smtClean="0"/>
              <a:t>Greg Riccardi</a:t>
            </a:r>
          </a:p>
          <a:p>
            <a:r>
              <a:rPr lang="en-US" b="1" dirty="0" smtClean="0"/>
              <a:t>Austin Mast</a:t>
            </a:r>
          </a:p>
          <a:p>
            <a:r>
              <a:rPr lang="en-US" b="1" dirty="0" smtClean="0"/>
              <a:t>Fredrik Ronquist</a:t>
            </a:r>
          </a:p>
          <a:p>
            <a:r>
              <a:rPr lang="en-US" b="1" dirty="0" smtClean="0"/>
              <a:t>Debbie Paul</a:t>
            </a:r>
          </a:p>
          <a:p>
            <a:r>
              <a:rPr lang="en-US" b="1" dirty="0" smtClean="0"/>
              <a:t>Robert Bruhn</a:t>
            </a:r>
          </a:p>
          <a:p>
            <a:r>
              <a:rPr lang="en-US" b="1" dirty="0" smtClean="0"/>
              <a:t>Guillaume Jimenez</a:t>
            </a:r>
          </a:p>
          <a:p>
            <a:r>
              <a:rPr lang="en-US" dirty="0" smtClean="0"/>
              <a:t>Steven Winner</a:t>
            </a:r>
          </a:p>
          <a:p>
            <a:r>
              <a:rPr lang="en-US" dirty="0" smtClean="0"/>
              <a:t>Katja Seltmann</a:t>
            </a:r>
          </a:p>
          <a:p>
            <a:r>
              <a:rPr lang="en-US" dirty="0" smtClean="0"/>
              <a:t>Albert Prieto-Marquez</a:t>
            </a:r>
          </a:p>
          <a:p>
            <a:r>
              <a:rPr lang="en-US" dirty="0" smtClean="0"/>
              <a:t>Corinne Jorgensen</a:t>
            </a:r>
          </a:p>
          <a:p>
            <a:r>
              <a:rPr lang="en-US" dirty="0" smtClean="0"/>
              <a:t>Michael Jennings</a:t>
            </a:r>
          </a:p>
          <a:p>
            <a:r>
              <a:rPr lang="en-US" dirty="0" smtClean="0"/>
              <a:t>Neelima Jammigumpula</a:t>
            </a:r>
          </a:p>
          <a:p>
            <a:r>
              <a:rPr lang="en-US" dirty="0" smtClean="0"/>
              <a:t>Karolina Jakimoska</a:t>
            </a:r>
          </a:p>
          <a:p>
            <a:r>
              <a:rPr lang="en-US" dirty="0" smtClean="0"/>
              <a:t>David Gaitros</a:t>
            </a:r>
          </a:p>
          <a:p>
            <a:r>
              <a:rPr lang="en-US" dirty="0" smtClean="0"/>
              <a:t>Cynthia Gaitros</a:t>
            </a:r>
          </a:p>
          <a:p>
            <a:r>
              <a:rPr lang="en-US" dirty="0" smtClean="0"/>
              <a:t>Greg Erickson</a:t>
            </a:r>
          </a:p>
          <a:p>
            <a:r>
              <a:rPr lang="en-US" dirty="0" smtClean="0"/>
              <a:t>Andrew Deans</a:t>
            </a:r>
          </a:p>
          <a:p>
            <a:r>
              <a:rPr lang="en-US" dirty="0" smtClean="0"/>
              <a:t>Christopher Cprek</a:t>
            </a:r>
          </a:p>
          <a:p>
            <a:r>
              <a:rPr lang="en-US" dirty="0" smtClean="0"/>
              <a:t>Wilfredo Blanco</a:t>
            </a:r>
          </a:p>
        </p:txBody>
      </p:sp>
      <p:pic>
        <p:nvPicPr>
          <p:cNvPr id="11265" name="Picture 1"/>
          <p:cNvPicPr>
            <a:picLocks noChangeAspect="1" noChangeArrowheads="1"/>
          </p:cNvPicPr>
          <p:nvPr/>
        </p:nvPicPr>
        <p:blipFill>
          <a:blip r:embed="rId3" cstate="print"/>
          <a:srcRect/>
          <a:stretch>
            <a:fillRect/>
          </a:stretch>
        </p:blipFill>
        <p:spPr bwMode="auto">
          <a:xfrm>
            <a:off x="228600" y="762000"/>
            <a:ext cx="5143500" cy="513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71966"/>
            <a:ext cx="2286000" cy="673100"/>
          </a:xfrm>
        </p:spPr>
        <p:txBody>
          <a:bodyPr/>
          <a:lstStyle/>
          <a:p>
            <a:r>
              <a:rPr lang="en-US" dirty="0" smtClean="0"/>
              <a:t>Topics</a:t>
            </a:r>
          </a:p>
        </p:txBody>
      </p:sp>
      <p:sp>
        <p:nvSpPr>
          <p:cNvPr id="5124" name="Content Placeholder 12"/>
          <p:cNvSpPr>
            <a:spLocks noGrp="1"/>
          </p:cNvSpPr>
          <p:nvPr>
            <p:ph idx="1"/>
          </p:nvPr>
        </p:nvSpPr>
        <p:spPr>
          <a:xfrm>
            <a:off x="457200" y="1447800"/>
            <a:ext cx="6324600" cy="4495800"/>
          </a:xfrm>
        </p:spPr>
        <p:txBody>
          <a:bodyPr>
            <a:normAutofit/>
          </a:bodyPr>
          <a:lstStyle/>
          <a:p>
            <a:r>
              <a:rPr lang="en-US" dirty="0" smtClean="0"/>
              <a:t>Morphbank Overview</a:t>
            </a:r>
          </a:p>
          <a:p>
            <a:r>
              <a:rPr lang="en-US" dirty="0" smtClean="0"/>
              <a:t>Morphbank Features</a:t>
            </a:r>
          </a:p>
          <a:p>
            <a:r>
              <a:rPr lang="en-US" dirty="0" smtClean="0"/>
              <a:t>Linking Data &amp; Images</a:t>
            </a:r>
          </a:p>
          <a:p>
            <a:pPr lvl="1"/>
            <a:r>
              <a:rPr lang="en-US" dirty="0" smtClean="0"/>
              <a:t>Collections</a:t>
            </a:r>
          </a:p>
          <a:p>
            <a:pPr lvl="1"/>
            <a:r>
              <a:rPr lang="en-US" dirty="0" smtClean="0"/>
              <a:t>Annotations</a:t>
            </a:r>
          </a:p>
          <a:p>
            <a:pPr lvl="1"/>
            <a:r>
              <a:rPr lang="en-US" dirty="0" smtClean="0"/>
              <a:t>Papers, GoogleMaps, Ontologies,…</a:t>
            </a:r>
          </a:p>
          <a:p>
            <a:r>
              <a:rPr lang="en-US" dirty="0" smtClean="0"/>
              <a:t>Upload to Morphbank</a:t>
            </a:r>
          </a:p>
          <a:p>
            <a:r>
              <a:rPr lang="en-US" dirty="0" smtClean="0"/>
              <a:t>Coming up Next at Morphbank</a:t>
            </a:r>
          </a:p>
        </p:txBody>
      </p:sp>
      <p:pic>
        <p:nvPicPr>
          <p:cNvPr id="3074" name="Picture 2">
            <a:hlinkClick r:id="rId3"/>
          </p:cNvPr>
          <p:cNvPicPr>
            <a:picLocks noChangeAspect="1" noChangeArrowheads="1"/>
          </p:cNvPicPr>
          <p:nvPr/>
        </p:nvPicPr>
        <p:blipFill>
          <a:blip r:embed="rId4" cstate="print"/>
          <a:srcRect/>
          <a:stretch>
            <a:fillRect/>
          </a:stretch>
        </p:blipFill>
        <p:spPr bwMode="auto">
          <a:xfrm>
            <a:off x="5105400" y="228600"/>
            <a:ext cx="3810000" cy="2857500"/>
          </a:xfrm>
          <a:prstGeom prst="rect">
            <a:avLst/>
          </a:prstGeom>
          <a:noFill/>
          <a:ln w="9525">
            <a:solidFill>
              <a:schemeClr val="accent4">
                <a:lumMod val="75000"/>
              </a:schemeClr>
            </a:solidFill>
            <a:miter lim="800000"/>
            <a:headEnd/>
            <a:tailEnd/>
          </a:ln>
        </p:spPr>
      </p:pic>
      <p:sp>
        <p:nvSpPr>
          <p:cNvPr id="5" name="TextBox 4"/>
          <p:cNvSpPr txBox="1"/>
          <p:nvPr/>
        </p:nvSpPr>
        <p:spPr>
          <a:xfrm>
            <a:off x="6172200" y="2847201"/>
            <a:ext cx="2895600" cy="276999"/>
          </a:xfrm>
          <a:prstGeom prst="rect">
            <a:avLst/>
          </a:prstGeom>
          <a:noFill/>
        </p:spPr>
        <p:txBody>
          <a:bodyPr wrap="square" rtlCol="0">
            <a:spAutoFit/>
          </a:bodyPr>
          <a:lstStyle/>
          <a:p>
            <a:r>
              <a:rPr lang="en-US" sz="1200" dirty="0" smtClean="0">
                <a:solidFill>
                  <a:schemeClr val="bg1"/>
                </a:solidFill>
              </a:rPr>
              <a:t>http://www.morphbank.net/?id=475541</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637" y="-37563"/>
            <a:ext cx="5184775" cy="901700"/>
          </a:xfrm>
        </p:spPr>
        <p:txBody>
          <a:bodyPr/>
          <a:lstStyle/>
          <a:p>
            <a:r>
              <a:rPr lang="en-US" dirty="0" smtClean="0"/>
              <a:t>Morphbank overview</a:t>
            </a:r>
          </a:p>
        </p:txBody>
      </p:sp>
      <p:pic>
        <p:nvPicPr>
          <p:cNvPr id="2050" name="Picture 2"/>
          <p:cNvPicPr>
            <a:picLocks noChangeAspect="1" noChangeArrowheads="1"/>
          </p:cNvPicPr>
          <p:nvPr/>
        </p:nvPicPr>
        <p:blipFill>
          <a:blip r:embed="rId3" cstate="print"/>
          <a:srcRect/>
          <a:stretch>
            <a:fillRect/>
          </a:stretch>
        </p:blipFill>
        <p:spPr bwMode="auto">
          <a:xfrm>
            <a:off x="6781800" y="152400"/>
            <a:ext cx="2226856" cy="2946303"/>
          </a:xfrm>
          <a:prstGeom prst="rect">
            <a:avLst/>
          </a:prstGeom>
          <a:noFill/>
          <a:ln w="9525">
            <a:solidFill>
              <a:schemeClr val="accent4">
                <a:lumMod val="75000"/>
              </a:schemeClr>
            </a:solidFill>
            <a:miter lim="800000"/>
            <a:headEnd/>
            <a:tailEnd/>
          </a:ln>
        </p:spPr>
      </p:pic>
      <p:sp>
        <p:nvSpPr>
          <p:cNvPr id="9" name="Content Placeholder 2"/>
          <p:cNvSpPr>
            <a:spLocks noGrp="1"/>
          </p:cNvSpPr>
          <p:nvPr>
            <p:ph idx="1"/>
          </p:nvPr>
        </p:nvSpPr>
        <p:spPr>
          <a:xfrm>
            <a:off x="152400" y="762000"/>
            <a:ext cx="6858000" cy="4724400"/>
          </a:xfrm>
        </p:spPr>
        <p:txBody>
          <a:bodyPr wrap="square">
            <a:normAutofit fontScale="70000" lnSpcReduction="20000"/>
          </a:bodyPr>
          <a:lstStyle/>
          <a:p>
            <a:pPr>
              <a:lnSpc>
                <a:spcPct val="90000"/>
              </a:lnSpc>
            </a:pPr>
            <a:r>
              <a:rPr lang="en-US" sz="2900" dirty="0" smtClean="0"/>
              <a:t>Morphbank: a collaborative tool.</a:t>
            </a:r>
          </a:p>
          <a:p>
            <a:pPr lvl="1">
              <a:lnSpc>
                <a:spcPct val="90000"/>
              </a:lnSpc>
            </a:pPr>
            <a:r>
              <a:rPr lang="en-US" sz="2900" dirty="0" smtClean="0"/>
              <a:t>an open web repository of biological images serving the scientific research community.</a:t>
            </a:r>
          </a:p>
          <a:p>
            <a:pPr>
              <a:lnSpc>
                <a:spcPct val="90000"/>
              </a:lnSpc>
            </a:pPr>
            <a:r>
              <a:rPr lang="en-US" sz="2900" dirty="0" smtClean="0"/>
              <a:t>First developed in 1998 by a Swedish-American-Spanish consortium as an open ftp site.</a:t>
            </a:r>
          </a:p>
          <a:p>
            <a:pPr>
              <a:lnSpc>
                <a:spcPct val="90000"/>
              </a:lnSpc>
            </a:pPr>
            <a:r>
              <a:rPr lang="en-US" sz="2900" dirty="0" smtClean="0"/>
              <a:t>Additional installations in Sweden, Finland, and Australia.</a:t>
            </a:r>
          </a:p>
          <a:p>
            <a:pPr lvl="0">
              <a:defRPr/>
            </a:pPr>
            <a:r>
              <a:rPr lang="en-US" sz="2900" dirty="0" smtClean="0"/>
              <a:t>Morphbank’s home:</a:t>
            </a:r>
          </a:p>
          <a:p>
            <a:pPr lvl="1">
              <a:defRPr/>
            </a:pPr>
            <a:r>
              <a:rPr lang="en-US" sz="2900" dirty="0" smtClean="0"/>
              <a:t>The Institute for Digital Information and Scientific Communication (iDigInfo) at Florida State University (FSU) with support from FSU’s Department of Scientific Computing</a:t>
            </a:r>
          </a:p>
          <a:p>
            <a:r>
              <a:rPr lang="en-US" sz="2900" dirty="0" smtClean="0"/>
              <a:t>Current staff members:</a:t>
            </a:r>
          </a:p>
          <a:p>
            <a:pPr lvl="1"/>
            <a:r>
              <a:rPr lang="en-US" sz="2900" dirty="0" smtClean="0"/>
              <a:t>Greg Riccardi, PI</a:t>
            </a:r>
          </a:p>
          <a:p>
            <a:pPr lvl="1"/>
            <a:r>
              <a:rPr lang="en-US" sz="2900" dirty="0" smtClean="0"/>
              <a:t>Austin Mast, Co PI</a:t>
            </a:r>
          </a:p>
          <a:p>
            <a:pPr lvl="1"/>
            <a:r>
              <a:rPr lang="en-US" sz="2900" dirty="0" smtClean="0"/>
              <a:t>Deborah Paul, Data Analyst</a:t>
            </a:r>
          </a:p>
          <a:p>
            <a:pPr lvl="1"/>
            <a:r>
              <a:rPr lang="en-US" sz="2900" dirty="0" smtClean="0"/>
              <a:t>Robert Bruhn, Programmer (PHP)</a:t>
            </a:r>
          </a:p>
          <a:p>
            <a:pPr lvl="1"/>
            <a:r>
              <a:rPr lang="en-US" sz="2900" dirty="0" smtClean="0"/>
              <a:t>Guillaume Jimenez, Programmer (Java, Web Services)</a:t>
            </a:r>
          </a:p>
          <a:p>
            <a:pPr>
              <a:lnSpc>
                <a:spcPct val="90000"/>
              </a:lnSpc>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additive="base">
                                        <p:cTn id="29"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 calcmode="lin" valueType="num">
                                      <p:cBhvr additive="base">
                                        <p:cTn id="33"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 calcmode="lin" valueType="num">
                                      <p:cBhvr additive="base">
                                        <p:cTn id="39"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9">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 calcmode="lin" valueType="num">
                                      <p:cBhvr additive="base">
                                        <p:cTn id="43" dur="500" fill="hold"/>
                                        <p:tgtEl>
                                          <p:spTgt spid="9">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 calcmode="lin" valueType="num">
                                      <p:cBhvr additive="base">
                                        <p:cTn id="47" dur="500" fill="hold"/>
                                        <p:tgtEl>
                                          <p:spTgt spid="9">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9">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9">
                                            <p:txEl>
                                              <p:pRg st="9" end="9"/>
                                            </p:txEl>
                                          </p:spTgt>
                                        </p:tgtEl>
                                        <p:attrNameLst>
                                          <p:attrName>style.visibility</p:attrName>
                                        </p:attrNameLst>
                                      </p:cBhvr>
                                      <p:to>
                                        <p:strVal val="visible"/>
                                      </p:to>
                                    </p:set>
                                    <p:anim calcmode="lin" valueType="num">
                                      <p:cBhvr additive="base">
                                        <p:cTn id="51" dur="500" fill="hold"/>
                                        <p:tgtEl>
                                          <p:spTgt spid="9">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9">
                                            <p:txEl>
                                              <p:pRg st="9" end="9"/>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9">
                                            <p:txEl>
                                              <p:pRg st="10" end="10"/>
                                            </p:txEl>
                                          </p:spTgt>
                                        </p:tgtEl>
                                        <p:attrNameLst>
                                          <p:attrName>style.visibility</p:attrName>
                                        </p:attrNameLst>
                                      </p:cBhvr>
                                      <p:to>
                                        <p:strVal val="visible"/>
                                      </p:to>
                                    </p:set>
                                    <p:anim calcmode="lin" valueType="num">
                                      <p:cBhvr additive="base">
                                        <p:cTn id="55" dur="500" fill="hold"/>
                                        <p:tgtEl>
                                          <p:spTgt spid="9">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
                                            <p:txEl>
                                              <p:pRg st="10" end="10"/>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9">
                                            <p:txEl>
                                              <p:pRg st="11" end="11"/>
                                            </p:txEl>
                                          </p:spTgt>
                                        </p:tgtEl>
                                        <p:attrNameLst>
                                          <p:attrName>style.visibility</p:attrName>
                                        </p:attrNameLst>
                                      </p:cBhvr>
                                      <p:to>
                                        <p:strVal val="visible"/>
                                      </p:to>
                                    </p:set>
                                    <p:anim calcmode="lin" valueType="num">
                                      <p:cBhvr additive="base">
                                        <p:cTn id="59" dur="500" fill="hold"/>
                                        <p:tgtEl>
                                          <p:spTgt spid="9">
                                            <p:txEl>
                                              <p:pRg st="11" end="11"/>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9">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637" y="-37563"/>
            <a:ext cx="5184775" cy="901700"/>
          </a:xfrm>
        </p:spPr>
        <p:txBody>
          <a:bodyPr/>
          <a:lstStyle/>
          <a:p>
            <a:r>
              <a:rPr lang="en-US" dirty="0" smtClean="0"/>
              <a:t>Morphbank overview</a:t>
            </a:r>
          </a:p>
        </p:txBody>
      </p:sp>
      <p:pic>
        <p:nvPicPr>
          <p:cNvPr id="2050" name="Picture 2"/>
          <p:cNvPicPr>
            <a:picLocks noChangeAspect="1" noChangeArrowheads="1"/>
          </p:cNvPicPr>
          <p:nvPr/>
        </p:nvPicPr>
        <p:blipFill>
          <a:blip r:embed="rId3" cstate="print"/>
          <a:srcRect/>
          <a:stretch>
            <a:fillRect/>
          </a:stretch>
        </p:blipFill>
        <p:spPr bwMode="auto">
          <a:xfrm>
            <a:off x="6781800" y="152400"/>
            <a:ext cx="2226856" cy="2946303"/>
          </a:xfrm>
          <a:prstGeom prst="rect">
            <a:avLst/>
          </a:prstGeom>
          <a:noFill/>
          <a:ln w="9525">
            <a:solidFill>
              <a:schemeClr val="accent4">
                <a:lumMod val="75000"/>
              </a:schemeClr>
            </a:solidFill>
            <a:miter lim="800000"/>
            <a:headEnd/>
            <a:tailEnd/>
          </a:ln>
        </p:spPr>
      </p:pic>
      <p:sp>
        <p:nvSpPr>
          <p:cNvPr id="6" name="Content Placeholder 2"/>
          <p:cNvSpPr txBox="1">
            <a:spLocks/>
          </p:cNvSpPr>
          <p:nvPr/>
        </p:nvSpPr>
        <p:spPr bwMode="auto">
          <a:xfrm>
            <a:off x="152400" y="762000"/>
            <a:ext cx="75438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900" b="0" i="0" u="none" strike="noStrike" kern="1200" cap="none" spc="0" normalizeH="0" baseline="0" noProof="0" dirty="0" smtClean="0">
                <a:ln>
                  <a:noFill/>
                </a:ln>
                <a:solidFill>
                  <a:schemeClr val="accent4">
                    <a:lumMod val="75000"/>
                  </a:schemeClr>
                </a:solidFill>
                <a:effectLst/>
                <a:uLnTx/>
                <a:uFillTx/>
                <a:latin typeface="+mn-lt"/>
                <a:ea typeface="+mn-ea"/>
                <a:cs typeface="+mn-cs"/>
              </a:rPr>
              <a:t>Morphbank: a collaborative tool.</a:t>
            </a: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900" b="0" i="0" u="none" strike="noStrike" kern="1200" cap="none" spc="0" normalizeH="0" baseline="0" noProof="0" dirty="0" smtClean="0">
                <a:ln>
                  <a:noFill/>
                </a:ln>
                <a:solidFill>
                  <a:schemeClr val="accent4">
                    <a:lumMod val="75000"/>
                  </a:schemeClr>
                </a:solidFill>
                <a:effectLst/>
                <a:uLnTx/>
                <a:uFillTx/>
                <a:latin typeface="+mn-lt"/>
                <a:ea typeface="+mn-ea"/>
                <a:cs typeface="+mn-cs"/>
              </a:rPr>
              <a:t>an open web repository of biological images serving the scientific research community.</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900" b="0" i="0" u="none" strike="noStrike" kern="1200" cap="none" spc="0" normalizeH="0" baseline="0" noProof="0" dirty="0" smtClean="0">
                <a:ln>
                  <a:noFill/>
                </a:ln>
                <a:solidFill>
                  <a:schemeClr val="accent4">
                    <a:lumMod val="75000"/>
                  </a:schemeClr>
                </a:solidFill>
                <a:effectLst/>
                <a:uLnTx/>
                <a:uFillTx/>
                <a:latin typeface="+mn-lt"/>
                <a:ea typeface="+mn-ea"/>
                <a:cs typeface="+mn-cs"/>
              </a:rPr>
              <a:t>First developed in 1998 by a Swedish-American-Spanish consortium as an open ftp site.</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900" b="0" i="0" u="none" strike="noStrike" kern="1200" cap="none" spc="0" normalizeH="0" baseline="0" noProof="0" dirty="0" smtClean="0">
                <a:ln>
                  <a:noFill/>
                </a:ln>
                <a:solidFill>
                  <a:schemeClr val="accent4">
                    <a:lumMod val="75000"/>
                  </a:schemeClr>
                </a:solidFill>
                <a:effectLst/>
                <a:uLnTx/>
                <a:uFillTx/>
                <a:latin typeface="+mn-lt"/>
                <a:ea typeface="+mn-ea"/>
                <a:cs typeface="+mn-cs"/>
              </a:rPr>
              <a:t>Additional installations in Sweden, Finland, and Australia.</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900" b="0" i="0" u="none" strike="noStrike" kern="1200" cap="none" spc="0" normalizeH="0" baseline="0" noProof="0" dirty="0" smtClean="0">
                <a:ln>
                  <a:noFill/>
                </a:ln>
                <a:solidFill>
                  <a:schemeClr val="accent4">
                    <a:lumMod val="75000"/>
                  </a:schemeClr>
                </a:solidFill>
                <a:effectLst/>
                <a:uLnTx/>
                <a:uFillTx/>
                <a:latin typeface="+mn-lt"/>
                <a:ea typeface="+mn-ea"/>
                <a:cs typeface="+mn-cs"/>
              </a:rPr>
              <a:t>Morphbank’s home:</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900" b="0" i="0" u="none" strike="noStrike" kern="1200" cap="none" spc="0" normalizeH="0" baseline="0" noProof="0" dirty="0" smtClean="0">
                <a:ln>
                  <a:noFill/>
                </a:ln>
                <a:solidFill>
                  <a:schemeClr val="accent4">
                    <a:lumMod val="75000"/>
                  </a:schemeClr>
                </a:solidFill>
                <a:effectLst/>
                <a:uLnTx/>
                <a:uFillTx/>
                <a:latin typeface="+mn-lt"/>
                <a:ea typeface="+mn-ea"/>
                <a:cs typeface="+mn-cs"/>
              </a:rPr>
              <a:t>The Institute for Digital Information and Scientific Communication (iDigInfo) at Florida State University (FSU) with support from FSU’s Department of Scientific Computing</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900" b="0" i="0" u="none" strike="noStrike" kern="1200" cap="none" spc="0" normalizeH="0" baseline="0" noProof="0" dirty="0" smtClean="0">
                <a:ln>
                  <a:noFill/>
                </a:ln>
                <a:solidFill>
                  <a:schemeClr val="accent4">
                    <a:lumMod val="75000"/>
                  </a:schemeClr>
                </a:solidFill>
                <a:effectLst/>
                <a:uLnTx/>
                <a:uFillTx/>
                <a:latin typeface="+mn-lt"/>
                <a:ea typeface="+mn-ea"/>
                <a:cs typeface="+mn-cs"/>
              </a:rPr>
              <a:t>Current staff members: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900" b="0" i="0" u="none" strike="noStrike" kern="1200" cap="none" spc="0" normalizeH="0" baseline="0" noProof="0" dirty="0" smtClean="0">
                <a:ln>
                  <a:noFill/>
                </a:ln>
                <a:solidFill>
                  <a:schemeClr val="accent4">
                    <a:lumMod val="75000"/>
                  </a:schemeClr>
                </a:solidFill>
                <a:effectLst/>
                <a:uLnTx/>
                <a:uFillTx/>
                <a:latin typeface="+mn-lt"/>
                <a:ea typeface="+mn-ea"/>
                <a:cs typeface="+mn-cs"/>
              </a:rPr>
              <a:t>Greg Riccardi, PI</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900" b="0" i="0" u="none" strike="noStrike" kern="1200" cap="none" spc="0" normalizeH="0" baseline="0" noProof="0" dirty="0" smtClean="0">
                <a:ln>
                  <a:noFill/>
                </a:ln>
                <a:solidFill>
                  <a:schemeClr val="accent4">
                    <a:lumMod val="75000"/>
                  </a:schemeClr>
                </a:solidFill>
                <a:effectLst/>
                <a:uLnTx/>
                <a:uFillTx/>
                <a:latin typeface="+mn-lt"/>
                <a:ea typeface="+mn-ea"/>
                <a:cs typeface="+mn-cs"/>
              </a:rPr>
              <a:t>Austin Mast, Co PI</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900" b="0" i="0" u="none" strike="noStrike" kern="1200" cap="none" spc="0" normalizeH="0" baseline="0" noProof="0" dirty="0" smtClean="0">
                <a:ln>
                  <a:noFill/>
                </a:ln>
                <a:solidFill>
                  <a:schemeClr val="accent4">
                    <a:lumMod val="75000"/>
                  </a:schemeClr>
                </a:solidFill>
                <a:effectLst/>
                <a:uLnTx/>
                <a:uFillTx/>
                <a:latin typeface="+mn-lt"/>
                <a:ea typeface="+mn-ea"/>
                <a:cs typeface="+mn-cs"/>
              </a:rPr>
              <a:t>Deborah Paul, Data Analyst</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900" b="0" i="0" u="none" strike="noStrike" kern="1200" cap="none" spc="0" normalizeH="0" baseline="0" noProof="0" dirty="0" smtClean="0">
                <a:ln>
                  <a:noFill/>
                </a:ln>
                <a:solidFill>
                  <a:schemeClr val="accent4">
                    <a:lumMod val="75000"/>
                  </a:schemeClr>
                </a:solidFill>
                <a:effectLst/>
                <a:uLnTx/>
                <a:uFillTx/>
                <a:latin typeface="+mn-lt"/>
                <a:ea typeface="+mn-ea"/>
                <a:cs typeface="+mn-cs"/>
              </a:rPr>
              <a:t>Robert Bruhn, Programmer (PHP)</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900" b="0" i="0" u="none" strike="noStrike" kern="1200" cap="none" spc="0" normalizeH="0" baseline="0" noProof="0" dirty="0" smtClean="0">
                <a:ln>
                  <a:noFill/>
                </a:ln>
                <a:solidFill>
                  <a:schemeClr val="accent4">
                    <a:lumMod val="75000"/>
                  </a:schemeClr>
                </a:solidFill>
                <a:effectLst/>
                <a:uLnTx/>
                <a:uFillTx/>
                <a:latin typeface="+mn-lt"/>
                <a:ea typeface="+mn-ea"/>
                <a:cs typeface="+mn-cs"/>
              </a:rPr>
              <a:t>Guillaume Jimenez, Programmer (Java, Web Services)</a:t>
            </a:r>
          </a:p>
          <a:p>
            <a:pPr marL="285750" indent="-285750">
              <a:spcBef>
                <a:spcPct val="20000"/>
              </a:spcBef>
              <a:buFont typeface="Arial" charset="0"/>
              <a:buChar char="–"/>
            </a:pPr>
            <a:r>
              <a:rPr lang="en-US" sz="2900" noProof="0" dirty="0" smtClean="0">
                <a:solidFill>
                  <a:schemeClr val="accent4">
                    <a:lumMod val="75000"/>
                  </a:schemeClr>
                </a:solidFill>
                <a:latin typeface="+mn-lt"/>
                <a:cs typeface="+mn-cs"/>
              </a:rPr>
              <a:t>Automated Account Creation</a:t>
            </a:r>
          </a:p>
          <a:p>
            <a:pPr marL="742950" lvl="1" indent="-285750">
              <a:spcBef>
                <a:spcPct val="20000"/>
              </a:spcBef>
              <a:buFont typeface="Arial" charset="0"/>
              <a:buChar char="–"/>
            </a:pPr>
            <a:r>
              <a:rPr kumimoji="0" lang="en-US" sz="2900" b="0" i="0" u="none" strike="noStrike" kern="1200" cap="none" spc="0" normalizeH="0" baseline="0" dirty="0" smtClean="0">
                <a:ln>
                  <a:noFill/>
                </a:ln>
                <a:solidFill>
                  <a:schemeClr val="accent4">
                    <a:lumMod val="75000"/>
                  </a:schemeClr>
                </a:solidFill>
                <a:effectLst/>
                <a:uLnTx/>
                <a:uFillTx/>
                <a:latin typeface="+mn-lt"/>
                <a:ea typeface="+mn-ea"/>
                <a:cs typeface="+mn-cs"/>
                <a:hlinkClick r:id="rId4"/>
              </a:rPr>
              <a:t>http://www.morphbank.net/</a:t>
            </a:r>
            <a:r>
              <a:rPr kumimoji="0" lang="en-US" sz="2900" b="0" i="0" u="none" strike="noStrike" kern="1200" cap="none" spc="0" normalizeH="0" dirty="0" smtClean="0">
                <a:ln>
                  <a:noFill/>
                </a:ln>
                <a:solidFill>
                  <a:schemeClr val="accent4">
                    <a:lumMod val="75000"/>
                  </a:schemeClr>
                </a:solidFill>
                <a:effectLst/>
                <a:uLnTx/>
                <a:uFillTx/>
                <a:latin typeface="+mn-lt"/>
                <a:ea typeface="+mn-ea"/>
                <a:cs typeface="+mn-cs"/>
              </a:rPr>
              <a:t> &gt; tools &gt; login &gt; request account</a:t>
            </a:r>
            <a:endParaRPr kumimoji="0" lang="en-US" sz="2900" b="0" i="0" u="none" strike="noStrike" kern="1200" cap="none" spc="0" normalizeH="0" baseline="0" noProof="0" dirty="0" smtClean="0">
              <a:ln>
                <a:noFill/>
              </a:ln>
              <a:solidFill>
                <a:schemeClr val="accent4">
                  <a:lumMod val="75000"/>
                </a:schemeClr>
              </a:solidFill>
              <a:effectLst/>
              <a:uLnTx/>
              <a:uFillTx/>
              <a:latin typeface="+mn-lt"/>
              <a:ea typeface="+mn-ea"/>
              <a:cs typeface="+mn-cs"/>
            </a:endParaRPr>
          </a:p>
          <a:p>
            <a:pPr marL="285750" indent="-285750">
              <a:spcBef>
                <a:spcPct val="20000"/>
              </a:spcBef>
              <a:buFont typeface="Arial" charset="0"/>
              <a:buChar char="–"/>
            </a:pPr>
            <a:endParaRPr kumimoji="0" lang="en-US" sz="2900" b="0" i="0" u="none" strike="noStrike" kern="1200" cap="none" spc="0" normalizeH="0" baseline="0" noProof="0" dirty="0" smtClean="0">
              <a:ln>
                <a:noFill/>
              </a:ln>
              <a:solidFill>
                <a:schemeClr val="accent4">
                  <a:lumMod val="75000"/>
                </a:schemeClr>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chemeClr val="accent4">
                  <a:lumMod val="75000"/>
                </a:schemeClr>
              </a:solidFill>
              <a:effectLst/>
              <a:uLnTx/>
              <a:uFillTx/>
              <a:latin typeface="+mn-lt"/>
              <a:ea typeface="+mn-ea"/>
              <a:cs typeface="+mn-cs"/>
            </a:endParaRPr>
          </a:p>
        </p:txBody>
      </p:sp>
      <p:pic>
        <p:nvPicPr>
          <p:cNvPr id="10" name="Picture 5">
            <a:hlinkClick r:id="rId4"/>
          </p:cNvPr>
          <p:cNvPicPr>
            <a:picLocks noChangeAspect="1" noChangeArrowheads="1"/>
          </p:cNvPicPr>
          <p:nvPr/>
        </p:nvPicPr>
        <p:blipFill>
          <a:blip r:embed="rId5" cstate="print"/>
          <a:srcRect/>
          <a:stretch>
            <a:fillRect/>
          </a:stretch>
        </p:blipFill>
        <p:spPr bwMode="auto">
          <a:xfrm>
            <a:off x="5862287" y="152400"/>
            <a:ext cx="3157021" cy="5334000"/>
          </a:xfrm>
          <a:prstGeom prst="rect">
            <a:avLst/>
          </a:prstGeom>
          <a:noFill/>
          <a:ln w="9525">
            <a:noFill/>
            <a:miter lim="800000"/>
            <a:headEnd/>
            <a:tailEnd/>
          </a:ln>
        </p:spPr>
      </p:pic>
    </p:spTree>
    <p:extLst>
      <p:ext uri="{BB962C8B-B14F-4D97-AF65-F5344CB8AC3E}">
        <p14:creationId xmlns:p14="http://schemas.microsoft.com/office/powerpoint/2010/main" val="43646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3868" y="-185208"/>
            <a:ext cx="5870575" cy="1184275"/>
          </a:xfrm>
        </p:spPr>
        <p:txBody>
          <a:bodyPr/>
          <a:lstStyle/>
          <a:p>
            <a:r>
              <a:rPr lang="en-US" dirty="0" smtClean="0"/>
              <a:t>Morphbank Features</a:t>
            </a:r>
          </a:p>
        </p:txBody>
      </p:sp>
      <p:sp>
        <p:nvSpPr>
          <p:cNvPr id="5124" name="Content Placeholder 12"/>
          <p:cNvSpPr>
            <a:spLocks noGrp="1"/>
          </p:cNvSpPr>
          <p:nvPr>
            <p:ph idx="1"/>
          </p:nvPr>
        </p:nvSpPr>
        <p:spPr>
          <a:xfrm>
            <a:off x="228600" y="990600"/>
            <a:ext cx="8686800" cy="5715000"/>
          </a:xfrm>
        </p:spPr>
        <p:txBody>
          <a:bodyPr>
            <a:noAutofit/>
          </a:bodyPr>
          <a:lstStyle/>
          <a:p>
            <a:r>
              <a:rPr lang="en-US" sz="2200" dirty="0" smtClean="0"/>
              <a:t>Over 352,000 images</a:t>
            </a:r>
          </a:p>
          <a:p>
            <a:pPr lvl="1"/>
            <a:r>
              <a:rPr lang="en-US" sz="2200" dirty="0" smtClean="0"/>
              <a:t>over 19,000 distinct taxa </a:t>
            </a:r>
          </a:p>
          <a:p>
            <a:pPr lvl="1"/>
            <a:r>
              <a:rPr lang="en-US" sz="2200" dirty="0" smtClean="0"/>
              <a:t>Animalia over 8,500 distinct taxa</a:t>
            </a:r>
          </a:p>
          <a:p>
            <a:pPr lvl="1"/>
            <a:r>
              <a:rPr lang="en-US" sz="2200" smtClean="0"/>
              <a:t>Plantae over </a:t>
            </a:r>
            <a:r>
              <a:rPr lang="en-US" sz="2200" dirty="0" smtClean="0"/>
              <a:t>10,400 distinct taxa</a:t>
            </a:r>
          </a:p>
          <a:p>
            <a:pPr lvl="1"/>
            <a:r>
              <a:rPr lang="en-US" sz="2200" dirty="0" smtClean="0"/>
              <a:t>594 members</a:t>
            </a:r>
          </a:p>
          <a:p>
            <a:pPr lvl="1"/>
            <a:r>
              <a:rPr lang="en-US" sz="2200" dirty="0" smtClean="0"/>
              <a:t>from 45 countries</a:t>
            </a:r>
          </a:p>
          <a:p>
            <a:pPr lvl="1"/>
            <a:r>
              <a:rPr lang="en-US" sz="2200" dirty="0" smtClean="0"/>
              <a:t>Each </a:t>
            </a:r>
            <a:r>
              <a:rPr lang="en-US" sz="2200" dirty="0" smtClean="0">
                <a:hlinkClick r:id="rId3"/>
              </a:rPr>
              <a:t>image</a:t>
            </a:r>
            <a:r>
              <a:rPr lang="en-US" sz="2200" dirty="0" smtClean="0"/>
              <a:t> has a context: </a:t>
            </a:r>
          </a:p>
          <a:p>
            <a:pPr lvl="2"/>
            <a:r>
              <a:rPr lang="en-US" sz="2200" dirty="0" smtClean="0">
                <a:hlinkClick r:id="rId4"/>
              </a:rPr>
              <a:t>specimen</a:t>
            </a:r>
            <a:r>
              <a:rPr lang="en-US" sz="2200" dirty="0" smtClean="0"/>
              <a:t>, taxon, locality, specimen part, view angle, etc.</a:t>
            </a:r>
            <a:endParaRPr lang="en-US" sz="3000" dirty="0" smtClean="0"/>
          </a:p>
          <a:p>
            <a:r>
              <a:rPr lang="en-US" sz="2200" dirty="0" smtClean="0"/>
              <a:t>Encyclopedia of Life (EoL) provider</a:t>
            </a:r>
          </a:p>
          <a:p>
            <a:r>
              <a:rPr lang="en-US" sz="2200" dirty="0" smtClean="0"/>
              <a:t>Repository of information related to the images</a:t>
            </a:r>
          </a:p>
          <a:p>
            <a:pPr lvl="1"/>
            <a:r>
              <a:rPr lang="en-US" sz="2200" dirty="0" smtClean="0"/>
              <a:t>Specimens, localities, taxa, annotations, collections</a:t>
            </a:r>
          </a:p>
          <a:p>
            <a:pPr lvl="1"/>
            <a:r>
              <a:rPr lang="en-US" sz="2200" dirty="0" smtClean="0"/>
              <a:t>Contributor, submitter, group, date, permissions</a:t>
            </a:r>
          </a:p>
          <a:p>
            <a:pPr lvl="1"/>
            <a:r>
              <a:rPr lang="en-US" sz="2200" i="1" dirty="0" smtClean="0"/>
              <a:t>Unique identity for each object</a:t>
            </a:r>
          </a:p>
        </p:txBody>
      </p:sp>
      <p:sp>
        <p:nvSpPr>
          <p:cNvPr id="5" name="TextBox 4"/>
          <p:cNvSpPr txBox="1"/>
          <p:nvPr/>
        </p:nvSpPr>
        <p:spPr>
          <a:xfrm>
            <a:off x="6096000" y="2743200"/>
            <a:ext cx="3048000" cy="276999"/>
          </a:xfrm>
          <a:prstGeom prst="rect">
            <a:avLst/>
          </a:prstGeom>
          <a:noFill/>
        </p:spPr>
        <p:txBody>
          <a:bodyPr wrap="square" rtlCol="0">
            <a:spAutoFit/>
          </a:bodyPr>
          <a:lstStyle/>
          <a:p>
            <a:r>
              <a:rPr lang="en-US" sz="1200" b="1" dirty="0" smtClean="0">
                <a:solidFill>
                  <a:srgbClr val="9A400E"/>
                </a:solidFill>
              </a:rPr>
              <a:t>http://www.morphbank.net/?id=475541</a:t>
            </a:r>
            <a:endParaRPr lang="en-US" sz="1200" b="1" dirty="0">
              <a:solidFill>
                <a:srgbClr val="9A400E"/>
              </a:solidFill>
            </a:endParaRPr>
          </a:p>
        </p:txBody>
      </p:sp>
      <p:pic>
        <p:nvPicPr>
          <p:cNvPr id="4098" name="Picture 2" descr="http://www.morphbank.net/?id=475541">
            <a:hlinkClick r:id="rId5"/>
          </p:cNvPr>
          <p:cNvPicPr>
            <a:picLocks noChangeAspect="1" noChangeArrowheads="1"/>
          </p:cNvPicPr>
          <p:nvPr/>
        </p:nvPicPr>
        <p:blipFill>
          <a:blip r:embed="rId6" cstate="print"/>
          <a:srcRect/>
          <a:stretch>
            <a:fillRect/>
          </a:stretch>
        </p:blipFill>
        <p:spPr bwMode="auto">
          <a:xfrm>
            <a:off x="5562600" y="152400"/>
            <a:ext cx="3454400" cy="2590800"/>
          </a:xfrm>
          <a:prstGeom prst="rect">
            <a:avLst/>
          </a:prstGeom>
          <a:noFill/>
          <a:ln w="9525">
            <a:solidFill>
              <a:schemeClr val="accent4">
                <a:lumMod val="75000"/>
              </a:schemeClr>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637" y="-37563"/>
            <a:ext cx="5184775" cy="901700"/>
          </a:xfrm>
        </p:spPr>
        <p:txBody>
          <a:bodyPr/>
          <a:lstStyle/>
          <a:p>
            <a:r>
              <a:rPr lang="en-US" dirty="0" smtClean="0"/>
              <a:t>Morphbank Features</a:t>
            </a:r>
          </a:p>
        </p:txBody>
      </p:sp>
      <p:sp>
        <p:nvSpPr>
          <p:cNvPr id="9" name="Content Placeholder 2"/>
          <p:cNvSpPr>
            <a:spLocks noGrp="1"/>
          </p:cNvSpPr>
          <p:nvPr>
            <p:ph idx="1"/>
          </p:nvPr>
        </p:nvSpPr>
        <p:spPr>
          <a:xfrm>
            <a:off x="152400" y="838200"/>
            <a:ext cx="5791200" cy="5638800"/>
          </a:xfrm>
        </p:spPr>
        <p:txBody>
          <a:bodyPr>
            <a:normAutofit lnSpcReduction="10000"/>
          </a:bodyPr>
          <a:lstStyle/>
          <a:p>
            <a:pPr>
              <a:lnSpc>
                <a:spcPct val="90000"/>
              </a:lnSpc>
            </a:pPr>
            <a:r>
              <a:rPr lang="en-US" sz="2000" dirty="0" smtClean="0"/>
              <a:t>Browse / Search My Manager </a:t>
            </a:r>
          </a:p>
          <a:p>
            <a:pPr lvl="1">
              <a:lnSpc>
                <a:spcPct val="90000"/>
              </a:lnSpc>
            </a:pPr>
            <a:r>
              <a:rPr lang="en-US" sz="1800" dirty="0" smtClean="0"/>
              <a:t>Keyword search via metadata from a Google-like search box</a:t>
            </a:r>
          </a:p>
          <a:p>
            <a:pPr lvl="1">
              <a:lnSpc>
                <a:spcPct val="90000"/>
              </a:lnSpc>
            </a:pPr>
            <a:r>
              <a:rPr lang="en-US" sz="1800" dirty="0" smtClean="0"/>
              <a:t>Limit search results to group / contributor</a:t>
            </a:r>
          </a:p>
          <a:p>
            <a:pPr>
              <a:lnSpc>
                <a:spcPct val="90000"/>
              </a:lnSpc>
            </a:pPr>
            <a:r>
              <a:rPr lang="en-US" sz="2000" dirty="0" smtClean="0"/>
              <a:t>Security model</a:t>
            </a:r>
          </a:p>
          <a:p>
            <a:pPr lvl="1">
              <a:lnSpc>
                <a:spcPct val="90000"/>
              </a:lnSpc>
            </a:pPr>
            <a:r>
              <a:rPr lang="en-US" sz="1800" dirty="0" smtClean="0"/>
              <a:t>Private vs. public data (‘unpublished’ and ‘published’) </a:t>
            </a:r>
          </a:p>
          <a:p>
            <a:pPr lvl="1">
              <a:lnSpc>
                <a:spcPct val="90000"/>
              </a:lnSpc>
            </a:pPr>
            <a:r>
              <a:rPr lang="en-US" sz="1800" dirty="0" smtClean="0"/>
              <a:t>Contributor controls date-to-publish</a:t>
            </a:r>
          </a:p>
          <a:p>
            <a:pPr lvl="1">
              <a:lnSpc>
                <a:spcPct val="90000"/>
              </a:lnSpc>
            </a:pPr>
            <a:r>
              <a:rPr lang="en-US" sz="1800" dirty="0" smtClean="0"/>
              <a:t>Group access, group roles, user-managed</a:t>
            </a:r>
          </a:p>
          <a:p>
            <a:pPr>
              <a:lnSpc>
                <a:spcPct val="90000"/>
              </a:lnSpc>
            </a:pPr>
            <a:r>
              <a:rPr lang="en-US" sz="2000" dirty="0" smtClean="0"/>
              <a:t>Upload &amp; edit</a:t>
            </a:r>
          </a:p>
          <a:p>
            <a:pPr lvl="1">
              <a:lnSpc>
                <a:spcPct val="90000"/>
              </a:lnSpc>
            </a:pPr>
            <a:r>
              <a:rPr lang="en-US" sz="1800" dirty="0" smtClean="0"/>
              <a:t>Via Web, Excel Workbook, &amp; XML</a:t>
            </a:r>
          </a:p>
          <a:p>
            <a:pPr lvl="1">
              <a:lnSpc>
                <a:spcPct val="90000"/>
              </a:lnSpc>
            </a:pPr>
            <a:r>
              <a:rPr lang="en-US" sz="1800" dirty="0" smtClean="0"/>
              <a:t>Specify client plug-in (prototype)</a:t>
            </a:r>
          </a:p>
          <a:p>
            <a:pPr>
              <a:lnSpc>
                <a:spcPct val="90000"/>
              </a:lnSpc>
            </a:pPr>
            <a:r>
              <a:rPr lang="en-US" sz="2000" dirty="0" smtClean="0"/>
              <a:t>User support</a:t>
            </a:r>
          </a:p>
          <a:p>
            <a:pPr lvl="1">
              <a:lnSpc>
                <a:spcPct val="90000"/>
              </a:lnSpc>
            </a:pPr>
            <a:r>
              <a:rPr lang="en-US" sz="1800" dirty="0" smtClean="0"/>
              <a:t>help desk</a:t>
            </a:r>
          </a:p>
          <a:p>
            <a:pPr lvl="1">
              <a:lnSpc>
                <a:spcPct val="90000"/>
              </a:lnSpc>
            </a:pPr>
            <a:r>
              <a:rPr lang="en-US" sz="1800" dirty="0" smtClean="0">
                <a:hlinkClick r:id="rId3"/>
              </a:rPr>
              <a:t>online users manual and FAQ</a:t>
            </a:r>
            <a:endParaRPr lang="en-US" sz="1800" dirty="0" smtClean="0"/>
          </a:p>
          <a:p>
            <a:pPr lvl="1">
              <a:lnSpc>
                <a:spcPct val="90000"/>
              </a:lnSpc>
            </a:pPr>
            <a:r>
              <a:rPr lang="en-US" sz="1800" dirty="0" smtClean="0">
                <a:hlinkClick r:id="rId4"/>
              </a:rPr>
              <a:t>validation service</a:t>
            </a:r>
            <a:endParaRPr lang="en-US" sz="1800" dirty="0" smtClean="0"/>
          </a:p>
          <a:p>
            <a:pPr lvl="1">
              <a:lnSpc>
                <a:spcPct val="90000"/>
              </a:lnSpc>
            </a:pPr>
            <a:r>
              <a:rPr lang="en-US" sz="1800" dirty="0" smtClean="0">
                <a:hlinkClick r:id="rId4"/>
              </a:rPr>
              <a:t>web services</a:t>
            </a:r>
            <a:endParaRPr lang="en-US" sz="1800" dirty="0" smtClean="0"/>
          </a:p>
          <a:p>
            <a:pPr>
              <a:lnSpc>
                <a:spcPct val="90000"/>
              </a:lnSpc>
            </a:pPr>
            <a:r>
              <a:rPr lang="en-US" sz="2200" dirty="0" smtClean="0"/>
              <a:t>Open source code</a:t>
            </a:r>
          </a:p>
          <a:p>
            <a:pPr>
              <a:lnSpc>
                <a:spcPct val="90000"/>
              </a:lnSpc>
            </a:pPr>
            <a:r>
              <a:rPr lang="en-US" sz="2200" dirty="0" smtClean="0"/>
              <a:t>Off site backup</a:t>
            </a:r>
          </a:p>
        </p:txBody>
      </p:sp>
      <p:pic>
        <p:nvPicPr>
          <p:cNvPr id="35842" name="Picture 2" descr="Morphbank biodiversity NSF FSU Florida State University swinterton's group          Indo-Malayan Region  MALAYSIA Selangor   California State Collection of Arthropods Animalia Arthropoda Hexapoda Insecta Pterygota Neoptera Neuropterida Neuroptera Hemerobiiformia Chrysopidae Chrysopinae Ankylopterygini Semachrysa Semachrysa jade">
            <a:hlinkClick r:id="rId5"/>
          </p:cNvPr>
          <p:cNvPicPr>
            <a:picLocks noChangeAspect="1" noChangeArrowheads="1"/>
          </p:cNvPicPr>
          <p:nvPr/>
        </p:nvPicPr>
        <p:blipFill>
          <a:blip r:embed="rId6" cstate="print"/>
          <a:srcRect/>
          <a:stretch>
            <a:fillRect/>
          </a:stretch>
        </p:blipFill>
        <p:spPr bwMode="auto">
          <a:xfrm>
            <a:off x="5605124" y="1"/>
            <a:ext cx="3538876" cy="2362200"/>
          </a:xfrm>
          <a:prstGeom prst="rect">
            <a:avLst/>
          </a:prstGeom>
          <a:noFill/>
          <a:ln>
            <a:solidFill>
              <a:schemeClr val="accent4">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additive="base">
                                        <p:cTn id="2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3" end="3"/>
                                            </p:txEl>
                                          </p:spTgt>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 calcmode="lin" valueType="num">
                                      <p:cBhvr additive="base">
                                        <p:cTn id="2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5" end="5"/>
                                            </p:txEl>
                                          </p:spTgt>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 calcmode="lin" valueType="num">
                                      <p:cBhvr additive="base">
                                        <p:cTn id="3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anim calcmode="lin" valueType="num">
                                      <p:cBhvr additive="base">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7" end="7"/>
                                            </p:txEl>
                                          </p:spTgt>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 calcmode="lin" valueType="num">
                                      <p:cBhvr additive="base">
                                        <p:cTn id="4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8" end="8"/>
                                            </p:txEl>
                                          </p:spTgt>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 calcmode="lin" valueType="num">
                                      <p:cBhvr additive="base">
                                        <p:cTn id="4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nodeType="clickEffect">
                                  <p:stCondLst>
                                    <p:cond delay="0"/>
                                  </p:stCondLst>
                                  <p:childTnLst>
                                    <p:set>
                                      <p:cBhvr>
                                        <p:cTn id="52" dur="1" fill="hold">
                                          <p:stCondLst>
                                            <p:cond delay="0"/>
                                          </p:stCondLst>
                                        </p:cTn>
                                        <p:tgtEl>
                                          <p:spTgt spid="9">
                                            <p:txEl>
                                              <p:pRg st="10" end="10"/>
                                            </p:txEl>
                                          </p:spTgt>
                                        </p:tgtEl>
                                        <p:attrNameLst>
                                          <p:attrName>style.visibility</p:attrName>
                                        </p:attrNameLst>
                                      </p:cBhvr>
                                      <p:to>
                                        <p:strVal val="visible"/>
                                      </p:to>
                                    </p:set>
                                    <p:anim calcmode="lin" valueType="num">
                                      <p:cBhvr additive="base">
                                        <p:cTn id="53"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10" end="10"/>
                                            </p:txEl>
                                          </p:spTgt>
                                        </p:tgtEl>
                                        <p:attrNameLst>
                                          <p:attrName>ppt_y</p:attrName>
                                        </p:attrNameLst>
                                      </p:cBhvr>
                                      <p:tavLst>
                                        <p:tav tm="0">
                                          <p:val>
                                            <p:strVal val="0-#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9">
                                            <p:txEl>
                                              <p:pRg st="11" end="11"/>
                                            </p:txEl>
                                          </p:spTgt>
                                        </p:tgtEl>
                                        <p:attrNameLst>
                                          <p:attrName>style.visibility</p:attrName>
                                        </p:attrNameLst>
                                      </p:cBhvr>
                                      <p:to>
                                        <p:strVal val="visible"/>
                                      </p:to>
                                    </p:set>
                                    <p:anim calcmode="lin" valueType="num">
                                      <p:cBhvr additive="base">
                                        <p:cTn id="57"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11" end="11"/>
                                            </p:txEl>
                                          </p:spTgt>
                                        </p:tgtEl>
                                        <p:attrNameLst>
                                          <p:attrName>ppt_y</p:attrName>
                                        </p:attrNameLst>
                                      </p:cBhvr>
                                      <p:tavLst>
                                        <p:tav tm="0">
                                          <p:val>
                                            <p:strVal val="0-#ppt_h/2"/>
                                          </p:val>
                                        </p:tav>
                                        <p:tav tm="100000">
                                          <p:val>
                                            <p:strVal val="#ppt_y"/>
                                          </p:val>
                                        </p:tav>
                                      </p:tavLst>
                                    </p:anim>
                                  </p:childTnLst>
                                </p:cTn>
                              </p:par>
                              <p:par>
                                <p:cTn id="59" presetID="2" presetClass="entr" presetSubtype="1" fill="hold" nodeType="withEffect">
                                  <p:stCondLst>
                                    <p:cond delay="0"/>
                                  </p:stCondLst>
                                  <p:childTnLst>
                                    <p:set>
                                      <p:cBhvr>
                                        <p:cTn id="60" dur="1" fill="hold">
                                          <p:stCondLst>
                                            <p:cond delay="0"/>
                                          </p:stCondLst>
                                        </p:cTn>
                                        <p:tgtEl>
                                          <p:spTgt spid="9">
                                            <p:txEl>
                                              <p:pRg st="12" end="12"/>
                                            </p:txEl>
                                          </p:spTgt>
                                        </p:tgtEl>
                                        <p:attrNameLst>
                                          <p:attrName>style.visibility</p:attrName>
                                        </p:attrNameLst>
                                      </p:cBhvr>
                                      <p:to>
                                        <p:strVal val="visible"/>
                                      </p:to>
                                    </p:set>
                                    <p:anim calcmode="lin" valueType="num">
                                      <p:cBhvr additive="base">
                                        <p:cTn id="61"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12" end="12"/>
                                            </p:txEl>
                                          </p:spTgt>
                                        </p:tgtEl>
                                        <p:attrNameLst>
                                          <p:attrName>ppt_y</p:attrName>
                                        </p:attrNameLst>
                                      </p:cBhvr>
                                      <p:tavLst>
                                        <p:tav tm="0">
                                          <p:val>
                                            <p:strVal val="0-#ppt_h/2"/>
                                          </p:val>
                                        </p:tav>
                                        <p:tav tm="100000">
                                          <p:val>
                                            <p:strVal val="#ppt_y"/>
                                          </p:val>
                                        </p:tav>
                                      </p:tavLst>
                                    </p:anim>
                                  </p:childTnLst>
                                </p:cTn>
                              </p:par>
                              <p:par>
                                <p:cTn id="63" presetID="2" presetClass="entr" presetSubtype="1" fill="hold" nodeType="withEffect">
                                  <p:stCondLst>
                                    <p:cond delay="0"/>
                                  </p:stCondLst>
                                  <p:childTnLst>
                                    <p:set>
                                      <p:cBhvr>
                                        <p:cTn id="64" dur="1" fill="hold">
                                          <p:stCondLst>
                                            <p:cond delay="0"/>
                                          </p:stCondLst>
                                        </p:cTn>
                                        <p:tgtEl>
                                          <p:spTgt spid="9">
                                            <p:txEl>
                                              <p:pRg st="13" end="13"/>
                                            </p:txEl>
                                          </p:spTgt>
                                        </p:tgtEl>
                                        <p:attrNameLst>
                                          <p:attrName>style.visibility</p:attrName>
                                        </p:attrNameLst>
                                      </p:cBhvr>
                                      <p:to>
                                        <p:strVal val="visible"/>
                                      </p:to>
                                    </p:set>
                                    <p:anim calcmode="lin" valueType="num">
                                      <p:cBhvr additive="base">
                                        <p:cTn id="65"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txEl>
                                              <p:pRg st="13" end="13"/>
                                            </p:txEl>
                                          </p:spTgt>
                                        </p:tgtEl>
                                        <p:attrNameLst>
                                          <p:attrName>ppt_y</p:attrName>
                                        </p:attrNameLst>
                                      </p:cBhvr>
                                      <p:tavLst>
                                        <p:tav tm="0">
                                          <p:val>
                                            <p:strVal val="0-#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9">
                                            <p:txEl>
                                              <p:pRg st="14" end="14"/>
                                            </p:txEl>
                                          </p:spTgt>
                                        </p:tgtEl>
                                        <p:attrNameLst>
                                          <p:attrName>style.visibility</p:attrName>
                                        </p:attrNameLst>
                                      </p:cBhvr>
                                      <p:to>
                                        <p:strVal val="visible"/>
                                      </p:to>
                                    </p:set>
                                    <p:anim calcmode="lin" valueType="num">
                                      <p:cBhvr additive="base">
                                        <p:cTn id="69" dur="500" fill="hold"/>
                                        <p:tgtEl>
                                          <p:spTgt spid="9">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
                                            <p:txEl>
                                              <p:pRg st="14" end="14"/>
                                            </p:txEl>
                                          </p:spTgt>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9">
                                            <p:txEl>
                                              <p:pRg st="15" end="15"/>
                                            </p:txEl>
                                          </p:spTgt>
                                        </p:tgtEl>
                                        <p:attrNameLst>
                                          <p:attrName>style.visibility</p:attrName>
                                        </p:attrNameLst>
                                      </p:cBhvr>
                                      <p:to>
                                        <p:strVal val="visible"/>
                                      </p:to>
                                    </p:set>
                                    <p:anim calcmode="lin" valueType="num">
                                      <p:cBhvr additive="base">
                                        <p:cTn id="73" dur="500" fill="hold"/>
                                        <p:tgtEl>
                                          <p:spTgt spid="9">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txEl>
                                              <p:pRg st="15" end="15"/>
                                            </p:txEl>
                                          </p:spTgt>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9">
                                            <p:txEl>
                                              <p:pRg st="16" end="16"/>
                                            </p:txEl>
                                          </p:spTgt>
                                        </p:tgtEl>
                                        <p:attrNameLst>
                                          <p:attrName>style.visibility</p:attrName>
                                        </p:attrNameLst>
                                      </p:cBhvr>
                                      <p:to>
                                        <p:strVal val="visible"/>
                                      </p:to>
                                    </p:set>
                                    <p:anim calcmode="lin" valueType="num">
                                      <p:cBhvr additive="base">
                                        <p:cTn id="77" dur="500" fill="hold"/>
                                        <p:tgtEl>
                                          <p:spTgt spid="9">
                                            <p:txEl>
                                              <p:pRg st="16" end="1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9">
                                            <p:txEl>
                                              <p:pRg st="16" end="1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orphbank biodiversity NSF FSU Florida State University swinterton's group          Indo-Malayan Region  MALAYSIA Selangor   California State Collection of Arthropods Animalia Arthropoda Hexapoda Insecta Pterygota Neoptera Neuropterida Neuroptera Hemerobiiformia Chrysopidae Chrysopinae Ankylopterygini Semachrysa Semachrysa jade">
            <a:hlinkClick r:id="rId3"/>
          </p:cNvPr>
          <p:cNvPicPr>
            <a:picLocks noChangeAspect="1" noChangeArrowheads="1"/>
          </p:cNvPicPr>
          <p:nvPr/>
        </p:nvPicPr>
        <p:blipFill>
          <a:blip r:embed="rId4" cstate="print"/>
          <a:srcRect/>
          <a:stretch>
            <a:fillRect/>
          </a:stretch>
        </p:blipFill>
        <p:spPr bwMode="auto">
          <a:xfrm>
            <a:off x="5605124" y="1"/>
            <a:ext cx="3538876" cy="2362200"/>
          </a:xfrm>
          <a:prstGeom prst="rect">
            <a:avLst/>
          </a:prstGeom>
          <a:noFill/>
          <a:ln>
            <a:solidFill>
              <a:schemeClr val="accent4">
                <a:lumMod val="75000"/>
              </a:schemeClr>
            </a:solidFill>
          </a:ln>
        </p:spPr>
      </p:pic>
      <p:sp>
        <p:nvSpPr>
          <p:cNvPr id="5122" name="Rectangle 2"/>
          <p:cNvSpPr>
            <a:spLocks noGrp="1" noChangeArrowheads="1"/>
          </p:cNvSpPr>
          <p:nvPr>
            <p:ph type="title"/>
          </p:nvPr>
        </p:nvSpPr>
        <p:spPr>
          <a:xfrm>
            <a:off x="38637" y="-37563"/>
            <a:ext cx="5184775" cy="901700"/>
          </a:xfrm>
        </p:spPr>
        <p:txBody>
          <a:bodyPr/>
          <a:lstStyle/>
          <a:p>
            <a:r>
              <a:rPr lang="en-US" dirty="0" smtClean="0"/>
              <a:t>Morphbank Features</a:t>
            </a:r>
          </a:p>
        </p:txBody>
      </p:sp>
      <p:sp>
        <p:nvSpPr>
          <p:cNvPr id="9" name="Content Placeholder 2"/>
          <p:cNvSpPr>
            <a:spLocks noGrp="1"/>
          </p:cNvSpPr>
          <p:nvPr>
            <p:ph idx="1"/>
          </p:nvPr>
        </p:nvSpPr>
        <p:spPr>
          <a:xfrm>
            <a:off x="152400" y="990600"/>
            <a:ext cx="5638800" cy="5105400"/>
          </a:xfrm>
        </p:spPr>
        <p:txBody>
          <a:bodyPr>
            <a:normAutofit/>
          </a:bodyPr>
          <a:lstStyle/>
          <a:p>
            <a:pPr>
              <a:lnSpc>
                <a:spcPct val="90000"/>
              </a:lnSpc>
            </a:pPr>
            <a:r>
              <a:rPr lang="en-US" sz="2000" dirty="0" smtClean="0"/>
              <a:t>Browse / Search My Manager </a:t>
            </a:r>
          </a:p>
          <a:p>
            <a:pPr lvl="1">
              <a:lnSpc>
                <a:spcPct val="90000"/>
              </a:lnSpc>
            </a:pPr>
            <a:r>
              <a:rPr lang="en-US" sz="1800" dirty="0" smtClean="0"/>
              <a:t>Keyword search via metadata from a Google-like search box</a:t>
            </a:r>
          </a:p>
          <a:p>
            <a:pPr lvl="1">
              <a:lnSpc>
                <a:spcPct val="90000"/>
              </a:lnSpc>
            </a:pPr>
            <a:r>
              <a:rPr lang="en-US" sz="1800" dirty="0" smtClean="0"/>
              <a:t>Limit search results to group / contributor</a:t>
            </a:r>
          </a:p>
        </p:txBody>
      </p:sp>
      <p:pic>
        <p:nvPicPr>
          <p:cNvPr id="6" name="Picture 3"/>
          <p:cNvPicPr>
            <a:picLocks noChangeAspect="1" noChangeArrowheads="1"/>
          </p:cNvPicPr>
          <p:nvPr/>
        </p:nvPicPr>
        <p:blipFill>
          <a:blip r:embed="rId5" cstate="print"/>
          <a:srcRect/>
          <a:stretch>
            <a:fillRect/>
          </a:stretch>
        </p:blipFill>
        <p:spPr bwMode="auto">
          <a:xfrm>
            <a:off x="76200" y="2209800"/>
            <a:ext cx="8826530"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3"/>
          </p:cNvPr>
          <p:cNvPicPr>
            <a:picLocks noChangeAspect="1" noChangeArrowheads="1"/>
          </p:cNvPicPr>
          <p:nvPr/>
        </p:nvPicPr>
        <p:blipFill>
          <a:blip r:embed="rId4" cstate="print"/>
          <a:srcRect/>
          <a:stretch>
            <a:fillRect/>
          </a:stretch>
        </p:blipFill>
        <p:spPr bwMode="auto">
          <a:xfrm>
            <a:off x="5969000" y="152400"/>
            <a:ext cx="3048000" cy="2286000"/>
          </a:xfrm>
          <a:prstGeom prst="rect">
            <a:avLst/>
          </a:prstGeom>
          <a:noFill/>
          <a:ln w="9525">
            <a:solidFill>
              <a:schemeClr val="accent4">
                <a:lumMod val="75000"/>
              </a:schemeClr>
            </a:solidFill>
            <a:miter lim="800000"/>
            <a:headEnd/>
            <a:tailEnd/>
          </a:ln>
        </p:spPr>
      </p:pic>
      <p:sp>
        <p:nvSpPr>
          <p:cNvPr id="5122" name="Rectangle 2"/>
          <p:cNvSpPr>
            <a:spLocks noGrp="1" noChangeArrowheads="1"/>
          </p:cNvSpPr>
          <p:nvPr>
            <p:ph type="title"/>
          </p:nvPr>
        </p:nvSpPr>
        <p:spPr>
          <a:xfrm>
            <a:off x="54188" y="146685"/>
            <a:ext cx="5870575" cy="1184275"/>
          </a:xfrm>
        </p:spPr>
        <p:txBody>
          <a:bodyPr/>
          <a:lstStyle/>
          <a:p>
            <a:r>
              <a:rPr lang="en-US" dirty="0" smtClean="0"/>
              <a:t>Morphbank</a:t>
            </a:r>
            <a:br>
              <a:rPr lang="en-US" dirty="0" smtClean="0"/>
            </a:br>
            <a:r>
              <a:rPr lang="en-US" dirty="0" smtClean="0"/>
              <a:t> Features</a:t>
            </a:r>
          </a:p>
        </p:txBody>
      </p:sp>
      <p:pic>
        <p:nvPicPr>
          <p:cNvPr id="2050" name="Picture 2">
            <a:hlinkClick r:id="rId5"/>
          </p:cNvPr>
          <p:cNvPicPr>
            <a:picLocks noChangeAspect="1" noChangeArrowheads="1"/>
          </p:cNvPicPr>
          <p:nvPr/>
        </p:nvPicPr>
        <p:blipFill>
          <a:blip r:embed="rId6" cstate="print"/>
          <a:srcRect/>
          <a:stretch>
            <a:fillRect/>
          </a:stretch>
        </p:blipFill>
        <p:spPr bwMode="auto">
          <a:xfrm>
            <a:off x="2971800" y="-1"/>
            <a:ext cx="5715000" cy="6811507"/>
          </a:xfrm>
          <a:prstGeom prst="rect">
            <a:avLst/>
          </a:prstGeom>
          <a:noFill/>
          <a:ln w="9525">
            <a:noFill/>
            <a:miter lim="800000"/>
            <a:headEnd/>
            <a:tailEnd/>
          </a:ln>
        </p:spPr>
      </p:pic>
      <p:sp>
        <p:nvSpPr>
          <p:cNvPr id="2" name="Content Placeholder 1"/>
          <p:cNvSpPr>
            <a:spLocks noGrp="1"/>
          </p:cNvSpPr>
          <p:nvPr>
            <p:ph idx="1"/>
          </p:nvPr>
        </p:nvSpPr>
        <p:spPr>
          <a:xfrm>
            <a:off x="152400" y="1524001"/>
            <a:ext cx="2514600" cy="2590799"/>
          </a:xfrm>
        </p:spPr>
        <p:txBody>
          <a:bodyPr/>
          <a:lstStyle/>
          <a:p>
            <a:r>
              <a:rPr lang="en-US" dirty="0" smtClean="0"/>
              <a:t>Image</a:t>
            </a:r>
          </a:p>
          <a:p>
            <a:r>
              <a:rPr lang="en-US" dirty="0" smtClean="0"/>
              <a:t>Specimen</a:t>
            </a:r>
          </a:p>
          <a:p>
            <a:r>
              <a:rPr lang="en-US" dirty="0" smtClean="0"/>
              <a:t>View</a:t>
            </a:r>
          </a:p>
          <a:p>
            <a:r>
              <a:rPr lang="en-US" dirty="0" smtClean="0"/>
              <a:t>Locality </a:t>
            </a:r>
            <a:endParaRPr lang="en-US" dirty="0"/>
          </a:p>
        </p:txBody>
      </p:sp>
    </p:spTree>
    <p:extLst>
      <p:ext uri="{BB962C8B-B14F-4D97-AF65-F5344CB8AC3E}">
        <p14:creationId xmlns:p14="http://schemas.microsoft.com/office/powerpoint/2010/main" val="387757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Collections in Morphbank</a:t>
            </a:r>
            <a:endParaRPr lang="en-US" dirty="0"/>
          </a:p>
        </p:txBody>
      </p:sp>
      <p:sp>
        <p:nvSpPr>
          <p:cNvPr id="3" name="Content Placeholder 2"/>
          <p:cNvSpPr>
            <a:spLocks noGrp="1"/>
          </p:cNvSpPr>
          <p:nvPr>
            <p:ph idx="1"/>
          </p:nvPr>
        </p:nvSpPr>
        <p:spPr>
          <a:xfrm>
            <a:off x="356286" y="5712942"/>
            <a:ext cx="7532896" cy="533400"/>
          </a:xfrm>
        </p:spPr>
        <p:txBody>
          <a:bodyPr/>
          <a:lstStyle/>
          <a:p>
            <a:r>
              <a:rPr lang="en-US" dirty="0" smtClean="0"/>
              <a:t>http://www.morphbank.net/?id=796533</a:t>
            </a:r>
            <a:endParaRPr lang="en-US" dirty="0"/>
          </a:p>
        </p:txBody>
      </p:sp>
      <p:pic>
        <p:nvPicPr>
          <p:cNvPr id="1029" name="Picture 5"/>
          <p:cNvPicPr>
            <a:picLocks noChangeAspect="1" noChangeArrowheads="1"/>
          </p:cNvPicPr>
          <p:nvPr/>
        </p:nvPicPr>
        <p:blipFill>
          <a:blip r:embed="rId3" cstate="print"/>
          <a:srcRect/>
          <a:stretch>
            <a:fillRect/>
          </a:stretch>
        </p:blipFill>
        <p:spPr bwMode="auto">
          <a:xfrm>
            <a:off x="304801" y="762000"/>
            <a:ext cx="8382000" cy="4982625"/>
          </a:xfrm>
          <a:prstGeom prst="rect">
            <a:avLst/>
          </a:prstGeom>
          <a:noFill/>
          <a:ln w="9525">
            <a:noFill/>
            <a:miter lim="800000"/>
            <a:headEnd/>
            <a:tailEnd/>
          </a:ln>
        </p:spPr>
      </p:pic>
      <p:pic>
        <p:nvPicPr>
          <p:cNvPr id="4" name="Picture 3" descr="C:\Users\Deb\Desktop\67841.jpg"/>
          <p:cNvPicPr>
            <a:picLocks noChangeAspect="1" noChangeArrowheads="1"/>
          </p:cNvPicPr>
          <p:nvPr/>
        </p:nvPicPr>
        <p:blipFill>
          <a:blip r:embed="rId4" cstate="print"/>
          <a:srcRect/>
          <a:stretch>
            <a:fillRect/>
          </a:stretch>
        </p:blipFill>
        <p:spPr bwMode="auto">
          <a:xfrm>
            <a:off x="7086600" y="152400"/>
            <a:ext cx="1905000" cy="1292087"/>
          </a:xfrm>
          <a:prstGeom prst="rect">
            <a:avLst/>
          </a:prstGeom>
          <a:noFill/>
          <a:ln>
            <a:solidFill>
              <a:schemeClr val="accent4">
                <a:lumMod val="75000"/>
              </a:schemeClr>
            </a:solidFill>
          </a:ln>
        </p:spPr>
      </p:pic>
    </p:spTree>
    <p:extLst>
      <p:ext uri="{BB962C8B-B14F-4D97-AF65-F5344CB8AC3E}">
        <p14:creationId xmlns:p14="http://schemas.microsoft.com/office/powerpoint/2010/main" val="3697982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3036</TotalTime>
  <Words>1475</Words>
  <Application>Microsoft Office PowerPoint</Application>
  <PresentationFormat>On-screen Show (4:3)</PresentationFormat>
  <Paragraphs>263</Paragraphs>
  <Slides>18</Slides>
  <Notes>17</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Custom Design</vt:lpstr>
      <vt:lpstr>PowerPoint Presentation</vt:lpstr>
      <vt:lpstr>Topics</vt:lpstr>
      <vt:lpstr>Morphbank overview</vt:lpstr>
      <vt:lpstr>Morphbank overview</vt:lpstr>
      <vt:lpstr>Morphbank Features</vt:lpstr>
      <vt:lpstr>Morphbank Features</vt:lpstr>
      <vt:lpstr>Morphbank Features</vt:lpstr>
      <vt:lpstr>Morphbank  Features</vt:lpstr>
      <vt:lpstr>Collections in Morphbank</vt:lpstr>
      <vt:lpstr>Link Papers and Images</vt:lpstr>
      <vt:lpstr>Link Papers and Images</vt:lpstr>
      <vt:lpstr>    GoogleMaps - Images</vt:lpstr>
      <vt:lpstr>Linking to Ontologies</vt:lpstr>
      <vt:lpstr>PowerPoint Presentation</vt:lpstr>
      <vt:lpstr>Upload to Morphbank</vt:lpstr>
      <vt:lpstr>Future Developments</vt:lpstr>
      <vt:lpstr>Acknowledgements</vt:lpstr>
      <vt:lpstr>Thanks from the Morphbank Team ~ 2012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dc:creator>
  <cp:lastModifiedBy>dpaul</cp:lastModifiedBy>
  <cp:revision>64</cp:revision>
  <dcterms:created xsi:type="dcterms:W3CDTF">2009-01-19T20:12:17Z</dcterms:created>
  <dcterms:modified xsi:type="dcterms:W3CDTF">2012-05-01T20:38:26Z</dcterms:modified>
</cp:coreProperties>
</file>