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8" r:id="rId3"/>
    <p:sldId id="281" r:id="rId4"/>
    <p:sldId id="282" r:id="rId5"/>
    <p:sldId id="283" r:id="rId6"/>
    <p:sldId id="280" r:id="rId7"/>
    <p:sldId id="284" r:id="rId8"/>
    <p:sldId id="266" r:id="rId9"/>
    <p:sldId id="265" r:id="rId10"/>
    <p:sldId id="264" r:id="rId11"/>
    <p:sldId id="285" r:id="rId12"/>
    <p:sldId id="286" r:id="rId13"/>
    <p:sldId id="287" r:id="rId14"/>
    <p:sldId id="257" r:id="rId15"/>
    <p:sldId id="262" r:id="rId16"/>
    <p:sldId id="267" r:id="rId17"/>
    <p:sldId id="268" r:id="rId18"/>
    <p:sldId id="269" r:id="rId19"/>
    <p:sldId id="273" r:id="rId20"/>
    <p:sldId id="271" r:id="rId21"/>
    <p:sldId id="261" r:id="rId22"/>
    <p:sldId id="274" r:id="rId23"/>
    <p:sldId id="276" r:id="rId2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30" autoAdjust="0"/>
  </p:normalViewPr>
  <p:slideViewPr>
    <p:cSldViewPr>
      <p:cViewPr>
        <p:scale>
          <a:sx n="60" d="100"/>
          <a:sy n="60" d="100"/>
        </p:scale>
        <p:origin x="-1434"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2932" tIns="46466" rIns="92932" bIns="46466"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2932" tIns="46466" rIns="92932" bIns="46466" rtlCol="0"/>
          <a:lstStyle>
            <a:lvl1pPr algn="r">
              <a:defRPr sz="1200"/>
            </a:lvl1pPr>
          </a:lstStyle>
          <a:p>
            <a:fld id="{29BB49EA-BDD7-4AF2-809A-C6B10A2C1EF8}" type="datetimeFigureOut">
              <a:rPr lang="en-US" smtClean="0"/>
              <a:t>5/29/2012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2932" tIns="46466" rIns="92932" bIns="46466" rtlCol="0" anchor="ctr"/>
          <a:lstStyle/>
          <a:p>
            <a:endParaRPr lang="en-US"/>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2932" tIns="46466" rIns="92932" bIns="464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3"/>
            <a:ext cx="3041968" cy="465296"/>
          </a:xfrm>
          <a:prstGeom prst="rect">
            <a:avLst/>
          </a:prstGeom>
        </p:spPr>
        <p:txBody>
          <a:bodyPr vert="horz" lIns="92932" tIns="46466" rIns="92932" bIns="46466"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3"/>
            <a:ext cx="3041968" cy="465296"/>
          </a:xfrm>
          <a:prstGeom prst="rect">
            <a:avLst/>
          </a:prstGeom>
        </p:spPr>
        <p:txBody>
          <a:bodyPr vert="horz" lIns="92932" tIns="46466" rIns="92932" bIns="46466" rtlCol="0" anchor="b"/>
          <a:lstStyle>
            <a:lvl1pPr algn="r">
              <a:defRPr sz="1200"/>
            </a:lvl1pPr>
          </a:lstStyle>
          <a:p>
            <a:fld id="{10AB2A98-2AE7-4F0B-B1F3-ECB3056BFB6B}" type="slidenum">
              <a:rPr lang="en-US" smtClean="0"/>
              <a:t>‹#›</a:t>
            </a:fld>
            <a:endParaRPr lang="en-US"/>
          </a:p>
        </p:txBody>
      </p:sp>
    </p:spTree>
    <p:extLst>
      <p:ext uri="{BB962C8B-B14F-4D97-AF65-F5344CB8AC3E}">
        <p14:creationId xmlns:p14="http://schemas.microsoft.com/office/powerpoint/2010/main" val="416869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igitalcuration.blogspot.com/2008/11/curation-services-based-on-dcc-curation.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xkcd.com/97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lickr.com/photos/learnscope/2548299926/sizes/l/in/photostrea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hotos/kaptainkobold/3771497484/sizes/o/in/photostrea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ufdc.ufl.edu/WOLF000461/00001?search=wp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ufdc.ufl.edu/WOLF000386/00001?search=wp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ufdc.ufl.edu/AA00009652/00001/5?search=fai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igital.uflib.ufl.edu/technologies/documentation/average_times.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digitalgallery.nypl.org/nypldigital/dgkeysearchdetail.cfm?trg=1&amp;strucID=131297&amp;imageID=79874&amp;total=555&amp;num=0&amp;word=empire%20state&amp;s=1&amp;notword=&amp;d=&amp;c=&amp;f=&amp;k=0&amp;lWord=&amp;lField=&amp;sScope=&amp;sLevel=&amp;sLabel=&amp;sort=&amp;imgs=20&amp;pos=8&amp;e=w"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21">
              <a:defRPr/>
            </a:pPr>
            <a:endParaRPr lang="en-US" i="0" dirty="0"/>
          </a:p>
        </p:txBody>
      </p:sp>
      <p:sp>
        <p:nvSpPr>
          <p:cNvPr id="4" name="Slide Number Placeholder 3"/>
          <p:cNvSpPr>
            <a:spLocks noGrp="1"/>
          </p:cNvSpPr>
          <p:nvPr>
            <p:ph type="sldNum" sz="quarter" idx="10"/>
          </p:nvPr>
        </p:nvSpPr>
        <p:spPr/>
        <p:txBody>
          <a:bodyPr/>
          <a:lstStyle/>
          <a:p>
            <a:fld id="{10AB2A98-2AE7-4F0B-B1F3-ECB3056BFB6B}" type="slidenum">
              <a:rPr lang="en-US" smtClean="0"/>
              <a:t>1</a:t>
            </a:fld>
            <a:endParaRPr lang="en-US"/>
          </a:p>
        </p:txBody>
      </p:sp>
    </p:spTree>
    <p:extLst>
      <p:ext uri="{BB962C8B-B14F-4D97-AF65-F5344CB8AC3E}">
        <p14:creationId xmlns:p14="http://schemas.microsoft.com/office/powerpoint/2010/main" val="192404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21">
              <a:defRPr/>
            </a:pPr>
            <a:r>
              <a:rPr lang="en-US" b="1" i="1" dirty="0" smtClean="0"/>
              <a:t>Integration with Overall Operations</a:t>
            </a:r>
          </a:p>
          <a:p>
            <a:pPr defTabSz="929321">
              <a:defRPr/>
            </a:pPr>
            <a:r>
              <a:rPr lang="en-US" b="1" dirty="0" smtClean="0"/>
              <a:t>Digital Curation Lifecycle</a:t>
            </a:r>
          </a:p>
          <a:p>
            <a:pPr defTabSz="929321">
              <a:defRPr/>
            </a:pPr>
            <a:r>
              <a:rPr lang="en-US" b="0" dirty="0" smtClean="0"/>
              <a:t>How is the digitization work supporting your overall goals and operations?</a:t>
            </a:r>
          </a:p>
          <a:p>
            <a:pPr defTabSz="929321">
              <a:defRPr/>
            </a:pPr>
            <a:endParaRPr lang="en-US" b="0" dirty="0" smtClean="0"/>
          </a:p>
          <a:p>
            <a:pPr defTabSz="929321">
              <a:defRPr/>
            </a:pPr>
            <a:r>
              <a:rPr lang="en-US" b="0" dirty="0" smtClean="0"/>
              <a:t>Where</a:t>
            </a:r>
            <a:r>
              <a:rPr lang="en-US" b="0" baseline="0" dirty="0" smtClean="0"/>
              <a:t> are the digitized files?</a:t>
            </a:r>
          </a:p>
          <a:p>
            <a:pPr defTabSz="929321">
              <a:defRPr/>
            </a:pPr>
            <a:endParaRPr lang="en-US" b="0" baseline="0" dirty="0" smtClean="0"/>
          </a:p>
          <a:p>
            <a:pPr defTabSz="929321">
              <a:defRPr/>
            </a:pPr>
            <a:r>
              <a:rPr lang="en-US" b="0" baseline="0" dirty="0" smtClean="0"/>
              <a:t>How are they being presented to the public and preserved?</a:t>
            </a:r>
          </a:p>
          <a:p>
            <a:pPr defTabSz="929321">
              <a:defRPr/>
            </a:pPr>
            <a:endParaRPr lang="en-US" b="0" baseline="0" dirty="0" smtClean="0"/>
          </a:p>
          <a:p>
            <a:pPr defTabSz="929321">
              <a:defRPr/>
            </a:pPr>
            <a:r>
              <a:rPr lang="en-US" b="0" baseline="0" dirty="0" smtClean="0"/>
              <a:t>“if it’s not online, it doesn’t exist”</a:t>
            </a:r>
          </a:p>
          <a:p>
            <a:pPr defTabSz="929321">
              <a:defRPr/>
            </a:pPr>
            <a:r>
              <a:rPr lang="en-US" b="0" baseline="0" dirty="0" smtClean="0"/>
              <a:t>- Blue ribbon taskforce on sustainable digital preservation</a:t>
            </a:r>
          </a:p>
          <a:p>
            <a:pPr defTabSz="929321">
              <a:defRPr/>
            </a:pPr>
            <a:r>
              <a:rPr lang="en-US" b="0" baseline="0" dirty="0" smtClean="0"/>
              <a:t>- Archivist of the US in the DPLA planning meetings</a:t>
            </a:r>
          </a:p>
          <a:p>
            <a:pPr defTabSz="929321">
              <a:defRPr/>
            </a:pPr>
            <a:r>
              <a:rPr lang="en-US" b="0" baseline="0" dirty="0" smtClean="0"/>
              <a:t>Maybe </a:t>
            </a:r>
            <a:r>
              <a:rPr lang="en-US" b="0" baseline="0" dirty="0" smtClean="0"/>
              <a:t>and maybe not, but if it’s not online, it doesn’t count in your favor and you can’t build on it very easily</a:t>
            </a:r>
            <a:r>
              <a:rPr lang="en-US" b="0" baseline="0" dirty="0" smtClean="0"/>
              <a:t>.</a:t>
            </a:r>
          </a:p>
          <a:p>
            <a:endParaRPr lang="en-US" dirty="0" smtClean="0"/>
          </a:p>
          <a:p>
            <a:r>
              <a:rPr lang="en-US" dirty="0" smtClean="0"/>
              <a:t>Image: </a:t>
            </a:r>
            <a:r>
              <a:rPr lang="en-US" dirty="0" smtClean="0">
                <a:hlinkClick r:id="rId3"/>
              </a:rPr>
              <a:t>http://digitalcuration.blogspot.com/2008/11/curation-services-based-on-dcc-curation.html</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10AB2A98-2AE7-4F0B-B1F3-ECB3056BFB6B}" type="slidenum">
              <a:rPr lang="en-US" smtClean="0"/>
              <a:t>10</a:t>
            </a:fld>
            <a:endParaRPr lang="en-US"/>
          </a:p>
        </p:txBody>
      </p:sp>
    </p:spTree>
    <p:extLst>
      <p:ext uri="{BB962C8B-B14F-4D97-AF65-F5344CB8AC3E}">
        <p14:creationId xmlns:p14="http://schemas.microsoft.com/office/powerpoint/2010/main" val="247050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21">
              <a:defRPr/>
            </a:pPr>
            <a:r>
              <a:rPr lang="en-US" b="1" i="1" dirty="0" smtClean="0"/>
              <a:t>Integration with Overall Operations</a:t>
            </a:r>
          </a:p>
          <a:p>
            <a:pPr defTabSz="929321">
              <a:defRPr/>
            </a:pPr>
            <a:r>
              <a:rPr lang="en-US" b="1" dirty="0" smtClean="0"/>
              <a:t>Leverage Capacity Where it Exists</a:t>
            </a:r>
          </a:p>
          <a:p>
            <a:pPr defTabSz="929321">
              <a:defRPr/>
            </a:pPr>
            <a:r>
              <a:rPr lang="en-US" dirty="0" smtClean="0"/>
              <a:t>Existing documents show need for translation across different groups. Project Management</a:t>
            </a:r>
            <a:r>
              <a:rPr lang="en-US" baseline="0" dirty="0" smtClean="0"/>
              <a:t> terminology is </a:t>
            </a:r>
            <a:r>
              <a:rPr lang="en-US" dirty="0" smtClean="0"/>
              <a:t>used widely in IT, academia, and other areas.</a:t>
            </a:r>
            <a:r>
              <a:rPr lang="en-US" baseline="0" dirty="0" smtClean="0"/>
              <a:t> </a:t>
            </a:r>
            <a:r>
              <a:rPr lang="en-US" dirty="0" smtClean="0"/>
              <a:t>Jason is PMP certified and a six sigma green belt, and the PMP language is familiar to and translates well for IT and many scholars, like DH and </a:t>
            </a:r>
            <a:r>
              <a:rPr lang="en-US" dirty="0" err="1" smtClean="0"/>
              <a:t>eResearch</a:t>
            </a:r>
            <a:r>
              <a:rPr lang="en-US" dirty="0" smtClean="0"/>
              <a:t> more generally. </a:t>
            </a:r>
          </a:p>
          <a:p>
            <a:pPr defTabSz="929321">
              <a:defRPr/>
            </a:pPr>
            <a:endParaRPr lang="en-US" dirty="0" smtClean="0"/>
          </a:p>
          <a:p>
            <a:pPr defTabSz="929321">
              <a:defRPr/>
            </a:pPr>
            <a:r>
              <a:rPr lang="en-US" dirty="0" smtClean="0"/>
              <a:t>Mark and I will use some project management terminology,</a:t>
            </a:r>
            <a:r>
              <a:rPr lang="en-US" baseline="0" dirty="0" smtClean="0"/>
              <a:t> but will defer to Jason for accurate usage and aid in translation across different groups</a:t>
            </a:r>
            <a:r>
              <a:rPr lang="en-US" baseline="0" dirty="0" smtClean="0"/>
              <a:t>.</a:t>
            </a:r>
          </a:p>
          <a:p>
            <a:pPr defTabSz="929321">
              <a:defRPr/>
            </a:pPr>
            <a:endParaRPr lang="en-US" baseline="0" dirty="0" smtClean="0"/>
          </a:p>
          <a:p>
            <a:pPr defTabSz="929321">
              <a:defRPr/>
            </a:pPr>
            <a:r>
              <a:rPr lang="en-US" baseline="0" dirty="0" smtClean="0"/>
              <a:t>Community knowledge: </a:t>
            </a:r>
            <a:r>
              <a:rPr lang="en-US" baseline="0" dirty="0" err="1" smtClean="0"/>
              <a:t>iDigBio</a:t>
            </a:r>
            <a:r>
              <a:rPr lang="en-US" baseline="0" dirty="0" smtClean="0"/>
              <a:t> communities; medical imaging; others</a:t>
            </a:r>
            <a:endParaRPr lang="en-US" dirty="0" smtClean="0"/>
          </a:p>
          <a:p>
            <a:pPr defTabSz="929321">
              <a:defRPr/>
            </a:pPr>
            <a:endParaRPr lang="en-US" dirty="0" smtClean="0"/>
          </a:p>
          <a:p>
            <a:pPr defTabSz="929321">
              <a:defRPr/>
            </a:pPr>
            <a:r>
              <a:rPr lang="en-US" dirty="0" smtClean="0"/>
              <a:t>Large-scale communities</a:t>
            </a:r>
            <a:r>
              <a:rPr lang="en-US" baseline="0" dirty="0" smtClean="0"/>
              <a:t> that can be accessed productively (can </a:t>
            </a:r>
            <a:r>
              <a:rPr lang="en-US" dirty="0" smtClean="0"/>
              <a:t>undergraduate students</a:t>
            </a:r>
            <a:r>
              <a:rPr lang="en-US" baseline="0" dirty="0" smtClean="0"/>
              <a:t> at UF contribute at scale in a manner that benefits all equally?)</a:t>
            </a:r>
            <a:endParaRPr lang="en-US" dirty="0" smtClean="0"/>
          </a:p>
          <a:p>
            <a:pPr defTabSz="929321">
              <a:defRPr/>
            </a:pPr>
            <a:endParaRPr lang="en-US" dirty="0" smtClean="0"/>
          </a:p>
          <a:p>
            <a:pPr defTabSz="929321">
              <a:defRPr/>
            </a:pPr>
            <a:r>
              <a:rPr lang="en-US" b="1" dirty="0" smtClean="0"/>
              <a:t>Constraints:</a:t>
            </a:r>
          </a:p>
          <a:p>
            <a:pPr defTabSz="929321">
              <a:defRPr/>
            </a:pPr>
            <a:r>
              <a:rPr lang="en-US" dirty="0" smtClean="0"/>
              <a:t>Constraints are beneficial.</a:t>
            </a:r>
          </a:p>
          <a:p>
            <a:pPr defTabSz="929321">
              <a:defRPr/>
            </a:pPr>
            <a:endParaRPr lang="en-US" dirty="0" smtClean="0"/>
          </a:p>
          <a:p>
            <a:pPr defTabSz="929321">
              <a:defRPr/>
            </a:pPr>
            <a:r>
              <a:rPr lang="en-US" dirty="0" smtClean="0"/>
              <a:t>What</a:t>
            </a:r>
            <a:r>
              <a:rPr lang="en-US" baseline="0" dirty="0" smtClean="0"/>
              <a:t> other workflows inform, shape, and dictate your digitization workflows? Who’s doing the work for digitization and the related workflows?</a:t>
            </a:r>
          </a:p>
          <a:p>
            <a:pPr defTabSz="929321">
              <a:defRPr/>
            </a:pPr>
            <a:endParaRPr lang="en-US" baseline="0" dirty="0" smtClean="0"/>
          </a:p>
          <a:p>
            <a:pPr defTabSz="929321">
              <a:defRPr/>
            </a:pPr>
            <a:r>
              <a:rPr lang="en-US" baseline="0" dirty="0" smtClean="0"/>
              <a:t>In evaluating workflows, constraints are productive. What is a firm barrier? What is a limit that can be extended? What is a constraint based on the way the workflow is currently </a:t>
            </a:r>
            <a:r>
              <a:rPr lang="en-US" baseline="0" dirty="0" smtClean="0"/>
              <a:t>implemented?</a:t>
            </a:r>
          </a:p>
          <a:p>
            <a:pPr defTabSz="929321">
              <a:defRPr/>
            </a:pPr>
            <a:endParaRPr lang="en-US" baseline="0" dirty="0" smtClean="0"/>
          </a:p>
          <a:p>
            <a:pPr defTabSz="929321">
              <a:defRPr/>
            </a:pPr>
            <a:r>
              <a:rPr lang="en-US" baseline="0" dirty="0" smtClean="0"/>
              <a:t>Image: </a:t>
            </a:r>
            <a:r>
              <a:rPr lang="en-US" dirty="0" smtClean="0">
                <a:hlinkClick r:id="rId3"/>
              </a:rPr>
              <a:t>http://www.xkcd.com/979/</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0AB2A98-2AE7-4F0B-B1F3-ECB3056BFB6B}" type="slidenum">
              <a:rPr lang="en-US" smtClean="0"/>
              <a:t>11</a:t>
            </a:fld>
            <a:endParaRPr lang="en-US"/>
          </a:p>
        </p:txBody>
      </p:sp>
    </p:spTree>
    <p:extLst>
      <p:ext uri="{BB962C8B-B14F-4D97-AF65-F5344CB8AC3E}">
        <p14:creationId xmlns:p14="http://schemas.microsoft.com/office/powerpoint/2010/main" val="2470509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Integration with Overall Operations</a:t>
            </a:r>
          </a:p>
          <a:p>
            <a:r>
              <a:rPr lang="en-US" b="1" dirty="0" smtClean="0"/>
              <a:t>“Given enough eyeballs, all bugs are shallow” – Linus’ law</a:t>
            </a:r>
          </a:p>
          <a:p>
            <a:r>
              <a:rPr lang="en-US" dirty="0" smtClean="0"/>
              <a:t>Importance of sharing resources with the community for community feedback.</a:t>
            </a:r>
          </a:p>
          <a:p>
            <a:r>
              <a:rPr lang="en-US" dirty="0" smtClean="0"/>
              <a:t>Which is being done</a:t>
            </a:r>
            <a:r>
              <a:rPr lang="en-US" baseline="0" dirty="0" smtClean="0"/>
              <a:t> through this workshop and can be done in many ways.</a:t>
            </a:r>
          </a:p>
          <a:p>
            <a:endParaRPr lang="en-US" dirty="0" smtClean="0"/>
          </a:p>
          <a:p>
            <a:r>
              <a:rPr lang="en-US" dirty="0" smtClean="0"/>
              <a:t>We</a:t>
            </a:r>
            <a:r>
              <a:rPr lang="en-US" baseline="0" dirty="0" smtClean="0"/>
              <a:t> don’t mean</a:t>
            </a:r>
            <a:r>
              <a:rPr lang="en-US" dirty="0" smtClean="0"/>
              <a:t> crowdsourcing. Instead, think of traditional peer review. Materials go through the official process and, after validation and improvement, are published. Your specimens are going through your process, which could be seen as akin to the official peer review process. They will also benefit from other readers or users in the larger community if they can then be published. This should be part of your workflow.</a:t>
            </a:r>
          </a:p>
          <a:p>
            <a:endParaRPr lang="en-US" dirty="0" smtClean="0"/>
          </a:p>
          <a:p>
            <a:r>
              <a:rPr lang="en-US" dirty="0" smtClean="0"/>
              <a:t>Putting materials “out</a:t>
            </a:r>
            <a:r>
              <a:rPr lang="en-US" baseline="0" dirty="0" smtClean="0"/>
              <a:t> there” will elicit feedback. This is very helpful to inform your workflow processes and it can stimulate problems/requests coming in earlier. You want more feedback early on so that your processes can be improved before it takes more work to change them. </a:t>
            </a:r>
            <a:endParaRPr lang="en-US" dirty="0" smtClean="0"/>
          </a:p>
          <a:p>
            <a:endParaRPr lang="en-US" dirty="0" smtClean="0"/>
          </a:p>
          <a:p>
            <a:r>
              <a:rPr lang="en-US" dirty="0" smtClean="0"/>
              <a:t>Sharing your operations is part of your workflow for other </a:t>
            </a:r>
            <a:r>
              <a:rPr lang="en-US" baseline="0" dirty="0" smtClean="0"/>
              <a:t>areas</a:t>
            </a:r>
            <a:r>
              <a:rPr lang="en-US" dirty="0" smtClean="0"/>
              <a:t>, so how can digitization also be integrated within</a:t>
            </a:r>
            <a:r>
              <a:rPr lang="en-US" baseline="0" dirty="0" smtClean="0"/>
              <a:t> those areas?</a:t>
            </a:r>
            <a:endParaRPr lang="en-US" dirty="0" smtClean="0"/>
          </a:p>
          <a:p>
            <a:endParaRPr lang="en-US" dirty="0" smtClean="0"/>
          </a:p>
          <a:p>
            <a:r>
              <a:rPr lang="en-US" dirty="0" smtClean="0"/>
              <a:t>Image from: </a:t>
            </a:r>
            <a:r>
              <a:rPr lang="en-US" dirty="0" smtClean="0">
                <a:hlinkClick r:id="rId3"/>
              </a:rPr>
              <a:t>http://www.flickr.com/photos/learnscope/2548299926/sizes/l/in/photostream/</a:t>
            </a:r>
            <a:endParaRPr lang="en-US" dirty="0" smtClean="0"/>
          </a:p>
        </p:txBody>
      </p:sp>
      <p:sp>
        <p:nvSpPr>
          <p:cNvPr id="4" name="Slide Number Placeholder 3"/>
          <p:cNvSpPr>
            <a:spLocks noGrp="1"/>
          </p:cNvSpPr>
          <p:nvPr>
            <p:ph type="sldNum" sz="quarter" idx="10"/>
          </p:nvPr>
        </p:nvSpPr>
        <p:spPr/>
        <p:txBody>
          <a:bodyPr/>
          <a:lstStyle/>
          <a:p>
            <a:fld id="{10AB2A98-2AE7-4F0B-B1F3-ECB3056BFB6B}" type="slidenum">
              <a:rPr lang="en-US" smtClean="0"/>
              <a:t>12</a:t>
            </a:fld>
            <a:endParaRPr lang="en-US"/>
          </a:p>
        </p:txBody>
      </p:sp>
    </p:spTree>
    <p:extLst>
      <p:ext uri="{BB962C8B-B14F-4D97-AF65-F5344CB8AC3E}">
        <p14:creationId xmlns:p14="http://schemas.microsoft.com/office/powerpoint/2010/main" val="2470509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929321">
              <a:defRPr/>
            </a:pPr>
            <a:r>
              <a:rPr lang="en-US" b="1" i="1" dirty="0" smtClean="0"/>
              <a:t>Integration with Overall Operations</a:t>
            </a:r>
          </a:p>
          <a:p>
            <a:pPr marL="0" lvl="3" defTabSz="929321">
              <a:defRPr/>
            </a:pPr>
            <a:r>
              <a:rPr lang="en-US" b="1" dirty="0" smtClean="0"/>
              <a:t>Tasks and projects; parts, wholes, and flows</a:t>
            </a:r>
          </a:p>
          <a:p>
            <a:r>
              <a:rPr lang="en-US" dirty="0" smtClean="0"/>
              <a:t>A project has a defined scope</a:t>
            </a:r>
            <a:r>
              <a:rPr lang="en-US" baseline="0" dirty="0" smtClean="0"/>
              <a:t> and end. </a:t>
            </a:r>
          </a:p>
          <a:p>
            <a:r>
              <a:rPr lang="en-US" baseline="0" dirty="0" smtClean="0"/>
              <a:t>Tasks </a:t>
            </a:r>
            <a:r>
              <a:rPr lang="en-US" dirty="0" smtClean="0"/>
              <a:t>are activities,</a:t>
            </a:r>
            <a:r>
              <a:rPr lang="en-US" baseline="0" dirty="0" smtClean="0"/>
              <a:t> like</a:t>
            </a:r>
            <a:r>
              <a:rPr lang="en-US" dirty="0" smtClean="0"/>
              <a:t> image capture. Tasks can be completed,</a:t>
            </a:r>
            <a:r>
              <a:rPr lang="en-US" baseline="0" dirty="0" smtClean="0"/>
              <a:t> but are in</a:t>
            </a:r>
            <a:r>
              <a:rPr lang="en-US" dirty="0" smtClean="0"/>
              <a:t>complete parts of the whole</a:t>
            </a:r>
            <a:r>
              <a:rPr lang="en-US" baseline="0" dirty="0" smtClean="0"/>
              <a:t>. </a:t>
            </a:r>
          </a:p>
          <a:p>
            <a:endParaRPr lang="en-US" baseline="0" dirty="0" smtClean="0"/>
          </a:p>
          <a:p>
            <a:r>
              <a:rPr lang="en-US" baseline="0" dirty="0" smtClean="0"/>
              <a:t>In evaluating your workflows, when is your work complete? When can you have a checklist where the task could be marked as complete where you can trust that it won’t need to be redone?   </a:t>
            </a:r>
          </a:p>
          <a:p>
            <a:endParaRPr lang="en-US" baseline="0" dirty="0" smtClean="0"/>
          </a:p>
          <a:p>
            <a:r>
              <a:rPr lang="en-US" baseline="0" dirty="0" smtClean="0"/>
              <a:t>This is a question of the full process for a single item with dependencies and impacts.</a:t>
            </a:r>
          </a:p>
          <a:p>
            <a:endParaRPr lang="en-US" baseline="0" dirty="0" smtClean="0"/>
          </a:p>
          <a:p>
            <a:r>
              <a:rPr lang="en-US" baseline="0" dirty="0" smtClean="0"/>
              <a:t>For instance, how are your tracking image capture for the</a:t>
            </a:r>
            <a:r>
              <a:rPr lang="en-US" dirty="0" smtClean="0"/>
              <a:t> e-loans of specimens instead of physical items. Is this an area where you could integrate</a:t>
            </a:r>
            <a:r>
              <a:rPr lang="en-US" baseline="0" dirty="0" smtClean="0"/>
              <a:t> that image capture into the deliverables for </a:t>
            </a:r>
            <a:r>
              <a:rPr lang="en-US" baseline="0" dirty="0" err="1" smtClean="0"/>
              <a:t>iDigBio</a:t>
            </a:r>
            <a:r>
              <a:rPr lang="en-US" baseline="0" dirty="0" smtClean="0"/>
              <a:t>?</a:t>
            </a:r>
          </a:p>
          <a:p>
            <a:endParaRPr lang="en-US" baseline="0" dirty="0" smtClean="0"/>
          </a:p>
          <a:p>
            <a:r>
              <a:rPr lang="en-US" baseline="0" dirty="0" smtClean="0"/>
              <a:t>Many libraries and archives have found that one-off digitization is cheaper and easier to do as one-offs and not to try and capture the benefits of that work. (“Scan and Deliver: Managing User-initiated Digitization in Special Collections and Archives)</a:t>
            </a:r>
          </a:p>
          <a:p>
            <a:endParaRPr lang="en-US" baseline="0" dirty="0" smtClean="0"/>
          </a:p>
          <a:p>
            <a:r>
              <a:rPr lang="en-US" dirty="0" smtClean="0">
                <a:hlinkClick r:id="rId3"/>
              </a:rPr>
              <a:t>http://www.flickr.com/photos/kaptainkobold/3771497484/sizes/o/in/photostream/</a:t>
            </a:r>
            <a:endParaRPr lang="en-US" dirty="0" smtClean="0"/>
          </a:p>
        </p:txBody>
      </p:sp>
      <p:sp>
        <p:nvSpPr>
          <p:cNvPr id="4" name="Slide Number Placeholder 3"/>
          <p:cNvSpPr>
            <a:spLocks noGrp="1"/>
          </p:cNvSpPr>
          <p:nvPr>
            <p:ph type="sldNum" sz="quarter" idx="10"/>
          </p:nvPr>
        </p:nvSpPr>
        <p:spPr/>
        <p:txBody>
          <a:bodyPr/>
          <a:lstStyle/>
          <a:p>
            <a:fld id="{10AB2A98-2AE7-4F0B-B1F3-ECB3056BFB6B}" type="slidenum">
              <a:rPr lang="en-US" smtClean="0"/>
              <a:t>13</a:t>
            </a:fld>
            <a:endParaRPr lang="en-US"/>
          </a:p>
        </p:txBody>
      </p:sp>
    </p:spTree>
    <p:extLst>
      <p:ext uri="{BB962C8B-B14F-4D97-AF65-F5344CB8AC3E}">
        <p14:creationId xmlns:p14="http://schemas.microsoft.com/office/powerpoint/2010/main" val="2470509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Beware of false </a:t>
            </a:r>
            <a:r>
              <a:rPr lang="en-US" b="1" dirty="0" smtClean="0"/>
              <a:t>optimization,</a:t>
            </a:r>
            <a:r>
              <a:rPr lang="en-US" b="1" baseline="0" dirty="0" smtClean="0"/>
              <a:t> </a:t>
            </a:r>
          </a:p>
          <a:p>
            <a:r>
              <a:rPr lang="en-US" b="0" baseline="0" dirty="0" smtClean="0"/>
              <a:t>This could be stated “how to ensure reliability and fault tolerant systems”</a:t>
            </a:r>
            <a:endParaRPr lang="en-US" b="0" dirty="0" smtClean="0"/>
          </a:p>
          <a:p>
            <a:r>
              <a:rPr lang="en-US" dirty="0" smtClean="0"/>
              <a:t>In our workflows, we’ve repeatedly</a:t>
            </a:r>
            <a:r>
              <a:rPr lang="en-US" baseline="0" dirty="0" smtClean="0"/>
              <a:t> seen how the cost of an error can dramatically outweigh the cost of optimizing the workflow for the actual requirements, which can include some redundancy. </a:t>
            </a:r>
            <a:endParaRPr lang="en-US" dirty="0" smtClean="0"/>
          </a:p>
          <a:p>
            <a:r>
              <a:rPr lang="en-US" dirty="0" smtClean="0"/>
              <a:t>2 </a:t>
            </a:r>
            <a:r>
              <a:rPr lang="en-US" dirty="0" smtClean="0"/>
              <a:t>kidneys, but dropping one to save weight is a bad idea</a:t>
            </a:r>
          </a:p>
          <a:p>
            <a:endParaRPr lang="en-US" dirty="0" smtClean="0"/>
          </a:p>
          <a:p>
            <a:r>
              <a:rPr lang="en-US" dirty="0" smtClean="0"/>
              <a:t>Automate whenever it ensures accuracy, but redundancy is good in ensuring continuity that then supports consistency. Human communication is redundant and complicated workflows need to redundantly communicate, support, and shape actions and communications.</a:t>
            </a:r>
          </a:p>
          <a:p>
            <a:endParaRPr lang="en-US" dirty="0" smtClean="0"/>
          </a:p>
          <a:p>
            <a:r>
              <a:rPr lang="en-US" dirty="0" smtClean="0"/>
              <a:t>Example of how </a:t>
            </a:r>
            <a:r>
              <a:rPr lang="en-US" dirty="0" err="1" smtClean="0"/>
              <a:t>xerox</a:t>
            </a:r>
            <a:r>
              <a:rPr lang="en-US" dirty="0" smtClean="0"/>
              <a:t> machines and workflows are designed</a:t>
            </a:r>
          </a:p>
          <a:p>
            <a:endParaRPr lang="en-US" dirty="0" smtClean="0"/>
          </a:p>
          <a:p>
            <a:r>
              <a:rPr lang="en-US" b="1" dirty="0" smtClean="0"/>
              <a:t>Managing multiple projects </a:t>
            </a:r>
          </a:p>
          <a:p>
            <a:r>
              <a:rPr lang="en-US" dirty="0" smtClean="0"/>
              <a:t>Workflows need to be fault tolerant for</a:t>
            </a:r>
            <a:r>
              <a:rPr lang="en-US" baseline="0" dirty="0" smtClean="0"/>
              <a:t> dependencies and impacts within the workflows and from related operations that impact the project workflows and resources.</a:t>
            </a:r>
          </a:p>
          <a:p>
            <a:endParaRPr lang="en-US" baseline="0" dirty="0" smtClean="0"/>
          </a:p>
          <a:p>
            <a:r>
              <a:rPr lang="en-US" baseline="0" dirty="0" smtClean="0"/>
              <a:t>For instance, how does your workflow address </a:t>
            </a:r>
            <a:r>
              <a:rPr lang="en-US" dirty="0" smtClean="0"/>
              <a:t>disruptions? If the</a:t>
            </a:r>
            <a:r>
              <a:rPr lang="en-US" baseline="0" dirty="0" smtClean="0"/>
              <a:t> #1</a:t>
            </a:r>
            <a:r>
              <a:rPr lang="en-US" dirty="0" smtClean="0"/>
              <a:t> researcher</a:t>
            </a:r>
            <a:r>
              <a:rPr lang="en-US" baseline="0" dirty="0" smtClean="0"/>
              <a:t> in the world comes in to look at your specimen for that area and wants to physically handle it while it’s in process, and if the person working on the item has done the image capture but then went home sick, how do you support the researcher? What if the onsite researcher wants 20 items that are all in process? </a:t>
            </a:r>
          </a:p>
          <a:p>
            <a:endParaRPr lang="en-US" baseline="0" dirty="0" smtClean="0"/>
          </a:p>
          <a:p>
            <a:r>
              <a:rPr lang="en-US" baseline="0" dirty="0" smtClean="0"/>
              <a:t>What if a remote researcher needs access to digital files for 20 different items; what do you do to the in-process items?  Do you have a labeled shelf where in-active, but in-queue things sit?</a:t>
            </a:r>
          </a:p>
          <a:p>
            <a:endParaRPr lang="en-US" baseline="0" dirty="0" smtClean="0"/>
          </a:p>
          <a:p>
            <a:r>
              <a:rPr lang="en-US" b="1" baseline="0" dirty="0" smtClean="0"/>
              <a:t>Scale changes everything</a:t>
            </a:r>
          </a:p>
          <a:p>
            <a:r>
              <a:rPr lang="en-US" baseline="0" dirty="0" smtClean="0"/>
              <a:t>This is one of my favorite quotes </a:t>
            </a:r>
            <a:r>
              <a:rPr lang="en-US" baseline="0" dirty="0" smtClean="0"/>
              <a:t>because something </a:t>
            </a:r>
            <a:r>
              <a:rPr lang="en-US" baseline="0" dirty="0" smtClean="0"/>
              <a:t>that works at once scale fails at 10x that and explodes at 100x. </a:t>
            </a:r>
          </a:p>
          <a:p>
            <a:endParaRPr lang="en-US" baseline="0" dirty="0" smtClean="0"/>
          </a:p>
          <a:p>
            <a:r>
              <a:rPr lang="en-US" baseline="0" dirty="0" smtClean="0"/>
              <a:t>Most of us won’t have to deal with massive changes in scale, but even relatively small changes can have minor impacts. </a:t>
            </a:r>
          </a:p>
          <a:p>
            <a:endParaRPr lang="en-US" baseline="0" dirty="0" smtClean="0"/>
          </a:p>
          <a:p>
            <a:r>
              <a:rPr lang="en-US" baseline="0" dirty="0" smtClean="0"/>
              <a:t>Is your workflow being done for a scale of 1 full time person doing the work full time?</a:t>
            </a:r>
          </a:p>
          <a:p>
            <a:endParaRPr lang="en-US" baseline="0" dirty="0" smtClean="0"/>
          </a:p>
          <a:p>
            <a:r>
              <a:rPr lang="en-US" baseline="0" dirty="0" smtClean="0"/>
              <a:t>5 people working simultaneously on different areas?  5 people all working on 1 area?</a:t>
            </a:r>
          </a:p>
          <a:p>
            <a:endParaRPr lang="en-US" baseline="0" dirty="0" smtClean="0"/>
          </a:p>
          <a:p>
            <a:r>
              <a:rPr lang="en-US" baseline="0" dirty="0" smtClean="0"/>
              <a:t>Are they full time or part time?</a:t>
            </a:r>
          </a:p>
          <a:p>
            <a:endParaRPr lang="en-US" baseline="0" dirty="0" smtClean="0"/>
          </a:p>
          <a:p>
            <a:r>
              <a:rPr lang="en-US" baseline="0" dirty="0" smtClean="0"/>
              <a:t>The time allocation per person will directly impact your workflow productivity levels. </a:t>
            </a:r>
          </a:p>
          <a:p>
            <a:endParaRPr lang="en-US" baseline="0" dirty="0" smtClean="0"/>
          </a:p>
          <a:p>
            <a:r>
              <a:rPr lang="en-US" baseline="0" dirty="0" smtClean="0"/>
              <a:t>Even if people are allocated full time, they still won’t be full time because of holidays, vacation time, sick time, meetings, and overhead.</a:t>
            </a:r>
          </a:p>
          <a:p>
            <a:endParaRPr lang="en-US" baseline="0" dirty="0" smtClean="0"/>
          </a:p>
          <a:p>
            <a:r>
              <a:rPr lang="en-US" baseline="0" dirty="0" smtClean="0"/>
              <a:t>Image from: http://upload.wikimedia.org/wikipedia/commons/f/f0/Gray1123.png</a:t>
            </a:r>
          </a:p>
        </p:txBody>
      </p:sp>
      <p:sp>
        <p:nvSpPr>
          <p:cNvPr id="4" name="Slide Number Placeholder 3"/>
          <p:cNvSpPr>
            <a:spLocks noGrp="1"/>
          </p:cNvSpPr>
          <p:nvPr>
            <p:ph type="sldNum" sz="quarter" idx="10"/>
          </p:nvPr>
        </p:nvSpPr>
        <p:spPr/>
        <p:txBody>
          <a:bodyPr/>
          <a:lstStyle/>
          <a:p>
            <a:fld id="{10AB2A98-2AE7-4F0B-B1F3-ECB3056BFB6B}" type="slidenum">
              <a:rPr lang="en-US" smtClean="0"/>
              <a:t>14</a:t>
            </a:fld>
            <a:endParaRPr lang="en-US"/>
          </a:p>
        </p:txBody>
      </p:sp>
    </p:spTree>
    <p:extLst>
      <p:ext uri="{BB962C8B-B14F-4D97-AF65-F5344CB8AC3E}">
        <p14:creationId xmlns:p14="http://schemas.microsoft.com/office/powerpoint/2010/main" val="2470509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Schedules</a:t>
            </a:r>
            <a:r>
              <a:rPr lang="en-US" baseline="0" dirty="0" smtClean="0"/>
              <a:t> are tools. Schedules help to communicate:</a:t>
            </a:r>
          </a:p>
          <a:p>
            <a:r>
              <a:rPr lang="en-US" baseline="0" dirty="0" smtClean="0"/>
              <a:t>Processes</a:t>
            </a:r>
          </a:p>
          <a:p>
            <a:r>
              <a:rPr lang="en-US" baseline="0" dirty="0" smtClean="0"/>
              <a:t>Expectations</a:t>
            </a:r>
          </a:p>
          <a:p>
            <a:r>
              <a:rPr lang="en-US" baseline="0" dirty="0" smtClean="0"/>
              <a:t>Connections</a:t>
            </a:r>
          </a:p>
          <a:p>
            <a:r>
              <a:rPr lang="en-US" baseline="0" dirty="0" smtClean="0"/>
              <a:t>dependencies</a:t>
            </a:r>
            <a:endParaRPr lang="en-US" dirty="0" smtClean="0"/>
          </a:p>
          <a:p>
            <a:endParaRPr lang="en-US" dirty="0" smtClean="0"/>
          </a:p>
          <a:p>
            <a:r>
              <a:rPr lang="en-US" dirty="0" smtClean="0"/>
              <a:t>Schedules make</a:t>
            </a:r>
            <a:r>
              <a:rPr lang="en-US" baseline="0" dirty="0" smtClean="0"/>
              <a:t> things happen.</a:t>
            </a:r>
            <a:endParaRPr lang="en-US" dirty="0" smtClean="0"/>
          </a:p>
          <a:p>
            <a:r>
              <a:rPr lang="en-US" dirty="0" smtClean="0"/>
              <a:t>A</a:t>
            </a:r>
            <a:r>
              <a:rPr lang="en-US" baseline="0" dirty="0" smtClean="0"/>
              <a:t> f</a:t>
            </a:r>
            <a:r>
              <a:rPr lang="en-US" dirty="0" smtClean="0"/>
              <a:t>orcing function</a:t>
            </a:r>
            <a:r>
              <a:rPr lang="en-US" baseline="0" dirty="0" smtClean="0"/>
              <a:t> is</a:t>
            </a:r>
            <a:r>
              <a:rPr lang="en-US" dirty="0" smtClean="0"/>
              <a:t> anything that,</a:t>
            </a:r>
            <a:r>
              <a:rPr lang="en-US" baseline="0" dirty="0" smtClean="0"/>
              <a:t> when put in place, forces a change in perspective, attitude, or behavior – Making Things Happen</a:t>
            </a:r>
          </a:p>
          <a:p>
            <a:endParaRPr lang="en-US" baseline="0" dirty="0" smtClean="0"/>
          </a:p>
          <a:p>
            <a:r>
              <a:rPr lang="en-US" baseline="0" dirty="0" smtClean="0"/>
              <a:t>Schedules provide a method for tracking and assessing work.</a:t>
            </a:r>
          </a:p>
          <a:p>
            <a:endParaRPr lang="en-US" baseline="0" dirty="0" smtClean="0"/>
          </a:p>
          <a:p>
            <a:r>
              <a:rPr lang="en-US" baseline="0" dirty="0" smtClean="0"/>
              <a:t>(Photo from: http://demigods.wikia.com/wiki/Gremlins ; Gremlin feeding schedule is the connection)</a:t>
            </a:r>
          </a:p>
        </p:txBody>
      </p:sp>
      <p:sp>
        <p:nvSpPr>
          <p:cNvPr id="4" name="Slide Number Placeholder 3"/>
          <p:cNvSpPr>
            <a:spLocks noGrp="1"/>
          </p:cNvSpPr>
          <p:nvPr>
            <p:ph type="sldNum" sz="quarter" idx="10"/>
          </p:nvPr>
        </p:nvSpPr>
        <p:spPr/>
        <p:txBody>
          <a:bodyPr/>
          <a:lstStyle/>
          <a:p>
            <a:fld id="{10AB2A98-2AE7-4F0B-B1F3-ECB3056BFB6B}" type="slidenum">
              <a:rPr lang="en-US" smtClean="0"/>
              <a:t>15</a:t>
            </a:fld>
            <a:endParaRPr lang="en-US"/>
          </a:p>
        </p:txBody>
      </p:sp>
    </p:spTree>
    <p:extLst>
      <p:ext uri="{BB962C8B-B14F-4D97-AF65-F5344CB8AC3E}">
        <p14:creationId xmlns:p14="http://schemas.microsoft.com/office/powerpoint/2010/main" val="1778351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 your resources and plotting them on a schedule can be very informative for</a:t>
            </a:r>
            <a:r>
              <a:rPr lang="en-US" baseline="0" dirty="0" smtClean="0"/>
              <a:t> workflows, impacts, and options. It will create some of your constraints that you can account for to work around, or can find ways through.</a:t>
            </a:r>
            <a:endParaRPr lang="en-US" dirty="0" smtClean="0"/>
          </a:p>
          <a:p>
            <a:endParaRPr lang="en-US" dirty="0" smtClean="0"/>
          </a:p>
          <a:p>
            <a:r>
              <a:rPr lang="en-US" dirty="0" smtClean="0"/>
              <a:t>For ease, I normally think of these as fixed resources – things</a:t>
            </a:r>
            <a:r>
              <a:rPr lang="en-US" baseline="0" dirty="0" smtClean="0"/>
              <a:t> that are more difficult for me to change, unlike the reallocation of people activities. </a:t>
            </a:r>
            <a:endParaRPr lang="en-US" dirty="0" smtClean="0"/>
          </a:p>
          <a:p>
            <a:r>
              <a:rPr lang="en-US" dirty="0" smtClean="0"/>
              <a:t>So, here I have “fixed</a:t>
            </a:r>
            <a:r>
              <a:rPr lang="en-US" baseline="0" dirty="0" smtClean="0"/>
              <a:t> resources” for </a:t>
            </a:r>
            <a:r>
              <a:rPr lang="en-US" dirty="0" smtClean="0"/>
              <a:t>anything </a:t>
            </a:r>
            <a:r>
              <a:rPr lang="en-US" dirty="0" smtClean="0"/>
              <a:t>other than human resources. </a:t>
            </a:r>
          </a:p>
          <a:p>
            <a:endParaRPr lang="en-US" dirty="0" smtClean="0"/>
          </a:p>
          <a:p>
            <a:r>
              <a:rPr lang="en-US" dirty="0" smtClean="0"/>
              <a:t>The</a:t>
            </a:r>
            <a:r>
              <a:rPr lang="en-US" baseline="0" dirty="0" smtClean="0"/>
              <a:t> fixed resources like equipment and space are relatively easy to deal with because they aren’t as complicated and are well defined. They can form part of your constraints to refine your workflows.</a:t>
            </a:r>
          </a:p>
          <a:p>
            <a:endParaRPr lang="en-US" baseline="0" dirty="0" smtClean="0"/>
          </a:p>
          <a:p>
            <a:r>
              <a:rPr lang="en-US" baseline="0" dirty="0" smtClean="0"/>
              <a:t>Human resources are much more challenging.</a:t>
            </a:r>
          </a:p>
          <a:p>
            <a:endParaRPr lang="en-US" baseline="0" dirty="0" smtClean="0"/>
          </a:p>
          <a:p>
            <a:r>
              <a:rPr lang="en-US" baseline="0" dirty="0" smtClean="0"/>
              <a:t>While human resources can be more flexible than equipment, there are fixed requirements.  For </a:t>
            </a:r>
            <a:r>
              <a:rPr lang="en-US" baseline="0" dirty="0" smtClean="0"/>
              <a:t>most digital projects, an additional 33-66% of the production time will be required for project management.</a:t>
            </a:r>
          </a:p>
          <a:p>
            <a:endParaRPr lang="en-US" dirty="0" smtClean="0"/>
          </a:p>
          <a:p>
            <a:r>
              <a:rPr lang="en-US" dirty="0" smtClean="0"/>
              <a:t>(</a:t>
            </a:r>
            <a:r>
              <a:rPr lang="en-US" dirty="0" smtClean="0">
                <a:hlinkClick r:id="rId3"/>
              </a:rPr>
              <a:t>http://ufdc.ufl.edu/WOLF000461/00001?search=wpa</a:t>
            </a:r>
            <a:r>
              <a:rPr lang="en-US" dirty="0" smtClean="0"/>
              <a:t>)</a:t>
            </a:r>
          </a:p>
          <a:p>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16</a:t>
            </a:fld>
            <a:endParaRPr lang="en-US"/>
          </a:p>
        </p:txBody>
      </p:sp>
    </p:spTree>
    <p:extLst>
      <p:ext uri="{BB962C8B-B14F-4D97-AF65-F5344CB8AC3E}">
        <p14:creationId xmlns:p14="http://schemas.microsoft.com/office/powerpoint/2010/main" val="322378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in </a:t>
            </a:r>
            <a:r>
              <a:rPr lang="en-US" baseline="0" dirty="0" smtClean="0"/>
              <a:t>planning, projecting, and tracking human resources, there are a number of impact factors depending on who is doing the work and what type of worker they are. Many factors can be improved in the production area at a cost in terms of overhead and management, and that has to be structured properly for success or else it can mean trading high quality, expert labor for basic, low-cost labor. Depending on the balance, it can mean more errors as well.</a:t>
            </a:r>
            <a:endParaRPr lang="en-US" dirty="0" smtClean="0"/>
          </a:p>
          <a:p>
            <a:endParaRPr lang="en-US" dirty="0" smtClean="0"/>
          </a:p>
          <a:p>
            <a:r>
              <a:rPr lang="en-US" dirty="0" smtClean="0"/>
              <a:t>Full </a:t>
            </a:r>
            <a:r>
              <a:rPr lang="en-US" dirty="0" smtClean="0"/>
              <a:t>time: </a:t>
            </a:r>
          </a:p>
          <a:p>
            <a:r>
              <a:rPr lang="en-US" dirty="0" smtClean="0"/>
              <a:t>40 </a:t>
            </a:r>
            <a:r>
              <a:rPr lang="en-US" dirty="0" err="1" smtClean="0"/>
              <a:t>hrs</a:t>
            </a:r>
            <a:r>
              <a:rPr lang="en-US" dirty="0" smtClean="0"/>
              <a:t>/</a:t>
            </a:r>
            <a:r>
              <a:rPr lang="en-US" dirty="0" err="1" smtClean="0"/>
              <a:t>wk</a:t>
            </a:r>
            <a:r>
              <a:rPr lang="en-US" dirty="0" smtClean="0"/>
              <a:t> * 52 </a:t>
            </a:r>
            <a:r>
              <a:rPr lang="en-US" dirty="0" err="1" smtClean="0"/>
              <a:t>wks</a:t>
            </a:r>
            <a:r>
              <a:rPr lang="en-US" dirty="0" smtClean="0"/>
              <a:t>/year= 2,080 hours (173 /</a:t>
            </a:r>
            <a:r>
              <a:rPr lang="en-US" dirty="0" err="1" smtClean="0"/>
              <a:t>mo</a:t>
            </a:r>
            <a:r>
              <a:rPr lang="en-US" dirty="0" smtClean="0"/>
              <a:t>)</a:t>
            </a:r>
          </a:p>
          <a:p>
            <a:r>
              <a:rPr lang="en-US" dirty="0" smtClean="0"/>
              <a:t/>
            </a:r>
            <a:br>
              <a:rPr lang="en-US" dirty="0" smtClean="0"/>
            </a:br>
            <a:r>
              <a:rPr lang="en-US" dirty="0" smtClean="0"/>
              <a:t>Of the full 2,080</a:t>
            </a:r>
            <a:r>
              <a:rPr lang="en-US" baseline="0" dirty="0" smtClean="0"/>
              <a:t> hours per year:</a:t>
            </a:r>
          </a:p>
          <a:p>
            <a:endParaRPr lang="en-US" baseline="0" dirty="0" smtClean="0"/>
          </a:p>
          <a:p>
            <a:r>
              <a:rPr lang="en-US" dirty="0" smtClean="0"/>
              <a:t>Minus</a:t>
            </a:r>
            <a:r>
              <a:rPr lang="en-US" dirty="0" smtClean="0"/>
              <a:t>: </a:t>
            </a:r>
          </a:p>
          <a:p>
            <a:r>
              <a:rPr lang="en-US" dirty="0" smtClean="0"/>
              <a:t>Training time, often 5% of total (104 </a:t>
            </a:r>
            <a:r>
              <a:rPr lang="en-US" dirty="0" smtClean="0"/>
              <a:t>hours per year)</a:t>
            </a:r>
            <a:endParaRPr lang="en-US" dirty="0" smtClean="0"/>
          </a:p>
          <a:p>
            <a:r>
              <a:rPr lang="en-US" dirty="0" smtClean="0"/>
              <a:t>Conferences /travel, often 5% of total (104 </a:t>
            </a:r>
            <a:r>
              <a:rPr lang="en-US" dirty="0" smtClean="0"/>
              <a:t>hours per year)</a:t>
            </a:r>
            <a:endParaRPr lang="en-US" dirty="0" smtClean="0"/>
          </a:p>
          <a:p>
            <a:r>
              <a:rPr lang="en-US" dirty="0" smtClean="0"/>
              <a:t>Holidays (UF, 15 days or 120 hours this year)</a:t>
            </a:r>
          </a:p>
          <a:p>
            <a:r>
              <a:rPr lang="en-US" dirty="0" smtClean="0"/>
              <a:t>Vacation time (176 </a:t>
            </a:r>
            <a:r>
              <a:rPr lang="en-US" dirty="0" smtClean="0"/>
              <a:t>hours per year)</a:t>
            </a:r>
            <a:endParaRPr lang="en-US" dirty="0" smtClean="0"/>
          </a:p>
          <a:p>
            <a:r>
              <a:rPr lang="en-US" dirty="0" smtClean="0"/>
              <a:t>Sick time (104 </a:t>
            </a:r>
            <a:r>
              <a:rPr lang="en-US" dirty="0" smtClean="0"/>
              <a:t>hours per year)</a:t>
            </a:r>
            <a:endParaRPr lang="en-US" dirty="0" smtClean="0"/>
          </a:p>
          <a:p>
            <a:r>
              <a:rPr lang="en-US" dirty="0" smtClean="0"/>
              <a:t/>
            </a:r>
            <a:br>
              <a:rPr lang="en-US" dirty="0" smtClean="0"/>
            </a:br>
            <a:r>
              <a:rPr lang="en-US" dirty="0" smtClean="0"/>
              <a:t>Subtotal: 1,472 hours </a:t>
            </a:r>
            <a:r>
              <a:rPr lang="en-US" dirty="0" smtClean="0"/>
              <a:t>per year (122/</a:t>
            </a:r>
            <a:r>
              <a:rPr lang="en-US" dirty="0" err="1" smtClean="0"/>
              <a:t>mo</a:t>
            </a:r>
            <a:r>
              <a:rPr lang="en-US" dirty="0" smtClean="0"/>
              <a:t>)</a:t>
            </a:r>
          </a:p>
          <a:p>
            <a:r>
              <a:rPr lang="en-US" dirty="0" smtClean="0"/>
              <a:t>Minus: standard meetings and </a:t>
            </a:r>
            <a:r>
              <a:rPr lang="en-US" dirty="0" smtClean="0"/>
              <a:t>activities</a:t>
            </a:r>
          </a:p>
          <a:p>
            <a:endParaRPr lang="en-US" dirty="0" smtClean="0"/>
          </a:p>
          <a:p>
            <a:r>
              <a:rPr lang="en-US" dirty="0" smtClean="0"/>
              <a:t>Minus</a:t>
            </a:r>
            <a:r>
              <a:rPr lang="en-US" baseline="0" dirty="0" smtClean="0"/>
              <a:t> other overhead if many people being trained and re-trained as can be the case with volunteers.</a:t>
            </a:r>
            <a:endParaRPr lang="en-US" dirty="0" smtClean="0"/>
          </a:p>
          <a:p>
            <a:endParaRPr lang="en-US" dirty="0" smtClean="0"/>
          </a:p>
          <a:p>
            <a:endParaRPr lang="en-US" dirty="0" smtClean="0"/>
          </a:p>
          <a:p>
            <a:r>
              <a:rPr lang="en-US" dirty="0" smtClean="0"/>
              <a:t>Image</a:t>
            </a:r>
            <a:r>
              <a:rPr lang="en-US" baseline="0" dirty="0" smtClean="0"/>
              <a:t> of miners from WPA, FIU </a:t>
            </a:r>
            <a:r>
              <a:rPr lang="en-US" baseline="0" dirty="0" err="1" smtClean="0"/>
              <a:t>Wolfsonian</a:t>
            </a:r>
            <a:r>
              <a:rPr lang="en-US" baseline="0" dirty="0" smtClean="0"/>
              <a:t> Digital Collections: </a:t>
            </a:r>
            <a:r>
              <a:rPr lang="en-US" dirty="0" smtClean="0">
                <a:hlinkClick r:id="rId3"/>
              </a:rPr>
              <a:t>http://ufdc.ufl.edu/WOLF000386/00001?search=wpa</a:t>
            </a:r>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17</a:t>
            </a:fld>
            <a:endParaRPr lang="en-US"/>
          </a:p>
        </p:txBody>
      </p:sp>
    </p:spTree>
    <p:extLst>
      <p:ext uri="{BB962C8B-B14F-4D97-AF65-F5344CB8AC3E}">
        <p14:creationId xmlns:p14="http://schemas.microsoft.com/office/powerpoint/2010/main" val="2266293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full time is not a maximum of 173 hours a month, but 122 hours</a:t>
            </a:r>
            <a:r>
              <a:rPr lang="en-US" baseline="0" dirty="0" smtClean="0"/>
              <a:t> a month. That’s ideal, before meetings and general operations.</a:t>
            </a:r>
          </a:p>
          <a:p>
            <a:endParaRPr lang="en-US" baseline="0" dirty="0" smtClean="0"/>
          </a:p>
          <a:p>
            <a:r>
              <a:rPr lang="en-US" baseline="0" dirty="0" smtClean="0"/>
              <a:t>Of that, any time on production requires time for project management, which can vary from 33-66%. Many projects exceed 66% early on.</a:t>
            </a:r>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18</a:t>
            </a:fld>
            <a:endParaRPr lang="en-US"/>
          </a:p>
        </p:txBody>
      </p:sp>
    </p:spTree>
    <p:extLst>
      <p:ext uri="{BB962C8B-B14F-4D97-AF65-F5344CB8AC3E}">
        <p14:creationId xmlns:p14="http://schemas.microsoft.com/office/powerpoint/2010/main" val="254581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reasonable time for activities</a:t>
            </a:r>
            <a:br>
              <a:rPr lang="en-US" dirty="0" smtClean="0"/>
            </a:br>
            <a:endParaRPr lang="en-US" dirty="0" smtClean="0"/>
          </a:p>
          <a:p>
            <a:r>
              <a:rPr lang="en-US" dirty="0" smtClean="0"/>
              <a:t>Account for minor errors and their corrections</a:t>
            </a:r>
          </a:p>
          <a:p>
            <a:r>
              <a:rPr lang="en-US" dirty="0" smtClean="0"/>
              <a:t>Frequent minor errors, or anything worse, causes major impact</a:t>
            </a:r>
          </a:p>
          <a:p>
            <a:r>
              <a:rPr lang="en-US" dirty="0" smtClean="0"/>
              <a:t>Deviation from schedules due to errors can isolate problems in the workflow</a:t>
            </a:r>
            <a:br>
              <a:rPr lang="en-US" dirty="0" smtClean="0"/>
            </a:br>
            <a:endParaRPr lang="en-US" dirty="0" smtClean="0"/>
          </a:p>
          <a:p>
            <a:r>
              <a:rPr lang="en-US" dirty="0" smtClean="0"/>
              <a:t>Develop based on available data and refine with new information</a:t>
            </a:r>
          </a:p>
          <a:p>
            <a:endParaRPr lang="en-US" dirty="0" smtClean="0"/>
          </a:p>
          <a:p>
            <a:r>
              <a:rPr lang="en-US" dirty="0" smtClean="0"/>
              <a:t>Image: </a:t>
            </a:r>
            <a:r>
              <a:rPr lang="en-US" dirty="0" smtClean="0">
                <a:hlinkClick r:id="rId3"/>
              </a:rPr>
              <a:t>http://ufdc.ufl.edu/AA00009652/00001/5?search=fail</a:t>
            </a:r>
            <a:endParaRPr lang="en-US" dirty="0" smtClean="0"/>
          </a:p>
          <a:p>
            <a:pPr defTabSz="910920">
              <a:defRPr/>
            </a:pPr>
            <a:r>
              <a:rPr lang="en-US" b="1" dirty="0"/>
              <a:t>From the Earth to the Moon direct in ninety-seven hours and twenty minutes, and a trip round it</a:t>
            </a:r>
            <a:endParaRPr lang="en-US" dirty="0" smtClean="0"/>
          </a:p>
          <a:p>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19</a:t>
            </a:fld>
            <a:endParaRPr lang="en-US"/>
          </a:p>
        </p:txBody>
      </p:sp>
    </p:spTree>
    <p:extLst>
      <p:ext uri="{BB962C8B-B14F-4D97-AF65-F5344CB8AC3E}">
        <p14:creationId xmlns:p14="http://schemas.microsoft.com/office/powerpoint/2010/main" val="204003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21">
              <a:defRPr/>
            </a:pPr>
            <a:r>
              <a:rPr lang="en-US" dirty="0"/>
              <a:t>Any notes/feedback/updates from everyone on documenting and sharing workflows.</a:t>
            </a:r>
          </a:p>
          <a:p>
            <a:pPr defTabSz="929321">
              <a:defRPr/>
            </a:pPr>
            <a:r>
              <a:rPr lang="en-US" dirty="0"/>
              <a:t>NOTE: any specific points to highlight from workflows</a:t>
            </a:r>
          </a:p>
          <a:p>
            <a:pPr lvl="0"/>
            <a:endParaRPr lang="en-US" dirty="0"/>
          </a:p>
          <a:p>
            <a:pPr lvl="0"/>
            <a:r>
              <a:rPr lang="en-US" dirty="0"/>
              <a:t>Discussion of general digitization workflow issues </a:t>
            </a:r>
            <a:endParaRPr lang="en-US" sz="1600" dirty="0"/>
          </a:p>
          <a:p>
            <a:pPr lvl="0"/>
            <a:r>
              <a:rPr lang="en-US" dirty="0" smtClean="0"/>
              <a:t>Metadata</a:t>
            </a:r>
            <a:r>
              <a:rPr lang="en-US" dirty="0"/>
              <a:t>	</a:t>
            </a:r>
            <a:r>
              <a:rPr lang="en-US" dirty="0" smtClean="0"/>
              <a:t>good </a:t>
            </a:r>
            <a:r>
              <a:rPr lang="en-US" dirty="0"/>
              <a:t>metadata is "constructed, constructive, and </a:t>
            </a:r>
            <a:r>
              <a:rPr lang="en-US" dirty="0" smtClean="0"/>
              <a:t>actionable“</a:t>
            </a:r>
          </a:p>
          <a:p>
            <a:pPr lvl="0"/>
            <a:r>
              <a:rPr lang="en-US" dirty="0" smtClean="0"/>
              <a:t>imaging </a:t>
            </a:r>
            <a:r>
              <a:rPr lang="en-US" dirty="0"/>
              <a:t>– done to national </a:t>
            </a:r>
            <a:r>
              <a:rPr lang="en-US" dirty="0" smtClean="0"/>
              <a:t>standards</a:t>
            </a:r>
          </a:p>
          <a:p>
            <a:pPr lvl="0"/>
            <a:r>
              <a:rPr lang="en-US" dirty="0" smtClean="0"/>
              <a:t>post-capture </a:t>
            </a:r>
            <a:r>
              <a:rPr lang="en-US" dirty="0"/>
              <a:t>clean-up (level, crop page images) - maybe or maybe not do it for different projects/materials, what are the goals and issues </a:t>
            </a:r>
            <a:endParaRPr lang="en-US" sz="1600" dirty="0"/>
          </a:p>
          <a:p>
            <a:pPr lvl="0"/>
            <a:r>
              <a:rPr lang="en-US" dirty="0" smtClean="0"/>
              <a:t>metadata </a:t>
            </a:r>
            <a:r>
              <a:rPr lang="en-US" dirty="0"/>
              <a:t>creation ( </a:t>
            </a:r>
            <a:r>
              <a:rPr lang="en-US" dirty="0" err="1"/>
              <a:t>preqc</a:t>
            </a:r>
            <a:r>
              <a:rPr lang="en-US" dirty="0"/>
              <a:t> ) </a:t>
            </a:r>
            <a:endParaRPr lang="en-US" sz="1600" dirty="0"/>
          </a:p>
          <a:p>
            <a:pPr lvl="0"/>
            <a:r>
              <a:rPr lang="en-US" dirty="0" smtClean="0"/>
              <a:t>quality </a:t>
            </a:r>
            <a:r>
              <a:rPr lang="en-US" dirty="0"/>
              <a:t>control of images </a:t>
            </a:r>
            <a:endParaRPr lang="en-US" sz="1600" dirty="0"/>
          </a:p>
          <a:p>
            <a:pPr lvl="0"/>
            <a:r>
              <a:rPr lang="en-US" dirty="0" smtClean="0"/>
              <a:t>Loading</a:t>
            </a:r>
            <a:endParaRPr lang="en-US" dirty="0"/>
          </a:p>
          <a:p>
            <a:pPr lvl="0"/>
            <a:r>
              <a:rPr lang="en-US" dirty="0" smtClean="0"/>
              <a:t>Archiving</a:t>
            </a:r>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2</a:t>
            </a:fld>
            <a:endParaRPr lang="en-US"/>
          </a:p>
        </p:txBody>
      </p:sp>
    </p:spTree>
    <p:extLst>
      <p:ext uri="{BB962C8B-B14F-4D97-AF65-F5344CB8AC3E}">
        <p14:creationId xmlns:p14="http://schemas.microsoft.com/office/powerpoint/2010/main" val="1956885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and prepare an item </a:t>
            </a:r>
          </a:p>
          <a:p>
            <a:r>
              <a:rPr lang="en-US" dirty="0"/>
              <a:t>Image capture</a:t>
            </a:r>
          </a:p>
          <a:p>
            <a:r>
              <a:rPr lang="en-US" dirty="0"/>
              <a:t>Image processing</a:t>
            </a:r>
          </a:p>
          <a:p>
            <a:r>
              <a:rPr lang="en-US" dirty="0"/>
              <a:t>Data capture</a:t>
            </a:r>
          </a:p>
          <a:p>
            <a:r>
              <a:rPr lang="en-US" dirty="0"/>
              <a:t>Image storage/loading (automatic, or manual) </a:t>
            </a:r>
          </a:p>
          <a:p>
            <a:r>
              <a:rPr lang="en-US" dirty="0"/>
              <a:t>Return physical materials</a:t>
            </a:r>
          </a:p>
          <a:p>
            <a:r>
              <a:rPr lang="en-US" dirty="0"/>
              <a:t>Verify completed process</a:t>
            </a:r>
          </a:p>
          <a:p>
            <a:r>
              <a:rPr lang="en-US" dirty="0"/>
              <a:t>Other activities</a:t>
            </a:r>
          </a:p>
          <a:p>
            <a:endParaRPr lang="en-US" dirty="0" smtClean="0"/>
          </a:p>
          <a:p>
            <a:r>
              <a:rPr lang="en-US" dirty="0" smtClean="0"/>
              <a:t>In the libraries, there can be full time people assigned to pulling books from the closed stacks.</a:t>
            </a:r>
            <a:r>
              <a:rPr lang="en-US" baseline="0" dirty="0" smtClean="0"/>
              <a:t> This is not a trivial task and time should be included.</a:t>
            </a:r>
          </a:p>
          <a:p>
            <a:endParaRPr lang="en-US" baseline="0" dirty="0" smtClean="0"/>
          </a:p>
          <a:p>
            <a:r>
              <a:rPr lang="en-US" baseline="0" dirty="0" smtClean="0"/>
              <a:t>In estimating workflow times, test for:</a:t>
            </a:r>
          </a:p>
          <a:p>
            <a:r>
              <a:rPr lang="en-US" dirty="0" smtClean="0"/>
              <a:t>Time for processing 1 full item</a:t>
            </a:r>
          </a:p>
          <a:p>
            <a:r>
              <a:rPr lang="en-US" dirty="0" smtClean="0"/>
              <a:t>Time for processing 10 full items</a:t>
            </a:r>
          </a:p>
          <a:p>
            <a:endParaRPr lang="en-US" baseline="0" dirty="0" smtClean="0"/>
          </a:p>
          <a:p>
            <a:endParaRPr lang="en-US" baseline="0" dirty="0" smtClean="0"/>
          </a:p>
          <a:p>
            <a:r>
              <a:rPr lang="en-US" baseline="0" dirty="0" smtClean="0"/>
              <a:t>(http://ufdc.ufl.edu/UF00031557/00001)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20</a:t>
            </a:fld>
            <a:endParaRPr lang="en-US"/>
          </a:p>
        </p:txBody>
      </p:sp>
    </p:spTree>
    <p:extLst>
      <p:ext uri="{BB962C8B-B14F-4D97-AF65-F5344CB8AC3E}">
        <p14:creationId xmlns:p14="http://schemas.microsoft.com/office/powerpoint/2010/main" val="3604773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Beware of false optimization bears repeating</a:t>
            </a:r>
            <a:r>
              <a:rPr lang="en-US" baseline="0" dirty="0" smtClean="0"/>
              <a:t> here. </a:t>
            </a:r>
          </a:p>
          <a:p>
            <a:endParaRPr lang="en-US" baseline="0" dirty="0" smtClean="0"/>
          </a:p>
          <a:p>
            <a:r>
              <a:rPr lang="en-US" baseline="0" dirty="0" smtClean="0"/>
              <a:t>Something that seems to take a long time, if it works consistently, may be a great option. </a:t>
            </a:r>
          </a:p>
          <a:p>
            <a:endParaRPr lang="en-US" baseline="0" dirty="0" smtClean="0"/>
          </a:p>
          <a:p>
            <a:r>
              <a:rPr lang="en-US" baseline="0" dirty="0" smtClean="0"/>
              <a:t>We spend at least 5 minutes for tracking for every item. It’s worth it. We don’t lose things, people don’t get confused on where things are, we don’t have meetings on how materials will be handled for security, we don’t get blamed when other people make mistakes, we don’t have to worry if an item comes in within a batch without an inventory – we’ve planned the time and we don’t get disrupted. We don’t impact other areas. We don’t need or to optimize this further because, even at 5 minutes each, it supports a variety of tasks and ensures that the overall workflow works. </a:t>
            </a:r>
          </a:p>
          <a:p>
            <a:endParaRPr lang="en-US" baseline="0" dirty="0" smtClean="0"/>
          </a:p>
          <a:p>
            <a:r>
              <a:rPr lang="en-US" b="1" dirty="0" smtClean="0"/>
              <a:t>Impacts for Other Areas</a:t>
            </a:r>
          </a:p>
          <a:p>
            <a:r>
              <a:rPr lang="en-US" dirty="0" smtClean="0"/>
              <a:t>All activities</a:t>
            </a:r>
            <a:r>
              <a:rPr lang="en-US" baseline="0" dirty="0" smtClean="0"/>
              <a:t> have to be understood in terms of your overall operations. </a:t>
            </a:r>
          </a:p>
          <a:p>
            <a:r>
              <a:rPr lang="en-US" dirty="0" smtClean="0"/>
              <a:t>If you place</a:t>
            </a:r>
            <a:r>
              <a:rPr lang="en-US" baseline="0" dirty="0" smtClean="0"/>
              <a:t> materials online to get user feedback, do your data sharing policies support it?</a:t>
            </a:r>
            <a:r>
              <a:rPr lang="en-US" dirty="0" smtClean="0"/>
              <a:t> What are your security concerns? Are these endangered things where too much information, like location, is a security concern?</a:t>
            </a:r>
            <a:r>
              <a:rPr lang="en-US" baseline="0" dirty="0" smtClean="0"/>
              <a:t> </a:t>
            </a:r>
            <a:endParaRPr lang="en-US" baseline="0" dirty="0" smtClean="0"/>
          </a:p>
          <a:p>
            <a:endParaRPr lang="en-US" baseline="0" dirty="0" smtClean="0"/>
          </a:p>
          <a:p>
            <a:r>
              <a:rPr lang="en-US" dirty="0" smtClean="0"/>
              <a:t>Example </a:t>
            </a:r>
            <a:r>
              <a:rPr lang="en-US" dirty="0" smtClean="0"/>
              <a:t>with antique maps and information on rips and the metadata hold back.</a:t>
            </a:r>
          </a:p>
          <a:p>
            <a:endParaRPr lang="en-US" dirty="0" smtClean="0"/>
          </a:p>
          <a:p>
            <a:r>
              <a:rPr lang="en-US" dirty="0" smtClean="0"/>
              <a:t>Image:</a:t>
            </a:r>
          </a:p>
          <a:p>
            <a:endParaRPr lang="en-US" baseline="0" dirty="0" smtClean="0"/>
          </a:p>
        </p:txBody>
      </p:sp>
      <p:sp>
        <p:nvSpPr>
          <p:cNvPr id="4" name="Slide Number Placeholder 3"/>
          <p:cNvSpPr>
            <a:spLocks noGrp="1"/>
          </p:cNvSpPr>
          <p:nvPr>
            <p:ph type="sldNum" sz="quarter" idx="10"/>
          </p:nvPr>
        </p:nvSpPr>
        <p:spPr/>
        <p:txBody>
          <a:bodyPr/>
          <a:lstStyle/>
          <a:p>
            <a:fld id="{10AB2A98-2AE7-4F0B-B1F3-ECB3056BFB6B}" type="slidenum">
              <a:rPr lang="en-US" smtClean="0"/>
              <a:t>21</a:t>
            </a:fld>
            <a:endParaRPr lang="en-US"/>
          </a:p>
        </p:txBody>
      </p:sp>
    </p:spTree>
    <p:extLst>
      <p:ext uri="{BB962C8B-B14F-4D97-AF65-F5344CB8AC3E}">
        <p14:creationId xmlns:p14="http://schemas.microsoft.com/office/powerpoint/2010/main" val="473626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798" indent="-170798">
              <a:buFont typeface="Arial" pitchFamily="34" charset="0"/>
              <a:buChar char="•"/>
            </a:pPr>
            <a:r>
              <a:rPr lang="en-US" dirty="0" smtClean="0"/>
              <a:t>Production schedule </a:t>
            </a:r>
            <a:br>
              <a:rPr lang="en-US" dirty="0" smtClean="0"/>
            </a:br>
            <a:endParaRPr lang="en-US" dirty="0" smtClean="0"/>
          </a:p>
          <a:p>
            <a:pPr marL="170798" indent="-170798">
              <a:buFont typeface="Arial" pitchFamily="34" charset="0"/>
              <a:buChar char="•"/>
            </a:pPr>
            <a:r>
              <a:rPr lang="en-US" dirty="0" smtClean="0"/>
              <a:t>Check points</a:t>
            </a:r>
            <a:br>
              <a:rPr lang="en-US" dirty="0" smtClean="0"/>
            </a:br>
            <a:endParaRPr lang="en-US" dirty="0" smtClean="0"/>
          </a:p>
          <a:p>
            <a:pPr marL="170798" indent="-170798">
              <a:buFont typeface="Arial" pitchFamily="34" charset="0"/>
              <a:buChar char="•"/>
            </a:pPr>
            <a:r>
              <a:rPr lang="en-US" dirty="0" smtClean="0"/>
              <a:t>Major milestones</a:t>
            </a:r>
          </a:p>
          <a:p>
            <a:r>
              <a:rPr lang="en-US" dirty="0" smtClean="0"/>
              <a:t/>
            </a:r>
            <a:br>
              <a:rPr lang="en-US" dirty="0" smtClean="0"/>
            </a:br>
            <a:endParaRPr lang="en-US" dirty="0" smtClean="0"/>
          </a:p>
          <a:p>
            <a:r>
              <a:rPr lang="en-US" dirty="0" smtClean="0"/>
              <a:t>http://ufdc.ufl.edu/UF00023909/00001/8?search=tortoise</a:t>
            </a:r>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22</a:t>
            </a:fld>
            <a:endParaRPr lang="en-US"/>
          </a:p>
        </p:txBody>
      </p:sp>
    </p:spTree>
    <p:extLst>
      <p:ext uri="{BB962C8B-B14F-4D97-AF65-F5344CB8AC3E}">
        <p14:creationId xmlns:p14="http://schemas.microsoft.com/office/powerpoint/2010/main" val="4178779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21">
              <a:defRPr/>
            </a:pPr>
            <a:endParaRPr lang="en-US" i="0" dirty="0"/>
          </a:p>
        </p:txBody>
      </p:sp>
      <p:sp>
        <p:nvSpPr>
          <p:cNvPr id="4" name="Slide Number Placeholder 3"/>
          <p:cNvSpPr>
            <a:spLocks noGrp="1"/>
          </p:cNvSpPr>
          <p:nvPr>
            <p:ph type="sldNum" sz="quarter" idx="10"/>
          </p:nvPr>
        </p:nvSpPr>
        <p:spPr/>
        <p:txBody>
          <a:bodyPr/>
          <a:lstStyle/>
          <a:p>
            <a:fld id="{10AB2A98-2AE7-4F0B-B1F3-ECB3056BFB6B}" type="slidenum">
              <a:rPr lang="en-US" smtClean="0"/>
              <a:t>23</a:t>
            </a:fld>
            <a:endParaRPr lang="en-US"/>
          </a:p>
        </p:txBody>
      </p:sp>
    </p:spTree>
    <p:extLst>
      <p:ext uri="{BB962C8B-B14F-4D97-AF65-F5344CB8AC3E}">
        <p14:creationId xmlns:p14="http://schemas.microsoft.com/office/powerpoint/2010/main" val="192404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Brief discussion of our workflow (for a biological item.. i.e., including </a:t>
            </a:r>
            <a:r>
              <a:rPr lang="en-US" dirty="0" err="1"/>
              <a:t>darwinCore</a:t>
            </a:r>
            <a:r>
              <a:rPr lang="en-US" dirty="0"/>
              <a:t> ) </a:t>
            </a:r>
          </a:p>
          <a:p>
            <a:pPr lvl="0"/>
            <a:endParaRPr lang="en-US" sz="1600" dirty="0"/>
          </a:p>
          <a:p>
            <a:pPr lvl="0"/>
            <a:r>
              <a:rPr lang="en-US" dirty="0"/>
              <a:t>Discussion of library standards and library archival standards we use that are useful for the biological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3</a:t>
            </a:fld>
            <a:endParaRPr lang="en-US"/>
          </a:p>
        </p:txBody>
      </p:sp>
    </p:spTree>
    <p:extLst>
      <p:ext uri="{BB962C8B-B14F-4D97-AF65-F5344CB8AC3E}">
        <p14:creationId xmlns:p14="http://schemas.microsoft.com/office/powerpoint/2010/main" val="195688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Brief discussion of our workflow (for a biological item.. i.e., including </a:t>
            </a:r>
            <a:r>
              <a:rPr lang="en-US" dirty="0" err="1"/>
              <a:t>darwinCore</a:t>
            </a:r>
            <a:r>
              <a:rPr lang="en-US" dirty="0"/>
              <a:t> ) </a:t>
            </a:r>
          </a:p>
          <a:p>
            <a:pPr lvl="0"/>
            <a:endParaRPr lang="en-US" sz="1600" dirty="0"/>
          </a:p>
          <a:p>
            <a:pPr lvl="0"/>
            <a:r>
              <a:rPr lang="en-US" dirty="0"/>
              <a:t>Discussion of library standards and library archival standards we use that are useful for the biological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4</a:t>
            </a:fld>
            <a:endParaRPr lang="en-US"/>
          </a:p>
        </p:txBody>
      </p:sp>
    </p:spTree>
    <p:extLst>
      <p:ext uri="{BB962C8B-B14F-4D97-AF65-F5344CB8AC3E}">
        <p14:creationId xmlns:p14="http://schemas.microsoft.com/office/powerpoint/2010/main" val="195688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0920">
              <a:defRPr/>
            </a:pPr>
            <a:r>
              <a:rPr lang="en-US" dirty="0" smtClean="0"/>
              <a:t>Again, good metadata is "constructed, constructive, and actionable“</a:t>
            </a:r>
          </a:p>
          <a:p>
            <a:pPr defTabSz="910920">
              <a:defRPr/>
            </a:pPr>
            <a:endParaRPr lang="en-US" dirty="0" smtClean="0"/>
          </a:p>
          <a:p>
            <a:pPr defTabSz="910920">
              <a:defRPr/>
            </a:pPr>
            <a:r>
              <a:rPr lang="en-US" dirty="0" smtClean="0"/>
              <a:t>Actionable for online use and for internal workflows</a:t>
            </a:r>
            <a:r>
              <a:rPr lang="en-US" baseline="0" dirty="0" smtClean="0"/>
              <a:t> for digital and non-digital objects</a:t>
            </a:r>
            <a:endParaRPr lang="en-US" dirty="0" smtClean="0"/>
          </a:p>
          <a:p>
            <a:pPr defTabSz="910920">
              <a:defRPr/>
            </a:pPr>
            <a:endParaRPr lang="en-US" dirty="0" smtClean="0"/>
          </a:p>
          <a:p>
            <a:pPr defTabSz="910920">
              <a:defRPr/>
            </a:pPr>
            <a:r>
              <a:rPr lang="en-US" dirty="0" smtClean="0"/>
              <a:t>Production and product</a:t>
            </a:r>
            <a:endParaRPr lang="en-US" dirty="0" smtClean="0"/>
          </a:p>
          <a:p>
            <a:pPr defTabSz="910920">
              <a:defRPr/>
            </a:pPr>
            <a:endParaRPr lang="en-US" dirty="0" smtClean="0"/>
          </a:p>
          <a:p>
            <a:pPr defTabSz="910920">
              <a:defRPr/>
            </a:pPr>
            <a:r>
              <a:rPr lang="en-US" dirty="0" smtClean="0"/>
              <a:t>http://www.flickr.com/photos/29515734@N04/5709538963/</a:t>
            </a:r>
          </a:p>
          <a:p>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5</a:t>
            </a:fld>
            <a:endParaRPr lang="en-US"/>
          </a:p>
        </p:txBody>
      </p:sp>
    </p:spTree>
    <p:extLst>
      <p:ext uri="{BB962C8B-B14F-4D97-AF65-F5344CB8AC3E}">
        <p14:creationId xmlns:p14="http://schemas.microsoft.com/office/powerpoint/2010/main" val="197686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Examples: Old paper sheets with times for all activities</a:t>
            </a:r>
          </a:p>
          <a:p>
            <a:pPr lvl="0"/>
            <a:r>
              <a:rPr lang="en-US" dirty="0"/>
              <a:t>Old tracking system with start/end time/date</a:t>
            </a:r>
          </a:p>
          <a:p>
            <a:pPr lvl="0"/>
            <a:r>
              <a:rPr lang="en-US" dirty="0"/>
              <a:t>Problem – overhead and no one used it</a:t>
            </a:r>
          </a:p>
          <a:p>
            <a:pPr lvl="0"/>
            <a:endParaRPr lang="en-US" dirty="0"/>
          </a:p>
          <a:p>
            <a:pPr lvl="0"/>
            <a:r>
              <a:rPr lang="en-US" dirty="0"/>
              <a:t>Some things remain </a:t>
            </a:r>
            <a:r>
              <a:rPr lang="en-US" dirty="0" err="1"/>
              <a:t>static+fixed</a:t>
            </a:r>
            <a:r>
              <a:rPr lang="en-US" dirty="0"/>
              <a:t> cost: QC – this is where we have first non-manual metrics</a:t>
            </a:r>
          </a:p>
          <a:p>
            <a:pPr lvl="0"/>
            <a:endParaRPr lang="en-US" dirty="0"/>
          </a:p>
          <a:p>
            <a:pPr lvl="0"/>
            <a:r>
              <a:rPr lang="en-US" dirty="0"/>
              <a:t>Some things have fixed needs: Metadata</a:t>
            </a:r>
          </a:p>
          <a:p>
            <a:pPr defTabSz="929321">
              <a:defRPr/>
            </a:pPr>
            <a:r>
              <a:rPr lang="en-US" dirty="0"/>
              <a:t>Ingest of existing sources continues to be refined, but always need to connect existing metadata. Again, good metadata is "constructed, constructive, and actionable“ so it must be interoperable from and across system</a:t>
            </a:r>
          </a:p>
          <a:p>
            <a:pPr lvl="0"/>
            <a:r>
              <a:rPr lang="en-US" dirty="0"/>
              <a:t>Requires investment of programming time</a:t>
            </a:r>
          </a:p>
          <a:p>
            <a:pPr lvl="0"/>
            <a:endParaRPr lang="en-US" dirty="0"/>
          </a:p>
          <a:p>
            <a:pPr lvl="0"/>
            <a:r>
              <a:rPr lang="en-US" dirty="0"/>
              <a:t>How we’ve thought to improve our workflows</a:t>
            </a:r>
          </a:p>
          <a:p>
            <a:pPr lvl="0"/>
            <a:r>
              <a:rPr lang="en-US" dirty="0"/>
              <a:t>Barcodes for all stages of the imaging, which would support metrics before QC</a:t>
            </a:r>
          </a:p>
          <a:p>
            <a:pPr lvl="0"/>
            <a:r>
              <a:rPr lang="en-US" dirty="0"/>
              <a:t>But, concerns again with this in terms of programming time to develop this, labor to do this for each item and each stage, managing to make sure it’s done, and assessing the results</a:t>
            </a:r>
          </a:p>
          <a:p>
            <a:pPr lvl="0"/>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6</a:t>
            </a:fld>
            <a:endParaRPr lang="en-US"/>
          </a:p>
        </p:txBody>
      </p:sp>
    </p:spTree>
    <p:extLst>
      <p:ext uri="{BB962C8B-B14F-4D97-AF65-F5344CB8AC3E}">
        <p14:creationId xmlns:p14="http://schemas.microsoft.com/office/powerpoint/2010/main" val="195688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Scale changes everything – this could be easy to do with a person or a few; hard to do in our operations with 10 production staff and 30-50 student workers/volunteers and with the process divided into multiple stages with different workers assigned to each</a:t>
            </a:r>
          </a:p>
          <a:p>
            <a:endParaRPr lang="en-US" dirty="0" smtClean="0"/>
          </a:p>
          <a:p>
            <a:r>
              <a:rPr lang="en-US" dirty="0" smtClean="0"/>
              <a:t>Most recent improvement in imaging workflow has been adding a paper student sign-in sheet for ease of comparison with work produced and time here (time also in </a:t>
            </a:r>
            <a:r>
              <a:rPr lang="en-US" dirty="0" err="1" smtClean="0"/>
              <a:t>Peoplesoft</a:t>
            </a:r>
            <a:r>
              <a:rPr lang="en-US" dirty="0" smtClean="0"/>
              <a:t>, but less easy to check); this was not a good add-on before we had the shared SAN for processing when we were on external hard drives because we had to spend the resources on managing the hard drives and files on those</a:t>
            </a:r>
          </a:p>
          <a:p>
            <a:r>
              <a:rPr lang="en-US" dirty="0" smtClean="0">
                <a:hlinkClick r:id="rId3"/>
              </a:rPr>
              <a:t>http://digital.uflib.ufl.edu/technologies/documentation/average_times.htm</a:t>
            </a:r>
            <a:r>
              <a:rPr lang="en-US" dirty="0" smtClean="0"/>
              <a:t> </a:t>
            </a:r>
          </a:p>
          <a:p>
            <a:endParaRPr lang="en-US" dirty="0" smtClean="0"/>
          </a:p>
          <a:p>
            <a:r>
              <a:rPr lang="en-US" dirty="0" smtClean="0">
                <a:hlinkClick r:id="rId4"/>
              </a:rPr>
              <a:t>http://digitalgallery.nypl.org/nypldigital/dgkeysearchdetail.cfm?trg=1&amp;strucID=131297&amp;imageID=79874&amp;total=555&amp;num=0&amp;word=empire%20state&amp;s=1&amp;notword=&amp;d=&amp;c=&amp;f=&amp;k=0&amp;lWord=&amp;lField=&amp;sScope=&amp;sLevel=&amp;sLabel=&amp;sort=&amp;imgs=20&amp;pos=8&amp;e=w</a:t>
            </a:r>
            <a:endParaRPr lang="en-US" dirty="0" smtClean="0"/>
          </a:p>
          <a:p>
            <a:r>
              <a:rPr lang="en-US" dirty="0"/>
              <a:t>Image ID: 79874</a:t>
            </a:r>
          </a:p>
          <a:p>
            <a:r>
              <a:rPr lang="en-US" dirty="0"/>
              <a:t>Worker on Empire State building, signaling the </a:t>
            </a:r>
            <a:r>
              <a:rPr lang="en-US" dirty="0" err="1"/>
              <a:t>hookman</a:t>
            </a:r>
            <a:r>
              <a:rPr lang="en-US" dirty="0"/>
              <a:t> (1931)</a:t>
            </a:r>
          </a:p>
          <a:p>
            <a:endParaRPr lang="en-US" dirty="0"/>
          </a:p>
        </p:txBody>
      </p:sp>
      <p:sp>
        <p:nvSpPr>
          <p:cNvPr id="4" name="Slide Number Placeholder 3"/>
          <p:cNvSpPr>
            <a:spLocks noGrp="1"/>
          </p:cNvSpPr>
          <p:nvPr>
            <p:ph type="sldNum" sz="quarter" idx="10"/>
          </p:nvPr>
        </p:nvSpPr>
        <p:spPr/>
        <p:txBody>
          <a:bodyPr/>
          <a:lstStyle/>
          <a:p>
            <a:fld id="{10AB2A98-2AE7-4F0B-B1F3-ECB3056BFB6B}" type="slidenum">
              <a:rPr lang="en-US" smtClean="0"/>
              <a:t>7</a:t>
            </a:fld>
            <a:endParaRPr lang="en-US"/>
          </a:p>
        </p:txBody>
      </p:sp>
    </p:spTree>
    <p:extLst>
      <p:ext uri="{BB962C8B-B14F-4D97-AF65-F5344CB8AC3E}">
        <p14:creationId xmlns:p14="http://schemas.microsoft.com/office/powerpoint/2010/main" val="388948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checklists in complicated work like surgery</a:t>
            </a:r>
            <a:r>
              <a:rPr lang="en-US" baseline="0" dirty="0" smtClean="0"/>
              <a:t> and flights. Using a checklist is a simple idea that has major impact. </a:t>
            </a:r>
          </a:p>
          <a:p>
            <a:endParaRPr lang="en-US" baseline="0" dirty="0" smtClean="0"/>
          </a:p>
          <a:p>
            <a:r>
              <a:rPr lang="en-US" baseline="0" dirty="0" smtClean="0"/>
              <a:t>Digitization, the way most cultural heritage and research institutions do it and especially with many other simultaneous projects, is complicated like surgery and like flying.</a:t>
            </a:r>
          </a:p>
          <a:p>
            <a:endParaRPr lang="en-US" baseline="0" dirty="0" smtClean="0"/>
          </a:p>
          <a:p>
            <a:r>
              <a:rPr lang="en-US" baseline="0" dirty="0" smtClean="0"/>
              <a:t>The goal is to make the process as simple and affordable as possible, which means having it integrate with existing workflows and be fault tolerant</a:t>
            </a:r>
            <a:r>
              <a:rPr lang="en-US" baseline="0" dirty="0" smtClean="0"/>
              <a:t>.</a:t>
            </a:r>
          </a:p>
          <a:p>
            <a:endParaRPr lang="en-US" baseline="0" dirty="0" smtClean="0"/>
          </a:p>
          <a:p>
            <a:r>
              <a:rPr lang="en-US" baseline="0" dirty="0" smtClean="0"/>
              <a:t>(from page 98)</a:t>
            </a:r>
            <a:endParaRPr lang="en-US" baseline="0" dirty="0" smtClean="0"/>
          </a:p>
        </p:txBody>
      </p:sp>
      <p:sp>
        <p:nvSpPr>
          <p:cNvPr id="4" name="Slide Number Placeholder 3"/>
          <p:cNvSpPr>
            <a:spLocks noGrp="1"/>
          </p:cNvSpPr>
          <p:nvPr>
            <p:ph type="sldNum" sz="quarter" idx="10"/>
          </p:nvPr>
        </p:nvSpPr>
        <p:spPr/>
        <p:txBody>
          <a:bodyPr/>
          <a:lstStyle/>
          <a:p>
            <a:fld id="{10AB2A98-2AE7-4F0B-B1F3-ECB3056BFB6B}" type="slidenum">
              <a:rPr lang="en-US" smtClean="0"/>
              <a:t>8</a:t>
            </a:fld>
            <a:endParaRPr lang="en-US"/>
          </a:p>
        </p:txBody>
      </p:sp>
    </p:spTree>
    <p:extLst>
      <p:ext uri="{BB962C8B-B14F-4D97-AF65-F5344CB8AC3E}">
        <p14:creationId xmlns:p14="http://schemas.microsoft.com/office/powerpoint/2010/main" val="207285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21">
              <a:defRPr/>
            </a:pPr>
            <a:r>
              <a:rPr lang="en-US" dirty="0"/>
              <a:t>So, to frame the rest of our discussion, we’ll start with some core concepts.</a:t>
            </a:r>
          </a:p>
          <a:p>
            <a:pPr defTabSz="929321">
              <a:defRPr/>
            </a:pPr>
            <a:endParaRPr lang="en-US" dirty="0"/>
          </a:p>
          <a:p>
            <a:pPr defTabSz="929321">
              <a:defRPr/>
            </a:pPr>
            <a:endParaRPr lang="en-US" dirty="0"/>
          </a:p>
          <a:p>
            <a:endParaRPr lang="en-US" dirty="0" smtClean="0"/>
          </a:p>
        </p:txBody>
      </p:sp>
      <p:sp>
        <p:nvSpPr>
          <p:cNvPr id="4" name="Slide Number Placeholder 3"/>
          <p:cNvSpPr>
            <a:spLocks noGrp="1"/>
          </p:cNvSpPr>
          <p:nvPr>
            <p:ph type="sldNum" sz="quarter" idx="10"/>
          </p:nvPr>
        </p:nvSpPr>
        <p:spPr/>
        <p:txBody>
          <a:bodyPr/>
          <a:lstStyle/>
          <a:p>
            <a:fld id="{10AB2A98-2AE7-4F0B-B1F3-ECB3056BFB6B}" type="slidenum">
              <a:rPr lang="en-US" smtClean="0"/>
              <a:t>9</a:t>
            </a:fld>
            <a:endParaRPr lang="en-US"/>
          </a:p>
        </p:txBody>
      </p:sp>
    </p:spTree>
    <p:extLst>
      <p:ext uri="{BB962C8B-B14F-4D97-AF65-F5344CB8AC3E}">
        <p14:creationId xmlns:p14="http://schemas.microsoft.com/office/powerpoint/2010/main" val="247050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B4D6F-1419-4BAF-8226-C14C1D2EBB0E}" type="datetimeFigureOut">
              <a:rPr lang="en-US" smtClean="0"/>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1901D-CD19-4491-BDD4-730E5B986E4F}" type="slidenum">
              <a:rPr lang="en-US" smtClean="0"/>
              <a:t>‹#›</a:t>
            </a:fld>
            <a:endParaRPr lang="en-US"/>
          </a:p>
        </p:txBody>
      </p:sp>
    </p:spTree>
    <p:extLst>
      <p:ext uri="{BB962C8B-B14F-4D97-AF65-F5344CB8AC3E}">
        <p14:creationId xmlns:p14="http://schemas.microsoft.com/office/powerpoint/2010/main" val="194153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B4D6F-1419-4BAF-8226-C14C1D2EBB0E}" type="datetimeFigureOut">
              <a:rPr lang="en-US" smtClean="0"/>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1901D-CD19-4491-BDD4-730E5B986E4F}" type="slidenum">
              <a:rPr lang="en-US" smtClean="0"/>
              <a:t>‹#›</a:t>
            </a:fld>
            <a:endParaRPr lang="en-US"/>
          </a:p>
        </p:txBody>
      </p:sp>
    </p:spTree>
    <p:extLst>
      <p:ext uri="{BB962C8B-B14F-4D97-AF65-F5344CB8AC3E}">
        <p14:creationId xmlns:p14="http://schemas.microsoft.com/office/powerpoint/2010/main" val="154761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B4D6F-1419-4BAF-8226-C14C1D2EBB0E}" type="datetimeFigureOut">
              <a:rPr lang="en-US" smtClean="0"/>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1901D-CD19-4491-BDD4-730E5B986E4F}" type="slidenum">
              <a:rPr lang="en-US" smtClean="0"/>
              <a:t>‹#›</a:t>
            </a:fld>
            <a:endParaRPr lang="en-US"/>
          </a:p>
        </p:txBody>
      </p:sp>
    </p:spTree>
    <p:extLst>
      <p:ext uri="{BB962C8B-B14F-4D97-AF65-F5344CB8AC3E}">
        <p14:creationId xmlns:p14="http://schemas.microsoft.com/office/powerpoint/2010/main" val="383903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B4D6F-1419-4BAF-8226-C14C1D2EBB0E}" type="datetimeFigureOut">
              <a:rPr lang="en-US" smtClean="0"/>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1901D-CD19-4491-BDD4-730E5B986E4F}" type="slidenum">
              <a:rPr lang="en-US" smtClean="0"/>
              <a:t>‹#›</a:t>
            </a:fld>
            <a:endParaRPr lang="en-US"/>
          </a:p>
        </p:txBody>
      </p:sp>
    </p:spTree>
    <p:extLst>
      <p:ext uri="{BB962C8B-B14F-4D97-AF65-F5344CB8AC3E}">
        <p14:creationId xmlns:p14="http://schemas.microsoft.com/office/powerpoint/2010/main" val="16796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B4D6F-1419-4BAF-8226-C14C1D2EBB0E}" type="datetimeFigureOut">
              <a:rPr lang="en-US" smtClean="0"/>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1901D-CD19-4491-BDD4-730E5B986E4F}" type="slidenum">
              <a:rPr lang="en-US" smtClean="0"/>
              <a:t>‹#›</a:t>
            </a:fld>
            <a:endParaRPr lang="en-US"/>
          </a:p>
        </p:txBody>
      </p:sp>
    </p:spTree>
    <p:extLst>
      <p:ext uri="{BB962C8B-B14F-4D97-AF65-F5344CB8AC3E}">
        <p14:creationId xmlns:p14="http://schemas.microsoft.com/office/powerpoint/2010/main" val="403205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B4D6F-1419-4BAF-8226-C14C1D2EBB0E}" type="datetimeFigureOut">
              <a:rPr lang="en-US" smtClean="0"/>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1901D-CD19-4491-BDD4-730E5B986E4F}" type="slidenum">
              <a:rPr lang="en-US" smtClean="0"/>
              <a:t>‹#›</a:t>
            </a:fld>
            <a:endParaRPr lang="en-US"/>
          </a:p>
        </p:txBody>
      </p:sp>
    </p:spTree>
    <p:extLst>
      <p:ext uri="{BB962C8B-B14F-4D97-AF65-F5344CB8AC3E}">
        <p14:creationId xmlns:p14="http://schemas.microsoft.com/office/powerpoint/2010/main" val="89731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B4D6F-1419-4BAF-8226-C14C1D2EBB0E}" type="datetimeFigureOut">
              <a:rPr lang="en-US" smtClean="0"/>
              <a:t>5/29/2012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1901D-CD19-4491-BDD4-730E5B986E4F}" type="slidenum">
              <a:rPr lang="en-US" smtClean="0"/>
              <a:t>‹#›</a:t>
            </a:fld>
            <a:endParaRPr lang="en-US"/>
          </a:p>
        </p:txBody>
      </p:sp>
    </p:spTree>
    <p:extLst>
      <p:ext uri="{BB962C8B-B14F-4D97-AF65-F5344CB8AC3E}">
        <p14:creationId xmlns:p14="http://schemas.microsoft.com/office/powerpoint/2010/main" val="168191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B4D6F-1419-4BAF-8226-C14C1D2EBB0E}" type="datetimeFigureOut">
              <a:rPr lang="en-US" smtClean="0"/>
              <a:t>5/29/2012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1901D-CD19-4491-BDD4-730E5B986E4F}" type="slidenum">
              <a:rPr lang="en-US" smtClean="0"/>
              <a:t>‹#›</a:t>
            </a:fld>
            <a:endParaRPr lang="en-US"/>
          </a:p>
        </p:txBody>
      </p:sp>
    </p:spTree>
    <p:extLst>
      <p:ext uri="{BB962C8B-B14F-4D97-AF65-F5344CB8AC3E}">
        <p14:creationId xmlns:p14="http://schemas.microsoft.com/office/powerpoint/2010/main" val="341572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B4D6F-1419-4BAF-8226-C14C1D2EBB0E}" type="datetimeFigureOut">
              <a:rPr lang="en-US" smtClean="0"/>
              <a:t>5/29/2012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1901D-CD19-4491-BDD4-730E5B986E4F}" type="slidenum">
              <a:rPr lang="en-US" smtClean="0"/>
              <a:t>‹#›</a:t>
            </a:fld>
            <a:endParaRPr lang="en-US"/>
          </a:p>
        </p:txBody>
      </p:sp>
    </p:spTree>
    <p:extLst>
      <p:ext uri="{BB962C8B-B14F-4D97-AF65-F5344CB8AC3E}">
        <p14:creationId xmlns:p14="http://schemas.microsoft.com/office/powerpoint/2010/main" val="103453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B4D6F-1419-4BAF-8226-C14C1D2EBB0E}" type="datetimeFigureOut">
              <a:rPr lang="en-US" smtClean="0"/>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1901D-CD19-4491-BDD4-730E5B986E4F}" type="slidenum">
              <a:rPr lang="en-US" smtClean="0"/>
              <a:t>‹#›</a:t>
            </a:fld>
            <a:endParaRPr lang="en-US"/>
          </a:p>
        </p:txBody>
      </p:sp>
    </p:spTree>
    <p:extLst>
      <p:ext uri="{BB962C8B-B14F-4D97-AF65-F5344CB8AC3E}">
        <p14:creationId xmlns:p14="http://schemas.microsoft.com/office/powerpoint/2010/main" val="255546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B4D6F-1419-4BAF-8226-C14C1D2EBB0E}" type="datetimeFigureOut">
              <a:rPr lang="en-US" smtClean="0"/>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1901D-CD19-4491-BDD4-730E5B986E4F}" type="slidenum">
              <a:rPr lang="en-US" smtClean="0"/>
              <a:t>‹#›</a:t>
            </a:fld>
            <a:endParaRPr lang="en-US"/>
          </a:p>
        </p:txBody>
      </p:sp>
    </p:spTree>
    <p:extLst>
      <p:ext uri="{BB962C8B-B14F-4D97-AF65-F5344CB8AC3E}">
        <p14:creationId xmlns:p14="http://schemas.microsoft.com/office/powerpoint/2010/main" val="128823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B4D6F-1419-4BAF-8226-C14C1D2EBB0E}" type="datetimeFigureOut">
              <a:rPr lang="en-US" smtClean="0"/>
              <a:t>5/29/2012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1901D-CD19-4491-BDD4-730E5B986E4F}" type="slidenum">
              <a:rPr lang="en-US" smtClean="0"/>
              <a:t>‹#›</a:t>
            </a:fld>
            <a:endParaRPr lang="en-US"/>
          </a:p>
        </p:txBody>
      </p:sp>
    </p:spTree>
    <p:extLst>
      <p:ext uri="{BB962C8B-B14F-4D97-AF65-F5344CB8AC3E}">
        <p14:creationId xmlns:p14="http://schemas.microsoft.com/office/powerpoint/2010/main" val="155589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arsull@uflib.ufl.ed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mailto:laurien@ufl.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Workflow Optimization </a:t>
            </a:r>
            <a:br>
              <a:rPr lang="en-US" dirty="0" smtClean="0"/>
            </a:br>
            <a:r>
              <a:rPr lang="en-US" dirty="0" smtClean="0"/>
              <a:t>for Digitization and Digital Curation</a:t>
            </a:r>
            <a:endParaRPr lang="en-US" dirty="0"/>
          </a:p>
        </p:txBody>
      </p:sp>
      <p:sp>
        <p:nvSpPr>
          <p:cNvPr id="3" name="Subtitle 2"/>
          <p:cNvSpPr>
            <a:spLocks noGrp="1"/>
          </p:cNvSpPr>
          <p:nvPr>
            <p:ph type="subTitle" idx="1"/>
          </p:nvPr>
        </p:nvSpPr>
        <p:spPr/>
        <p:txBody>
          <a:bodyPr/>
          <a:lstStyle/>
          <a:p>
            <a:r>
              <a:rPr lang="en-US" dirty="0" smtClean="0"/>
              <a:t>Mark V. Sullivan and Laurie N. Taylor</a:t>
            </a:r>
            <a:br>
              <a:rPr lang="en-US" dirty="0" smtClean="0"/>
            </a:br>
            <a:endParaRPr lang="en-US" dirty="0"/>
          </a:p>
        </p:txBody>
      </p:sp>
    </p:spTree>
    <p:extLst>
      <p:ext uri="{BB962C8B-B14F-4D97-AF65-F5344CB8AC3E}">
        <p14:creationId xmlns:p14="http://schemas.microsoft.com/office/powerpoint/2010/main" val="2052205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733800" cy="4953000"/>
          </a:xfrm>
        </p:spPr>
        <p:txBody>
          <a:bodyPr>
            <a:normAutofit/>
          </a:bodyPr>
          <a:lstStyle/>
          <a:p>
            <a:pPr marL="0" lvl="3" indent="0">
              <a:buNone/>
            </a:pPr>
            <a:r>
              <a:rPr lang="en-US" sz="2600" dirty="0" smtClean="0"/>
              <a:t>Digital curation lifecycle</a:t>
            </a:r>
            <a:br>
              <a:rPr lang="en-US" sz="2600" dirty="0" smtClean="0"/>
            </a:br>
            <a:endParaRPr lang="en-US" sz="2600" dirty="0" smtClean="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410" b="45829"/>
          <a:stretch/>
        </p:blipFill>
        <p:spPr>
          <a:xfrm>
            <a:off x="0" y="0"/>
            <a:ext cx="9144000" cy="6858000"/>
          </a:xfrm>
          <a:prstGeom prst="rect">
            <a:avLst/>
          </a:prstGeom>
        </p:spPr>
      </p:pic>
    </p:spTree>
    <p:extLst>
      <p:ext uri="{BB962C8B-B14F-4D97-AF65-F5344CB8AC3E}">
        <p14:creationId xmlns:p14="http://schemas.microsoft.com/office/powerpoint/2010/main" val="494888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isdom of the Anc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63" y="2133600"/>
            <a:ext cx="7395827" cy="411726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0510" y="304800"/>
            <a:ext cx="7772400" cy="1313793"/>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4000" dirty="0"/>
              <a:t>Leverage capacity where it exists;</a:t>
            </a:r>
            <a:br>
              <a:rPr lang="en-US" sz="4000" dirty="0"/>
            </a:br>
            <a:r>
              <a:rPr lang="en-US" sz="4000" dirty="0"/>
              <a:t>(Why to love) Constraints</a:t>
            </a:r>
            <a:endParaRPr lang="en-US" sz="4000" dirty="0"/>
          </a:p>
        </p:txBody>
      </p:sp>
    </p:spTree>
    <p:extLst>
      <p:ext uri="{BB962C8B-B14F-4D97-AF65-F5344CB8AC3E}">
        <p14:creationId xmlns:p14="http://schemas.microsoft.com/office/powerpoint/2010/main" val="3844143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2" r="-173" b="20858"/>
          <a:stretch/>
        </p:blipFill>
        <p:spPr>
          <a:xfrm>
            <a:off x="0" y="-381001"/>
            <a:ext cx="9220200" cy="7244255"/>
          </a:xfrm>
          <a:prstGeom prst="rect">
            <a:avLst/>
          </a:prstGeom>
        </p:spPr>
      </p:pic>
      <p:sp>
        <p:nvSpPr>
          <p:cNvPr id="5" name="Title 1"/>
          <p:cNvSpPr txBox="1">
            <a:spLocks/>
          </p:cNvSpPr>
          <p:nvPr/>
        </p:nvSpPr>
        <p:spPr>
          <a:xfrm>
            <a:off x="4610100" y="5720255"/>
            <a:ext cx="4610100" cy="1143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dirty="0" smtClean="0"/>
              <a:t>Given enough eyeballs, </a:t>
            </a:r>
          </a:p>
          <a:p>
            <a:pPr algn="r"/>
            <a:r>
              <a:rPr lang="en-US" dirty="0" smtClean="0"/>
              <a:t>all bugs are shallow</a:t>
            </a:r>
            <a:endParaRPr lang="en-US" dirty="0"/>
          </a:p>
        </p:txBody>
      </p:sp>
    </p:spTree>
    <p:extLst>
      <p:ext uri="{BB962C8B-B14F-4D97-AF65-F5344CB8AC3E}">
        <p14:creationId xmlns:p14="http://schemas.microsoft.com/office/powerpoint/2010/main" val="1632764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72702"/>
          </a:xfrm>
          <a:prstGeom prst="rect">
            <a:avLst/>
          </a:prstGeom>
        </p:spPr>
      </p:pic>
      <p:sp>
        <p:nvSpPr>
          <p:cNvPr id="10" name="Title 1"/>
          <p:cNvSpPr txBox="1">
            <a:spLocks/>
          </p:cNvSpPr>
          <p:nvPr/>
        </p:nvSpPr>
        <p:spPr>
          <a:xfrm>
            <a:off x="0" y="5729702"/>
            <a:ext cx="4876800" cy="975898"/>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000" dirty="0" smtClean="0"/>
              <a:t>Tasks, process, and projects; </a:t>
            </a:r>
            <a:endParaRPr lang="en-US" sz="3000" dirty="0" smtClean="0"/>
          </a:p>
          <a:p>
            <a:pPr algn="l"/>
            <a:r>
              <a:rPr lang="en-US" sz="3000" dirty="0" smtClean="0"/>
              <a:t>parts</a:t>
            </a:r>
            <a:r>
              <a:rPr lang="en-US" sz="3000" dirty="0" smtClean="0"/>
              <a:t>, flows, and wholes</a:t>
            </a:r>
            <a:endParaRPr lang="en-US" sz="3000" dirty="0"/>
          </a:p>
        </p:txBody>
      </p:sp>
    </p:spTree>
    <p:extLst>
      <p:ext uri="{BB962C8B-B14F-4D97-AF65-F5344CB8AC3E}">
        <p14:creationId xmlns:p14="http://schemas.microsoft.com/office/powerpoint/2010/main" val="2285351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f/f0/Gray11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95399"/>
            <a:ext cx="6781801" cy="55626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477000" y="1600200"/>
            <a:ext cx="2667000" cy="4525963"/>
          </a:xfrm>
        </p:spPr>
        <p:txBody>
          <a:bodyPr>
            <a:normAutofit/>
          </a:bodyPr>
          <a:lstStyle/>
          <a:p>
            <a:pPr marL="342900" lvl="3" indent="-342900">
              <a:buFont typeface="Arial" pitchFamily="34" charset="0"/>
              <a:buChar char="•"/>
            </a:pPr>
            <a:r>
              <a:rPr lang="en-US" sz="2200" dirty="0" smtClean="0"/>
              <a:t>Beware of false </a:t>
            </a:r>
            <a:r>
              <a:rPr lang="en-US" sz="2200" dirty="0" smtClean="0"/>
              <a:t>optimization</a:t>
            </a:r>
            <a:r>
              <a:rPr lang="en-US" sz="2200" dirty="0" smtClean="0"/>
              <a:t/>
            </a:r>
            <a:br>
              <a:rPr lang="en-US" sz="2200" dirty="0" smtClean="0"/>
            </a:br>
            <a:endParaRPr lang="en-US" sz="2200" dirty="0" smtClean="0"/>
          </a:p>
          <a:p>
            <a:pPr marL="342900" lvl="3" indent="-342900">
              <a:buFont typeface="Arial" pitchFamily="34" charset="0"/>
              <a:buChar char="•"/>
            </a:pPr>
            <a:r>
              <a:rPr lang="en-US" sz="2200" dirty="0" smtClean="0"/>
              <a:t>Managing multiple projects </a:t>
            </a:r>
            <a:br>
              <a:rPr lang="en-US" sz="2200" dirty="0" smtClean="0"/>
            </a:br>
            <a:endParaRPr lang="en-US" sz="2200" dirty="0" smtClean="0"/>
          </a:p>
          <a:p>
            <a:pPr marL="342900" lvl="3" indent="-342900">
              <a:buFont typeface="Arial" pitchFamily="34" charset="0"/>
              <a:buChar char="•"/>
            </a:pPr>
            <a:r>
              <a:rPr lang="en-US" sz="2200" dirty="0" smtClean="0"/>
              <a:t>Scale changes </a:t>
            </a:r>
            <a:r>
              <a:rPr lang="en-US" sz="2200" dirty="0" smtClean="0"/>
              <a:t>everything </a:t>
            </a:r>
            <a:endParaRPr lang="en-US" sz="2200" dirty="0" smtClean="0"/>
          </a:p>
        </p:txBody>
      </p:sp>
      <p:sp>
        <p:nvSpPr>
          <p:cNvPr id="5" name="Title 1"/>
          <p:cNvSpPr txBox="1">
            <a:spLocks/>
          </p:cNvSpPr>
          <p:nvPr/>
        </p:nvSpPr>
        <p:spPr>
          <a:xfrm>
            <a:off x="0" y="152400"/>
            <a:ext cx="4663965" cy="9144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Impacts/Concerns</a:t>
            </a:r>
            <a:endParaRPr lang="en-US" dirty="0"/>
          </a:p>
        </p:txBody>
      </p:sp>
    </p:spTree>
    <p:extLst>
      <p:ext uri="{BB962C8B-B14F-4D97-AF65-F5344CB8AC3E}">
        <p14:creationId xmlns:p14="http://schemas.microsoft.com/office/powerpoint/2010/main" val="1178676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wikia.com/demigods/images/4/4a/Gremlins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889" r="4198"/>
          <a:stretch/>
        </p:blipFill>
        <p:spPr bwMode="auto">
          <a:xfrm>
            <a:off x="0" y="0"/>
            <a:ext cx="9144000" cy="68838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 y="152400"/>
            <a:ext cx="4191001"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dirty="0" smtClean="0"/>
              <a:t>Schedules as Tools</a:t>
            </a:r>
            <a:endParaRPr lang="en-US" sz="4000" dirty="0"/>
          </a:p>
        </p:txBody>
      </p:sp>
      <p:sp>
        <p:nvSpPr>
          <p:cNvPr id="7" name="Title 1"/>
          <p:cNvSpPr txBox="1">
            <a:spLocks/>
          </p:cNvSpPr>
          <p:nvPr/>
        </p:nvSpPr>
        <p:spPr>
          <a:xfrm>
            <a:off x="6096000" y="5791199"/>
            <a:ext cx="3048000" cy="1092625"/>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gn="l">
              <a:buFont typeface="Arial" pitchFamily="34" charset="0"/>
              <a:buChar char="•"/>
            </a:pPr>
            <a:r>
              <a:rPr lang="en-US" sz="2400" dirty="0" smtClean="0"/>
              <a:t>Communication    </a:t>
            </a:r>
          </a:p>
          <a:p>
            <a:pPr marL="457200" indent="-457200" algn="l">
              <a:buFont typeface="Arial" pitchFamily="34" charset="0"/>
              <a:buChar char="•"/>
            </a:pPr>
            <a:r>
              <a:rPr lang="en-US" sz="2400" dirty="0" smtClean="0"/>
              <a:t>Forcing Function    </a:t>
            </a:r>
          </a:p>
          <a:p>
            <a:pPr marL="457200" indent="-457200" algn="l">
              <a:buFont typeface="Arial" pitchFamily="34" charset="0"/>
              <a:buChar char="•"/>
            </a:pPr>
            <a:r>
              <a:rPr lang="en-US" sz="2400" dirty="0" smtClean="0"/>
              <a:t>Tracking/Assessing</a:t>
            </a:r>
            <a:endParaRPr lang="en-US" sz="2400" dirty="0"/>
          </a:p>
        </p:txBody>
      </p:sp>
    </p:spTree>
    <p:extLst>
      <p:ext uri="{BB962C8B-B14F-4D97-AF65-F5344CB8AC3E}">
        <p14:creationId xmlns:p14="http://schemas.microsoft.com/office/powerpoint/2010/main" val="1493034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SSING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244" t="2339" r="9117" b="4468"/>
          <a:stretch/>
        </p:blipFill>
        <p:spPr bwMode="auto">
          <a:xfrm>
            <a:off x="-52192" y="0"/>
            <a:ext cx="923544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86400" y="4648200"/>
            <a:ext cx="3696848" cy="2209800"/>
          </a:xfrm>
          <a:solidFill>
            <a:schemeClr val="accent4">
              <a:alpha val="90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marL="0" indent="0">
              <a:buNone/>
            </a:pPr>
            <a:r>
              <a:rPr lang="en-US" sz="2400" b="1" dirty="0" smtClean="0"/>
              <a:t>Fixed </a:t>
            </a:r>
            <a:r>
              <a:rPr lang="en-US" sz="2400" b="1" dirty="0" smtClean="0"/>
              <a:t>Resources: </a:t>
            </a:r>
            <a:r>
              <a:rPr lang="en-US" sz="2400" dirty="0" smtClean="0"/>
              <a:t>Equipment;</a:t>
            </a:r>
            <a:r>
              <a:rPr lang="en-US" sz="2400" dirty="0"/>
              <a:t> </a:t>
            </a:r>
            <a:r>
              <a:rPr lang="en-US" sz="2400" dirty="0" smtClean="0"/>
              <a:t>Software;</a:t>
            </a:r>
            <a:r>
              <a:rPr lang="en-US" sz="2400" dirty="0"/>
              <a:t> </a:t>
            </a:r>
            <a:r>
              <a:rPr lang="en-US" sz="2400" dirty="0" smtClean="0"/>
              <a:t>Space</a:t>
            </a:r>
          </a:p>
          <a:p>
            <a:pPr marL="0" indent="0">
              <a:buNone/>
            </a:pPr>
            <a:r>
              <a:rPr lang="en-US" sz="2400" b="1" dirty="0" smtClean="0"/>
              <a:t>Human </a:t>
            </a:r>
            <a:r>
              <a:rPr lang="en-US" sz="2400" b="1" dirty="0" smtClean="0"/>
              <a:t>Resources:</a:t>
            </a:r>
            <a:r>
              <a:rPr lang="en-US" sz="2400" b="1" dirty="0"/>
              <a:t> </a:t>
            </a:r>
            <a:r>
              <a:rPr lang="en-US" sz="2400" dirty="0" smtClean="0"/>
              <a:t>Production  (</a:t>
            </a:r>
            <a:r>
              <a:rPr lang="en-US" sz="2400" dirty="0" smtClean="0"/>
              <a:t>tasks and </a:t>
            </a:r>
            <a:r>
              <a:rPr lang="en-US" sz="2400" dirty="0" smtClean="0"/>
              <a:t>complete process); Project Management</a:t>
            </a:r>
          </a:p>
        </p:txBody>
      </p:sp>
      <p:sp>
        <p:nvSpPr>
          <p:cNvPr id="5" name="Title 1"/>
          <p:cNvSpPr txBox="1">
            <a:spLocks/>
          </p:cNvSpPr>
          <p:nvPr/>
        </p:nvSpPr>
        <p:spPr>
          <a:xfrm>
            <a:off x="-52552" y="152400"/>
            <a:ext cx="5234152" cy="8382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dirty="0" smtClean="0"/>
              <a:t>Scheduling </a:t>
            </a:r>
            <a:r>
              <a:rPr lang="en-US" dirty="0" smtClean="0"/>
              <a:t>Resources</a:t>
            </a:r>
            <a:endParaRPr lang="en-US" dirty="0"/>
          </a:p>
        </p:txBody>
      </p:sp>
    </p:spTree>
    <p:extLst>
      <p:ext uri="{BB962C8B-B14F-4D97-AF65-F5344CB8AC3E}">
        <p14:creationId xmlns:p14="http://schemas.microsoft.com/office/powerpoint/2010/main" val="310616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ISSING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8905" t="19598" r="6528" b="37188"/>
          <a:stretch/>
        </p:blipFill>
        <p:spPr bwMode="auto">
          <a:xfrm>
            <a:off x="0" y="0"/>
            <a:ext cx="9193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3648" y="381000"/>
            <a:ext cx="4579883"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Human Resources</a:t>
            </a:r>
            <a:endParaRPr lang="en-US" dirty="0"/>
          </a:p>
        </p:txBody>
      </p:sp>
    </p:spTree>
    <p:extLst>
      <p:ext uri="{BB962C8B-B14F-4D97-AF65-F5344CB8AC3E}">
        <p14:creationId xmlns:p14="http://schemas.microsoft.com/office/powerpoint/2010/main" val="2772480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486400"/>
          </a:xfrm>
        </p:spPr>
        <p:txBody>
          <a:bodyPr>
            <a:normAutofit lnSpcReduction="10000"/>
          </a:bodyPr>
          <a:lstStyle/>
          <a:p>
            <a:r>
              <a:rPr lang="en-US" dirty="0" smtClean="0"/>
              <a:t>Production/line/digitization work = n</a:t>
            </a:r>
          </a:p>
          <a:p>
            <a:r>
              <a:rPr lang="en-US" dirty="0" smtClean="0"/>
              <a:t>Project Management = n * 33-66%</a:t>
            </a:r>
          </a:p>
          <a:p>
            <a:r>
              <a:rPr lang="en-US" dirty="0" smtClean="0"/>
              <a:t>Total = n * 166%</a:t>
            </a:r>
          </a:p>
          <a:p>
            <a:endParaRPr lang="en-US" dirty="0"/>
          </a:p>
          <a:p>
            <a:r>
              <a:rPr lang="en-US" dirty="0" smtClean="0"/>
              <a:t>Full time = 122 hours / </a:t>
            </a:r>
            <a:r>
              <a:rPr lang="en-US" dirty="0" smtClean="0"/>
              <a:t>month</a:t>
            </a:r>
          </a:p>
          <a:p>
            <a:pPr lvl="1"/>
            <a:r>
              <a:rPr lang="en-US" dirty="0" smtClean="0"/>
              <a:t>Project Management, 66% </a:t>
            </a:r>
            <a:endParaRPr lang="en-US" dirty="0" smtClean="0"/>
          </a:p>
          <a:p>
            <a:pPr lvl="2"/>
            <a:r>
              <a:rPr lang="en-US" dirty="0" smtClean="0"/>
              <a:t>Production = 73 </a:t>
            </a:r>
            <a:r>
              <a:rPr lang="en-US" dirty="0" smtClean="0"/>
              <a:t>hours</a:t>
            </a:r>
            <a:endParaRPr lang="en-US" dirty="0" smtClean="0"/>
          </a:p>
          <a:p>
            <a:pPr lvl="2"/>
            <a:r>
              <a:rPr lang="en-US" dirty="0" smtClean="0"/>
              <a:t>Project management = </a:t>
            </a:r>
            <a:r>
              <a:rPr lang="en-US" dirty="0" smtClean="0"/>
              <a:t>48 </a:t>
            </a:r>
            <a:r>
              <a:rPr lang="en-US" dirty="0" smtClean="0"/>
              <a:t>hours </a:t>
            </a:r>
            <a:endParaRPr lang="en-US" dirty="0" smtClean="0"/>
          </a:p>
          <a:p>
            <a:pPr lvl="1"/>
            <a:r>
              <a:rPr lang="en-US" dirty="0" smtClean="0"/>
              <a:t>Project Management, 33%</a:t>
            </a:r>
          </a:p>
          <a:p>
            <a:pPr lvl="2"/>
            <a:r>
              <a:rPr lang="en-US" dirty="0"/>
              <a:t>Production = </a:t>
            </a:r>
            <a:r>
              <a:rPr lang="en-US" dirty="0" smtClean="0"/>
              <a:t>92 hours</a:t>
            </a:r>
            <a:endParaRPr lang="en-US" dirty="0"/>
          </a:p>
          <a:p>
            <a:pPr lvl="2"/>
            <a:r>
              <a:rPr lang="en-US" dirty="0"/>
              <a:t>Project management = </a:t>
            </a:r>
            <a:r>
              <a:rPr lang="en-US" dirty="0" smtClean="0"/>
              <a:t>30 </a:t>
            </a:r>
            <a:r>
              <a:rPr lang="en-US" dirty="0"/>
              <a:t>hours </a:t>
            </a:r>
          </a:p>
        </p:txBody>
      </p:sp>
      <p:sp>
        <p:nvSpPr>
          <p:cNvPr id="4" name="Title 1"/>
          <p:cNvSpPr txBox="1">
            <a:spLocks/>
          </p:cNvSpPr>
          <p:nvPr/>
        </p:nvSpPr>
        <p:spPr>
          <a:xfrm>
            <a:off x="1" y="152400"/>
            <a:ext cx="3124199"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dirty="0" smtClean="0"/>
              <a:t>Productivity</a:t>
            </a:r>
            <a:endParaRPr lang="en-US" dirty="0"/>
          </a:p>
        </p:txBody>
      </p:sp>
    </p:spTree>
    <p:extLst>
      <p:ext uri="{BB962C8B-B14F-4D97-AF65-F5344CB8AC3E}">
        <p14:creationId xmlns:p14="http://schemas.microsoft.com/office/powerpoint/2010/main" val="2107572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MISSING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8407" t="22557" r="18836" b="33148"/>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648200" y="228600"/>
            <a:ext cx="4495800"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dirty="0" smtClean="0"/>
              <a:t>Creating Schedules</a:t>
            </a:r>
            <a:endParaRPr lang="en-US" dirty="0"/>
          </a:p>
        </p:txBody>
      </p:sp>
    </p:spTree>
    <p:extLst>
      <p:ext uri="{BB962C8B-B14F-4D97-AF65-F5344CB8AC3E}">
        <p14:creationId xmlns:p14="http://schemas.microsoft.com/office/powerpoint/2010/main" val="3105395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7680"/>
            <a:ext cx="9144000" cy="118872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81200"/>
            <a:ext cx="9144000" cy="1074421"/>
          </a:xfrm>
          <a:prstGeom prst="rect">
            <a:avLst/>
          </a:prstGeom>
        </p:spPr>
      </p:pic>
      <p:sp>
        <p:nvSpPr>
          <p:cNvPr id="5" name="Title 1"/>
          <p:cNvSpPr txBox="1">
            <a:spLocks/>
          </p:cNvSpPr>
          <p:nvPr/>
        </p:nvSpPr>
        <p:spPr>
          <a:xfrm>
            <a:off x="-15765" y="365234"/>
            <a:ext cx="3825765"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Our </a:t>
            </a:r>
            <a:r>
              <a:rPr lang="en-US" dirty="0" smtClean="0"/>
              <a:t>Workflows</a:t>
            </a:r>
            <a:endParaRPr lang="en-US" dirty="0"/>
          </a:p>
        </p:txBody>
      </p:sp>
    </p:spTree>
    <p:extLst>
      <p:ext uri="{BB962C8B-B14F-4D97-AF65-F5344CB8AC3E}">
        <p14:creationId xmlns:p14="http://schemas.microsoft.com/office/powerpoint/2010/main" val="2306824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ISSI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 y="152400"/>
            <a:ext cx="6019801"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Estimating Workflow Times</a:t>
            </a:r>
            <a:endParaRPr lang="en-US" dirty="0"/>
          </a:p>
        </p:txBody>
      </p:sp>
      <p:sp>
        <p:nvSpPr>
          <p:cNvPr id="7" name="Title 1"/>
          <p:cNvSpPr txBox="1">
            <a:spLocks/>
          </p:cNvSpPr>
          <p:nvPr/>
        </p:nvSpPr>
        <p:spPr>
          <a:xfrm>
            <a:off x="5410200" y="5486400"/>
            <a:ext cx="3733800" cy="13716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000" dirty="0"/>
              <a:t>Time per task for: </a:t>
            </a:r>
            <a:endParaRPr lang="en-US" sz="3000" dirty="0" smtClean="0"/>
          </a:p>
          <a:p>
            <a:pPr algn="l"/>
            <a:r>
              <a:rPr lang="en-US" sz="3000" dirty="0" smtClean="0"/>
              <a:t>1) a </a:t>
            </a:r>
            <a:r>
              <a:rPr lang="en-US" sz="3000" dirty="0"/>
              <a:t>single </a:t>
            </a:r>
            <a:r>
              <a:rPr lang="en-US" sz="3000" dirty="0" smtClean="0"/>
              <a:t>item </a:t>
            </a:r>
            <a:endParaRPr lang="en-US" sz="3000" dirty="0" smtClean="0"/>
          </a:p>
          <a:p>
            <a:pPr algn="l"/>
            <a:r>
              <a:rPr lang="en-US" sz="3000" dirty="0" smtClean="0"/>
              <a:t>2) a </a:t>
            </a:r>
            <a:r>
              <a:rPr lang="en-US" sz="3000" dirty="0"/>
              <a:t>set of similar </a:t>
            </a:r>
            <a:r>
              <a:rPr lang="en-US" sz="3000" dirty="0" smtClean="0"/>
              <a:t>items</a:t>
            </a:r>
            <a:endParaRPr lang="en-US" sz="3000" dirty="0"/>
          </a:p>
        </p:txBody>
      </p:sp>
    </p:spTree>
    <p:extLst>
      <p:ext uri="{BB962C8B-B14F-4D97-AF65-F5344CB8AC3E}">
        <p14:creationId xmlns:p14="http://schemas.microsoft.com/office/powerpoint/2010/main" val="3992962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in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5369" y="1219200"/>
            <a:ext cx="3124200" cy="50163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295400"/>
            <a:ext cx="5410200" cy="5486400"/>
          </a:xfrm>
        </p:spPr>
        <p:txBody>
          <a:bodyPr>
            <a:noAutofit/>
          </a:bodyPr>
          <a:lstStyle/>
          <a:p>
            <a:r>
              <a:rPr lang="en-US" sz="2400" dirty="0" smtClean="0"/>
              <a:t>What task requires the most time?</a:t>
            </a:r>
            <a:br>
              <a:rPr lang="en-US" sz="2400" dirty="0" smtClean="0"/>
            </a:br>
            <a:endParaRPr lang="en-US" sz="2400" dirty="0" smtClean="0"/>
          </a:p>
          <a:p>
            <a:r>
              <a:rPr lang="en-US" sz="2400" dirty="0" smtClean="0"/>
              <a:t>What task presents the most risk (likely to fail itself or area between tasks that can fail)?</a:t>
            </a:r>
            <a:br>
              <a:rPr lang="en-US" sz="2400" dirty="0" smtClean="0"/>
            </a:br>
            <a:endParaRPr lang="en-US" sz="2400" dirty="0" smtClean="0"/>
          </a:p>
          <a:p>
            <a:r>
              <a:rPr lang="en-US" sz="2400" dirty="0" smtClean="0"/>
              <a:t>What are the dependencies for each task?</a:t>
            </a:r>
            <a:br>
              <a:rPr lang="en-US" sz="2400" dirty="0" smtClean="0"/>
            </a:br>
            <a:endParaRPr lang="en-US" sz="2400" dirty="0" smtClean="0"/>
          </a:p>
          <a:p>
            <a:r>
              <a:rPr lang="en-US" sz="2400" dirty="0" smtClean="0"/>
              <a:t>What are the impacts for other areas?</a:t>
            </a:r>
            <a:br>
              <a:rPr lang="en-US" sz="2400" dirty="0" smtClean="0"/>
            </a:br>
            <a:endParaRPr lang="en-US" sz="2400" dirty="0" smtClean="0"/>
          </a:p>
          <a:p>
            <a:r>
              <a:rPr lang="en-US" sz="2400" dirty="0" smtClean="0"/>
              <a:t>Where are the checkpoints (alpha, omega, in between)?</a:t>
            </a:r>
            <a:endParaRPr lang="en-US" sz="2400" dirty="0"/>
          </a:p>
        </p:txBody>
      </p:sp>
      <p:sp>
        <p:nvSpPr>
          <p:cNvPr id="5" name="Title 1"/>
          <p:cNvSpPr txBox="1">
            <a:spLocks/>
          </p:cNvSpPr>
          <p:nvPr/>
        </p:nvSpPr>
        <p:spPr>
          <a:xfrm>
            <a:off x="1" y="152400"/>
            <a:ext cx="8077200"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dirty="0" smtClean="0"/>
              <a:t>Questions for Workflow Evaluation</a:t>
            </a:r>
            <a:endParaRPr lang="en-US" dirty="0"/>
          </a:p>
        </p:txBody>
      </p:sp>
    </p:spTree>
    <p:extLst>
      <p:ext uri="{BB962C8B-B14F-4D97-AF65-F5344CB8AC3E}">
        <p14:creationId xmlns:p14="http://schemas.microsoft.com/office/powerpoint/2010/main" val="989155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ISSING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7299" t="21110" r="5110" b="1103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81200" y="228600"/>
            <a:ext cx="7162800"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dirty="0" smtClean="0"/>
              <a:t>Testing the Workflow on a Schedule</a:t>
            </a:r>
            <a:endParaRPr lang="en-US" dirty="0"/>
          </a:p>
        </p:txBody>
      </p:sp>
    </p:spTree>
    <p:extLst>
      <p:ext uri="{BB962C8B-B14F-4D97-AF65-F5344CB8AC3E}">
        <p14:creationId xmlns:p14="http://schemas.microsoft.com/office/powerpoint/2010/main" val="1167392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Questions?</a:t>
            </a:r>
            <a:endParaRPr lang="en-US" dirty="0"/>
          </a:p>
        </p:txBody>
      </p:sp>
      <p:sp>
        <p:nvSpPr>
          <p:cNvPr id="3" name="Subtitle 2"/>
          <p:cNvSpPr>
            <a:spLocks noGrp="1"/>
          </p:cNvSpPr>
          <p:nvPr>
            <p:ph type="subTitle" idx="1"/>
          </p:nvPr>
        </p:nvSpPr>
        <p:spPr/>
        <p:txBody>
          <a:bodyPr>
            <a:normAutofit/>
          </a:bodyPr>
          <a:lstStyle/>
          <a:p>
            <a:r>
              <a:rPr lang="en-US" sz="2800" dirty="0" smtClean="0">
                <a:hlinkClick r:id="rId3"/>
              </a:rPr>
              <a:t>marsull@uflib.ufl.edu</a:t>
            </a:r>
            <a:r>
              <a:rPr lang="en-US" sz="2800" dirty="0" smtClean="0"/>
              <a:t> and </a:t>
            </a:r>
            <a:r>
              <a:rPr lang="en-US" sz="2800" dirty="0" smtClean="0">
                <a:hlinkClick r:id="rId4"/>
              </a:rPr>
              <a:t>laurien@ufl.edu</a:t>
            </a:r>
            <a:r>
              <a:rPr lang="en-US" sz="2800" dirty="0" smtClean="0"/>
              <a:t>  </a:t>
            </a:r>
            <a:br>
              <a:rPr lang="en-US" sz="2800" dirty="0" smtClean="0"/>
            </a:br>
            <a:endParaRPr lang="en-US" sz="2800" dirty="0"/>
          </a:p>
        </p:txBody>
      </p:sp>
    </p:spTree>
    <p:extLst>
      <p:ext uri="{BB962C8B-B14F-4D97-AF65-F5344CB8AC3E}">
        <p14:creationId xmlns:p14="http://schemas.microsoft.com/office/powerpoint/2010/main" val="4092734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22710" y="3962400"/>
            <a:ext cx="3365690" cy="229131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710" y="1513264"/>
            <a:ext cx="3378200" cy="20955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513264"/>
            <a:ext cx="4673600" cy="560832"/>
          </a:xfrm>
          <a:prstGeom prst="rect">
            <a:avLst/>
          </a:prstGeom>
          <a:ln>
            <a:solidFill>
              <a:schemeClr val="tx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1" y="2438400"/>
            <a:ext cx="2514600" cy="2478442"/>
          </a:xfrm>
          <a:prstGeom prst="rect">
            <a:avLst/>
          </a:prstGeom>
          <a:ln>
            <a:solidFill>
              <a:schemeClr val="tx1"/>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0400" y="2448806"/>
            <a:ext cx="1701800" cy="2438730"/>
          </a:xfrm>
          <a:prstGeom prst="rect">
            <a:avLst/>
          </a:prstGeom>
          <a:ln>
            <a:solidFill>
              <a:schemeClr val="tx1"/>
            </a:solidFill>
          </a:ln>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5181599"/>
            <a:ext cx="4445000" cy="1550903"/>
          </a:xfrm>
          <a:prstGeom prst="rect">
            <a:avLst/>
          </a:prstGeom>
          <a:ln>
            <a:solidFill>
              <a:schemeClr val="tx1"/>
            </a:solidFill>
          </a:ln>
        </p:spPr>
      </p:pic>
      <p:sp>
        <p:nvSpPr>
          <p:cNvPr id="10" name="Title 1"/>
          <p:cNvSpPr txBox="1">
            <a:spLocks/>
          </p:cNvSpPr>
          <p:nvPr/>
        </p:nvSpPr>
        <p:spPr>
          <a:xfrm>
            <a:off x="-15765" y="381000"/>
            <a:ext cx="3825765"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Our </a:t>
            </a:r>
            <a:r>
              <a:rPr lang="en-US" dirty="0" smtClean="0"/>
              <a:t>Workflows</a:t>
            </a:r>
            <a:endParaRPr lang="en-US" dirty="0"/>
          </a:p>
        </p:txBody>
      </p:sp>
    </p:spTree>
    <p:extLst>
      <p:ext uri="{BB962C8B-B14F-4D97-AF65-F5344CB8AC3E}">
        <p14:creationId xmlns:p14="http://schemas.microsoft.com/office/powerpoint/2010/main" val="391716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in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57" r="10922"/>
          <a:stretch/>
        </p:blipFill>
        <p:spPr bwMode="auto">
          <a:xfrm>
            <a:off x="0" y="-7620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5765" y="0"/>
            <a:ext cx="3825765"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Our </a:t>
            </a:r>
            <a:r>
              <a:rPr lang="en-US" dirty="0" smtClean="0"/>
              <a:t>Workflows</a:t>
            </a:r>
            <a:endParaRPr lang="en-US" dirty="0"/>
          </a:p>
        </p:txBody>
      </p:sp>
    </p:spTree>
    <p:extLst>
      <p:ext uri="{BB962C8B-B14F-4D97-AF65-F5344CB8AC3E}">
        <p14:creationId xmlns:p14="http://schemas.microsoft.com/office/powerpoint/2010/main" val="395567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Placeholder 4"/>
          <p:cNvPicPr>
            <a:picLocks noGrp="1" noChangeAspect="1"/>
          </p:cNvPicPr>
          <p:nvPr>
            <p:ph idx="1"/>
          </p:nvPr>
        </p:nvPicPr>
        <p:blipFill>
          <a:blip r:embed="rId3">
            <a:extLst>
              <a:ext uri="{28A0092B-C50C-407E-A947-70E740481C1C}">
                <a14:useLocalDpi xmlns:a14="http://schemas.microsoft.com/office/drawing/2010/main" val="0"/>
              </a:ext>
            </a:extLst>
          </a:blip>
          <a:srcRect l="16095" r="16095"/>
          <a:stretch>
            <a:fillRect/>
          </a:stretch>
        </p:blipFill>
        <p:spPr>
          <a:xfrm>
            <a:off x="2628" y="0"/>
            <a:ext cx="9141372" cy="6858000"/>
          </a:xfrm>
          <a:prstGeom prst="rect">
            <a:avLst/>
          </a:prstGeom>
        </p:spPr>
      </p:pic>
      <p:sp>
        <p:nvSpPr>
          <p:cNvPr id="5" name="Title 1"/>
          <p:cNvSpPr txBox="1">
            <a:spLocks/>
          </p:cNvSpPr>
          <p:nvPr/>
        </p:nvSpPr>
        <p:spPr>
          <a:xfrm>
            <a:off x="6632028" y="236483"/>
            <a:ext cx="2514600"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Metadata</a:t>
            </a:r>
            <a:endParaRPr lang="en-US" dirty="0"/>
          </a:p>
        </p:txBody>
      </p:sp>
    </p:spTree>
    <p:extLst>
      <p:ext uri="{BB962C8B-B14F-4D97-AF65-F5344CB8AC3E}">
        <p14:creationId xmlns:p14="http://schemas.microsoft.com/office/powerpoint/2010/main" val="3950496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2243"/>
            <a:ext cx="3674030" cy="4117957"/>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467009635"/>
              </p:ext>
            </p:extLst>
          </p:nvPr>
        </p:nvGraphicFramePr>
        <p:xfrm>
          <a:off x="4306600" y="1328484"/>
          <a:ext cx="4608800" cy="3548320"/>
        </p:xfrm>
        <a:graphic>
          <a:graphicData uri="http://schemas.openxmlformats.org/drawingml/2006/table">
            <a:tbl>
              <a:tblPr/>
              <a:tblGrid>
                <a:gridCol w="3008600"/>
                <a:gridCol w="1600200"/>
              </a:tblGrid>
              <a:tr h="481762">
                <a:tc gridSpan="2">
                  <a:txBody>
                    <a:bodyPr/>
                    <a:lstStyle/>
                    <a:p>
                      <a:r>
                        <a:rPr lang="en-US" sz="1600" b="1" dirty="0" smtClean="0">
                          <a:solidFill>
                            <a:schemeClr val="bg1"/>
                          </a:solidFill>
                        </a:rPr>
                        <a:t>Average Times:</a:t>
                      </a:r>
                      <a:endParaRPr lang="en-US" sz="1600" b="1" dirty="0">
                        <a:solidFill>
                          <a:schemeClr val="bg1"/>
                        </a:solidFill>
                      </a:endParaRPr>
                    </a:p>
                  </a:txBody>
                  <a:tcPr marL="19017" marR="19017" marT="19017" marB="19017" anchor="ctr">
                    <a:lnL>
                      <a:noFill/>
                    </a:lnL>
                    <a:lnR>
                      <a:noFill/>
                    </a:lnR>
                    <a:lnT>
                      <a:noFill/>
                    </a:lnT>
                    <a:lnB>
                      <a:noFill/>
                    </a:lnB>
                    <a:solidFill>
                      <a:schemeClr val="tx1"/>
                    </a:solidFill>
                  </a:tcPr>
                </a:tc>
                <a:tc hMerge="1">
                  <a:txBody>
                    <a:bodyPr/>
                    <a:lstStyle/>
                    <a:p>
                      <a:endParaRPr lang="en-US"/>
                    </a:p>
                  </a:txBody>
                  <a:tcPr/>
                </a:tc>
              </a:tr>
              <a:tr h="270212">
                <a:tc>
                  <a:txBody>
                    <a:bodyPr/>
                    <a:lstStyle/>
                    <a:p>
                      <a:r>
                        <a:rPr lang="en-US" sz="1400" dirty="0">
                          <a:solidFill>
                            <a:schemeClr val="bg1"/>
                          </a:solidFill>
                        </a:rPr>
                        <a:t>Bound books</a:t>
                      </a:r>
                    </a:p>
                  </a:txBody>
                  <a:tcPr marL="19017" marR="19017" marT="19017" marB="19017" anchor="ctr">
                    <a:lnL>
                      <a:noFill/>
                    </a:lnL>
                    <a:lnR>
                      <a:noFill/>
                    </a:lnR>
                    <a:lnT>
                      <a:noFill/>
                    </a:lnT>
                    <a:lnB>
                      <a:noFill/>
                    </a:lnB>
                    <a:solidFill>
                      <a:schemeClr val="tx2"/>
                    </a:solidFill>
                  </a:tcPr>
                </a:tc>
                <a:tc>
                  <a:txBody>
                    <a:bodyPr/>
                    <a:lstStyle/>
                    <a:p>
                      <a:r>
                        <a:rPr lang="en-US" sz="1400">
                          <a:solidFill>
                            <a:schemeClr val="bg1"/>
                          </a:solidFill>
                        </a:rPr>
                        <a:t>7 hours</a:t>
                      </a:r>
                    </a:p>
                  </a:txBody>
                  <a:tcPr marL="19017" marR="19017" marT="19017" marB="19017" anchor="ctr">
                    <a:lnL>
                      <a:noFill/>
                    </a:lnL>
                    <a:lnR>
                      <a:noFill/>
                    </a:lnR>
                    <a:lnT>
                      <a:noFill/>
                    </a:lnT>
                    <a:lnB>
                      <a:noFill/>
                    </a:lnB>
                    <a:solidFill>
                      <a:schemeClr val="tx2"/>
                    </a:solidFill>
                  </a:tcPr>
                </a:tc>
              </a:tr>
              <a:tr h="270212">
                <a:tc>
                  <a:txBody>
                    <a:bodyPr/>
                    <a:lstStyle/>
                    <a:p>
                      <a:r>
                        <a:rPr lang="en-US" sz="1400" dirty="0">
                          <a:solidFill>
                            <a:schemeClr val="bg1"/>
                          </a:solidFill>
                        </a:rPr>
                        <a:t>Disbound books</a:t>
                      </a:r>
                    </a:p>
                  </a:txBody>
                  <a:tcPr marL="19017" marR="19017" marT="19017" marB="19017" anchor="ctr">
                    <a:lnL>
                      <a:noFill/>
                    </a:lnL>
                    <a:lnR>
                      <a:noFill/>
                    </a:lnR>
                    <a:lnT>
                      <a:noFill/>
                    </a:lnT>
                    <a:lnB>
                      <a:noFill/>
                    </a:lnB>
                    <a:solidFill>
                      <a:schemeClr val="tx2"/>
                    </a:solidFill>
                  </a:tcPr>
                </a:tc>
                <a:tc>
                  <a:txBody>
                    <a:bodyPr/>
                    <a:lstStyle/>
                    <a:p>
                      <a:r>
                        <a:rPr lang="en-US" sz="1400">
                          <a:solidFill>
                            <a:schemeClr val="bg1"/>
                          </a:solidFill>
                        </a:rPr>
                        <a:t>2 hours</a:t>
                      </a:r>
                    </a:p>
                  </a:txBody>
                  <a:tcPr marL="19017" marR="19017" marT="19017" marB="19017" anchor="ctr">
                    <a:lnL>
                      <a:noFill/>
                    </a:lnL>
                    <a:lnR>
                      <a:noFill/>
                    </a:lnR>
                    <a:lnT>
                      <a:noFill/>
                    </a:lnT>
                    <a:lnB>
                      <a:noFill/>
                    </a:lnB>
                    <a:solidFill>
                      <a:schemeClr val="tx2"/>
                    </a:solidFill>
                  </a:tcPr>
                </a:tc>
              </a:tr>
              <a:tr h="270212">
                <a:tc>
                  <a:txBody>
                    <a:bodyPr/>
                    <a:lstStyle/>
                    <a:p>
                      <a:r>
                        <a:rPr lang="en-US" sz="1400" dirty="0">
                          <a:solidFill>
                            <a:schemeClr val="bg1"/>
                          </a:solidFill>
                        </a:rPr>
                        <a:t>archival/photos</a:t>
                      </a:r>
                    </a:p>
                  </a:txBody>
                  <a:tcPr marL="19017" marR="19017" marT="19017" marB="19017" anchor="ctr">
                    <a:lnL>
                      <a:noFill/>
                    </a:lnL>
                    <a:lnR>
                      <a:noFill/>
                    </a:lnR>
                    <a:lnT>
                      <a:noFill/>
                    </a:lnT>
                    <a:lnB>
                      <a:noFill/>
                    </a:lnB>
                    <a:solidFill>
                      <a:schemeClr val="tx2"/>
                    </a:solidFill>
                  </a:tcPr>
                </a:tc>
                <a:tc>
                  <a:txBody>
                    <a:bodyPr/>
                    <a:lstStyle/>
                    <a:p>
                      <a:r>
                        <a:rPr lang="en-US" sz="1400">
                          <a:solidFill>
                            <a:schemeClr val="bg1"/>
                          </a:solidFill>
                        </a:rPr>
                        <a:t>11 pages / hour</a:t>
                      </a:r>
                    </a:p>
                  </a:txBody>
                  <a:tcPr marL="19017" marR="19017" marT="19017" marB="19017" anchor="ctr">
                    <a:lnL>
                      <a:noFill/>
                    </a:lnL>
                    <a:lnR>
                      <a:noFill/>
                    </a:lnR>
                    <a:lnT>
                      <a:noFill/>
                    </a:lnT>
                    <a:lnB>
                      <a:noFill/>
                    </a:lnB>
                    <a:solidFill>
                      <a:schemeClr val="tx2"/>
                    </a:solidFill>
                  </a:tcPr>
                </a:tc>
              </a:tr>
              <a:tr h="270212">
                <a:tc>
                  <a:txBody>
                    <a:bodyPr/>
                    <a:lstStyle/>
                    <a:p>
                      <a:r>
                        <a:rPr lang="en-US" sz="1400" dirty="0">
                          <a:solidFill>
                            <a:schemeClr val="bg1"/>
                          </a:solidFill>
                        </a:rPr>
                        <a:t>large format</a:t>
                      </a:r>
                    </a:p>
                  </a:txBody>
                  <a:tcPr marL="19017" marR="19017" marT="19017" marB="19017" anchor="ctr">
                    <a:lnL>
                      <a:noFill/>
                    </a:lnL>
                    <a:lnR>
                      <a:noFill/>
                    </a:lnR>
                    <a:lnT>
                      <a:noFill/>
                    </a:lnT>
                    <a:lnB>
                      <a:noFill/>
                    </a:lnB>
                    <a:solidFill>
                      <a:schemeClr val="tx2"/>
                    </a:solidFill>
                  </a:tcPr>
                </a:tc>
                <a:tc>
                  <a:txBody>
                    <a:bodyPr/>
                    <a:lstStyle/>
                    <a:p>
                      <a:r>
                        <a:rPr lang="en-US" sz="1400">
                          <a:solidFill>
                            <a:schemeClr val="bg1"/>
                          </a:solidFill>
                        </a:rPr>
                        <a:t>2.5 hours</a:t>
                      </a:r>
                    </a:p>
                  </a:txBody>
                  <a:tcPr marL="19017" marR="19017" marT="19017" marB="19017" anchor="ctr">
                    <a:lnL>
                      <a:noFill/>
                    </a:lnL>
                    <a:lnR>
                      <a:noFill/>
                    </a:lnR>
                    <a:lnT>
                      <a:noFill/>
                    </a:lnT>
                    <a:lnB>
                      <a:noFill/>
                    </a:lnB>
                    <a:solidFill>
                      <a:schemeClr val="tx2"/>
                    </a:solidFill>
                  </a:tcPr>
                </a:tc>
              </a:tr>
              <a:tr h="270212">
                <a:tc>
                  <a:txBody>
                    <a:bodyPr/>
                    <a:lstStyle/>
                    <a:p>
                      <a:r>
                        <a:rPr lang="en-US" sz="1400" dirty="0">
                          <a:solidFill>
                            <a:schemeClr val="bg1"/>
                          </a:solidFill>
                        </a:rPr>
                        <a:t>born digital</a:t>
                      </a:r>
                    </a:p>
                  </a:txBody>
                  <a:tcPr marL="19017" marR="19017" marT="19017" marB="19017" anchor="ctr">
                    <a:lnL>
                      <a:noFill/>
                    </a:lnL>
                    <a:lnR>
                      <a:noFill/>
                    </a:lnR>
                    <a:lnT>
                      <a:noFill/>
                    </a:lnT>
                    <a:lnB>
                      <a:noFill/>
                    </a:lnB>
                    <a:solidFill>
                      <a:schemeClr val="tx2"/>
                    </a:solidFill>
                  </a:tcPr>
                </a:tc>
                <a:tc>
                  <a:txBody>
                    <a:bodyPr/>
                    <a:lstStyle/>
                    <a:p>
                      <a:r>
                        <a:rPr lang="en-US" sz="1400">
                          <a:solidFill>
                            <a:schemeClr val="bg1"/>
                          </a:solidFill>
                        </a:rPr>
                        <a:t>50 pages / hour</a:t>
                      </a:r>
                    </a:p>
                  </a:txBody>
                  <a:tcPr marL="19017" marR="19017" marT="19017" marB="19017" anchor="ctr">
                    <a:lnL>
                      <a:noFill/>
                    </a:lnL>
                    <a:lnR>
                      <a:noFill/>
                    </a:lnR>
                    <a:lnT>
                      <a:noFill/>
                    </a:lnT>
                    <a:lnB>
                      <a:noFill/>
                    </a:lnB>
                    <a:solidFill>
                      <a:schemeClr val="tx2"/>
                    </a:solidFill>
                  </a:tcPr>
                </a:tc>
              </a:tr>
              <a:tr h="270212">
                <a:tc>
                  <a:txBody>
                    <a:bodyPr/>
                    <a:lstStyle/>
                    <a:p>
                      <a:r>
                        <a:rPr lang="en-US" sz="1400" dirty="0">
                          <a:solidFill>
                            <a:schemeClr val="bg1"/>
                          </a:solidFill>
                        </a:rPr>
                        <a:t>print newspapers</a:t>
                      </a:r>
                    </a:p>
                  </a:txBody>
                  <a:tcPr marL="19017" marR="19017" marT="19017" marB="19017" anchor="ctr">
                    <a:lnL>
                      <a:noFill/>
                    </a:lnL>
                    <a:lnR>
                      <a:noFill/>
                    </a:lnR>
                    <a:lnT>
                      <a:noFill/>
                    </a:lnT>
                    <a:lnB>
                      <a:noFill/>
                    </a:lnB>
                    <a:solidFill>
                      <a:schemeClr val="tx2"/>
                    </a:solidFill>
                  </a:tcPr>
                </a:tc>
                <a:tc>
                  <a:txBody>
                    <a:bodyPr/>
                    <a:lstStyle/>
                    <a:p>
                      <a:r>
                        <a:rPr lang="en-US" sz="1400">
                          <a:solidFill>
                            <a:schemeClr val="bg1"/>
                          </a:solidFill>
                        </a:rPr>
                        <a:t>40 pages / hour</a:t>
                      </a:r>
                    </a:p>
                  </a:txBody>
                  <a:tcPr marL="19017" marR="19017" marT="19017" marB="19017" anchor="ctr">
                    <a:lnL>
                      <a:noFill/>
                    </a:lnL>
                    <a:lnR>
                      <a:noFill/>
                    </a:lnR>
                    <a:lnT>
                      <a:noFill/>
                    </a:lnT>
                    <a:lnB>
                      <a:noFill/>
                    </a:lnB>
                    <a:solidFill>
                      <a:schemeClr val="tx2"/>
                    </a:solidFill>
                  </a:tcPr>
                </a:tc>
              </a:tr>
              <a:tr h="481762">
                <a:tc>
                  <a:txBody>
                    <a:bodyPr/>
                    <a:lstStyle/>
                    <a:p>
                      <a:r>
                        <a:rPr lang="en-US" sz="1400" dirty="0">
                          <a:solidFill>
                            <a:schemeClr val="bg1"/>
                          </a:solidFill>
                        </a:rPr>
                        <a:t>vended digitization, newspapers on microfilm, NDNP-compliant</a:t>
                      </a:r>
                    </a:p>
                  </a:txBody>
                  <a:tcPr marL="19017" marR="19017" marT="19017" marB="19017" anchor="ctr">
                    <a:lnL>
                      <a:noFill/>
                    </a:lnL>
                    <a:lnR>
                      <a:noFill/>
                    </a:lnR>
                    <a:lnT>
                      <a:noFill/>
                    </a:lnT>
                    <a:lnB>
                      <a:noFill/>
                    </a:lnB>
                    <a:solidFill>
                      <a:schemeClr val="tx2"/>
                    </a:solidFill>
                  </a:tcPr>
                </a:tc>
                <a:tc>
                  <a:txBody>
                    <a:bodyPr/>
                    <a:lstStyle/>
                    <a:p>
                      <a:r>
                        <a:rPr lang="en-US" sz="1400">
                          <a:solidFill>
                            <a:schemeClr val="bg1"/>
                          </a:solidFill>
                        </a:rPr>
                        <a:t>210 pages / hour</a:t>
                      </a:r>
                    </a:p>
                  </a:txBody>
                  <a:tcPr marL="19017" marR="19017" marT="19017" marB="19017" anchor="ctr">
                    <a:lnL>
                      <a:noFill/>
                    </a:lnL>
                    <a:lnR>
                      <a:noFill/>
                    </a:lnR>
                    <a:lnT>
                      <a:noFill/>
                    </a:lnT>
                    <a:lnB>
                      <a:noFill/>
                    </a:lnB>
                    <a:solidFill>
                      <a:schemeClr val="tx2"/>
                    </a:solidFill>
                  </a:tcPr>
                </a:tc>
              </a:tr>
              <a:tr h="481762">
                <a:tc>
                  <a:txBody>
                    <a:bodyPr/>
                    <a:lstStyle/>
                    <a:p>
                      <a:r>
                        <a:rPr lang="en-US" sz="1400" dirty="0" smtClean="0">
                          <a:solidFill>
                            <a:schemeClr val="bg1"/>
                          </a:solidFill>
                        </a:rPr>
                        <a:t>vended </a:t>
                      </a:r>
                      <a:r>
                        <a:rPr lang="en-US" sz="1400" dirty="0">
                          <a:solidFill>
                            <a:schemeClr val="bg1"/>
                          </a:solidFill>
                        </a:rPr>
                        <a:t>digitization, newspapers on microfilm, non-compliant</a:t>
                      </a:r>
                    </a:p>
                  </a:txBody>
                  <a:tcPr marL="19017" marR="19017" marT="19017" marB="19017" anchor="ctr">
                    <a:lnL>
                      <a:noFill/>
                    </a:lnL>
                    <a:lnR>
                      <a:noFill/>
                    </a:lnR>
                    <a:lnT>
                      <a:noFill/>
                    </a:lnT>
                    <a:lnB>
                      <a:noFill/>
                    </a:lnB>
                    <a:solidFill>
                      <a:schemeClr val="tx2"/>
                    </a:solidFill>
                  </a:tcPr>
                </a:tc>
                <a:tc>
                  <a:txBody>
                    <a:bodyPr/>
                    <a:lstStyle/>
                    <a:p>
                      <a:r>
                        <a:rPr lang="en-US" sz="1400">
                          <a:solidFill>
                            <a:schemeClr val="bg1"/>
                          </a:solidFill>
                        </a:rPr>
                        <a:t>29 pages / hour</a:t>
                      </a:r>
                    </a:p>
                  </a:txBody>
                  <a:tcPr marL="19017" marR="19017" marT="19017" marB="19017" anchor="ctr">
                    <a:lnL>
                      <a:noFill/>
                    </a:lnL>
                    <a:lnR>
                      <a:noFill/>
                    </a:lnR>
                    <a:lnT>
                      <a:noFill/>
                    </a:lnT>
                    <a:lnB>
                      <a:noFill/>
                    </a:lnB>
                    <a:solidFill>
                      <a:schemeClr val="tx2"/>
                    </a:solidFill>
                  </a:tcPr>
                </a:tc>
              </a:tr>
              <a:tr h="481762">
                <a:tc>
                  <a:txBody>
                    <a:bodyPr/>
                    <a:lstStyle/>
                    <a:p>
                      <a:r>
                        <a:rPr lang="en-US" sz="1400" dirty="0" smtClean="0">
                          <a:solidFill>
                            <a:schemeClr val="bg1"/>
                          </a:solidFill>
                        </a:rPr>
                        <a:t>oral histories</a:t>
                      </a:r>
                      <a:r>
                        <a:rPr lang="en-US" sz="1400" dirty="0">
                          <a:solidFill>
                            <a:schemeClr val="bg1"/>
                          </a:solidFill>
                        </a:rPr>
                        <a:t>, 30 </a:t>
                      </a:r>
                      <a:r>
                        <a:rPr lang="en-US" sz="1400" dirty="0" smtClean="0">
                          <a:solidFill>
                            <a:schemeClr val="bg1"/>
                          </a:solidFill>
                        </a:rPr>
                        <a:t>min; </a:t>
                      </a:r>
                      <a:r>
                        <a:rPr lang="en-US" sz="1400" dirty="0">
                          <a:solidFill>
                            <a:schemeClr val="bg1"/>
                          </a:solidFill>
                        </a:rPr>
                        <a:t>born digital; </a:t>
                      </a:r>
                      <a:r>
                        <a:rPr lang="en-US" sz="1400" dirty="0" smtClean="0">
                          <a:solidFill>
                            <a:schemeClr val="bg1"/>
                          </a:solidFill>
                        </a:rPr>
                        <a:t>PDF </a:t>
                      </a:r>
                      <a:r>
                        <a:rPr lang="en-US" sz="1400" dirty="0">
                          <a:solidFill>
                            <a:schemeClr val="bg1"/>
                          </a:solidFill>
                        </a:rPr>
                        <a:t>transcript</a:t>
                      </a:r>
                    </a:p>
                  </a:txBody>
                  <a:tcPr marL="19017" marR="19017" marT="19017" marB="19017" anchor="ctr">
                    <a:lnL>
                      <a:noFill/>
                    </a:lnL>
                    <a:lnR>
                      <a:noFill/>
                    </a:lnR>
                    <a:lnT>
                      <a:noFill/>
                    </a:lnT>
                    <a:lnB>
                      <a:noFill/>
                    </a:lnB>
                    <a:solidFill>
                      <a:schemeClr val="tx2"/>
                    </a:solidFill>
                  </a:tcPr>
                </a:tc>
                <a:tc>
                  <a:txBody>
                    <a:bodyPr/>
                    <a:lstStyle/>
                    <a:p>
                      <a:r>
                        <a:rPr lang="en-US" sz="1400" dirty="0">
                          <a:solidFill>
                            <a:schemeClr val="bg1"/>
                          </a:solidFill>
                        </a:rPr>
                        <a:t>1 set (audio and PDF) / hour</a:t>
                      </a:r>
                    </a:p>
                  </a:txBody>
                  <a:tcPr marL="19017" marR="19017" marT="19017" marB="19017" anchor="ctr">
                    <a:lnL>
                      <a:noFill/>
                    </a:lnL>
                    <a:lnR>
                      <a:noFill/>
                    </a:lnR>
                    <a:lnT>
                      <a:noFill/>
                    </a:lnT>
                    <a:lnB>
                      <a:noFill/>
                    </a:lnB>
                    <a:solidFill>
                      <a:schemeClr val="tx2"/>
                    </a:solidFill>
                  </a:tcPr>
                </a:tc>
              </a:tr>
            </a:tbl>
          </a:graphicData>
        </a:graphic>
      </p:graphicFrame>
      <p:sp>
        <p:nvSpPr>
          <p:cNvPr id="16" name="Rectangle 1"/>
          <p:cNvSpPr>
            <a:spLocks noChangeArrowheads="1"/>
          </p:cNvSpPr>
          <p:nvPr/>
        </p:nvSpPr>
        <p:spPr bwMode="auto">
          <a:xfrm>
            <a:off x="2517775" y="159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
            </a:r>
            <a:br>
              <a:rPr kumimoji="0" lang="en-US" sz="1800" b="0" i="0" u="none" strike="noStrike" cap="none" normalizeH="0" baseline="0" smtClean="0">
                <a:ln>
                  <a:noFill/>
                </a:ln>
                <a:solidFill>
                  <a:schemeClr val="tx1"/>
                </a:solidFill>
                <a:effectLst/>
                <a:latin typeface="Arial" charset="0"/>
              </a:rPr>
            </a:br>
            <a:endParaRPr kumimoji="0" lang="en-US" sz="1800" b="0" i="0" u="none" strike="noStrike" cap="none" normalizeH="0" baseline="0" smtClean="0">
              <a:ln>
                <a:noFill/>
              </a:ln>
              <a:solidFill>
                <a:schemeClr val="tx1"/>
              </a:solidFill>
              <a:effectLst/>
              <a:latin typeface="Arial" charset="0"/>
            </a:endParaRPr>
          </a:p>
        </p:txBody>
      </p:sp>
      <p:sp>
        <p:nvSpPr>
          <p:cNvPr id="6" name="Title 1"/>
          <p:cNvSpPr txBox="1">
            <a:spLocks/>
          </p:cNvSpPr>
          <p:nvPr/>
        </p:nvSpPr>
        <p:spPr>
          <a:xfrm>
            <a:off x="0" y="236483"/>
            <a:ext cx="7089775"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dirty="0" smtClean="0"/>
              <a:t>Evaluations of Our Workflows</a:t>
            </a:r>
            <a:endParaRPr lang="en-US" dirty="0"/>
          </a:p>
        </p:txBody>
      </p:sp>
    </p:spTree>
    <p:extLst>
      <p:ext uri="{BB962C8B-B14F-4D97-AF65-F5344CB8AC3E}">
        <p14:creationId xmlns:p14="http://schemas.microsoft.com/office/powerpoint/2010/main" val="1902861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50" t="3715" r="2362" b="358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116928"/>
            <a:ext cx="4745421" cy="721272"/>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400" dirty="0" smtClean="0"/>
              <a:t>Scale Changes Everything</a:t>
            </a:r>
            <a:endParaRPr lang="en-US" sz="3400" dirty="0"/>
          </a:p>
        </p:txBody>
      </p:sp>
    </p:spTree>
    <p:extLst>
      <p:ext uri="{BB962C8B-B14F-4D97-AF65-F5344CB8AC3E}">
        <p14:creationId xmlns:p14="http://schemas.microsoft.com/office/powerpoint/2010/main" val="3914993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001000" cy="4876800"/>
          </a:xfrm>
        </p:spPr>
        <p:txBody>
          <a:bodyPr>
            <a:noAutofit/>
          </a:bodyPr>
          <a:lstStyle/>
          <a:p>
            <a:pPr marL="0" lvl="0" indent="0">
              <a:spcBef>
                <a:spcPts val="0"/>
              </a:spcBef>
              <a:buNone/>
              <a:defRPr/>
            </a:pPr>
            <a:r>
              <a:rPr lang="en-US" sz="4000" dirty="0" smtClean="0"/>
              <a:t>Big</a:t>
            </a:r>
            <a:r>
              <a:rPr lang="en-US" sz="4000" dirty="0"/>
              <a:t>, radical ideas are rarely needed to succeed. More often, it’s a handful of basic, solid, good ideas – applied correctly – that are needed</a:t>
            </a:r>
            <a:r>
              <a:rPr lang="en-US" sz="4000" dirty="0" smtClean="0"/>
              <a:t>. </a:t>
            </a:r>
          </a:p>
          <a:p>
            <a:pPr marL="0" lvl="0" indent="0">
              <a:spcBef>
                <a:spcPts val="0"/>
              </a:spcBef>
              <a:buNone/>
              <a:defRPr/>
            </a:pPr>
            <a:endParaRPr lang="en-US" sz="3600" i="1" dirty="0" smtClean="0"/>
          </a:p>
          <a:p>
            <a:pPr marL="0" lvl="0" indent="0">
              <a:spcBef>
                <a:spcPts val="0"/>
              </a:spcBef>
              <a:buNone/>
              <a:defRPr/>
            </a:pPr>
            <a:endParaRPr lang="en-US" sz="3600" i="1" dirty="0"/>
          </a:p>
          <a:p>
            <a:pPr marL="0" lvl="0" indent="0" algn="r">
              <a:spcBef>
                <a:spcPts val="0"/>
              </a:spcBef>
              <a:buNone/>
              <a:defRPr/>
            </a:pPr>
            <a:r>
              <a:rPr lang="en-US" i="1" dirty="0" smtClean="0"/>
              <a:t>Making </a:t>
            </a:r>
            <a:r>
              <a:rPr lang="en-US" i="1" dirty="0"/>
              <a:t>Things Happen: Mastering Project </a:t>
            </a:r>
            <a:r>
              <a:rPr lang="en-US" i="1" dirty="0" smtClean="0"/>
              <a:t>Management</a:t>
            </a:r>
            <a:endParaRPr lang="en-US" dirty="0"/>
          </a:p>
        </p:txBody>
      </p:sp>
    </p:spTree>
    <p:extLst>
      <p:ext uri="{BB962C8B-B14F-4D97-AF65-F5344CB8AC3E}">
        <p14:creationId xmlns:p14="http://schemas.microsoft.com/office/powerpoint/2010/main" val="2141104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610600" cy="5867400"/>
          </a:xfrm>
        </p:spPr>
        <p:txBody>
          <a:bodyPr>
            <a:normAutofit/>
          </a:bodyPr>
          <a:lstStyle/>
          <a:p>
            <a:pPr marL="0" lvl="3" indent="0">
              <a:buNone/>
            </a:pPr>
            <a:r>
              <a:rPr lang="en-US" sz="2400" dirty="0" smtClean="0"/>
              <a:t>Integrate / support </a:t>
            </a:r>
            <a:r>
              <a:rPr lang="en-US" sz="2400" dirty="0"/>
              <a:t>overall </a:t>
            </a:r>
            <a:r>
              <a:rPr lang="en-US" sz="2400" dirty="0" smtClean="0"/>
              <a:t>operations</a:t>
            </a:r>
          </a:p>
          <a:p>
            <a:pPr marL="800100" lvl="4" indent="-342900">
              <a:buFont typeface="Arial" pitchFamily="34" charset="0"/>
              <a:buChar char="•"/>
            </a:pPr>
            <a:r>
              <a:rPr lang="en-US" sz="2400" dirty="0" smtClean="0"/>
              <a:t>Digital curation lifecycle</a:t>
            </a:r>
          </a:p>
          <a:p>
            <a:pPr marL="800100" lvl="4" indent="-342900">
              <a:buFont typeface="Arial" pitchFamily="34" charset="0"/>
              <a:buChar char="•"/>
            </a:pPr>
            <a:r>
              <a:rPr lang="en-US" sz="2400" dirty="0" smtClean="0"/>
              <a:t>Leverage capacity where it exists</a:t>
            </a:r>
          </a:p>
          <a:p>
            <a:pPr marL="800100" lvl="4" indent="-342900">
              <a:buFont typeface="Arial" pitchFamily="34" charset="0"/>
              <a:buChar char="•"/>
            </a:pPr>
            <a:r>
              <a:rPr lang="en-US" sz="2400" dirty="0" smtClean="0"/>
              <a:t>Constraints</a:t>
            </a:r>
          </a:p>
          <a:p>
            <a:pPr marL="800100" lvl="4" indent="-342900">
              <a:buFont typeface="Arial" pitchFamily="34" charset="0"/>
              <a:buChar char="•"/>
            </a:pPr>
            <a:r>
              <a:rPr lang="en-US" sz="2400" dirty="0" smtClean="0"/>
              <a:t>Given enough eyeballs, all bugs are shallow </a:t>
            </a:r>
          </a:p>
          <a:p>
            <a:pPr marL="800100" lvl="4" indent="-342900">
              <a:buFont typeface="Arial" pitchFamily="34" charset="0"/>
              <a:buChar char="•"/>
            </a:pPr>
            <a:r>
              <a:rPr lang="en-US" sz="2400" dirty="0" smtClean="0"/>
              <a:t>Tasks, processes, and projects; parts, flows, and wholes</a:t>
            </a:r>
          </a:p>
          <a:p>
            <a:pPr marL="0" lvl="3" indent="0">
              <a:buNone/>
            </a:pPr>
            <a:r>
              <a:rPr lang="en-US" sz="2400" dirty="0" smtClean="0"/>
              <a:t>Impacts / Concerns</a:t>
            </a:r>
          </a:p>
          <a:p>
            <a:pPr marL="800100" lvl="4" indent="-342900">
              <a:buFont typeface="Arial" pitchFamily="34" charset="0"/>
              <a:buChar char="•"/>
            </a:pPr>
            <a:r>
              <a:rPr lang="en-US" sz="2400" dirty="0" smtClean="0"/>
              <a:t>Beware of false optimization (how to ensure reliability)</a:t>
            </a:r>
          </a:p>
          <a:p>
            <a:pPr marL="800100" lvl="4" indent="-342900">
              <a:buFont typeface="Arial" pitchFamily="34" charset="0"/>
              <a:buChar char="•"/>
            </a:pPr>
            <a:r>
              <a:rPr lang="en-US" sz="2400" dirty="0" smtClean="0"/>
              <a:t>Managing multiple projects </a:t>
            </a:r>
          </a:p>
          <a:p>
            <a:pPr marL="800100" lvl="4" indent="-342900">
              <a:buFont typeface="Arial" pitchFamily="34" charset="0"/>
              <a:buChar char="•"/>
            </a:pPr>
            <a:r>
              <a:rPr lang="en-US" sz="2400" dirty="0" smtClean="0"/>
              <a:t>Scale changes everything</a:t>
            </a:r>
          </a:p>
          <a:p>
            <a:pPr marL="0" lvl="3" indent="0">
              <a:buNone/>
            </a:pPr>
            <a:r>
              <a:rPr lang="en-US" sz="2400" dirty="0" smtClean="0"/>
              <a:t>Tools</a:t>
            </a:r>
          </a:p>
          <a:p>
            <a:pPr marL="800100" lvl="4" indent="-342900">
              <a:buFont typeface="Arial" pitchFamily="34" charset="0"/>
              <a:buChar char="•"/>
            </a:pPr>
            <a:r>
              <a:rPr lang="en-US" sz="2400" dirty="0" smtClean="0"/>
              <a:t>Schedules</a:t>
            </a:r>
          </a:p>
          <a:p>
            <a:pPr marL="800100" lvl="4" indent="-342900">
              <a:buFont typeface="Arial" pitchFamily="34" charset="0"/>
              <a:buChar char="•"/>
            </a:pPr>
            <a:r>
              <a:rPr lang="en-US" sz="2400" dirty="0" smtClean="0"/>
              <a:t>Documentation</a:t>
            </a:r>
            <a:endParaRPr lang="en-US" sz="2400" dirty="0" smtClean="0"/>
          </a:p>
        </p:txBody>
      </p:sp>
      <p:sp>
        <p:nvSpPr>
          <p:cNvPr id="4" name="Title 1"/>
          <p:cNvSpPr txBox="1">
            <a:spLocks/>
          </p:cNvSpPr>
          <p:nvPr/>
        </p:nvSpPr>
        <p:spPr>
          <a:xfrm>
            <a:off x="-15765" y="76200"/>
            <a:ext cx="3825765" cy="762000"/>
          </a:xfrm>
          <a:prstGeom prst="rect">
            <a:avLst/>
          </a:prstGeom>
          <a:gradFill rotWithShape="1">
            <a:gsLst>
              <a:gs pos="0">
                <a:schemeClr val="accent4">
                  <a:shade val="51000"/>
                  <a:satMod val="130000"/>
                  <a:alpha val="25000"/>
                </a:schemeClr>
              </a:gs>
              <a:gs pos="0">
                <a:schemeClr val="accent4">
                  <a:shade val="93000"/>
                  <a:satMod val="130000"/>
                  <a:alpha val="40000"/>
                </a:schemeClr>
              </a:gs>
              <a:gs pos="0">
                <a:schemeClr val="accent4">
                  <a:shade val="94000"/>
                  <a:satMod val="135000"/>
                  <a:alpha val="58000"/>
                </a:schemeClr>
              </a:gs>
            </a:gsLst>
            <a:lin ang="162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dirty="0" smtClean="0"/>
              <a:t>Core Concepts</a:t>
            </a:r>
          </a:p>
        </p:txBody>
      </p:sp>
    </p:spTree>
    <p:extLst>
      <p:ext uri="{BB962C8B-B14F-4D97-AF65-F5344CB8AC3E}">
        <p14:creationId xmlns:p14="http://schemas.microsoft.com/office/powerpoint/2010/main" val="289384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2702</Words>
  <Application>Microsoft Office PowerPoint</Application>
  <PresentationFormat>On-screen Show (4:3)</PresentationFormat>
  <Paragraphs>346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Workflow Optimization  for Digitization and Digital Curation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Taylor,Laurie Nancy Francesca</dc:creator>
  <cp:lastModifiedBy>Taylor,Laurie Nancy Francesca</cp:lastModifiedBy>
  <cp:revision>220</cp:revision>
  <cp:lastPrinted>2012-05-29T18:50:38Z</cp:lastPrinted>
  <dcterms:created xsi:type="dcterms:W3CDTF">2012-05-01T11:53:58Z</dcterms:created>
  <dcterms:modified xsi:type="dcterms:W3CDTF">2012-05-29T20:46:08Z</dcterms:modified>
</cp:coreProperties>
</file>