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7" r:id="rId4"/>
    <p:sldMasterId id="2147483700" r:id="rId5"/>
  </p:sldMasterIdLst>
  <p:notesMasterIdLst>
    <p:notesMasterId r:id="rId42"/>
  </p:notesMasterIdLst>
  <p:sldIdLst>
    <p:sldId id="258" r:id="rId6"/>
    <p:sldId id="296" r:id="rId7"/>
    <p:sldId id="259" r:id="rId8"/>
    <p:sldId id="262" r:id="rId9"/>
    <p:sldId id="263" r:id="rId10"/>
    <p:sldId id="276" r:id="rId11"/>
    <p:sldId id="285" r:id="rId12"/>
    <p:sldId id="286" r:id="rId13"/>
    <p:sldId id="287" r:id="rId14"/>
    <p:sldId id="288" r:id="rId15"/>
    <p:sldId id="289" r:id="rId16"/>
    <p:sldId id="290" r:id="rId17"/>
    <p:sldId id="295" r:id="rId18"/>
    <p:sldId id="261" r:id="rId19"/>
    <p:sldId id="278" r:id="rId20"/>
    <p:sldId id="260" r:id="rId21"/>
    <p:sldId id="279" r:id="rId22"/>
    <p:sldId id="281" r:id="rId23"/>
    <p:sldId id="293" r:id="rId24"/>
    <p:sldId id="291" r:id="rId25"/>
    <p:sldId id="292" r:id="rId26"/>
    <p:sldId id="284" r:id="rId27"/>
    <p:sldId id="294" r:id="rId28"/>
    <p:sldId id="274" r:id="rId29"/>
    <p:sldId id="272" r:id="rId30"/>
    <p:sldId id="273" r:id="rId31"/>
    <p:sldId id="265" r:id="rId32"/>
    <p:sldId id="266" r:id="rId33"/>
    <p:sldId id="267" r:id="rId34"/>
    <p:sldId id="268" r:id="rId35"/>
    <p:sldId id="269" r:id="rId36"/>
    <p:sldId id="270" r:id="rId37"/>
    <p:sldId id="275" r:id="rId38"/>
    <p:sldId id="264" r:id="rId39"/>
    <p:sldId id="256" r:id="rId40"/>
    <p:sldId id="277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344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6F4EE-1F3A-486E-A880-42117954F3CB}" type="datetimeFigureOut">
              <a:rPr lang="en-US" smtClean="0"/>
              <a:t>5/3/2012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0B032-62B0-4012-A813-9DADF2A45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58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AF0B21-6A6A-44D0-A947-3EF17153A49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42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C4D00-19AB-488E-891B-ECE8F9DEB9DE}" type="slidenum">
              <a:rPr lang="en-US" smtClean="0"/>
              <a:pPr>
                <a:defRPr/>
              </a:pPr>
              <a:t>14</a:t>
            </a:fld>
            <a:endParaRPr lang="en-US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C4D00-19AB-488E-891B-ECE8F9DEB9DE}" type="slidenum">
              <a:rPr lang="en-US" smtClean="0"/>
              <a:pPr>
                <a:defRPr/>
              </a:pPr>
              <a:t>15</a:t>
            </a:fld>
            <a:endParaRPr lang="en-US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01F14-C2F3-4FAA-95DA-AB22B7420E77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5/3/2012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6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5/3/2012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3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5/3/2012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E227F-ED67-46A4-B273-F9F1AB1BF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7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D2EA2-BD30-4091-8E29-AAE8C97457E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04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366E8-E33E-4B29-8510-1D6D4799C6C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14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75752-5D78-424D-8F07-928CF585987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62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99E55-47A9-48F2-9ADA-DE9E21F381D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6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C4815-D1B6-4242-813B-8BDEC4AAAE0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6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1A03F-2609-4469-85CE-9280A88A3E9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2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AD317-3996-488B-A5CB-E6BF070952E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3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5/3/2012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1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901ED-C80A-41E6-871A-A1226B13DDD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0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B96E1-E443-48B1-9B2A-C1DB44C67A9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09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F74F8-223E-4A38-90DD-F67E6126415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5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0513B-6328-4ADB-AF3C-F920F305EE0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3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E227F-ED67-46A4-B273-F9F1AB1BF72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9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D2EA2-BD30-4091-8E29-AAE8C97457E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03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366E8-E33E-4B29-8510-1D6D4799C6C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27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75752-5D78-424D-8F07-928CF585987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41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99E55-47A9-48F2-9ADA-DE9E21F381D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4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C4815-D1B6-4242-813B-8BDEC4AAAE0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5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5/3/2012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1A03F-2609-4469-85CE-9280A88A3E9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67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AD317-3996-488B-A5CB-E6BF070952E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5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901ED-C80A-41E6-871A-A1226B13DDD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96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B96E1-E443-48B1-9B2A-C1DB44C67A9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F74F8-223E-4A38-90DD-F67E6126415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71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0513B-6328-4ADB-AF3C-F920F305EE0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67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E227F-ED67-46A4-B273-F9F1AB1BF72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18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6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1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5/3/2012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4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0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76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75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24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46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9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61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6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D2EA2-BD30-4091-8E29-AAE8C97457E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59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366E8-E33E-4B29-8510-1D6D4799C6C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0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5/3/2012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6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75752-5D78-424D-8F07-928CF585987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1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99E55-47A9-48F2-9ADA-DE9E21F381D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6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C4815-D1B6-4242-813B-8BDEC4AAAE0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07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1A03F-2609-4469-85CE-9280A88A3E9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31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AD317-3996-488B-A5CB-E6BF070952E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05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901ED-C80A-41E6-871A-A1226B13DDD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00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B96E1-E443-48B1-9B2A-C1DB44C67A9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54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F74F8-223E-4A38-90DD-F67E6126415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97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0513B-6328-4ADB-AF3C-F920F305EE0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8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E227F-ED67-46A4-B273-F9F1AB1BF72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20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5/3/2012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7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5/3/2012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2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5/3/2012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3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5/3/2012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0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F8EB5-1FE9-4136-8A86-A63B5695AC77}" type="datetimeFigureOut">
              <a:rPr lang="en-US" smtClean="0"/>
              <a:t>5/3/2012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2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F1784A-61FE-44EE-9E25-B20D5FEF7371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41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F1784A-61FE-44EE-9E25-B20D5FEF7371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50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89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F1784A-61FE-44EE-9E25-B20D5FEF7371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4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eum.tulane.edu/webservices/geolocatesvcv2/geolocatesvc.asmx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gif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Text Box 9"/>
          <p:cNvSpPr txBox="1">
            <a:spLocks noChangeArrowheads="1"/>
          </p:cNvSpPr>
          <p:nvPr/>
        </p:nvSpPr>
        <p:spPr bwMode="auto">
          <a:xfrm>
            <a:off x="4038600" y="1295400"/>
            <a:ext cx="4800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Software &amp; services for georeferencing of natural history collections data</a:t>
            </a:r>
          </a:p>
        </p:txBody>
      </p:sp>
      <p:pic>
        <p:nvPicPr>
          <p:cNvPr id="232449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3133204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9811" name="Picture 11" descr="geolocatescreensho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0" y="2667000"/>
            <a:ext cx="2667000" cy="21702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2450" name="Picture 2" descr="C:\Users\nelson\Pictures\earlyscreensho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962400"/>
            <a:ext cx="2381250" cy="1676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5105400" y="2667000"/>
            <a:ext cx="3948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automated </a:t>
            </a:r>
            <a:r>
              <a:rPr lang="en-US" sz="2400" b="1" u="sng" dirty="0">
                <a:solidFill>
                  <a:srgbClr val="738AC8"/>
                </a:solidFill>
                <a:latin typeface="Arial" charset="0"/>
                <a:cs typeface="Arial" charset="0"/>
              </a:rPr>
              <a:t>georeferencing</a:t>
            </a:r>
            <a:endParaRPr lang="en-US" sz="2400" b="1" u="sng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62600" y="3200400"/>
            <a:ext cx="33858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verification &amp; correction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3000" y="4840515"/>
            <a:ext cx="2513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batch processing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5334000"/>
            <a:ext cx="3475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geographic visualization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86400" y="5638800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uncertainty determination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62279" y="6100465"/>
            <a:ext cx="4224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>
                <a:solidFill>
                  <a:srgbClr val="738AC8"/>
                </a:solidFill>
                <a:latin typeface="Arial" charset="0"/>
                <a:cs typeface="Arial" charset="0"/>
              </a:rPr>
              <a:t>collaborative</a:t>
            </a: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 georeferencing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29400" y="4343400"/>
            <a:ext cx="2406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>
                <a:solidFill>
                  <a:srgbClr val="738AC8"/>
                </a:solidFill>
                <a:latin typeface="Arial" charset="0"/>
                <a:cs typeface="Arial" charset="0"/>
              </a:rPr>
              <a:t>interoperability</a:t>
            </a:r>
            <a:endParaRPr lang="en-US" sz="2400" b="1" u="sng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06042" y="3733800"/>
            <a:ext cx="1830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multi-lingual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0073" y="4338935"/>
            <a:ext cx="1604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kml export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5800" y="5660922"/>
            <a:ext cx="25715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738AC8"/>
                </a:solidFill>
                <a:latin typeface="Arial" charset="0"/>
                <a:cs typeface="Arial" charset="0"/>
              </a:rPr>
              <a:t>google, bing, openstreet, wms</a:t>
            </a:r>
            <a:endParaRPr lang="en-US" sz="1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03561" y="4670624"/>
            <a:ext cx="1378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738AC8"/>
                </a:solidFill>
                <a:latin typeface="Arial" charset="0"/>
                <a:cs typeface="Arial" charset="0"/>
              </a:rPr>
              <a:t>soap &amp; rest api</a:t>
            </a:r>
            <a:endParaRPr lang="en-US" sz="1400" dirty="0">
              <a:solidFill>
                <a:srgbClr val="738AC8"/>
              </a:solidFill>
              <a:cs typeface="Arial" charset="0"/>
            </a:endParaRPr>
          </a:p>
        </p:txBody>
      </p:sp>
      <p:pic>
        <p:nvPicPr>
          <p:cNvPr id="22" name="Picture 21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43200" y="25400"/>
            <a:ext cx="3917950" cy="117538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239000" y="5118100"/>
            <a:ext cx="1196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training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87866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 descr="C:\Users\nelson\Desktop\nsf1_transparent.ti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5992" y="0"/>
            <a:ext cx="758008" cy="76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735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27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810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Homochitto National Forest; MS; USA</a:t>
            </a:r>
          </a:p>
        </p:txBody>
      </p:sp>
    </p:spTree>
    <p:extLst>
      <p:ext uri="{BB962C8B-B14F-4D97-AF65-F5344CB8AC3E}">
        <p14:creationId xmlns:p14="http://schemas.microsoft.com/office/powerpoint/2010/main" val="16153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603" y="762000"/>
            <a:ext cx="9152603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810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Homochitto National Forest; MS; USA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0" y="6077978"/>
            <a:ext cx="91440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Along Highway 84</a:t>
            </a:r>
          </a:p>
        </p:txBody>
      </p:sp>
    </p:spTree>
    <p:extLst>
      <p:ext uri="{BB962C8B-B14F-4D97-AF65-F5344CB8AC3E}">
        <p14:creationId xmlns:p14="http://schemas.microsoft.com/office/powerpoint/2010/main" val="329898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0"/>
            <a:ext cx="7446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127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elson\Desktop\s1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1699"/>
            <a:ext cx="9131170" cy="2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292" y="762000"/>
            <a:ext cx="9140462" cy="797417"/>
          </a:xfrm>
          <a:effectLst/>
        </p:spPr>
        <p:txBody>
          <a:bodyPr>
            <a:noAutofit/>
          </a:bodyPr>
          <a:lstStyle/>
          <a:p>
            <a:r>
              <a:rPr lang="en-US" sz="4800" dirty="0" smtClean="0"/>
              <a:t>Batch Georeferencing</a:t>
            </a:r>
            <a:endParaRPr lang="en-US" sz="4800" dirty="0"/>
          </a:p>
        </p:txBody>
      </p:sp>
      <p:pic>
        <p:nvPicPr>
          <p:cNvPr id="1026" name="Picture 2" descr="C:\Users\nelson\Desktop\s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293" y="2523530"/>
            <a:ext cx="9144000" cy="431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96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5409621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36" name="Rectangle 35"/>
          <p:cNvSpPr/>
          <p:nvPr/>
        </p:nvSpPr>
        <p:spPr bwMode="auto">
          <a:xfrm>
            <a:off x="228600" y="914400"/>
            <a:ext cx="5410200" cy="417195"/>
          </a:xfrm>
          <a:prstGeom prst="rect">
            <a:avLst/>
          </a:prstGeom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 useBgFill="1">
        <p:nvSpPr>
          <p:cNvPr id="37" name="Rectangle 36"/>
          <p:cNvSpPr/>
          <p:nvPr/>
        </p:nvSpPr>
        <p:spPr bwMode="auto">
          <a:xfrm>
            <a:off x="228600" y="3904298"/>
            <a:ext cx="5410200" cy="278130"/>
          </a:xfrm>
          <a:prstGeom prst="rect">
            <a:avLst/>
          </a:prstGeom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 useBgFill="1">
        <p:nvSpPr>
          <p:cNvPr id="38" name="Rectangle 37"/>
          <p:cNvSpPr/>
          <p:nvPr/>
        </p:nvSpPr>
        <p:spPr bwMode="auto">
          <a:xfrm>
            <a:off x="228600" y="4460558"/>
            <a:ext cx="5410200" cy="556260"/>
          </a:xfrm>
          <a:prstGeom prst="rect">
            <a:avLst/>
          </a:prstGeom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 useBgFill="1">
        <p:nvSpPr>
          <p:cNvPr id="39" name="Rectangle 38"/>
          <p:cNvSpPr/>
          <p:nvPr/>
        </p:nvSpPr>
        <p:spPr bwMode="auto">
          <a:xfrm>
            <a:off x="228600" y="5642610"/>
            <a:ext cx="5410200" cy="834390"/>
          </a:xfrm>
          <a:prstGeom prst="rect">
            <a:avLst/>
          </a:prstGeom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4257675" cy="219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286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smtClean="0"/>
              <a:t>Collaborative Georeferencing: Sharing Data</a:t>
            </a:r>
          </a:p>
        </p:txBody>
      </p:sp>
    </p:spTree>
    <p:extLst>
      <p:ext uri="{BB962C8B-B14F-4D97-AF65-F5344CB8AC3E}">
        <p14:creationId xmlns:p14="http://schemas.microsoft.com/office/powerpoint/2010/main" val="359333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elson\Desktop\Arkansas_co_lin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0" y="307474"/>
            <a:ext cx="7239000" cy="6299733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286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 smtClean="0"/>
              <a:t>Collaborative Georeferencing: Distributed Workloads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77312" y="3200399"/>
            <a:ext cx="376426" cy="513884"/>
            <a:chOff x="2781593" y="4944186"/>
            <a:chExt cx="313688" cy="428237"/>
          </a:xfrm>
          <a:effectLst>
            <a:outerShdw blurRad="76200" dir="18900000" sx="114000" sy="114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1" name="Freeform 111"/>
            <p:cNvSpPr>
              <a:spLocks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lnTo>
                    <a:pt x="351" y="15"/>
                  </a:lnTo>
                  <a:lnTo>
                    <a:pt x="133" y="0"/>
                  </a:ln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2" name="Freeform 112"/>
            <p:cNvSpPr>
              <a:spLocks noEditPoints="1"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moveTo>
                    <a:pt x="133" y="0"/>
                  </a:move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</a:path>
              </a:pathLst>
            </a:cu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3" name="Oval 113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4" name="Oval 114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5" name="Freeform 115"/>
            <p:cNvSpPr>
              <a:spLocks/>
            </p:cNvSpPr>
            <p:nvPr/>
          </p:nvSpPr>
          <p:spPr bwMode="auto">
            <a:xfrm>
              <a:off x="2792167" y="5145088"/>
              <a:ext cx="56393" cy="172705"/>
            </a:xfrm>
            <a:custGeom>
              <a:avLst/>
              <a:gdLst/>
              <a:ahLst/>
              <a:cxnLst>
                <a:cxn ang="0">
                  <a:pos x="16" y="98"/>
                </a:cxn>
                <a:cxn ang="0">
                  <a:pos x="32" y="0"/>
                </a:cxn>
              </a:cxnLst>
              <a:rect l="0" t="0" r="r" b="b"/>
              <a:pathLst>
                <a:path w="32" h="98">
                  <a:moveTo>
                    <a:pt x="16" y="98"/>
                  </a:moveTo>
                  <a:cubicBezTo>
                    <a:pt x="0" y="62"/>
                    <a:pt x="5" y="28"/>
                    <a:pt x="32" y="0"/>
                  </a:cubicBezTo>
                </a:path>
              </a:pathLst>
            </a:cu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6" name="Freeform 116"/>
            <p:cNvSpPr>
              <a:spLocks/>
            </p:cNvSpPr>
            <p:nvPr/>
          </p:nvSpPr>
          <p:spPr bwMode="auto">
            <a:xfrm>
              <a:off x="3026551" y="5176809"/>
              <a:ext cx="29959" cy="181516"/>
            </a:xfrm>
            <a:custGeom>
              <a:avLst/>
              <a:gdLst/>
              <a:ahLst/>
              <a:cxnLst>
                <a:cxn ang="0">
                  <a:pos x="8" y="103"/>
                </a:cxn>
                <a:cxn ang="0">
                  <a:pos x="0" y="0"/>
                </a:cxn>
              </a:cxnLst>
              <a:rect l="0" t="0" r="r" b="b"/>
              <a:pathLst>
                <a:path w="17" h="103">
                  <a:moveTo>
                    <a:pt x="8" y="103"/>
                  </a:moveTo>
                  <a:cubicBezTo>
                    <a:pt x="17" y="68"/>
                    <a:pt x="15" y="33"/>
                    <a:pt x="0" y="0"/>
                  </a:cubicBezTo>
                </a:path>
              </a:pathLst>
            </a:cu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7" name="Freeform 117"/>
            <p:cNvSpPr>
              <a:spLocks/>
            </p:cNvSpPr>
            <p:nvPr/>
          </p:nvSpPr>
          <p:spPr bwMode="auto">
            <a:xfrm>
              <a:off x="2867945" y="5099268"/>
              <a:ext cx="139221" cy="475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" y="10"/>
                </a:cxn>
                <a:cxn ang="0">
                  <a:pos x="79" y="5"/>
                </a:cxn>
              </a:cxnLst>
              <a:rect l="0" t="0" r="r" b="b"/>
              <a:pathLst>
                <a:path w="79" h="27">
                  <a:moveTo>
                    <a:pt x="0" y="0"/>
                  </a:moveTo>
                  <a:cubicBezTo>
                    <a:pt x="17" y="22"/>
                    <a:pt x="50" y="27"/>
                    <a:pt x="74" y="10"/>
                  </a:cubicBezTo>
                  <a:cubicBezTo>
                    <a:pt x="76" y="8"/>
                    <a:pt x="78" y="7"/>
                    <a:pt x="79" y="5"/>
                  </a:cubicBezTo>
                </a:path>
              </a:pathLst>
            </a:cu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8" name="Freeform 118"/>
            <p:cNvSpPr>
              <a:spLocks/>
            </p:cNvSpPr>
            <p:nvPr/>
          </p:nvSpPr>
          <p:spPr bwMode="auto">
            <a:xfrm>
              <a:off x="2781593" y="4944186"/>
              <a:ext cx="313688" cy="428237"/>
            </a:xfrm>
            <a:custGeom>
              <a:avLst/>
              <a:gdLst/>
              <a:ahLst/>
              <a:cxnLst>
                <a:cxn ang="0">
                  <a:pos x="133" y="239"/>
                </a:cxn>
                <a:cxn ang="0">
                  <a:pos x="0" y="425"/>
                </a:cxn>
                <a:cxn ang="0">
                  <a:pos x="0" y="425"/>
                </a:cxn>
                <a:cxn ang="0">
                  <a:pos x="1" y="512"/>
                </a:cxn>
                <a:cxn ang="0">
                  <a:pos x="28" y="569"/>
                </a:cxn>
                <a:cxn ang="0">
                  <a:pos x="60" y="574"/>
                </a:cxn>
                <a:cxn ang="0">
                  <a:pos x="78" y="602"/>
                </a:cxn>
                <a:cxn ang="0">
                  <a:pos x="321" y="659"/>
                </a:cxn>
                <a:cxn ang="0">
                  <a:pos x="399" y="638"/>
                </a:cxn>
                <a:cxn ang="0">
                  <a:pos x="431" y="643"/>
                </a:cxn>
                <a:cxn ang="0">
                  <a:pos x="483" y="590"/>
                </a:cxn>
                <a:cxn ang="0">
                  <a:pos x="483" y="590"/>
                </a:cxn>
                <a:cxn ang="0">
                  <a:pos x="483" y="450"/>
                </a:cxn>
                <a:cxn ang="0">
                  <a:pos x="351" y="254"/>
                </a:cxn>
                <a:cxn ang="0">
                  <a:pos x="351" y="254"/>
                </a:cxn>
                <a:cxn ang="0">
                  <a:pos x="350" y="254"/>
                </a:cxn>
                <a:cxn ang="0">
                  <a:pos x="349" y="55"/>
                </a:cxn>
                <a:cxn ang="0">
                  <a:pos x="146" y="55"/>
                </a:cxn>
                <a:cxn ang="0">
                  <a:pos x="133" y="239"/>
                </a:cxn>
              </a:cxnLst>
              <a:rect l="0" t="0" r="r" b="b"/>
              <a:pathLst>
                <a:path w="485" h="660">
                  <a:moveTo>
                    <a:pt x="133" y="239"/>
                  </a:moveTo>
                  <a:cubicBezTo>
                    <a:pt x="56" y="271"/>
                    <a:pt x="5" y="343"/>
                    <a:pt x="0" y="425"/>
                  </a:cubicBezTo>
                  <a:lnTo>
                    <a:pt x="0" y="425"/>
                  </a:lnTo>
                  <a:lnTo>
                    <a:pt x="1" y="512"/>
                  </a:lnTo>
                  <a:cubicBezTo>
                    <a:pt x="0" y="534"/>
                    <a:pt x="10" y="555"/>
                    <a:pt x="28" y="569"/>
                  </a:cubicBezTo>
                  <a:cubicBezTo>
                    <a:pt x="37" y="577"/>
                    <a:pt x="49" y="579"/>
                    <a:pt x="60" y="574"/>
                  </a:cubicBezTo>
                  <a:cubicBezTo>
                    <a:pt x="61" y="586"/>
                    <a:pt x="68" y="596"/>
                    <a:pt x="78" y="602"/>
                  </a:cubicBezTo>
                  <a:cubicBezTo>
                    <a:pt x="153" y="640"/>
                    <a:pt x="237" y="660"/>
                    <a:pt x="321" y="659"/>
                  </a:cubicBezTo>
                  <a:cubicBezTo>
                    <a:pt x="349" y="658"/>
                    <a:pt x="375" y="651"/>
                    <a:pt x="399" y="638"/>
                  </a:cubicBezTo>
                  <a:cubicBezTo>
                    <a:pt x="408" y="647"/>
                    <a:pt x="420" y="649"/>
                    <a:pt x="431" y="643"/>
                  </a:cubicBezTo>
                  <a:cubicBezTo>
                    <a:pt x="454" y="632"/>
                    <a:pt x="473" y="613"/>
                    <a:pt x="483" y="590"/>
                  </a:cubicBezTo>
                  <a:lnTo>
                    <a:pt x="483" y="590"/>
                  </a:lnTo>
                  <a:lnTo>
                    <a:pt x="483" y="450"/>
                  </a:lnTo>
                  <a:cubicBezTo>
                    <a:pt x="485" y="364"/>
                    <a:pt x="433" y="286"/>
                    <a:pt x="351" y="254"/>
                  </a:cubicBezTo>
                  <a:lnTo>
                    <a:pt x="351" y="254"/>
                  </a:lnTo>
                  <a:lnTo>
                    <a:pt x="350" y="254"/>
                  </a:lnTo>
                  <a:cubicBezTo>
                    <a:pt x="406" y="199"/>
                    <a:pt x="406" y="110"/>
                    <a:pt x="349" y="55"/>
                  </a:cubicBezTo>
                  <a:cubicBezTo>
                    <a:pt x="293" y="0"/>
                    <a:pt x="202" y="0"/>
                    <a:pt x="146" y="55"/>
                  </a:cubicBezTo>
                  <a:cubicBezTo>
                    <a:pt x="96" y="105"/>
                    <a:pt x="90" y="183"/>
                    <a:pt x="133" y="239"/>
                  </a:cubicBezTo>
                  <a:close/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86000" y="2667000"/>
            <a:ext cx="378540" cy="516000"/>
            <a:chOff x="2786880" y="3284107"/>
            <a:chExt cx="315450" cy="430000"/>
          </a:xfrm>
          <a:effectLst>
            <a:outerShdw blurRad="76200" dir="18900000" sx="114000" sy="114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6" name="Freeform 127"/>
            <p:cNvSpPr>
              <a:spLocks/>
            </p:cNvSpPr>
            <p:nvPr/>
          </p:nvSpPr>
          <p:spPr bwMode="auto">
            <a:xfrm>
              <a:off x="2786880" y="3439189"/>
              <a:ext cx="313688" cy="274918"/>
            </a:xfrm>
            <a:custGeom>
              <a:avLst/>
              <a:gdLst/>
              <a:ahLst/>
              <a:cxnLst>
                <a:cxn ang="0">
                  <a:pos x="78" y="364"/>
                </a:cxn>
                <a:cxn ang="0">
                  <a:pos x="322" y="420"/>
                </a:cxn>
                <a:cxn ang="0">
                  <a:pos x="400" y="400"/>
                </a:cxn>
                <a:cxn ang="0">
                  <a:pos x="431" y="405"/>
                </a:cxn>
                <a:cxn ang="0">
                  <a:pos x="484" y="351"/>
                </a:cxn>
                <a:cxn ang="0">
                  <a:pos x="484" y="198"/>
                </a:cxn>
                <a:cxn ang="0">
                  <a:pos x="351" y="16"/>
                </a:cxn>
                <a:cxn ang="0">
                  <a:pos x="351" y="16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9" y="331"/>
                </a:cxn>
                <a:cxn ang="0">
                  <a:pos x="60" y="336"/>
                </a:cxn>
                <a:cxn ang="0">
                  <a:pos x="78" y="364"/>
                </a:cxn>
              </a:cxnLst>
              <a:rect l="0" t="0" r="r" b="b"/>
              <a:pathLst>
                <a:path w="484" h="421">
                  <a:moveTo>
                    <a:pt x="78" y="364"/>
                  </a:moveTo>
                  <a:cubicBezTo>
                    <a:pt x="154" y="402"/>
                    <a:pt x="237" y="421"/>
                    <a:pt x="322" y="420"/>
                  </a:cubicBezTo>
                  <a:cubicBezTo>
                    <a:pt x="349" y="420"/>
                    <a:pt x="376" y="413"/>
                    <a:pt x="400" y="400"/>
                  </a:cubicBezTo>
                  <a:cubicBezTo>
                    <a:pt x="408" y="408"/>
                    <a:pt x="421" y="410"/>
                    <a:pt x="431" y="405"/>
                  </a:cubicBezTo>
                  <a:cubicBezTo>
                    <a:pt x="455" y="394"/>
                    <a:pt x="473" y="375"/>
                    <a:pt x="484" y="351"/>
                  </a:cubicBezTo>
                  <a:lnTo>
                    <a:pt x="484" y="198"/>
                  </a:lnTo>
                  <a:cubicBezTo>
                    <a:pt x="479" y="117"/>
                    <a:pt x="428" y="46"/>
                    <a:pt x="351" y="16"/>
                  </a:cubicBezTo>
                  <a:lnTo>
                    <a:pt x="351" y="16"/>
                  </a:lnTo>
                  <a:lnTo>
                    <a:pt x="133" y="0"/>
                  </a:lnTo>
                  <a:cubicBezTo>
                    <a:pt x="56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1" y="295"/>
                    <a:pt x="11" y="317"/>
                    <a:pt x="29" y="331"/>
                  </a:cubicBezTo>
                  <a:cubicBezTo>
                    <a:pt x="37" y="338"/>
                    <a:pt x="50" y="341"/>
                    <a:pt x="60" y="336"/>
                  </a:cubicBezTo>
                  <a:cubicBezTo>
                    <a:pt x="61" y="347"/>
                    <a:pt x="68" y="358"/>
                    <a:pt x="78" y="364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7" name="Freeform 128"/>
            <p:cNvSpPr>
              <a:spLocks noEditPoints="1"/>
            </p:cNvSpPr>
            <p:nvPr/>
          </p:nvSpPr>
          <p:spPr bwMode="auto">
            <a:xfrm>
              <a:off x="2786880" y="3439189"/>
              <a:ext cx="313688" cy="274918"/>
            </a:xfrm>
            <a:custGeom>
              <a:avLst/>
              <a:gdLst/>
              <a:ahLst/>
              <a:cxnLst>
                <a:cxn ang="0">
                  <a:pos x="78" y="364"/>
                </a:cxn>
                <a:cxn ang="0">
                  <a:pos x="322" y="420"/>
                </a:cxn>
                <a:cxn ang="0">
                  <a:pos x="400" y="400"/>
                </a:cxn>
                <a:cxn ang="0">
                  <a:pos x="431" y="405"/>
                </a:cxn>
                <a:cxn ang="0">
                  <a:pos x="484" y="351"/>
                </a:cxn>
                <a:cxn ang="0">
                  <a:pos x="484" y="198"/>
                </a:cxn>
                <a:cxn ang="0">
                  <a:pos x="351" y="16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9" y="331"/>
                </a:cxn>
                <a:cxn ang="0">
                  <a:pos x="60" y="336"/>
                </a:cxn>
                <a:cxn ang="0">
                  <a:pos x="78" y="364"/>
                </a:cxn>
              </a:cxnLst>
              <a:rect l="0" t="0" r="r" b="b"/>
              <a:pathLst>
                <a:path w="484" h="421">
                  <a:moveTo>
                    <a:pt x="78" y="364"/>
                  </a:moveTo>
                  <a:cubicBezTo>
                    <a:pt x="154" y="402"/>
                    <a:pt x="237" y="421"/>
                    <a:pt x="322" y="420"/>
                  </a:cubicBezTo>
                  <a:cubicBezTo>
                    <a:pt x="349" y="420"/>
                    <a:pt x="376" y="413"/>
                    <a:pt x="400" y="400"/>
                  </a:cubicBezTo>
                  <a:cubicBezTo>
                    <a:pt x="408" y="408"/>
                    <a:pt x="421" y="410"/>
                    <a:pt x="431" y="405"/>
                  </a:cubicBezTo>
                  <a:cubicBezTo>
                    <a:pt x="455" y="394"/>
                    <a:pt x="473" y="375"/>
                    <a:pt x="484" y="351"/>
                  </a:cubicBezTo>
                  <a:lnTo>
                    <a:pt x="484" y="198"/>
                  </a:lnTo>
                  <a:cubicBezTo>
                    <a:pt x="479" y="117"/>
                    <a:pt x="428" y="46"/>
                    <a:pt x="351" y="16"/>
                  </a:cubicBezTo>
                  <a:moveTo>
                    <a:pt x="133" y="0"/>
                  </a:moveTo>
                  <a:cubicBezTo>
                    <a:pt x="56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1" y="295"/>
                    <a:pt x="11" y="317"/>
                    <a:pt x="29" y="331"/>
                  </a:cubicBezTo>
                  <a:cubicBezTo>
                    <a:pt x="37" y="338"/>
                    <a:pt x="50" y="341"/>
                    <a:pt x="60" y="336"/>
                  </a:cubicBezTo>
                  <a:cubicBezTo>
                    <a:pt x="61" y="347"/>
                    <a:pt x="68" y="358"/>
                    <a:pt x="78" y="364"/>
                  </a:cubicBezTo>
                </a:path>
              </a:pathLst>
            </a:cu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8" name="Oval 129"/>
            <p:cNvSpPr>
              <a:spLocks noChangeArrowheads="1"/>
            </p:cNvSpPr>
            <p:nvPr/>
          </p:nvSpPr>
          <p:spPr bwMode="auto">
            <a:xfrm>
              <a:off x="2855609" y="3294681"/>
              <a:ext cx="185041" cy="18151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9" name="Oval 130"/>
            <p:cNvSpPr>
              <a:spLocks noChangeArrowheads="1"/>
            </p:cNvSpPr>
            <p:nvPr/>
          </p:nvSpPr>
          <p:spPr bwMode="auto">
            <a:xfrm>
              <a:off x="2855609" y="3294681"/>
              <a:ext cx="185041" cy="181516"/>
            </a:xfrm>
            <a:prstGeom prst="ellipse">
              <a:avLst/>
            </a:pr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0" name="Freeform 131"/>
            <p:cNvSpPr>
              <a:spLocks/>
            </p:cNvSpPr>
            <p:nvPr/>
          </p:nvSpPr>
          <p:spPr bwMode="auto">
            <a:xfrm>
              <a:off x="2797454" y="3485009"/>
              <a:ext cx="58156" cy="172705"/>
            </a:xfrm>
            <a:custGeom>
              <a:avLst/>
              <a:gdLst/>
              <a:ahLst/>
              <a:cxnLst>
                <a:cxn ang="0">
                  <a:pos x="16" y="98"/>
                </a:cxn>
                <a:cxn ang="0">
                  <a:pos x="33" y="0"/>
                </a:cxn>
              </a:cxnLst>
              <a:rect l="0" t="0" r="r" b="b"/>
              <a:pathLst>
                <a:path w="33" h="98">
                  <a:moveTo>
                    <a:pt x="16" y="98"/>
                  </a:moveTo>
                  <a:cubicBezTo>
                    <a:pt x="0" y="63"/>
                    <a:pt x="6" y="29"/>
                    <a:pt x="33" y="0"/>
                  </a:cubicBezTo>
                </a:path>
              </a:pathLst>
            </a:cu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1" name="Freeform 132"/>
            <p:cNvSpPr>
              <a:spLocks/>
            </p:cNvSpPr>
            <p:nvPr/>
          </p:nvSpPr>
          <p:spPr bwMode="auto">
            <a:xfrm>
              <a:off x="3031838" y="3516730"/>
              <a:ext cx="31721" cy="183278"/>
            </a:xfrm>
            <a:custGeom>
              <a:avLst/>
              <a:gdLst/>
              <a:ahLst/>
              <a:cxnLst>
                <a:cxn ang="0">
                  <a:pos x="8" y="104"/>
                </a:cxn>
                <a:cxn ang="0">
                  <a:pos x="0" y="0"/>
                </a:cxn>
              </a:cxnLst>
              <a:rect l="0" t="0" r="r" b="b"/>
              <a:pathLst>
                <a:path w="18" h="104">
                  <a:moveTo>
                    <a:pt x="8" y="104"/>
                  </a:moveTo>
                  <a:cubicBezTo>
                    <a:pt x="18" y="68"/>
                    <a:pt x="15" y="33"/>
                    <a:pt x="0" y="0"/>
                  </a:cubicBezTo>
                </a:path>
              </a:pathLst>
            </a:cu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2" name="Freeform 133"/>
            <p:cNvSpPr>
              <a:spLocks/>
            </p:cNvSpPr>
            <p:nvPr/>
          </p:nvSpPr>
          <p:spPr bwMode="auto">
            <a:xfrm>
              <a:off x="2873232" y="3439189"/>
              <a:ext cx="140983" cy="475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" y="10"/>
                </a:cxn>
                <a:cxn ang="0">
                  <a:pos x="80" y="5"/>
                </a:cxn>
              </a:cxnLst>
              <a:rect l="0" t="0" r="r" b="b"/>
              <a:pathLst>
                <a:path w="80" h="27">
                  <a:moveTo>
                    <a:pt x="0" y="0"/>
                  </a:moveTo>
                  <a:cubicBezTo>
                    <a:pt x="18" y="23"/>
                    <a:pt x="51" y="27"/>
                    <a:pt x="74" y="10"/>
                  </a:cubicBezTo>
                  <a:cubicBezTo>
                    <a:pt x="76" y="9"/>
                    <a:pt x="78" y="7"/>
                    <a:pt x="80" y="5"/>
                  </a:cubicBezTo>
                </a:path>
              </a:pathLst>
            </a:cu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3" name="Freeform 134"/>
            <p:cNvSpPr>
              <a:spLocks/>
            </p:cNvSpPr>
            <p:nvPr/>
          </p:nvSpPr>
          <p:spPr bwMode="auto">
            <a:xfrm>
              <a:off x="2786880" y="3284107"/>
              <a:ext cx="315450" cy="429999"/>
            </a:xfrm>
            <a:custGeom>
              <a:avLst/>
              <a:gdLst/>
              <a:ahLst/>
              <a:cxnLst>
                <a:cxn ang="0">
                  <a:pos x="133" y="239"/>
                </a:cxn>
                <a:cxn ang="0">
                  <a:pos x="0" y="425"/>
                </a:cxn>
                <a:cxn ang="0">
                  <a:pos x="0" y="425"/>
                </a:cxn>
                <a:cxn ang="0">
                  <a:pos x="1" y="512"/>
                </a:cxn>
                <a:cxn ang="0">
                  <a:pos x="29" y="570"/>
                </a:cxn>
                <a:cxn ang="0">
                  <a:pos x="60" y="575"/>
                </a:cxn>
                <a:cxn ang="0">
                  <a:pos x="78" y="603"/>
                </a:cxn>
                <a:cxn ang="0">
                  <a:pos x="322" y="659"/>
                </a:cxn>
                <a:cxn ang="0">
                  <a:pos x="400" y="639"/>
                </a:cxn>
                <a:cxn ang="0">
                  <a:pos x="431" y="644"/>
                </a:cxn>
                <a:cxn ang="0">
                  <a:pos x="484" y="590"/>
                </a:cxn>
                <a:cxn ang="0">
                  <a:pos x="484" y="451"/>
                </a:cxn>
                <a:cxn ang="0">
                  <a:pos x="351" y="255"/>
                </a:cxn>
                <a:cxn ang="0">
                  <a:pos x="351" y="255"/>
                </a:cxn>
                <a:cxn ang="0">
                  <a:pos x="350" y="255"/>
                </a:cxn>
                <a:cxn ang="0">
                  <a:pos x="350" y="55"/>
                </a:cxn>
                <a:cxn ang="0">
                  <a:pos x="146" y="56"/>
                </a:cxn>
                <a:cxn ang="0">
                  <a:pos x="133" y="239"/>
                </a:cxn>
              </a:cxnLst>
              <a:rect l="0" t="0" r="r" b="b"/>
              <a:pathLst>
                <a:path w="486" h="660">
                  <a:moveTo>
                    <a:pt x="133" y="239"/>
                  </a:moveTo>
                  <a:cubicBezTo>
                    <a:pt x="57" y="272"/>
                    <a:pt x="5" y="344"/>
                    <a:pt x="0" y="425"/>
                  </a:cubicBezTo>
                  <a:lnTo>
                    <a:pt x="0" y="425"/>
                  </a:lnTo>
                  <a:lnTo>
                    <a:pt x="1" y="512"/>
                  </a:lnTo>
                  <a:cubicBezTo>
                    <a:pt x="1" y="534"/>
                    <a:pt x="11" y="556"/>
                    <a:pt x="29" y="570"/>
                  </a:cubicBezTo>
                  <a:cubicBezTo>
                    <a:pt x="37" y="577"/>
                    <a:pt x="50" y="580"/>
                    <a:pt x="60" y="575"/>
                  </a:cubicBezTo>
                  <a:cubicBezTo>
                    <a:pt x="61" y="586"/>
                    <a:pt x="68" y="597"/>
                    <a:pt x="78" y="603"/>
                  </a:cubicBezTo>
                  <a:cubicBezTo>
                    <a:pt x="154" y="641"/>
                    <a:pt x="237" y="660"/>
                    <a:pt x="322" y="659"/>
                  </a:cubicBezTo>
                  <a:cubicBezTo>
                    <a:pt x="349" y="659"/>
                    <a:pt x="376" y="652"/>
                    <a:pt x="400" y="639"/>
                  </a:cubicBezTo>
                  <a:cubicBezTo>
                    <a:pt x="408" y="647"/>
                    <a:pt x="421" y="649"/>
                    <a:pt x="431" y="644"/>
                  </a:cubicBezTo>
                  <a:cubicBezTo>
                    <a:pt x="455" y="633"/>
                    <a:pt x="473" y="614"/>
                    <a:pt x="484" y="590"/>
                  </a:cubicBezTo>
                  <a:lnTo>
                    <a:pt x="484" y="451"/>
                  </a:lnTo>
                  <a:cubicBezTo>
                    <a:pt x="486" y="365"/>
                    <a:pt x="433" y="287"/>
                    <a:pt x="351" y="255"/>
                  </a:cubicBezTo>
                  <a:lnTo>
                    <a:pt x="351" y="255"/>
                  </a:lnTo>
                  <a:lnTo>
                    <a:pt x="350" y="255"/>
                  </a:lnTo>
                  <a:cubicBezTo>
                    <a:pt x="406" y="199"/>
                    <a:pt x="406" y="110"/>
                    <a:pt x="350" y="55"/>
                  </a:cubicBezTo>
                  <a:cubicBezTo>
                    <a:pt x="294" y="0"/>
                    <a:pt x="202" y="1"/>
                    <a:pt x="146" y="56"/>
                  </a:cubicBezTo>
                  <a:cubicBezTo>
                    <a:pt x="96" y="105"/>
                    <a:pt x="90" y="183"/>
                    <a:pt x="133" y="239"/>
                  </a:cubicBezTo>
                  <a:close/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5486400" y="3675000"/>
            <a:ext cx="378540" cy="516000"/>
            <a:chOff x="2786880" y="3284107"/>
            <a:chExt cx="315450" cy="430000"/>
          </a:xfrm>
          <a:effectLst>
            <a:outerShdw blurRad="76200" dir="18900000" sx="114000" sy="114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9" name="Freeform 127"/>
            <p:cNvSpPr>
              <a:spLocks/>
            </p:cNvSpPr>
            <p:nvPr/>
          </p:nvSpPr>
          <p:spPr bwMode="auto">
            <a:xfrm>
              <a:off x="2786880" y="3439189"/>
              <a:ext cx="313688" cy="274918"/>
            </a:xfrm>
            <a:custGeom>
              <a:avLst/>
              <a:gdLst/>
              <a:ahLst/>
              <a:cxnLst>
                <a:cxn ang="0">
                  <a:pos x="78" y="364"/>
                </a:cxn>
                <a:cxn ang="0">
                  <a:pos x="322" y="420"/>
                </a:cxn>
                <a:cxn ang="0">
                  <a:pos x="400" y="400"/>
                </a:cxn>
                <a:cxn ang="0">
                  <a:pos x="431" y="405"/>
                </a:cxn>
                <a:cxn ang="0">
                  <a:pos x="484" y="351"/>
                </a:cxn>
                <a:cxn ang="0">
                  <a:pos x="484" y="198"/>
                </a:cxn>
                <a:cxn ang="0">
                  <a:pos x="351" y="16"/>
                </a:cxn>
                <a:cxn ang="0">
                  <a:pos x="351" y="16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9" y="331"/>
                </a:cxn>
                <a:cxn ang="0">
                  <a:pos x="60" y="336"/>
                </a:cxn>
                <a:cxn ang="0">
                  <a:pos x="78" y="364"/>
                </a:cxn>
              </a:cxnLst>
              <a:rect l="0" t="0" r="r" b="b"/>
              <a:pathLst>
                <a:path w="484" h="421">
                  <a:moveTo>
                    <a:pt x="78" y="364"/>
                  </a:moveTo>
                  <a:cubicBezTo>
                    <a:pt x="154" y="402"/>
                    <a:pt x="237" y="421"/>
                    <a:pt x="322" y="420"/>
                  </a:cubicBezTo>
                  <a:cubicBezTo>
                    <a:pt x="349" y="420"/>
                    <a:pt x="376" y="413"/>
                    <a:pt x="400" y="400"/>
                  </a:cubicBezTo>
                  <a:cubicBezTo>
                    <a:pt x="408" y="408"/>
                    <a:pt x="421" y="410"/>
                    <a:pt x="431" y="405"/>
                  </a:cubicBezTo>
                  <a:cubicBezTo>
                    <a:pt x="455" y="394"/>
                    <a:pt x="473" y="375"/>
                    <a:pt x="484" y="351"/>
                  </a:cubicBezTo>
                  <a:lnTo>
                    <a:pt x="484" y="198"/>
                  </a:lnTo>
                  <a:cubicBezTo>
                    <a:pt x="479" y="117"/>
                    <a:pt x="428" y="46"/>
                    <a:pt x="351" y="16"/>
                  </a:cubicBezTo>
                  <a:lnTo>
                    <a:pt x="351" y="16"/>
                  </a:lnTo>
                  <a:lnTo>
                    <a:pt x="133" y="0"/>
                  </a:lnTo>
                  <a:cubicBezTo>
                    <a:pt x="56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1" y="295"/>
                    <a:pt x="11" y="317"/>
                    <a:pt x="29" y="331"/>
                  </a:cubicBezTo>
                  <a:cubicBezTo>
                    <a:pt x="37" y="338"/>
                    <a:pt x="50" y="341"/>
                    <a:pt x="60" y="336"/>
                  </a:cubicBezTo>
                  <a:cubicBezTo>
                    <a:pt x="61" y="347"/>
                    <a:pt x="68" y="358"/>
                    <a:pt x="78" y="364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0" name="Freeform 128"/>
            <p:cNvSpPr>
              <a:spLocks noEditPoints="1"/>
            </p:cNvSpPr>
            <p:nvPr/>
          </p:nvSpPr>
          <p:spPr bwMode="auto">
            <a:xfrm>
              <a:off x="2786880" y="3439189"/>
              <a:ext cx="313688" cy="274918"/>
            </a:xfrm>
            <a:custGeom>
              <a:avLst/>
              <a:gdLst/>
              <a:ahLst/>
              <a:cxnLst>
                <a:cxn ang="0">
                  <a:pos x="78" y="364"/>
                </a:cxn>
                <a:cxn ang="0">
                  <a:pos x="322" y="420"/>
                </a:cxn>
                <a:cxn ang="0">
                  <a:pos x="400" y="400"/>
                </a:cxn>
                <a:cxn ang="0">
                  <a:pos x="431" y="405"/>
                </a:cxn>
                <a:cxn ang="0">
                  <a:pos x="484" y="351"/>
                </a:cxn>
                <a:cxn ang="0">
                  <a:pos x="484" y="198"/>
                </a:cxn>
                <a:cxn ang="0">
                  <a:pos x="351" y="16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9" y="331"/>
                </a:cxn>
                <a:cxn ang="0">
                  <a:pos x="60" y="336"/>
                </a:cxn>
                <a:cxn ang="0">
                  <a:pos x="78" y="364"/>
                </a:cxn>
              </a:cxnLst>
              <a:rect l="0" t="0" r="r" b="b"/>
              <a:pathLst>
                <a:path w="484" h="421">
                  <a:moveTo>
                    <a:pt x="78" y="364"/>
                  </a:moveTo>
                  <a:cubicBezTo>
                    <a:pt x="154" y="402"/>
                    <a:pt x="237" y="421"/>
                    <a:pt x="322" y="420"/>
                  </a:cubicBezTo>
                  <a:cubicBezTo>
                    <a:pt x="349" y="420"/>
                    <a:pt x="376" y="413"/>
                    <a:pt x="400" y="400"/>
                  </a:cubicBezTo>
                  <a:cubicBezTo>
                    <a:pt x="408" y="408"/>
                    <a:pt x="421" y="410"/>
                    <a:pt x="431" y="405"/>
                  </a:cubicBezTo>
                  <a:cubicBezTo>
                    <a:pt x="455" y="394"/>
                    <a:pt x="473" y="375"/>
                    <a:pt x="484" y="351"/>
                  </a:cubicBezTo>
                  <a:lnTo>
                    <a:pt x="484" y="198"/>
                  </a:lnTo>
                  <a:cubicBezTo>
                    <a:pt x="479" y="117"/>
                    <a:pt x="428" y="46"/>
                    <a:pt x="351" y="16"/>
                  </a:cubicBezTo>
                  <a:moveTo>
                    <a:pt x="133" y="0"/>
                  </a:moveTo>
                  <a:cubicBezTo>
                    <a:pt x="56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1" y="295"/>
                    <a:pt x="11" y="317"/>
                    <a:pt x="29" y="331"/>
                  </a:cubicBezTo>
                  <a:cubicBezTo>
                    <a:pt x="37" y="338"/>
                    <a:pt x="50" y="341"/>
                    <a:pt x="60" y="336"/>
                  </a:cubicBezTo>
                  <a:cubicBezTo>
                    <a:pt x="61" y="347"/>
                    <a:pt x="68" y="358"/>
                    <a:pt x="78" y="364"/>
                  </a:cubicBezTo>
                </a:path>
              </a:pathLst>
            </a:cu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1" name="Oval 129"/>
            <p:cNvSpPr>
              <a:spLocks noChangeArrowheads="1"/>
            </p:cNvSpPr>
            <p:nvPr/>
          </p:nvSpPr>
          <p:spPr bwMode="auto">
            <a:xfrm>
              <a:off x="2855609" y="3294681"/>
              <a:ext cx="185041" cy="18151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2" name="Oval 130"/>
            <p:cNvSpPr>
              <a:spLocks noChangeArrowheads="1"/>
            </p:cNvSpPr>
            <p:nvPr/>
          </p:nvSpPr>
          <p:spPr bwMode="auto">
            <a:xfrm>
              <a:off x="2855609" y="3294681"/>
              <a:ext cx="185041" cy="181516"/>
            </a:xfrm>
            <a:prstGeom prst="ellipse">
              <a:avLst/>
            </a:pr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3" name="Freeform 131"/>
            <p:cNvSpPr>
              <a:spLocks/>
            </p:cNvSpPr>
            <p:nvPr/>
          </p:nvSpPr>
          <p:spPr bwMode="auto">
            <a:xfrm>
              <a:off x="2797454" y="3485009"/>
              <a:ext cx="58156" cy="172705"/>
            </a:xfrm>
            <a:custGeom>
              <a:avLst/>
              <a:gdLst/>
              <a:ahLst/>
              <a:cxnLst>
                <a:cxn ang="0">
                  <a:pos x="16" y="98"/>
                </a:cxn>
                <a:cxn ang="0">
                  <a:pos x="33" y="0"/>
                </a:cxn>
              </a:cxnLst>
              <a:rect l="0" t="0" r="r" b="b"/>
              <a:pathLst>
                <a:path w="33" h="98">
                  <a:moveTo>
                    <a:pt x="16" y="98"/>
                  </a:moveTo>
                  <a:cubicBezTo>
                    <a:pt x="0" y="63"/>
                    <a:pt x="6" y="29"/>
                    <a:pt x="33" y="0"/>
                  </a:cubicBezTo>
                </a:path>
              </a:pathLst>
            </a:cu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4" name="Freeform 132"/>
            <p:cNvSpPr>
              <a:spLocks/>
            </p:cNvSpPr>
            <p:nvPr/>
          </p:nvSpPr>
          <p:spPr bwMode="auto">
            <a:xfrm>
              <a:off x="3031838" y="3516730"/>
              <a:ext cx="31721" cy="183278"/>
            </a:xfrm>
            <a:custGeom>
              <a:avLst/>
              <a:gdLst/>
              <a:ahLst/>
              <a:cxnLst>
                <a:cxn ang="0">
                  <a:pos x="8" y="104"/>
                </a:cxn>
                <a:cxn ang="0">
                  <a:pos x="0" y="0"/>
                </a:cxn>
              </a:cxnLst>
              <a:rect l="0" t="0" r="r" b="b"/>
              <a:pathLst>
                <a:path w="18" h="104">
                  <a:moveTo>
                    <a:pt x="8" y="104"/>
                  </a:moveTo>
                  <a:cubicBezTo>
                    <a:pt x="18" y="68"/>
                    <a:pt x="15" y="33"/>
                    <a:pt x="0" y="0"/>
                  </a:cubicBezTo>
                </a:path>
              </a:pathLst>
            </a:cu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5" name="Freeform 133"/>
            <p:cNvSpPr>
              <a:spLocks/>
            </p:cNvSpPr>
            <p:nvPr/>
          </p:nvSpPr>
          <p:spPr bwMode="auto">
            <a:xfrm>
              <a:off x="2873232" y="3439189"/>
              <a:ext cx="140983" cy="475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" y="10"/>
                </a:cxn>
                <a:cxn ang="0">
                  <a:pos x="80" y="5"/>
                </a:cxn>
              </a:cxnLst>
              <a:rect l="0" t="0" r="r" b="b"/>
              <a:pathLst>
                <a:path w="80" h="27">
                  <a:moveTo>
                    <a:pt x="0" y="0"/>
                  </a:moveTo>
                  <a:cubicBezTo>
                    <a:pt x="18" y="23"/>
                    <a:pt x="51" y="27"/>
                    <a:pt x="74" y="10"/>
                  </a:cubicBezTo>
                  <a:cubicBezTo>
                    <a:pt x="76" y="9"/>
                    <a:pt x="78" y="7"/>
                    <a:pt x="80" y="5"/>
                  </a:cubicBezTo>
                </a:path>
              </a:pathLst>
            </a:cu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6" name="Freeform 134"/>
            <p:cNvSpPr>
              <a:spLocks/>
            </p:cNvSpPr>
            <p:nvPr/>
          </p:nvSpPr>
          <p:spPr bwMode="auto">
            <a:xfrm>
              <a:off x="2786880" y="3284107"/>
              <a:ext cx="315450" cy="429999"/>
            </a:xfrm>
            <a:custGeom>
              <a:avLst/>
              <a:gdLst/>
              <a:ahLst/>
              <a:cxnLst>
                <a:cxn ang="0">
                  <a:pos x="133" y="239"/>
                </a:cxn>
                <a:cxn ang="0">
                  <a:pos x="0" y="425"/>
                </a:cxn>
                <a:cxn ang="0">
                  <a:pos x="0" y="425"/>
                </a:cxn>
                <a:cxn ang="0">
                  <a:pos x="1" y="512"/>
                </a:cxn>
                <a:cxn ang="0">
                  <a:pos x="29" y="570"/>
                </a:cxn>
                <a:cxn ang="0">
                  <a:pos x="60" y="575"/>
                </a:cxn>
                <a:cxn ang="0">
                  <a:pos x="78" y="603"/>
                </a:cxn>
                <a:cxn ang="0">
                  <a:pos x="322" y="659"/>
                </a:cxn>
                <a:cxn ang="0">
                  <a:pos x="400" y="639"/>
                </a:cxn>
                <a:cxn ang="0">
                  <a:pos x="431" y="644"/>
                </a:cxn>
                <a:cxn ang="0">
                  <a:pos x="484" y="590"/>
                </a:cxn>
                <a:cxn ang="0">
                  <a:pos x="484" y="451"/>
                </a:cxn>
                <a:cxn ang="0">
                  <a:pos x="351" y="255"/>
                </a:cxn>
                <a:cxn ang="0">
                  <a:pos x="351" y="255"/>
                </a:cxn>
                <a:cxn ang="0">
                  <a:pos x="350" y="255"/>
                </a:cxn>
                <a:cxn ang="0">
                  <a:pos x="350" y="55"/>
                </a:cxn>
                <a:cxn ang="0">
                  <a:pos x="146" y="56"/>
                </a:cxn>
                <a:cxn ang="0">
                  <a:pos x="133" y="239"/>
                </a:cxn>
              </a:cxnLst>
              <a:rect l="0" t="0" r="r" b="b"/>
              <a:pathLst>
                <a:path w="486" h="660">
                  <a:moveTo>
                    <a:pt x="133" y="239"/>
                  </a:moveTo>
                  <a:cubicBezTo>
                    <a:pt x="57" y="272"/>
                    <a:pt x="5" y="344"/>
                    <a:pt x="0" y="425"/>
                  </a:cubicBezTo>
                  <a:lnTo>
                    <a:pt x="0" y="425"/>
                  </a:lnTo>
                  <a:lnTo>
                    <a:pt x="1" y="512"/>
                  </a:lnTo>
                  <a:cubicBezTo>
                    <a:pt x="1" y="534"/>
                    <a:pt x="11" y="556"/>
                    <a:pt x="29" y="570"/>
                  </a:cubicBezTo>
                  <a:cubicBezTo>
                    <a:pt x="37" y="577"/>
                    <a:pt x="50" y="580"/>
                    <a:pt x="60" y="575"/>
                  </a:cubicBezTo>
                  <a:cubicBezTo>
                    <a:pt x="61" y="586"/>
                    <a:pt x="68" y="597"/>
                    <a:pt x="78" y="603"/>
                  </a:cubicBezTo>
                  <a:cubicBezTo>
                    <a:pt x="154" y="641"/>
                    <a:pt x="237" y="660"/>
                    <a:pt x="322" y="659"/>
                  </a:cubicBezTo>
                  <a:cubicBezTo>
                    <a:pt x="349" y="659"/>
                    <a:pt x="376" y="652"/>
                    <a:pt x="400" y="639"/>
                  </a:cubicBezTo>
                  <a:cubicBezTo>
                    <a:pt x="408" y="647"/>
                    <a:pt x="421" y="649"/>
                    <a:pt x="431" y="644"/>
                  </a:cubicBezTo>
                  <a:cubicBezTo>
                    <a:pt x="455" y="633"/>
                    <a:pt x="473" y="614"/>
                    <a:pt x="484" y="590"/>
                  </a:cubicBezTo>
                  <a:lnTo>
                    <a:pt x="484" y="451"/>
                  </a:lnTo>
                  <a:cubicBezTo>
                    <a:pt x="486" y="365"/>
                    <a:pt x="433" y="287"/>
                    <a:pt x="351" y="255"/>
                  </a:cubicBezTo>
                  <a:lnTo>
                    <a:pt x="351" y="255"/>
                  </a:lnTo>
                  <a:lnTo>
                    <a:pt x="350" y="255"/>
                  </a:lnTo>
                  <a:cubicBezTo>
                    <a:pt x="406" y="199"/>
                    <a:pt x="406" y="110"/>
                    <a:pt x="350" y="55"/>
                  </a:cubicBezTo>
                  <a:cubicBezTo>
                    <a:pt x="294" y="0"/>
                    <a:pt x="202" y="1"/>
                    <a:pt x="146" y="56"/>
                  </a:cubicBezTo>
                  <a:cubicBezTo>
                    <a:pt x="96" y="105"/>
                    <a:pt x="90" y="183"/>
                    <a:pt x="133" y="239"/>
                  </a:cubicBezTo>
                  <a:close/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15255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/>
              <a:t>A Framework for Collaborative Georeferencing</a:t>
            </a:r>
          </a:p>
        </p:txBody>
      </p:sp>
      <p:pic>
        <p:nvPicPr>
          <p:cNvPr id="86" name="Picture 4" descr="co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400" y="2590800"/>
            <a:ext cx="1635088" cy="1273235"/>
          </a:xfr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</p:pic>
      <p:pic>
        <p:nvPicPr>
          <p:cNvPr id="87" name="Picture 4" descr="geo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200992"/>
            <a:ext cx="1752600" cy="1209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</p:pic>
      <p:pic>
        <p:nvPicPr>
          <p:cNvPr id="21913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4951383"/>
            <a:ext cx="1295400" cy="1220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2595562" y="1447799"/>
            <a:ext cx="5185650" cy="5159991"/>
            <a:chOff x="2595562" y="1447799"/>
            <a:chExt cx="5185650" cy="5159991"/>
          </a:xfrm>
        </p:grpSpPr>
        <p:sp>
          <p:nvSpPr>
            <p:cNvPr id="131076" name="Rounded Rectangle 3"/>
            <p:cNvSpPr>
              <a:spLocks noChangeArrowheads="1"/>
            </p:cNvSpPr>
            <p:nvPr/>
          </p:nvSpPr>
          <p:spPr bwMode="auto">
            <a:xfrm>
              <a:off x="2595562" y="2743200"/>
              <a:ext cx="1219200" cy="1328652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31077" name="Rounded Rectangle 4"/>
            <p:cNvSpPr>
              <a:spLocks noChangeArrowheads="1"/>
            </p:cNvSpPr>
            <p:nvPr/>
          </p:nvSpPr>
          <p:spPr bwMode="auto">
            <a:xfrm>
              <a:off x="2595562" y="4267199"/>
              <a:ext cx="1219200" cy="1663869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110" name="AutoShape 86"/>
            <p:cNvSpPr>
              <a:spLocks noChangeAspect="1" noChangeArrowheads="1" noTextEdit="1"/>
            </p:cNvSpPr>
            <p:nvPr/>
          </p:nvSpPr>
          <p:spPr bwMode="auto">
            <a:xfrm>
              <a:off x="2714626" y="1447799"/>
              <a:ext cx="5050725" cy="5159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12" name="Freeform 88"/>
            <p:cNvSpPr>
              <a:spLocks/>
            </p:cNvSpPr>
            <p:nvPr/>
          </p:nvSpPr>
          <p:spPr bwMode="auto">
            <a:xfrm>
              <a:off x="3061797" y="1676400"/>
              <a:ext cx="509302" cy="472294"/>
            </a:xfrm>
            <a:custGeom>
              <a:avLst/>
              <a:gdLst/>
              <a:ahLst/>
              <a:cxnLst>
                <a:cxn ang="0">
                  <a:pos x="0" y="98"/>
                </a:cxn>
                <a:cxn ang="0">
                  <a:pos x="0" y="627"/>
                </a:cxn>
                <a:cxn ang="0">
                  <a:pos x="393" y="725"/>
                </a:cxn>
                <a:cxn ang="0">
                  <a:pos x="786" y="627"/>
                </a:cxn>
                <a:cxn ang="0">
                  <a:pos x="786" y="627"/>
                </a:cxn>
                <a:cxn ang="0">
                  <a:pos x="786" y="98"/>
                </a:cxn>
                <a:cxn ang="0">
                  <a:pos x="393" y="0"/>
                </a:cxn>
                <a:cxn ang="0">
                  <a:pos x="0" y="98"/>
                </a:cxn>
              </a:cxnLst>
              <a:rect l="0" t="0" r="r" b="b"/>
              <a:pathLst>
                <a:path w="786" h="725">
                  <a:moveTo>
                    <a:pt x="0" y="98"/>
                  </a:moveTo>
                  <a:lnTo>
                    <a:pt x="0" y="627"/>
                  </a:lnTo>
                  <a:cubicBezTo>
                    <a:pt x="0" y="681"/>
                    <a:pt x="176" y="725"/>
                    <a:pt x="393" y="725"/>
                  </a:cubicBezTo>
                  <a:cubicBezTo>
                    <a:pt x="610" y="725"/>
                    <a:pt x="786" y="681"/>
                    <a:pt x="786" y="627"/>
                  </a:cubicBezTo>
                  <a:cubicBezTo>
                    <a:pt x="786" y="627"/>
                    <a:pt x="786" y="627"/>
                    <a:pt x="786" y="627"/>
                  </a:cubicBezTo>
                  <a:lnTo>
                    <a:pt x="786" y="98"/>
                  </a:lnTo>
                  <a:cubicBezTo>
                    <a:pt x="786" y="44"/>
                    <a:pt x="610" y="0"/>
                    <a:pt x="393" y="0"/>
                  </a:cubicBezTo>
                  <a:cubicBezTo>
                    <a:pt x="176" y="0"/>
                    <a:pt x="0" y="44"/>
                    <a:pt x="0" y="98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13" name="Freeform 89"/>
            <p:cNvSpPr>
              <a:spLocks/>
            </p:cNvSpPr>
            <p:nvPr/>
          </p:nvSpPr>
          <p:spPr bwMode="auto">
            <a:xfrm>
              <a:off x="3061797" y="1676400"/>
              <a:ext cx="509302" cy="472294"/>
            </a:xfrm>
            <a:custGeom>
              <a:avLst/>
              <a:gdLst/>
              <a:ahLst/>
              <a:cxnLst>
                <a:cxn ang="0">
                  <a:pos x="0" y="98"/>
                </a:cxn>
                <a:cxn ang="0">
                  <a:pos x="0" y="627"/>
                </a:cxn>
                <a:cxn ang="0">
                  <a:pos x="393" y="725"/>
                </a:cxn>
                <a:cxn ang="0">
                  <a:pos x="786" y="627"/>
                </a:cxn>
                <a:cxn ang="0">
                  <a:pos x="786" y="627"/>
                </a:cxn>
                <a:cxn ang="0">
                  <a:pos x="786" y="98"/>
                </a:cxn>
                <a:cxn ang="0">
                  <a:pos x="393" y="0"/>
                </a:cxn>
                <a:cxn ang="0">
                  <a:pos x="0" y="98"/>
                </a:cxn>
              </a:cxnLst>
              <a:rect l="0" t="0" r="r" b="b"/>
              <a:pathLst>
                <a:path w="786" h="725">
                  <a:moveTo>
                    <a:pt x="0" y="98"/>
                  </a:moveTo>
                  <a:lnTo>
                    <a:pt x="0" y="627"/>
                  </a:lnTo>
                  <a:cubicBezTo>
                    <a:pt x="0" y="681"/>
                    <a:pt x="176" y="725"/>
                    <a:pt x="393" y="725"/>
                  </a:cubicBezTo>
                  <a:cubicBezTo>
                    <a:pt x="610" y="725"/>
                    <a:pt x="786" y="681"/>
                    <a:pt x="786" y="627"/>
                  </a:cubicBezTo>
                  <a:cubicBezTo>
                    <a:pt x="786" y="627"/>
                    <a:pt x="786" y="627"/>
                    <a:pt x="786" y="627"/>
                  </a:cubicBezTo>
                  <a:lnTo>
                    <a:pt x="786" y="98"/>
                  </a:lnTo>
                  <a:cubicBezTo>
                    <a:pt x="786" y="44"/>
                    <a:pt x="610" y="0"/>
                    <a:pt x="393" y="0"/>
                  </a:cubicBezTo>
                  <a:cubicBezTo>
                    <a:pt x="176" y="0"/>
                    <a:pt x="0" y="44"/>
                    <a:pt x="0" y="98"/>
                  </a:cubicBezTo>
                  <a:close/>
                </a:path>
              </a:pathLst>
            </a:custGeom>
            <a:noFill/>
            <a:ln w="6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14" name="Freeform 90"/>
            <p:cNvSpPr>
              <a:spLocks/>
            </p:cNvSpPr>
            <p:nvPr/>
          </p:nvSpPr>
          <p:spPr bwMode="auto">
            <a:xfrm>
              <a:off x="3061797" y="1741605"/>
              <a:ext cx="509302" cy="634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4" y="36"/>
                </a:cxn>
                <a:cxn ang="0">
                  <a:pos x="289" y="0"/>
                </a:cxn>
                <a:cxn ang="0">
                  <a:pos x="289" y="0"/>
                </a:cxn>
              </a:cxnLst>
              <a:rect l="0" t="0" r="r" b="b"/>
              <a:pathLst>
                <a:path w="289" h="36">
                  <a:moveTo>
                    <a:pt x="0" y="0"/>
                  </a:moveTo>
                  <a:cubicBezTo>
                    <a:pt x="0" y="19"/>
                    <a:pt x="65" y="36"/>
                    <a:pt x="144" y="36"/>
                  </a:cubicBezTo>
                  <a:cubicBezTo>
                    <a:pt x="224" y="36"/>
                    <a:pt x="289" y="19"/>
                    <a:pt x="289" y="0"/>
                  </a:cubicBezTo>
                  <a:cubicBezTo>
                    <a:pt x="289" y="0"/>
                    <a:pt x="289" y="0"/>
                    <a:pt x="289" y="0"/>
                  </a:cubicBezTo>
                </a:path>
              </a:pathLst>
            </a:custGeom>
            <a:noFill/>
            <a:ln w="6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15" name="Line 91"/>
            <p:cNvSpPr>
              <a:spLocks noChangeShapeType="1"/>
            </p:cNvSpPr>
            <p:nvPr/>
          </p:nvSpPr>
          <p:spPr bwMode="auto">
            <a:xfrm flipV="1">
              <a:off x="3571099" y="1928905"/>
              <a:ext cx="736638" cy="3525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16" name="Freeform 92"/>
            <p:cNvSpPr>
              <a:spLocks/>
            </p:cNvSpPr>
            <p:nvPr/>
          </p:nvSpPr>
          <p:spPr bwMode="auto">
            <a:xfrm>
              <a:off x="4298925" y="1890134"/>
              <a:ext cx="38770" cy="775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" y="22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22" h="44">
                  <a:moveTo>
                    <a:pt x="0" y="0"/>
                  </a:moveTo>
                  <a:lnTo>
                    <a:pt x="22" y="22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17" name="Freeform 93"/>
            <p:cNvSpPr>
              <a:spLocks/>
            </p:cNvSpPr>
            <p:nvPr/>
          </p:nvSpPr>
          <p:spPr bwMode="auto">
            <a:xfrm>
              <a:off x="3720894" y="3294681"/>
              <a:ext cx="2382617" cy="745450"/>
            </a:xfrm>
            <a:custGeom>
              <a:avLst/>
              <a:gdLst/>
              <a:ahLst/>
              <a:cxnLst>
                <a:cxn ang="0">
                  <a:pos x="1352" y="423"/>
                </a:cxn>
                <a:cxn ang="0">
                  <a:pos x="1151" y="102"/>
                </a:cxn>
                <a:cxn ang="0">
                  <a:pos x="0" y="0"/>
                </a:cxn>
              </a:cxnLst>
              <a:rect l="0" t="0" r="r" b="b"/>
              <a:pathLst>
                <a:path w="1352" h="423">
                  <a:moveTo>
                    <a:pt x="1352" y="423"/>
                  </a:moveTo>
                  <a:cubicBezTo>
                    <a:pt x="1351" y="315"/>
                    <a:pt x="1342" y="180"/>
                    <a:pt x="1151" y="102"/>
                  </a:cubicBezTo>
                  <a:cubicBezTo>
                    <a:pt x="902" y="1"/>
                    <a:pt x="344" y="0"/>
                    <a:pt x="0" y="0"/>
                  </a:cubicBezTo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18" name="Freeform 94"/>
            <p:cNvSpPr>
              <a:spLocks/>
            </p:cNvSpPr>
            <p:nvPr/>
          </p:nvSpPr>
          <p:spPr bwMode="auto">
            <a:xfrm>
              <a:off x="6064741" y="4033081"/>
              <a:ext cx="77541" cy="38770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22" y="22"/>
                </a:cxn>
                <a:cxn ang="0">
                  <a:pos x="0" y="0"/>
                </a:cxn>
                <a:cxn ang="0">
                  <a:pos x="44" y="0"/>
                </a:cxn>
              </a:cxnLst>
              <a:rect l="0" t="0" r="r" b="b"/>
              <a:pathLst>
                <a:path w="44" h="22">
                  <a:moveTo>
                    <a:pt x="44" y="0"/>
                  </a:moveTo>
                  <a:lnTo>
                    <a:pt x="22" y="22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19" name="Freeform 95"/>
            <p:cNvSpPr>
              <a:spLocks/>
            </p:cNvSpPr>
            <p:nvPr/>
          </p:nvSpPr>
          <p:spPr bwMode="auto">
            <a:xfrm>
              <a:off x="3689173" y="3255911"/>
              <a:ext cx="38770" cy="75779"/>
            </a:xfrm>
            <a:custGeom>
              <a:avLst/>
              <a:gdLst/>
              <a:ahLst/>
              <a:cxnLst>
                <a:cxn ang="0">
                  <a:pos x="22" y="43"/>
                </a:cxn>
                <a:cxn ang="0">
                  <a:pos x="0" y="22"/>
                </a:cxn>
                <a:cxn ang="0">
                  <a:pos x="22" y="0"/>
                </a:cxn>
                <a:cxn ang="0">
                  <a:pos x="22" y="43"/>
                </a:cxn>
              </a:cxnLst>
              <a:rect l="0" t="0" r="r" b="b"/>
              <a:pathLst>
                <a:path w="22" h="43">
                  <a:moveTo>
                    <a:pt x="22" y="43"/>
                  </a:moveTo>
                  <a:lnTo>
                    <a:pt x="0" y="22"/>
                  </a:lnTo>
                  <a:lnTo>
                    <a:pt x="22" y="0"/>
                  </a:lnTo>
                  <a:lnTo>
                    <a:pt x="22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20" name="Freeform 96"/>
            <p:cNvSpPr>
              <a:spLocks/>
            </p:cNvSpPr>
            <p:nvPr/>
          </p:nvSpPr>
          <p:spPr bwMode="auto">
            <a:xfrm>
              <a:off x="3290895" y="4248081"/>
              <a:ext cx="1046801" cy="394753"/>
            </a:xfrm>
            <a:custGeom>
              <a:avLst/>
              <a:gdLst/>
              <a:ahLst/>
              <a:cxnLst>
                <a:cxn ang="0">
                  <a:pos x="594" y="0"/>
                </a:cxn>
                <a:cxn ang="0">
                  <a:pos x="90" y="55"/>
                </a:cxn>
                <a:cxn ang="0">
                  <a:pos x="0" y="224"/>
                </a:cxn>
              </a:cxnLst>
              <a:rect l="0" t="0" r="r" b="b"/>
              <a:pathLst>
                <a:path w="594" h="224">
                  <a:moveTo>
                    <a:pt x="594" y="0"/>
                  </a:moveTo>
                  <a:cubicBezTo>
                    <a:pt x="445" y="0"/>
                    <a:pt x="200" y="0"/>
                    <a:pt x="90" y="55"/>
                  </a:cubicBezTo>
                  <a:cubicBezTo>
                    <a:pt x="8" y="95"/>
                    <a:pt x="1" y="166"/>
                    <a:pt x="0" y="224"/>
                  </a:cubicBezTo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21" name="Freeform 97"/>
            <p:cNvSpPr>
              <a:spLocks/>
            </p:cNvSpPr>
            <p:nvPr/>
          </p:nvSpPr>
          <p:spPr bwMode="auto">
            <a:xfrm>
              <a:off x="3252125" y="4635785"/>
              <a:ext cx="77541" cy="37008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22" y="21"/>
                </a:cxn>
                <a:cxn ang="0">
                  <a:pos x="0" y="0"/>
                </a:cxn>
                <a:cxn ang="0">
                  <a:pos x="44" y="0"/>
                </a:cxn>
              </a:cxnLst>
              <a:rect l="0" t="0" r="r" b="b"/>
              <a:pathLst>
                <a:path w="44" h="21">
                  <a:moveTo>
                    <a:pt x="44" y="0"/>
                  </a:moveTo>
                  <a:lnTo>
                    <a:pt x="22" y="21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22" name="Rectangle 98"/>
            <p:cNvSpPr>
              <a:spLocks noChangeArrowheads="1"/>
            </p:cNvSpPr>
            <p:nvPr/>
          </p:nvSpPr>
          <p:spPr bwMode="auto">
            <a:xfrm>
              <a:off x="4337696" y="1646938"/>
              <a:ext cx="784219" cy="56040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23" name="Rectangle 99"/>
            <p:cNvSpPr>
              <a:spLocks noChangeArrowheads="1"/>
            </p:cNvSpPr>
            <p:nvPr/>
          </p:nvSpPr>
          <p:spPr bwMode="auto">
            <a:xfrm>
              <a:off x="4337696" y="1646938"/>
              <a:ext cx="784219" cy="560409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24" name="Freeform 100"/>
            <p:cNvSpPr>
              <a:spLocks/>
            </p:cNvSpPr>
            <p:nvPr/>
          </p:nvSpPr>
          <p:spPr bwMode="auto">
            <a:xfrm>
              <a:off x="6526461" y="4579392"/>
              <a:ext cx="754260" cy="4564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5" y="59"/>
                </a:cxn>
                <a:cxn ang="0">
                  <a:pos x="428" y="259"/>
                </a:cxn>
              </a:cxnLst>
              <a:rect l="0" t="0" r="r" b="b"/>
              <a:pathLst>
                <a:path w="428" h="259">
                  <a:moveTo>
                    <a:pt x="0" y="0"/>
                  </a:moveTo>
                  <a:cubicBezTo>
                    <a:pt x="112" y="0"/>
                    <a:pt x="276" y="3"/>
                    <a:pt x="355" y="59"/>
                  </a:cubicBezTo>
                  <a:cubicBezTo>
                    <a:pt x="422" y="106"/>
                    <a:pt x="428" y="192"/>
                    <a:pt x="428" y="259"/>
                  </a:cubicBezTo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25" name="Freeform 101"/>
            <p:cNvSpPr>
              <a:spLocks/>
            </p:cNvSpPr>
            <p:nvPr/>
          </p:nvSpPr>
          <p:spPr bwMode="auto">
            <a:xfrm>
              <a:off x="6496502" y="4540621"/>
              <a:ext cx="38770" cy="77541"/>
            </a:xfrm>
            <a:custGeom>
              <a:avLst/>
              <a:gdLst/>
              <a:ahLst/>
              <a:cxnLst>
                <a:cxn ang="0">
                  <a:pos x="21" y="44"/>
                </a:cxn>
                <a:cxn ang="0">
                  <a:pos x="0" y="22"/>
                </a:cxn>
                <a:cxn ang="0">
                  <a:pos x="22" y="0"/>
                </a:cxn>
                <a:cxn ang="0">
                  <a:pos x="21" y="44"/>
                </a:cxn>
              </a:cxnLst>
              <a:rect l="0" t="0" r="r" b="b"/>
              <a:pathLst>
                <a:path w="22" h="44">
                  <a:moveTo>
                    <a:pt x="21" y="44"/>
                  </a:moveTo>
                  <a:lnTo>
                    <a:pt x="0" y="22"/>
                  </a:lnTo>
                  <a:lnTo>
                    <a:pt x="22" y="0"/>
                  </a:lnTo>
                  <a:lnTo>
                    <a:pt x="21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26" name="Freeform 102"/>
            <p:cNvSpPr>
              <a:spLocks/>
            </p:cNvSpPr>
            <p:nvPr/>
          </p:nvSpPr>
          <p:spPr bwMode="auto">
            <a:xfrm>
              <a:off x="7243713" y="5028776"/>
              <a:ext cx="75779" cy="38770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21" y="22"/>
                </a:cxn>
                <a:cxn ang="0">
                  <a:pos x="0" y="0"/>
                </a:cxn>
                <a:cxn ang="0">
                  <a:pos x="43" y="0"/>
                </a:cxn>
              </a:cxnLst>
              <a:rect l="0" t="0" r="r" b="b"/>
              <a:pathLst>
                <a:path w="43" h="22">
                  <a:moveTo>
                    <a:pt x="43" y="0"/>
                  </a:moveTo>
                  <a:lnTo>
                    <a:pt x="21" y="22"/>
                  </a:lnTo>
                  <a:lnTo>
                    <a:pt x="0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27" name="Freeform 103"/>
            <p:cNvSpPr>
              <a:spLocks/>
            </p:cNvSpPr>
            <p:nvPr/>
          </p:nvSpPr>
          <p:spPr bwMode="auto">
            <a:xfrm>
              <a:off x="5121915" y="1927142"/>
              <a:ext cx="981596" cy="44938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0" y="60"/>
                </a:cxn>
                <a:cxn ang="0">
                  <a:pos x="557" y="255"/>
                </a:cxn>
              </a:cxnLst>
              <a:rect l="0" t="0" r="r" b="b"/>
              <a:pathLst>
                <a:path w="557" h="255">
                  <a:moveTo>
                    <a:pt x="0" y="0"/>
                  </a:moveTo>
                  <a:cubicBezTo>
                    <a:pt x="139" y="0"/>
                    <a:pt x="366" y="0"/>
                    <a:pt x="470" y="60"/>
                  </a:cubicBezTo>
                  <a:cubicBezTo>
                    <a:pt x="550" y="107"/>
                    <a:pt x="556" y="189"/>
                    <a:pt x="557" y="255"/>
                  </a:cubicBezTo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28" name="Freeform 104"/>
            <p:cNvSpPr>
              <a:spLocks/>
            </p:cNvSpPr>
            <p:nvPr/>
          </p:nvSpPr>
          <p:spPr bwMode="auto">
            <a:xfrm>
              <a:off x="6064741" y="2367715"/>
              <a:ext cx="77541" cy="38770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22" y="22"/>
                </a:cxn>
                <a:cxn ang="0">
                  <a:pos x="0" y="1"/>
                </a:cxn>
                <a:cxn ang="0">
                  <a:pos x="44" y="0"/>
                </a:cxn>
              </a:cxnLst>
              <a:rect l="0" t="0" r="r" b="b"/>
              <a:pathLst>
                <a:path w="44" h="22">
                  <a:moveTo>
                    <a:pt x="44" y="0"/>
                  </a:moveTo>
                  <a:lnTo>
                    <a:pt x="22" y="22"/>
                  </a:lnTo>
                  <a:lnTo>
                    <a:pt x="0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29" name="Rectangle 105"/>
            <p:cNvSpPr>
              <a:spLocks noChangeArrowheads="1"/>
            </p:cNvSpPr>
            <p:nvPr/>
          </p:nvSpPr>
          <p:spPr bwMode="auto">
            <a:xfrm>
              <a:off x="4376466" y="1479520"/>
              <a:ext cx="731351" cy="139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u="none" strike="noStrike" cap="none" normalizeH="0" baseline="0" dirty="0" smtClean="0">
                  <a:effectLst/>
                  <a:latin typeface="Arial" pitchFamily="34" charset="0"/>
                  <a:cs typeface="Arial" pitchFamily="34" charset="0"/>
                </a:rPr>
                <a:t>DiGIR Service</a:t>
              </a:r>
            </a:p>
          </p:txBody>
        </p:sp>
        <p:sp>
          <p:nvSpPr>
            <p:cNvPr id="1130" name="Rectangle 106"/>
            <p:cNvSpPr>
              <a:spLocks noChangeArrowheads="1"/>
            </p:cNvSpPr>
            <p:nvPr/>
          </p:nvSpPr>
          <p:spPr bwMode="auto">
            <a:xfrm>
              <a:off x="6857772" y="5664964"/>
              <a:ext cx="923440" cy="139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u="none" strike="noStrike" cap="none" normalizeH="0" baseline="0" smtClean="0">
                  <a:effectLst/>
                  <a:latin typeface="Arial" pitchFamily="34" charset="0"/>
                  <a:cs typeface="Arial" pitchFamily="34" charset="0"/>
                </a:rPr>
                <a:t>Record Processor</a:t>
              </a:r>
            </a:p>
          </p:txBody>
        </p:sp>
        <p:sp>
          <p:nvSpPr>
            <p:cNvPr id="1131" name="Freeform 107"/>
            <p:cNvSpPr>
              <a:spLocks/>
            </p:cNvSpPr>
            <p:nvPr/>
          </p:nvSpPr>
          <p:spPr bwMode="auto">
            <a:xfrm>
              <a:off x="6496502" y="2677879"/>
              <a:ext cx="294303" cy="1697087"/>
            </a:xfrm>
            <a:custGeom>
              <a:avLst/>
              <a:gdLst/>
              <a:ahLst/>
              <a:cxnLst>
                <a:cxn ang="0">
                  <a:pos x="17" y="963"/>
                </a:cxn>
                <a:cxn ang="0">
                  <a:pos x="167" y="963"/>
                </a:cxn>
                <a:cxn ang="0">
                  <a:pos x="167" y="0"/>
                </a:cxn>
                <a:cxn ang="0">
                  <a:pos x="0" y="0"/>
                </a:cxn>
              </a:cxnLst>
              <a:rect l="0" t="0" r="r" b="b"/>
              <a:pathLst>
                <a:path w="167" h="963">
                  <a:moveTo>
                    <a:pt x="17" y="963"/>
                  </a:moveTo>
                  <a:lnTo>
                    <a:pt x="167" y="963"/>
                  </a:lnTo>
                  <a:lnTo>
                    <a:pt x="167" y="0"/>
                  </a:lnTo>
                  <a:lnTo>
                    <a:pt x="0" y="0"/>
                  </a:lnTo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32" name="Freeform 108"/>
            <p:cNvSpPr>
              <a:spLocks/>
            </p:cNvSpPr>
            <p:nvPr/>
          </p:nvSpPr>
          <p:spPr bwMode="auto">
            <a:xfrm>
              <a:off x="6496502" y="4337958"/>
              <a:ext cx="37008" cy="75779"/>
            </a:xfrm>
            <a:custGeom>
              <a:avLst/>
              <a:gdLst/>
              <a:ahLst/>
              <a:cxnLst>
                <a:cxn ang="0">
                  <a:pos x="21" y="43"/>
                </a:cxn>
                <a:cxn ang="0">
                  <a:pos x="0" y="21"/>
                </a:cxn>
                <a:cxn ang="0">
                  <a:pos x="21" y="0"/>
                </a:cxn>
                <a:cxn ang="0">
                  <a:pos x="21" y="43"/>
                </a:cxn>
              </a:cxnLst>
              <a:rect l="0" t="0" r="r" b="b"/>
              <a:pathLst>
                <a:path w="21" h="43">
                  <a:moveTo>
                    <a:pt x="21" y="43"/>
                  </a:moveTo>
                  <a:lnTo>
                    <a:pt x="0" y="21"/>
                  </a:lnTo>
                  <a:lnTo>
                    <a:pt x="21" y="0"/>
                  </a:lnTo>
                  <a:lnTo>
                    <a:pt x="21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33" name="Rectangle 109"/>
            <p:cNvSpPr>
              <a:spLocks noChangeArrowheads="1"/>
            </p:cNvSpPr>
            <p:nvPr/>
          </p:nvSpPr>
          <p:spPr bwMode="auto">
            <a:xfrm>
              <a:off x="2897904" y="4672793"/>
              <a:ext cx="785982" cy="56217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34" name="Rectangle 110"/>
            <p:cNvSpPr>
              <a:spLocks noChangeArrowheads="1"/>
            </p:cNvSpPr>
            <p:nvPr/>
          </p:nvSpPr>
          <p:spPr bwMode="auto">
            <a:xfrm>
              <a:off x="2897904" y="4672793"/>
              <a:ext cx="785982" cy="562171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35" name="Freeform 111"/>
            <p:cNvSpPr>
              <a:spLocks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lnTo>
                    <a:pt x="351" y="15"/>
                  </a:lnTo>
                  <a:lnTo>
                    <a:pt x="133" y="0"/>
                  </a:ln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36" name="Freeform 112"/>
            <p:cNvSpPr>
              <a:spLocks noEditPoints="1"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moveTo>
                    <a:pt x="133" y="0"/>
                  </a:move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</a:path>
              </a:pathLst>
            </a:cu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37" name="Oval 113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38" name="Oval 114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39" name="Freeform 115"/>
            <p:cNvSpPr>
              <a:spLocks/>
            </p:cNvSpPr>
            <p:nvPr/>
          </p:nvSpPr>
          <p:spPr bwMode="auto">
            <a:xfrm>
              <a:off x="2792167" y="5145088"/>
              <a:ext cx="56393" cy="172705"/>
            </a:xfrm>
            <a:custGeom>
              <a:avLst/>
              <a:gdLst/>
              <a:ahLst/>
              <a:cxnLst>
                <a:cxn ang="0">
                  <a:pos x="16" y="98"/>
                </a:cxn>
                <a:cxn ang="0">
                  <a:pos x="32" y="0"/>
                </a:cxn>
              </a:cxnLst>
              <a:rect l="0" t="0" r="r" b="b"/>
              <a:pathLst>
                <a:path w="32" h="98">
                  <a:moveTo>
                    <a:pt x="16" y="98"/>
                  </a:moveTo>
                  <a:cubicBezTo>
                    <a:pt x="0" y="62"/>
                    <a:pt x="5" y="28"/>
                    <a:pt x="32" y="0"/>
                  </a:cubicBezTo>
                </a:path>
              </a:pathLst>
            </a:cu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40" name="Freeform 116"/>
            <p:cNvSpPr>
              <a:spLocks/>
            </p:cNvSpPr>
            <p:nvPr/>
          </p:nvSpPr>
          <p:spPr bwMode="auto">
            <a:xfrm>
              <a:off x="3026551" y="5176809"/>
              <a:ext cx="29959" cy="181516"/>
            </a:xfrm>
            <a:custGeom>
              <a:avLst/>
              <a:gdLst/>
              <a:ahLst/>
              <a:cxnLst>
                <a:cxn ang="0">
                  <a:pos x="8" y="103"/>
                </a:cxn>
                <a:cxn ang="0">
                  <a:pos x="0" y="0"/>
                </a:cxn>
              </a:cxnLst>
              <a:rect l="0" t="0" r="r" b="b"/>
              <a:pathLst>
                <a:path w="17" h="103">
                  <a:moveTo>
                    <a:pt x="8" y="103"/>
                  </a:moveTo>
                  <a:cubicBezTo>
                    <a:pt x="17" y="68"/>
                    <a:pt x="15" y="33"/>
                    <a:pt x="0" y="0"/>
                  </a:cubicBezTo>
                </a:path>
              </a:pathLst>
            </a:cu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41" name="Freeform 117"/>
            <p:cNvSpPr>
              <a:spLocks/>
            </p:cNvSpPr>
            <p:nvPr/>
          </p:nvSpPr>
          <p:spPr bwMode="auto">
            <a:xfrm>
              <a:off x="2867945" y="5099268"/>
              <a:ext cx="139221" cy="475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" y="10"/>
                </a:cxn>
                <a:cxn ang="0">
                  <a:pos x="79" y="5"/>
                </a:cxn>
              </a:cxnLst>
              <a:rect l="0" t="0" r="r" b="b"/>
              <a:pathLst>
                <a:path w="79" h="27">
                  <a:moveTo>
                    <a:pt x="0" y="0"/>
                  </a:moveTo>
                  <a:cubicBezTo>
                    <a:pt x="17" y="22"/>
                    <a:pt x="50" y="27"/>
                    <a:pt x="74" y="10"/>
                  </a:cubicBezTo>
                  <a:cubicBezTo>
                    <a:pt x="76" y="8"/>
                    <a:pt x="78" y="7"/>
                    <a:pt x="79" y="5"/>
                  </a:cubicBezTo>
                </a:path>
              </a:pathLst>
            </a:cu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42" name="Freeform 118"/>
            <p:cNvSpPr>
              <a:spLocks/>
            </p:cNvSpPr>
            <p:nvPr/>
          </p:nvSpPr>
          <p:spPr bwMode="auto">
            <a:xfrm>
              <a:off x="2781593" y="4944186"/>
              <a:ext cx="313688" cy="428237"/>
            </a:xfrm>
            <a:custGeom>
              <a:avLst/>
              <a:gdLst/>
              <a:ahLst/>
              <a:cxnLst>
                <a:cxn ang="0">
                  <a:pos x="133" y="239"/>
                </a:cxn>
                <a:cxn ang="0">
                  <a:pos x="0" y="425"/>
                </a:cxn>
                <a:cxn ang="0">
                  <a:pos x="0" y="425"/>
                </a:cxn>
                <a:cxn ang="0">
                  <a:pos x="1" y="512"/>
                </a:cxn>
                <a:cxn ang="0">
                  <a:pos x="28" y="569"/>
                </a:cxn>
                <a:cxn ang="0">
                  <a:pos x="60" y="574"/>
                </a:cxn>
                <a:cxn ang="0">
                  <a:pos x="78" y="602"/>
                </a:cxn>
                <a:cxn ang="0">
                  <a:pos x="321" y="659"/>
                </a:cxn>
                <a:cxn ang="0">
                  <a:pos x="399" y="638"/>
                </a:cxn>
                <a:cxn ang="0">
                  <a:pos x="431" y="643"/>
                </a:cxn>
                <a:cxn ang="0">
                  <a:pos x="483" y="590"/>
                </a:cxn>
                <a:cxn ang="0">
                  <a:pos x="483" y="590"/>
                </a:cxn>
                <a:cxn ang="0">
                  <a:pos x="483" y="450"/>
                </a:cxn>
                <a:cxn ang="0">
                  <a:pos x="351" y="254"/>
                </a:cxn>
                <a:cxn ang="0">
                  <a:pos x="351" y="254"/>
                </a:cxn>
                <a:cxn ang="0">
                  <a:pos x="350" y="254"/>
                </a:cxn>
                <a:cxn ang="0">
                  <a:pos x="349" y="55"/>
                </a:cxn>
                <a:cxn ang="0">
                  <a:pos x="146" y="55"/>
                </a:cxn>
                <a:cxn ang="0">
                  <a:pos x="133" y="239"/>
                </a:cxn>
              </a:cxnLst>
              <a:rect l="0" t="0" r="r" b="b"/>
              <a:pathLst>
                <a:path w="485" h="660">
                  <a:moveTo>
                    <a:pt x="133" y="239"/>
                  </a:moveTo>
                  <a:cubicBezTo>
                    <a:pt x="56" y="271"/>
                    <a:pt x="5" y="343"/>
                    <a:pt x="0" y="425"/>
                  </a:cubicBezTo>
                  <a:lnTo>
                    <a:pt x="0" y="425"/>
                  </a:lnTo>
                  <a:lnTo>
                    <a:pt x="1" y="512"/>
                  </a:lnTo>
                  <a:cubicBezTo>
                    <a:pt x="0" y="534"/>
                    <a:pt x="10" y="555"/>
                    <a:pt x="28" y="569"/>
                  </a:cubicBezTo>
                  <a:cubicBezTo>
                    <a:pt x="37" y="577"/>
                    <a:pt x="49" y="579"/>
                    <a:pt x="60" y="574"/>
                  </a:cubicBezTo>
                  <a:cubicBezTo>
                    <a:pt x="61" y="586"/>
                    <a:pt x="68" y="596"/>
                    <a:pt x="78" y="602"/>
                  </a:cubicBezTo>
                  <a:cubicBezTo>
                    <a:pt x="153" y="640"/>
                    <a:pt x="237" y="660"/>
                    <a:pt x="321" y="659"/>
                  </a:cubicBezTo>
                  <a:cubicBezTo>
                    <a:pt x="349" y="658"/>
                    <a:pt x="375" y="651"/>
                    <a:pt x="399" y="638"/>
                  </a:cubicBezTo>
                  <a:cubicBezTo>
                    <a:pt x="408" y="647"/>
                    <a:pt x="420" y="649"/>
                    <a:pt x="431" y="643"/>
                  </a:cubicBezTo>
                  <a:cubicBezTo>
                    <a:pt x="454" y="632"/>
                    <a:pt x="473" y="613"/>
                    <a:pt x="483" y="590"/>
                  </a:cubicBezTo>
                  <a:lnTo>
                    <a:pt x="483" y="590"/>
                  </a:lnTo>
                  <a:lnTo>
                    <a:pt x="483" y="450"/>
                  </a:lnTo>
                  <a:cubicBezTo>
                    <a:pt x="485" y="364"/>
                    <a:pt x="433" y="286"/>
                    <a:pt x="351" y="254"/>
                  </a:cubicBezTo>
                  <a:lnTo>
                    <a:pt x="351" y="254"/>
                  </a:lnTo>
                  <a:lnTo>
                    <a:pt x="350" y="254"/>
                  </a:lnTo>
                  <a:cubicBezTo>
                    <a:pt x="406" y="199"/>
                    <a:pt x="406" y="110"/>
                    <a:pt x="349" y="55"/>
                  </a:cubicBezTo>
                  <a:cubicBezTo>
                    <a:pt x="293" y="0"/>
                    <a:pt x="202" y="0"/>
                    <a:pt x="146" y="55"/>
                  </a:cubicBezTo>
                  <a:cubicBezTo>
                    <a:pt x="96" y="105"/>
                    <a:pt x="90" y="183"/>
                    <a:pt x="133" y="239"/>
                  </a:cubicBezTo>
                  <a:close/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44" name="Rectangle 120"/>
            <p:cNvSpPr>
              <a:spLocks noChangeArrowheads="1"/>
            </p:cNvSpPr>
            <p:nvPr/>
          </p:nvSpPr>
          <p:spPr bwMode="auto">
            <a:xfrm>
              <a:off x="2836224" y="5395333"/>
              <a:ext cx="965735" cy="415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 smtClean="0">
                  <a:latin typeface="Arial" pitchFamily="34" charset="0"/>
                  <a:cs typeface="Arial" pitchFamily="34" charset="0"/>
                </a:rPr>
                <a:t>CoGe Client</a:t>
              </a:r>
              <a:r>
                <a:rPr kumimoji="0" lang="en-US" sz="900" u="none" strike="noStrike" cap="none" normalizeH="0" baseline="0" dirty="0" smtClean="0">
                  <a:effectLst/>
                  <a:latin typeface="Arial" pitchFamily="34" charset="0"/>
                  <a:cs typeface="Arial" pitchFamily="34" charset="0"/>
                </a:rPr>
                <a:t> Application </a:t>
              </a:r>
              <a:br>
                <a:rPr kumimoji="0" lang="en-US" sz="900" u="none" strike="noStrike" cap="none" normalizeH="0" baseline="0" dirty="0" smtClean="0">
                  <a:effectLst/>
                  <a:latin typeface="Arial" pitchFamily="34" charset="0"/>
                  <a:cs typeface="Arial" pitchFamily="34" charset="0"/>
                </a:rPr>
              </a:br>
              <a:r>
                <a:rPr kumimoji="0" lang="en-US" sz="900" u="none" strike="noStrike" cap="none" normalizeH="0" baseline="0" dirty="0" smtClean="0">
                  <a:effectLst/>
                  <a:latin typeface="Arial" pitchFamily="34" charset="0"/>
                  <a:cs typeface="Arial" pitchFamily="34" charset="0"/>
                </a:rPr>
                <a:t>(Desktop or</a:t>
              </a:r>
              <a:r>
                <a:rPr kumimoji="0" lang="en-US" sz="900" u="none" strike="noStrike" cap="none" normalizeH="0" dirty="0" smtClean="0">
                  <a:effectLst/>
                  <a:latin typeface="Arial" pitchFamily="34" charset="0"/>
                  <a:cs typeface="Arial" pitchFamily="34" charset="0"/>
                </a:rPr>
                <a:t> Web)</a:t>
              </a:r>
              <a:endParaRPr kumimoji="0" lang="en-US" sz="900" u="none" strike="noStrike" cap="none" normalizeH="0" baseline="0" dirty="0" smtClean="0"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5" name="Rectangle 121"/>
            <p:cNvSpPr>
              <a:spLocks noChangeArrowheads="1"/>
            </p:cNvSpPr>
            <p:nvPr/>
          </p:nvSpPr>
          <p:spPr bwMode="auto">
            <a:xfrm>
              <a:off x="5710520" y="2406486"/>
              <a:ext cx="785982" cy="56040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46" name="Rectangle 122"/>
            <p:cNvSpPr>
              <a:spLocks noChangeArrowheads="1"/>
            </p:cNvSpPr>
            <p:nvPr/>
          </p:nvSpPr>
          <p:spPr bwMode="auto">
            <a:xfrm>
              <a:off x="5710520" y="2406486"/>
              <a:ext cx="785982" cy="560409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47" name="Rectangle 123"/>
            <p:cNvSpPr>
              <a:spLocks noChangeArrowheads="1"/>
            </p:cNvSpPr>
            <p:nvPr/>
          </p:nvSpPr>
          <p:spPr bwMode="auto">
            <a:xfrm>
              <a:off x="5622406" y="3016239"/>
              <a:ext cx="1037989" cy="139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u="none" strike="noStrike" cap="none" normalizeH="0" baseline="0" smtClean="0">
                  <a:effectLst/>
                  <a:latin typeface="Arial" pitchFamily="34" charset="0"/>
                  <a:cs typeface="Arial" pitchFamily="34" charset="0"/>
                </a:rPr>
                <a:t>Cache Update Web </a:t>
              </a:r>
            </a:p>
          </p:txBody>
        </p:sp>
        <p:sp>
          <p:nvSpPr>
            <p:cNvPr id="1148" name="Rectangle 124"/>
            <p:cNvSpPr>
              <a:spLocks noChangeArrowheads="1"/>
            </p:cNvSpPr>
            <p:nvPr/>
          </p:nvSpPr>
          <p:spPr bwMode="auto">
            <a:xfrm>
              <a:off x="5913184" y="3151935"/>
              <a:ext cx="384179" cy="139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u="none" strike="noStrike" cap="none" normalizeH="0" baseline="0" smtClean="0">
                  <a:effectLst/>
                  <a:latin typeface="Arial" pitchFamily="34" charset="0"/>
                  <a:cs typeface="Arial" pitchFamily="34" charset="0"/>
                </a:rPr>
                <a:t>Service</a:t>
              </a:r>
            </a:p>
          </p:txBody>
        </p:sp>
        <p:sp>
          <p:nvSpPr>
            <p:cNvPr id="1149" name="Rectangle 125"/>
            <p:cNvSpPr>
              <a:spLocks noChangeArrowheads="1"/>
            </p:cNvSpPr>
            <p:nvPr/>
          </p:nvSpPr>
          <p:spPr bwMode="auto">
            <a:xfrm>
              <a:off x="2904953" y="3012714"/>
              <a:ext cx="784219" cy="56217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50" name="Rectangle 126"/>
            <p:cNvSpPr>
              <a:spLocks noChangeArrowheads="1"/>
            </p:cNvSpPr>
            <p:nvPr/>
          </p:nvSpPr>
          <p:spPr bwMode="auto">
            <a:xfrm>
              <a:off x="2904953" y="3012714"/>
              <a:ext cx="784219" cy="562171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51" name="Freeform 127"/>
            <p:cNvSpPr>
              <a:spLocks/>
            </p:cNvSpPr>
            <p:nvPr/>
          </p:nvSpPr>
          <p:spPr bwMode="auto">
            <a:xfrm>
              <a:off x="2786880" y="3439189"/>
              <a:ext cx="313688" cy="274918"/>
            </a:xfrm>
            <a:custGeom>
              <a:avLst/>
              <a:gdLst/>
              <a:ahLst/>
              <a:cxnLst>
                <a:cxn ang="0">
                  <a:pos x="78" y="364"/>
                </a:cxn>
                <a:cxn ang="0">
                  <a:pos x="322" y="420"/>
                </a:cxn>
                <a:cxn ang="0">
                  <a:pos x="400" y="400"/>
                </a:cxn>
                <a:cxn ang="0">
                  <a:pos x="431" y="405"/>
                </a:cxn>
                <a:cxn ang="0">
                  <a:pos x="484" y="351"/>
                </a:cxn>
                <a:cxn ang="0">
                  <a:pos x="484" y="198"/>
                </a:cxn>
                <a:cxn ang="0">
                  <a:pos x="351" y="16"/>
                </a:cxn>
                <a:cxn ang="0">
                  <a:pos x="351" y="16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9" y="331"/>
                </a:cxn>
                <a:cxn ang="0">
                  <a:pos x="60" y="336"/>
                </a:cxn>
                <a:cxn ang="0">
                  <a:pos x="78" y="364"/>
                </a:cxn>
              </a:cxnLst>
              <a:rect l="0" t="0" r="r" b="b"/>
              <a:pathLst>
                <a:path w="484" h="421">
                  <a:moveTo>
                    <a:pt x="78" y="364"/>
                  </a:moveTo>
                  <a:cubicBezTo>
                    <a:pt x="154" y="402"/>
                    <a:pt x="237" y="421"/>
                    <a:pt x="322" y="420"/>
                  </a:cubicBezTo>
                  <a:cubicBezTo>
                    <a:pt x="349" y="420"/>
                    <a:pt x="376" y="413"/>
                    <a:pt x="400" y="400"/>
                  </a:cubicBezTo>
                  <a:cubicBezTo>
                    <a:pt x="408" y="408"/>
                    <a:pt x="421" y="410"/>
                    <a:pt x="431" y="405"/>
                  </a:cubicBezTo>
                  <a:cubicBezTo>
                    <a:pt x="455" y="394"/>
                    <a:pt x="473" y="375"/>
                    <a:pt x="484" y="351"/>
                  </a:cubicBezTo>
                  <a:lnTo>
                    <a:pt x="484" y="198"/>
                  </a:lnTo>
                  <a:cubicBezTo>
                    <a:pt x="479" y="117"/>
                    <a:pt x="428" y="46"/>
                    <a:pt x="351" y="16"/>
                  </a:cubicBezTo>
                  <a:lnTo>
                    <a:pt x="351" y="16"/>
                  </a:lnTo>
                  <a:lnTo>
                    <a:pt x="133" y="0"/>
                  </a:lnTo>
                  <a:cubicBezTo>
                    <a:pt x="56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1" y="295"/>
                    <a:pt x="11" y="317"/>
                    <a:pt x="29" y="331"/>
                  </a:cubicBezTo>
                  <a:cubicBezTo>
                    <a:pt x="37" y="338"/>
                    <a:pt x="50" y="341"/>
                    <a:pt x="60" y="336"/>
                  </a:cubicBezTo>
                  <a:cubicBezTo>
                    <a:pt x="61" y="347"/>
                    <a:pt x="68" y="358"/>
                    <a:pt x="78" y="364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52" name="Freeform 128"/>
            <p:cNvSpPr>
              <a:spLocks noEditPoints="1"/>
            </p:cNvSpPr>
            <p:nvPr/>
          </p:nvSpPr>
          <p:spPr bwMode="auto">
            <a:xfrm>
              <a:off x="2786880" y="3439189"/>
              <a:ext cx="313688" cy="274918"/>
            </a:xfrm>
            <a:custGeom>
              <a:avLst/>
              <a:gdLst/>
              <a:ahLst/>
              <a:cxnLst>
                <a:cxn ang="0">
                  <a:pos x="78" y="364"/>
                </a:cxn>
                <a:cxn ang="0">
                  <a:pos x="322" y="420"/>
                </a:cxn>
                <a:cxn ang="0">
                  <a:pos x="400" y="400"/>
                </a:cxn>
                <a:cxn ang="0">
                  <a:pos x="431" y="405"/>
                </a:cxn>
                <a:cxn ang="0">
                  <a:pos x="484" y="351"/>
                </a:cxn>
                <a:cxn ang="0">
                  <a:pos x="484" y="198"/>
                </a:cxn>
                <a:cxn ang="0">
                  <a:pos x="351" y="16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9" y="331"/>
                </a:cxn>
                <a:cxn ang="0">
                  <a:pos x="60" y="336"/>
                </a:cxn>
                <a:cxn ang="0">
                  <a:pos x="78" y="364"/>
                </a:cxn>
              </a:cxnLst>
              <a:rect l="0" t="0" r="r" b="b"/>
              <a:pathLst>
                <a:path w="484" h="421">
                  <a:moveTo>
                    <a:pt x="78" y="364"/>
                  </a:moveTo>
                  <a:cubicBezTo>
                    <a:pt x="154" y="402"/>
                    <a:pt x="237" y="421"/>
                    <a:pt x="322" y="420"/>
                  </a:cubicBezTo>
                  <a:cubicBezTo>
                    <a:pt x="349" y="420"/>
                    <a:pt x="376" y="413"/>
                    <a:pt x="400" y="400"/>
                  </a:cubicBezTo>
                  <a:cubicBezTo>
                    <a:pt x="408" y="408"/>
                    <a:pt x="421" y="410"/>
                    <a:pt x="431" y="405"/>
                  </a:cubicBezTo>
                  <a:cubicBezTo>
                    <a:pt x="455" y="394"/>
                    <a:pt x="473" y="375"/>
                    <a:pt x="484" y="351"/>
                  </a:cubicBezTo>
                  <a:lnTo>
                    <a:pt x="484" y="198"/>
                  </a:lnTo>
                  <a:cubicBezTo>
                    <a:pt x="479" y="117"/>
                    <a:pt x="428" y="46"/>
                    <a:pt x="351" y="16"/>
                  </a:cubicBezTo>
                  <a:moveTo>
                    <a:pt x="133" y="0"/>
                  </a:moveTo>
                  <a:cubicBezTo>
                    <a:pt x="56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1" y="295"/>
                    <a:pt x="11" y="317"/>
                    <a:pt x="29" y="331"/>
                  </a:cubicBezTo>
                  <a:cubicBezTo>
                    <a:pt x="37" y="338"/>
                    <a:pt x="50" y="341"/>
                    <a:pt x="60" y="336"/>
                  </a:cubicBezTo>
                  <a:cubicBezTo>
                    <a:pt x="61" y="347"/>
                    <a:pt x="68" y="358"/>
                    <a:pt x="78" y="364"/>
                  </a:cubicBezTo>
                </a:path>
              </a:pathLst>
            </a:cu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53" name="Oval 129"/>
            <p:cNvSpPr>
              <a:spLocks noChangeArrowheads="1"/>
            </p:cNvSpPr>
            <p:nvPr/>
          </p:nvSpPr>
          <p:spPr bwMode="auto">
            <a:xfrm>
              <a:off x="2855609" y="3294681"/>
              <a:ext cx="185041" cy="18151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54" name="Oval 130"/>
            <p:cNvSpPr>
              <a:spLocks noChangeArrowheads="1"/>
            </p:cNvSpPr>
            <p:nvPr/>
          </p:nvSpPr>
          <p:spPr bwMode="auto">
            <a:xfrm>
              <a:off x="2855609" y="3294681"/>
              <a:ext cx="185041" cy="181516"/>
            </a:xfrm>
            <a:prstGeom prst="ellipse">
              <a:avLst/>
            </a:pr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55" name="Freeform 131"/>
            <p:cNvSpPr>
              <a:spLocks/>
            </p:cNvSpPr>
            <p:nvPr/>
          </p:nvSpPr>
          <p:spPr bwMode="auto">
            <a:xfrm>
              <a:off x="2797454" y="3485009"/>
              <a:ext cx="58156" cy="172705"/>
            </a:xfrm>
            <a:custGeom>
              <a:avLst/>
              <a:gdLst/>
              <a:ahLst/>
              <a:cxnLst>
                <a:cxn ang="0">
                  <a:pos x="16" y="98"/>
                </a:cxn>
                <a:cxn ang="0">
                  <a:pos x="33" y="0"/>
                </a:cxn>
              </a:cxnLst>
              <a:rect l="0" t="0" r="r" b="b"/>
              <a:pathLst>
                <a:path w="33" h="98">
                  <a:moveTo>
                    <a:pt x="16" y="98"/>
                  </a:moveTo>
                  <a:cubicBezTo>
                    <a:pt x="0" y="63"/>
                    <a:pt x="6" y="29"/>
                    <a:pt x="33" y="0"/>
                  </a:cubicBezTo>
                </a:path>
              </a:pathLst>
            </a:cu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56" name="Freeform 132"/>
            <p:cNvSpPr>
              <a:spLocks/>
            </p:cNvSpPr>
            <p:nvPr/>
          </p:nvSpPr>
          <p:spPr bwMode="auto">
            <a:xfrm>
              <a:off x="3031838" y="3516730"/>
              <a:ext cx="31721" cy="183278"/>
            </a:xfrm>
            <a:custGeom>
              <a:avLst/>
              <a:gdLst/>
              <a:ahLst/>
              <a:cxnLst>
                <a:cxn ang="0">
                  <a:pos x="8" y="104"/>
                </a:cxn>
                <a:cxn ang="0">
                  <a:pos x="0" y="0"/>
                </a:cxn>
              </a:cxnLst>
              <a:rect l="0" t="0" r="r" b="b"/>
              <a:pathLst>
                <a:path w="18" h="104">
                  <a:moveTo>
                    <a:pt x="8" y="104"/>
                  </a:moveTo>
                  <a:cubicBezTo>
                    <a:pt x="18" y="68"/>
                    <a:pt x="15" y="33"/>
                    <a:pt x="0" y="0"/>
                  </a:cubicBezTo>
                </a:path>
              </a:pathLst>
            </a:cu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57" name="Freeform 133"/>
            <p:cNvSpPr>
              <a:spLocks/>
            </p:cNvSpPr>
            <p:nvPr/>
          </p:nvSpPr>
          <p:spPr bwMode="auto">
            <a:xfrm>
              <a:off x="2873232" y="3439189"/>
              <a:ext cx="140983" cy="475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" y="10"/>
                </a:cxn>
                <a:cxn ang="0">
                  <a:pos x="80" y="5"/>
                </a:cxn>
              </a:cxnLst>
              <a:rect l="0" t="0" r="r" b="b"/>
              <a:pathLst>
                <a:path w="80" h="27">
                  <a:moveTo>
                    <a:pt x="0" y="0"/>
                  </a:moveTo>
                  <a:cubicBezTo>
                    <a:pt x="18" y="23"/>
                    <a:pt x="51" y="27"/>
                    <a:pt x="74" y="10"/>
                  </a:cubicBezTo>
                  <a:cubicBezTo>
                    <a:pt x="76" y="9"/>
                    <a:pt x="78" y="7"/>
                    <a:pt x="80" y="5"/>
                  </a:cubicBezTo>
                </a:path>
              </a:pathLst>
            </a:custGeom>
            <a:noFill/>
            <a:ln w="2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58" name="Freeform 134"/>
            <p:cNvSpPr>
              <a:spLocks/>
            </p:cNvSpPr>
            <p:nvPr/>
          </p:nvSpPr>
          <p:spPr bwMode="auto">
            <a:xfrm>
              <a:off x="2786880" y="3284107"/>
              <a:ext cx="315450" cy="429999"/>
            </a:xfrm>
            <a:custGeom>
              <a:avLst/>
              <a:gdLst/>
              <a:ahLst/>
              <a:cxnLst>
                <a:cxn ang="0">
                  <a:pos x="133" y="239"/>
                </a:cxn>
                <a:cxn ang="0">
                  <a:pos x="0" y="425"/>
                </a:cxn>
                <a:cxn ang="0">
                  <a:pos x="0" y="425"/>
                </a:cxn>
                <a:cxn ang="0">
                  <a:pos x="1" y="512"/>
                </a:cxn>
                <a:cxn ang="0">
                  <a:pos x="29" y="570"/>
                </a:cxn>
                <a:cxn ang="0">
                  <a:pos x="60" y="575"/>
                </a:cxn>
                <a:cxn ang="0">
                  <a:pos x="78" y="603"/>
                </a:cxn>
                <a:cxn ang="0">
                  <a:pos x="322" y="659"/>
                </a:cxn>
                <a:cxn ang="0">
                  <a:pos x="400" y="639"/>
                </a:cxn>
                <a:cxn ang="0">
                  <a:pos x="431" y="644"/>
                </a:cxn>
                <a:cxn ang="0">
                  <a:pos x="484" y="590"/>
                </a:cxn>
                <a:cxn ang="0">
                  <a:pos x="484" y="451"/>
                </a:cxn>
                <a:cxn ang="0">
                  <a:pos x="351" y="255"/>
                </a:cxn>
                <a:cxn ang="0">
                  <a:pos x="351" y="255"/>
                </a:cxn>
                <a:cxn ang="0">
                  <a:pos x="350" y="255"/>
                </a:cxn>
                <a:cxn ang="0">
                  <a:pos x="350" y="55"/>
                </a:cxn>
                <a:cxn ang="0">
                  <a:pos x="146" y="56"/>
                </a:cxn>
                <a:cxn ang="0">
                  <a:pos x="133" y="239"/>
                </a:cxn>
              </a:cxnLst>
              <a:rect l="0" t="0" r="r" b="b"/>
              <a:pathLst>
                <a:path w="486" h="660">
                  <a:moveTo>
                    <a:pt x="133" y="239"/>
                  </a:moveTo>
                  <a:cubicBezTo>
                    <a:pt x="57" y="272"/>
                    <a:pt x="5" y="344"/>
                    <a:pt x="0" y="425"/>
                  </a:cubicBezTo>
                  <a:lnTo>
                    <a:pt x="0" y="425"/>
                  </a:lnTo>
                  <a:lnTo>
                    <a:pt x="1" y="512"/>
                  </a:lnTo>
                  <a:cubicBezTo>
                    <a:pt x="1" y="534"/>
                    <a:pt x="11" y="556"/>
                    <a:pt x="29" y="570"/>
                  </a:cubicBezTo>
                  <a:cubicBezTo>
                    <a:pt x="37" y="577"/>
                    <a:pt x="50" y="580"/>
                    <a:pt x="60" y="575"/>
                  </a:cubicBezTo>
                  <a:cubicBezTo>
                    <a:pt x="61" y="586"/>
                    <a:pt x="68" y="597"/>
                    <a:pt x="78" y="603"/>
                  </a:cubicBezTo>
                  <a:cubicBezTo>
                    <a:pt x="154" y="641"/>
                    <a:pt x="237" y="660"/>
                    <a:pt x="322" y="659"/>
                  </a:cubicBezTo>
                  <a:cubicBezTo>
                    <a:pt x="349" y="659"/>
                    <a:pt x="376" y="652"/>
                    <a:pt x="400" y="639"/>
                  </a:cubicBezTo>
                  <a:cubicBezTo>
                    <a:pt x="408" y="647"/>
                    <a:pt x="421" y="649"/>
                    <a:pt x="431" y="644"/>
                  </a:cubicBezTo>
                  <a:cubicBezTo>
                    <a:pt x="455" y="633"/>
                    <a:pt x="473" y="614"/>
                    <a:pt x="484" y="590"/>
                  </a:cubicBezTo>
                  <a:lnTo>
                    <a:pt x="484" y="451"/>
                  </a:lnTo>
                  <a:cubicBezTo>
                    <a:pt x="486" y="365"/>
                    <a:pt x="433" y="287"/>
                    <a:pt x="351" y="255"/>
                  </a:cubicBezTo>
                  <a:lnTo>
                    <a:pt x="351" y="255"/>
                  </a:lnTo>
                  <a:lnTo>
                    <a:pt x="350" y="255"/>
                  </a:lnTo>
                  <a:cubicBezTo>
                    <a:pt x="406" y="199"/>
                    <a:pt x="406" y="110"/>
                    <a:pt x="350" y="55"/>
                  </a:cubicBezTo>
                  <a:cubicBezTo>
                    <a:pt x="294" y="0"/>
                    <a:pt x="202" y="1"/>
                    <a:pt x="146" y="56"/>
                  </a:cubicBezTo>
                  <a:cubicBezTo>
                    <a:pt x="96" y="105"/>
                    <a:pt x="90" y="183"/>
                    <a:pt x="133" y="239"/>
                  </a:cubicBezTo>
                  <a:close/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59" name="Rectangle 135"/>
            <p:cNvSpPr>
              <a:spLocks noChangeArrowheads="1"/>
            </p:cNvSpPr>
            <p:nvPr/>
          </p:nvSpPr>
          <p:spPr bwMode="auto">
            <a:xfrm>
              <a:off x="2735773" y="3747590"/>
              <a:ext cx="1115530" cy="276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900" u="none" strike="noStrike" cap="none" normalizeH="0" baseline="0" dirty="0" smtClean="0">
                  <a:effectLst/>
                  <a:latin typeface="Arial" pitchFamily="34" charset="0"/>
                  <a:cs typeface="Arial" pitchFamily="34" charset="0"/>
                </a:rPr>
                <a:t>CoGe Web Portal </a:t>
              </a:r>
              <a:br>
                <a:rPr kumimoji="0" lang="en-US" sz="900" u="none" strike="noStrike" cap="none" normalizeH="0" baseline="0" dirty="0" smtClean="0">
                  <a:effectLst/>
                  <a:latin typeface="Arial" pitchFamily="34" charset="0"/>
                  <a:cs typeface="Arial" pitchFamily="34" charset="0"/>
                </a:rPr>
              </a:br>
              <a:r>
                <a:rPr kumimoji="0" lang="en-US" sz="900" u="none" strike="noStrike" cap="none" normalizeH="0" baseline="0" dirty="0" smtClean="0">
                  <a:effectLst/>
                  <a:latin typeface="Arial" pitchFamily="34" charset="0"/>
                  <a:cs typeface="Arial" pitchFamily="34" charset="0"/>
                </a:rPr>
                <a:t>Application</a:t>
              </a:r>
            </a:p>
          </p:txBody>
        </p:sp>
        <p:sp>
          <p:nvSpPr>
            <p:cNvPr id="1160" name="Rectangle 136"/>
            <p:cNvSpPr>
              <a:spLocks noChangeArrowheads="1"/>
            </p:cNvSpPr>
            <p:nvPr/>
          </p:nvSpPr>
          <p:spPr bwMode="auto">
            <a:xfrm>
              <a:off x="5862077" y="4803203"/>
              <a:ext cx="551597" cy="139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u="none" strike="noStrike" cap="none" normalizeH="0" baseline="0" smtClean="0">
                  <a:effectLst/>
                  <a:latin typeface="Arial" pitchFamily="34" charset="0"/>
                  <a:cs typeface="Arial" pitchFamily="34" charset="0"/>
                </a:rPr>
                <a:t>Data Store</a:t>
              </a:r>
            </a:p>
          </p:txBody>
        </p:sp>
        <p:sp>
          <p:nvSpPr>
            <p:cNvPr id="1161" name="Rectangle 137"/>
            <p:cNvSpPr>
              <a:spLocks noChangeArrowheads="1"/>
            </p:cNvSpPr>
            <p:nvPr/>
          </p:nvSpPr>
          <p:spPr bwMode="auto">
            <a:xfrm>
              <a:off x="5710520" y="4071852"/>
              <a:ext cx="785982" cy="68729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62" name="Rectangle 138"/>
            <p:cNvSpPr>
              <a:spLocks noChangeArrowheads="1"/>
            </p:cNvSpPr>
            <p:nvPr/>
          </p:nvSpPr>
          <p:spPr bwMode="auto">
            <a:xfrm>
              <a:off x="5710520" y="4071852"/>
              <a:ext cx="785982" cy="687294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63" name="Freeform 139"/>
            <p:cNvSpPr>
              <a:spLocks/>
            </p:cNvSpPr>
            <p:nvPr/>
          </p:nvSpPr>
          <p:spPr bwMode="auto">
            <a:xfrm>
              <a:off x="6013634" y="4290376"/>
              <a:ext cx="412376" cy="355983"/>
            </a:xfrm>
            <a:custGeom>
              <a:avLst/>
              <a:gdLst/>
              <a:ahLst/>
              <a:cxnLst>
                <a:cxn ang="0">
                  <a:pos x="0" y="79"/>
                </a:cxn>
                <a:cxn ang="0">
                  <a:pos x="0" y="469"/>
                </a:cxn>
                <a:cxn ang="0">
                  <a:pos x="319" y="549"/>
                </a:cxn>
                <a:cxn ang="0">
                  <a:pos x="637" y="469"/>
                </a:cxn>
                <a:cxn ang="0">
                  <a:pos x="637" y="469"/>
                </a:cxn>
                <a:cxn ang="0">
                  <a:pos x="637" y="79"/>
                </a:cxn>
                <a:cxn ang="0">
                  <a:pos x="319" y="0"/>
                </a:cxn>
                <a:cxn ang="0">
                  <a:pos x="0" y="79"/>
                </a:cxn>
              </a:cxnLst>
              <a:rect l="0" t="0" r="r" b="b"/>
              <a:pathLst>
                <a:path w="637" h="549">
                  <a:moveTo>
                    <a:pt x="0" y="79"/>
                  </a:moveTo>
                  <a:lnTo>
                    <a:pt x="0" y="469"/>
                  </a:lnTo>
                  <a:cubicBezTo>
                    <a:pt x="0" y="513"/>
                    <a:pt x="143" y="549"/>
                    <a:pt x="319" y="549"/>
                  </a:cubicBezTo>
                  <a:cubicBezTo>
                    <a:pt x="494" y="549"/>
                    <a:pt x="637" y="513"/>
                    <a:pt x="637" y="469"/>
                  </a:cubicBezTo>
                  <a:cubicBezTo>
                    <a:pt x="637" y="469"/>
                    <a:pt x="637" y="469"/>
                    <a:pt x="637" y="469"/>
                  </a:cubicBezTo>
                  <a:lnTo>
                    <a:pt x="637" y="79"/>
                  </a:lnTo>
                  <a:cubicBezTo>
                    <a:pt x="637" y="35"/>
                    <a:pt x="494" y="0"/>
                    <a:pt x="319" y="0"/>
                  </a:cubicBezTo>
                  <a:cubicBezTo>
                    <a:pt x="143" y="0"/>
                    <a:pt x="0" y="35"/>
                    <a:pt x="0" y="79"/>
                  </a:cubicBezTo>
                  <a:close/>
                </a:path>
              </a:pathLst>
            </a:custGeom>
            <a:noFill/>
            <a:ln w="6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64" name="Freeform 140"/>
            <p:cNvSpPr>
              <a:spLocks/>
            </p:cNvSpPr>
            <p:nvPr/>
          </p:nvSpPr>
          <p:spPr bwMode="auto">
            <a:xfrm>
              <a:off x="6013634" y="4341482"/>
              <a:ext cx="412376" cy="5110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7" y="29"/>
                </a:cxn>
                <a:cxn ang="0">
                  <a:pos x="234" y="0"/>
                </a:cxn>
                <a:cxn ang="0">
                  <a:pos x="234" y="0"/>
                </a:cxn>
              </a:cxnLst>
              <a:rect l="0" t="0" r="r" b="b"/>
              <a:pathLst>
                <a:path w="234" h="29">
                  <a:moveTo>
                    <a:pt x="0" y="0"/>
                  </a:moveTo>
                  <a:cubicBezTo>
                    <a:pt x="0" y="16"/>
                    <a:pt x="52" y="29"/>
                    <a:pt x="117" y="29"/>
                  </a:cubicBezTo>
                  <a:cubicBezTo>
                    <a:pt x="182" y="29"/>
                    <a:pt x="234" y="16"/>
                    <a:pt x="234" y="0"/>
                  </a:cubicBezTo>
                  <a:cubicBezTo>
                    <a:pt x="234" y="0"/>
                    <a:pt x="234" y="0"/>
                    <a:pt x="234" y="0"/>
                  </a:cubicBezTo>
                </a:path>
              </a:pathLst>
            </a:custGeom>
            <a:noFill/>
            <a:ln w="6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65" name="Rectangle 141"/>
            <p:cNvSpPr>
              <a:spLocks noChangeArrowheads="1"/>
            </p:cNvSpPr>
            <p:nvPr/>
          </p:nvSpPr>
          <p:spPr bwMode="auto">
            <a:xfrm>
              <a:off x="6887731" y="5067547"/>
              <a:ext cx="785982" cy="56040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66" name="Rectangle 142"/>
            <p:cNvSpPr>
              <a:spLocks noChangeArrowheads="1"/>
            </p:cNvSpPr>
            <p:nvPr/>
          </p:nvSpPr>
          <p:spPr bwMode="auto">
            <a:xfrm>
              <a:off x="6887731" y="5067547"/>
              <a:ext cx="785982" cy="560409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67" name="Freeform 143"/>
            <p:cNvSpPr>
              <a:spLocks/>
            </p:cNvSpPr>
            <p:nvPr/>
          </p:nvSpPr>
          <p:spPr bwMode="auto">
            <a:xfrm>
              <a:off x="6117610" y="5347751"/>
              <a:ext cx="740162" cy="322499"/>
            </a:xfrm>
            <a:custGeom>
              <a:avLst/>
              <a:gdLst/>
              <a:ahLst/>
              <a:cxnLst>
                <a:cxn ang="0">
                  <a:pos x="420" y="0"/>
                </a:cxn>
                <a:cxn ang="0">
                  <a:pos x="67" y="45"/>
                </a:cxn>
                <a:cxn ang="0">
                  <a:pos x="0" y="183"/>
                </a:cxn>
              </a:cxnLst>
              <a:rect l="0" t="0" r="r" b="b"/>
              <a:pathLst>
                <a:path w="420" h="183">
                  <a:moveTo>
                    <a:pt x="420" y="0"/>
                  </a:moveTo>
                  <a:cubicBezTo>
                    <a:pt x="310" y="0"/>
                    <a:pt x="145" y="2"/>
                    <a:pt x="67" y="45"/>
                  </a:cubicBezTo>
                  <a:cubicBezTo>
                    <a:pt x="7" y="78"/>
                    <a:pt x="1" y="136"/>
                    <a:pt x="0" y="183"/>
                  </a:cubicBezTo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68" name="Freeform 144"/>
            <p:cNvSpPr>
              <a:spLocks/>
            </p:cNvSpPr>
            <p:nvPr/>
          </p:nvSpPr>
          <p:spPr bwMode="auto">
            <a:xfrm>
              <a:off x="6850722" y="5308981"/>
              <a:ext cx="37008" cy="757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22"/>
                </a:cxn>
                <a:cxn ang="0">
                  <a:pos x="0" y="43"/>
                </a:cxn>
                <a:cxn ang="0">
                  <a:pos x="0" y="0"/>
                </a:cxn>
              </a:cxnLst>
              <a:rect l="0" t="0" r="r" b="b"/>
              <a:pathLst>
                <a:path w="21" h="43">
                  <a:moveTo>
                    <a:pt x="0" y="0"/>
                  </a:moveTo>
                  <a:lnTo>
                    <a:pt x="21" y="22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69" name="Freeform 145"/>
            <p:cNvSpPr>
              <a:spLocks/>
            </p:cNvSpPr>
            <p:nvPr/>
          </p:nvSpPr>
          <p:spPr bwMode="auto">
            <a:xfrm>
              <a:off x="6078839" y="5663201"/>
              <a:ext cx="77541" cy="37008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22" y="21"/>
                </a:cxn>
                <a:cxn ang="0">
                  <a:pos x="0" y="0"/>
                </a:cxn>
                <a:cxn ang="0">
                  <a:pos x="44" y="0"/>
                </a:cxn>
              </a:cxnLst>
              <a:rect l="0" t="0" r="r" b="b"/>
              <a:pathLst>
                <a:path w="44" h="21">
                  <a:moveTo>
                    <a:pt x="44" y="0"/>
                  </a:moveTo>
                  <a:lnTo>
                    <a:pt x="22" y="21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70" name="Rectangle 146"/>
            <p:cNvSpPr>
              <a:spLocks noChangeArrowheads="1"/>
            </p:cNvSpPr>
            <p:nvPr/>
          </p:nvSpPr>
          <p:spPr bwMode="auto">
            <a:xfrm>
              <a:off x="5724619" y="5700210"/>
              <a:ext cx="784219" cy="56217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71" name="Rectangle 147"/>
            <p:cNvSpPr>
              <a:spLocks noChangeArrowheads="1"/>
            </p:cNvSpPr>
            <p:nvPr/>
          </p:nvSpPr>
          <p:spPr bwMode="auto">
            <a:xfrm>
              <a:off x="5724619" y="5700210"/>
              <a:ext cx="784219" cy="562171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72" name="Rectangle 148"/>
            <p:cNvSpPr>
              <a:spLocks noChangeArrowheads="1"/>
            </p:cNvSpPr>
            <p:nvPr/>
          </p:nvSpPr>
          <p:spPr bwMode="auto">
            <a:xfrm>
              <a:off x="5601258" y="6318774"/>
              <a:ext cx="1096145" cy="139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u="none" strike="noStrike" cap="none" normalizeH="0" baseline="0" smtClean="0">
                  <a:effectLst/>
                  <a:latin typeface="Arial" pitchFamily="34" charset="0"/>
                  <a:cs typeface="Arial" pitchFamily="34" charset="0"/>
                </a:rPr>
                <a:t>Georeferencing Web </a:t>
              </a:r>
            </a:p>
          </p:txBody>
        </p:sp>
        <p:sp>
          <p:nvSpPr>
            <p:cNvPr id="1173" name="Rectangle 149"/>
            <p:cNvSpPr>
              <a:spLocks noChangeArrowheads="1"/>
            </p:cNvSpPr>
            <p:nvPr/>
          </p:nvSpPr>
          <p:spPr bwMode="auto">
            <a:xfrm>
              <a:off x="5934331" y="6454471"/>
              <a:ext cx="384179" cy="139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u="none" strike="noStrike" cap="none" normalizeH="0" baseline="0" smtClean="0">
                  <a:effectLst/>
                  <a:latin typeface="Arial" pitchFamily="34" charset="0"/>
                  <a:cs typeface="Arial" pitchFamily="34" charset="0"/>
                </a:rPr>
                <a:t>Service</a:t>
              </a:r>
            </a:p>
          </p:txBody>
        </p:sp>
        <p:sp>
          <p:nvSpPr>
            <p:cNvPr id="1174" name="Rectangle 150"/>
            <p:cNvSpPr>
              <a:spLocks noChangeArrowheads="1"/>
            </p:cNvSpPr>
            <p:nvPr/>
          </p:nvSpPr>
          <p:spPr bwMode="auto">
            <a:xfrm>
              <a:off x="4337696" y="3967877"/>
              <a:ext cx="784219" cy="56040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75" name="Rectangle 151"/>
            <p:cNvSpPr>
              <a:spLocks noChangeArrowheads="1"/>
            </p:cNvSpPr>
            <p:nvPr/>
          </p:nvSpPr>
          <p:spPr bwMode="auto">
            <a:xfrm>
              <a:off x="4337696" y="3967877"/>
              <a:ext cx="784219" cy="560409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76" name="Rectangle 152"/>
            <p:cNvSpPr>
              <a:spLocks noChangeArrowheads="1"/>
            </p:cNvSpPr>
            <p:nvPr/>
          </p:nvSpPr>
          <p:spPr bwMode="auto">
            <a:xfrm>
              <a:off x="4251344" y="4584679"/>
              <a:ext cx="1032702" cy="139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u="none" strike="noStrike" cap="none" normalizeH="0" baseline="0" smtClean="0">
                  <a:effectLst/>
                  <a:latin typeface="Arial" pitchFamily="34" charset="0"/>
                  <a:cs typeface="Arial" pitchFamily="34" charset="0"/>
                </a:rPr>
                <a:t>Data Retrieval Web </a:t>
              </a:r>
            </a:p>
          </p:txBody>
        </p:sp>
        <p:sp>
          <p:nvSpPr>
            <p:cNvPr id="1177" name="Rectangle 153"/>
            <p:cNvSpPr>
              <a:spLocks noChangeArrowheads="1"/>
            </p:cNvSpPr>
            <p:nvPr/>
          </p:nvSpPr>
          <p:spPr bwMode="auto">
            <a:xfrm>
              <a:off x="4542122" y="4718613"/>
              <a:ext cx="384179" cy="139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u="none" strike="noStrike" cap="none" normalizeH="0" baseline="0" smtClean="0">
                  <a:effectLst/>
                  <a:latin typeface="Arial" pitchFamily="34" charset="0"/>
                  <a:cs typeface="Arial" pitchFamily="34" charset="0"/>
                </a:rPr>
                <a:t>Service</a:t>
              </a:r>
            </a:p>
          </p:txBody>
        </p:sp>
        <p:sp>
          <p:nvSpPr>
            <p:cNvPr id="1178" name="Rectangle 154"/>
            <p:cNvSpPr>
              <a:spLocks noChangeArrowheads="1"/>
            </p:cNvSpPr>
            <p:nvPr/>
          </p:nvSpPr>
          <p:spPr bwMode="auto">
            <a:xfrm>
              <a:off x="4337696" y="5111604"/>
              <a:ext cx="784219" cy="56217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79" name="Rectangle 155"/>
            <p:cNvSpPr>
              <a:spLocks noChangeArrowheads="1"/>
            </p:cNvSpPr>
            <p:nvPr/>
          </p:nvSpPr>
          <p:spPr bwMode="auto">
            <a:xfrm>
              <a:off x="4337696" y="5111604"/>
              <a:ext cx="784219" cy="562171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80" name="Rectangle 156"/>
            <p:cNvSpPr>
              <a:spLocks noChangeArrowheads="1"/>
            </p:cNvSpPr>
            <p:nvPr/>
          </p:nvSpPr>
          <p:spPr bwMode="auto">
            <a:xfrm>
              <a:off x="4189663" y="5737218"/>
              <a:ext cx="1154300" cy="139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u="none" strike="noStrike" cap="none" normalizeH="0" baseline="0" smtClean="0">
                  <a:effectLst/>
                  <a:latin typeface="Arial" pitchFamily="34" charset="0"/>
                  <a:cs typeface="Arial" pitchFamily="34" charset="0"/>
                </a:rPr>
                <a:t>Insert Correction Web </a:t>
              </a:r>
            </a:p>
          </p:txBody>
        </p:sp>
        <p:sp>
          <p:nvSpPr>
            <p:cNvPr id="1181" name="Rectangle 157"/>
            <p:cNvSpPr>
              <a:spLocks noChangeArrowheads="1"/>
            </p:cNvSpPr>
            <p:nvPr/>
          </p:nvSpPr>
          <p:spPr bwMode="auto">
            <a:xfrm>
              <a:off x="4542122" y="5862340"/>
              <a:ext cx="384179" cy="139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u="none" strike="noStrike" cap="none" normalizeH="0" baseline="0" smtClean="0">
                  <a:effectLst/>
                  <a:latin typeface="Arial" pitchFamily="34" charset="0"/>
                  <a:cs typeface="Arial" pitchFamily="34" charset="0"/>
                </a:rPr>
                <a:t>Service</a:t>
              </a:r>
            </a:p>
          </p:txBody>
        </p:sp>
        <p:sp>
          <p:nvSpPr>
            <p:cNvPr id="1182" name="Freeform 158"/>
            <p:cNvSpPr>
              <a:spLocks/>
            </p:cNvSpPr>
            <p:nvPr/>
          </p:nvSpPr>
          <p:spPr bwMode="auto">
            <a:xfrm>
              <a:off x="3683886" y="5173284"/>
              <a:ext cx="623851" cy="1762"/>
            </a:xfrm>
            <a:custGeom>
              <a:avLst/>
              <a:gdLst/>
              <a:ahLst/>
              <a:cxnLst>
                <a:cxn ang="0">
                  <a:pos x="354" y="0"/>
                </a:cxn>
                <a:cxn ang="0">
                  <a:pos x="0" y="0"/>
                </a:cxn>
              </a:cxnLst>
              <a:rect l="0" t="0" r="r" b="b"/>
              <a:pathLst>
                <a:path w="354">
                  <a:moveTo>
                    <a:pt x="354" y="0"/>
                  </a:moveTo>
                  <a:cubicBezTo>
                    <a:pt x="256" y="0"/>
                    <a:pt x="87" y="0"/>
                    <a:pt x="0" y="0"/>
                  </a:cubicBezTo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83" name="Freeform 159"/>
            <p:cNvSpPr>
              <a:spLocks/>
            </p:cNvSpPr>
            <p:nvPr/>
          </p:nvSpPr>
          <p:spPr bwMode="auto">
            <a:xfrm>
              <a:off x="4298925" y="5134514"/>
              <a:ext cx="38770" cy="775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" y="22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22" h="44">
                  <a:moveTo>
                    <a:pt x="0" y="0"/>
                  </a:moveTo>
                  <a:lnTo>
                    <a:pt x="22" y="22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84" name="Freeform 160"/>
            <p:cNvSpPr>
              <a:spLocks/>
            </p:cNvSpPr>
            <p:nvPr/>
          </p:nvSpPr>
          <p:spPr bwMode="auto">
            <a:xfrm>
              <a:off x="5121915" y="4530048"/>
              <a:ext cx="560408" cy="979834"/>
            </a:xfrm>
            <a:custGeom>
              <a:avLst/>
              <a:gdLst/>
              <a:ahLst/>
              <a:cxnLst>
                <a:cxn ang="0">
                  <a:pos x="318" y="0"/>
                </a:cxn>
                <a:cxn ang="0">
                  <a:pos x="160" y="261"/>
                </a:cxn>
                <a:cxn ang="0">
                  <a:pos x="0" y="534"/>
                </a:cxn>
              </a:cxnLst>
              <a:rect l="0" t="0" r="r" b="b"/>
              <a:pathLst>
                <a:path w="318" h="556">
                  <a:moveTo>
                    <a:pt x="318" y="0"/>
                  </a:moveTo>
                  <a:cubicBezTo>
                    <a:pt x="186" y="54"/>
                    <a:pt x="180" y="124"/>
                    <a:pt x="160" y="261"/>
                  </a:cubicBezTo>
                  <a:cubicBezTo>
                    <a:pt x="142" y="382"/>
                    <a:pt x="113" y="556"/>
                    <a:pt x="0" y="534"/>
                  </a:cubicBezTo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85" name="Freeform 161"/>
            <p:cNvSpPr>
              <a:spLocks/>
            </p:cNvSpPr>
            <p:nvPr/>
          </p:nvSpPr>
          <p:spPr bwMode="auto">
            <a:xfrm>
              <a:off x="5661176" y="4498326"/>
              <a:ext cx="49344" cy="704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" y="12"/>
                </a:cxn>
                <a:cxn ang="0">
                  <a:pos x="16" y="40"/>
                </a:cxn>
                <a:cxn ang="0">
                  <a:pos x="0" y="0"/>
                </a:cxn>
              </a:cxnLst>
              <a:rect l="0" t="0" r="r" b="b"/>
              <a:pathLst>
                <a:path w="28" h="40">
                  <a:moveTo>
                    <a:pt x="0" y="0"/>
                  </a:moveTo>
                  <a:lnTo>
                    <a:pt x="28" y="12"/>
                  </a:lnTo>
                  <a:lnTo>
                    <a:pt x="16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86" name="Freeform 162"/>
            <p:cNvSpPr>
              <a:spLocks/>
            </p:cNvSpPr>
            <p:nvPr/>
          </p:nvSpPr>
          <p:spPr bwMode="auto">
            <a:xfrm>
              <a:off x="5151874" y="4244556"/>
              <a:ext cx="558646" cy="1762"/>
            </a:xfrm>
            <a:custGeom>
              <a:avLst/>
              <a:gdLst/>
              <a:ahLst/>
              <a:cxnLst>
                <a:cxn ang="0">
                  <a:pos x="317" y="0"/>
                </a:cxn>
                <a:cxn ang="0">
                  <a:pos x="0" y="0"/>
                </a:cxn>
              </a:cxnLst>
              <a:rect l="0" t="0" r="r" b="b"/>
              <a:pathLst>
                <a:path w="317">
                  <a:moveTo>
                    <a:pt x="317" y="0"/>
                  </a:moveTo>
                  <a:cubicBezTo>
                    <a:pt x="239" y="0"/>
                    <a:pt x="88" y="0"/>
                    <a:pt x="0" y="0"/>
                  </a:cubicBezTo>
                </a:path>
              </a:pathLst>
            </a:cu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87" name="Freeform 163"/>
            <p:cNvSpPr>
              <a:spLocks/>
            </p:cNvSpPr>
            <p:nvPr/>
          </p:nvSpPr>
          <p:spPr bwMode="auto">
            <a:xfrm>
              <a:off x="5121915" y="4205786"/>
              <a:ext cx="38770" cy="75779"/>
            </a:xfrm>
            <a:custGeom>
              <a:avLst/>
              <a:gdLst/>
              <a:ahLst/>
              <a:cxnLst>
                <a:cxn ang="0">
                  <a:pos x="22" y="43"/>
                </a:cxn>
                <a:cxn ang="0">
                  <a:pos x="0" y="22"/>
                </a:cxn>
                <a:cxn ang="0">
                  <a:pos x="22" y="0"/>
                </a:cxn>
                <a:cxn ang="0">
                  <a:pos x="22" y="43"/>
                </a:cxn>
              </a:cxnLst>
              <a:rect l="0" t="0" r="r" b="b"/>
              <a:pathLst>
                <a:path w="22" h="43">
                  <a:moveTo>
                    <a:pt x="22" y="43"/>
                  </a:moveTo>
                  <a:lnTo>
                    <a:pt x="0" y="22"/>
                  </a:lnTo>
                  <a:lnTo>
                    <a:pt x="22" y="0"/>
                  </a:lnTo>
                  <a:lnTo>
                    <a:pt x="22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88" name="Rectangle 164"/>
            <p:cNvSpPr>
              <a:spLocks noChangeArrowheads="1"/>
            </p:cNvSpPr>
            <p:nvPr/>
          </p:nvSpPr>
          <p:spPr bwMode="auto">
            <a:xfrm>
              <a:off x="3119953" y="2196276"/>
              <a:ext cx="403565" cy="139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u="none" strike="noStrike" cap="none" normalizeH="0" baseline="0" dirty="0" smtClean="0">
                  <a:effectLst/>
                  <a:latin typeface="Arial" pitchFamily="34" charset="0"/>
                  <a:cs typeface="Arial" pitchFamily="34" charset="0"/>
                </a:rPr>
                <a:t>Remote</a:t>
              </a:r>
            </a:p>
          </p:txBody>
        </p:sp>
        <p:sp>
          <p:nvSpPr>
            <p:cNvPr id="1189" name="Rectangle 165"/>
            <p:cNvSpPr>
              <a:spLocks noChangeArrowheads="1"/>
            </p:cNvSpPr>
            <p:nvPr/>
          </p:nvSpPr>
          <p:spPr bwMode="auto">
            <a:xfrm>
              <a:off x="2984256" y="2331973"/>
              <a:ext cx="673195" cy="139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u="none" strike="noStrike" cap="none" normalizeH="0" baseline="0" dirty="0" smtClean="0">
                  <a:effectLst/>
                  <a:latin typeface="Arial" pitchFamily="34" charset="0"/>
                  <a:cs typeface="Arial" pitchFamily="34" charset="0"/>
                </a:rPr>
                <a:t> Data Source</a:t>
              </a:r>
            </a:p>
          </p:txBody>
        </p:sp>
        <p:sp>
          <p:nvSpPr>
            <p:cNvPr id="90" name="Line 91"/>
            <p:cNvSpPr>
              <a:spLocks noChangeShapeType="1"/>
            </p:cNvSpPr>
            <p:nvPr/>
          </p:nvSpPr>
          <p:spPr bwMode="auto">
            <a:xfrm>
              <a:off x="3583498" y="1981554"/>
              <a:ext cx="2127022" cy="761646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 type="triangle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1" name="Line 91"/>
            <p:cNvSpPr>
              <a:spLocks noChangeShapeType="1"/>
            </p:cNvSpPr>
            <p:nvPr/>
          </p:nvSpPr>
          <p:spPr bwMode="auto">
            <a:xfrm flipV="1">
              <a:off x="3683886" y="2819400"/>
              <a:ext cx="2026634" cy="402144"/>
            </a:xfrm>
            <a:prstGeom prst="line">
              <a:avLst/>
            </a:prstGeom>
            <a:noFill/>
            <a:ln w="2" cap="rnd">
              <a:solidFill>
                <a:srgbClr val="000000"/>
              </a:solidFill>
              <a:prstDash val="solid"/>
              <a:round/>
              <a:headEnd/>
              <a:tailEnd type="triangle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4" name="Rectangle 105"/>
            <p:cNvSpPr>
              <a:spLocks noChangeArrowheads="1"/>
            </p:cNvSpPr>
            <p:nvPr/>
          </p:nvSpPr>
          <p:spPr bwMode="auto">
            <a:xfrm rot="1162883">
              <a:off x="4762336" y="2528969"/>
              <a:ext cx="634789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u="none" strike="noStrike" cap="none" normalizeH="0" baseline="0" dirty="0" smtClean="0">
                  <a:effectLst/>
                  <a:latin typeface="Arial" pitchFamily="34" charset="0"/>
                  <a:cs typeface="Arial" pitchFamily="34" charset="0"/>
                </a:rPr>
                <a:t>CSV Upload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498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co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31898" y="813375"/>
            <a:ext cx="7750102" cy="6034966"/>
          </a:xfrm>
          <a:noFill/>
        </p:spPr>
      </p:pic>
      <p:sp>
        <p:nvSpPr>
          <p:cNvPr id="3" name="Rectangle 2"/>
          <p:cNvSpPr/>
          <p:nvPr/>
        </p:nvSpPr>
        <p:spPr>
          <a:xfrm>
            <a:off x="0" y="2286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latin typeface="+mj-lt"/>
              </a:rPr>
              <a:t>Collaborative Georeferencing </a:t>
            </a:r>
            <a:r>
              <a:rPr lang="en-US" sz="3200" dirty="0" smtClean="0">
                <a:solidFill>
                  <a:prstClr val="black"/>
                </a:solidFill>
                <a:latin typeface="+mj-lt"/>
              </a:rPr>
              <a:t>Management 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Portal</a:t>
            </a:r>
          </a:p>
        </p:txBody>
      </p:sp>
    </p:spTree>
    <p:extLst>
      <p:ext uri="{BB962C8B-B14F-4D97-AF65-F5344CB8AC3E}">
        <p14:creationId xmlns:p14="http://schemas.microsoft.com/office/powerpoint/2010/main" val="186873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5" descr="create_community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825591"/>
            <a:ext cx="5743876" cy="323554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521366" y="80128"/>
            <a:ext cx="62696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dirty="0">
                <a:solidFill>
                  <a:prstClr val="black"/>
                </a:solidFill>
                <a:latin typeface="+mj-lt"/>
              </a:rPr>
              <a:t>Georeferencing Communities</a:t>
            </a:r>
          </a:p>
        </p:txBody>
      </p:sp>
      <p:pic>
        <p:nvPicPr>
          <p:cNvPr id="8" name="Picture 5" descr="ds_stats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7129" y="4146684"/>
            <a:ext cx="5743876" cy="116155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685800" y="4470042"/>
            <a:ext cx="2349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prstClr val="black"/>
                </a:solidFill>
                <a:latin typeface="+mj-lt"/>
              </a:rPr>
              <a:t>Data Sources</a:t>
            </a:r>
            <a:endParaRPr lang="en-US" sz="32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4749" y="5410200"/>
            <a:ext cx="5754224" cy="13748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46739" y="1816387"/>
            <a:ext cx="240161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Create</a:t>
            </a:r>
            <a:br>
              <a:rPr lang="en-US" sz="3200" dirty="0" smtClean="0">
                <a:solidFill>
                  <a:prstClr val="black"/>
                </a:solidFill>
              </a:rPr>
            </a:br>
            <a:r>
              <a:rPr lang="en-US" sz="3200" dirty="0" smtClean="0">
                <a:solidFill>
                  <a:prstClr val="black"/>
                </a:solidFill>
              </a:rPr>
              <a:t>Communities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6101953" y="5599092"/>
            <a:ext cx="30216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Add New Users &amp; Link Out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9266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5" descr="create_community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9248" y="799848"/>
            <a:ext cx="6831752" cy="384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521366" y="80128"/>
            <a:ext cx="62696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dirty="0">
                <a:solidFill>
                  <a:prstClr val="black"/>
                </a:solidFill>
                <a:latin typeface="+mj-lt"/>
              </a:rPr>
              <a:t>Georeferencing Communities</a:t>
            </a:r>
          </a:p>
        </p:txBody>
      </p:sp>
      <p:pic>
        <p:nvPicPr>
          <p:cNvPr id="8" name="Picture 5" descr="ds_stats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329" y="4737279"/>
            <a:ext cx="7849271" cy="158732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5237173" y="5346879"/>
            <a:ext cx="28864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dirty="0" smtClean="0">
                <a:solidFill>
                  <a:prstClr val="black"/>
                </a:solidFill>
                <a:latin typeface="+mj-lt"/>
              </a:rPr>
              <a:t>Data Sources</a:t>
            </a:r>
            <a:endParaRPr lang="en-US" sz="40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9120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0376" y="381000"/>
            <a:ext cx="7772400" cy="73839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What is Georeferencing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5984" y="1347990"/>
            <a:ext cx="9081184" cy="5501296"/>
            <a:chOff x="35984" y="1347990"/>
            <a:chExt cx="9081184" cy="550129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84" y="1347990"/>
              <a:ext cx="9081184" cy="5501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874395" y="1587321"/>
              <a:ext cx="4953000" cy="1015663"/>
            </a:xfrm>
            <a:prstGeom prst="rect">
              <a:avLst/>
            </a:prstGeom>
            <a:solidFill>
              <a:schemeClr val="bg1"/>
            </a:solidFill>
            <a:ln w="47625" cmpd="sng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000" dirty="0"/>
                <a:t>pushepatapa creek, trib. to pearl river, 7.8 miles north of bogalusa at hwy </a:t>
              </a:r>
              <a:r>
                <a:rPr lang="en-US" sz="2000" dirty="0" smtClean="0"/>
                <a:t>21; Washington; LA; USA</a:t>
              </a:r>
              <a:endParaRPr lang="en-US" sz="2000" dirty="0"/>
            </a:p>
          </p:txBody>
        </p:sp>
        <p:cxnSp>
          <p:nvCxnSpPr>
            <p:cNvPr id="4" name="Curved Connector 3"/>
            <p:cNvCxnSpPr/>
            <p:nvPr/>
          </p:nvCxnSpPr>
          <p:spPr>
            <a:xfrm rot="10800000" flipH="1" flipV="1">
              <a:off x="3873321" y="1986554"/>
              <a:ext cx="1066800" cy="2204445"/>
            </a:xfrm>
            <a:prstGeom prst="curvedConnector4">
              <a:avLst>
                <a:gd name="adj1" fmla="val -120423"/>
                <a:gd name="adj2" fmla="val 110494"/>
              </a:avLst>
            </a:prstGeom>
            <a:ln w="133350" cap="flat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304800" y="4727444"/>
              <a:ext cx="2508327" cy="2031325"/>
            </a:xfrm>
            <a:prstGeom prst="rect">
              <a:avLst/>
            </a:prstGeom>
            <a:solidFill>
              <a:schemeClr val="bg1"/>
            </a:solidFill>
            <a:ln w="47625" cmpd="sng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800" dirty="0"/>
                <a:t>l</a:t>
              </a:r>
              <a:r>
                <a:rPr lang="en-US" sz="1800" dirty="0" smtClean="0"/>
                <a:t>atitude: </a:t>
              </a:r>
              <a:r>
                <a:rPr lang="en-US" sz="1800" b="1" dirty="0" smtClean="0"/>
                <a:t>30.88797</a:t>
              </a:r>
              <a:r>
                <a:rPr lang="en-US" sz="1800" dirty="0" smtClean="0"/>
                <a:t/>
              </a:r>
              <a:br>
                <a:rPr lang="en-US" sz="1800" dirty="0" smtClean="0"/>
              </a:br>
              <a:r>
                <a:rPr lang="en-US" sz="1800" dirty="0" smtClean="0"/>
                <a:t>longitude: </a:t>
              </a:r>
              <a:r>
                <a:rPr lang="en-US" sz="1800" b="1" dirty="0"/>
                <a:t>-</a:t>
              </a:r>
              <a:r>
                <a:rPr lang="en-US" sz="1800" b="1" dirty="0" smtClean="0"/>
                <a:t>89.83601 </a:t>
              </a:r>
              <a:r>
                <a:rPr lang="en-US" sz="1800" dirty="0" smtClean="0"/>
                <a:t/>
              </a:r>
              <a:br>
                <a:rPr lang="en-US" sz="1800" dirty="0" smtClean="0"/>
              </a:br>
              <a:r>
                <a:rPr lang="en-US" sz="1800" dirty="0" smtClean="0"/>
                <a:t>uncertainty radius: </a:t>
              </a:r>
              <a:r>
                <a:rPr lang="en-US" sz="1800" b="1" dirty="0" smtClean="0"/>
                <a:t>48m</a:t>
              </a:r>
              <a:r>
                <a:rPr lang="en-US" sz="1800" dirty="0" smtClean="0"/>
                <a:t/>
              </a:r>
              <a:br>
                <a:rPr lang="en-US" sz="1800" dirty="0" smtClean="0"/>
              </a:br>
              <a:r>
                <a:rPr lang="en-US" sz="1800" dirty="0" smtClean="0"/>
                <a:t>uncertainty polygon</a:t>
              </a:r>
              <a:r>
                <a:rPr lang="en-US" sz="1800" dirty="0"/>
                <a:t>: </a:t>
              </a:r>
              <a:r>
                <a:rPr lang="en-US" sz="1800" b="1" dirty="0" smtClean="0"/>
                <a:t>30.88823,-89.83641, 30.88815,-89.83634, 30.88808,-89.83622…</a:t>
              </a:r>
              <a:endParaRPr lang="en-US" sz="1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0367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C:\Users\nelson\Pictures\keny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828800"/>
            <a:ext cx="2847975" cy="32766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5603" name="Picture 5" descr="w_dataset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94636"/>
            <a:ext cx="3657600" cy="668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038600" y="518160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Assign all records from Kenya  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experts on East African regions 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657600" y="152400"/>
            <a:ext cx="5257800" cy="1447800"/>
          </a:xfrm>
          <a:prstGeom prst="round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User Management: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Task Assignment</a:t>
            </a:r>
          </a:p>
        </p:txBody>
      </p:sp>
    </p:spTree>
    <p:extLst>
      <p:ext uri="{BB962C8B-B14F-4D97-AF65-F5344CB8AC3E}">
        <p14:creationId xmlns:p14="http://schemas.microsoft.com/office/powerpoint/2010/main" val="31154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5" descr="ds_stats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676400"/>
            <a:ext cx="4194965" cy="2129344"/>
          </a:xfrm>
          <a:noFill/>
        </p:spPr>
      </p:pic>
      <p:sp>
        <p:nvSpPr>
          <p:cNvPr id="6" name="Rounded Rectangle 5"/>
          <p:cNvSpPr/>
          <p:nvPr/>
        </p:nvSpPr>
        <p:spPr bwMode="auto">
          <a:xfrm>
            <a:off x="2133600" y="76200"/>
            <a:ext cx="4876800" cy="1676400"/>
          </a:xfrm>
          <a:prstGeom prst="round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Monitoring &amp; Managing </a:t>
            </a:r>
            <a:br>
              <a:rPr lang="en-US" sz="36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6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Progress</a:t>
            </a:r>
          </a:p>
        </p:txBody>
      </p:sp>
      <p:pic>
        <p:nvPicPr>
          <p:cNvPr id="5" name="Picture 4" descr="current_communities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4038600"/>
            <a:ext cx="4207843" cy="2651036"/>
          </a:xfrm>
          <a:prstGeom prst="rect">
            <a:avLst/>
          </a:prstGeom>
          <a:noFill/>
        </p:spPr>
      </p:pic>
      <p:pic>
        <p:nvPicPr>
          <p:cNvPr id="7" name="Picture 5" descr="ds_stats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2819400"/>
            <a:ext cx="4320922" cy="274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178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5" descr="view_corrections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42502"/>
            <a:ext cx="7315201" cy="6815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172200" y="152400"/>
            <a:ext cx="2971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+mj-lt"/>
              </a:rPr>
              <a:t>Data </a:t>
            </a:r>
            <a:br>
              <a:rPr lang="en-US" sz="3600" dirty="0">
                <a:solidFill>
                  <a:prstClr val="black"/>
                </a:solidFill>
                <a:latin typeface="+mj-lt"/>
              </a:rPr>
            </a:br>
            <a:r>
              <a:rPr lang="en-US" sz="3600" dirty="0">
                <a:solidFill>
                  <a:prstClr val="black"/>
                </a:solidFill>
                <a:latin typeface="+mj-lt"/>
              </a:rPr>
              <a:t>Repatriation</a:t>
            </a:r>
          </a:p>
        </p:txBody>
      </p:sp>
    </p:spTree>
    <p:extLst>
      <p:ext uri="{BB962C8B-B14F-4D97-AF65-F5344CB8AC3E}">
        <p14:creationId xmlns:p14="http://schemas.microsoft.com/office/powerpoint/2010/main" val="219011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0"/>
            <a:ext cx="9220199" cy="6858002"/>
            <a:chOff x="0" y="0"/>
            <a:chExt cx="9220199" cy="6858002"/>
          </a:xfrm>
        </p:grpSpPr>
        <p:pic>
          <p:nvPicPr>
            <p:cNvPr id="2" name="Picture 4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131"/>
            <a:stretch/>
          </p:blipFill>
          <p:spPr bwMode="auto">
            <a:xfrm>
              <a:off x="0" y="0"/>
              <a:ext cx="8612034" cy="6857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 rot="5400000">
              <a:off x="5498811" y="3136613"/>
              <a:ext cx="6858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Collaborative Web Client</a:t>
              </a:r>
              <a:endParaRPr lang="en-US" sz="3200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 flipV="1">
              <a:off x="1905000" y="5797103"/>
              <a:ext cx="926206" cy="9525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768958" y="5688031"/>
              <a:ext cx="1990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Optional Hyperlink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100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81200" y="2202300"/>
            <a:ext cx="6019800" cy="2826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Embeddable Web Client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Interoperability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19400" y="3238500"/>
            <a:ext cx="4876800" cy="17907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Georeferencing Web Services</a:t>
            </a:r>
          </a:p>
        </p:txBody>
      </p:sp>
    </p:spTree>
    <p:extLst>
      <p:ext uri="{BB962C8B-B14F-4D97-AF65-F5344CB8AC3E}">
        <p14:creationId xmlns:p14="http://schemas.microsoft.com/office/powerpoint/2010/main" val="47997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4724400" cy="4826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SOAP &amp; HTTP Get/Post</a:t>
            </a: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83623"/>
            <a:ext cx="9144000" cy="553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257800" y="0"/>
            <a:ext cx="38989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4E5B6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Georeferencing Services:</a:t>
            </a:r>
            <a:br>
              <a:rPr lang="en-US" sz="2400" kern="0" dirty="0">
                <a:solidFill>
                  <a:srgbClr val="4E5B6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kern="0" dirty="0">
                <a:solidFill>
                  <a:srgbClr val="4E5B6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GEOLocate v2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84713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cs typeface="Arial" charset="0"/>
                <a:hlinkClick r:id="rId3"/>
              </a:rPr>
              <a:t>http://www.museum.tulane.edu/webservices/geolocatesvcv2/geolocatesvc.asmx</a:t>
            </a:r>
            <a:endParaRPr lang="en-US" sz="20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74" y="1725283"/>
            <a:ext cx="9142826" cy="56071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2336800"/>
            <a:ext cx="9142826" cy="3276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1295400"/>
            <a:ext cx="9142826" cy="35368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5687683"/>
            <a:ext cx="9142826" cy="113221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5-Point Star 3"/>
          <p:cNvSpPr/>
          <p:nvPr/>
        </p:nvSpPr>
        <p:spPr bwMode="auto">
          <a:xfrm>
            <a:off x="685800" y="3048000"/>
            <a:ext cx="228600" cy="171450"/>
          </a:xfrm>
          <a:prstGeom prst="star5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5-Point Star 11"/>
          <p:cNvSpPr/>
          <p:nvPr/>
        </p:nvSpPr>
        <p:spPr bwMode="auto">
          <a:xfrm>
            <a:off x="1130300" y="3905250"/>
            <a:ext cx="228600" cy="171450"/>
          </a:xfrm>
          <a:prstGeom prst="star5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9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5417"/>
            <a:ext cx="6477000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HTTP/1.1 200 OK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Content-Type: text/xml; charset=utf-8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Content-Length: length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prstClr val="black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&lt;?xml version="1.0" encoding="utf-8"?&gt;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&lt;</a:t>
            </a:r>
            <a:r>
              <a:rPr lang="en-US" sz="1500" b="1" dirty="0" err="1">
                <a:solidFill>
                  <a:prstClr val="black"/>
                </a:solidFill>
                <a:cs typeface="Arial" charset="0"/>
              </a:rPr>
              <a:t>Georef_Result</a:t>
            </a:r>
            <a:r>
              <a:rPr lang="en-US" sz="1500" dirty="0" err="1">
                <a:solidFill>
                  <a:prstClr val="black"/>
                </a:solidFill>
                <a:cs typeface="Arial" charset="0"/>
              </a:rPr>
              <a:t>_Set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cs typeface="Arial" charset="0"/>
              </a:rPr>
              <a:t>xmlns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="http://www.museum.tulane.edu/webservices/"&gt;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    &lt;</a:t>
            </a:r>
            <a:r>
              <a:rPr lang="en-US" sz="1500" b="1" dirty="0" err="1">
                <a:solidFill>
                  <a:prstClr val="black"/>
                </a:solidFill>
                <a:cs typeface="Arial" charset="0"/>
              </a:rPr>
              <a:t>EngineVersion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&gt;string&lt;/</a:t>
            </a:r>
            <a:r>
              <a:rPr lang="en-US" sz="1500" b="1" dirty="0" err="1">
                <a:solidFill>
                  <a:prstClr val="black"/>
                </a:solidFill>
                <a:cs typeface="Arial" charset="0"/>
              </a:rPr>
              <a:t>EngineVersion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    &lt;</a:t>
            </a:r>
            <a:r>
              <a:rPr lang="en-US" sz="1500" b="1" dirty="0" err="1">
                <a:solidFill>
                  <a:prstClr val="black"/>
                </a:solidFill>
                <a:cs typeface="Arial" charset="0"/>
              </a:rPr>
              <a:t>NumResults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</a:t>
            </a:r>
            <a:r>
              <a:rPr lang="en-US" sz="1500" dirty="0" err="1">
                <a:solidFill>
                  <a:prstClr val="black"/>
                </a:solidFill>
                <a:cs typeface="Arial" charset="0"/>
              </a:rPr>
              <a:t>int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&lt;/</a:t>
            </a:r>
            <a:r>
              <a:rPr lang="en-US" sz="1500" b="1" dirty="0" err="1">
                <a:solidFill>
                  <a:prstClr val="black"/>
                </a:solidFill>
                <a:cs typeface="Arial" charset="0"/>
              </a:rPr>
              <a:t>NumResults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    &lt;</a:t>
            </a:r>
            <a:r>
              <a:rPr lang="en-US" sz="1500" b="1" dirty="0" err="1">
                <a:solidFill>
                  <a:prstClr val="black"/>
                </a:solidFill>
                <a:cs typeface="Arial" charset="0"/>
              </a:rPr>
              <a:t>ExecutionTimems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&gt;double&lt;/</a:t>
            </a:r>
            <a:r>
              <a:rPr lang="en-US" sz="1500" b="1" dirty="0" err="1">
                <a:solidFill>
                  <a:prstClr val="black"/>
                </a:solidFill>
                <a:cs typeface="Arial" charset="0"/>
              </a:rPr>
              <a:t>ExecutionTimems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    &lt;</a:t>
            </a:r>
            <a:r>
              <a:rPr lang="en-US" sz="1500" b="1" dirty="0" err="1">
                <a:solidFill>
                  <a:prstClr val="black"/>
                </a:solidFill>
                <a:cs typeface="Arial" charset="0"/>
              </a:rPr>
              <a:t>ResultSet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        &lt;</a:t>
            </a:r>
            <a:r>
              <a:rPr lang="en-US" sz="1450" b="1" dirty="0">
                <a:solidFill>
                  <a:prstClr val="black"/>
                </a:solidFill>
                <a:cs typeface="Arial" charset="0"/>
              </a:rPr>
              <a:t>WGS84Coordinate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            &lt;</a:t>
            </a:r>
            <a:r>
              <a:rPr lang="en-US" sz="1500" b="1" dirty="0">
                <a:solidFill>
                  <a:prstClr val="black"/>
                </a:solidFill>
                <a:cs typeface="Arial" charset="0"/>
              </a:rPr>
              <a:t>Latitude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&gt;double&lt;/</a:t>
            </a:r>
            <a:r>
              <a:rPr lang="en-US" sz="1500" b="1" dirty="0">
                <a:solidFill>
                  <a:prstClr val="black"/>
                </a:solidFill>
                <a:cs typeface="Arial" charset="0"/>
              </a:rPr>
              <a:t>Latitude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            &lt;</a:t>
            </a:r>
            <a:r>
              <a:rPr lang="en-US" sz="1500" b="1" dirty="0">
                <a:solidFill>
                  <a:prstClr val="black"/>
                </a:solidFill>
                <a:cs typeface="Arial" charset="0"/>
              </a:rPr>
              <a:t>Longitude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&gt;double&lt;/</a:t>
            </a:r>
            <a:r>
              <a:rPr lang="en-US" sz="1500" b="1" dirty="0">
                <a:solidFill>
                  <a:prstClr val="black"/>
                </a:solidFill>
                <a:cs typeface="Arial" charset="0"/>
              </a:rPr>
              <a:t>Longitude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        &lt;/</a:t>
            </a:r>
            <a:r>
              <a:rPr lang="en-US" sz="1500" b="1" dirty="0">
                <a:solidFill>
                  <a:prstClr val="black"/>
                </a:solidFill>
                <a:cs typeface="Arial" charset="0"/>
              </a:rPr>
              <a:t>WGS84Coordinate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        &lt;</a:t>
            </a:r>
            <a:r>
              <a:rPr lang="en-US" sz="1500" b="1" dirty="0" err="1">
                <a:solidFill>
                  <a:prstClr val="black"/>
                </a:solidFill>
                <a:cs typeface="Arial" charset="0"/>
              </a:rPr>
              <a:t>ParsePattern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&gt;string&lt;/</a:t>
            </a:r>
            <a:r>
              <a:rPr lang="en-US" sz="1500" b="1" dirty="0" err="1">
                <a:solidFill>
                  <a:prstClr val="black"/>
                </a:solidFill>
                <a:cs typeface="Arial" charset="0"/>
              </a:rPr>
              <a:t>ParsePattern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        &lt;</a:t>
            </a:r>
            <a:r>
              <a:rPr lang="en-US" sz="1500" b="1" dirty="0">
                <a:solidFill>
                  <a:prstClr val="black"/>
                </a:solidFill>
                <a:cs typeface="Arial" charset="0"/>
              </a:rPr>
              <a:t>Precision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&gt;string&lt;/</a:t>
            </a:r>
            <a:r>
              <a:rPr lang="en-US" sz="1500" b="1" dirty="0">
                <a:solidFill>
                  <a:prstClr val="black"/>
                </a:solidFill>
                <a:cs typeface="Arial" charset="0"/>
              </a:rPr>
              <a:t>Precision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        &lt;</a:t>
            </a:r>
            <a:r>
              <a:rPr lang="en-US" sz="1500" b="1" dirty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</a:t>
            </a:r>
            <a:r>
              <a:rPr lang="en-US" sz="1500" dirty="0" err="1">
                <a:solidFill>
                  <a:prstClr val="black"/>
                </a:solidFill>
                <a:cs typeface="Arial" charset="0"/>
              </a:rPr>
              <a:t>int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&lt;/</a:t>
            </a:r>
            <a:r>
              <a:rPr lang="en-US" sz="1500" b="1" dirty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        &lt;</a:t>
            </a:r>
            <a:r>
              <a:rPr lang="en-US" sz="1500" b="1" dirty="0" err="1">
                <a:solidFill>
                  <a:prstClr val="black"/>
                </a:solidFill>
                <a:cs typeface="Arial" charset="0"/>
              </a:rPr>
              <a:t>UncertaintyRadiusMeters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&gt;string&lt;/</a:t>
            </a:r>
            <a:r>
              <a:rPr lang="en-US" sz="1500" b="1" dirty="0" err="1">
                <a:solidFill>
                  <a:prstClr val="black"/>
                </a:solidFill>
                <a:cs typeface="Arial" charset="0"/>
              </a:rPr>
              <a:t>UncertaintyRadiusMeters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        &lt;</a:t>
            </a:r>
            <a:r>
              <a:rPr lang="en-US" sz="1500" b="1" dirty="0" err="1">
                <a:solidFill>
                  <a:prstClr val="black"/>
                </a:solidFill>
                <a:cs typeface="Arial" charset="0"/>
              </a:rPr>
              <a:t>UncertaintyPolygon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&gt;string&lt;/</a:t>
            </a:r>
            <a:r>
              <a:rPr lang="en-US" sz="1500" b="1" dirty="0" err="1">
                <a:solidFill>
                  <a:prstClr val="black"/>
                </a:solidFill>
                <a:cs typeface="Arial" charset="0"/>
              </a:rPr>
              <a:t>UncertaintyPolygon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        &lt;</a:t>
            </a:r>
            <a:r>
              <a:rPr lang="en-US" sz="1500" b="1" dirty="0" err="1">
                <a:solidFill>
                  <a:prstClr val="black"/>
                </a:solidFill>
                <a:cs typeface="Arial" charset="0"/>
              </a:rPr>
              <a:t>ReferenceLocation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&gt;string&lt;/</a:t>
            </a:r>
            <a:r>
              <a:rPr lang="en-US" sz="1500" b="1" dirty="0" err="1">
                <a:solidFill>
                  <a:prstClr val="black"/>
                </a:solidFill>
                <a:cs typeface="Arial" charset="0"/>
              </a:rPr>
              <a:t>ReferenceLocation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        &lt;</a:t>
            </a:r>
            <a:r>
              <a:rPr lang="en-US" sz="1500" b="1" dirty="0" err="1">
                <a:solidFill>
                  <a:prstClr val="black"/>
                </a:solidFill>
                <a:cs typeface="Arial" charset="0"/>
              </a:rPr>
              <a:t>DisplacedDistanceMiles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&gt;double&lt;/</a:t>
            </a:r>
            <a:r>
              <a:rPr lang="en-US" sz="1500" b="1" dirty="0" err="1">
                <a:solidFill>
                  <a:prstClr val="black"/>
                </a:solidFill>
                <a:cs typeface="Arial" charset="0"/>
              </a:rPr>
              <a:t>DisplacedDistanceMiles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        &lt;</a:t>
            </a:r>
            <a:r>
              <a:rPr lang="en-US" sz="1500" b="1" dirty="0" err="1">
                <a:solidFill>
                  <a:prstClr val="black"/>
                </a:solidFill>
                <a:cs typeface="Arial" charset="0"/>
              </a:rPr>
              <a:t>DisplacedHeadingDegrees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&gt;double&lt;/</a:t>
            </a:r>
            <a:r>
              <a:rPr lang="en-US" sz="1500" b="1" dirty="0" err="1">
                <a:solidFill>
                  <a:prstClr val="black"/>
                </a:solidFill>
                <a:cs typeface="Arial" charset="0"/>
              </a:rPr>
              <a:t>DisplacedHeadingDegrees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        &lt;</a:t>
            </a:r>
            <a:r>
              <a:rPr lang="en-US" sz="1500" b="1" dirty="0">
                <a:solidFill>
                  <a:prstClr val="black"/>
                </a:solidFill>
                <a:cs typeface="Arial" charset="0"/>
              </a:rPr>
              <a:t>Debug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&gt;string&lt;/</a:t>
            </a:r>
            <a:r>
              <a:rPr lang="en-US" sz="1500" b="1" dirty="0">
                <a:solidFill>
                  <a:prstClr val="black"/>
                </a:solidFill>
                <a:cs typeface="Arial" charset="0"/>
              </a:rPr>
              <a:t>Debug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    &lt;/</a:t>
            </a:r>
            <a:r>
              <a:rPr lang="en-US" sz="1500" b="1" dirty="0" err="1">
                <a:solidFill>
                  <a:prstClr val="black"/>
                </a:solidFill>
                <a:cs typeface="Arial" charset="0"/>
              </a:rPr>
              <a:t>ResultSet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    &lt;</a:t>
            </a:r>
            <a:r>
              <a:rPr lang="en-US" sz="1500" b="1" dirty="0" err="1">
                <a:solidFill>
                  <a:prstClr val="black"/>
                </a:solidFill>
                <a:cs typeface="Arial" charset="0"/>
              </a:rPr>
              <a:t>ResultSet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prstClr val="black"/>
                </a:solidFill>
                <a:cs typeface="Arial" charset="0"/>
              </a:rPr>
              <a:t>       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prstClr val="black"/>
                </a:solidFill>
                <a:cs typeface="Arial" charset="0"/>
              </a:rPr>
              <a:t>       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prstClr val="black"/>
                </a:solidFill>
                <a:cs typeface="Arial" charset="0"/>
              </a:rPr>
              <a:t>       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    &lt;/</a:t>
            </a:r>
            <a:r>
              <a:rPr lang="en-US" sz="1500" b="1" dirty="0" err="1">
                <a:solidFill>
                  <a:prstClr val="black"/>
                </a:solidFill>
                <a:cs typeface="Arial" charset="0"/>
              </a:rPr>
              <a:t>ResultSet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cs typeface="Arial" charset="0"/>
              </a:rPr>
              <a:t>&lt;/</a:t>
            </a:r>
            <a:r>
              <a:rPr lang="en-US" sz="1500" b="1" dirty="0" err="1">
                <a:solidFill>
                  <a:prstClr val="black"/>
                </a:solidFill>
                <a:cs typeface="Arial" charset="0"/>
              </a:rPr>
              <a:t>Georef_Result_Set</a:t>
            </a:r>
            <a:r>
              <a:rPr lang="en-US" sz="1500" dirty="0">
                <a:solidFill>
                  <a:prstClr val="black"/>
                </a:solidFill>
                <a:cs typeface="Arial" charset="0"/>
              </a:rPr>
              <a:t>&gt;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50715" y="2935069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dirty="0">
                <a:solidFill>
                  <a:srgbClr val="4E5B6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georef2()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49436" y="2227183"/>
            <a:ext cx="5194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dirty="0">
                <a:solidFill>
                  <a:srgbClr val="4E5B6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Version 2 Get Response</a:t>
            </a:r>
          </a:p>
        </p:txBody>
      </p:sp>
    </p:spTree>
    <p:extLst>
      <p:ext uri="{BB962C8B-B14F-4D97-AF65-F5344CB8AC3E}">
        <p14:creationId xmlns:p14="http://schemas.microsoft.com/office/powerpoint/2010/main" val="196316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lson\Pictures\specifyscrnshot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35557"/>
            <a:ext cx="9144000" cy="377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 cstate="screen">
            <a:lum bright="-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28600"/>
            <a:ext cx="2540000" cy="762000"/>
          </a:xfrm>
          <a:prstGeom prst="rect">
            <a:avLst/>
          </a:prstGeom>
        </p:spPr>
      </p:pic>
      <p:pic>
        <p:nvPicPr>
          <p:cNvPr id="7" name="Picture 3" descr="C:\Users\nelson\Pictures\specify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304800"/>
            <a:ext cx="2227153" cy="910698"/>
          </a:xfrm>
          <a:prstGeom prst="rect">
            <a:avLst/>
          </a:prstGeom>
          <a:noFill/>
        </p:spPr>
      </p:pic>
      <p:sp>
        <p:nvSpPr>
          <p:cNvPr id="9" name="Plus 8"/>
          <p:cNvSpPr/>
          <p:nvPr/>
        </p:nvSpPr>
        <p:spPr bwMode="auto">
          <a:xfrm>
            <a:off x="3947460" y="524418"/>
            <a:ext cx="485670" cy="471461"/>
          </a:xfrm>
          <a:prstGeom prst="mathPlus">
            <a:avLst/>
          </a:prstGeom>
          <a:solidFill>
            <a:srgbClr val="1AB39F">
              <a:lumMod val="50000"/>
            </a:srgbClr>
          </a:solidFill>
          <a:ln w="28575" cap="flat" cmpd="sng" algn="ctr">
            <a:solidFill>
              <a:srgbClr val="1AB39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9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Application Service:</a:t>
            </a:r>
            <a:b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Embeddable </a:t>
            </a:r>
            <a:r>
              <a:rPr lang="en-US" sz="4000" kern="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lient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208"/>
          <a:stretch>
            <a:fillRect/>
          </a:stretch>
        </p:blipFill>
        <p:spPr bwMode="auto">
          <a:xfrm>
            <a:off x="130898" y="1828800"/>
            <a:ext cx="5178196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486400" y="1905000"/>
            <a:ext cx="35814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Lightweight web based client, specifically designed for embedding into other web applications.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Requires JavaScript </a:t>
            </a:r>
            <a:r>
              <a:rPr lang="en-US" dirty="0" err="1" smtClean="0"/>
              <a:t>postMessage</a:t>
            </a:r>
            <a:r>
              <a:rPr lang="en-US" dirty="0" smtClean="0"/>
              <a:t> – compatible with all modern browsers.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 lvl="2"/>
            <a:r>
              <a:rPr lang="en-US" dirty="0" smtClean="0"/>
              <a:t>Internet Explorer 8.0+</a:t>
            </a:r>
          </a:p>
          <a:p>
            <a:pPr lvl="2"/>
            <a:r>
              <a:rPr lang="en-US" dirty="0" smtClean="0"/>
              <a:t>Firefox 3.0+</a:t>
            </a:r>
          </a:p>
          <a:p>
            <a:pPr lvl="2"/>
            <a:r>
              <a:rPr lang="en-US" dirty="0" smtClean="0"/>
              <a:t>Safari 4.0+</a:t>
            </a:r>
          </a:p>
          <a:p>
            <a:pPr lvl="2"/>
            <a:r>
              <a:rPr lang="en-US" dirty="0" smtClean="0"/>
              <a:t>Google Chrome 1.0+</a:t>
            </a:r>
          </a:p>
          <a:p>
            <a:pPr lvl="2"/>
            <a:r>
              <a:rPr lang="en-US" dirty="0" smtClean="0"/>
              <a:t>Opera 9.5+</a:t>
            </a:r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2050" name="Picture 2" descr="C:\Users\nelson\Desktop\120px-HTML5-logo_sv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36576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lson\Desktop\arctos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2911" cy="6477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 bwMode="auto">
          <a:xfrm>
            <a:off x="50800" y="2362200"/>
            <a:ext cx="4038600" cy="762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096000" y="304800"/>
            <a:ext cx="1905000" cy="3048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 cstate="screen">
            <a:lum bright="-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6019800"/>
            <a:ext cx="2286000" cy="6858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196635" y="6096000"/>
            <a:ext cx="969426" cy="660400"/>
            <a:chOff x="6438449" y="4191000"/>
            <a:chExt cx="1217528" cy="944265"/>
          </a:xfrm>
        </p:grpSpPr>
        <p:pic>
          <p:nvPicPr>
            <p:cNvPr id="7" name="Picture 2" descr="C:\Users\nelson\Pictures\genericHeaderIcon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4151" y="4191000"/>
              <a:ext cx="1121826" cy="580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438449" y="4673600"/>
              <a:ext cx="1005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2">
                      <a:lumMod val="25000"/>
                    </a:schemeClr>
                  </a:solidFill>
                </a:rPr>
                <a:t>Arctos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0" name="Plus 9"/>
          <p:cNvSpPr/>
          <p:nvPr/>
        </p:nvSpPr>
        <p:spPr bwMode="auto">
          <a:xfrm>
            <a:off x="6324600" y="6280245"/>
            <a:ext cx="381000" cy="349155"/>
          </a:xfrm>
          <a:prstGeom prst="mathPlus">
            <a:avLst/>
          </a:prstGeom>
          <a:solidFill>
            <a:srgbClr val="1AB39F">
              <a:lumMod val="50000"/>
            </a:srgbClr>
          </a:solidFill>
          <a:ln w="28575" cap="flat" cmpd="sng" algn="ctr">
            <a:solidFill>
              <a:srgbClr val="1AB39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82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41199" y="3657424"/>
            <a:ext cx="3219002" cy="2985990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0" y="65668"/>
            <a:ext cx="1047000" cy="6705600"/>
          </a:xfrm>
        </p:spPr>
        <p:txBody>
          <a:bodyPr vert="vert">
            <a:normAutofit/>
          </a:bodyPr>
          <a:lstStyle/>
          <a:p>
            <a:r>
              <a:rPr lang="en-US" dirty="0" smtClean="0"/>
              <a:t>Typical Workflow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43200" y="228600"/>
            <a:ext cx="5105400" cy="1200329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pushepatapa creek, trib. to pearl river, 7.8 miles north of bogalusa at hwy </a:t>
            </a:r>
            <a:r>
              <a:rPr lang="en-US" sz="2400" dirty="0" smtClean="0"/>
              <a:t>21; Washington; LA; USA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743200" y="1850568"/>
            <a:ext cx="5105400" cy="46166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smtClean="0"/>
              <a:t>Automated Georeferencing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743200" y="2764624"/>
            <a:ext cx="5105400" cy="830997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smtClean="0"/>
              <a:t>Verification/adjustment of </a:t>
            </a:r>
            <a:r>
              <a:rPr lang="en-US" sz="2400" dirty="0"/>
              <a:t>o</a:t>
            </a:r>
            <a:r>
              <a:rPr lang="en-US" sz="2400" dirty="0" smtClean="0"/>
              <a:t>utput coordinates &amp; uncertainties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66857" y="457200"/>
            <a:ext cx="16526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Data</a:t>
            </a:r>
            <a:br>
              <a:rPr lang="en-US" sz="2400" dirty="0" smtClean="0"/>
            </a:br>
            <a:r>
              <a:rPr lang="en-US" sz="2400" dirty="0" smtClean="0"/>
              <a:t>Preparation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28605" y="1738027"/>
            <a:ext cx="1590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Automated</a:t>
            </a:r>
            <a:br>
              <a:rPr lang="en-US" sz="2400" dirty="0" smtClean="0"/>
            </a:br>
            <a:r>
              <a:rPr lang="en-US" sz="2400" dirty="0" smtClean="0"/>
              <a:t>Processing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50928" y="2819710"/>
            <a:ext cx="17685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Human</a:t>
            </a:r>
          </a:p>
          <a:p>
            <a:pPr algn="r"/>
            <a:r>
              <a:rPr lang="en-US" sz="2400" dirty="0" smtClean="0"/>
              <a:t>Participation</a:t>
            </a:r>
            <a:endParaRPr lang="en-US" sz="2400" dirty="0"/>
          </a:p>
        </p:txBody>
      </p:sp>
      <p:sp>
        <p:nvSpPr>
          <p:cNvPr id="11" name="Down Arrow 10"/>
          <p:cNvSpPr/>
          <p:nvPr/>
        </p:nvSpPr>
        <p:spPr>
          <a:xfrm>
            <a:off x="4876800" y="1465542"/>
            <a:ext cx="381000" cy="363268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4876800" y="2358156"/>
            <a:ext cx="381000" cy="363268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290497" y="3886200"/>
            <a:ext cx="2508327" cy="2585323"/>
          </a:xfrm>
          <a:prstGeom prst="rect">
            <a:avLst/>
          </a:prstGeom>
          <a:noFill/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tx2">
                    <a:lumMod val="75000"/>
                  </a:schemeClr>
                </a:solidFill>
              </a:rPr>
              <a:t>l</a:t>
            </a:r>
            <a:r>
              <a:rPr lang="en-US" sz="1800" i="1" dirty="0" smtClean="0">
                <a:solidFill>
                  <a:schemeClr val="tx2">
                    <a:lumMod val="75000"/>
                  </a:schemeClr>
                </a:solidFill>
              </a:rPr>
              <a:t>atitude: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30.88797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800" i="1" dirty="0" smtClean="0">
                <a:solidFill>
                  <a:schemeClr val="tx2">
                    <a:lumMod val="75000"/>
                  </a:schemeClr>
                </a:solidFill>
              </a:rPr>
              <a:t>longitude: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89.83601</a:t>
            </a:r>
            <a:b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800" i="1" dirty="0" smtClean="0">
                <a:solidFill>
                  <a:schemeClr val="tx2">
                    <a:lumMod val="75000"/>
                  </a:schemeClr>
                </a:solidFill>
              </a:rPr>
              <a:t>uncertainty radius: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48m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800" i="1" dirty="0" smtClean="0">
                <a:solidFill>
                  <a:schemeClr val="tx2">
                    <a:lumMod val="75000"/>
                  </a:schemeClr>
                </a:solidFill>
              </a:rPr>
              <a:t>uncertainty polygon</a:t>
            </a:r>
            <a:r>
              <a:rPr lang="en-US" sz="1800" i="1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30.88823,-89.83641, 30.88815,-89.83634, 30.88808,-89.83622…</a:t>
            </a:r>
            <a:endParaRPr lang="en-US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6" name="Curved Connector 15"/>
          <p:cNvCxnSpPr>
            <a:stCxn id="4" idx="1"/>
          </p:cNvCxnSpPr>
          <p:nvPr/>
        </p:nvCxnSpPr>
        <p:spPr>
          <a:xfrm rot="10800000" flipH="1" flipV="1">
            <a:off x="2743200" y="828764"/>
            <a:ext cx="685800" cy="4200435"/>
          </a:xfrm>
          <a:prstGeom prst="bentConnector4">
            <a:avLst>
              <a:gd name="adj1" fmla="val -33333"/>
              <a:gd name="adj2" fmla="val 73471"/>
            </a:avLst>
          </a:prstGeom>
          <a:ln w="133350" cap="flat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2800" y="6302824"/>
            <a:ext cx="954000" cy="286200"/>
          </a:xfrm>
          <a:prstGeom prst="rect">
            <a:avLst/>
          </a:prstGeom>
          <a:effectLst>
            <a:glow rad="127000">
              <a:schemeClr val="tx1"/>
            </a:glow>
          </a:effectLst>
        </p:spPr>
      </p:pic>
    </p:spTree>
    <p:extLst>
      <p:ext uri="{BB962C8B-B14F-4D97-AF65-F5344CB8AC3E}">
        <p14:creationId xmlns:p14="http://schemas.microsoft.com/office/powerpoint/2010/main" val="105213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elson\Desktop\arctos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157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579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537026"/>
            <a:ext cx="9144000" cy="39874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nelson\Desktop\symbiotalogo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49825" y="374775"/>
            <a:ext cx="24408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us 4"/>
          <p:cNvSpPr/>
          <p:nvPr/>
        </p:nvSpPr>
        <p:spPr bwMode="auto">
          <a:xfrm>
            <a:off x="4351935" y="553992"/>
            <a:ext cx="409470" cy="400608"/>
          </a:xfrm>
          <a:prstGeom prst="mathPlus">
            <a:avLst/>
          </a:prstGeom>
          <a:solidFill>
            <a:srgbClr val="1AB39F">
              <a:lumMod val="50000"/>
            </a:srgbClr>
          </a:solidFill>
          <a:ln w="28575" cap="flat" cmpd="sng" algn="ctr">
            <a:solidFill>
              <a:srgbClr val="1AB39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4" cstate="screen">
            <a:lum bright="-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7600" y="228600"/>
            <a:ext cx="2540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7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0612"/>
            <a:ext cx="9144000" cy="5233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93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4400" y="1538400"/>
            <a:ext cx="5248009" cy="4562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876425" y="30000"/>
            <a:ext cx="5289150" cy="919647"/>
            <a:chOff x="1876425" y="978150"/>
            <a:chExt cx="5289150" cy="919647"/>
          </a:xfrm>
        </p:grpSpPr>
        <p:sp>
          <p:nvSpPr>
            <p:cNvPr id="5" name="Plus 4"/>
            <p:cNvSpPr/>
            <p:nvPr/>
          </p:nvSpPr>
          <p:spPr bwMode="auto">
            <a:xfrm>
              <a:off x="4049910" y="1303542"/>
              <a:ext cx="409470" cy="400608"/>
            </a:xfrm>
            <a:prstGeom prst="mathPlus">
              <a:avLst/>
            </a:prstGeom>
            <a:solidFill>
              <a:srgbClr val="1AB39F">
                <a:lumMod val="50000"/>
              </a:srgbClr>
            </a:solidFill>
            <a:ln w="28575" cap="flat" cmpd="sng" algn="ctr">
              <a:solidFill>
                <a:srgbClr val="1AB39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pic>
          <p:nvPicPr>
            <p:cNvPr id="6" name="Picture 5" descr="logo.png"/>
            <p:cNvPicPr>
              <a:picLocks noChangeAspect="1"/>
            </p:cNvPicPr>
            <p:nvPr/>
          </p:nvPicPr>
          <p:blipFill>
            <a:blip r:embed="rId3" cstate="screen">
              <a:lum bright="-1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5575" y="978150"/>
              <a:ext cx="2540000" cy="762000"/>
            </a:xfrm>
            <a:prstGeom prst="rect">
              <a:avLst/>
            </a:prstGeom>
          </p:spPr>
        </p:pic>
        <p:pic>
          <p:nvPicPr>
            <p:cNvPr id="6147" name="Picture 3" descr="C:\Users\nelson\Desktop\ZA10238341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6425" y="1241908"/>
              <a:ext cx="638175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491805" y="1066800"/>
              <a:ext cx="147059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dirty="0" smtClean="0">
                  <a:effectLst/>
                </a:rPr>
                <a:t>Excel</a:t>
              </a:r>
              <a:endParaRPr lang="en-US" sz="4800" b="1" dirty="0">
                <a:effectLst/>
              </a:endParaRPr>
            </a:p>
          </p:txBody>
        </p:sp>
      </p:grpSp>
      <p:pic>
        <p:nvPicPr>
          <p:cNvPr id="6146" name="Picture 2" descr="C:\Users\nelson\Desktop\glcExce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199" y="1143000"/>
            <a:ext cx="596629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4049910" y="1828800"/>
            <a:ext cx="1921328" cy="1600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9373" y="6041400"/>
            <a:ext cx="8988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http://www.museum.tulane.edu/geolocate/web/WebGeoref.aspx?</a:t>
            </a:r>
            <a:br>
              <a:rPr lang="en-US" sz="2000" dirty="0" smtClean="0"/>
            </a:br>
            <a:r>
              <a:rPr lang="en-US" sz="2000" dirty="0" smtClean="0"/>
              <a:t>v=1&amp;Country=</a:t>
            </a:r>
            <a:r>
              <a:rPr lang="en-US" sz="2000" b="1" dirty="0" err="1" smtClean="0">
                <a:solidFill>
                  <a:srgbClr val="FF0000"/>
                </a:solidFill>
              </a:rPr>
              <a:t>USA</a:t>
            </a:r>
            <a:r>
              <a:rPr lang="en-US" sz="2000" dirty="0" err="1" smtClean="0"/>
              <a:t>&amp;State</a:t>
            </a:r>
            <a:r>
              <a:rPr lang="en-US" sz="2000" dirty="0" smtClean="0"/>
              <a:t>=</a:t>
            </a:r>
            <a:r>
              <a:rPr lang="en-US" sz="2000" b="1" dirty="0" err="1" smtClean="0">
                <a:solidFill>
                  <a:srgbClr val="FF0000"/>
                </a:solidFill>
              </a:rPr>
              <a:t>LA</a:t>
            </a:r>
            <a:r>
              <a:rPr lang="en-US" sz="2000" dirty="0" err="1" smtClean="0"/>
              <a:t>&amp;County</a:t>
            </a:r>
            <a:r>
              <a:rPr lang="en-US" sz="2000" dirty="0" smtClean="0"/>
              <a:t>=</a:t>
            </a:r>
            <a:r>
              <a:rPr lang="en-US" sz="2000" b="1" dirty="0" err="1" smtClean="0">
                <a:solidFill>
                  <a:srgbClr val="FF0000"/>
                </a:solidFill>
              </a:rPr>
              <a:t>Washington</a:t>
            </a:r>
            <a:r>
              <a:rPr lang="en-US" sz="2000" dirty="0" err="1" smtClean="0"/>
              <a:t>&amp;Locality</a:t>
            </a:r>
            <a:r>
              <a:rPr lang="en-US" sz="2000" dirty="0" smtClean="0"/>
              <a:t>=</a:t>
            </a:r>
            <a:r>
              <a:rPr lang="en-US" sz="2000" b="1" dirty="0" err="1" smtClean="0">
                <a:solidFill>
                  <a:srgbClr val="FF0000"/>
                </a:solidFill>
              </a:rPr>
              <a:t>Bogalusa</a:t>
            </a:r>
            <a:r>
              <a:rPr lang="en-US" sz="2000" dirty="0" err="1" smtClean="0"/>
              <a:t>&amp;georef</a:t>
            </a:r>
            <a:r>
              <a:rPr lang="en-US" sz="2000" dirty="0" smtClean="0"/>
              <a:t>=run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5429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137"/>
          </a:xfrm>
        </p:spPr>
        <p:txBody>
          <a:bodyPr>
            <a:normAutofit/>
          </a:bodyPr>
          <a:lstStyle/>
          <a:p>
            <a:r>
              <a:rPr lang="en-US" dirty="0" smtClean="0"/>
              <a:t>Future Work: Broad Crowdsourcing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600706" y="838200"/>
            <a:ext cx="8086094" cy="5955000"/>
            <a:chOff x="689464" y="1219200"/>
            <a:chExt cx="7625230" cy="5574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9464" y="1219200"/>
              <a:ext cx="7625230" cy="5574000"/>
            </a:xfrm>
            <a:prstGeom prst="rect">
              <a:avLst/>
            </a:prstGeom>
            <a:noFill/>
            <a:ln w="158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2520937" y="4572000"/>
              <a:ext cx="984264" cy="9283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3306193" y="4783809"/>
              <a:ext cx="94337" cy="92991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057337" y="4984681"/>
              <a:ext cx="94337" cy="92991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800600" y="3913209"/>
              <a:ext cx="94337" cy="92991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631600" y="2467200"/>
              <a:ext cx="94337" cy="92991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891863" y="4661281"/>
              <a:ext cx="94337" cy="92991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889200" y="3352800"/>
              <a:ext cx="94337" cy="92991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535337" y="5047981"/>
              <a:ext cx="94337" cy="92991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383437" y="5099281"/>
              <a:ext cx="94337" cy="92991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696426" y="1247222"/>
              <a:ext cx="5580468" cy="707886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000" dirty="0" smtClean="0"/>
                <a:t>Paynes Prairie Preserve State Park, near Gainesville. Alachua; FL; USA</a:t>
              </a:r>
              <a:endParaRPr lang="en-US" sz="20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50656" y="5594580"/>
              <a:ext cx="6412144" cy="662596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000" dirty="0"/>
                <a:t>C</a:t>
              </a:r>
              <a:r>
                <a:rPr lang="en-US" sz="2000" dirty="0" smtClean="0"/>
                <a:t>lustering based upon spatial variance, uncertainties &amp; user skill level. 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5511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38" y="1371600"/>
            <a:ext cx="8981962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9216" y="0"/>
            <a:ext cx="3666078" cy="678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85838" y="152400"/>
            <a:ext cx="501337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Paleontology Data: </a:t>
            </a:r>
            <a:br>
              <a:rPr lang="en-US" dirty="0" smtClean="0"/>
            </a:br>
            <a:r>
              <a:rPr lang="en-US" dirty="0" smtClean="0"/>
              <a:t>Gazetteers Needed?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77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714900"/>
            <a:ext cx="7391400" cy="6094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85838" y="76200"/>
            <a:ext cx="9058162" cy="685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Paleontology Data: Base Layers Needed?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91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nelson\Pictures\From Nelson's LG LG-C900\Camera roll\WP_000172.jpg"/>
          <p:cNvPicPr>
            <a:picLocks noChangeAspect="1" noChangeArrowheads="1"/>
          </p:cNvPicPr>
          <p:nvPr/>
        </p:nvPicPr>
        <p:blipFill>
          <a:blip r:embed="rId2" cstate="screen"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7750" y="990600"/>
            <a:ext cx="64452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Freeform 15"/>
          <p:cNvSpPr>
            <a:spLocks/>
          </p:cNvSpPr>
          <p:nvPr/>
        </p:nvSpPr>
        <p:spPr bwMode="auto">
          <a:xfrm>
            <a:off x="3975100" y="2876550"/>
            <a:ext cx="1660525" cy="1260475"/>
          </a:xfrm>
          <a:custGeom>
            <a:avLst/>
            <a:gdLst>
              <a:gd name="T0" fmla="*/ 321149 w 1661375"/>
              <a:gd name="T1" fmla="*/ 0 h 1259554"/>
              <a:gd name="T2" fmla="*/ 423918 w 1661375"/>
              <a:gd name="T3" fmla="*/ 18096 h 1259554"/>
              <a:gd name="T4" fmla="*/ 1048232 w 1661375"/>
              <a:gd name="T5" fmla="*/ 253351 h 1259554"/>
              <a:gd name="T6" fmla="*/ 1323134 w 1661375"/>
              <a:gd name="T7" fmla="*/ 400707 h 1259554"/>
              <a:gd name="T8" fmla="*/ 1384795 w 1661375"/>
              <a:gd name="T9" fmla="*/ 449826 h 1259554"/>
              <a:gd name="T10" fmla="*/ 1618591 w 1661375"/>
              <a:gd name="T11" fmla="*/ 716102 h 1259554"/>
              <a:gd name="T12" fmla="*/ 1657129 w 1661375"/>
              <a:gd name="T13" fmla="*/ 863458 h 1259554"/>
              <a:gd name="T14" fmla="*/ 1634007 w 1661375"/>
              <a:gd name="T15" fmla="*/ 1010814 h 1259554"/>
              <a:gd name="T16" fmla="*/ 1572346 w 1661375"/>
              <a:gd name="T17" fmla="*/ 1114224 h 1259554"/>
              <a:gd name="T18" fmla="*/ 1508116 w 1661375"/>
              <a:gd name="T19" fmla="*/ 1178855 h 1259554"/>
              <a:gd name="T20" fmla="*/ 1361673 w 1661375"/>
              <a:gd name="T21" fmla="*/ 1248654 h 1259554"/>
              <a:gd name="T22" fmla="*/ 1246059 w 1661375"/>
              <a:gd name="T23" fmla="*/ 1264166 h 1259554"/>
              <a:gd name="T24" fmla="*/ 1045662 w 1661375"/>
              <a:gd name="T25" fmla="*/ 1220218 h 1259554"/>
              <a:gd name="T26" fmla="*/ 850403 w 1661375"/>
              <a:gd name="T27" fmla="*/ 1178855 h 1259554"/>
              <a:gd name="T28" fmla="*/ 454747 w 1661375"/>
              <a:gd name="T29" fmla="*/ 995305 h 1259554"/>
              <a:gd name="T30" fmla="*/ 331425 w 1661375"/>
              <a:gd name="T31" fmla="*/ 873799 h 1259554"/>
              <a:gd name="T32" fmla="*/ 128459 w 1661375"/>
              <a:gd name="T33" fmla="*/ 592013 h 1259554"/>
              <a:gd name="T34" fmla="*/ 35971 w 1661375"/>
              <a:gd name="T35" fmla="*/ 395537 h 1259554"/>
              <a:gd name="T36" fmla="*/ 87352 w 1661375"/>
              <a:gd name="T37" fmla="*/ 369685 h 1259554"/>
              <a:gd name="T38" fmla="*/ 35971 w 1661375"/>
              <a:gd name="T39" fmla="*/ 297299 h 1259554"/>
              <a:gd name="T40" fmla="*/ 0 w 1661375"/>
              <a:gd name="T41" fmla="*/ 271447 h 1259554"/>
              <a:gd name="T42" fmla="*/ 10278 w 1661375"/>
              <a:gd name="T43" fmla="*/ 80141 h 1259554"/>
              <a:gd name="T44" fmla="*/ 74508 w 1661375"/>
              <a:gd name="T45" fmla="*/ 137016 h 1259554"/>
              <a:gd name="T46" fmla="*/ 174705 w 1661375"/>
              <a:gd name="T47" fmla="*/ 330906 h 1259554"/>
              <a:gd name="T48" fmla="*/ 246644 w 1661375"/>
              <a:gd name="T49" fmla="*/ 442070 h 1259554"/>
              <a:gd name="T50" fmla="*/ 298025 w 1661375"/>
              <a:gd name="T51" fmla="*/ 558405 h 1259554"/>
              <a:gd name="T52" fmla="*/ 483008 w 1661375"/>
              <a:gd name="T53" fmla="*/ 788488 h 1259554"/>
              <a:gd name="T54" fmla="*/ 721943 w 1661375"/>
              <a:gd name="T55" fmla="*/ 966866 h 1259554"/>
              <a:gd name="T56" fmla="*/ 814434 w 1661375"/>
              <a:gd name="T57" fmla="*/ 1034081 h 1259554"/>
              <a:gd name="T58" fmla="*/ 1084200 w 1661375"/>
              <a:gd name="T59" fmla="*/ 863458 h 1259554"/>
              <a:gd name="T60" fmla="*/ 1117599 w 1661375"/>
              <a:gd name="T61" fmla="*/ 793658 h 1259554"/>
              <a:gd name="T62" fmla="*/ 1120169 w 1661375"/>
              <a:gd name="T63" fmla="*/ 713517 h 1259554"/>
              <a:gd name="T64" fmla="*/ 1107322 w 1661375"/>
              <a:gd name="T65" fmla="*/ 654058 h 1259554"/>
              <a:gd name="T66" fmla="*/ 1079063 w 1661375"/>
              <a:gd name="T67" fmla="*/ 599768 h 1259554"/>
              <a:gd name="T68" fmla="*/ 1017400 w 1661375"/>
              <a:gd name="T69" fmla="*/ 524797 h 1259554"/>
              <a:gd name="T70" fmla="*/ 942894 w 1661375"/>
              <a:gd name="T71" fmla="*/ 436899 h 1259554"/>
              <a:gd name="T72" fmla="*/ 739927 w 1661375"/>
              <a:gd name="T73" fmla="*/ 341248 h 1259554"/>
              <a:gd name="T74" fmla="*/ 621745 w 1661375"/>
              <a:gd name="T75" fmla="*/ 297299 h 1259554"/>
              <a:gd name="T76" fmla="*/ 483008 w 1661375"/>
              <a:gd name="T77" fmla="*/ 245594 h 1259554"/>
              <a:gd name="T78" fmla="*/ 395655 w 1661375"/>
              <a:gd name="T79" fmla="*/ 199060 h 1259554"/>
              <a:gd name="T80" fmla="*/ 421347 w 1661375"/>
              <a:gd name="T81" fmla="*/ 173208 h 1259554"/>
              <a:gd name="T82" fmla="*/ 298025 w 1661375"/>
              <a:gd name="T83" fmla="*/ 62044 h 1259554"/>
              <a:gd name="T84" fmla="*/ 321149 w 1661375"/>
              <a:gd name="T85" fmla="*/ 0 h 125955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61375"/>
              <a:gd name="T130" fmla="*/ 0 h 1259554"/>
              <a:gd name="T131" fmla="*/ 1661375 w 1661375"/>
              <a:gd name="T132" fmla="*/ 1259554 h 125955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61375" h="1259554">
                <a:moveTo>
                  <a:pt x="321972" y="0"/>
                </a:moveTo>
                <a:lnTo>
                  <a:pt x="425003" y="18031"/>
                </a:lnTo>
                <a:lnTo>
                  <a:pt x="1050916" y="252426"/>
                </a:lnTo>
                <a:lnTo>
                  <a:pt x="1326524" y="399245"/>
                </a:lnTo>
                <a:lnTo>
                  <a:pt x="1388343" y="448185"/>
                </a:lnTo>
                <a:lnTo>
                  <a:pt x="1622738" y="713490"/>
                </a:lnTo>
                <a:lnTo>
                  <a:pt x="1661375" y="860309"/>
                </a:lnTo>
                <a:lnTo>
                  <a:pt x="1638193" y="1007128"/>
                </a:lnTo>
                <a:lnTo>
                  <a:pt x="1576374" y="1110159"/>
                </a:lnTo>
                <a:lnTo>
                  <a:pt x="1511980" y="1174554"/>
                </a:lnTo>
                <a:lnTo>
                  <a:pt x="1365161" y="1244099"/>
                </a:lnTo>
                <a:lnTo>
                  <a:pt x="1249251" y="1259554"/>
                </a:lnTo>
                <a:lnTo>
                  <a:pt x="1048341" y="1215766"/>
                </a:lnTo>
                <a:lnTo>
                  <a:pt x="852582" y="1174554"/>
                </a:lnTo>
                <a:lnTo>
                  <a:pt x="455912" y="991674"/>
                </a:lnTo>
                <a:lnTo>
                  <a:pt x="332275" y="870612"/>
                </a:lnTo>
                <a:lnTo>
                  <a:pt x="128789" y="589853"/>
                </a:lnTo>
                <a:lnTo>
                  <a:pt x="36061" y="394094"/>
                </a:lnTo>
                <a:lnTo>
                  <a:pt x="87577" y="368336"/>
                </a:lnTo>
                <a:lnTo>
                  <a:pt x="36061" y="296214"/>
                </a:lnTo>
                <a:lnTo>
                  <a:pt x="0" y="270457"/>
                </a:lnTo>
                <a:lnTo>
                  <a:pt x="10303" y="79849"/>
                </a:lnTo>
                <a:lnTo>
                  <a:pt x="74698" y="136516"/>
                </a:lnTo>
                <a:lnTo>
                  <a:pt x="175153" y="329699"/>
                </a:lnTo>
                <a:lnTo>
                  <a:pt x="247275" y="440458"/>
                </a:lnTo>
                <a:lnTo>
                  <a:pt x="298790" y="556368"/>
                </a:lnTo>
                <a:lnTo>
                  <a:pt x="484246" y="785612"/>
                </a:lnTo>
                <a:lnTo>
                  <a:pt x="723793" y="963340"/>
                </a:lnTo>
                <a:lnTo>
                  <a:pt x="816521" y="1030310"/>
                </a:lnTo>
                <a:lnTo>
                  <a:pt x="1086977" y="860309"/>
                </a:lnTo>
                <a:lnTo>
                  <a:pt x="1120462" y="790763"/>
                </a:lnTo>
                <a:cubicBezTo>
                  <a:pt x="1121321" y="764147"/>
                  <a:pt x="1122179" y="737530"/>
                  <a:pt x="1123038" y="710914"/>
                </a:cubicBezTo>
                <a:lnTo>
                  <a:pt x="1110159" y="651671"/>
                </a:lnTo>
                <a:lnTo>
                  <a:pt x="1081826" y="597580"/>
                </a:lnTo>
                <a:lnTo>
                  <a:pt x="1020007" y="522883"/>
                </a:lnTo>
                <a:lnTo>
                  <a:pt x="945310" y="435306"/>
                </a:lnTo>
                <a:lnTo>
                  <a:pt x="741823" y="340003"/>
                </a:lnTo>
                <a:lnTo>
                  <a:pt x="623338" y="296214"/>
                </a:lnTo>
                <a:lnTo>
                  <a:pt x="484246" y="244699"/>
                </a:lnTo>
                <a:lnTo>
                  <a:pt x="396670" y="198335"/>
                </a:lnTo>
                <a:lnTo>
                  <a:pt x="422427" y="172577"/>
                </a:lnTo>
                <a:lnTo>
                  <a:pt x="298790" y="61819"/>
                </a:lnTo>
                <a:lnTo>
                  <a:pt x="321972" y="0"/>
                </a:lnTo>
                <a:close/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7"/>
          <p:cNvSpPr>
            <a:spLocks noChangeAspect="1"/>
          </p:cNvSpPr>
          <p:nvPr/>
        </p:nvSpPr>
        <p:spPr bwMode="auto">
          <a:xfrm>
            <a:off x="3853089" y="2467428"/>
            <a:ext cx="1905000" cy="1905000"/>
          </a:xfrm>
          <a:prstGeom prst="ellipse">
            <a:avLst/>
          </a:prstGeom>
          <a:solidFill>
            <a:srgbClr val="FFFF00">
              <a:alpha val="21960"/>
            </a:srgbClr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7" name="Oval 7"/>
          <p:cNvSpPr>
            <a:spLocks noChangeAspect="1"/>
          </p:cNvSpPr>
          <p:nvPr/>
        </p:nvSpPr>
        <p:spPr bwMode="auto">
          <a:xfrm>
            <a:off x="4807857" y="3171372"/>
            <a:ext cx="1447800" cy="1447800"/>
          </a:xfrm>
          <a:prstGeom prst="ellipse">
            <a:avLst/>
          </a:prstGeom>
          <a:solidFill>
            <a:srgbClr val="F273AF">
              <a:alpha val="21960"/>
            </a:srgbClr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6" name="Oval 7"/>
          <p:cNvSpPr>
            <a:spLocks noChangeAspect="1"/>
          </p:cNvSpPr>
          <p:nvPr/>
        </p:nvSpPr>
        <p:spPr bwMode="auto">
          <a:xfrm>
            <a:off x="3733800" y="2009775"/>
            <a:ext cx="3657600" cy="3657600"/>
          </a:xfrm>
          <a:prstGeom prst="ellipse">
            <a:avLst/>
          </a:prstGeom>
          <a:solidFill>
            <a:srgbClr val="F273AF">
              <a:alpha val="21960"/>
            </a:srgbClr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5457372" y="3810000"/>
            <a:ext cx="152400" cy="152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34822" name="Oval 5"/>
          <p:cNvSpPr>
            <a:spLocks noChangeArrowheads="1"/>
          </p:cNvSpPr>
          <p:nvPr/>
        </p:nvSpPr>
        <p:spPr bwMode="auto">
          <a:xfrm>
            <a:off x="5459413" y="3810000"/>
            <a:ext cx="152400" cy="152400"/>
          </a:xfrm>
          <a:prstGeom prst="ellipse">
            <a:avLst/>
          </a:prstGeom>
          <a:solidFill>
            <a:srgbClr val="92D050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2362200"/>
            <a:ext cx="2514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Eagle Lake,</a:t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>Warren County,</a:t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>Mississippi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USA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524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+mj-lt"/>
                <a:cs typeface="Arial" pitchFamily="34" charset="0"/>
              </a:rPr>
              <a:t>Representation of Uncertainty</a:t>
            </a:r>
            <a:endParaRPr lang="en-US" sz="40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36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-0.08038 -0.0680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" y="-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  <p:bldP spid="10" grpId="0" animBg="1"/>
      <p:bldP spid="10" grpId="1" animBg="1"/>
      <p:bldP spid="7" grpId="0" animBg="1"/>
      <p:bldP spid="7" grpId="1" animBg="1"/>
      <p:bldP spid="6" grpId="0" animBg="1"/>
      <p:bldP spid="6" grpId="1" animBg="1"/>
      <p:bldP spid="34822" grpId="0" animBg="1"/>
      <p:bldP spid="348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latin typeface="Arial" pitchFamily="34" charset="0"/>
                <a:cs typeface="Arial" pitchFamily="34" charset="0"/>
              </a:rPr>
              <a:t>Uncertainty within GEOLocate</a:t>
            </a:r>
          </a:p>
        </p:txBody>
      </p:sp>
      <p:sp>
        <p:nvSpPr>
          <p:cNvPr id="124932" name="Text Box 10"/>
          <p:cNvSpPr txBox="1">
            <a:spLocks noChangeArrowheads="1"/>
          </p:cNvSpPr>
          <p:nvPr/>
        </p:nvSpPr>
        <p:spPr bwMode="auto">
          <a:xfrm>
            <a:off x="5733143" y="3371671"/>
            <a:ext cx="3429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latin typeface="Arial" charset="0"/>
              </a:rPr>
              <a:t>Polygons represented </a:t>
            </a:r>
            <a:r>
              <a:rPr lang="en-US" sz="2000" dirty="0">
                <a:latin typeface="Arial" charset="0"/>
              </a:rPr>
              <a:t>as a comma delimited array of vertices using latitude and longitude</a:t>
            </a:r>
          </a:p>
        </p:txBody>
      </p:sp>
      <p:sp>
        <p:nvSpPr>
          <p:cNvPr id="124933" name="Text Box 6"/>
          <p:cNvSpPr txBox="1">
            <a:spLocks noChangeArrowheads="1"/>
          </p:cNvSpPr>
          <p:nvPr/>
        </p:nvSpPr>
        <p:spPr bwMode="auto">
          <a:xfrm>
            <a:off x="5715000" y="1371600"/>
            <a:ext cx="28087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 smtClean="0">
                <a:latin typeface="Arial" charset="0"/>
              </a:rPr>
              <a:t>Point radius and </a:t>
            </a:r>
            <a:br>
              <a:rPr lang="en-US" sz="2000" dirty="0" smtClean="0">
                <a:latin typeface="Arial" charset="0"/>
              </a:rPr>
            </a:br>
            <a:r>
              <a:rPr lang="en-US" sz="2000" dirty="0" smtClean="0">
                <a:latin typeface="Arial" charset="0"/>
              </a:rPr>
              <a:t>polygonal uncertainties</a:t>
            </a:r>
            <a:endParaRPr lang="en-US" sz="2000" dirty="0">
              <a:latin typeface="Arial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715000" y="4876800"/>
            <a:ext cx="3429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>
                <a:latin typeface="Arial" charset="0"/>
              </a:rPr>
              <a:t>S</a:t>
            </a:r>
            <a:r>
              <a:rPr lang="en-US" sz="2000" dirty="0" smtClean="0">
                <a:latin typeface="Arial" charset="0"/>
              </a:rPr>
              <a:t>upports </a:t>
            </a:r>
            <a:r>
              <a:rPr lang="en-US" sz="2000" b="1" dirty="0" smtClean="0">
                <a:latin typeface="Arial" charset="0"/>
              </a:rPr>
              <a:t>auto-detection and generation of</a:t>
            </a:r>
            <a:r>
              <a:rPr lang="en-US" sz="2000" dirty="0" smtClean="0">
                <a:latin typeface="Arial" charset="0"/>
              </a:rPr>
              <a:t> polygons (web app only, in development for desktop app)</a:t>
            </a:r>
            <a:endParaRPr lang="en-US" sz="2000" dirty="0">
              <a:latin typeface="Arial" charset="0"/>
            </a:endParaRPr>
          </a:p>
        </p:txBody>
      </p:sp>
      <p:pic>
        <p:nvPicPr>
          <p:cNvPr id="1026" name="Picture 2" descr="C:\Users\nelson\Pictures\glcpoly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11" y="1381254"/>
            <a:ext cx="5521325" cy="509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715000" y="2209800"/>
            <a:ext cx="340029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 smtClean="0">
                <a:latin typeface="Arial" charset="0"/>
              </a:rPr>
              <a:t>Point radius represented </a:t>
            </a:r>
            <a:br>
              <a:rPr lang="en-US" sz="2000" dirty="0" smtClean="0">
                <a:latin typeface="Arial" charset="0"/>
              </a:rPr>
            </a:br>
            <a:r>
              <a:rPr lang="en-US" sz="2000" dirty="0" smtClean="0">
                <a:latin typeface="Arial" charset="0"/>
              </a:rPr>
              <a:t>as a distance in meters from</a:t>
            </a:r>
            <a:br>
              <a:rPr lang="en-US" sz="2000" dirty="0" smtClean="0">
                <a:latin typeface="Arial" charset="0"/>
              </a:rPr>
            </a:br>
            <a:r>
              <a:rPr lang="en-US" sz="2000" dirty="0" smtClean="0">
                <a:latin typeface="Arial" charset="0"/>
              </a:rPr>
              <a:t>georeferenced point </a:t>
            </a:r>
            <a:endParaRPr lang="en-US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28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971" y="1219199"/>
            <a:ext cx="8791629" cy="30931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0171" y="4872075"/>
            <a:ext cx="8777229" cy="923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57200" y="29400"/>
            <a:ext cx="8229600" cy="1143000"/>
          </a:xfrm>
        </p:spPr>
        <p:txBody>
          <a:bodyPr/>
          <a:lstStyle/>
          <a:p>
            <a:r>
              <a:rPr lang="en-US" dirty="0" smtClean="0"/>
              <a:t>Choices: Web vs. Desktop?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1219198"/>
            <a:ext cx="840000" cy="7752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geolocatescreenshot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01001" y="4872074"/>
            <a:ext cx="954712" cy="7768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855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533" y="0"/>
            <a:ext cx="74389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95650" y="4800600"/>
            <a:ext cx="7495813" cy="1447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86" y="4124611"/>
            <a:ext cx="9144001" cy="227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 rot="5400000">
            <a:off x="6629703" y="1523697"/>
            <a:ext cx="4124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Web Client Walkthrough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6379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81781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382000" y="838200"/>
            <a:ext cx="4572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73298" y="5486400"/>
            <a:ext cx="8365901" cy="838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8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3" y="784302"/>
            <a:ext cx="913898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810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Homochitto National Forest; MS; USA</a:t>
            </a:r>
          </a:p>
        </p:txBody>
      </p:sp>
    </p:spTree>
    <p:extLst>
      <p:ext uri="{BB962C8B-B14F-4D97-AF65-F5344CB8AC3E}">
        <p14:creationId xmlns:p14="http://schemas.microsoft.com/office/powerpoint/2010/main" val="216477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Custom 1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C00000"/>
      </a:accent3>
      <a:accent4>
        <a:srgbClr val="00ADDC"/>
      </a:accent4>
      <a:accent5>
        <a:srgbClr val="738AC8"/>
      </a:accent5>
      <a:accent6>
        <a:srgbClr val="1AB39F"/>
      </a:accent6>
      <a:hlink>
        <a:srgbClr val="C00000"/>
      </a:hlink>
      <a:folHlink>
        <a:srgbClr val="C00000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Custom 1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C00000"/>
      </a:accent3>
      <a:accent4>
        <a:srgbClr val="00ADDC"/>
      </a:accent4>
      <a:accent5>
        <a:srgbClr val="738AC8"/>
      </a:accent5>
      <a:accent6>
        <a:srgbClr val="1AB39F"/>
      </a:accent6>
      <a:hlink>
        <a:srgbClr val="C00000"/>
      </a:hlink>
      <a:folHlink>
        <a:srgbClr val="C00000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Custom 4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FAC08F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Blank Presentation">
  <a:themeElements>
    <a:clrScheme name="Custom 1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C00000"/>
      </a:accent3>
      <a:accent4>
        <a:srgbClr val="00ADDC"/>
      </a:accent4>
      <a:accent5>
        <a:srgbClr val="738AC8"/>
      </a:accent5>
      <a:accent6>
        <a:srgbClr val="1AB39F"/>
      </a:accent6>
      <a:hlink>
        <a:srgbClr val="C00000"/>
      </a:hlink>
      <a:folHlink>
        <a:srgbClr val="C00000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547</Words>
  <Application>Microsoft Office PowerPoint</Application>
  <PresentationFormat>On-screen Show (4:3)</PresentationFormat>
  <Paragraphs>137</Paragraphs>
  <Slides>36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Office Theme</vt:lpstr>
      <vt:lpstr>Blank Presentation</vt:lpstr>
      <vt:lpstr>1_Blank Presentation</vt:lpstr>
      <vt:lpstr>1_Office Theme</vt:lpstr>
      <vt:lpstr>2_Blank Presentation</vt:lpstr>
      <vt:lpstr>PowerPoint Presentation</vt:lpstr>
      <vt:lpstr>What is Georeferencing</vt:lpstr>
      <vt:lpstr>Typical Workflow</vt:lpstr>
      <vt:lpstr>PowerPoint Presentation</vt:lpstr>
      <vt:lpstr>Uncertainty within GEOLocate</vt:lpstr>
      <vt:lpstr>Choices: Web vs. Desktop?</vt:lpstr>
      <vt:lpstr>PowerPoint Presentation</vt:lpstr>
      <vt:lpstr>PowerPoint Presentation</vt:lpstr>
      <vt:lpstr>Homochitto National Forest; MS; USA</vt:lpstr>
      <vt:lpstr>Homochitto National Forest; MS; USA</vt:lpstr>
      <vt:lpstr>Homochitto National Forest; MS; USA</vt:lpstr>
      <vt:lpstr>PowerPoint Presentation</vt:lpstr>
      <vt:lpstr>Batch Georeferencing</vt:lpstr>
      <vt:lpstr>PowerPoint Presentation</vt:lpstr>
      <vt:lpstr>PowerPoint Presentation</vt:lpstr>
      <vt:lpstr>A Framework for Collaborative Georeferencing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Interoperability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Work: Broad Crowdsourcing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nelson</dc:creator>
  <cp:lastModifiedBy>nelson</cp:lastModifiedBy>
  <cp:revision>36</cp:revision>
  <dcterms:created xsi:type="dcterms:W3CDTF">2012-04-25T13:34:28Z</dcterms:created>
  <dcterms:modified xsi:type="dcterms:W3CDTF">2012-05-04T03:50:21Z</dcterms:modified>
</cp:coreProperties>
</file>