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74" r:id="rId2"/>
    <p:sldId id="256" r:id="rId3"/>
    <p:sldId id="257" r:id="rId4"/>
    <p:sldId id="260" r:id="rId5"/>
    <p:sldId id="258" r:id="rId6"/>
    <p:sldId id="259" r:id="rId7"/>
    <p:sldId id="273" r:id="rId8"/>
    <p:sldId id="269" r:id="rId9"/>
    <p:sldId id="270" r:id="rId10"/>
    <p:sldId id="275" r:id="rId11"/>
    <p:sldId id="261" r:id="rId12"/>
    <p:sldId id="262" r:id="rId13"/>
    <p:sldId id="264" r:id="rId14"/>
    <p:sldId id="268" r:id="rId15"/>
    <p:sldId id="263" r:id="rId16"/>
    <p:sldId id="271" r:id="rId17"/>
    <p:sldId id="265" r:id="rId18"/>
    <p:sldId id="266" r:id="rId19"/>
    <p:sldId id="272" r:id="rId20"/>
    <p:sldId id="267" r:id="rId21"/>
    <p:sldId id="276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5" d="100"/>
          <a:sy n="55" d="100"/>
        </p:scale>
        <p:origin x="-942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7E5DB5-94F6-4B0A-B7E6-72376E6277B4}" type="datetimeFigureOut">
              <a:rPr lang="en-US" smtClean="0"/>
              <a:pPr/>
              <a:t>4/27/2012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1DD244-6743-4A5B-95DB-35CAE107195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751998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E7C15B0D-46AA-4A70-A978-0A65AB324C5D}" type="slidenum">
              <a:rPr lang="en-US" smtClean="0"/>
              <a:pPr>
                <a:defRPr/>
              </a:pPr>
              <a:t>17</a:t>
            </a:fld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E646D-D168-414E-8DE4-39E6BED51C8F}" type="datetimeFigureOut">
              <a:rPr lang="en-US" smtClean="0"/>
              <a:pPr/>
              <a:t>4/27/2012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9F9B7-FC41-4577-9C1B-CC9E28CBF6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129061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E646D-D168-414E-8DE4-39E6BED51C8F}" type="datetimeFigureOut">
              <a:rPr lang="en-US" smtClean="0"/>
              <a:pPr/>
              <a:t>4/27/2012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9F9B7-FC41-4577-9C1B-CC9E28CBF6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83738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E646D-D168-414E-8DE4-39E6BED51C8F}" type="datetimeFigureOut">
              <a:rPr lang="en-US" smtClean="0"/>
              <a:pPr/>
              <a:t>4/27/2012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9F9B7-FC41-4577-9C1B-CC9E28CBF6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950220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E646D-D168-414E-8DE4-39E6BED51C8F}" type="datetimeFigureOut">
              <a:rPr lang="en-US" smtClean="0"/>
              <a:pPr/>
              <a:t>4/27/2012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9F9B7-FC41-4577-9C1B-CC9E28CBF6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91121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E646D-D168-414E-8DE4-39E6BED51C8F}" type="datetimeFigureOut">
              <a:rPr lang="en-US" smtClean="0"/>
              <a:pPr/>
              <a:t>4/27/2012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9F9B7-FC41-4577-9C1B-CC9E28CBF6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901436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E646D-D168-414E-8DE4-39E6BED51C8F}" type="datetimeFigureOut">
              <a:rPr lang="en-US" smtClean="0"/>
              <a:pPr/>
              <a:t>4/27/2012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9F9B7-FC41-4577-9C1B-CC9E28CBF6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852565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E646D-D168-414E-8DE4-39E6BED51C8F}" type="datetimeFigureOut">
              <a:rPr lang="en-US" smtClean="0"/>
              <a:pPr/>
              <a:t>4/27/2012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9F9B7-FC41-4577-9C1B-CC9E28CBF6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10715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E646D-D168-414E-8DE4-39E6BED51C8F}" type="datetimeFigureOut">
              <a:rPr lang="en-US" smtClean="0"/>
              <a:pPr/>
              <a:t>4/27/2012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9F9B7-FC41-4577-9C1B-CC9E28CBF6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875902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E646D-D168-414E-8DE4-39E6BED51C8F}" type="datetimeFigureOut">
              <a:rPr lang="en-US" smtClean="0"/>
              <a:pPr/>
              <a:t>4/27/2012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9F9B7-FC41-4577-9C1B-CC9E28CBF6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924754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E646D-D168-414E-8DE4-39E6BED51C8F}" type="datetimeFigureOut">
              <a:rPr lang="en-US" smtClean="0"/>
              <a:pPr/>
              <a:t>4/27/2012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9F9B7-FC41-4577-9C1B-CC9E28CBF6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897429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E646D-D168-414E-8DE4-39E6BED51C8F}" type="datetimeFigureOut">
              <a:rPr lang="en-US" smtClean="0"/>
              <a:pPr/>
              <a:t>4/27/2012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9F9B7-FC41-4577-9C1B-CC9E28CBF6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677449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8E646D-D168-414E-8DE4-39E6BED51C8F}" type="datetimeFigureOut">
              <a:rPr lang="en-US" smtClean="0"/>
              <a:pPr/>
              <a:t>4/27/2012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79F9B7-FC41-4577-9C1B-CC9E28CBF6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04971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3" Type="http://schemas.openxmlformats.org/officeDocument/2006/relationships/image" Target="../media/image37.wmf"/><Relationship Id="rId7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10" Type="http://schemas.openxmlformats.org/officeDocument/2006/relationships/image" Target="../media/image48.png"/><Relationship Id="rId4" Type="http://schemas.openxmlformats.org/officeDocument/2006/relationships/image" Target="../media/image43.jpeg"/><Relationship Id="rId9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hyperlink" Target="http://www.google.com/url?url=http://blip.tv/41nbc-news-on-demand/gcsu-cherry-blossom-fossil-exhibit-6021449&amp;rct=j&amp;sa=X&amp;ei=uVKbT6HXIKLS2gWNp82gDw&amp;ved=0CE0QuAIwBQ&amp;q=cherry+blossom+fossil&amp;usg=AFQjCNEPGWdxesStfSul9EhRjM8ySSasgg&amp;cad=rja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bioone.org/doi/full/10.1656/1528-7092(2005)004%5b0703:PSFTLE%5d2.0.CO;2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SMALL IS BEAUTIFUL:  Where do you divide among research-teaching-outreach?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114800"/>
            <a:ext cx="6400800" cy="17526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Melanie DeVore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Department of Biological and Environmental Sciences &amp; GCSU Natural History Museum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1800" y="5791200"/>
            <a:ext cx="12858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Why small university collections are important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Small institutions often have material not duplicated in larger collections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Small collections have research collections based on the faculty curator’s interest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Small institutions miles away from a flag ship institution have the best collections of local sites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4145936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looking over his should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429000"/>
            <a:ext cx="4217920" cy="2862941"/>
          </a:xfrm>
          <a:prstGeom prst="rect">
            <a:avLst/>
          </a:prstGeom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2514600"/>
            <a:ext cx="5029200" cy="3758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648200" y="685800"/>
            <a:ext cx="4038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>Wes Wehr’s Eocene Orchards</a:t>
            </a:r>
            <a:endParaRPr lang="en-US" sz="32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2286000"/>
            <a:ext cx="2667000" cy="3449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2286000"/>
            <a:ext cx="2724150" cy="3471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914400"/>
            <a:ext cx="6400800" cy="834099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62000" y="609600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Maintains sites and coordinates collecting opportunities </a:t>
            </a:r>
            <a:endParaRPr lang="en-US" sz="2400" b="1" dirty="0">
              <a:solidFill>
                <a:srgbClr val="FFFF00"/>
              </a:solidFill>
            </a:endParaRPr>
          </a:p>
        </p:txBody>
      </p:sp>
      <p:pic>
        <p:nvPicPr>
          <p:cNvPr id="7" name="Picture 6" descr="mikewe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14400" y="2286000"/>
            <a:ext cx="2385286" cy="34220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066800"/>
            <a:ext cx="3371779" cy="340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1066800"/>
            <a:ext cx="3048000" cy="3408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4432358"/>
            <a:ext cx="2667000" cy="2425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12804" y="4495800"/>
            <a:ext cx="3459396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Ginkgo biloba 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57999" y="1066800"/>
            <a:ext cx="2104965" cy="3372163"/>
          </a:xfrm>
          <a:prstGeom prst="rect">
            <a:avLst/>
          </a:prstGeom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57400" y="228600"/>
            <a:ext cx="5105400" cy="665293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4495800"/>
            <a:ext cx="2743200" cy="1791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28600" y="1660525"/>
          <a:ext cx="8610600" cy="40546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5100"/>
                <a:gridCol w="1435100"/>
                <a:gridCol w="1435100"/>
                <a:gridCol w="1866900"/>
                <a:gridCol w="2209800"/>
                <a:gridCol w="228600"/>
              </a:tblGrid>
              <a:tr h="117777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YEAR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TOTAL</a:t>
                      </a:r>
                    </a:p>
                    <a:p>
                      <a:pPr algn="ctr"/>
                      <a:r>
                        <a:rPr lang="en-US" dirty="0" smtClean="0"/>
                        <a:t>VISITORS</a:t>
                      </a:r>
                    </a:p>
                    <a:p>
                      <a:pPr algn="ctr"/>
                      <a:r>
                        <a:rPr lang="en-US" dirty="0" smtClean="0"/>
                        <a:t>TO FERRY</a:t>
                      </a:r>
                    </a:p>
                    <a:p>
                      <a:pPr algn="ctr"/>
                      <a:r>
                        <a:rPr lang="en-US" dirty="0" smtClean="0"/>
                        <a:t>COUNTY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VISITING</a:t>
                      </a:r>
                    </a:p>
                    <a:p>
                      <a:pPr algn="ctr"/>
                      <a:r>
                        <a:rPr lang="en-US" dirty="0" smtClean="0"/>
                        <a:t>JUST FOR</a:t>
                      </a:r>
                    </a:p>
                    <a:p>
                      <a:pPr algn="ctr"/>
                      <a:r>
                        <a:rPr lang="en-US" dirty="0" smtClean="0"/>
                        <a:t>STONEROSE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NO.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NIGHTS</a:t>
                      </a:r>
                      <a:r>
                        <a:rPr lang="en-US" baseline="0" dirty="0" smtClean="0"/>
                        <a:t> </a:t>
                      </a:r>
                    </a:p>
                    <a:p>
                      <a:pPr algn="ctr"/>
                      <a:r>
                        <a:rPr lang="en-US" baseline="0" dirty="0" smtClean="0"/>
                        <a:t>VISITORS</a:t>
                      </a:r>
                    </a:p>
                    <a:p>
                      <a:pPr algn="ctr"/>
                      <a:r>
                        <a:rPr lang="en-US" baseline="0" dirty="0" smtClean="0"/>
                        <a:t>STAYED </a:t>
                      </a:r>
                    </a:p>
                    <a:p>
                      <a:pPr algn="ctr"/>
                      <a:r>
                        <a:rPr lang="en-US" baseline="0" dirty="0" smtClean="0"/>
                        <a:t>LOCALLY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NO. STATES</a:t>
                      </a:r>
                    </a:p>
                    <a:p>
                      <a:pPr algn="ctr"/>
                      <a:r>
                        <a:rPr lang="en-US" dirty="0" smtClean="0"/>
                        <a:t>REPRESENTED</a:t>
                      </a:r>
                    </a:p>
                    <a:p>
                      <a:pPr algn="ctr"/>
                      <a:r>
                        <a:rPr lang="en-US" dirty="0" smtClean="0"/>
                        <a:t>BY VISITORS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7765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2009*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4836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1160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7765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7450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3547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2348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7765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8181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2724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2306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7765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6832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2171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2176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7765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9084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1997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2665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7765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TOTAL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36,383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11,757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10,655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108" name="TextBox 5"/>
          <p:cNvSpPr txBox="1">
            <a:spLocks noChangeArrowheads="1"/>
          </p:cNvSpPr>
          <p:nvPr/>
        </p:nvSpPr>
        <p:spPr bwMode="auto">
          <a:xfrm>
            <a:off x="614363" y="465138"/>
            <a:ext cx="784383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Calibri" pitchFamily="34" charset="0"/>
              </a:rPr>
              <a:t>STONEROSE INTERPRETIVE CENTER AND EOCENE FOSSIL SITE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  <a:latin typeface="Calibri" pitchFamily="34" charset="0"/>
              </a:rPr>
              <a:t>HAS AN ECONOMIC IMPACT ON FERRY COUNTY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ntage Fin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813436"/>
            <a:ext cx="4114800" cy="5452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838200"/>
            <a:ext cx="4114800" cy="5394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81000" y="3733800"/>
            <a:ext cx="8382000" cy="304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099" name="Rectangle 1"/>
          <p:cNvSpPr>
            <a:spLocks noChangeArrowheads="1"/>
          </p:cNvSpPr>
          <p:nvPr/>
        </p:nvSpPr>
        <p:spPr bwMode="auto">
          <a:xfrm>
            <a:off x="69850" y="1147763"/>
            <a:ext cx="8242962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Comic Sans MS" pitchFamily="66" charset="0"/>
              </a:rPr>
              <a:t>Photinia pagae </a:t>
            </a:r>
            <a:r>
              <a:rPr lang="en-US" dirty="0">
                <a:solidFill>
                  <a:schemeClr val="bg1"/>
                </a:solidFill>
                <a:latin typeface="Comic Sans MS" pitchFamily="66" charset="0"/>
              </a:rPr>
              <a:t>Wolfe &amp; Wehr 1987 Leaves </a:t>
            </a:r>
          </a:p>
          <a:p>
            <a:endParaRPr lang="en-US" dirty="0">
              <a:latin typeface="Comic Sans MS" pitchFamily="66" charset="0"/>
            </a:endParaRPr>
          </a:p>
          <a:p>
            <a:r>
              <a:rPr lang="en-US" i="1" dirty="0">
                <a:solidFill>
                  <a:schemeClr val="bg1"/>
                </a:solidFill>
                <a:latin typeface="Comic Sans MS" pitchFamily="66" charset="0"/>
              </a:rPr>
              <a:t>Stonebergia</a:t>
            </a:r>
            <a:r>
              <a:rPr lang="en-US" dirty="0">
                <a:solidFill>
                  <a:schemeClr val="bg1"/>
                </a:solidFill>
                <a:latin typeface="Comic Sans MS" pitchFamily="66" charset="0"/>
              </a:rPr>
              <a:t>  </a:t>
            </a:r>
            <a:r>
              <a:rPr lang="en-US" i="1" dirty="0">
                <a:solidFill>
                  <a:schemeClr val="bg1"/>
                </a:solidFill>
                <a:latin typeface="Comic Sans MS" pitchFamily="66" charset="0"/>
              </a:rPr>
              <a:t>columbiana  </a:t>
            </a:r>
            <a:r>
              <a:rPr lang="en-US" dirty="0">
                <a:solidFill>
                  <a:schemeClr val="bg1"/>
                </a:solidFill>
                <a:latin typeface="Comic Sans MS" pitchFamily="66" charset="0"/>
              </a:rPr>
              <a:t>Wolfe &amp; Wehr 1988 Leaves</a:t>
            </a:r>
          </a:p>
          <a:p>
            <a:endParaRPr lang="en-US" dirty="0">
              <a:latin typeface="Comic Sans MS" pitchFamily="66" charset="0"/>
            </a:endParaRPr>
          </a:p>
          <a:p>
            <a:r>
              <a:rPr lang="en-US" i="1" dirty="0">
                <a:latin typeface="Comic Sans MS" pitchFamily="66" charset="0"/>
              </a:rPr>
              <a:t> </a:t>
            </a:r>
            <a:r>
              <a:rPr lang="en-US" i="1" dirty="0">
                <a:solidFill>
                  <a:schemeClr val="bg1"/>
                </a:solidFill>
                <a:latin typeface="Comic Sans MS" pitchFamily="66" charset="0"/>
              </a:rPr>
              <a:t>Nevuisia dunthornei </a:t>
            </a:r>
            <a:r>
              <a:rPr lang="en-US" dirty="0">
                <a:solidFill>
                  <a:schemeClr val="bg1"/>
                </a:solidFill>
                <a:latin typeface="Comic Sans MS" pitchFamily="66" charset="0"/>
              </a:rPr>
              <a:t>DeVore, Moore, Pigg &amp; Wehr 2003 Leaves</a:t>
            </a:r>
          </a:p>
          <a:p>
            <a:endParaRPr lang="en-US" dirty="0">
              <a:latin typeface="Comic Sans MS" pitchFamily="66" charset="0"/>
            </a:endParaRPr>
          </a:p>
          <a:p>
            <a:r>
              <a:rPr lang="en-US" dirty="0">
                <a:latin typeface="Comic Sans MS" pitchFamily="66" charset="0"/>
              </a:rPr>
              <a:t> </a:t>
            </a:r>
            <a:r>
              <a:rPr lang="en-US" i="1" dirty="0">
                <a:solidFill>
                  <a:schemeClr val="bg1"/>
                </a:solidFill>
                <a:latin typeface="Comic Sans MS" pitchFamily="66" charset="0"/>
              </a:rPr>
              <a:t>Prunus cathybrownae </a:t>
            </a:r>
            <a:r>
              <a:rPr lang="en-US" dirty="0">
                <a:solidFill>
                  <a:schemeClr val="bg1"/>
                </a:solidFill>
                <a:latin typeface="Comic Sans MS" pitchFamily="66" charset="0"/>
              </a:rPr>
              <a:t>Benedict, DeVore &amp; Pigg </a:t>
            </a: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2011 </a:t>
            </a:r>
            <a:r>
              <a:rPr lang="en-US" dirty="0">
                <a:solidFill>
                  <a:schemeClr val="bg1"/>
                </a:solidFill>
                <a:latin typeface="Comic Sans MS" pitchFamily="66" charset="0"/>
              </a:rPr>
              <a:t>Flowers &amp; young fruits</a:t>
            </a:r>
          </a:p>
          <a:p>
            <a:endParaRPr lang="en-US" dirty="0">
              <a:solidFill>
                <a:schemeClr val="bg1"/>
              </a:solidFill>
              <a:latin typeface="Comic Sans MS" pitchFamily="66" charset="0"/>
            </a:endParaRPr>
          </a:p>
          <a:p>
            <a:r>
              <a:rPr lang="en-US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i="1" dirty="0">
                <a:solidFill>
                  <a:schemeClr val="bg1"/>
                </a:solidFill>
                <a:latin typeface="Comic Sans MS" pitchFamily="66" charset="0"/>
              </a:rPr>
              <a:t>Oemleria janhartfordae </a:t>
            </a:r>
            <a:r>
              <a:rPr lang="en-US" dirty="0">
                <a:solidFill>
                  <a:schemeClr val="bg1"/>
                </a:solidFill>
                <a:latin typeface="Comic Sans MS" pitchFamily="66" charset="0"/>
              </a:rPr>
              <a:t>Benedict, DeVore &amp; Pigg </a:t>
            </a: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2011 </a:t>
            </a:r>
            <a:r>
              <a:rPr lang="en-US" dirty="0">
                <a:solidFill>
                  <a:schemeClr val="bg1"/>
                </a:solidFill>
                <a:latin typeface="Comic Sans MS" pitchFamily="66" charset="0"/>
              </a:rPr>
              <a:t>Flower</a:t>
            </a:r>
            <a:endParaRPr lang="en-US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4100" name="TextBox 2"/>
          <p:cNvSpPr txBox="1">
            <a:spLocks noChangeArrowheads="1"/>
          </p:cNvSpPr>
          <p:nvPr/>
        </p:nvSpPr>
        <p:spPr bwMode="auto">
          <a:xfrm>
            <a:off x="649288" y="76200"/>
            <a:ext cx="78089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400" dirty="0">
                <a:solidFill>
                  <a:schemeClr val="bg1"/>
                </a:solidFill>
                <a:latin typeface="Comic Sans MS" pitchFamily="66" charset="0"/>
              </a:rPr>
              <a:t>Rosaceae from Republic and the Okanogan Highlands </a:t>
            </a:r>
          </a:p>
        </p:txBody>
      </p:sp>
      <p:sp>
        <p:nvSpPr>
          <p:cNvPr id="4101" name="TextBox 3"/>
          <p:cNvSpPr txBox="1">
            <a:spLocks noChangeArrowheads="1"/>
          </p:cNvSpPr>
          <p:nvPr/>
        </p:nvSpPr>
        <p:spPr bwMode="auto">
          <a:xfrm>
            <a:off x="3355975" y="681038"/>
            <a:ext cx="23590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400" dirty="0">
                <a:solidFill>
                  <a:schemeClr val="bg1"/>
                </a:solidFill>
                <a:latin typeface="Comic Sans MS" pitchFamily="66" charset="0"/>
              </a:rPr>
              <a:t>Published taxa: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609600"/>
            <a:ext cx="7543800" cy="0"/>
          </a:xfrm>
          <a:prstGeom prst="line">
            <a:avLst/>
          </a:prstGeom>
          <a:ln w="285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3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226"/>
          <a:stretch>
            <a:fillRect/>
          </a:stretch>
        </p:blipFill>
        <p:spPr bwMode="auto">
          <a:xfrm>
            <a:off x="6172200" y="4389438"/>
            <a:ext cx="1077913" cy="178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4683"/>
          <a:stretch>
            <a:fillRect/>
          </a:stretch>
        </p:blipFill>
        <p:spPr bwMode="auto">
          <a:xfrm>
            <a:off x="7543800" y="4038600"/>
            <a:ext cx="992188" cy="246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254500"/>
            <a:ext cx="2130425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741" t="4347" r="5504" b="10892"/>
          <a:stretch>
            <a:fillRect/>
          </a:stretch>
        </p:blipFill>
        <p:spPr bwMode="auto">
          <a:xfrm>
            <a:off x="685800" y="3962400"/>
            <a:ext cx="1193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067" t="9258" r="16963" b="14368"/>
          <a:stretch>
            <a:fillRect/>
          </a:stretch>
        </p:blipFill>
        <p:spPr bwMode="auto">
          <a:xfrm>
            <a:off x="1981200" y="4114800"/>
            <a:ext cx="19812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613" r="2002"/>
          <a:stretch>
            <a:fillRect/>
          </a:stretch>
        </p:blipFill>
        <p:spPr bwMode="auto">
          <a:xfrm>
            <a:off x="1809750" y="2743200"/>
            <a:ext cx="21653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5"/>
          <p:cNvSpPr txBox="1">
            <a:spLocks noChangeArrowheads="1"/>
          </p:cNvSpPr>
          <p:nvPr/>
        </p:nvSpPr>
        <p:spPr bwMode="auto">
          <a:xfrm>
            <a:off x="606425" y="5562600"/>
            <a:ext cx="3813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chemeClr val="bg1"/>
                </a:solidFill>
                <a:latin typeface="Comic Sans MS" pitchFamily="66" charset="0"/>
              </a:rPr>
              <a:t>Clementine, Evelyn &amp; Cathy Brown</a:t>
            </a:r>
            <a:endParaRPr lang="en-US" baseline="300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9220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38" y="1143000"/>
            <a:ext cx="1071562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 Box 11"/>
          <p:cNvSpPr txBox="1">
            <a:spLocks noChangeArrowheads="1"/>
          </p:cNvSpPr>
          <p:nvPr/>
        </p:nvSpPr>
        <p:spPr bwMode="auto">
          <a:xfrm>
            <a:off x="1447800" y="6324600"/>
            <a:ext cx="600196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chemeClr val="bg1"/>
                </a:solidFill>
                <a:latin typeface="Comic Sans MS" pitchFamily="66" charset="0"/>
              </a:rPr>
              <a:t>Benedict et al., </a:t>
            </a:r>
            <a:r>
              <a:rPr lang="en-US" sz="1600" dirty="0" smtClean="0">
                <a:solidFill>
                  <a:schemeClr val="bg1"/>
                </a:solidFill>
                <a:latin typeface="Comic Sans MS" pitchFamily="66" charset="0"/>
              </a:rPr>
              <a:t>2011, </a:t>
            </a:r>
            <a:r>
              <a:rPr lang="en-US" sz="1600" dirty="0">
                <a:solidFill>
                  <a:schemeClr val="bg1"/>
                </a:solidFill>
                <a:latin typeface="Comic Sans MS" pitchFamily="66" charset="0"/>
              </a:rPr>
              <a:t>International Journal of Plant Sciences</a:t>
            </a:r>
          </a:p>
        </p:txBody>
      </p:sp>
      <p:pic>
        <p:nvPicPr>
          <p:cNvPr id="9222" name="Picture 5"/>
          <p:cNvPicPr>
            <a:picLocks noChangeAspect="1" noChangeArrowheads="1"/>
          </p:cNvPicPr>
          <p:nvPr/>
        </p:nvPicPr>
        <p:blipFill>
          <a:blip r:embed="rId4" cstate="print">
            <a:lum bright="-6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 bwMode="auto">
          <a:xfrm>
            <a:off x="1905000" y="1092200"/>
            <a:ext cx="2057400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304"/>
          <a:stretch>
            <a:fillRect/>
          </a:stretch>
        </p:blipFill>
        <p:spPr bwMode="auto">
          <a:xfrm>
            <a:off x="850900" y="4191000"/>
            <a:ext cx="11112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1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666" r="8212"/>
          <a:stretch>
            <a:fillRect/>
          </a:stretch>
        </p:blipFill>
        <p:spPr bwMode="auto">
          <a:xfrm>
            <a:off x="838200" y="2900363"/>
            <a:ext cx="1066800" cy="144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609600" y="609600"/>
            <a:ext cx="7543800" cy="0"/>
          </a:xfrm>
          <a:prstGeom prst="line">
            <a:avLst/>
          </a:prstGeom>
          <a:ln w="285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26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847"/>
          <a:stretch>
            <a:fillRect/>
          </a:stretch>
        </p:blipFill>
        <p:spPr bwMode="auto">
          <a:xfrm>
            <a:off x="4608513" y="990600"/>
            <a:ext cx="1335087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773" r="24683"/>
          <a:stretch>
            <a:fillRect/>
          </a:stretch>
        </p:blipFill>
        <p:spPr bwMode="auto">
          <a:xfrm>
            <a:off x="4572000" y="2278063"/>
            <a:ext cx="1311275" cy="320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184" t="6621"/>
          <a:stretch>
            <a:fillRect/>
          </a:stretch>
        </p:blipFill>
        <p:spPr bwMode="auto">
          <a:xfrm>
            <a:off x="5867400" y="990600"/>
            <a:ext cx="1784350" cy="275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9" name="TextBox 15"/>
          <p:cNvSpPr txBox="1">
            <a:spLocks noChangeArrowheads="1"/>
          </p:cNvSpPr>
          <p:nvPr/>
        </p:nvSpPr>
        <p:spPr bwMode="auto">
          <a:xfrm>
            <a:off x="4708525" y="5638800"/>
            <a:ext cx="2835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chemeClr val="bg1"/>
                </a:solidFill>
                <a:latin typeface="Comic Sans MS" pitchFamily="66" charset="0"/>
              </a:rPr>
              <a:t>Jan Hartford and friend</a:t>
            </a:r>
          </a:p>
        </p:txBody>
      </p:sp>
      <p:pic>
        <p:nvPicPr>
          <p:cNvPr id="9230" name="Picture 1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779" r="11111" b="22221"/>
          <a:stretch>
            <a:fillRect/>
          </a:stretch>
        </p:blipFill>
        <p:spPr bwMode="auto">
          <a:xfrm>
            <a:off x="5867400" y="3657600"/>
            <a:ext cx="1828800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1" name="TextBox 21"/>
          <p:cNvSpPr txBox="1">
            <a:spLocks noChangeArrowheads="1"/>
          </p:cNvSpPr>
          <p:nvPr/>
        </p:nvSpPr>
        <p:spPr bwMode="auto">
          <a:xfrm>
            <a:off x="1295400" y="0"/>
            <a:ext cx="655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400" dirty="0">
                <a:solidFill>
                  <a:schemeClr val="bg1"/>
                </a:solidFill>
                <a:latin typeface="Comic Sans MS" pitchFamily="66" charset="0"/>
              </a:rPr>
              <a:t>  </a:t>
            </a:r>
            <a:r>
              <a:rPr lang="en-US" sz="2400" i="1" dirty="0">
                <a:solidFill>
                  <a:schemeClr val="bg1"/>
                </a:solidFill>
                <a:latin typeface="Comic Sans MS" pitchFamily="66" charset="0"/>
              </a:rPr>
              <a:t>Prunus</a:t>
            </a:r>
            <a:r>
              <a:rPr lang="en-US" sz="2400" dirty="0">
                <a:solidFill>
                  <a:schemeClr val="bg1"/>
                </a:solidFill>
                <a:latin typeface="Comic Sans MS" pitchFamily="66" charset="0"/>
              </a:rPr>
              <a:t> and </a:t>
            </a:r>
            <a:r>
              <a:rPr lang="en-US" sz="2400" i="1" dirty="0">
                <a:solidFill>
                  <a:schemeClr val="bg1"/>
                </a:solidFill>
                <a:latin typeface="Comic Sans MS" pitchFamily="66" charset="0"/>
              </a:rPr>
              <a:t>Oemleria </a:t>
            </a:r>
            <a:r>
              <a:rPr lang="en-US" sz="2400" dirty="0">
                <a:solidFill>
                  <a:schemeClr val="bg1"/>
                </a:solidFill>
                <a:latin typeface="Comic Sans MS" pitchFamily="66" charset="0"/>
              </a:rPr>
              <a:t>flowers from Republic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nfox.gcsu.edu/sites/default/files/imagecache/thisweek/Screen%20shot%202012-03-06%20at%209.17.37%20A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0"/>
            <a:ext cx="2548688" cy="4724400"/>
          </a:xfrm>
          <a:prstGeom prst="rect">
            <a:avLst/>
          </a:prstGeom>
          <a:noFill/>
        </p:spPr>
      </p:pic>
      <p:pic>
        <p:nvPicPr>
          <p:cNvPr id="3" name="Picture 2" descr="Georgia College- Georgia's Public Liberal Arts University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29000" y="609600"/>
            <a:ext cx="5277315" cy="5619998"/>
          </a:xfrm>
          <a:prstGeom prst="rect">
            <a:avLst/>
          </a:prstGeom>
        </p:spPr>
      </p:pic>
      <p:sp>
        <p:nvSpPr>
          <p:cNvPr id="1028" name="AutoShape 4" descr="data:image/jpeg;base64,/9j/4AAQSkZJRgABAQAAAQABAAD/2wCEAAMCAgMCAgMDAwMEAwMEBQgFBQQEBQoHBwYIDAoMDAsKCwsNDhIQDQ4RDgsLEBYQERMUFRUVDA8XGBYUGBIUFRQBAwQEBQQFCQUFCRQNCw0UFBQUFBQUFBQUFBQUFBQUFBQUFBQUFBQUFBQUFBQUFBQUFBQUFBQUFBQUFBQUFBQUFP/AABEIAFoAeAMBIgACEQEDEQH/xAAfAAABBQEBAQEBAQAAAAAAAAAAAQIDBAUGBwgJCgv/xAC1EAACAQMDAgQDBQUEBAAAAX0BAgMABBEFEiExQQYTUWEHInEUMoGRoQgjQrHBFVLR8CQzYnKCCQoWFxgZGiUmJygpKjQ1Njc4OTpDREVGR0hJSlNUVVZXWFlaY2RlZmdoaWpzdHV2d3h5eoOEhYaHiImKkpOUlZaXmJmaoqOkpaanqKmqsrO0tba3uLm6wsPExcbHyMnK0tPU1dbX2Nna4eLj5OXm5+jp6vHy8/T19vf4+fr/xAAfAQADAQEBAQEBAQEBAAAAAAAAAQIDBAUGBwgJCgv/xAC1EQACAQIEBAMEBwUEBAABAncAAQIDEQQFITEGEkFRB2FxEyIygQgUQpGhscEJIzNS8BVictEKFiQ04SXxFxgZGiYnKCkqNTY3ODk6Q0RFRkdISUpTVFVWV1hZWmNkZWZnaGlqc3R1dnd4eXqCg4SFhoeIiYqSk5SVlpeYmZqio6Slpqeoqaqys7S1tre4ubrCw8TFxsfIycrS09TV1tfY2dri4+Tl5ufo6ery8/T19vf4+fr/2gAMAwEAAhEDEQA/APB/AfhidvBPhe4i1rSole2hA86QhuVxtyB1zXpmn+H9S0+QtHNYTdj/AKR/9jXGfAGxuJfBGlrcrC8P2eMxAct0Byc98mvVxZEbYgSJBzx0rap9Wb5Z0k/wOCOYY2kvcq/+Sowr+/1i0tMBNPIRsgS3gCAZGevf0rq/CFr/AKFI58nfJI0jCBw4yQM8r3rhvF+mq8DKcKS3IPINSfCW9n0aw1KAhJl8/cuAQT8o69s5r1soeGp4i8Icune/5nn5pjcZjMLyTndXXS35HX3njLw3DM8L69piSxsVdHu0BUg4I6+1UJfG3hvPGv6Z+F3H/jR+xh8KPCXxCu/HV14i8J2OvzDxFPFG1xAkjIuAxHzYAAGWJzX1Hc/s2/BeW4G74e6XBJAWjbydPjeMt5JmAI6HMYLAgkYx3r6j63ypOT0PmJYWCly2bPlJvF3h1uRrmnH/ALek/wAagfxToORt1nTzn0uU/wAa+v7P9nP4TSzw2yfDXw9LPJGk+17CBCImwEbg8Z3AYIyc1xPxh/Ze8A+IfB2lP4Q8EaTa3896kTS2tpHGD/rFxywOC6kDI5IpvHtO2hksNB9GfPEPirQj/wAxmw/C5T/Grlr4r8PsuRren4Hf7Un+NQWP7L8EnjCz8PS+HbePV7pUkS3WNMhGXcGbB+UbeeelfU2gfsC/CLTNNtbPVfD66hqDqWluAzRq5wMhQvAAyOtcs8fOL1sKVGlHufPmn+MPDqYP9u6aP+3uP/Guz0TUrHV4HlsbuC9iVtpe3kDgH0yKi8f/AAE+DnwJ8Wtb654UtL/T7+DFq7xbzbhj95gD2K4z7ivJv2X7yys/D2vW9pCFt31ucxBRtAj2xhePpV0sbKpWVKS0ZhUw8PZOpG90afxO8L3EniT7daW1vNJLsQmS5ji6euTnp04qGz0K/VAHgtCgHIe7Tr+Aql8UNMkvvEt1K8EbIsqiMDk4wOT6dcVd8M+D5dQt4z5SwknncAcivg8zqYP6zP2lO+v8zP0HL6mKp4WnyzS0/lRz3xZ0e/tfhb4qlllskhGnTfKLnJ+6e2OTRV/4y+E2s/hf4oZkO2PTpzgR8H5Dg57UtcVKrhnH3af/AJMz0Pa4p71f/JUcx8FnaDwToabchbaN8+uY0P8AjXok9068mMJu5J3V5R8L9Whs/C+lw78OLC2dgp6Zt4+tdHqfjKC3cInKrjLZrrqL32eFco/EPUzY6fJLLE7lCCqqT82aq+GdSmufs82fJQ8iA/KMngDHeud8f6+L6wVWvfKRnVt6ckY7fjVL4Z3co8ZWovtVh/syOZW8gtz8pyoOPcDmsp3SaR7GBp8yStufav7Pnw91XwTHBqWkaEwvJ9Qee90x7vy2uPNt/L81Q3K9Ccc/TmvZrObWvC815o+naVDHaXU6wnffl2J/s8okTFlyHLbG4AHHvXkfw1+IEdl4w0q6sbQ6ii3DSGGK8jNxMWjkQkF2+YAkcV6tqmv3S6gbj+wL0rb6lY38Lwzw7JnigEMiHacKRkjC9xgZr63ASq4jDQk4X37d/U8XNqEMPipQhLTT8kW7C+8WWuoRXcOhrDfQ6fZ211azXyfuUjmUsQBHnDIj8k/TG01y3iq98ZDwjY6dB4dIMtzbXGnR213vYyR3EtyWUqnPybRyfcA5NdNb6td3Hia4spPDl7LYzaXBCyyTxALgzuTL837s5lADKSeCPplf8JX/AGbpnhfzvD+oXVzbL9gldLmJpQj2xQMCG2uCeQWwcHjiuuUL391Hh86S+IxvAkeqL8d7vxVqGlXUf2y9ls7lfLMht3eLckWcDOE2fhivaPE/xk8KeFtMnvZtSSaeON0jtI/9a7KcFSOxzwc+lcX4e8beIdK1zVxD4Vna2uL1Zd00se5VWK0gR8Z67Y5W+lcVrPwXutT1K/1HfDvubiWfY3zY3uzfpux+FcVahUnrFWOSpiqNN6zuz5w+JXiTVvin4xnvJ3+163qdyLez0tCQIYVGe/RQMZ9zXl1/ba78MNTnsEjOgXNlIZWtgmQ/Q7zz8wOBzX0Ld/C2TwL8QLXxZq1xP9gsA8AXT32O3mYA7HPIHTmvIP2t3hm0fTNQtZbmXUIWaGS6uQFnliIPD4ABA9cCvEzPEVqGLp0mrJrQ+0yHCYbF4CriIu7vqLB4oTxvcadq6qsJuFPmLGxwjj7wPtXrmhRxGwTyghz1lAwPzr57+Bazp4SSwu3iE0d28oRztMYIHGfqCfxr6B0HVoYI0gkYjPyOFPGfX3r43HznUqylLe56UYqnFU47IxfjhF5vwa8ZyyOqKuk3CqpUEk+WeQadWj8d7eIfBHxoPMj3LpFwV+YEkeWewpKzwsm4PXqOx82eGvAGuP4Q0nU9NgtnW70qzIaSULnECDn8BTdQ8Da1JEzzraRqoycTE9Bz/DXqfw9vlT4S+EI+h/sq2zjj/lktfPHxS+LGvxeOZfDdsn2WOOfaxh6vF2Ynr0I/Ov1erhcNRjGcou7PjMPVr4irKEbLlZW15Y9Vs2stvl/KSSnU1Z+E76b4OuLtNQM80c33JiNzIc4wc84561j3k5s5rWcMSBLtI7kd/wBOa1mtopZEZgwgf7xiIB6cV01MLSrw5OU9ajiJ0Gmi5ol9PpFwk9tPPFLEyMsuWBDDJBB7detfe/gH9p7wtb/C3T11PWWstYgSEXEMk0Skn7aZWmj81/nbaeRtJ4r4Qt/EVhYeE762n0e3u799xF/NNJviGMLtXOOAP1rO1vwJdeNvAsHiFLe+FnpTCKW8hhJQK54DNjHXHf8AirSr7OFO1loYTpSxE3J3P0hH7RXw2uvE2rzHxIPsep6bECBqEKjevnsVQedugYB14BwdxG3ms6X9oHwPdaHbW/8AwkS2U9i+j3wkhubeQnyI4kdcmTG4H2PTpX5T3fhKzgI/0+5VywH7yEL1PNOt9MurO4ni0q9nkhaBvPdX2blyMoR/F1HFebKvBK5Cwie7/A/aLQ/jP8LdRE95P410aGS6jjxFNrUcTgjOR5fmnYOfu54JPTNZvij4xfDuxltTY/ELQlhZ8S51qKTj1Hz5r83/ANlO90LSfHUGi6vZWWuw6tItsqanbRlYpDkZ3uDt6kY/PpXb/Fb9iTWtV8Yu3gqy1DUtEuTukjs5o51t33YYZ+U7e/qBXnvNlh6/JKy7X2LfD8cVSdeLv8kdx+2F8crXWZ7fwr4I1mO/sooPtl7rFleCVZZNwMaqykj5SAfq2O1eOeM72a38I+GDNqsviDWdXgM88l6rb9jAFMn7pxnBweoPTBx1v7Unw10D4J6F4L8PaPAI7+OyMd5dKu2S4YYO5/U72P6dsV5Nq3j8+LLnT7LR9OjgjtbeOysowMyyE4BJx1Zm/pXk18U8wksR01/yPpcLg4ZXReFi/wCnqQaN4qu/D+rLPBcF7gcOc/Kw9K+ifBGp6x4g0yyvYY7SeGdRIFMzIw9vuN3z+VaPij9jbw58O/hgdY1fXr5NVitTcXG1UESOEyQARnGcjr2rwL4RfHi68O3Fno9xbLfQb9kUEce1xlvug/iOvr1owEsFjZN1VdLT5nPmuHxmGhF02k3r8j3T45p4nPwf8UhbGyWP7BN5zfadxEWxt2PkU5xS11/xpYS/Azxk+0rnRbg7W6g+WeDS19BWybBUpJU4tJ6nymFzPE1oOUpK92eM/Du6Z/hx4YBfG3Trccf9clrwP4rW6RfF21nmt/Ne6gVw2MlSoyT9cIRXsngSZofAXh3B4/s+3P8A5DWuM+IHgXUvG/jLwz/ZTRR3okdd0rYyOCFHck8jAFelin+4jPtb8x4KyxUl35l+qF8e/B/xV4f+GVj4qurFrfSLqSNo7lJEkbDdNyA5AP0rkNK1NWhRHuhuUYAxtLfnX3b4S0A+PfhFP8LvFhbTtVSzQWlzLEU+dMMjbW7BlXI71883f7IXxDspvJk0q1kfGcw3qAH8cgV4mAzf285LENRabt6H12Ly72cYSo3aa19ep4rrcd3dWckULJAxUlWB5yOf6V9TfsUeMIPiP4Cv/hrq7MbdoLi0c8HKPzGwHqpLY9wKyfCH7E/i/W7mNdYuoNEtOfmZzdSk+gQEfnkVT0X4I+Lv2SvjBpOvOran4VNykU+qWqERpGxAPmryU2k5ycj3rgzbEUcVG1KV5I3y3nwtRTmtHp8jwrxPZXvhbX9T0a6kP2mwuJLaXHA3KxBP04FYh1eVWILk/jXeftawJp3xz8QX9kyTaXqrre2s8fKyqyjJH/Aga8Yn1cxtgDr3rGlUUoKT7GVWCpVZQXc6z/hIJbdgyzmNhyAGHWvdPh1+2t4s0ILpeu6/ezWJXakqOvmLjpuOMkfjXy00yXu0S8e4611ngX4W638Qr1rbQLRrnbjzpiD5cWem5u306nsDSrU4VVaSuVRrzpSvTZ9XRftLfDP4x6idG+JOhf2rbp+7stakYw3O33ZCO47113gX9nX4Rad470TxT4d8V6s9vZ3Iuv7MvkSVXYA7QHUDABIPIPSvm7W/2PNb0DQric6qk+o7dyxrCyqDgHB3fNjk8sBTPAHwp+IHhS4UweJ20yOXOIomedT9B93PsDXlSwblBqjNxj27nqUsdHnUsRTTa6rf5ntP7b/x/t/E97F4O0md3tlcPf8AlHHy5GEJ7Zxk/Svnf4X6DBc/EvQEUEtHLJduSwO0Kx2jg4JzFkkdS1XtS+CPjGLUJpXtzqMkkj5kRgHkOcEkHByfTmt34IeGdQ074h6kdStWtmsrNVWJhgrvJx+fzV7uW4NUFClTWh4WbYyVeM6700f46fqe9/FbXN/wa8ZQPkE6Tcj/AMhmiuc+LMn/ABa/xX76ZcD/AMhmlr7DGVOWpbyPjcvSVN+v+RwHgxs+APDnvpsH/opasP4n/wCEK13RdcMXmx2lwu8ZwVRgVZh7gHP4VU8CQXF94M8N29rDJczHT4CI4kLMcRjPAp3xA8IeI7nRZ0i0PUnwhHy2cjZOPpzWdXllh+WT6F0eeNfniup9aW+p6D8S7axvbXURb3e1TDdBhlH7YJ+nT0r13w941im8Ly6dqJhlvo0MPnRAttkGRuBP0J/CvyH8F698VPh1qkbaToWqyWbN/wAe8tnKE564Zl+XP5V+gPw38aQ6n5csF4NRjYJ5t2qtGhlxgsqsclVZQM9wT1Br80xmDv79NXP1HLsRC7p1vhkdfov7X3hPSr46HqMhsNVikNtNb3qMG8xThl3EYJByOtepJ8QNG8ZeH7uBbCO4SWFgrDkZwcZ49q/NX9vLxJpOrfEW5ms9tvPLBE93FGSsLNsUI6Lxydpz+B6k16h+w/e+ItI+GltqUt+L+PUppkW3vCzmGFGKrjIwFyrNySemB1NKWFXJzJWOdVff5Xse3/tL/Cvw98VPBnnX+m2FtqSWskukataqwlQou7y5cYBBwBznGcivy4uSnmYYAMOoPWv0E/al+LSeDPhdcskpkvrpms7NySCXYEs2B2A5r81pdXXcyK2STgHOa7cDTnCLvsRj60cRJNRSZ2nhXSbbxB4n0rS5btLRby5jgaZvuxhmA3H6V+lGoeEdE+DGieFLTw1cxx6MtwiXXmQFnlUkBpN4YcnPcEDt6V+TB1J4nWWORlIYYZex6giv0N+EPjn/AIXb8HLS2uHBvo49n3sHzUxn8eFNc+P9rBRqQenXQ6crhSqc1Kau+h7H8SbvRrHUbNLBIprCfbJDLJCHmWTOCpPoQRzxXm9xrV3HBNey6XdSWtqgeVvs5WFN3Xcy8KPTJxXX/CXWtI1TRbxfEl3Da6xpwEOn/aI2kU3GdoYgA9Bzz3xW3rHxY034d6d401W5vbbVLU6pZWNxau2ELJbmSSI+7BBn/erqwc6jpcs0cWLpQoVmoL3ZHgupfFDR7B98tzB5oDYEABYk54AGTx8uBgciq/w0vrvxA2teI57CazhvLiOK3aRDgxxxhRzjB53H8a7/AMc/ETTH8NW+l+F9csoUt7FYtCupbyBQknmN5nyY3RP5IwxbhtyjqtbnhnxpDpf7N0Hhia9tHu5pfPJguI8Za7L7VUElRtw23GcHqOQPbwNRxqRaTetvv0PnsfFzouDdjyz4qXG74beLEzwNNn/9Fmlqr8S8t8OvFv8A2DZ//RZor3sc/wB4nbofM4O8Kdmuoz9mvVdF0t/DTa/qbaPpkuieQ94sLSmNjb/J8q8kEkA4xweo619p3P7UHwu0Vbd1+LesWdjbw7XgGmmTcQF53NESOjfie2K/Lbw/qN2nhfRVW5mVRbxgASHGPLWqHiO/un0q4DXMxBibgufQ1yYjDxqwU23oj1aWOq0o+wjbl5r7H6Q+OP24PhHd+EvEd1p3xH1TUdNvNPvIEtZ9NJikkaFo0jG5Ayjdj659K+YPCPxM/tm002S08IaHGb2NPLENy8IUMcqABHwNp2tyeBkbSTXxVbTSf8K+CeY2wuQVzweT2r134NaldrJYKt1MFjgi2ASHC9OnpXl/WJYNWgk723PcoT9q3c6jX/jXoFl4719L/wCGmheIbm4voIYoJ3aaKF0O0ovmKWKFhk8jJznOQF988Crrl/b2/wBl8I+HILOIQ4S1mmt4gqhd0RUIQQ5DMcAHJ4OMhvhDUrqZvi7eMZpC39uyfMWOf9e9fbuka9qa6bCBqN2AEBGJ2/xrOtnNaP2Y/cv8jthBS3OB+M/iWx+EWpWMfi/wdp3i1r83k9vbzajK0NvG7pgCMxgbk27Vbpgn5e9eKaz+0R4UvfE66hB8MNBt7JIp4105oI3QtJjDs2wEspBI7c9q0/2w9Qurzxpov2i5mn26X8vmSFsfvpema+bZCcjnvXTDOK8km4r7l/kRJLmZ9K6x+0n8P9Q0nU7W1+DeiWUl8JFN35oaWINu+5iMKpUldpC8BMHJJNYnwY+LGn6bc3nh6KwkiutYZYLa+N69ulo2D821AdxJx6V4PuPl9TT7KRo763dGKurghlOCDmqlmlZ0nBRjbfVJl0/iPs3VvgL490iOKaTxQXS6jaUyx3E3zEYyD7nNYOi+L9Gs47VbnwFpWovFpsljJ9puHd55ywb7U+5TiQHeOMfKQMjbz7Y+t6i3gvQWN/dE+WhyZm/55/WvmfXby4/4SvWj58mft0/8Z/56NVYDPMTipulWUWkv5UvyRWbr6vCE6Wn4/mSeA/E+k+HtK8S32peEtO1621DdYwwXEhjNnIWOJIyAen+cc59j8QXB8R+Fxp+keHdO8PXLw2wiv4715Jk2AFmOIxkv3Oe/OTg18sR3Uy+EplEsgU6iTgMcZy3Ne4aXqV39htv9Kn/1a/8ALQ+gr2sPmlSrV5pRV7X2W587iq1SnH3X1M3xN8MfFdv4S1i7m8SGa3hs5XkiM8p3qqHI568etFa/ijU7xvAeuKbqcqbOUEGQ4PytSVri8yqTmm0tuyOShiKji9t+x//Z"/>
          <p:cNvSpPr>
            <a:spLocks noChangeAspect="1" noChangeArrowheads="1"/>
          </p:cNvSpPr>
          <p:nvPr/>
        </p:nvSpPr>
        <p:spPr bwMode="auto">
          <a:xfrm>
            <a:off x="155575" y="-395288"/>
            <a:ext cx="1104900" cy="8286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30" name="AutoShape 6" descr="data:image/jpeg;base64,/9j/4AAQSkZJRgABAQAAAQABAAD/2wCEAAMCAgMCAgMDAwMEAwMEBQgFBQQEBQoHBwYIDAoMDAsKCwsNDhIQDQ4RDgsLEBYQERMUFRUVDA8XGBYUGBIUFRQBAwQEBQQFCQUFCRQNCw0UFBQUFBQUFBQUFBQUFBQUFBQUFBQUFBQUFBQUFBQUFBQUFBQUFBQUFBQUFBQUFBQUFP/AABEIAFoAeAMBIgACEQEDEQH/xAAfAAABBQEBAQEBAQAAAAAAAAAAAQIDBAUGBwgJCgv/xAC1EAACAQMDAgQDBQUEBAAAAX0BAgMABBEFEiExQQYTUWEHInEUMoGRoQgjQrHBFVLR8CQzYnKCCQoWFxgZGiUmJygpKjQ1Njc4OTpDREVGR0hJSlNUVVZXWFlaY2RlZmdoaWpzdHV2d3h5eoOEhYaHiImKkpOUlZaXmJmaoqOkpaanqKmqsrO0tba3uLm6wsPExcbHyMnK0tPU1dbX2Nna4eLj5OXm5+jp6vHy8/T19vf4+fr/xAAfAQADAQEBAQEBAQEBAAAAAAAAAQIDBAUGBwgJCgv/xAC1EQACAQIEBAMEBwUEBAABAncAAQIDEQQFITEGEkFRB2FxEyIygQgUQpGhscEJIzNS8BVictEKFiQ04SXxFxgZGiYnKCkqNTY3ODk6Q0RFRkdISUpTVFVWV1hZWmNkZWZnaGlqc3R1dnd4eXqCg4SFhoeIiYqSk5SVlpeYmZqio6Slpqeoqaqys7S1tre4ubrCw8TFxsfIycrS09TV1tfY2dri4+Tl5ufo6ery8/T19vf4+fr/2gAMAwEAAhEDEQA/APB/AfhidvBPhe4i1rSole2hA86QhuVxtyB1zXpmn+H9S0+QtHNYTdj/AKR/9jXGfAGxuJfBGlrcrC8P2eMxAct0Byc98mvVxZEbYgSJBzx0rap9Wb5Z0k/wOCOYY2kvcq/+Sowr+/1i0tMBNPIRsgS3gCAZGevf0rq/CFr/AKFI58nfJI0jCBw4yQM8r3rhvF+mq8DKcKS3IPINSfCW9n0aw1KAhJl8/cuAQT8o69s5r1soeGp4i8Icune/5nn5pjcZjMLyTndXXS35HX3njLw3DM8L69piSxsVdHu0BUg4I6+1UJfG3hvPGv6Z+F3H/jR+xh8KPCXxCu/HV14i8J2OvzDxFPFG1xAkjIuAxHzYAAGWJzX1Hc/s2/BeW4G74e6XBJAWjbydPjeMt5JmAI6HMYLAgkYx3r6j63ypOT0PmJYWCly2bPlJvF3h1uRrmnH/ALek/wAagfxToORt1nTzn0uU/wAa+v7P9nP4TSzw2yfDXw9LPJGk+17CBCImwEbg8Z3AYIyc1xPxh/Ze8A+IfB2lP4Q8EaTa3896kTS2tpHGD/rFxywOC6kDI5IpvHtO2hksNB9GfPEPirQj/wAxmw/C5T/Grlr4r8PsuRren4Hf7Un+NQWP7L8EnjCz8PS+HbePV7pUkS3WNMhGXcGbB+UbeeelfU2gfsC/CLTNNtbPVfD66hqDqWluAzRq5wMhQvAAyOtcs8fOL1sKVGlHufPmn+MPDqYP9u6aP+3uP/Guz0TUrHV4HlsbuC9iVtpe3kDgH0yKi8f/AAE+DnwJ8Wtb654UtL/T7+DFq7xbzbhj95gD2K4z7ivJv2X7yys/D2vW9pCFt31ucxBRtAj2xhePpV0sbKpWVKS0ZhUw8PZOpG90afxO8L3EniT7daW1vNJLsQmS5ji6euTnp04qGz0K/VAHgtCgHIe7Tr+Aql8UNMkvvEt1K8EbIsqiMDk4wOT6dcVd8M+D5dQt4z5SwknncAcivg8zqYP6zP2lO+v8zP0HL6mKp4WnyzS0/lRz3xZ0e/tfhb4qlllskhGnTfKLnJ+6e2OTRV/4y+E2s/hf4oZkO2PTpzgR8H5Dg57UtcVKrhnH3af/AJMz0Pa4p71f/JUcx8FnaDwToabchbaN8+uY0P8AjXok9068mMJu5J3V5R8L9Whs/C+lw78OLC2dgp6Zt4+tdHqfjKC3cInKrjLZrrqL32eFco/EPUzY6fJLLE7lCCqqT82aq+GdSmufs82fJQ8iA/KMngDHeud8f6+L6wVWvfKRnVt6ckY7fjVL4Z3co8ZWovtVh/syOZW8gtz8pyoOPcDmsp3SaR7GBp8yStufav7Pnw91XwTHBqWkaEwvJ9Qee90x7vy2uPNt/L81Q3K9Ccc/TmvZrObWvC815o+naVDHaXU6wnffl2J/s8okTFlyHLbG4AHHvXkfw1+IEdl4w0q6sbQ6ii3DSGGK8jNxMWjkQkF2+YAkcV6tqmv3S6gbj+wL0rb6lY38Lwzw7JnigEMiHacKRkjC9xgZr63ASq4jDQk4X37d/U8XNqEMPipQhLTT8kW7C+8WWuoRXcOhrDfQ6fZ211azXyfuUjmUsQBHnDIj8k/TG01y3iq98ZDwjY6dB4dIMtzbXGnR213vYyR3EtyWUqnPybRyfcA5NdNb6td3Hia4spPDl7LYzaXBCyyTxALgzuTL837s5lADKSeCPplf8JX/AGbpnhfzvD+oXVzbL9gldLmJpQj2xQMCG2uCeQWwcHjiuuUL391Hh86S+IxvAkeqL8d7vxVqGlXUf2y9ls7lfLMht3eLckWcDOE2fhivaPE/xk8KeFtMnvZtSSaeON0jtI/9a7KcFSOxzwc+lcX4e8beIdK1zVxD4Vna2uL1Zd00se5VWK0gR8Z67Y5W+lcVrPwXutT1K/1HfDvubiWfY3zY3uzfpux+FcVahUnrFWOSpiqNN6zuz5w+JXiTVvin4xnvJ3+163qdyLez0tCQIYVGe/RQMZ9zXl1/ba78MNTnsEjOgXNlIZWtgmQ/Q7zz8wOBzX0Ld/C2TwL8QLXxZq1xP9gsA8AXT32O3mYA7HPIHTmvIP2t3hm0fTNQtZbmXUIWaGS6uQFnliIPD4ABA9cCvEzPEVqGLp0mrJrQ+0yHCYbF4CriIu7vqLB4oTxvcadq6qsJuFPmLGxwjj7wPtXrmhRxGwTyghz1lAwPzr57+Bazp4SSwu3iE0d28oRztMYIHGfqCfxr6B0HVoYI0gkYjPyOFPGfX3r43HznUqylLe56UYqnFU47IxfjhF5vwa8ZyyOqKuk3CqpUEk+WeQadWj8d7eIfBHxoPMj3LpFwV+YEkeWewpKzwsm4PXqOx82eGvAGuP4Q0nU9NgtnW70qzIaSULnECDn8BTdQ8Da1JEzzraRqoycTE9Bz/DXqfw9vlT4S+EI+h/sq2zjj/lktfPHxS+LGvxeOZfDdsn2WOOfaxh6vF2Ynr0I/Ov1erhcNRjGcou7PjMPVr4irKEbLlZW15Y9Vs2stvl/KSSnU1Z+E76b4OuLtNQM80c33JiNzIc4wc84561j3k5s5rWcMSBLtI7kd/wBOa1mtopZEZgwgf7xiIB6cV01MLSrw5OU9ajiJ0Gmi5ol9PpFwk9tPPFLEyMsuWBDDJBB7detfe/gH9p7wtb/C3T11PWWstYgSEXEMk0Skn7aZWmj81/nbaeRtJ4r4Qt/EVhYeE762n0e3u799xF/NNJviGMLtXOOAP1rO1vwJdeNvAsHiFLe+FnpTCKW8hhJQK54DNjHXHf8AirSr7OFO1loYTpSxE3J3P0hH7RXw2uvE2rzHxIPsep6bECBqEKjevnsVQedugYB14BwdxG3ms6X9oHwPdaHbW/8AwkS2U9i+j3wkhubeQnyI4kdcmTG4H2PTpX5T3fhKzgI/0+5VywH7yEL1PNOt9MurO4ni0q9nkhaBvPdX2blyMoR/F1HFebKvBK5Cwie7/A/aLQ/jP8LdRE95P410aGS6jjxFNrUcTgjOR5fmnYOfu54JPTNZvij4xfDuxltTY/ELQlhZ8S51qKTj1Hz5r83/ANlO90LSfHUGi6vZWWuw6tItsqanbRlYpDkZ3uDt6kY/PpXb/Fb9iTWtV8Yu3gqy1DUtEuTukjs5o51t33YYZ+U7e/qBXnvNlh6/JKy7X2LfD8cVSdeLv8kdx+2F8crXWZ7fwr4I1mO/sooPtl7rFleCVZZNwMaqykj5SAfq2O1eOeM72a38I+GDNqsviDWdXgM88l6rb9jAFMn7pxnBweoPTBx1v7Unw10D4J6F4L8PaPAI7+OyMd5dKu2S4YYO5/U72P6dsV5Nq3j8+LLnT7LR9OjgjtbeOysowMyyE4BJx1Zm/pXk18U8wksR01/yPpcLg4ZXReFi/wCnqQaN4qu/D+rLPBcF7gcOc/Kw9K+ifBGp6x4g0yyvYY7SeGdRIFMzIw9vuN3z+VaPij9jbw58O/hgdY1fXr5NVitTcXG1UESOEyQARnGcjr2rwL4RfHi68O3Fno9xbLfQb9kUEce1xlvug/iOvr1owEsFjZN1VdLT5nPmuHxmGhF02k3r8j3T45p4nPwf8UhbGyWP7BN5zfadxEWxt2PkU5xS11/xpYS/Azxk+0rnRbg7W6g+WeDS19BWybBUpJU4tJ6nymFzPE1oOUpK92eM/Du6Z/hx4YBfG3Trccf9clrwP4rW6RfF21nmt/Ne6gVw2MlSoyT9cIRXsngSZofAXh3B4/s+3P8A5DWuM+IHgXUvG/jLwz/ZTRR3okdd0rYyOCFHck8jAFelin+4jPtb8x4KyxUl35l+qF8e/B/xV4f+GVj4qurFrfSLqSNo7lJEkbDdNyA5AP0rkNK1NWhRHuhuUYAxtLfnX3b4S0A+PfhFP8LvFhbTtVSzQWlzLEU+dMMjbW7BlXI71883f7IXxDspvJk0q1kfGcw3qAH8cgV4mAzf285LENRabt6H12Ly72cYSo3aa19ep4rrcd3dWckULJAxUlWB5yOf6V9TfsUeMIPiP4Cv/hrq7MbdoLi0c8HKPzGwHqpLY9wKyfCH7E/i/W7mNdYuoNEtOfmZzdSk+gQEfnkVT0X4I+Lv2SvjBpOvOran4VNykU+qWqERpGxAPmryU2k5ycj3rgzbEUcVG1KV5I3y3nwtRTmtHp8jwrxPZXvhbX9T0a6kP2mwuJLaXHA3KxBP04FYh1eVWILk/jXeftawJp3xz8QX9kyTaXqrre2s8fKyqyjJH/Aga8Yn1cxtgDr3rGlUUoKT7GVWCpVZQXc6z/hIJbdgyzmNhyAGHWvdPh1+2t4s0ILpeu6/ezWJXakqOvmLjpuOMkfjXy00yXu0S8e4611ngX4W638Qr1rbQLRrnbjzpiD5cWem5u306nsDSrU4VVaSuVRrzpSvTZ9XRftLfDP4x6idG+JOhf2rbp+7stakYw3O33ZCO47113gX9nX4Rad470TxT4d8V6s9vZ3Iuv7MvkSVXYA7QHUDABIPIPSvm7W/2PNb0DQric6qk+o7dyxrCyqDgHB3fNjk8sBTPAHwp+IHhS4UweJ20yOXOIomedT9B93PsDXlSwblBqjNxj27nqUsdHnUsRTTa6rf5ntP7b/x/t/E97F4O0md3tlcPf8AlHHy5GEJ7Zxk/Svnf4X6DBc/EvQEUEtHLJduSwO0Kx2jg4JzFkkdS1XtS+CPjGLUJpXtzqMkkj5kRgHkOcEkHByfTmt34IeGdQ074h6kdStWtmsrNVWJhgrvJx+fzV7uW4NUFClTWh4WbYyVeM6700f46fqe9/FbXN/wa8ZQPkE6Tcj/AMhmiuc+LMn/ABa/xX76ZcD/AMhmlr7DGVOWpbyPjcvSVN+v+RwHgxs+APDnvpsH/opasP4n/wCEK13RdcMXmx2lwu8ZwVRgVZh7gHP4VU8CQXF94M8N29rDJczHT4CI4kLMcRjPAp3xA8IeI7nRZ0i0PUnwhHy2cjZOPpzWdXllh+WT6F0eeNfniup9aW+p6D8S7axvbXURb3e1TDdBhlH7YJ+nT0r13w941im8Ly6dqJhlvo0MPnRAttkGRuBP0J/CvyH8F698VPh1qkbaToWqyWbN/wAe8tnKE564Zl+XP5V+gPw38aQ6n5csF4NRjYJ5t2qtGhlxgsqsclVZQM9wT1Br80xmDv79NXP1HLsRC7p1vhkdfov7X3hPSr46HqMhsNVikNtNb3qMG8xThl3EYJByOtepJ8QNG8ZeH7uBbCO4SWFgrDkZwcZ49q/NX9vLxJpOrfEW5ms9tvPLBE93FGSsLNsUI6Lxydpz+B6k16h+w/e+ItI+GltqUt+L+PUppkW3vCzmGFGKrjIwFyrNySemB1NKWFXJzJWOdVff5Xse3/tL/Cvw98VPBnnX+m2FtqSWskukataqwlQou7y5cYBBwBznGcivy4uSnmYYAMOoPWv0E/al+LSeDPhdcskpkvrpms7NySCXYEs2B2A5r81pdXXcyK2STgHOa7cDTnCLvsRj60cRJNRSZ2nhXSbbxB4n0rS5btLRby5jgaZvuxhmA3H6V+lGoeEdE+DGieFLTw1cxx6MtwiXXmQFnlUkBpN4YcnPcEDt6V+TB1J4nWWORlIYYZex6giv0N+EPjn/AIXb8HLS2uHBvo49n3sHzUxn8eFNc+P9rBRqQenXQ6crhSqc1Kau+h7H8SbvRrHUbNLBIprCfbJDLJCHmWTOCpPoQRzxXm9xrV3HBNey6XdSWtqgeVvs5WFN3Xcy8KPTJxXX/CXWtI1TRbxfEl3Da6xpwEOn/aI2kU3GdoYgA9Bzz3xW3rHxY034d6d401W5vbbVLU6pZWNxau2ELJbmSSI+7BBn/erqwc6jpcs0cWLpQoVmoL3ZHgupfFDR7B98tzB5oDYEABYk54AGTx8uBgciq/w0vrvxA2teI57CazhvLiOK3aRDgxxxhRzjB53H8a7/AMc/ETTH8NW+l+F9csoUt7FYtCupbyBQknmN5nyY3RP5IwxbhtyjqtbnhnxpDpf7N0Hhia9tHu5pfPJguI8Za7L7VUElRtw23GcHqOQPbwNRxqRaTetvv0PnsfFzouDdjyz4qXG74beLEzwNNn/9Fmlqr8S8t8OvFv8A2DZ//RZor3sc/wB4nbofM4O8Kdmuoz9mvVdF0t/DTa/qbaPpkuieQ94sLSmNjb/J8q8kEkA4xweo619p3P7UHwu0Vbd1+LesWdjbw7XgGmmTcQF53NESOjfie2K/Lbw/qN2nhfRVW5mVRbxgASHGPLWqHiO/un0q4DXMxBibgufQ1yYjDxqwU23oj1aWOq0o+wjbl5r7H6Q+OP24PhHd+EvEd1p3xH1TUdNvNPvIEtZ9NJikkaFo0jG5Ayjdj659K+YPCPxM/tm002S08IaHGb2NPLENy8IUMcqABHwNp2tyeBkbSTXxVbTSf8K+CeY2wuQVzweT2r134NaldrJYKt1MFjgi2ASHC9OnpXl/WJYNWgk723PcoT9q3c6jX/jXoFl4719L/wCGmheIbm4voIYoJ3aaKF0O0ovmKWKFhk8jJznOQF988Crrl/b2/wBl8I+HILOIQ4S1mmt4gqhd0RUIQQ5DMcAHJ4OMhvhDUrqZvi7eMZpC39uyfMWOf9e9fbuka9qa6bCBqN2AEBGJ2/xrOtnNaP2Y/cv8jthBS3OB+M/iWx+EWpWMfi/wdp3i1r83k9vbzajK0NvG7pgCMxgbk27Vbpgn5e9eKaz+0R4UvfE66hB8MNBt7JIp4105oI3QtJjDs2wEspBI7c9q0/2w9Qurzxpov2i5mn26X8vmSFsfvpema+bZCcjnvXTDOK8km4r7l/kRJLmZ9K6x+0n8P9Q0nU7W1+DeiWUl8JFN35oaWINu+5iMKpUldpC8BMHJJNYnwY+LGn6bc3nh6KwkiutYZYLa+N69ulo2D821AdxJx6V4PuPl9TT7KRo763dGKurghlOCDmqlmlZ0nBRjbfVJl0/iPs3VvgL490iOKaTxQXS6jaUyx3E3zEYyD7nNYOi+L9Gs47VbnwFpWovFpsljJ9puHd55ywb7U+5TiQHeOMfKQMjbz7Y+t6i3gvQWN/dE+WhyZm/55/WvmfXby4/4SvWj58mft0/8Z/56NVYDPMTipulWUWkv5UvyRWbr6vCE6Wn4/mSeA/E+k+HtK8S32peEtO1621DdYwwXEhjNnIWOJIyAen+cc59j8QXB8R+Fxp+keHdO8PXLw2wiv4715Jk2AFmOIxkv3Oe/OTg18sR3Uy+EplEsgU6iTgMcZy3Ne4aXqV39htv9Kn/1a/8ALQ+gr2sPmlSrV5pRV7X2W587iq1SnH3X1M3xN8MfFdv4S1i7m8SGa3hs5XkiM8p3qqHI568etFa/ijU7xvAeuKbqcqbOUEGQ4PytSVri8yqTmm0tuyOShiKji9t+x//Z"/>
          <p:cNvSpPr>
            <a:spLocks noChangeAspect="1" noChangeArrowheads="1"/>
          </p:cNvSpPr>
          <p:nvPr/>
        </p:nvSpPr>
        <p:spPr bwMode="auto">
          <a:xfrm>
            <a:off x="155575" y="-395288"/>
            <a:ext cx="1104900" cy="8286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32" name="AutoShape 8" descr="data:image/jpeg;base64,/9j/4AAQSkZJRgABAQAAAQABAAD/2wCEAAMCAgMCAgMDAwMEAwMEBQgFBQQEBQoHBwYIDAoMDAsKCwsNDhIQDQ4RDgsLEBYQERMUFRUVDA8XGBYUGBIUFRQBAwQEBQQFCQUFCRQNCw0UFBQUFBQUFBQUFBQUFBQUFBQUFBQUFBQUFBQUFBQUFBQUFBQUFBQUFBQUFBQUFBQUFP/AABEIAFoAeAMBIgACEQEDEQH/xAAfAAABBQEBAQEBAQAAAAAAAAAAAQIDBAUGBwgJCgv/xAC1EAACAQMDAgQDBQUEBAAAAX0BAgMABBEFEiExQQYTUWEHInEUMoGRoQgjQrHBFVLR8CQzYnKCCQoWFxgZGiUmJygpKjQ1Njc4OTpDREVGR0hJSlNUVVZXWFlaY2RlZmdoaWpzdHV2d3h5eoOEhYaHiImKkpOUlZaXmJmaoqOkpaanqKmqsrO0tba3uLm6wsPExcbHyMnK0tPU1dbX2Nna4eLj5OXm5+jp6vHy8/T19vf4+fr/xAAfAQADAQEBAQEBAQEBAAAAAAAAAQIDBAUGBwgJCgv/xAC1EQACAQIEBAMEBwUEBAABAncAAQIDEQQFITEGEkFRB2FxEyIygQgUQpGhscEJIzNS8BVictEKFiQ04SXxFxgZGiYnKCkqNTY3ODk6Q0RFRkdISUpTVFVWV1hZWmNkZWZnaGlqc3R1dnd4eXqCg4SFhoeIiYqSk5SVlpeYmZqio6Slpqeoqaqys7S1tre4ubrCw8TFxsfIycrS09TV1tfY2dri4+Tl5ufo6ery8/T19vf4+fr/2gAMAwEAAhEDEQA/APB/AfhidvBPhe4i1rSole2hA86QhuVxtyB1zXpmn+H9S0+QtHNYTdj/AKR/9jXGfAGxuJfBGlrcrC8P2eMxAct0Byc98mvVxZEbYgSJBzx0rap9Wb5Z0k/wOCOYY2kvcq/+Sowr+/1i0tMBNPIRsgS3gCAZGevf0rq/CFr/AKFI58nfJI0jCBw4yQM8r3rhvF+mq8DKcKS3IPINSfCW9n0aw1KAhJl8/cuAQT8o69s5r1soeGp4i8Icune/5nn5pjcZjMLyTndXXS35HX3njLw3DM8L69piSxsVdHu0BUg4I6+1UJfG3hvPGv6Z+F3H/jR+xh8KPCXxCu/HV14i8J2OvzDxFPFG1xAkjIuAxHzYAAGWJzX1Hc/s2/BeW4G74e6XBJAWjbydPjeMt5JmAI6HMYLAgkYx3r6j63ypOT0PmJYWCly2bPlJvF3h1uRrmnH/ALek/wAagfxToORt1nTzn0uU/wAa+v7P9nP4TSzw2yfDXw9LPJGk+17CBCImwEbg8Z3AYIyc1xPxh/Ze8A+IfB2lP4Q8EaTa3896kTS2tpHGD/rFxywOC6kDI5IpvHtO2hksNB9GfPEPirQj/wAxmw/C5T/Grlr4r8PsuRren4Hf7Un+NQWP7L8EnjCz8PS+HbePV7pUkS3WNMhGXcGbB+UbeeelfU2gfsC/CLTNNtbPVfD66hqDqWluAzRq5wMhQvAAyOtcs8fOL1sKVGlHufPmn+MPDqYP9u6aP+3uP/Guz0TUrHV4HlsbuC9iVtpe3kDgH0yKi8f/AAE+DnwJ8Wtb654UtL/T7+DFq7xbzbhj95gD2K4z7ivJv2X7yys/D2vW9pCFt31ucxBRtAj2xhePpV0sbKpWVKS0ZhUw8PZOpG90afxO8L3EniT7daW1vNJLsQmS5ji6euTnp04qGz0K/VAHgtCgHIe7Tr+Aql8UNMkvvEt1K8EbIsqiMDk4wOT6dcVd8M+D5dQt4z5SwknncAcivg8zqYP6zP2lO+v8zP0HL6mKp4WnyzS0/lRz3xZ0e/tfhb4qlllskhGnTfKLnJ+6e2OTRV/4y+E2s/hf4oZkO2PTpzgR8H5Dg57UtcVKrhnH3af/AJMz0Pa4p71f/JUcx8FnaDwToabchbaN8+uY0P8AjXok9068mMJu5J3V5R8L9Whs/C+lw78OLC2dgp6Zt4+tdHqfjKC3cInKrjLZrrqL32eFco/EPUzY6fJLLE7lCCqqT82aq+GdSmufs82fJQ8iA/KMngDHeud8f6+L6wVWvfKRnVt6ckY7fjVL4Z3co8ZWovtVh/syOZW8gtz8pyoOPcDmsp3SaR7GBp8yStufav7Pnw91XwTHBqWkaEwvJ9Qee90x7vy2uPNt/L81Q3K9Ccc/TmvZrObWvC815o+naVDHaXU6wnffl2J/s8okTFlyHLbG4AHHvXkfw1+IEdl4w0q6sbQ6ii3DSGGK8jNxMWjkQkF2+YAkcV6tqmv3S6gbj+wL0rb6lY38Lwzw7JnigEMiHacKRkjC9xgZr63ASq4jDQk4X37d/U8XNqEMPipQhLTT8kW7C+8WWuoRXcOhrDfQ6fZ211azXyfuUjmUsQBHnDIj8k/TG01y3iq98ZDwjY6dB4dIMtzbXGnR213vYyR3EtyWUqnPybRyfcA5NdNb6td3Hia4spPDl7LYzaXBCyyTxALgzuTL837s5lADKSeCPplf8JX/AGbpnhfzvD+oXVzbL9gldLmJpQj2xQMCG2uCeQWwcHjiuuUL391Hh86S+IxvAkeqL8d7vxVqGlXUf2y9ls7lfLMht3eLckWcDOE2fhivaPE/xk8KeFtMnvZtSSaeON0jtI/9a7KcFSOxzwc+lcX4e8beIdK1zVxD4Vna2uL1Zd00se5VWK0gR8Z67Y5W+lcVrPwXutT1K/1HfDvubiWfY3zY3uzfpux+FcVahUnrFWOSpiqNN6zuz5w+JXiTVvin4xnvJ3+163qdyLez0tCQIYVGe/RQMZ9zXl1/ba78MNTnsEjOgXNlIZWtgmQ/Q7zz8wOBzX0Ld/C2TwL8QLXxZq1xP9gsA8AXT32O3mYA7HPIHTmvIP2t3hm0fTNQtZbmXUIWaGS6uQFnliIPD4ABA9cCvEzPEVqGLp0mrJrQ+0yHCYbF4CriIu7vqLB4oTxvcadq6qsJuFPmLGxwjj7wPtXrmhRxGwTyghz1lAwPzr57+Bazp4SSwu3iE0d28oRztMYIHGfqCfxr6B0HVoYI0gkYjPyOFPGfX3r43HznUqylLe56UYqnFU47IxfjhF5vwa8ZyyOqKuk3CqpUEk+WeQadWj8d7eIfBHxoPMj3LpFwV+YEkeWewpKzwsm4PXqOx82eGvAGuP4Q0nU9NgtnW70qzIaSULnECDn8BTdQ8Da1JEzzraRqoycTE9Bz/DXqfw9vlT4S+EI+h/sq2zjj/lktfPHxS+LGvxeOZfDdsn2WOOfaxh6vF2Ynr0I/Ov1erhcNRjGcou7PjMPVr4irKEbLlZW15Y9Vs2stvl/KSSnU1Z+E76b4OuLtNQM80c33JiNzIc4wc84561j3k5s5rWcMSBLtI7kd/wBOa1mtopZEZgwgf7xiIB6cV01MLSrw5OU9ajiJ0Gmi5ol9PpFwk9tPPFLEyMsuWBDDJBB7detfe/gH9p7wtb/C3T11PWWstYgSEXEMk0Skn7aZWmj81/nbaeRtJ4r4Qt/EVhYeE762n0e3u799xF/NNJviGMLtXOOAP1rO1vwJdeNvAsHiFLe+FnpTCKW8hhJQK54DNjHXHf8AirSr7OFO1loYTpSxE3J3P0hH7RXw2uvE2rzHxIPsep6bECBqEKjevnsVQedugYB14BwdxG3ms6X9oHwPdaHbW/8AwkS2U9i+j3wkhubeQnyI4kdcmTG4H2PTpX5T3fhKzgI/0+5VywH7yEL1PNOt9MurO4ni0q9nkhaBvPdX2blyMoR/F1HFebKvBK5Cwie7/A/aLQ/jP8LdRE95P410aGS6jjxFNrUcTgjOR5fmnYOfu54JPTNZvij4xfDuxltTY/ELQlhZ8S51qKTj1Hz5r83/ANlO90LSfHUGi6vZWWuw6tItsqanbRlYpDkZ3uDt6kY/PpXb/Fb9iTWtV8Yu3gqy1DUtEuTukjs5o51t33YYZ+U7e/qBXnvNlh6/JKy7X2LfD8cVSdeLv8kdx+2F8crXWZ7fwr4I1mO/sooPtl7rFleCVZZNwMaqykj5SAfq2O1eOeM72a38I+GDNqsviDWdXgM88l6rb9jAFMn7pxnBweoPTBx1v7Unw10D4J6F4L8PaPAI7+OyMd5dKu2S4YYO5/U72P6dsV5Nq3j8+LLnT7LR9OjgjtbeOysowMyyE4BJx1Zm/pXk18U8wksR01/yPpcLg4ZXReFi/wCnqQaN4qu/D+rLPBcF7gcOc/Kw9K+ifBGp6x4g0yyvYY7SeGdRIFMzIw9vuN3z+VaPij9jbw58O/hgdY1fXr5NVitTcXG1UESOEyQARnGcjr2rwL4RfHi68O3Fno9xbLfQb9kUEce1xlvug/iOvr1owEsFjZN1VdLT5nPmuHxmGhF02k3r8j3T45p4nPwf8UhbGyWP7BN5zfadxEWxt2PkU5xS11/xpYS/Azxk+0rnRbg7W6g+WeDS19BWybBUpJU4tJ6nymFzPE1oOUpK92eM/Du6Z/hx4YBfG3Trccf9clrwP4rW6RfF21nmt/Ne6gVw2MlSoyT9cIRXsngSZofAXh3B4/s+3P8A5DWuM+IHgXUvG/jLwz/ZTRR3okdd0rYyOCFHck8jAFelin+4jPtb8x4KyxUl35l+qF8e/B/xV4f+GVj4qurFrfSLqSNo7lJEkbDdNyA5AP0rkNK1NWhRHuhuUYAxtLfnX3b4S0A+PfhFP8LvFhbTtVSzQWlzLEU+dMMjbW7BlXI71883f7IXxDspvJk0q1kfGcw3qAH8cgV4mAzf285LENRabt6H12Ly72cYSo3aa19ep4rrcd3dWckULJAxUlWB5yOf6V9TfsUeMIPiP4Cv/hrq7MbdoLi0c8HKPzGwHqpLY9wKyfCH7E/i/W7mNdYuoNEtOfmZzdSk+gQEfnkVT0X4I+Lv2SvjBpOvOran4VNykU+qWqERpGxAPmryU2k5ycj3rgzbEUcVG1KV5I3y3nwtRTmtHp8jwrxPZXvhbX9T0a6kP2mwuJLaXHA3KxBP04FYh1eVWILk/jXeftawJp3xz8QX9kyTaXqrre2s8fKyqyjJH/Aga8Yn1cxtgDr3rGlUUoKT7GVWCpVZQXc6z/hIJbdgyzmNhyAGHWvdPh1+2t4s0ILpeu6/ezWJXakqOvmLjpuOMkfjXy00yXu0S8e4611ngX4W638Qr1rbQLRrnbjzpiD5cWem5u306nsDSrU4VVaSuVRrzpSvTZ9XRftLfDP4x6idG+JOhf2rbp+7stakYw3O33ZCO47113gX9nX4Rad470TxT4d8V6s9vZ3Iuv7MvkSVXYA7QHUDABIPIPSvm7W/2PNb0DQric6qk+o7dyxrCyqDgHB3fNjk8sBTPAHwp+IHhS4UweJ20yOXOIomedT9B93PsDXlSwblBqjNxj27nqUsdHnUsRTTa6rf5ntP7b/x/t/E97F4O0md3tlcPf8AlHHy5GEJ7Zxk/Svnf4X6DBc/EvQEUEtHLJduSwO0Kx2jg4JzFkkdS1XtS+CPjGLUJpXtzqMkkj5kRgHkOcEkHByfTmt34IeGdQ074h6kdStWtmsrNVWJhgrvJx+fzV7uW4NUFClTWh4WbYyVeM6700f46fqe9/FbXN/wa8ZQPkE6Tcj/AMhmiuc+LMn/ABa/xX76ZcD/AMhmlr7DGVOWpbyPjcvSVN+v+RwHgxs+APDnvpsH/opasP4n/wCEK13RdcMXmx2lwu8ZwVRgVZh7gHP4VU8CQXF94M8N29rDJczHT4CI4kLMcRjPAp3xA8IeI7nRZ0i0PUnwhHy2cjZOPpzWdXllh+WT6F0eeNfniup9aW+p6D8S7axvbXURb3e1TDdBhlH7YJ+nT0r13w941im8Ly6dqJhlvo0MPnRAttkGRuBP0J/CvyH8F698VPh1qkbaToWqyWbN/wAe8tnKE564Zl+XP5V+gPw38aQ6n5csF4NRjYJ5t2qtGhlxgsqsclVZQM9wT1Br80xmDv79NXP1HLsRC7p1vhkdfov7X3hPSr46HqMhsNVikNtNb3qMG8xThl3EYJByOtepJ8QNG8ZeH7uBbCO4SWFgrDkZwcZ49q/NX9vLxJpOrfEW5ms9tvPLBE93FGSsLNsUI6Lxydpz+B6k16h+w/e+ItI+GltqUt+L+PUppkW3vCzmGFGKrjIwFyrNySemB1NKWFXJzJWOdVff5Xse3/tL/Cvw98VPBnnX+m2FtqSWskukataqwlQou7y5cYBBwBznGcivy4uSnmYYAMOoPWv0E/al+LSeDPhdcskpkvrpms7NySCXYEs2B2A5r81pdXXcyK2STgHOa7cDTnCLvsRj60cRJNRSZ2nhXSbbxB4n0rS5btLRby5jgaZvuxhmA3H6V+lGoeEdE+DGieFLTw1cxx6MtwiXXmQFnlUkBpN4YcnPcEDt6V+TB1J4nWWORlIYYZex6giv0N+EPjn/AIXb8HLS2uHBvo49n3sHzUxn8eFNc+P9rBRqQenXQ6crhSqc1Kau+h7H8SbvRrHUbNLBIprCfbJDLJCHmWTOCpPoQRzxXm9xrV3HBNey6XdSWtqgeVvs5WFN3Xcy8KPTJxXX/CXWtI1TRbxfEl3Da6xpwEOn/aI2kU3GdoYgA9Bzz3xW3rHxY034d6d401W5vbbVLU6pZWNxau2ELJbmSSI+7BBn/erqwc6jpcs0cWLpQoVmoL3ZHgupfFDR7B98tzB5oDYEABYk54AGTx8uBgciq/w0vrvxA2teI57CazhvLiOK3aRDgxxxhRzjB53H8a7/AMc/ETTH8NW+l+F9csoUt7FYtCupbyBQknmN5nyY3RP5IwxbhtyjqtbnhnxpDpf7N0Hhia9tHu5pfPJguI8Za7L7VUElRtw23GcHqOQPbwNRxqRaTetvv0PnsfFzouDdjyz4qXG74beLEzwNNn/9Fmlqr8S8t8OvFv8A2DZ//RZor3sc/wB4nbofM4O8Kdmuoz9mvVdF0t/DTa/qbaPpkuieQ94sLSmNjb/J8q8kEkA4xweo619p3P7UHwu0Vbd1+LesWdjbw7XgGmmTcQF53NESOjfie2K/Lbw/qN2nhfRVW5mVRbxgASHGPLWqHiO/un0q4DXMxBibgufQ1yYjDxqwU23oj1aWOq0o+wjbl5r7H6Q+OP24PhHd+EvEd1p3xH1TUdNvNPvIEtZ9NJikkaFo0jG5Ayjdj659K+YPCPxM/tm002S08IaHGb2NPLENy8IUMcqABHwNp2tyeBkbSTXxVbTSf8K+CeY2wuQVzweT2r134NaldrJYKt1MFjgi2ASHC9OnpXl/WJYNWgk723PcoT9q3c6jX/jXoFl4719L/wCGmheIbm4voIYoJ3aaKF0O0ovmKWKFhk8jJznOQF988Crrl/b2/wBl8I+HILOIQ4S1mmt4gqhd0RUIQQ5DMcAHJ4OMhvhDUrqZvi7eMZpC39uyfMWOf9e9fbuka9qa6bCBqN2AEBGJ2/xrOtnNaP2Y/cv8jthBS3OB+M/iWx+EWpWMfi/wdp3i1r83k9vbzajK0NvG7pgCMxgbk27Vbpgn5e9eKaz+0R4UvfE66hB8MNBt7JIp4105oI3QtJjDs2wEspBI7c9q0/2w9Qurzxpov2i5mn26X8vmSFsfvpema+bZCcjnvXTDOK8km4r7l/kRJLmZ9K6x+0n8P9Q0nU7W1+DeiWUl8JFN35oaWINu+5iMKpUldpC8BMHJJNYnwY+LGn6bc3nh6KwkiutYZYLa+N69ulo2D821AdxJx6V4PuPl9TT7KRo763dGKurghlOCDmqlmlZ0nBRjbfVJl0/iPs3VvgL490iOKaTxQXS6jaUyx3E3zEYyD7nNYOi+L9Gs47VbnwFpWovFpsljJ9puHd55ywb7U+5TiQHeOMfKQMjbz7Y+t6i3gvQWN/dE+WhyZm/55/WvmfXby4/4SvWj58mft0/8Z/56NVYDPMTipulWUWkv5UvyRWbr6vCE6Wn4/mSeA/E+k+HtK8S32peEtO1621DdYwwXEhjNnIWOJIyAen+cc59j8QXB8R+Fxp+keHdO8PXLw2wiv4715Jk2AFmOIxkv3Oe/OTg18sR3Uy+EplEsgU6iTgMcZy3Ne4aXqV39htv9Kn/1a/8ALQ+gr2sPmlSrV5pRV7X2W587iq1SnH3X1M3xN8MfFdv4S1i7m8SGa3hs5XkiM8p3qqHI568etFa/ijU7xvAeuKbqcqbOUEGQ4PytSVri8yqTmm0tuyOShiKji9t+x//Z"/>
          <p:cNvSpPr>
            <a:spLocks noChangeAspect="1" noChangeArrowheads="1"/>
          </p:cNvSpPr>
          <p:nvPr/>
        </p:nvSpPr>
        <p:spPr bwMode="auto">
          <a:xfrm>
            <a:off x="155575" y="-395288"/>
            <a:ext cx="1104900" cy="8286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34" name="AutoShape 10" descr="data:image/jpeg;base64,/9j/4AAQSkZJRgABAQAAAQABAAD/2wCEAAMCAgMCAgMDAwMEAwMEBQgFBQQEBQoHBwYIDAoMDAsKCwsNDhIQDQ4RDgsLEBYQERMUFRUVDA8XGBYUGBIUFRQBAwQEBQQFCQUFCRQNCw0UFBQUFBQUFBQUFBQUFBQUFBQUFBQUFBQUFBQUFBQUFBQUFBQUFBQUFBQUFBQUFBQUFP/AABEIAFoAeAMBIgACEQEDEQH/xAAfAAABBQEBAQEBAQAAAAAAAAAAAQIDBAUGBwgJCgv/xAC1EAACAQMDAgQDBQUEBAAAAX0BAgMABBEFEiExQQYTUWEHInEUMoGRoQgjQrHBFVLR8CQzYnKCCQoWFxgZGiUmJygpKjQ1Njc4OTpDREVGR0hJSlNUVVZXWFlaY2RlZmdoaWpzdHV2d3h5eoOEhYaHiImKkpOUlZaXmJmaoqOkpaanqKmqsrO0tba3uLm6wsPExcbHyMnK0tPU1dbX2Nna4eLj5OXm5+jp6vHy8/T19vf4+fr/xAAfAQADAQEBAQEBAQEBAAAAAAAAAQIDBAUGBwgJCgv/xAC1EQACAQIEBAMEBwUEBAABAncAAQIDEQQFITEGEkFRB2FxEyIygQgUQpGhscEJIzNS8BVictEKFiQ04SXxFxgZGiYnKCkqNTY3ODk6Q0RFRkdISUpTVFVWV1hZWmNkZWZnaGlqc3R1dnd4eXqCg4SFhoeIiYqSk5SVlpeYmZqio6Slpqeoqaqys7S1tre4ubrCw8TFxsfIycrS09TV1tfY2dri4+Tl5ufo6ery8/T19vf4+fr/2gAMAwEAAhEDEQA/APB/AfhidvBPhe4i1rSole2hA86QhuVxtyB1zXpmn+H9S0+QtHNYTdj/AKR/9jXGfAGxuJfBGlrcrC8P2eMxAct0Byc98mvVxZEbYgSJBzx0rap9Wb5Z0k/wOCOYY2kvcq/+Sowr+/1i0tMBNPIRsgS3gCAZGevf0rq/CFr/AKFI58nfJI0jCBw4yQM8r3rhvF+mq8DKcKS3IPINSfCW9n0aw1KAhJl8/cuAQT8o69s5r1soeGp4i8Icune/5nn5pjcZjMLyTndXXS35HX3njLw3DM8L69piSxsVdHu0BUg4I6+1UJfG3hvPGv6Z+F3H/jR+xh8KPCXxCu/HV14i8J2OvzDxFPFG1xAkjIuAxHzYAAGWJzX1Hc/s2/BeW4G74e6XBJAWjbydPjeMt5JmAI6HMYLAgkYx3r6j63ypOT0PmJYWCly2bPlJvF3h1uRrmnH/ALek/wAagfxToORt1nTzn0uU/wAa+v7P9nP4TSzw2yfDXw9LPJGk+17CBCImwEbg8Z3AYIyc1xPxh/Ze8A+IfB2lP4Q8EaTa3896kTS2tpHGD/rFxywOC6kDI5IpvHtO2hksNB9GfPEPirQj/wAxmw/C5T/Grlr4r8PsuRren4Hf7Un+NQWP7L8EnjCz8PS+HbePV7pUkS3WNMhGXcGbB+UbeeelfU2gfsC/CLTNNtbPVfD66hqDqWluAzRq5wMhQvAAyOtcs8fOL1sKVGlHufPmn+MPDqYP9u6aP+3uP/Guz0TUrHV4HlsbuC9iVtpe3kDgH0yKi8f/AAE+DnwJ8Wtb654UtL/T7+DFq7xbzbhj95gD2K4z7ivJv2X7yys/D2vW9pCFt31ucxBRtAj2xhePpV0sbKpWVKS0ZhUw8PZOpG90afxO8L3EniT7daW1vNJLsQmS5ji6euTnp04qGz0K/VAHgtCgHIe7Tr+Aql8UNMkvvEt1K8EbIsqiMDk4wOT6dcVd8M+D5dQt4z5SwknncAcivg8zqYP6zP2lO+v8zP0HL6mKp4WnyzS0/lRz3xZ0e/tfhb4qlllskhGnTfKLnJ+6e2OTRV/4y+E2s/hf4oZkO2PTpzgR8H5Dg57UtcVKrhnH3af/AJMz0Pa4p71f/JUcx8FnaDwToabchbaN8+uY0P8AjXok9068mMJu5J3V5R8L9Whs/C+lw78OLC2dgp6Zt4+tdHqfjKC3cInKrjLZrrqL32eFco/EPUzY6fJLLE7lCCqqT82aq+GdSmufs82fJQ8iA/KMngDHeud8f6+L6wVWvfKRnVt6ckY7fjVL4Z3co8ZWovtVh/syOZW8gtz8pyoOPcDmsp3SaR7GBp8yStufav7Pnw91XwTHBqWkaEwvJ9Qee90x7vy2uPNt/L81Q3K9Ccc/TmvZrObWvC815o+naVDHaXU6wnffl2J/s8okTFlyHLbG4AHHvXkfw1+IEdl4w0q6sbQ6ii3DSGGK8jNxMWjkQkF2+YAkcV6tqmv3S6gbj+wL0rb6lY38Lwzw7JnigEMiHacKRkjC9xgZr63ASq4jDQk4X37d/U8XNqEMPipQhLTT8kW7C+8WWuoRXcOhrDfQ6fZ211azXyfuUjmUsQBHnDIj8k/TG01y3iq98ZDwjY6dB4dIMtzbXGnR213vYyR3EtyWUqnPybRyfcA5NdNb6td3Hia4spPDl7LYzaXBCyyTxALgzuTL837s5lADKSeCPplf8JX/AGbpnhfzvD+oXVzbL9gldLmJpQj2xQMCG2uCeQWwcHjiuuUL391Hh86S+IxvAkeqL8d7vxVqGlXUf2y9ls7lfLMht3eLckWcDOE2fhivaPE/xk8KeFtMnvZtSSaeON0jtI/9a7KcFSOxzwc+lcX4e8beIdK1zVxD4Vna2uL1Zd00se5VWK0gR8Z67Y5W+lcVrPwXutT1K/1HfDvubiWfY3zY3uzfpux+FcVahUnrFWOSpiqNN6zuz5w+JXiTVvin4xnvJ3+163qdyLez0tCQIYVGe/RQMZ9zXl1/ba78MNTnsEjOgXNlIZWtgmQ/Q7zz8wOBzX0Ld/C2TwL8QLXxZq1xP9gsA8AXT32O3mYA7HPIHTmvIP2t3hm0fTNQtZbmXUIWaGS6uQFnliIPD4ABA9cCvEzPEVqGLp0mrJrQ+0yHCYbF4CriIu7vqLB4oTxvcadq6qsJuFPmLGxwjj7wPtXrmhRxGwTyghz1lAwPzr57+Bazp4SSwu3iE0d28oRztMYIHGfqCfxr6B0HVoYI0gkYjPyOFPGfX3r43HznUqylLe56UYqnFU47IxfjhF5vwa8ZyyOqKuk3CqpUEk+WeQadWj8d7eIfBHxoPMj3LpFwV+YEkeWewpKzwsm4PXqOx82eGvAGuP4Q0nU9NgtnW70qzIaSULnECDn8BTdQ8Da1JEzzraRqoycTE9Bz/DXqfw9vlT4S+EI+h/sq2zjj/lktfPHxS+LGvxeOZfDdsn2WOOfaxh6vF2Ynr0I/Ov1erhcNRjGcou7PjMPVr4irKEbLlZW15Y9Vs2stvl/KSSnU1Z+E76b4OuLtNQM80c33JiNzIc4wc84561j3k5s5rWcMSBLtI7kd/wBOa1mtopZEZgwgf7xiIB6cV01MLSrw5OU9ajiJ0Gmi5ol9PpFwk9tPPFLEyMsuWBDDJBB7detfe/gH9p7wtb/C3T11PWWstYgSEXEMk0Skn7aZWmj81/nbaeRtJ4r4Qt/EVhYeE762n0e3u799xF/NNJviGMLtXOOAP1rO1vwJdeNvAsHiFLe+FnpTCKW8hhJQK54DNjHXHf8AirSr7OFO1loYTpSxE3J3P0hH7RXw2uvE2rzHxIPsep6bECBqEKjevnsVQedugYB14BwdxG3ms6X9oHwPdaHbW/8AwkS2U9i+j3wkhubeQnyI4kdcmTG4H2PTpX5T3fhKzgI/0+5VywH7yEL1PNOt9MurO4ni0q9nkhaBvPdX2blyMoR/F1HFebKvBK5Cwie7/A/aLQ/jP8LdRE95P410aGS6jjxFNrUcTgjOR5fmnYOfu54JPTNZvij4xfDuxltTY/ELQlhZ8S51qKTj1Hz5r83/ANlO90LSfHUGi6vZWWuw6tItsqanbRlYpDkZ3uDt6kY/PpXb/Fb9iTWtV8Yu3gqy1DUtEuTukjs5o51t33YYZ+U7e/qBXnvNlh6/JKy7X2LfD8cVSdeLv8kdx+2F8crXWZ7fwr4I1mO/sooPtl7rFleCVZZNwMaqykj5SAfq2O1eOeM72a38I+GDNqsviDWdXgM88l6rb9jAFMn7pxnBweoPTBx1v7Unw10D4J6F4L8PaPAI7+OyMd5dKu2S4YYO5/U72P6dsV5Nq3j8+LLnT7LR9OjgjtbeOysowMyyE4BJx1Zm/pXk18U8wksR01/yPpcLg4ZXReFi/wCnqQaN4qu/D+rLPBcF7gcOc/Kw9K+ifBGp6x4g0yyvYY7SeGdRIFMzIw9vuN3z+VaPij9jbw58O/hgdY1fXr5NVitTcXG1UESOEyQARnGcjr2rwL4RfHi68O3Fno9xbLfQb9kUEce1xlvug/iOvr1owEsFjZN1VdLT5nPmuHxmGhF02k3r8j3T45p4nPwf8UhbGyWP7BN5zfadxEWxt2PkU5xS11/xpYS/Azxk+0rnRbg7W6g+WeDS19BWybBUpJU4tJ6nymFzPE1oOUpK92eM/Du6Z/hx4YBfG3Trccf9clrwP4rW6RfF21nmt/Ne6gVw2MlSoyT9cIRXsngSZofAXh3B4/s+3P8A5DWuM+IHgXUvG/jLwz/ZTRR3okdd0rYyOCFHck8jAFelin+4jPtb8x4KyxUl35l+qF8e/B/xV4f+GVj4qurFrfSLqSNo7lJEkbDdNyA5AP0rkNK1NWhRHuhuUYAxtLfnX3b4S0A+PfhFP8LvFhbTtVSzQWlzLEU+dMMjbW7BlXI71883f7IXxDspvJk0q1kfGcw3qAH8cgV4mAzf285LENRabt6H12Ly72cYSo3aa19ep4rrcd3dWckULJAxUlWB5yOf6V9TfsUeMIPiP4Cv/hrq7MbdoLi0c8HKPzGwHqpLY9wKyfCH7E/i/W7mNdYuoNEtOfmZzdSk+gQEfnkVT0X4I+Lv2SvjBpOvOran4VNykU+qWqERpGxAPmryU2k5ycj3rgzbEUcVG1KV5I3y3nwtRTmtHp8jwrxPZXvhbX9T0a6kP2mwuJLaXHA3KxBP04FYh1eVWILk/jXeftawJp3xz8QX9kyTaXqrre2s8fKyqyjJH/Aga8Yn1cxtgDr3rGlUUoKT7GVWCpVZQXc6z/hIJbdgyzmNhyAGHWvdPh1+2t4s0ILpeu6/ezWJXakqOvmLjpuOMkfjXy00yXu0S8e4611ngX4W638Qr1rbQLRrnbjzpiD5cWem5u306nsDSrU4VVaSuVRrzpSvTZ9XRftLfDP4x6idG+JOhf2rbp+7stakYw3O33ZCO47113gX9nX4Rad470TxT4d8V6s9vZ3Iuv7MvkSVXYA7QHUDABIPIPSvm7W/2PNb0DQric6qk+o7dyxrCyqDgHB3fNjk8sBTPAHwp+IHhS4UweJ20yOXOIomedT9B93PsDXlSwblBqjNxj27nqUsdHnUsRTTa6rf5ntP7b/x/t/E97F4O0md3tlcPf8AlHHy5GEJ7Zxk/Svnf4X6DBc/EvQEUEtHLJduSwO0Kx2jg4JzFkkdS1XtS+CPjGLUJpXtzqMkkj5kRgHkOcEkHByfTmt34IeGdQ074h6kdStWtmsrNVWJhgrvJx+fzV7uW4NUFClTWh4WbYyVeM6700f46fqe9/FbXN/wa8ZQPkE6Tcj/AMhmiuc+LMn/ABa/xX76ZcD/AMhmlr7DGVOWpbyPjcvSVN+v+RwHgxs+APDnvpsH/opasP4n/wCEK13RdcMXmx2lwu8ZwVRgVZh7gHP4VU8CQXF94M8N29rDJczHT4CI4kLMcRjPAp3xA8IeI7nRZ0i0PUnwhHy2cjZOPpzWdXllh+WT6F0eeNfniup9aW+p6D8S7axvbXURb3e1TDdBhlH7YJ+nT0r13w941im8Ly6dqJhlvo0MPnRAttkGRuBP0J/CvyH8F698VPh1qkbaToWqyWbN/wAe8tnKE564Zl+XP5V+gPw38aQ6n5csF4NRjYJ5t2qtGhlxgsqsclVZQM9wT1Br80xmDv79NXP1HLsRC7p1vhkdfov7X3hPSr46HqMhsNVikNtNb3qMG8xThl3EYJByOtepJ8QNG8ZeH7uBbCO4SWFgrDkZwcZ49q/NX9vLxJpOrfEW5ms9tvPLBE93FGSsLNsUI6Lxydpz+B6k16h+w/e+ItI+GltqUt+L+PUppkW3vCzmGFGKrjIwFyrNySemB1NKWFXJzJWOdVff5Xse3/tL/Cvw98VPBnnX+m2FtqSWskukataqwlQou7y5cYBBwBznGcivy4uSnmYYAMOoPWv0E/al+LSeDPhdcskpkvrpms7NySCXYEs2B2A5r81pdXXcyK2STgHOa7cDTnCLvsRj60cRJNRSZ2nhXSbbxB4n0rS5btLRby5jgaZvuxhmA3H6V+lGoeEdE+DGieFLTw1cxx6MtwiXXmQFnlUkBpN4YcnPcEDt6V+TB1J4nWWORlIYYZex6giv0N+EPjn/AIXb8HLS2uHBvo49n3sHzUxn8eFNc+P9rBRqQenXQ6crhSqc1Kau+h7H8SbvRrHUbNLBIprCfbJDLJCHmWTOCpPoQRzxXm9xrV3HBNey6XdSWtqgeVvs5WFN3Xcy8KPTJxXX/CXWtI1TRbxfEl3Da6xpwEOn/aI2kU3GdoYgA9Bzz3xW3rHxY034d6d401W5vbbVLU6pZWNxau2ELJbmSSI+7BBn/erqwc6jpcs0cWLpQoVmoL3ZHgupfFDR7B98tzB5oDYEABYk54AGTx8uBgciq/w0vrvxA2teI57CazhvLiOK3aRDgxxxhRzjB53H8a7/AMc/ETTH8NW+l+F9csoUt7FYtCupbyBQknmN5nyY3RP5IwxbhtyjqtbnhnxpDpf7N0Hhia9tHu5pfPJguI8Za7L7VUElRtw23GcHqOQPbwNRxqRaTetvv0PnsfFzouDdjyz4qXG74beLEzwNNn/9Fmlqr8S8t8OvFv8A2DZ//RZor3sc/wB4nbofM4O8Kdmuoz9mvVdF0t/DTa/qbaPpkuieQ94sLSmNjb/J8q8kEkA4xweo619p3P7UHwu0Vbd1+LesWdjbw7XgGmmTcQF53NESOjfie2K/Lbw/qN2nhfRVW5mVRbxgASHGPLWqHiO/un0q4DXMxBibgufQ1yYjDxqwU23oj1aWOq0o+wjbl5r7H6Q+OP24PhHd+EvEd1p3xH1TUdNvNPvIEtZ9NJikkaFo0jG5Ayjdj659K+YPCPxM/tm002S08IaHGb2NPLENy8IUMcqABHwNp2tyeBkbSTXxVbTSf8K+CeY2wuQVzweT2r134NaldrJYKt1MFjgi2ASHC9OnpXl/WJYNWgk723PcoT9q3c6jX/jXoFl4719L/wCGmheIbm4voIYoJ3aaKF0O0ovmKWKFhk8jJznOQF988Crrl/b2/wBl8I+HILOIQ4S1mmt4gqhd0RUIQQ5DMcAHJ4OMhvhDUrqZvi7eMZpC39uyfMWOf9e9fbuka9qa6bCBqN2AEBGJ2/xrOtnNaP2Y/cv8jthBS3OB+M/iWx+EWpWMfi/wdp3i1r83k9vbzajK0NvG7pgCMxgbk27Vbpgn5e9eKaz+0R4UvfE66hB8MNBt7JIp4105oI3QtJjDs2wEspBI7c9q0/2w9Qurzxpov2i5mn26X8vmSFsfvpema+bZCcjnvXTDOK8km4r7l/kRJLmZ9K6x+0n8P9Q0nU7W1+DeiWUl8JFN35oaWINu+5iMKpUldpC8BMHJJNYnwY+LGn6bc3nh6KwkiutYZYLa+N69ulo2D821AdxJx6V4PuPl9TT7KRo763dGKurghlOCDmqlmlZ0nBRjbfVJl0/iPs3VvgL490iOKaTxQXS6jaUyx3E3zEYyD7nNYOi+L9Gs47VbnwFpWovFpsljJ9puHd55ywb7U+5TiQHeOMfKQMjbz7Y+t6i3gvQWN/dE+WhyZm/55/WvmfXby4/4SvWj58mft0/8Z/56NVYDPMTipulWUWkv5UvyRWbr6vCE6Wn4/mSeA/E+k+HtK8S32peEtO1621DdYwwXEhjNnIWOJIyAen+cc59j8QXB8R+Fxp+keHdO8PXLw2wiv4715Jk2AFmOIxkv3Oe/OTg18sR3Uy+EplEsgU6iTgMcZy3Ne4aXqV39htv9Kn/1a/8ALQ+gr2sPmlSrV5pRV7X2W587iq1SnH3X1M3xN8MfFdv4S1i7m8SGa3hs5XkiM8p3qqHI568etFa/ijU7xvAeuKbqcqbOUEGQ4PytSVri8yqTmm0tuyOShiKji9t+x//Z"/>
          <p:cNvSpPr>
            <a:spLocks noChangeAspect="1" noChangeArrowheads="1"/>
          </p:cNvSpPr>
          <p:nvPr/>
        </p:nvSpPr>
        <p:spPr bwMode="auto">
          <a:xfrm>
            <a:off x="155575" y="-395288"/>
            <a:ext cx="1104900" cy="8286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0"/>
            <a:ext cx="103663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036" name="AutoShape 12" descr="data:image/jpeg;base64,/9j/4AAQSkZJRgABAQAAAQABAAD/2wCEAAMCAgMCAgMDAwMEAwMEBQgFBQQEBQoHBwYIDAoMDAsKCwsNDhIQDQ4RDgsLEBYQERMUFRUVDA8XGBYUGBIUFRQBAwQEBQQFCQUFCRQNCw0UFBQUFBQUFBQUFBQUFBQUFBQUFBQUFBQUFBQUFBQUFBQUFBQUFBQUFBQUFBQUFBQUFP/AABEIAFoAeAMBIgACEQEDEQH/xAAfAAABBQEBAQEBAQAAAAAAAAAAAQIDBAUGBwgJCgv/xAC1EAACAQMDAgQDBQUEBAAAAX0BAgMABBEFEiExQQYTUWEHInEUMoGRoQgjQrHBFVLR8CQzYnKCCQoWFxgZGiUmJygpKjQ1Njc4OTpDREVGR0hJSlNUVVZXWFlaY2RlZmdoaWpzdHV2d3h5eoOEhYaHiImKkpOUlZaXmJmaoqOkpaanqKmqsrO0tba3uLm6wsPExcbHyMnK0tPU1dbX2Nna4eLj5OXm5+jp6vHy8/T19vf4+fr/xAAfAQADAQEBAQEBAQEBAAAAAAAAAQIDBAUGBwgJCgv/xAC1EQACAQIEBAMEBwUEBAABAncAAQIDEQQFITEGEkFRB2FxEyIygQgUQpGhscEJIzNS8BVictEKFiQ04SXxFxgZGiYnKCkqNTY3ODk6Q0RFRkdISUpTVFVWV1hZWmNkZWZnaGlqc3R1dnd4eXqCg4SFhoeIiYqSk5SVlpeYmZqio6Slpqeoqaqys7S1tre4ubrCw8TFxsfIycrS09TV1tfY2dri4+Tl5ufo6ery8/T19vf4+fr/2gAMAwEAAhEDEQA/APB/AfhidvBPhe4i1rSole2hA86QhuVxtyB1zXpmn+H9S0+QtHNYTdj/AKR/9jXGfAGxuJfBGlrcrC8P2eMxAct0Byc98mvVxZEbYgSJBzx0rap9Wb5Z0k/wOCOYY2kvcq/+Sowr+/1i0tMBNPIRsgS3gCAZGevf0rq/CFr/AKFI58nfJI0jCBw4yQM8r3rhvF+mq8DKcKS3IPINSfCW9n0aw1KAhJl8/cuAQT8o69s5r1soeGp4i8Icune/5nn5pjcZjMLyTndXXS35HX3njLw3DM8L69piSxsVdHu0BUg4I6+1UJfG3hvPGv6Z+F3H/jR+xh8KPCXxCu/HV14i8J2OvzDxFPFG1xAkjIuAxHzYAAGWJzX1Hc/s2/BeW4G74e6XBJAWjbydPjeMt5JmAI6HMYLAgkYx3r6j63ypOT0PmJYWCly2bPlJvF3h1uRrmnH/ALek/wAagfxToORt1nTzn0uU/wAa+v7P9nP4TSzw2yfDXw9LPJGk+17CBCImwEbg8Z3AYIyc1xPxh/Ze8A+IfB2lP4Q8EaTa3896kTS2tpHGD/rFxywOC6kDI5IpvHtO2hksNB9GfPEPirQj/wAxmw/C5T/Grlr4r8PsuRren4Hf7Un+NQWP7L8EnjCz8PS+HbePV7pUkS3WNMhGXcGbB+UbeeelfU2gfsC/CLTNNtbPVfD66hqDqWluAzRq5wMhQvAAyOtcs8fOL1sKVGlHufPmn+MPDqYP9u6aP+3uP/Guz0TUrHV4HlsbuC9iVtpe3kDgH0yKi8f/AAE+DnwJ8Wtb654UtL/T7+DFq7xbzbhj95gD2K4z7ivJv2X7yys/D2vW9pCFt31ucxBRtAj2xhePpV0sbKpWVKS0ZhUw8PZOpG90afxO8L3EniT7daW1vNJLsQmS5ji6euTnp04qGz0K/VAHgtCgHIe7Tr+Aql8UNMkvvEt1K8EbIsqiMDk4wOT6dcVd8M+D5dQt4z5SwknncAcivg8zqYP6zP2lO+v8zP0HL6mKp4WnyzS0/lRz3xZ0e/tfhb4qlllskhGnTfKLnJ+6e2OTRV/4y+E2s/hf4oZkO2PTpzgR8H5Dg57UtcVKrhnH3af/AJMz0Pa4p71f/JUcx8FnaDwToabchbaN8+uY0P8AjXok9068mMJu5J3V5R8L9Whs/C+lw78OLC2dgp6Zt4+tdHqfjKC3cInKrjLZrrqL32eFco/EPUzY6fJLLE7lCCqqT82aq+GdSmufs82fJQ8iA/KMngDHeud8f6+L6wVWvfKRnVt6ckY7fjVL4Z3co8ZWovtVh/syOZW8gtz8pyoOPcDmsp3SaR7GBp8yStufav7Pnw91XwTHBqWkaEwvJ9Qee90x7vy2uPNt/L81Q3K9Ccc/TmvZrObWvC815o+naVDHaXU6wnffl2J/s8okTFlyHLbG4AHHvXkfw1+IEdl4w0q6sbQ6ii3DSGGK8jNxMWjkQkF2+YAkcV6tqmv3S6gbj+wL0rb6lY38Lwzw7JnigEMiHacKRkjC9xgZr63ASq4jDQk4X37d/U8XNqEMPipQhLTT8kW7C+8WWuoRXcOhrDfQ6fZ211azXyfuUjmUsQBHnDIj8k/TG01y3iq98ZDwjY6dB4dIMtzbXGnR213vYyR3EtyWUqnPybRyfcA5NdNb6td3Hia4spPDl7LYzaXBCyyTxALgzuTL837s5lADKSeCPplf8JX/AGbpnhfzvD+oXVzbL9gldLmJpQj2xQMCG2uCeQWwcHjiuuUL391Hh86S+IxvAkeqL8d7vxVqGlXUf2y9ls7lfLMht3eLckWcDOE2fhivaPE/xk8KeFtMnvZtSSaeON0jtI/9a7KcFSOxzwc+lcX4e8beIdK1zVxD4Vna2uL1Zd00se5VWK0gR8Z67Y5W+lcVrPwXutT1K/1HfDvubiWfY3zY3uzfpux+FcVahUnrFWOSpiqNN6zuz5w+JXiTVvin4xnvJ3+163qdyLez0tCQIYVGe/RQMZ9zXl1/ba78MNTnsEjOgXNlIZWtgmQ/Q7zz8wOBzX0Ld/C2TwL8QLXxZq1xP9gsA8AXT32O3mYA7HPIHTmvIP2t3hm0fTNQtZbmXUIWaGS6uQFnliIPD4ABA9cCvEzPEVqGLp0mrJrQ+0yHCYbF4CriIu7vqLB4oTxvcadq6qsJuFPmLGxwjj7wPtXrmhRxGwTyghz1lAwPzr57+Bazp4SSwu3iE0d28oRztMYIHGfqCfxr6B0HVoYI0gkYjPyOFPGfX3r43HznUqylLe56UYqnFU47IxfjhF5vwa8ZyyOqKuk3CqpUEk+WeQadWj8d7eIfBHxoPMj3LpFwV+YEkeWewpKzwsm4PXqOx82eGvAGuP4Q0nU9NgtnW70qzIaSULnECDn8BTdQ8Da1JEzzraRqoycTE9Bz/DXqfw9vlT4S+EI+h/sq2zjj/lktfPHxS+LGvxeOZfDdsn2WOOfaxh6vF2Ynr0I/Ov1erhcNRjGcou7PjMPVr4irKEbLlZW15Y9Vs2stvl/KSSnU1Z+E76b4OuLtNQM80c33JiNzIc4wc84561j3k5s5rWcMSBLtI7kd/wBOa1mtopZEZgwgf7xiIB6cV01MLSrw5OU9ajiJ0Gmi5ol9PpFwk9tPPFLEyMsuWBDDJBB7detfe/gH9p7wtb/C3T11PWWstYgSEXEMk0Skn7aZWmj81/nbaeRtJ4r4Qt/EVhYeE762n0e3u799xF/NNJviGMLtXOOAP1rO1vwJdeNvAsHiFLe+FnpTCKW8hhJQK54DNjHXHf8AirSr7OFO1loYTpSxE3J3P0hH7RXw2uvE2rzHxIPsep6bECBqEKjevnsVQedugYB14BwdxG3ms6X9oHwPdaHbW/8AwkS2U9i+j3wkhubeQnyI4kdcmTG4H2PTpX5T3fhKzgI/0+5VywH7yEL1PNOt9MurO4ni0q9nkhaBvPdX2blyMoR/F1HFebKvBK5Cwie7/A/aLQ/jP8LdRE95P410aGS6jjxFNrUcTgjOR5fmnYOfu54JPTNZvij4xfDuxltTY/ELQlhZ8S51qKTj1Hz5r83/ANlO90LSfHUGi6vZWWuw6tItsqanbRlYpDkZ3uDt6kY/PpXb/Fb9iTWtV8Yu3gqy1DUtEuTukjs5o51t33YYZ+U7e/qBXnvNlh6/JKy7X2LfD8cVSdeLv8kdx+2F8crXWZ7fwr4I1mO/sooPtl7rFleCVZZNwMaqykj5SAfq2O1eOeM72a38I+GDNqsviDWdXgM88l6rb9jAFMn7pxnBweoPTBx1v7Unw10D4J6F4L8PaPAI7+OyMd5dKu2S4YYO5/U72P6dsV5Nq3j8+LLnT7LR9OjgjtbeOysowMyyE4BJx1Zm/pXk18U8wksR01/yPpcLg4ZXReFi/wCnqQaN4qu/D+rLPBcF7gcOc/Kw9K+ifBGp6x4g0yyvYY7SeGdRIFMzIw9vuN3z+VaPij9jbw58O/hgdY1fXr5NVitTcXG1UESOEyQARnGcjr2rwL4RfHi68O3Fno9xbLfQb9kUEce1xlvug/iOvr1owEsFjZN1VdLT5nPmuHxmGhF02k3r8j3T45p4nPwf8UhbGyWP7BN5zfadxEWxt2PkU5xS11/xpYS/Azxk+0rnRbg7W6g+WeDS19BWybBUpJU4tJ6nymFzPE1oOUpK92eM/Du6Z/hx4YBfG3Trccf9clrwP4rW6RfF21nmt/Ne6gVw2MlSoyT9cIRXsngSZofAXh3B4/s+3P8A5DWuM+IHgXUvG/jLwz/ZTRR3okdd0rYyOCFHck8jAFelin+4jPtb8x4KyxUl35l+qF8e/B/xV4f+GVj4qurFrfSLqSNo7lJEkbDdNyA5AP0rkNK1NWhRHuhuUYAxtLfnX3b4S0A+PfhFP8LvFhbTtVSzQWlzLEU+dMMjbW7BlXI71883f7IXxDspvJk0q1kfGcw3qAH8cgV4mAzf285LENRabt6H12Ly72cYSo3aa19ep4rrcd3dWckULJAxUlWB5yOf6V9TfsUeMIPiP4Cv/hrq7MbdoLi0c8HKPzGwHqpLY9wKyfCH7E/i/W7mNdYuoNEtOfmZzdSk+gQEfnkVT0X4I+Lv2SvjBpOvOran4VNykU+qWqERpGxAPmryU2k5ycj3rgzbEUcVG1KV5I3y3nwtRTmtHp8jwrxPZXvhbX9T0a6kP2mwuJLaXHA3KxBP04FYh1eVWILk/jXeftawJp3xz8QX9kyTaXqrre2s8fKyqyjJH/Aga8Yn1cxtgDr3rGlUUoKT7GVWCpVZQXc6z/hIJbdgyzmNhyAGHWvdPh1+2t4s0ILpeu6/ezWJXakqOvmLjpuOMkfjXy00yXu0S8e4611ngX4W638Qr1rbQLRrnbjzpiD5cWem5u306nsDSrU4VVaSuVRrzpSvTZ9XRftLfDP4x6idG+JOhf2rbp+7stakYw3O33ZCO47113gX9nX4Rad470TxT4d8V6s9vZ3Iuv7MvkSVXYA7QHUDABIPIPSvm7W/2PNb0DQric6qk+o7dyxrCyqDgHB3fNjk8sBTPAHwp+IHhS4UweJ20yOXOIomedT9B93PsDXlSwblBqjNxj27nqUsdHnUsRTTa6rf5ntP7b/x/t/E97F4O0md3tlcPf8AlHHy5GEJ7Zxk/Svnf4X6DBc/EvQEUEtHLJduSwO0Kx2jg4JzFkkdS1XtS+CPjGLUJpXtzqMkkj5kRgHkOcEkHByfTmt34IeGdQ074h6kdStWtmsrNVWJhgrvJx+fzV7uW4NUFClTWh4WbYyVeM6700f46fqe9/FbXN/wa8ZQPkE6Tcj/AMhmiuc+LMn/ABa/xX76ZcD/AMhmlr7DGVOWpbyPjcvSVN+v+RwHgxs+APDnvpsH/opasP4n/wCEK13RdcMXmx2lwu8ZwVRgVZh7gHP4VU8CQXF94M8N29rDJczHT4CI4kLMcRjPAp3xA8IeI7nRZ0i0PUnwhHy2cjZOPpzWdXllh+WT6F0eeNfniup9aW+p6D8S7axvbXURb3e1TDdBhlH7YJ+nT0r13w941im8Ly6dqJhlvo0MPnRAttkGRuBP0J/CvyH8F698VPh1qkbaToWqyWbN/wAe8tnKE564Zl+XP5V+gPw38aQ6n5csF4NRjYJ5t2qtGhlxgsqsclVZQM9wT1Br80xmDv79NXP1HLsRC7p1vhkdfov7X3hPSr46HqMhsNVikNtNb3qMG8xThl3EYJByOtepJ8QNG8ZeH7uBbCO4SWFgrDkZwcZ49q/NX9vLxJpOrfEW5ms9tvPLBE93FGSsLNsUI6Lxydpz+B6k16h+w/e+ItI+GltqUt+L+PUppkW3vCzmGFGKrjIwFyrNySemB1NKWFXJzJWOdVff5Xse3/tL/Cvw98VPBnnX+m2FtqSWskukataqwlQou7y5cYBBwBznGcivy4uSnmYYAMOoPWv0E/al+LSeDPhdcskpkvrpms7NySCXYEs2B2A5r81pdXXcyK2STgHOa7cDTnCLvsRj60cRJNRSZ2nhXSbbxB4n0rS5btLRby5jgaZvuxhmA3H6V+lGoeEdE+DGieFLTw1cxx6MtwiXXmQFnlUkBpN4YcnPcEDt6V+TB1J4nWWORlIYYZex6giv0N+EPjn/AIXb8HLS2uHBvo49n3sHzUxn8eFNc+P9rBRqQenXQ6crhSqc1Kau+h7H8SbvRrHUbNLBIprCfbJDLJCHmWTOCpPoQRzxXm9xrV3HBNey6XdSWtqgeVvs5WFN3Xcy8KPTJxXX/CXWtI1TRbxfEl3Da6xpwEOn/aI2kU3GdoYgA9Bzz3xW3rHxY034d6d401W5vbbVLU6pZWNxau2ELJbmSSI+7BBn/erqwc6jpcs0cWLpQoVmoL3ZHgupfFDR7B98tzB5oDYEABYk54AGTx8uBgciq/w0vrvxA2teI57CazhvLiOK3aRDgxxxhRzjB53H8a7/AMc/ETTH8NW+l+F9csoUt7FYtCupbyBQknmN5nyY3RP5IwxbhtyjqtbnhnxpDpf7N0Hhia9tHu5pfPJguI8Za7L7VUElRtw23GcHqOQPbwNRxqRaTetvv0PnsfFzouDdjyz4qXG74beLEzwNNn/9Fmlqr8S8t8OvFv8A2DZ//RZor3sc/wB4nbofM4O8Kdmuoz9mvVdF0t/DTa/qbaPpkuieQ94sLSmNjb/J8q8kEkA4xweo619p3P7UHwu0Vbd1+LesWdjbw7XgGmmTcQF53NESOjfie2K/Lbw/qN2nhfRVW5mVRbxgASHGPLWqHiO/un0q4DXMxBibgufQ1yYjDxqwU23oj1aWOq0o+wjbl5r7H6Q+OP24PhHd+EvEd1p3xH1TUdNvNPvIEtZ9NJikkaFo0jG5Ayjdj659K+YPCPxM/tm002S08IaHGb2NPLENy8IUMcqABHwNp2tyeBkbSTXxVbTSf8K+CeY2wuQVzweT2r134NaldrJYKt1MFjgi2ASHC9OnpXl/WJYNWgk723PcoT9q3c6jX/jXoFl4719L/wCGmheIbm4voIYoJ3aaKF0O0ovmKWKFhk8jJznOQF988Crrl/b2/wBl8I+HILOIQ4S1mmt4gqhd0RUIQQ5DMcAHJ4OMhvhDUrqZvi7eMZpC39uyfMWOf9e9fbuka9qa6bCBqN2AEBGJ2/xrOtnNaP2Y/cv8jthBS3OB+M/iWx+EWpWMfi/wdp3i1r83k9vbzajK0NvG7pgCMxgbk27Vbpgn5e9eKaz+0R4UvfE66hB8MNBt7JIp4105oI3QtJjDs2wEspBI7c9q0/2w9Qurzxpov2i5mn26X8vmSFsfvpema+bZCcjnvXTDOK8km4r7l/kRJLmZ9K6x+0n8P9Q0nU7W1+DeiWUl8JFN35oaWINu+5iMKpUldpC8BMHJJNYnwY+LGn6bc3nh6KwkiutYZYLa+N69ulo2D821AdxJx6V4PuPl9TT7KRo763dGKurghlOCDmqlmlZ0nBRjbfVJl0/iPs3VvgL490iOKaTxQXS6jaUyx3E3zEYyD7nNYOi+L9Gs47VbnwFpWovFpsljJ9puHd55ywb7U+5TiQHeOMfKQMjbz7Y+t6i3gvQWN/dE+WhyZm/55/WvmfXby4/4SvWj58mft0/8Z/56NVYDPMTipulWUWkv5UvyRWbr6vCE6Wn4/mSeA/E+k+HtK8S32peEtO1621DdYwwXEhjNnIWOJIyAen+cc59j8QXB8R+Fxp+keHdO8PXLw2wiv4715Jk2AFmOIxkv3Oe/OTg18sR3Uy+EplEsgU6iTgMcZy3Ne4aXqV39htv9Kn/1a/8ALQ+gr2sPmlSrV5pRV7X2W587iq1SnH3X1M3xN8MfFdv4S1i7m8SGa3hs5XkiM8p3qqHI568etFa/ijU7xvAeuKbqcqbOUEGQ4PytSVri8yqTmm0tuyOShiKji9t+x//Z"/>
          <p:cNvSpPr>
            <a:spLocks noChangeAspect="1" noChangeArrowheads="1"/>
          </p:cNvSpPr>
          <p:nvPr/>
        </p:nvSpPr>
        <p:spPr bwMode="auto">
          <a:xfrm>
            <a:off x="0" y="0"/>
            <a:ext cx="1104900" cy="8286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0" y="0"/>
            <a:ext cx="103663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hlinkClick r:id="rId4"/>
              </a:rPr>
              <a:t>► 2:43</a:t>
            </a:r>
            <a:r>
              <a:rPr kumimoji="0" lang="en-US" sz="8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hlinkClick r:id="rId4"/>
              </a:rPr>
              <a:t>► 2:43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3" name="Picture 12" descr="channel 1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95400" y="4953000"/>
            <a:ext cx="1143000" cy="857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199" y="533400"/>
            <a:ext cx="2143125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562708"/>
            <a:ext cx="2143125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429000"/>
            <a:ext cx="4278512" cy="2537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12885"/>
            <a:ext cx="2143125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86000" y="6096000"/>
            <a:ext cx="42373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http://www.gcsu.edu/nhm/collections.htm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4466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/>
          <p:cNvPicPr>
            <a:picLocks noChangeAspect="1" noChangeArrowheads="1"/>
          </p:cNvPicPr>
          <p:nvPr/>
        </p:nvPicPr>
        <p:blipFill>
          <a:blip r:embed="rId2" cstate="print">
            <a:lum bright="-10000" contras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6667"/>
          <a:stretch>
            <a:fillRect/>
          </a:stretch>
        </p:blipFill>
        <p:spPr bwMode="auto">
          <a:xfrm>
            <a:off x="2362200" y="3657600"/>
            <a:ext cx="204787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4"/>
          <p:cNvPicPr>
            <a:picLocks noChangeAspect="1" noChangeArrowheads="1"/>
          </p:cNvPicPr>
          <p:nvPr/>
        </p:nvPicPr>
        <p:blipFill>
          <a:blip r:embed="rId3" cstate="print">
            <a:lum bright="-10000" contras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276600"/>
            <a:ext cx="2743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5"/>
          <p:cNvPicPr>
            <a:picLocks noChangeAspect="1" noChangeArrowheads="1"/>
          </p:cNvPicPr>
          <p:nvPr/>
        </p:nvPicPr>
        <p:blipFill>
          <a:blip r:embed="rId4" cstate="print">
            <a:lum contras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43200" cy="348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6"/>
          <p:cNvPicPr>
            <a:picLocks noChangeAspect="1" noChangeArrowheads="1"/>
          </p:cNvPicPr>
          <p:nvPr/>
        </p:nvPicPr>
        <p:blipFill>
          <a:blip r:embed="rId5" cstate="print">
            <a:lum contras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44875"/>
            <a:ext cx="2743200" cy="348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2762250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238" y="0"/>
            <a:ext cx="2925762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111"/>
          <a:stretch>
            <a:fillRect/>
          </a:stretch>
        </p:blipFill>
        <p:spPr bwMode="auto">
          <a:xfrm>
            <a:off x="6705600" y="3444875"/>
            <a:ext cx="2438400" cy="348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2743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2209800"/>
            <a:ext cx="708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Smaller universities place a selection pressure on an individual  to find  a way to integrate your research with both teaching and outreach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0600" y="3657600"/>
            <a:ext cx="670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Smaller universities create a natural environment for interdisciplinary research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0600" y="4953000"/>
            <a:ext cx="68515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Smaller universities provide an educational framework that is essential 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for training the next generation of biodiversity specialists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28575" y="1647825"/>
            <a:ext cx="5257800" cy="39433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34685" y="981074"/>
            <a:ext cx="4191001" cy="31432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44585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4114800" cy="301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3318"/>
          <a:stretch/>
        </p:blipFill>
        <p:spPr>
          <a:xfrm>
            <a:off x="4615961" y="2590800"/>
            <a:ext cx="4331208" cy="374750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5054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3800"/>
            <a:ext cx="4090987" cy="2440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6211669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Baco and Smith, 2003. </a:t>
            </a:r>
            <a:r>
              <a:rPr lang="en-US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Mar Ecol Prog Ser</a:t>
            </a:r>
            <a:endParaRPr lang="en-US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260: 109-114. </a:t>
            </a:r>
            <a:endParaRPr lang="en-US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200" y="1143000"/>
            <a:ext cx="6705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COLLECTING NEAR THE TERMINUS OF THE RAREFACTION CURVE CAN YIELD REWARDS FOR SYSTEMATIC AND BIOGEOGRAPHIC STUDIES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00600" y="3657600"/>
            <a:ext cx="4114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Hundreds of GCSU students from biology and geology classes, school groups, geology clubs, and colleagues wishing to add to teaching collections were responsible for some key discoveries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3922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131" y="2568144"/>
            <a:ext cx="4510454" cy="1631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09600"/>
            <a:ext cx="5867400" cy="1242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2561" y="4953000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Palaeopheid Snakes from the Late Eocene Hardie Mine Local Fauna of Central Georgia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Dennis Parmley</a:t>
            </a:r>
            <a:r>
              <a:rPr lang="en-US" baseline="30000" dirty="0" smtClean="0">
                <a:solidFill>
                  <a:srgbClr val="FFFF00"/>
                </a:solidFill>
                <a:hlinkClick r:id="rId4"/>
              </a:rPr>
              <a:t>1,</a:t>
            </a:r>
            <a:r>
              <a:rPr lang="en-US" dirty="0" smtClean="0">
                <a:solidFill>
                  <a:srgbClr val="FFFF00"/>
                </a:solidFill>
              </a:rPr>
              <a:t>and Melanie DeVore</a:t>
            </a:r>
            <a:r>
              <a:rPr lang="en-US" baseline="30000" dirty="0" smtClean="0">
                <a:solidFill>
                  <a:srgbClr val="FFFF00"/>
                </a:solidFill>
              </a:rPr>
              <a:t>1</a:t>
            </a:r>
            <a:r>
              <a:rPr lang="en-US" dirty="0" smtClean="0">
                <a:solidFill>
                  <a:srgbClr val="FFFF00"/>
                </a:solidFill>
              </a:rPr>
              <a:t>  2005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486400" y="4876800"/>
            <a:ext cx="3429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D. Parmley and J. A. Holman. 2003. Nebraskophis Holman from the Late Eocene of Georgia (USA), the oldest known North American colubrid snake. </a:t>
            </a:r>
            <a:r>
              <a:rPr lang="en-US" i="1" dirty="0" smtClean="0">
                <a:solidFill>
                  <a:srgbClr val="FFFF00"/>
                </a:solidFill>
              </a:rPr>
              <a:t>Acta Zoologica Cracoviensia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b="1" dirty="0" smtClean="0">
                <a:solidFill>
                  <a:srgbClr val="FFFF00"/>
                </a:solidFill>
              </a:rPr>
              <a:t>46(1)</a:t>
            </a:r>
            <a:r>
              <a:rPr lang="en-US" dirty="0" smtClean="0">
                <a:solidFill>
                  <a:srgbClr val="FFFF00"/>
                </a:solidFill>
              </a:rPr>
              <a:t>:1-8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8938" y="2568144"/>
            <a:ext cx="427306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Chandler, R.M.</a:t>
            </a:r>
            <a:r>
              <a:rPr lang="en-US" dirty="0">
                <a:solidFill>
                  <a:srgbClr val="FFFF00"/>
                </a:solidFill>
              </a:rPr>
              <a:t>, and D. Parmley. 2003. The earliest North American record of an auk (Aves: Alcidae) from the Late Eocene of central Georgia, Hardie Mine, Gordon, Georgia. Oriole 68:7-9. </a:t>
            </a:r>
          </a:p>
        </p:txBody>
      </p:sp>
    </p:spTree>
    <p:extLst>
      <p:ext uri="{BB962C8B-B14F-4D97-AF65-F5344CB8AC3E}">
        <p14:creationId xmlns="" xmlns:p14="http://schemas.microsoft.com/office/powerpoint/2010/main" val="269907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Paleobiology Databas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14546" y="0"/>
            <a:ext cx="391490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364" t="139" r="2864" b="-139"/>
          <a:stretch/>
        </p:blipFill>
        <p:spPr bwMode="auto">
          <a:xfrm>
            <a:off x="597144" y="280255"/>
            <a:ext cx="3343275" cy="631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28600"/>
            <a:ext cx="4562475" cy="163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286000"/>
            <a:ext cx="4041775" cy="284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48200" y="54864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John Curtis UW Stevens Point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8781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"/>
            <a:ext cx="4062523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2523" y="3297033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Paul Johnston  Emporia State University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3282379"/>
            <a:ext cx="5000625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33400"/>
            <a:ext cx="3429000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5257800" y="2792243"/>
            <a:ext cx="32004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>
                <a:solidFill>
                  <a:srgbClr val="FFFF00"/>
                </a:solidFill>
              </a:rPr>
              <a:t>http://www.kgs.ku.edu/Extension/fossils/insect.html</a:t>
            </a:r>
            <a:endParaRPr lang="en-US" sz="1100" dirty="0">
              <a:solidFill>
                <a:srgbClr val="FFFF00"/>
              </a:solidFill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80" y="3886200"/>
            <a:ext cx="2062162" cy="2697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57837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1849</TotalTime>
  <Words>453</Words>
  <Application>Microsoft Office PowerPoint</Application>
  <PresentationFormat>On-screen Show (4:3)</PresentationFormat>
  <Paragraphs>88</Paragraphs>
  <Slides>21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SMALL IS BEAUTIFUL:  Where do you divide among research-teaching-outreach?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Why small university collections are important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melanie.devore</dc:creator>
  <cp:lastModifiedBy>GCSULoaner</cp:lastModifiedBy>
  <cp:revision>34</cp:revision>
  <dcterms:created xsi:type="dcterms:W3CDTF">2012-04-24T14:19:05Z</dcterms:created>
  <dcterms:modified xsi:type="dcterms:W3CDTF">2012-04-28T04:00:01Z</dcterms:modified>
</cp:coreProperties>
</file>