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63" r:id="rId3"/>
    <p:sldId id="281" r:id="rId4"/>
    <p:sldId id="278" r:id="rId5"/>
    <p:sldId id="279" r:id="rId6"/>
    <p:sldId id="264" r:id="rId7"/>
    <p:sldId id="265" r:id="rId8"/>
    <p:sldId id="266" r:id="rId9"/>
    <p:sldId id="267" r:id="rId10"/>
    <p:sldId id="268" r:id="rId11"/>
    <p:sldId id="257" r:id="rId12"/>
    <p:sldId id="282" r:id="rId13"/>
    <p:sldId id="269" r:id="rId14"/>
    <p:sldId id="260" r:id="rId15"/>
    <p:sldId id="262" r:id="rId16"/>
    <p:sldId id="271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83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-17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D827F-BE2B-A344-8DE2-FD1DA1FC185A}" type="datetimeFigureOut">
              <a:rPr lang="en-US" smtClean="0"/>
              <a:t>5/8/12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E4923-5792-C54A-A07F-16D501781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01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Information</a:t>
            </a:r>
            <a:r>
              <a:rPr lang="en-US" baseline="0" dirty="0" smtClean="0"/>
              <a:t> about </a:t>
            </a:r>
            <a:r>
              <a:rPr lang="en-US" baseline="0" dirty="0" err="1" smtClean="0"/>
              <a:t>fossiliferous</a:t>
            </a:r>
            <a:r>
              <a:rPr lang="en-US" baseline="0" dirty="0" smtClean="0"/>
              <a:t> localities often includes taxonomic revisions subsequent to the original publication.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E4923-5792-C54A-A07F-16D501781C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11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Simple form: allows you to choose from breadth of information, text file style,</a:t>
            </a:r>
            <a:r>
              <a:rPr lang="en-US" baseline="0" dirty="0" smtClean="0"/>
              <a:t> taxa, taxonomic rank,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E4923-5792-C54A-A07F-16D501781C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74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Collections are attached to these names.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E4923-5792-C54A-A07F-16D501781C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82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 names similar to those on museum labels.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E4923-5792-C54A-A07F-16D501781C8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84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Fairly detailed geographic information must be entered.  (The PBDB can later convert this to </a:t>
            </a:r>
            <a:r>
              <a:rPr lang="en-US" dirty="0" err="1" smtClean="0"/>
              <a:t>paleo</a:t>
            </a:r>
            <a:r>
              <a:rPr lang="en-US" dirty="0" smtClean="0"/>
              <a:t>-coordinates.)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E4923-5792-C54A-A07F-16D501781C8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43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Stratigraphic</a:t>
            </a:r>
            <a:r>
              <a:rPr lang="en-US" baseline="0" dirty="0" smtClean="0"/>
              <a:t> data can make the locality very exact: here, it is a range of beds over a 10m interval, but it can be as exact as individual beds.  (Thus, one locality might have several collections.)  Note that local stratigraphic scales can (and should) be used.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E4923-5792-C54A-A07F-16D501781C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62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Fairly</a:t>
            </a:r>
            <a:r>
              <a:rPr lang="en-US" baseline="0" dirty="0" smtClean="0"/>
              <a:t> detailed lithographic descriptions can (and should!) be entered.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E4923-5792-C54A-A07F-16D501781C8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57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Taphonomic/</a:t>
            </a:r>
            <a:r>
              <a:rPr lang="en-US" dirty="0" err="1" smtClean="0"/>
              <a:t>diagenetic</a:t>
            </a:r>
            <a:r>
              <a:rPr lang="en-US" baseline="0" dirty="0" smtClean="0"/>
              <a:t> information also can be entered.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E4923-5792-C54A-A07F-16D501781C8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05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Finally, where specimens reside can be entered.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E4923-5792-C54A-A07F-16D501781C8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15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Occurrence</a:t>
            </a:r>
            <a:r>
              <a:rPr lang="en-US" baseline="0" dirty="0" smtClean="0"/>
              <a:t> = 1+ finds of a species in a collection.  (Genus sp. occurrences are omitted here.)  Only collections including identified species are included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E4923-5792-C54A-A07F-16D501781C8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656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Occurrence</a:t>
            </a:r>
            <a:r>
              <a:rPr lang="en-US" baseline="0" dirty="0" smtClean="0"/>
              <a:t> = 1+ finds of a species in a collection.  (Genus sp. occurrences are omitted here.)  Only collections including identified species </a:t>
            </a:r>
            <a:r>
              <a:rPr lang="en-US" baseline="0" smtClean="0"/>
              <a:t>are included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E4923-5792-C54A-A07F-16D501781C8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65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Information about species includes links to original taxonomic data plus subsequent</a:t>
            </a:r>
            <a:r>
              <a:rPr lang="en-US" baseline="0" dirty="0" smtClean="0"/>
              <a:t> opinions.  (This allows for editing and additional entry.)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E4923-5792-C54A-A07F-16D501781C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71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Information relevant to museum collections</a:t>
            </a:r>
            <a:r>
              <a:rPr lang="en-US" baseline="0" dirty="0" smtClean="0"/>
              <a:t> included.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E4923-5792-C54A-A07F-16D501781C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87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opinions all for diagnoses and comments to be entered.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E4923-5792-C54A-A07F-16D501781C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15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genus species combination</a:t>
            </a:r>
            <a:r>
              <a:rPr lang="en-US" baseline="0" dirty="0" smtClean="0"/>
              <a:t>s (plus some general rating of the “quality” of that revision) entered in subsequent opinions.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E4923-5792-C54A-A07F-16D501781C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14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main menu allows novel species (or “fresh” opinions) to</a:t>
            </a:r>
            <a:r>
              <a:rPr lang="en-US" baseline="0" dirty="0" smtClean="0"/>
              <a:t> be entered.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E4923-5792-C54A-A07F-16D501781C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74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Coverage very heterogeneous</a:t>
            </a:r>
            <a:r>
              <a:rPr lang="en-US" baseline="0" dirty="0" smtClean="0"/>
              <a:t> so far.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E4923-5792-C54A-A07F-16D501781C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81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Taxonomic entry</a:t>
            </a:r>
            <a:r>
              <a:rPr lang="en-US" baseline="0" dirty="0" smtClean="0"/>
              <a:t> did not begin until 2002, but has proceeded at a good rate since then.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E4923-5792-C54A-A07F-16D501781C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65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Anybody can download the taxonomic data that we have.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E4923-5792-C54A-A07F-16D501781C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05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8CAE-164A-0F44-9977-20565D42D2C3}" type="datetimeFigureOut">
              <a:rPr lang="en-US" smtClean="0"/>
              <a:pPr/>
              <a:t>5/8/12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75BB0-6ECA-034B-92B0-0880465E3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44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8CAE-164A-0F44-9977-20565D42D2C3}" type="datetimeFigureOut">
              <a:rPr lang="en-US" smtClean="0"/>
              <a:pPr/>
              <a:t>5/8/12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75BB0-6ECA-034B-92B0-0880465E3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5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8CAE-164A-0F44-9977-20565D42D2C3}" type="datetimeFigureOut">
              <a:rPr lang="en-US" smtClean="0"/>
              <a:pPr/>
              <a:t>5/8/12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75BB0-6ECA-034B-92B0-0880465E3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7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8CAE-164A-0F44-9977-20565D42D2C3}" type="datetimeFigureOut">
              <a:rPr lang="en-US" smtClean="0"/>
              <a:pPr/>
              <a:t>5/8/12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75BB0-6ECA-034B-92B0-0880465E3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1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8CAE-164A-0F44-9977-20565D42D2C3}" type="datetimeFigureOut">
              <a:rPr lang="en-US" smtClean="0"/>
              <a:pPr/>
              <a:t>5/8/12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75BB0-6ECA-034B-92B0-0880465E3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29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8CAE-164A-0F44-9977-20565D42D2C3}" type="datetimeFigureOut">
              <a:rPr lang="en-US" smtClean="0"/>
              <a:pPr/>
              <a:t>5/8/12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75BB0-6ECA-034B-92B0-0880465E3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8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8CAE-164A-0F44-9977-20565D42D2C3}" type="datetimeFigureOut">
              <a:rPr lang="en-US" smtClean="0"/>
              <a:pPr/>
              <a:t>5/8/12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75BB0-6ECA-034B-92B0-0880465E3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26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8CAE-164A-0F44-9977-20565D42D2C3}" type="datetimeFigureOut">
              <a:rPr lang="en-US" smtClean="0"/>
              <a:pPr/>
              <a:t>5/8/12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75BB0-6ECA-034B-92B0-0880465E3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03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8CAE-164A-0F44-9977-20565D42D2C3}" type="datetimeFigureOut">
              <a:rPr lang="en-US" smtClean="0"/>
              <a:pPr/>
              <a:t>5/8/12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75BB0-6ECA-034B-92B0-0880465E3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1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8CAE-164A-0F44-9977-20565D42D2C3}" type="datetimeFigureOut">
              <a:rPr lang="en-US" smtClean="0"/>
              <a:pPr/>
              <a:t>5/8/12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75BB0-6ECA-034B-92B0-0880465E3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4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8CAE-164A-0F44-9977-20565D42D2C3}" type="datetimeFigureOut">
              <a:rPr lang="en-US" smtClean="0"/>
              <a:pPr/>
              <a:t>5/8/12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75BB0-6ECA-034B-92B0-0880465E3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5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F8CAE-164A-0F44-9977-20565D42D2C3}" type="datetimeFigureOut">
              <a:rPr lang="en-US" smtClean="0"/>
              <a:pPr/>
              <a:t>5/8/12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75BB0-6ECA-034B-92B0-0880465E3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9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7422"/>
            <a:ext cx="7772400" cy="1801185"/>
          </a:xfrm>
        </p:spPr>
        <p:txBody>
          <a:bodyPr>
            <a:noAutofit/>
          </a:bodyPr>
          <a:lstStyle/>
          <a:p>
            <a:r>
              <a:rPr lang="en-US" sz="3600" strike="sngStrike" dirty="0" smtClean="0"/>
              <a:t>Smithsonian Fossil Collections</a:t>
            </a:r>
            <a:br>
              <a:rPr lang="en-US" sz="3600" strike="sngStrike" dirty="0" smtClean="0"/>
            </a:br>
            <a:r>
              <a:rPr lang="en-US" sz="3600" strike="sngStrike" dirty="0" smtClean="0"/>
              <a:t>and</a:t>
            </a:r>
            <a:r>
              <a:rPr lang="en-US" sz="3600" dirty="0" smtClean="0"/>
              <a:t> the Paleobiology Database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85775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Peter Wagner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Dept. of Paleobiology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Smithsonian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4" descr="Smithsonian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5276850"/>
            <a:ext cx="3903662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ReportSchoolLogo 4 whit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45458"/>
            <a:ext cx="1800404" cy="211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08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68"/>
            <a:ext cx="9144000" cy="82894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Getting Started: Main Menu</a:t>
            </a:r>
            <a:endParaRPr lang="en-US" sz="3600" dirty="0"/>
          </a:p>
        </p:txBody>
      </p:sp>
      <p:pic>
        <p:nvPicPr>
          <p:cNvPr id="6" name="Content Placeholder 5" descr="PBDB Menu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98642" y="914400"/>
            <a:ext cx="6622690" cy="5943600"/>
          </a:xfrm>
        </p:spPr>
      </p:pic>
      <p:sp>
        <p:nvSpPr>
          <p:cNvPr id="7" name="Rounded Rectangle 6"/>
          <p:cNvSpPr/>
          <p:nvPr/>
        </p:nvSpPr>
        <p:spPr>
          <a:xfrm>
            <a:off x="1664138" y="2102069"/>
            <a:ext cx="2496207" cy="236482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658876" y="2236951"/>
            <a:ext cx="2496207" cy="236482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2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07"/>
            <a:ext cx="9144000" cy="83210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Entered Species &amp; Species Opinions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283914"/>
              </p:ext>
            </p:extLst>
          </p:nvPr>
        </p:nvGraphicFramePr>
        <p:xfrm>
          <a:off x="936912" y="1506822"/>
          <a:ext cx="7404842" cy="4145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2437"/>
                <a:gridCol w="1341754"/>
                <a:gridCol w="1385700"/>
                <a:gridCol w="1499059"/>
                <a:gridCol w="10858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Clade</a:t>
                      </a:r>
                      <a:endParaRPr lang="en-US" sz="2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Species</a:t>
                      </a:r>
                      <a:endParaRPr lang="en-US" sz="2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(Invalid)</a:t>
                      </a:r>
                      <a:endParaRPr lang="en-US" sz="2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Opinions</a:t>
                      </a:r>
                      <a:endParaRPr lang="en-US" sz="2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Refs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Anthozoa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6,306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(500)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9,780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757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Arthropoda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19,125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(886)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25,211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2,712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Brachiopoda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6,129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(309)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11,700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918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Mollusca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31,186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(2,334)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69,796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10,127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Echinodermata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2,540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(143)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5,967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2,397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Vertebrata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20,922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(4,661)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67,850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16,261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Plantae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337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(14)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438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101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1814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67"/>
            <a:ext cx="9144000" cy="119417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Taxonomic Data Entry:</a:t>
            </a:r>
            <a:br>
              <a:rPr lang="en-US" sz="3600" dirty="0" smtClean="0"/>
            </a:br>
            <a:r>
              <a:rPr lang="en-US" sz="3600" dirty="0" smtClean="0"/>
              <a:t>Species and Species Opinions</a:t>
            </a:r>
            <a:endParaRPr lang="en-US" sz="3600" dirty="0"/>
          </a:p>
        </p:txBody>
      </p:sp>
      <p:pic>
        <p:nvPicPr>
          <p:cNvPr id="4" name="Content Placeholder 3" descr="PBDB Taxonomic Entry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0" b="-116"/>
          <a:stretch/>
        </p:blipFill>
        <p:spPr>
          <a:xfrm>
            <a:off x="2047212" y="1279466"/>
            <a:ext cx="4923291" cy="4678622"/>
          </a:xfrm>
        </p:spPr>
      </p:pic>
      <p:sp>
        <p:nvSpPr>
          <p:cNvPr id="5" name="TextBox 4"/>
          <p:cNvSpPr txBox="1"/>
          <p:nvPr/>
        </p:nvSpPr>
        <p:spPr>
          <a:xfrm>
            <a:off x="754340" y="6120403"/>
            <a:ext cx="83896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Numbers of original species names and opinions attached to those names</a:t>
            </a:r>
          </a:p>
          <a:p>
            <a:r>
              <a:rPr lang="en-US" sz="2100" dirty="0" smtClean="0"/>
              <a:t>(downloaded 24-04-2012).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877785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68"/>
            <a:ext cx="9144000" cy="82894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Getting Data: Main Menu</a:t>
            </a:r>
            <a:endParaRPr lang="en-US" sz="3600" dirty="0"/>
          </a:p>
        </p:txBody>
      </p:sp>
      <p:pic>
        <p:nvPicPr>
          <p:cNvPr id="6" name="Content Placeholder 5" descr="PBDB Menu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98642" y="914400"/>
            <a:ext cx="6622690" cy="5943600"/>
          </a:xfrm>
        </p:spPr>
      </p:pic>
      <p:sp>
        <p:nvSpPr>
          <p:cNvPr id="9" name="Rounded Rectangle 8"/>
          <p:cNvSpPr/>
          <p:nvPr/>
        </p:nvSpPr>
        <p:spPr>
          <a:xfrm>
            <a:off x="5297207" y="3634828"/>
            <a:ext cx="2496207" cy="236482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2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68"/>
            <a:ext cx="9144000" cy="82894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Taxonomic Downloads</a:t>
            </a:r>
            <a:endParaRPr lang="en-US" sz="3600" dirty="0"/>
          </a:p>
        </p:txBody>
      </p:sp>
      <p:pic>
        <p:nvPicPr>
          <p:cNvPr id="4" name="Content Placeholder 3" descr="Taxonomic Download Form.gif"/>
          <p:cNvPicPr>
            <a:picLocks noGrp="1" noChangeAspect="1"/>
          </p:cNvPicPr>
          <p:nvPr>
            <p:ph idx="1"/>
          </p:nvPr>
        </p:nvPicPr>
        <p:blipFill>
          <a:blip r:embed="rId3"/>
          <a:srcRect l="-4457" r="-4457"/>
          <a:stretch>
            <a:fillRect/>
          </a:stretch>
        </p:blipFill>
        <p:spPr>
          <a:xfrm>
            <a:off x="457200" y="11430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58852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68"/>
            <a:ext cx="9144000" cy="82894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Taxonomic Downloads</a:t>
            </a:r>
            <a:endParaRPr lang="en-US" sz="3600" dirty="0"/>
          </a:p>
        </p:txBody>
      </p:sp>
      <p:pic>
        <p:nvPicPr>
          <p:cNvPr id="8" name="Content Placeholder 7" descr="Taxonomy Download Output.gif"/>
          <p:cNvPicPr>
            <a:picLocks noGrp="1" noChangeAspect="1"/>
          </p:cNvPicPr>
          <p:nvPr>
            <p:ph idx="1"/>
          </p:nvPr>
        </p:nvPicPr>
        <p:blipFill>
          <a:blip r:embed="rId2"/>
          <a:srcRect t="381" b="-9797"/>
          <a:stretch>
            <a:fillRect/>
          </a:stretch>
        </p:blipFill>
        <p:spPr>
          <a:xfrm>
            <a:off x="457200" y="1143000"/>
            <a:ext cx="8229600" cy="4140785"/>
          </a:xfrm>
        </p:spPr>
      </p:pic>
    </p:spTree>
    <p:extLst>
      <p:ext uri="{BB962C8B-B14F-4D97-AF65-F5344CB8AC3E}">
        <p14:creationId xmlns:p14="http://schemas.microsoft.com/office/powerpoint/2010/main" val="58852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68"/>
            <a:ext cx="9144000" cy="82894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Getting Data: Main Menu</a:t>
            </a:r>
            <a:endParaRPr lang="en-US" sz="3600" dirty="0"/>
          </a:p>
        </p:txBody>
      </p:sp>
      <p:pic>
        <p:nvPicPr>
          <p:cNvPr id="6" name="Content Placeholder 5" descr="PBDB Menu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98642" y="914400"/>
            <a:ext cx="6622690" cy="5943600"/>
          </a:xfrm>
        </p:spPr>
      </p:pic>
      <p:sp>
        <p:nvSpPr>
          <p:cNvPr id="9" name="Rounded Rectangle 8"/>
          <p:cNvSpPr/>
          <p:nvPr/>
        </p:nvSpPr>
        <p:spPr>
          <a:xfrm>
            <a:off x="1913914" y="2376585"/>
            <a:ext cx="2496207" cy="236482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2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68"/>
            <a:ext cx="9144000" cy="82894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Locality Data</a:t>
            </a:r>
            <a:endParaRPr lang="en-US" sz="3600" dirty="0"/>
          </a:p>
        </p:txBody>
      </p:sp>
      <p:pic>
        <p:nvPicPr>
          <p:cNvPr id="5" name="Content Placeholder 4" descr="Locality 13814 Intro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88822" y="1142999"/>
            <a:ext cx="8418918" cy="5715000"/>
          </a:xfrm>
        </p:spPr>
      </p:pic>
    </p:spTree>
    <p:extLst>
      <p:ext uri="{BB962C8B-B14F-4D97-AF65-F5344CB8AC3E}">
        <p14:creationId xmlns:p14="http://schemas.microsoft.com/office/powerpoint/2010/main" val="58852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68"/>
            <a:ext cx="9144000" cy="82894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Locality Data</a:t>
            </a:r>
            <a:endParaRPr lang="en-US" sz="3600" dirty="0"/>
          </a:p>
        </p:txBody>
      </p:sp>
      <p:pic>
        <p:nvPicPr>
          <p:cNvPr id="6" name="Content Placeholder 5" descr="Locality 13814 Geography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142999"/>
            <a:ext cx="8525984" cy="5715000"/>
          </a:xfrm>
        </p:spPr>
      </p:pic>
    </p:spTree>
    <p:extLst>
      <p:ext uri="{BB962C8B-B14F-4D97-AF65-F5344CB8AC3E}">
        <p14:creationId xmlns:p14="http://schemas.microsoft.com/office/powerpoint/2010/main" val="58852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68"/>
            <a:ext cx="9144000" cy="82894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Locality Data</a:t>
            </a:r>
            <a:endParaRPr lang="en-US" sz="3600" dirty="0"/>
          </a:p>
        </p:txBody>
      </p:sp>
      <p:pic>
        <p:nvPicPr>
          <p:cNvPr id="5" name="Content Placeholder 4" descr="Locality 13814 Stratigraphy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1142999"/>
            <a:ext cx="6864786" cy="5715000"/>
          </a:xfrm>
        </p:spPr>
      </p:pic>
    </p:spTree>
    <p:extLst>
      <p:ext uri="{BB962C8B-B14F-4D97-AF65-F5344CB8AC3E}">
        <p14:creationId xmlns:p14="http://schemas.microsoft.com/office/powerpoint/2010/main" val="58852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68"/>
            <a:ext cx="9144000" cy="82894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Locality 13184</a:t>
            </a:r>
            <a:endParaRPr lang="en-US" sz="3600" dirty="0"/>
          </a:p>
        </p:txBody>
      </p:sp>
      <p:pic>
        <p:nvPicPr>
          <p:cNvPr id="6" name="Content Placeholder 5" descr="Locality 13814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70760" y="806769"/>
            <a:ext cx="7488621" cy="5949187"/>
          </a:xfrm>
        </p:spPr>
      </p:pic>
      <p:sp>
        <p:nvSpPr>
          <p:cNvPr id="7" name="Rounded Rectangle 6"/>
          <p:cNvSpPr/>
          <p:nvPr/>
        </p:nvSpPr>
        <p:spPr>
          <a:xfrm>
            <a:off x="963448" y="5815724"/>
            <a:ext cx="4580759" cy="516759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2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68"/>
            <a:ext cx="9144000" cy="82894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Locality Data</a:t>
            </a:r>
            <a:endParaRPr lang="en-US" sz="3600" dirty="0"/>
          </a:p>
        </p:txBody>
      </p:sp>
      <p:pic>
        <p:nvPicPr>
          <p:cNvPr id="6" name="Content Placeholder 5" descr="Locality 13814 Geology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19072" y="1143000"/>
            <a:ext cx="5686881" cy="5715000"/>
          </a:xfrm>
        </p:spPr>
      </p:pic>
    </p:spTree>
    <p:extLst>
      <p:ext uri="{BB962C8B-B14F-4D97-AF65-F5344CB8AC3E}">
        <p14:creationId xmlns:p14="http://schemas.microsoft.com/office/powerpoint/2010/main" val="58852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68"/>
            <a:ext cx="9144000" cy="82894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Locality Data</a:t>
            </a:r>
            <a:endParaRPr lang="en-US" sz="3600" dirty="0"/>
          </a:p>
        </p:txBody>
      </p:sp>
      <p:pic>
        <p:nvPicPr>
          <p:cNvPr id="5" name="Content Placeholder 4" descr="Locality 13814 Preservation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71600" y="1142999"/>
            <a:ext cx="6399817" cy="5715000"/>
          </a:xfrm>
        </p:spPr>
      </p:pic>
    </p:spTree>
    <p:extLst>
      <p:ext uri="{BB962C8B-B14F-4D97-AF65-F5344CB8AC3E}">
        <p14:creationId xmlns:p14="http://schemas.microsoft.com/office/powerpoint/2010/main" val="58852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68"/>
            <a:ext cx="9144000" cy="82894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Locality Data</a:t>
            </a:r>
            <a:endParaRPr lang="en-US" sz="3600" dirty="0"/>
          </a:p>
        </p:txBody>
      </p:sp>
      <p:pic>
        <p:nvPicPr>
          <p:cNvPr id="6" name="Content Placeholder 5" descr="Locality 13814 Components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31520" y="1142999"/>
            <a:ext cx="7799304" cy="5715000"/>
          </a:xfrm>
        </p:spPr>
      </p:pic>
    </p:spTree>
    <p:extLst>
      <p:ext uri="{BB962C8B-B14F-4D97-AF65-F5344CB8AC3E}">
        <p14:creationId xmlns:p14="http://schemas.microsoft.com/office/powerpoint/2010/main" val="58852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68"/>
            <a:ext cx="9144000" cy="82894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Locality Data</a:t>
            </a:r>
            <a:endParaRPr lang="en-US" sz="3600" dirty="0"/>
          </a:p>
        </p:txBody>
      </p:sp>
      <p:pic>
        <p:nvPicPr>
          <p:cNvPr id="5" name="Content Placeholder 4" descr="Locality 13814 Collecting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91640" y="1142999"/>
            <a:ext cx="5778975" cy="5715000"/>
          </a:xfrm>
        </p:spPr>
      </p:pic>
      <p:sp>
        <p:nvSpPr>
          <p:cNvPr id="7" name="Rounded Rectangle 6"/>
          <p:cNvSpPr/>
          <p:nvPr/>
        </p:nvSpPr>
        <p:spPr>
          <a:xfrm>
            <a:off x="1770680" y="4666923"/>
            <a:ext cx="2020124" cy="236482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2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67"/>
            <a:ext cx="9144000" cy="119417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Taxonomic Data Entry:</a:t>
            </a:r>
            <a:br>
              <a:rPr lang="en-US" sz="3600" dirty="0" smtClean="0"/>
            </a:br>
            <a:r>
              <a:rPr lang="en-US" sz="3600" dirty="0" smtClean="0"/>
              <a:t>Species and Species Opinions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54340" y="6120403"/>
            <a:ext cx="83896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Numbers of species occurrences and collections including identified species (downloaded 24-04-2012).</a:t>
            </a:r>
            <a:endParaRPr lang="en-US" sz="2100" dirty="0"/>
          </a:p>
        </p:txBody>
      </p:sp>
      <p:pic>
        <p:nvPicPr>
          <p:cNvPr id="6" name="Content Placeholder 5" descr="Collections &amp; Finds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" r="-1239"/>
          <a:stretch/>
        </p:blipFill>
        <p:spPr>
          <a:xfrm>
            <a:off x="1967008" y="1600199"/>
            <a:ext cx="4898443" cy="4572000"/>
          </a:xfrm>
        </p:spPr>
      </p:pic>
    </p:spTree>
    <p:extLst>
      <p:ext uri="{BB962C8B-B14F-4D97-AF65-F5344CB8AC3E}">
        <p14:creationId xmlns:p14="http://schemas.microsoft.com/office/powerpoint/2010/main" val="764428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67"/>
            <a:ext cx="9144000" cy="119417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Taxonomic Data Entry:</a:t>
            </a:r>
            <a:br>
              <a:rPr lang="en-US" sz="3600" dirty="0" smtClean="0"/>
            </a:br>
            <a:r>
              <a:rPr lang="en-US" sz="3600" dirty="0" smtClean="0"/>
              <a:t>Species and Species Opinions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54340" y="6120403"/>
            <a:ext cx="83896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All relevant PBDB data as of 24-04-2012.</a:t>
            </a:r>
            <a:endParaRPr lang="en-US" sz="2100" dirty="0"/>
          </a:p>
        </p:txBody>
      </p:sp>
      <p:pic>
        <p:nvPicPr>
          <p:cNvPr id="4" name="Content Placeholder 3" descr="All Data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185" r="-36185"/>
          <a:stretch/>
        </p:blipFill>
        <p:spPr>
          <a:xfrm>
            <a:off x="237573" y="1600199"/>
            <a:ext cx="8313309" cy="4572000"/>
          </a:xfrm>
        </p:spPr>
      </p:pic>
    </p:spTree>
    <p:extLst>
      <p:ext uri="{BB962C8B-B14F-4D97-AF65-F5344CB8AC3E}">
        <p14:creationId xmlns:p14="http://schemas.microsoft.com/office/powerpoint/2010/main" val="1434371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68"/>
            <a:ext cx="9144000" cy="82894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Locality 13184</a:t>
            </a:r>
            <a:endParaRPr lang="en-US" sz="3600" dirty="0"/>
          </a:p>
        </p:txBody>
      </p:sp>
      <p:pic>
        <p:nvPicPr>
          <p:cNvPr id="8" name="Content Placeholder 7" descr="Blown Up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75487"/>
            <a:ext cx="8229600" cy="1768121"/>
          </a:xfrm>
        </p:spPr>
      </p:pic>
    </p:spTree>
    <p:extLst>
      <p:ext uri="{BB962C8B-B14F-4D97-AF65-F5344CB8AC3E}">
        <p14:creationId xmlns:p14="http://schemas.microsoft.com/office/powerpoint/2010/main" val="58852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67"/>
            <a:ext cx="9144000" cy="127905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Common Problem</a:t>
            </a:r>
            <a:br>
              <a:rPr lang="en-US" sz="3600" dirty="0" smtClean="0"/>
            </a:br>
            <a:r>
              <a:rPr lang="en-US" sz="3600" dirty="0" smtClean="0"/>
              <a:t>for Research &amp; Curation Databases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Oriostoma </a:t>
            </a:r>
            <a:r>
              <a:rPr lang="en-US" i="1" dirty="0" err="1" smtClean="0"/>
              <a:t>bromidensis</a:t>
            </a:r>
            <a:r>
              <a:rPr lang="en-US" dirty="0" smtClean="0"/>
              <a:t> and </a:t>
            </a:r>
            <a:r>
              <a:rPr lang="en-US" i="1" dirty="0" smtClean="0"/>
              <a:t>Ophiletina </a:t>
            </a:r>
            <a:r>
              <a:rPr lang="en-US" i="1" dirty="0" err="1" smtClean="0"/>
              <a:t>bromidensis</a:t>
            </a:r>
            <a:r>
              <a:rPr lang="en-US" i="1" dirty="0" smtClean="0"/>
              <a:t> </a:t>
            </a:r>
            <a:r>
              <a:rPr lang="en-US" dirty="0" smtClean="0"/>
              <a:t>are the same species.</a:t>
            </a:r>
          </a:p>
          <a:p>
            <a:endParaRPr lang="en-US" dirty="0" smtClean="0"/>
          </a:p>
          <a:p>
            <a:r>
              <a:rPr lang="en-US" dirty="0" smtClean="0"/>
              <a:t>Research: want both names tallied as one species and one genus;</a:t>
            </a:r>
          </a:p>
          <a:p>
            <a:endParaRPr lang="en-US" dirty="0" smtClean="0"/>
          </a:p>
          <a:p>
            <a:r>
              <a:rPr lang="en-US" dirty="0" smtClean="0"/>
              <a:t>Curation: want researcher to find specimen under either name.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2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68"/>
            <a:ext cx="9144000" cy="82894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Locality 13184</a:t>
            </a:r>
            <a:endParaRPr lang="en-US" sz="3600" dirty="0"/>
          </a:p>
        </p:txBody>
      </p:sp>
      <p:pic>
        <p:nvPicPr>
          <p:cNvPr id="6" name="Content Placeholder 5" descr="Locality 13814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0760" y="806769"/>
            <a:ext cx="7488621" cy="5949187"/>
          </a:xfrm>
        </p:spPr>
      </p:pic>
      <p:sp>
        <p:nvSpPr>
          <p:cNvPr id="7" name="Rounded Rectangle 6"/>
          <p:cNvSpPr/>
          <p:nvPr/>
        </p:nvSpPr>
        <p:spPr>
          <a:xfrm>
            <a:off x="963448" y="5815724"/>
            <a:ext cx="4580759" cy="516759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2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Oriostoma bromidensis Basics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0040" y="1142999"/>
            <a:ext cx="8491149" cy="5715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68"/>
            <a:ext cx="9144000" cy="82894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Basic Taxonomic Information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1401380" y="6496387"/>
            <a:ext cx="3314410" cy="16641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2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68"/>
            <a:ext cx="9144000" cy="82894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Authority Record</a:t>
            </a:r>
            <a:endParaRPr lang="en-US" sz="3600" dirty="0"/>
          </a:p>
        </p:txBody>
      </p:sp>
      <p:pic>
        <p:nvPicPr>
          <p:cNvPr id="6" name="Content Placeholder 5" descr="Ophiletina bromidensis Authority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1143000"/>
            <a:ext cx="7079930" cy="5715000"/>
          </a:xfrm>
        </p:spPr>
      </p:pic>
      <p:sp>
        <p:nvSpPr>
          <p:cNvPr id="9" name="Rounded Rectangle 8"/>
          <p:cNvSpPr/>
          <p:nvPr/>
        </p:nvSpPr>
        <p:spPr>
          <a:xfrm>
            <a:off x="1296276" y="4536966"/>
            <a:ext cx="2496207" cy="1331310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2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68"/>
            <a:ext cx="9144000" cy="82894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Opinion Record</a:t>
            </a:r>
            <a:endParaRPr lang="en-US" sz="3600" dirty="0"/>
          </a:p>
        </p:txBody>
      </p:sp>
      <p:pic>
        <p:nvPicPr>
          <p:cNvPr id="7" name="Content Placeholder 6" descr="Oriostoma bromidensis Opinion 1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53396" y="914400"/>
            <a:ext cx="6517259" cy="5715000"/>
          </a:xfrm>
        </p:spPr>
      </p:pic>
    </p:spTree>
    <p:extLst>
      <p:ext uri="{BB962C8B-B14F-4D97-AF65-F5344CB8AC3E}">
        <p14:creationId xmlns:p14="http://schemas.microsoft.com/office/powerpoint/2010/main" val="58852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68"/>
            <a:ext cx="9144000" cy="82894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Opinion Record</a:t>
            </a:r>
            <a:endParaRPr lang="en-US" sz="3600" dirty="0"/>
          </a:p>
        </p:txBody>
      </p:sp>
      <p:pic>
        <p:nvPicPr>
          <p:cNvPr id="5" name="Content Placeholder 4" descr="Oriostoma bromidensis Opinion 2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23095" y="923159"/>
            <a:ext cx="6536198" cy="5715000"/>
          </a:xfrm>
        </p:spPr>
      </p:pic>
    </p:spTree>
    <p:extLst>
      <p:ext uri="{BB962C8B-B14F-4D97-AF65-F5344CB8AC3E}">
        <p14:creationId xmlns:p14="http://schemas.microsoft.com/office/powerpoint/2010/main" val="58852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575</Words>
  <Application>Microsoft Macintosh PowerPoint</Application>
  <PresentationFormat>On-screen Show (4:3)</PresentationFormat>
  <Paragraphs>115</Paragraphs>
  <Slides>25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Smithsonian Fossil Collections and the Paleobiology Database</vt:lpstr>
      <vt:lpstr>Locality 13184</vt:lpstr>
      <vt:lpstr>Locality 13184</vt:lpstr>
      <vt:lpstr>The Common Problem for Research &amp; Curation Databases</vt:lpstr>
      <vt:lpstr>Locality 13184</vt:lpstr>
      <vt:lpstr>Basic Taxonomic Information</vt:lpstr>
      <vt:lpstr>Authority Record</vt:lpstr>
      <vt:lpstr>Opinion Record</vt:lpstr>
      <vt:lpstr>Opinion Record</vt:lpstr>
      <vt:lpstr>Getting Started: Main Menu</vt:lpstr>
      <vt:lpstr>Entered Species &amp; Species Opinions</vt:lpstr>
      <vt:lpstr>Taxonomic Data Entry: Species and Species Opinions</vt:lpstr>
      <vt:lpstr>Getting Data: Main Menu</vt:lpstr>
      <vt:lpstr>Taxonomic Downloads</vt:lpstr>
      <vt:lpstr>Taxonomic Downloads</vt:lpstr>
      <vt:lpstr>Getting Data: Main Menu</vt:lpstr>
      <vt:lpstr>Locality Data</vt:lpstr>
      <vt:lpstr>Locality Data</vt:lpstr>
      <vt:lpstr>Locality Data</vt:lpstr>
      <vt:lpstr>Locality Data</vt:lpstr>
      <vt:lpstr>Locality Data</vt:lpstr>
      <vt:lpstr>Locality Data</vt:lpstr>
      <vt:lpstr>Locality Data</vt:lpstr>
      <vt:lpstr>Taxonomic Data Entry: Species and Species Opinions</vt:lpstr>
      <vt:lpstr>Taxonomic Data Entry: Species and Species Opinions</vt:lpstr>
    </vt:vector>
  </TitlesOfParts>
  <Company>Dept. of Paleobiology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Wagner</dc:creator>
  <cp:lastModifiedBy>Peter Wagner</cp:lastModifiedBy>
  <cp:revision>86</cp:revision>
  <dcterms:created xsi:type="dcterms:W3CDTF">2012-04-28T12:28:59Z</dcterms:created>
  <dcterms:modified xsi:type="dcterms:W3CDTF">2012-05-08T18:17:46Z</dcterms:modified>
</cp:coreProperties>
</file>