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06" r:id="rId11"/>
    <p:sldId id="260" r:id="rId12"/>
    <p:sldId id="295" r:id="rId13"/>
    <p:sldId id="258" r:id="rId14"/>
    <p:sldId id="261" r:id="rId15"/>
    <p:sldId id="303" r:id="rId16"/>
    <p:sldId id="277" r:id="rId17"/>
    <p:sldId id="263" r:id="rId18"/>
    <p:sldId id="289" r:id="rId19"/>
    <p:sldId id="272" r:id="rId20"/>
    <p:sldId id="292" r:id="rId21"/>
    <p:sldId id="266" r:id="rId22"/>
    <p:sldId id="268" r:id="rId23"/>
    <p:sldId id="274" r:id="rId24"/>
    <p:sldId id="275" r:id="rId25"/>
    <p:sldId id="279" r:id="rId26"/>
    <p:sldId id="281" r:id="rId27"/>
    <p:sldId id="282" r:id="rId28"/>
    <p:sldId id="283" r:id="rId29"/>
    <p:sldId id="286" r:id="rId30"/>
    <p:sldId id="287" r:id="rId31"/>
    <p:sldId id="290" r:id="rId32"/>
    <p:sldId id="294" r:id="rId33"/>
    <p:sldId id="304" r:id="rId34"/>
    <p:sldId id="296" r:id="rId35"/>
    <p:sldId id="267" r:id="rId36"/>
    <p:sldId id="264" r:id="rId37"/>
    <p:sldId id="269" r:id="rId38"/>
    <p:sldId id="291" r:id="rId39"/>
    <p:sldId id="262" r:id="rId40"/>
    <p:sldId id="285" r:id="rId41"/>
    <p:sldId id="305" r:id="rId42"/>
    <p:sldId id="299" r:id="rId43"/>
    <p:sldId id="298" r:id="rId44"/>
    <p:sldId id="300" r:id="rId45"/>
    <p:sldId id="302" r:id="rId46"/>
    <p:sldId id="301" r:id="rId47"/>
    <p:sldId id="278" r:id="rId48"/>
    <p:sldId id="284" r:id="rId49"/>
    <p:sldId id="293" r:id="rId50"/>
    <p:sldId id="280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9" autoAdjust="0"/>
    <p:restoredTop sz="94660"/>
  </p:normalViewPr>
  <p:slideViewPr>
    <p:cSldViewPr>
      <p:cViewPr>
        <p:scale>
          <a:sx n="60" d="100"/>
          <a:sy n="60" d="100"/>
        </p:scale>
        <p:origin x="-1194" y="-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E4B95-34BD-4172-8F45-931F6A07DF27}" type="datetimeFigureOut">
              <a:rPr lang="en-US" smtClean="0"/>
              <a:t>4/25/2012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686F8-244F-4EDC-986A-B9E94FC8E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63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2D78F17-C8D6-214D-BC84-B33E89B97D19}" type="slidenum">
              <a:rPr lang="en-US"/>
              <a:pPr eaLnBrk="1" hangingPunct="1"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BD755EC-6E83-48B2-A23D-5506AF6EEC38}" type="datetimeFigureOut">
              <a:rPr lang="en-US" smtClean="0"/>
              <a:t>4/25/2012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01A257C-0A48-401B-AE0A-7110603336C6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55EC-6E83-48B2-A23D-5506AF6EEC38}" type="datetimeFigureOut">
              <a:rPr lang="en-US" smtClean="0"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257C-0A48-401B-AE0A-711060333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55EC-6E83-48B2-A23D-5506AF6EEC38}" type="datetimeFigureOut">
              <a:rPr lang="en-US" smtClean="0"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257C-0A48-401B-AE0A-711060333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55EC-6E83-48B2-A23D-5506AF6EEC38}" type="datetimeFigureOut">
              <a:rPr lang="en-US" smtClean="0"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257C-0A48-401B-AE0A-711060333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55EC-6E83-48B2-A23D-5506AF6EEC38}" type="datetimeFigureOut">
              <a:rPr lang="en-US" smtClean="0"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257C-0A48-401B-AE0A-711060333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55EC-6E83-48B2-A23D-5506AF6EEC38}" type="datetimeFigureOut">
              <a:rPr lang="en-US" smtClean="0"/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257C-0A48-401B-AE0A-7110603336C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55EC-6E83-48B2-A23D-5506AF6EEC38}" type="datetimeFigureOut">
              <a:rPr lang="en-US" smtClean="0"/>
              <a:t>4/25/2012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257C-0A48-401B-AE0A-711060333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55EC-6E83-48B2-A23D-5506AF6EEC38}" type="datetimeFigureOut">
              <a:rPr lang="en-US" smtClean="0"/>
              <a:t>4/25/2012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257C-0A48-401B-AE0A-711060333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55EC-6E83-48B2-A23D-5506AF6EEC38}" type="datetimeFigureOut">
              <a:rPr lang="en-US" smtClean="0"/>
              <a:t>4/25/2012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257C-0A48-401B-AE0A-711060333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55EC-6E83-48B2-A23D-5506AF6EEC38}" type="datetimeFigureOut">
              <a:rPr lang="en-US" smtClean="0"/>
              <a:t>4/25/2012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257C-0A48-401B-AE0A-7110603336C6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55EC-6E83-48B2-A23D-5506AF6EEC38}" type="datetimeFigureOut">
              <a:rPr lang="en-US" smtClean="0"/>
              <a:t>4/25/2012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A257C-0A48-401B-AE0A-7110603336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BD755EC-6E83-48B2-A23D-5506AF6EEC38}" type="datetimeFigureOut">
              <a:rPr lang="en-US" smtClean="0"/>
              <a:t>4/25/2012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01A257C-0A48-401B-AE0A-7110603336C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/>
  </p:transition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3.wdp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11.wdp"/><Relationship Id="rId1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15.wdp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microsoft.com/office/2007/relationships/hdphoto" Target="../media/hdphoto18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11" Type="http://schemas.openxmlformats.org/officeDocument/2006/relationships/image" Target="../media/image54.jpeg"/><Relationship Id="rId5" Type="http://schemas.openxmlformats.org/officeDocument/2006/relationships/image" Target="../media/image49.jpeg"/><Relationship Id="rId10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microsoft.com/office/2007/relationships/hdphoto" Target="../media/hdphoto20.wdp"/><Relationship Id="rId4" Type="http://schemas.openxmlformats.org/officeDocument/2006/relationships/image" Target="../media/image58.png"/><Relationship Id="rId9" Type="http://schemas.microsoft.com/office/2007/relationships/hdphoto" Target="../media/hdphoto22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microsoft.com/office/2007/relationships/hdphoto" Target="../media/hdphoto24.wdp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microsoft.com/office/2007/relationships/hdphoto" Target="../media/hdphoto27.wdp"/><Relationship Id="rId4" Type="http://schemas.openxmlformats.org/officeDocument/2006/relationships/image" Target="../media/image65.png"/><Relationship Id="rId9" Type="http://schemas.microsoft.com/office/2007/relationships/hdphoto" Target="../media/hdphoto29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5.wdp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microsoft.com/office/2007/relationships/hdphoto" Target="../media/hdphoto37.wdp"/><Relationship Id="rId7" Type="http://schemas.microsoft.com/office/2007/relationships/hdphoto" Target="../media/hdphoto39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microsoft.com/office/2007/relationships/hdphoto" Target="../media/hdphoto38.wdp"/><Relationship Id="rId4" Type="http://schemas.openxmlformats.org/officeDocument/2006/relationships/image" Target="../media/image90.jpeg"/><Relationship Id="rId9" Type="http://schemas.microsoft.com/office/2007/relationships/hdphoto" Target="../media/hdphoto40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7" Type="http://schemas.microsoft.com/office/2007/relationships/hdphoto" Target="../media/hdphoto41.wdp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863960"/>
          </a:xfrm>
        </p:spPr>
        <p:txBody>
          <a:bodyPr>
            <a:noAutofit/>
          </a:bodyPr>
          <a:lstStyle/>
          <a:p>
            <a:pPr algn="ctr"/>
            <a:r>
              <a:rPr lang="en-US" sz="5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Switching Plates</a:t>
            </a:r>
            <a:endParaRPr lang="en-US" sz="5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1922" y="2133600"/>
            <a:ext cx="478207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Searching for </a:t>
            </a:r>
            <a:b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</a:t>
            </a:r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</a:t>
            </a:r>
          </a:p>
          <a:p>
            <a:pPr algn="ctr"/>
            <a:endParaRPr lang="en-US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 H. Lipps</a:t>
            </a:r>
          </a:p>
          <a:p>
            <a:pPr algn="ctr"/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UCMP</a:t>
            </a:r>
          </a:p>
          <a:p>
            <a:pPr algn="ctr"/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 Center</a:t>
            </a:r>
            <a:endParaRPr 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8" y="1302840"/>
            <a:ext cx="4212937" cy="448835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cxnSp>
        <p:nvCxnSpPr>
          <p:cNvPr id="19" name="Straight Connector 18"/>
          <p:cNvCxnSpPr/>
          <p:nvPr/>
        </p:nvCxnSpPr>
        <p:spPr>
          <a:xfrm>
            <a:off x="76200" y="1382109"/>
            <a:ext cx="1852444" cy="265649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1936532" y="4020207"/>
            <a:ext cx="2301766" cy="1261310"/>
          </a:xfrm>
          <a:custGeom>
            <a:avLst/>
            <a:gdLst>
              <a:gd name="connsiteX0" fmla="*/ 0 w 2301766"/>
              <a:gd name="connsiteY0" fmla="*/ 0 h 1261310"/>
              <a:gd name="connsiteX1" fmla="*/ 78828 w 2301766"/>
              <a:gd name="connsiteY1" fmla="*/ 47296 h 1261310"/>
              <a:gd name="connsiteX2" fmla="*/ 141890 w 2301766"/>
              <a:gd name="connsiteY2" fmla="*/ 78827 h 1261310"/>
              <a:gd name="connsiteX3" fmla="*/ 204952 w 2301766"/>
              <a:gd name="connsiteY3" fmla="*/ 157655 h 1261310"/>
              <a:gd name="connsiteX4" fmla="*/ 252248 w 2301766"/>
              <a:gd name="connsiteY4" fmla="*/ 173421 h 1261310"/>
              <a:gd name="connsiteX5" fmla="*/ 315311 w 2301766"/>
              <a:gd name="connsiteY5" fmla="*/ 252248 h 1261310"/>
              <a:gd name="connsiteX6" fmla="*/ 472966 w 2301766"/>
              <a:gd name="connsiteY6" fmla="*/ 283779 h 1261310"/>
              <a:gd name="connsiteX7" fmla="*/ 520262 w 2301766"/>
              <a:gd name="connsiteY7" fmla="*/ 299545 h 1261310"/>
              <a:gd name="connsiteX8" fmla="*/ 630621 w 2301766"/>
              <a:gd name="connsiteY8" fmla="*/ 331076 h 1261310"/>
              <a:gd name="connsiteX9" fmla="*/ 693683 w 2301766"/>
              <a:gd name="connsiteY9" fmla="*/ 362607 h 1261310"/>
              <a:gd name="connsiteX10" fmla="*/ 804042 w 2301766"/>
              <a:gd name="connsiteY10" fmla="*/ 394138 h 1261310"/>
              <a:gd name="connsiteX11" fmla="*/ 914400 w 2301766"/>
              <a:gd name="connsiteY11" fmla="*/ 425669 h 1261310"/>
              <a:gd name="connsiteX12" fmla="*/ 945931 w 2301766"/>
              <a:gd name="connsiteY12" fmla="*/ 472965 h 1261310"/>
              <a:gd name="connsiteX13" fmla="*/ 1040524 w 2301766"/>
              <a:gd name="connsiteY13" fmla="*/ 504496 h 1261310"/>
              <a:gd name="connsiteX14" fmla="*/ 1340069 w 2301766"/>
              <a:gd name="connsiteY14" fmla="*/ 536027 h 1261310"/>
              <a:gd name="connsiteX15" fmla="*/ 1371600 w 2301766"/>
              <a:gd name="connsiteY15" fmla="*/ 583324 h 1261310"/>
              <a:gd name="connsiteX16" fmla="*/ 1434662 w 2301766"/>
              <a:gd name="connsiteY16" fmla="*/ 599090 h 1261310"/>
              <a:gd name="connsiteX17" fmla="*/ 1481959 w 2301766"/>
              <a:gd name="connsiteY17" fmla="*/ 614855 h 1261310"/>
              <a:gd name="connsiteX18" fmla="*/ 1529255 w 2301766"/>
              <a:gd name="connsiteY18" fmla="*/ 646386 h 1261310"/>
              <a:gd name="connsiteX19" fmla="*/ 1592317 w 2301766"/>
              <a:gd name="connsiteY19" fmla="*/ 662152 h 1261310"/>
              <a:gd name="connsiteX20" fmla="*/ 1608083 w 2301766"/>
              <a:gd name="connsiteY20" fmla="*/ 709448 h 1261310"/>
              <a:gd name="connsiteX21" fmla="*/ 1655379 w 2301766"/>
              <a:gd name="connsiteY21" fmla="*/ 725214 h 1261310"/>
              <a:gd name="connsiteX22" fmla="*/ 1734207 w 2301766"/>
              <a:gd name="connsiteY22" fmla="*/ 740979 h 1261310"/>
              <a:gd name="connsiteX23" fmla="*/ 1781504 w 2301766"/>
              <a:gd name="connsiteY23" fmla="*/ 772510 h 1261310"/>
              <a:gd name="connsiteX24" fmla="*/ 1860331 w 2301766"/>
              <a:gd name="connsiteY24" fmla="*/ 851338 h 1261310"/>
              <a:gd name="connsiteX25" fmla="*/ 1923393 w 2301766"/>
              <a:gd name="connsiteY25" fmla="*/ 867103 h 1261310"/>
              <a:gd name="connsiteX26" fmla="*/ 2033752 w 2301766"/>
              <a:gd name="connsiteY26" fmla="*/ 914400 h 1261310"/>
              <a:gd name="connsiteX27" fmla="*/ 2081048 w 2301766"/>
              <a:gd name="connsiteY27" fmla="*/ 1024759 h 1261310"/>
              <a:gd name="connsiteX28" fmla="*/ 2144111 w 2301766"/>
              <a:gd name="connsiteY28" fmla="*/ 1072055 h 1261310"/>
              <a:gd name="connsiteX29" fmla="*/ 2175642 w 2301766"/>
              <a:gd name="connsiteY29" fmla="*/ 1119352 h 1261310"/>
              <a:gd name="connsiteX30" fmla="*/ 2191407 w 2301766"/>
              <a:gd name="connsiteY30" fmla="*/ 1166648 h 1261310"/>
              <a:gd name="connsiteX31" fmla="*/ 2254469 w 2301766"/>
              <a:gd name="connsiteY31" fmla="*/ 1198179 h 1261310"/>
              <a:gd name="connsiteX32" fmla="*/ 2301766 w 2301766"/>
              <a:gd name="connsiteY32" fmla="*/ 1261241 h 1261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301766" h="1261310">
                <a:moveTo>
                  <a:pt x="0" y="0"/>
                </a:moveTo>
                <a:cubicBezTo>
                  <a:pt x="26276" y="15765"/>
                  <a:pt x="52041" y="32415"/>
                  <a:pt x="78828" y="47296"/>
                </a:cubicBezTo>
                <a:cubicBezTo>
                  <a:pt x="99372" y="58709"/>
                  <a:pt x="122335" y="65790"/>
                  <a:pt x="141890" y="78827"/>
                </a:cubicBezTo>
                <a:cubicBezTo>
                  <a:pt x="238306" y="143106"/>
                  <a:pt x="99543" y="73327"/>
                  <a:pt x="204952" y="157655"/>
                </a:cubicBezTo>
                <a:cubicBezTo>
                  <a:pt x="217929" y="168036"/>
                  <a:pt x="236483" y="168166"/>
                  <a:pt x="252248" y="173421"/>
                </a:cubicBezTo>
                <a:cubicBezTo>
                  <a:pt x="263389" y="190132"/>
                  <a:pt x="292845" y="241015"/>
                  <a:pt x="315311" y="252248"/>
                </a:cubicBezTo>
                <a:cubicBezTo>
                  <a:pt x="338833" y="264009"/>
                  <a:pt x="461084" y="281799"/>
                  <a:pt x="472966" y="283779"/>
                </a:cubicBezTo>
                <a:cubicBezTo>
                  <a:pt x="488731" y="289034"/>
                  <a:pt x="504283" y="294980"/>
                  <a:pt x="520262" y="299545"/>
                </a:cubicBezTo>
                <a:cubicBezTo>
                  <a:pt x="560272" y="310977"/>
                  <a:pt x="592814" y="314873"/>
                  <a:pt x="630621" y="331076"/>
                </a:cubicBezTo>
                <a:cubicBezTo>
                  <a:pt x="652223" y="340334"/>
                  <a:pt x="672081" y="353349"/>
                  <a:pt x="693683" y="362607"/>
                </a:cubicBezTo>
                <a:cubicBezTo>
                  <a:pt x="731478" y="378805"/>
                  <a:pt x="764048" y="382711"/>
                  <a:pt x="804042" y="394138"/>
                </a:cubicBezTo>
                <a:cubicBezTo>
                  <a:pt x="962375" y="439376"/>
                  <a:pt x="717241" y="376378"/>
                  <a:pt x="914400" y="425669"/>
                </a:cubicBezTo>
                <a:cubicBezTo>
                  <a:pt x="924910" y="441434"/>
                  <a:pt x="929863" y="462923"/>
                  <a:pt x="945931" y="472965"/>
                </a:cubicBezTo>
                <a:cubicBezTo>
                  <a:pt x="974116" y="490580"/>
                  <a:pt x="1008993" y="493986"/>
                  <a:pt x="1040524" y="504496"/>
                </a:cubicBezTo>
                <a:cubicBezTo>
                  <a:pt x="1167746" y="546904"/>
                  <a:pt x="1071224" y="519225"/>
                  <a:pt x="1340069" y="536027"/>
                </a:cubicBezTo>
                <a:cubicBezTo>
                  <a:pt x="1350579" y="551793"/>
                  <a:pt x="1355834" y="572813"/>
                  <a:pt x="1371600" y="583324"/>
                </a:cubicBezTo>
                <a:cubicBezTo>
                  <a:pt x="1389628" y="595343"/>
                  <a:pt x="1413828" y="593137"/>
                  <a:pt x="1434662" y="599090"/>
                </a:cubicBezTo>
                <a:cubicBezTo>
                  <a:pt x="1450641" y="603655"/>
                  <a:pt x="1466193" y="609600"/>
                  <a:pt x="1481959" y="614855"/>
                </a:cubicBezTo>
                <a:cubicBezTo>
                  <a:pt x="1497724" y="625365"/>
                  <a:pt x="1511839" y="638922"/>
                  <a:pt x="1529255" y="646386"/>
                </a:cubicBezTo>
                <a:cubicBezTo>
                  <a:pt x="1549171" y="654921"/>
                  <a:pt x="1575397" y="648616"/>
                  <a:pt x="1592317" y="662152"/>
                </a:cubicBezTo>
                <a:cubicBezTo>
                  <a:pt x="1605294" y="672533"/>
                  <a:pt x="1596332" y="697697"/>
                  <a:pt x="1608083" y="709448"/>
                </a:cubicBezTo>
                <a:cubicBezTo>
                  <a:pt x="1619834" y="721199"/>
                  <a:pt x="1639257" y="721183"/>
                  <a:pt x="1655379" y="725214"/>
                </a:cubicBezTo>
                <a:cubicBezTo>
                  <a:pt x="1681375" y="731713"/>
                  <a:pt x="1707931" y="735724"/>
                  <a:pt x="1734207" y="740979"/>
                </a:cubicBezTo>
                <a:cubicBezTo>
                  <a:pt x="1749973" y="751489"/>
                  <a:pt x="1768106" y="759112"/>
                  <a:pt x="1781504" y="772510"/>
                </a:cubicBezTo>
                <a:cubicBezTo>
                  <a:pt x="1834055" y="825061"/>
                  <a:pt x="1786760" y="819808"/>
                  <a:pt x="1860331" y="851338"/>
                </a:cubicBezTo>
                <a:cubicBezTo>
                  <a:pt x="1880247" y="859873"/>
                  <a:pt x="1902559" y="861150"/>
                  <a:pt x="1923393" y="867103"/>
                </a:cubicBezTo>
                <a:cubicBezTo>
                  <a:pt x="1977518" y="882567"/>
                  <a:pt x="1977700" y="886374"/>
                  <a:pt x="2033752" y="914400"/>
                </a:cubicBezTo>
                <a:cubicBezTo>
                  <a:pt x="2044426" y="946423"/>
                  <a:pt x="2059796" y="999965"/>
                  <a:pt x="2081048" y="1024759"/>
                </a:cubicBezTo>
                <a:cubicBezTo>
                  <a:pt x="2098148" y="1044709"/>
                  <a:pt x="2123090" y="1056290"/>
                  <a:pt x="2144111" y="1072055"/>
                </a:cubicBezTo>
                <a:cubicBezTo>
                  <a:pt x="2154621" y="1087821"/>
                  <a:pt x="2167168" y="1102404"/>
                  <a:pt x="2175642" y="1119352"/>
                </a:cubicBezTo>
                <a:cubicBezTo>
                  <a:pt x="2183074" y="1134216"/>
                  <a:pt x="2179656" y="1154897"/>
                  <a:pt x="2191407" y="1166648"/>
                </a:cubicBezTo>
                <a:cubicBezTo>
                  <a:pt x="2208025" y="1183266"/>
                  <a:pt x="2233448" y="1187669"/>
                  <a:pt x="2254469" y="1198179"/>
                </a:cubicBezTo>
                <a:cubicBezTo>
                  <a:pt x="2288350" y="1265942"/>
                  <a:pt x="2262498" y="1261241"/>
                  <a:pt x="2301766" y="1261241"/>
                </a:cubicBez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086100" y="1550202"/>
            <a:ext cx="10182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NA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3400" y="4640759"/>
            <a:ext cx="1233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Pac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2744941" y="4530804"/>
            <a:ext cx="60785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6600" dirty="0">
                <a:solidFill>
                  <a:schemeClr val="bg1"/>
                </a:solidFill>
              </a:rPr>
              <a:t>*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533400" y="1524000"/>
            <a:ext cx="60785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6600" dirty="0">
                <a:solidFill>
                  <a:schemeClr val="bg1"/>
                </a:solidFill>
              </a:rPr>
              <a:t>*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85286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utoUpdateAnimBg="0"/>
      <p:bldP spid="3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12440"/>
            <a:ext cx="9144000" cy="863960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D. Cooper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Archaeology &amp; 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Paleontology Center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19" y="1981200"/>
            <a:ext cx="8275581" cy="1828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9927" y="4145340"/>
            <a:ext cx="88569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Life in 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California</a:t>
            </a:r>
            <a:endParaRPr lang="en-US" sz="4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029200"/>
            <a:ext cx="2591304" cy="157803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46" y="5486400"/>
            <a:ext cx="2357956" cy="80331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90" y="5029200"/>
            <a:ext cx="1676400" cy="167640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167730" y="5029200"/>
            <a:ext cx="7478614" cy="1676400"/>
            <a:chOff x="1167730" y="5029200"/>
            <a:chExt cx="7478614" cy="16764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5040" y="5078381"/>
              <a:ext cx="2591304" cy="1578038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7986" y="5465741"/>
              <a:ext cx="2357956" cy="803319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730" y="5029200"/>
              <a:ext cx="1676400" cy="1676400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569135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8382000" cy="863960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D. Cooper 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Archaeology </a:t>
            </a:r>
            <a:b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Paleontology Center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980" y="3951744"/>
            <a:ext cx="845295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 H. Lipps, Director</a:t>
            </a: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Jeannine Pedersen, Curator of Archaeology</a:t>
            </a: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Meredith Rivin, Curator of Paleontology</a:t>
            </a: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Knell, Faculty Curator of Archaeology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Parham, Faculty Curator of Paleontology</a:t>
            </a: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Sarah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Rieboldt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Outreach Coordinator (NSF)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t="17002" r="3280" b="35833"/>
          <a:stretch/>
        </p:blipFill>
        <p:spPr>
          <a:xfrm>
            <a:off x="1752599" y="1553094"/>
            <a:ext cx="5638801" cy="22848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600007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8382000" cy="863960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D. Cooper Archaeology </a:t>
            </a:r>
            <a:b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Paleontology Center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19" y="1600200"/>
            <a:ext cx="8652116" cy="1828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3657600"/>
            <a:ext cx="933300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Aims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 To care for OC’s fossils, Native American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artifacts &amp; historic items recovered from any 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projects or in other ways.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Research, outreach, education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K-graduate students, and exhibits.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Funding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Orange County, CSUF, donors, mitigation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companies, developers,  and government agencies.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241159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8382000" cy="863960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D. Cooper Archaeology </a:t>
            </a:r>
            <a:b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Paleontology Center 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057400" y="1546144"/>
            <a:ext cx="5058177" cy="5197019"/>
            <a:chOff x="2057400" y="1546144"/>
            <a:chExt cx="5058177" cy="51970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6" r="21590"/>
            <a:stretch/>
          </p:blipFill>
          <p:spPr>
            <a:xfrm>
              <a:off x="2057400" y="1546144"/>
              <a:ext cx="5058177" cy="519701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2514600" y="1866900"/>
              <a:ext cx="4191000" cy="381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705600" y="1866900"/>
              <a:ext cx="228600" cy="46863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514600" y="1905000"/>
              <a:ext cx="1066800" cy="46482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3581400" y="6553200"/>
              <a:ext cx="33528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868602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8382000" cy="863960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D. Cooper Archaeology </a:t>
            </a:r>
            <a:b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Paleontology Center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" b="19949"/>
          <a:stretch/>
        </p:blipFill>
        <p:spPr>
          <a:xfrm>
            <a:off x="366445" y="1828800"/>
            <a:ext cx="8472755" cy="4211392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00940514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94" y="945933"/>
            <a:ext cx="8436174" cy="5638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66800" y="152400"/>
            <a:ext cx="7255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 Center Areas of Interest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082466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5" t="32278" r="10083" b="24938"/>
          <a:stretch/>
        </p:blipFill>
        <p:spPr bwMode="auto">
          <a:xfrm>
            <a:off x="281573" y="1874460"/>
            <a:ext cx="8666813" cy="376434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30148" y="228600"/>
            <a:ext cx="7832852" cy="11430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Mitigation Collections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477000" y="5943600"/>
            <a:ext cx="2590800" cy="706821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Joaquin</a:t>
            </a:r>
            <a:endParaRPr lang="en-US"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314157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0"/>
          <a:stretch/>
        </p:blipFill>
        <p:spPr>
          <a:xfrm>
            <a:off x="3022242" y="3710749"/>
            <a:ext cx="6031716" cy="307268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" b="18934"/>
          <a:stretch/>
        </p:blipFill>
        <p:spPr>
          <a:xfrm>
            <a:off x="126642" y="113763"/>
            <a:ext cx="6161820" cy="3556714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12808523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204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5" r="31109"/>
          <a:stretch/>
        </p:blipFill>
        <p:spPr>
          <a:xfrm>
            <a:off x="260243" y="1224509"/>
            <a:ext cx="4150916" cy="46905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DSC_009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71198" y="1307028"/>
            <a:ext cx="6422629" cy="42657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189698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107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0164"/>
            <a:ext cx="8823877" cy="5860636"/>
          </a:xfrm>
          <a:prstGeom prst="rect">
            <a:avLst/>
          </a:prstGeom>
          <a:ln w="38100"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90838658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12440"/>
            <a:ext cx="9144000" cy="863960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California </a:t>
            </a:r>
            <a:b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Museum of Paleontology</a:t>
            </a:r>
            <a:endParaRPr lang="en-US"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7058" y="6012359"/>
            <a:ext cx="48157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</a:t>
            </a:r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</a:t>
            </a:r>
            <a:endParaRPr 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5200" r="4376"/>
          <a:stretch/>
        </p:blipFill>
        <p:spPr>
          <a:xfrm>
            <a:off x="2254147" y="1828800"/>
            <a:ext cx="4832453" cy="4038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858944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56" y="76200"/>
            <a:ext cx="7024744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Ralph B. Clark Park 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2" t="27335"/>
          <a:stretch/>
        </p:blipFill>
        <p:spPr>
          <a:xfrm>
            <a:off x="354874" y="1676400"/>
            <a:ext cx="8531080" cy="4267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740382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60040"/>
            <a:ext cx="8382000" cy="863960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Cooper Center Fossils</a:t>
            </a:r>
            <a:b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County Community Colleges</a:t>
            </a:r>
            <a:endParaRPr lang="en-US"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1" b="17337"/>
          <a:stretch/>
        </p:blipFill>
        <p:spPr>
          <a:xfrm>
            <a:off x="533400" y="2011251"/>
            <a:ext cx="8077200" cy="423714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79306150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56534" y="2641240"/>
            <a:ext cx="3878180" cy="863960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Cooper Center Artifacts </a:t>
            </a:r>
            <a:b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Fossils</a:t>
            </a:r>
            <a:b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Mitigation Companies</a:t>
            </a:r>
            <a:endParaRPr lang="en-US"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" y="0"/>
            <a:ext cx="5475584" cy="3636769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4"/>
          <a:stretch/>
        </p:blipFill>
        <p:spPr>
          <a:xfrm>
            <a:off x="4724400" y="3627548"/>
            <a:ext cx="4448427" cy="3242257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" y="3615743"/>
            <a:ext cx="4881600" cy="3242257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59555075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4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</a:rPr>
              <a:t>Orange County Dinosaurs</a:t>
            </a:r>
          </a:p>
        </p:txBody>
      </p:sp>
      <p:pic>
        <p:nvPicPr>
          <p:cNvPr id="35843" name="Picture 3" descr="IMG_00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590800"/>
            <a:ext cx="5391150" cy="4025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3" descr="IMG_20110713_11232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1" t="30446" r="26864" b="13924"/>
          <a:stretch/>
        </p:blipFill>
        <p:spPr bwMode="auto">
          <a:xfrm>
            <a:off x="4267200" y="1066800"/>
            <a:ext cx="4383690" cy="3162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Box 4"/>
          <p:cNvSpPr txBox="1">
            <a:spLocks noChangeArrowheads="1"/>
          </p:cNvSpPr>
          <p:nvPr/>
        </p:nvSpPr>
        <p:spPr bwMode="auto">
          <a:xfrm>
            <a:off x="6550025" y="5320605"/>
            <a:ext cx="32035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History Museum of LA County</a:t>
            </a:r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431800" y="1143000"/>
            <a:ext cx="3454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Toll Roads office lobby, Irvine, CA</a:t>
            </a:r>
          </a:p>
        </p:txBody>
      </p:sp>
    </p:spTree>
    <p:extLst>
      <p:ext uri="{BB962C8B-B14F-4D97-AF65-F5344CB8AC3E}">
        <p14:creationId xmlns:p14="http://schemas.microsoft.com/office/powerpoint/2010/main" val="404882526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ammonit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06496" y="3429000"/>
            <a:ext cx="360362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4" descr="heteromorphammonite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20" y="4911670"/>
            <a:ext cx="2379662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Cretaceousgastropod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366" y="2837027"/>
            <a:ext cx="24987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smallammonite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2657743" y="2785728"/>
            <a:ext cx="2238375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DSC_0035.JP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2" b="95822" l="2146" r="99207">
                        <a14:foregroundMark x1="6413" y1="52633" x2="26866" y2="7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72"/>
          <a:stretch/>
        </p:blipFill>
        <p:spPr>
          <a:xfrm>
            <a:off x="3814828" y="152400"/>
            <a:ext cx="5064263" cy="2735524"/>
          </a:xfrm>
          <a:prstGeom prst="rect">
            <a:avLst/>
          </a:prstGeom>
        </p:spPr>
      </p:pic>
      <p:pic>
        <p:nvPicPr>
          <p:cNvPr id="3" name="Picture 2" descr="DSC_0037.JPG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72" b="94874" l="9981" r="914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81" y="3546141"/>
            <a:ext cx="4756938" cy="31594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25" b="69678" l="6003" r="71351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396"/>
            <a:ext cx="4631507" cy="307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8642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chevrotain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25" l="34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89397"/>
            <a:ext cx="4923583" cy="328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primatetoothSE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556" y="708732"/>
            <a:ext cx="2991554" cy="208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 descr="primatetooth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6" b="89793" l="2128" r="893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95300"/>
            <a:ext cx="1300162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7" descr="DSC_0447.JP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43" b="100000" l="2826" r="98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3897753" cy="296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84879" y="495300"/>
            <a:ext cx="4432310" cy="27813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1861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2765425" cy="13049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PlatanistidSkullDorsal copy.jpg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r="1" b="-1018"/>
          <a:stretch/>
        </p:blipFill>
        <p:spPr>
          <a:xfrm>
            <a:off x="7340600" y="914400"/>
            <a:ext cx="1803400" cy="2624138"/>
          </a:xfrm>
          <a:ln w="28575">
            <a:solidFill>
              <a:schemeClr val="tx1"/>
            </a:solidFill>
          </a:ln>
        </p:spPr>
      </p:pic>
      <p:pic>
        <p:nvPicPr>
          <p:cNvPr id="7" name="Picture 6" descr="Squalodont2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0"/>
            <a:ext cx="3505200" cy="1143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aleo lab 067 copy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50" r="1563"/>
          <a:stretch>
            <a:fillRect/>
          </a:stretch>
        </p:blipFill>
        <p:spPr bwMode="auto">
          <a:xfrm>
            <a:off x="228600" y="4953000"/>
            <a:ext cx="3054350" cy="16002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233 cop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105400"/>
            <a:ext cx="2284413" cy="1447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11" descr="PICT0071 copy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8"/>
          <a:stretch>
            <a:fillRect/>
          </a:stretch>
        </p:blipFill>
        <p:spPr bwMode="auto">
          <a:xfrm>
            <a:off x="304800" y="1447800"/>
            <a:ext cx="2819400" cy="17335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12" descr="Plate19 copy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657600"/>
            <a:ext cx="2819400" cy="2895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13" descr="P104031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67000"/>
            <a:ext cx="2770188" cy="2209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" charset="0"/>
              </a:rPr>
              <a:t>LAGUNA CANYON LOCAL FAUNA</a:t>
            </a:r>
          </a:p>
        </p:txBody>
      </p:sp>
      <p:sp>
        <p:nvSpPr>
          <p:cNvPr id="28685" name="TextBox 12"/>
          <p:cNvSpPr txBox="1">
            <a:spLocks noChangeArrowheads="1"/>
          </p:cNvSpPr>
          <p:nvPr/>
        </p:nvSpPr>
        <p:spPr bwMode="auto">
          <a:xfrm>
            <a:off x="0" y="6553200"/>
            <a:ext cx="273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*All scale bars are 10 cm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990600" y="3276600"/>
            <a:ext cx="1676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25031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7200" y="44668"/>
            <a:ext cx="3875356" cy="6781800"/>
            <a:chOff x="1001444" y="-762000"/>
            <a:chExt cx="4260415" cy="7225861"/>
          </a:xfrm>
        </p:grpSpPr>
        <p:pic>
          <p:nvPicPr>
            <p:cNvPr id="5" name="Picture 4" descr="DSC_0062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582" r="24587" b="2582"/>
            <a:stretch/>
          </p:blipFill>
          <p:spPr>
            <a:xfrm rot="16200000">
              <a:off x="714007" y="-474563"/>
              <a:ext cx="4819523" cy="4244650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6" name="Picture 5" descr="DSC_0067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8" t="3555" r="30813"/>
            <a:stretch/>
          </p:blipFill>
          <p:spPr>
            <a:xfrm rot="16200000">
              <a:off x="1257795" y="2459797"/>
              <a:ext cx="3873061" cy="4135067"/>
            </a:xfrm>
            <a:prstGeom prst="rect">
              <a:avLst/>
            </a:prstGeom>
            <a:ln w="28575">
              <a:noFill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4876800" y="2306339"/>
            <a:ext cx="39485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Miocene</a:t>
            </a:r>
            <a:b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Baleen Whale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740082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smostylusteeth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806450"/>
            <a:ext cx="3195638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SC_0270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501496"/>
            <a:ext cx="488315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desmoteeth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4014408"/>
            <a:ext cx="3673475" cy="24398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IMG_0041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34" y="257995"/>
            <a:ext cx="4736574" cy="35378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489248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vocado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178"/>
            <a:ext cx="4498330" cy="3522336"/>
          </a:xfrm>
          <a:prstGeom prst="rect">
            <a:avLst/>
          </a:prstGeom>
        </p:spPr>
      </p:pic>
      <p:pic>
        <p:nvPicPr>
          <p:cNvPr id="4" name="Picture 3" descr="leaf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87" y="633287"/>
            <a:ext cx="4015092" cy="2666740"/>
          </a:xfrm>
          <a:prstGeom prst="rect">
            <a:avLst/>
          </a:prstGeom>
        </p:spPr>
      </p:pic>
      <p:pic>
        <p:nvPicPr>
          <p:cNvPr id="5" name="Picture 4" descr="seaweed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002" y="3787514"/>
            <a:ext cx="6590239" cy="293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012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12440"/>
            <a:ext cx="9144000" cy="863960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California </a:t>
            </a:r>
            <a:b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Museum of Paleontology</a:t>
            </a:r>
            <a:endParaRPr lang="en-US"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8002" y="6012359"/>
            <a:ext cx="16738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  <a:endParaRPr 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7" b="96868" l="515" r="986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3" y="2103001"/>
            <a:ext cx="3116617" cy="4221599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21188"/>
            <a:ext cx="5365090" cy="34938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6485248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109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1" y="274638"/>
            <a:ext cx="4186472" cy="63032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pecten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66" y="1828800"/>
            <a:ext cx="3328734" cy="2908002"/>
          </a:xfrm>
          <a:prstGeom prst="rect">
            <a:avLst/>
          </a:prstGeom>
        </p:spPr>
      </p:pic>
      <p:pic>
        <p:nvPicPr>
          <p:cNvPr id="6" name="Picture 5" descr="steinkern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66" y="274638"/>
            <a:ext cx="2295599" cy="1913739"/>
          </a:xfrm>
          <a:prstGeom prst="rect">
            <a:avLst/>
          </a:prstGeom>
        </p:spPr>
      </p:pic>
      <p:pic>
        <p:nvPicPr>
          <p:cNvPr id="7" name="Picture 6" descr="DSC_0382.JP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2" b="64712" l="41838" r="89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67" t="29867" r="34384" b="34075"/>
          <a:stretch/>
        </p:blipFill>
        <p:spPr>
          <a:xfrm>
            <a:off x="4648200" y="3962400"/>
            <a:ext cx="2116753" cy="218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1341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57" b="90000" l="2215" r="89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746"/>
          <a:stretch/>
        </p:blipFill>
        <p:spPr>
          <a:xfrm>
            <a:off x="602818" y="420078"/>
            <a:ext cx="8617382" cy="1404257"/>
          </a:xfrm>
          <a:prstGeom prst="rect">
            <a:avLst/>
          </a:prstGeom>
          <a:ln w="38100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3200"/>
            <a:ext cx="5638800" cy="37427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886200" y="1900535"/>
            <a:ext cx="2063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meter long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45" y="2743200"/>
            <a:ext cx="2603655" cy="37427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603394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200"/>
            <a:ext cx="7024744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of Cooper Center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083" y="1371600"/>
            <a:ext cx="6777317" cy="4953000"/>
          </a:xfrm>
        </p:spPr>
        <p:txBody>
          <a:bodyPr>
            <a:no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 of Life in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Orange County 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Relationship to Pac Rim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World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biotas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projects: Histories of climate change, tsunamis, sea level, human occupation, and others of OC.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Research Institute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Undergraduate &amp; Master’s students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Doctoral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Post-doc destination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outreach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K-16 education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development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3" b="89951" l="10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226541"/>
            <a:ext cx="4747354" cy="27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2798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jlipps@fullerton.edu</a:t>
            </a:r>
            <a:r>
              <a:rPr 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br>
              <a:rPr 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				 	  </a:t>
            </a:r>
            <a:r>
              <a:rPr lang="en-US" sz="6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Thanks!</a:t>
            </a:r>
            <a:endParaRPr lang="en-US" sz="6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3842564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267200" y="1600200"/>
            <a:ext cx="502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Protentella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prolixa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Lipps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Miocene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Newport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 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Orange County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849267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22908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79040"/>
            <a:ext cx="8382000" cy="863960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Cooper Center Fossils</a:t>
            </a:r>
            <a:b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 County Community Colleges</a:t>
            </a:r>
            <a:endParaRPr lang="en-US"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4"/>
          <a:stretch/>
        </p:blipFill>
        <p:spPr>
          <a:xfrm>
            <a:off x="4442272" y="1197735"/>
            <a:ext cx="4708928" cy="26004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8"/>
          <a:stretch/>
        </p:blipFill>
        <p:spPr>
          <a:xfrm>
            <a:off x="7200" y="1197734"/>
            <a:ext cx="4483086" cy="26122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"/>
          <a:stretch/>
        </p:blipFill>
        <p:spPr>
          <a:xfrm>
            <a:off x="4579200" y="3807010"/>
            <a:ext cx="4572000" cy="31378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805"/>
            <a:ext cx="4579200" cy="30414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199772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0" y="1066801"/>
            <a:ext cx="8797956" cy="495300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2455163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60040"/>
            <a:ext cx="8382000" cy="863960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Cooper Center Fossils</a:t>
            </a:r>
            <a:b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Orange County Parks</a:t>
            </a:r>
            <a:endParaRPr lang="en-US"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r="19597" b="2985"/>
          <a:stretch/>
        </p:blipFill>
        <p:spPr>
          <a:xfrm>
            <a:off x="-2566" y="1885120"/>
            <a:ext cx="5194852" cy="495300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20516" r="2481" b="4536"/>
          <a:stretch/>
        </p:blipFill>
        <p:spPr>
          <a:xfrm>
            <a:off x="5207358" y="2924578"/>
            <a:ext cx="3979572" cy="248562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38753050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56" y="-76200"/>
            <a:ext cx="7024744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Ralph B. Clark Park 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9" y="1149872"/>
            <a:ext cx="8305800" cy="55165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013137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736240"/>
            <a:ext cx="8382000" cy="863960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D. Cooper Archaeology </a:t>
            </a:r>
            <a:b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Paleontology Center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3" r="3240" b="24818"/>
          <a:stretch/>
        </p:blipFill>
        <p:spPr>
          <a:xfrm>
            <a:off x="143814" y="2211947"/>
            <a:ext cx="8847786" cy="350305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2611448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09600"/>
            <a:ext cx="9144000" cy="863960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California </a:t>
            </a:r>
            <a:b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Museum of Paleontology</a:t>
            </a:r>
            <a:endParaRPr lang="en-US" sz="40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4810" y="6088559"/>
            <a:ext cx="72202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Who?  LeConte 1868-1901</a:t>
            </a:r>
            <a:endParaRPr 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895" y="1537138"/>
            <a:ext cx="4987505" cy="45735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37138"/>
            <a:ext cx="3523859" cy="45735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259748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SC_00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86" y="525860"/>
            <a:ext cx="8727390" cy="579655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8120000">
            <a:off x="4567698" y="2352036"/>
            <a:ext cx="847425" cy="63929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4660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74" r="35713"/>
          <a:stretch/>
        </p:blipFill>
        <p:spPr>
          <a:xfrm>
            <a:off x="1854199" y="533400"/>
            <a:ext cx="5537201" cy="43067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09600" y="5257800"/>
            <a:ext cx="7701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artifacts &amp; historical items.</a:t>
            </a:r>
          </a:p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10,000 to 50 years ago.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501541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0467" y="5200471"/>
            <a:ext cx="53447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artifacts</a:t>
            </a:r>
          </a:p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10,000 years ago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228" b="77154" l="6000" r="93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5" t="21639" r="53445" b="24580"/>
          <a:stretch/>
        </p:blipFill>
        <p:spPr>
          <a:xfrm>
            <a:off x="4267200" y="381000"/>
            <a:ext cx="4640943" cy="3908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5" b="73196" l="6776" r="8995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10115" r="9959" b="25399"/>
          <a:stretch/>
        </p:blipFill>
        <p:spPr>
          <a:xfrm rot="16200000">
            <a:off x="226609" y="992593"/>
            <a:ext cx="4503413" cy="26706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4419600"/>
            <a:ext cx="1326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Points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4191000"/>
            <a:ext cx="2297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Cogstones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1843456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200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Accomplishments at Cooper Center in 2011-12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7" y="1295400"/>
            <a:ext cx="8991600" cy="4953000"/>
          </a:xfrm>
        </p:spPr>
        <p:txBody>
          <a:bodyPr>
            <a:no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 fully functioning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~30 volunteers recruited 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2000 objects added to databases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Recruited and hired a director, a curator, a faculty curator &amp; an outreach coordinator (CSUF)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&amp; security upgrades (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OCParks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CSUF)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Outreach lectures presented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proposals for funding ($600,000) pending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Funding sources identified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exhibits underway (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OCParks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Crystal Cove, GSA)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CSUF computer science students designed web site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Relocation of fossils from Yellow Building prior to its demolition 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139002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-152400"/>
            <a:ext cx="7024744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 of Cooper Center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7172325" cy="4953000"/>
          </a:xfrm>
        </p:spPr>
        <p:txBody>
          <a:bodyPr>
            <a:no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Curation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Storage Space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Funding (Naturally!)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Curation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(NSF,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OCParks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fees)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Research (NSF, NASA, foundations)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Outreach (NSF, foundations, donors)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Education:  K-16, graduate. (NSF, 			foundations, donors)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Exhibitry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OCParks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“Discovery centers”, 		JW Airport, commercial sites)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Web development (NSF, NASA, donors)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exhibit venues in Orange Co.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Increased Involvement with CRM, 	construction &amp; development firms.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97" b="64585" l="9914" r="96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5825" y="1857375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8914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5"/>
          <p:cNvSpPr txBox="1">
            <a:spLocks noChangeArrowheads="1"/>
          </p:cNvSpPr>
          <p:nvPr/>
        </p:nvSpPr>
        <p:spPr bwMode="auto">
          <a:xfrm>
            <a:off x="290512" y="152400"/>
            <a:ext cx="50434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Talega Rhino Quarry</a:t>
            </a:r>
          </a:p>
        </p:txBody>
      </p:sp>
      <p:pic>
        <p:nvPicPr>
          <p:cNvPr id="3" name="Picture 2" descr="DSC_00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432" y="3381647"/>
            <a:ext cx="5041768" cy="33486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4034" name="Picture 8" descr="DSC_005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8" b="16523"/>
          <a:stretch/>
        </p:blipFill>
        <p:spPr bwMode="auto">
          <a:xfrm>
            <a:off x="188325" y="838200"/>
            <a:ext cx="4953000" cy="251138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06929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7"/>
          <a:stretch/>
        </p:blipFill>
        <p:spPr>
          <a:xfrm>
            <a:off x="304800" y="396766"/>
            <a:ext cx="8576441" cy="61119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831456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34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2" y="2467274"/>
            <a:ext cx="5480664" cy="36401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 descr="DSC_0114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14" t="34054" r="53223" b="30288"/>
          <a:stretch/>
        </p:blipFill>
        <p:spPr>
          <a:xfrm>
            <a:off x="5943600" y="301656"/>
            <a:ext cx="3008073" cy="27545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 descr="DSC_0037.JP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69" b="62254" l="29851" r="76959">
                        <a14:foregroundMark x1="33839" y1="36306" x2="44216" y2="56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96" t="27404" r="24167" b="39183"/>
          <a:stretch/>
        </p:blipFill>
        <p:spPr>
          <a:xfrm>
            <a:off x="1007281" y="301656"/>
            <a:ext cx="4291897" cy="2029297"/>
          </a:xfrm>
          <a:prstGeom prst="rect">
            <a:avLst/>
          </a:prstGeom>
        </p:spPr>
      </p:pic>
      <p:pic>
        <p:nvPicPr>
          <p:cNvPr id="5" name="Picture 4" descr="DSC_0032.JP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51" t="10817" r="31511" b="25721"/>
          <a:stretch/>
        </p:blipFill>
        <p:spPr>
          <a:xfrm>
            <a:off x="5867400" y="3278343"/>
            <a:ext cx="3084273" cy="28176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658316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8" y="97697"/>
            <a:ext cx="5820750" cy="38660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 descr="flipp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 b="5562"/>
          <a:stretch/>
        </p:blipFill>
        <p:spPr>
          <a:xfrm>
            <a:off x="588630" y="4134119"/>
            <a:ext cx="3859042" cy="25628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 descr="DSC_011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8" t="13169" r="13633" b="8693"/>
          <a:stretch/>
        </p:blipFill>
        <p:spPr>
          <a:xfrm rot="16200000">
            <a:off x="7100011" y="-157817"/>
            <a:ext cx="1138083" cy="23748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fursea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04" y="4248384"/>
            <a:ext cx="3406984" cy="22628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DSC_0402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40" b="68539" l="11171" r="94963">
                        <a14:foregroundMark x1="73064" y1="36236" x2="73741" y2="38448"/>
                        <a14:foregroundMark x1="24160" y1="65449" x2="27542" y2="64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882" y="2054401"/>
            <a:ext cx="3437606" cy="228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0038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56" y="76200"/>
            <a:ext cx="7024744" cy="1143000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Ralph B. Clark Park 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6" t="5799" r="14143" b="34191"/>
          <a:stretch/>
        </p:blipFill>
        <p:spPr>
          <a:xfrm>
            <a:off x="277223" y="1828800"/>
            <a:ext cx="8577279" cy="4191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90666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134"/>
            <a:ext cx="3557401" cy="41912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-76200" y="4495800"/>
            <a:ext cx="8924648" cy="170216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John C. Merriam   	Annie Alexander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132" y="908878"/>
            <a:ext cx="5311716" cy="41962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04850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Screen shot 2011-03-28 at 10.22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342900"/>
            <a:ext cx="5253037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3" descr="Phoberogale sharer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2725579"/>
            <a:ext cx="50927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03862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31076" y="4648200"/>
            <a:ext cx="8431924" cy="170216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Where has UCMP been?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2" b="10293"/>
          <a:stretch/>
        </p:blipFill>
        <p:spPr>
          <a:xfrm>
            <a:off x="457200" y="228600"/>
            <a:ext cx="841006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7492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31076" y="4648200"/>
            <a:ext cx="8431924" cy="170216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Where has UCMP been?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28447"/>
            <a:ext cx="5803513" cy="46909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717936"/>
            <a:ext cx="3172321" cy="47048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114800" y="95759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1924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0633" y="92458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356101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4800"/>
            <a:ext cx="7721600" cy="5791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31076" y="5105400"/>
            <a:ext cx="8431924" cy="170216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UCMP Now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455364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250680" cy="693801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7848600" cy="5638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Research</a:t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Website</a:t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Database</a:t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New hires</a:t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Histology Lab</a:t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Micropaleo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Lab</a:t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ESEM</a:t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Moved collection</a:t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Outreach</a:t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Student services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Exhibits--T. </a:t>
            </a:r>
            <a:r>
              <a:rPr lang="en-US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rex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other sites </a:t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International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Collaborations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Integration across campus</a:t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5965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9881</TotalTime>
  <Words>386</Words>
  <Application>Microsoft Office PowerPoint</Application>
  <PresentationFormat>On-screen Show (4:3)</PresentationFormat>
  <Paragraphs>94</Paragraphs>
  <Slides>50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Austin</vt:lpstr>
      <vt:lpstr>Switching Plates</vt:lpstr>
      <vt:lpstr>University of California  Museum of Paleontology</vt:lpstr>
      <vt:lpstr>University of California  Museum of Paleontology</vt:lpstr>
      <vt:lpstr>University of California  Museum of Paleontology</vt:lpstr>
      <vt:lpstr> John C. Merriam    Annie Alexander</vt:lpstr>
      <vt:lpstr> Where has UCMP been?</vt:lpstr>
      <vt:lpstr> Where has UCMP been?</vt:lpstr>
      <vt:lpstr> UCMP Now</vt:lpstr>
      <vt:lpstr>Research Website Database New hires Histology Lab Micropaleo Lab ESEM Moved collection Outreach Student services Exhibits--T. rex, other sites  International Collaborations Integration across campus   </vt:lpstr>
      <vt:lpstr>John D. Cooper Archaeology &amp; Paleontology Center </vt:lpstr>
      <vt:lpstr>John D. Cooper Archaeology  &amp; Paleontology Center </vt:lpstr>
      <vt:lpstr>John D. Cooper Archaeology  &amp; Paleontology Center </vt:lpstr>
      <vt:lpstr>John D. Cooper Archaeology  &amp; Paleontology Center </vt:lpstr>
      <vt:lpstr>John D. Cooper Archaeology  &amp; Paleontology Center </vt:lpstr>
      <vt:lpstr>PowerPoint Presentation</vt:lpstr>
      <vt:lpstr>Mitigation Collections</vt:lpstr>
      <vt:lpstr>PowerPoint Presentation</vt:lpstr>
      <vt:lpstr>PowerPoint Presentation</vt:lpstr>
      <vt:lpstr>PowerPoint Presentation</vt:lpstr>
      <vt:lpstr>Ralph B. Clark Park </vt:lpstr>
      <vt:lpstr>Other Cooper Center Fossils South County Community Colleges</vt:lpstr>
      <vt:lpstr>Other Cooper Center Artifacts  &amp; Fossils Mitigation Companies</vt:lpstr>
      <vt:lpstr>Orange County Dinosaurs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of Cooper Center</vt:lpstr>
      <vt:lpstr>jlipps@fullerton.edu                Thanks!</vt:lpstr>
      <vt:lpstr>PowerPoint Presentation</vt:lpstr>
      <vt:lpstr>Other Cooper Center Fossils South County Community Colleges</vt:lpstr>
      <vt:lpstr>PowerPoint Presentation</vt:lpstr>
      <vt:lpstr>Other Cooper Center Fossils Orange County Parks</vt:lpstr>
      <vt:lpstr>Ralph B. Clark Park </vt:lpstr>
      <vt:lpstr>John D. Cooper Archaeology  &amp; Paleontology Center </vt:lpstr>
      <vt:lpstr>PowerPoint Presentation</vt:lpstr>
      <vt:lpstr>PowerPoint Presentation</vt:lpstr>
      <vt:lpstr>PowerPoint Presentation</vt:lpstr>
      <vt:lpstr>Accomplishments at Cooper Center in 2011-12</vt:lpstr>
      <vt:lpstr>Needs of Cooper Center</vt:lpstr>
      <vt:lpstr>PowerPoint Presentation</vt:lpstr>
      <vt:lpstr>PowerPoint Presentation</vt:lpstr>
      <vt:lpstr>PowerPoint Presentation</vt:lpstr>
      <vt:lpstr>PowerPoint Presentation</vt:lpstr>
      <vt:lpstr>Ralph B. Clark Park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 D. Cooper Center for  Archaeology &amp; Paleontology</dc:title>
  <dc:creator>jlipps</dc:creator>
  <cp:lastModifiedBy>jlipps</cp:lastModifiedBy>
  <cp:revision>98</cp:revision>
  <dcterms:created xsi:type="dcterms:W3CDTF">2012-02-13T00:25:18Z</dcterms:created>
  <dcterms:modified xsi:type="dcterms:W3CDTF">2012-04-27T11:57:18Z</dcterms:modified>
</cp:coreProperties>
</file>