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0" r:id="rId2"/>
  </p:sldMasterIdLst>
  <p:notesMasterIdLst>
    <p:notesMasterId r:id="rId41"/>
  </p:notesMasterIdLst>
  <p:sldIdLst>
    <p:sldId id="287" r:id="rId3"/>
    <p:sldId id="258" r:id="rId4"/>
    <p:sldId id="268" r:id="rId5"/>
    <p:sldId id="299" r:id="rId6"/>
    <p:sldId id="286" r:id="rId7"/>
    <p:sldId id="283" r:id="rId8"/>
    <p:sldId id="306" r:id="rId9"/>
    <p:sldId id="277" r:id="rId10"/>
    <p:sldId id="288" r:id="rId11"/>
    <p:sldId id="278" r:id="rId12"/>
    <p:sldId id="264" r:id="rId13"/>
    <p:sldId id="307" r:id="rId14"/>
    <p:sldId id="270" r:id="rId15"/>
    <p:sldId id="291" r:id="rId16"/>
    <p:sldId id="304" r:id="rId17"/>
    <p:sldId id="292" r:id="rId18"/>
    <p:sldId id="293" r:id="rId19"/>
    <p:sldId id="294" r:id="rId20"/>
    <p:sldId id="296" r:id="rId21"/>
    <p:sldId id="295" r:id="rId22"/>
    <p:sldId id="289" r:id="rId23"/>
    <p:sldId id="269" r:id="rId24"/>
    <p:sldId id="308" r:id="rId25"/>
    <p:sldId id="271" r:id="rId26"/>
    <p:sldId id="305" r:id="rId27"/>
    <p:sldId id="301" r:id="rId28"/>
    <p:sldId id="272" r:id="rId29"/>
    <p:sldId id="309" r:id="rId30"/>
    <p:sldId id="310" r:id="rId31"/>
    <p:sldId id="302" r:id="rId32"/>
    <p:sldId id="298" r:id="rId33"/>
    <p:sldId id="290" r:id="rId34"/>
    <p:sldId id="280" r:id="rId35"/>
    <p:sldId id="282" r:id="rId36"/>
    <p:sldId id="275" r:id="rId37"/>
    <p:sldId id="276" r:id="rId38"/>
    <p:sldId id="265" r:id="rId39"/>
    <p:sldId id="29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2E0"/>
    <a:srgbClr val="CFF1E6"/>
    <a:srgbClr val="C8F3F8"/>
    <a:srgbClr val="502A8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5" autoAdjust="0"/>
    <p:restoredTop sz="94500" autoAdjust="0"/>
  </p:normalViewPr>
  <p:slideViewPr>
    <p:cSldViewPr>
      <p:cViewPr>
        <p:scale>
          <a:sx n="80" d="100"/>
          <a:sy n="80" d="100"/>
        </p:scale>
        <p:origin x="-894" y="-7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91" d="100"/>
          <a:sy n="91" d="100"/>
        </p:scale>
        <p:origin x="-2184"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C325B-8FAE-457D-852C-78A92F9EBFC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3805638-B721-42D4-96E9-E990E7D9C0D6}">
      <dgm:prSet phldrT="[Text]" custT="1"/>
      <dgm:spPr/>
      <dgm:t>
        <a:bodyPr anchor="t" anchorCtr="0"/>
        <a:lstStyle/>
        <a:p>
          <a:pPr algn="l"/>
          <a:r>
            <a:rPr lang="en-US" sz="1800" dirty="0" smtClean="0">
              <a:solidFill>
                <a:schemeClr val="tx1">
                  <a:lumMod val="50000"/>
                  <a:lumOff val="50000"/>
                </a:schemeClr>
              </a:solidFill>
              <a:latin typeface="Century Gothic" pitchFamily="34" charset="0"/>
            </a:rPr>
            <a:t>Community</a:t>
          </a:r>
        </a:p>
        <a:p>
          <a:pPr algn="l"/>
          <a:r>
            <a:rPr lang="en-US" sz="1800" dirty="0" smtClean="0">
              <a:solidFill>
                <a:schemeClr val="tx1">
                  <a:lumMod val="50000"/>
                  <a:lumOff val="50000"/>
                </a:schemeClr>
              </a:solidFill>
              <a:latin typeface="Century Gothic" pitchFamily="34" charset="0"/>
            </a:rPr>
            <a:t>   think </a:t>
          </a:r>
          <a:r>
            <a:rPr lang="en-US" sz="1800" i="1" dirty="0" smtClean="0">
              <a:solidFill>
                <a:schemeClr val="tx1">
                  <a:lumMod val="50000"/>
                  <a:lumOff val="50000"/>
                </a:schemeClr>
              </a:solidFill>
              <a:latin typeface="Century Gothic" pitchFamily="34" charset="0"/>
            </a:rPr>
            <a:t>small science</a:t>
          </a:r>
          <a:r>
            <a:rPr lang="en-US" sz="1800" dirty="0" smtClean="0">
              <a:solidFill>
                <a:schemeClr val="tx1">
                  <a:lumMod val="50000"/>
                  <a:lumOff val="50000"/>
                </a:schemeClr>
              </a:solidFill>
              <a:latin typeface="Century Gothic" pitchFamily="34" charset="0"/>
            </a:rPr>
            <a:t> to </a:t>
          </a:r>
          <a:r>
            <a:rPr lang="en-US" sz="1800" i="1" dirty="0" smtClean="0">
              <a:solidFill>
                <a:schemeClr val="tx1">
                  <a:lumMod val="50000"/>
                  <a:lumOff val="50000"/>
                </a:schemeClr>
              </a:solidFill>
              <a:latin typeface="Century Gothic" pitchFamily="34" charset="0"/>
            </a:rPr>
            <a:t>big science</a:t>
          </a:r>
        </a:p>
      </dgm:t>
    </dgm:pt>
    <dgm:pt modelId="{920A9BBA-D453-41F1-8BB4-D42671A4E1F4}" type="parTrans" cxnId="{9C08BCAE-E219-4726-8C1F-2D484B8CB159}">
      <dgm:prSet/>
      <dgm:spPr/>
      <dgm:t>
        <a:bodyPr/>
        <a:lstStyle/>
        <a:p>
          <a:endParaRPr lang="en-US"/>
        </a:p>
      </dgm:t>
    </dgm:pt>
    <dgm:pt modelId="{D3BCD11B-9ADB-4BD0-93C9-B7F56C8CC9BD}" type="sibTrans" cxnId="{9C08BCAE-E219-4726-8C1F-2D484B8CB159}">
      <dgm:prSet/>
      <dgm:spPr/>
      <dgm:t>
        <a:bodyPr/>
        <a:lstStyle/>
        <a:p>
          <a:endParaRPr lang="en-US"/>
        </a:p>
      </dgm:t>
    </dgm:pt>
    <dgm:pt modelId="{D204E017-74AF-44C3-9AE5-0079D932881C}">
      <dgm:prSet phldrT="[Text]" custT="1"/>
      <dgm:spPr/>
      <dgm:t>
        <a:bodyPr anchor="t" anchorCtr="0"/>
        <a:lstStyle/>
        <a:p>
          <a:pPr algn="l"/>
          <a:r>
            <a:rPr lang="en-US" sz="1800" dirty="0" smtClean="0">
              <a:solidFill>
                <a:schemeClr val="tx1">
                  <a:lumMod val="50000"/>
                  <a:lumOff val="50000"/>
                </a:schemeClr>
              </a:solidFill>
              <a:latin typeface="Century Gothic" pitchFamily="34" charset="0"/>
            </a:rPr>
            <a:t>Organization</a:t>
          </a:r>
        </a:p>
        <a:p>
          <a:pPr algn="l"/>
          <a:r>
            <a:rPr lang="en-US" sz="1800" dirty="0" smtClean="0">
              <a:solidFill>
                <a:schemeClr val="tx1">
                  <a:lumMod val="50000"/>
                  <a:lumOff val="50000"/>
                </a:schemeClr>
              </a:solidFill>
              <a:latin typeface="Century Gothic" pitchFamily="34" charset="0"/>
            </a:rPr>
            <a:t>   the museum</a:t>
          </a:r>
        </a:p>
        <a:p>
          <a:pPr algn="l"/>
          <a:r>
            <a:rPr lang="en-US" sz="1800" dirty="0" smtClean="0">
              <a:solidFill>
                <a:schemeClr val="tx1">
                  <a:lumMod val="50000"/>
                  <a:lumOff val="50000"/>
                </a:schemeClr>
              </a:solidFill>
              <a:latin typeface="Century Gothic" pitchFamily="34" charset="0"/>
            </a:rPr>
            <a:t>   the individual collection</a:t>
          </a:r>
          <a:endParaRPr lang="en-US" sz="1800" dirty="0">
            <a:solidFill>
              <a:schemeClr val="tx1">
                <a:lumMod val="50000"/>
                <a:lumOff val="50000"/>
              </a:schemeClr>
            </a:solidFill>
            <a:latin typeface="Century Gothic" pitchFamily="34" charset="0"/>
          </a:endParaRPr>
        </a:p>
      </dgm:t>
    </dgm:pt>
    <dgm:pt modelId="{050CAFF6-A383-44EF-8D32-EFC80292E300}" type="parTrans" cxnId="{A0219EBC-66C4-486D-B5CA-9559F63F6610}">
      <dgm:prSet/>
      <dgm:spPr/>
      <dgm:t>
        <a:bodyPr/>
        <a:lstStyle/>
        <a:p>
          <a:endParaRPr lang="en-US"/>
        </a:p>
      </dgm:t>
    </dgm:pt>
    <dgm:pt modelId="{FC083C4D-0880-4085-8109-647408DC0D4A}" type="sibTrans" cxnId="{A0219EBC-66C4-486D-B5CA-9559F63F6610}">
      <dgm:prSet/>
      <dgm:spPr/>
      <dgm:t>
        <a:bodyPr/>
        <a:lstStyle/>
        <a:p>
          <a:endParaRPr lang="en-US"/>
        </a:p>
      </dgm:t>
    </dgm:pt>
    <dgm:pt modelId="{12008843-C574-4E3C-AD6F-2C1AEE5FB78F}">
      <dgm:prSet phldrT="[Text]" custT="1"/>
      <dgm:spPr/>
      <dgm:t>
        <a:bodyPr anchor="ctr" anchorCtr="0"/>
        <a:lstStyle/>
        <a:p>
          <a:pPr algn="l"/>
          <a:r>
            <a:rPr lang="en-US" sz="1800" dirty="0" smtClean="0">
              <a:solidFill>
                <a:schemeClr val="tx1">
                  <a:lumMod val="50000"/>
                  <a:lumOff val="50000"/>
                </a:schemeClr>
              </a:solidFill>
              <a:latin typeface="Century Gothic" pitchFamily="34" charset="0"/>
            </a:rPr>
            <a:t>The individual digitizing</a:t>
          </a:r>
          <a:endParaRPr lang="en-US" sz="1800" dirty="0">
            <a:solidFill>
              <a:schemeClr val="tx1">
                <a:lumMod val="50000"/>
                <a:lumOff val="50000"/>
              </a:schemeClr>
            </a:solidFill>
            <a:latin typeface="Century Gothic" pitchFamily="34" charset="0"/>
          </a:endParaRPr>
        </a:p>
      </dgm:t>
    </dgm:pt>
    <dgm:pt modelId="{3441FE6F-3A37-4EF5-8314-14F2678F1435}" type="parTrans" cxnId="{4E52D602-FFC1-4495-8CA6-EFE11ADDE71A}">
      <dgm:prSet/>
      <dgm:spPr/>
      <dgm:t>
        <a:bodyPr/>
        <a:lstStyle/>
        <a:p>
          <a:endParaRPr lang="en-US"/>
        </a:p>
      </dgm:t>
    </dgm:pt>
    <dgm:pt modelId="{FAFF5777-F85C-42AC-891F-60F4327048C5}" type="sibTrans" cxnId="{4E52D602-FFC1-4495-8CA6-EFE11ADDE71A}">
      <dgm:prSet/>
      <dgm:spPr/>
      <dgm:t>
        <a:bodyPr/>
        <a:lstStyle/>
        <a:p>
          <a:endParaRPr lang="en-US"/>
        </a:p>
      </dgm:t>
    </dgm:pt>
    <dgm:pt modelId="{0133BB52-5D53-4D6E-B9F2-7EB86820DDD5}" type="pres">
      <dgm:prSet presAssocID="{E09C325B-8FAE-457D-852C-78A92F9EBFC5}" presName="compositeShape" presStyleCnt="0">
        <dgm:presLayoutVars>
          <dgm:dir/>
          <dgm:resizeHandles/>
        </dgm:presLayoutVars>
      </dgm:prSet>
      <dgm:spPr/>
      <dgm:t>
        <a:bodyPr/>
        <a:lstStyle/>
        <a:p>
          <a:endParaRPr lang="en-US"/>
        </a:p>
      </dgm:t>
    </dgm:pt>
    <dgm:pt modelId="{8BEFFD21-93CD-4CB3-A331-FBC5C0FDE0EF}" type="pres">
      <dgm:prSet presAssocID="{E09C325B-8FAE-457D-852C-78A92F9EBFC5}" presName="pyramid" presStyleLbl="node1" presStyleIdx="0" presStyleCnt="1" custAng="10800000"/>
      <dgm:spPr/>
    </dgm:pt>
    <dgm:pt modelId="{1569BCA2-3E7B-4532-94A7-29BE2116E348}" type="pres">
      <dgm:prSet presAssocID="{E09C325B-8FAE-457D-852C-78A92F9EBFC5}" presName="theList" presStyleCnt="0"/>
      <dgm:spPr/>
    </dgm:pt>
    <dgm:pt modelId="{6B902026-4191-4A8C-803C-89427E812432}" type="pres">
      <dgm:prSet presAssocID="{53805638-B721-42D4-96E9-E990E7D9C0D6}" presName="aNode" presStyleLbl="fgAcc1" presStyleIdx="0" presStyleCnt="3" custScaleX="131174" custLinFactNeighborX="-19299">
        <dgm:presLayoutVars>
          <dgm:bulletEnabled val="1"/>
        </dgm:presLayoutVars>
      </dgm:prSet>
      <dgm:spPr/>
      <dgm:t>
        <a:bodyPr/>
        <a:lstStyle/>
        <a:p>
          <a:endParaRPr lang="en-US"/>
        </a:p>
      </dgm:t>
    </dgm:pt>
    <dgm:pt modelId="{8F9FA3DF-C2CD-4F5B-AD9F-1956AAF6A207}" type="pres">
      <dgm:prSet presAssocID="{53805638-B721-42D4-96E9-E990E7D9C0D6}" presName="aSpace" presStyleCnt="0"/>
      <dgm:spPr/>
    </dgm:pt>
    <dgm:pt modelId="{CD02C508-0B33-4893-B251-50E43BB4E5CA}" type="pres">
      <dgm:prSet presAssocID="{D204E017-74AF-44C3-9AE5-0079D932881C}" presName="aNode" presStyleLbl="fgAcc1" presStyleIdx="1" presStyleCnt="3" custScaleX="130191" custLinFactNeighborX="-19299">
        <dgm:presLayoutVars>
          <dgm:bulletEnabled val="1"/>
        </dgm:presLayoutVars>
      </dgm:prSet>
      <dgm:spPr/>
      <dgm:t>
        <a:bodyPr/>
        <a:lstStyle/>
        <a:p>
          <a:endParaRPr lang="en-US"/>
        </a:p>
      </dgm:t>
    </dgm:pt>
    <dgm:pt modelId="{9A632796-9023-420E-9272-B20A12C01F74}" type="pres">
      <dgm:prSet presAssocID="{D204E017-74AF-44C3-9AE5-0079D932881C}" presName="aSpace" presStyleCnt="0"/>
      <dgm:spPr/>
    </dgm:pt>
    <dgm:pt modelId="{2710E236-0F16-4E72-AE4E-2BFD95FE7EC8}" type="pres">
      <dgm:prSet presAssocID="{12008843-C574-4E3C-AD6F-2C1AEE5FB78F}" presName="aNode" presStyleLbl="fgAcc1" presStyleIdx="2" presStyleCnt="3" custScaleX="130191" custLinFactNeighborX="-19299">
        <dgm:presLayoutVars>
          <dgm:bulletEnabled val="1"/>
        </dgm:presLayoutVars>
      </dgm:prSet>
      <dgm:spPr/>
      <dgm:t>
        <a:bodyPr/>
        <a:lstStyle/>
        <a:p>
          <a:endParaRPr lang="en-US"/>
        </a:p>
      </dgm:t>
    </dgm:pt>
    <dgm:pt modelId="{5B045B91-604A-48BB-A39C-9E17DBC7EBC5}" type="pres">
      <dgm:prSet presAssocID="{12008843-C574-4E3C-AD6F-2C1AEE5FB78F}" presName="aSpace" presStyleCnt="0"/>
      <dgm:spPr/>
    </dgm:pt>
  </dgm:ptLst>
  <dgm:cxnLst>
    <dgm:cxn modelId="{7B1A0051-2302-4912-ACC1-8D7853AA3E6D}" type="presOf" srcId="{12008843-C574-4E3C-AD6F-2C1AEE5FB78F}" destId="{2710E236-0F16-4E72-AE4E-2BFD95FE7EC8}" srcOrd="0" destOrd="0" presId="urn:microsoft.com/office/officeart/2005/8/layout/pyramid2"/>
    <dgm:cxn modelId="{9C08BCAE-E219-4726-8C1F-2D484B8CB159}" srcId="{E09C325B-8FAE-457D-852C-78A92F9EBFC5}" destId="{53805638-B721-42D4-96E9-E990E7D9C0D6}" srcOrd="0" destOrd="0" parTransId="{920A9BBA-D453-41F1-8BB4-D42671A4E1F4}" sibTransId="{D3BCD11B-9ADB-4BD0-93C9-B7F56C8CC9BD}"/>
    <dgm:cxn modelId="{BAAFE202-F1D9-434F-B3EB-CDDDF435C95E}" type="presOf" srcId="{E09C325B-8FAE-457D-852C-78A92F9EBFC5}" destId="{0133BB52-5D53-4D6E-B9F2-7EB86820DDD5}" srcOrd="0" destOrd="0" presId="urn:microsoft.com/office/officeart/2005/8/layout/pyramid2"/>
    <dgm:cxn modelId="{17327F93-18A4-4166-B8B5-D4C6B062DCFD}" type="presOf" srcId="{D204E017-74AF-44C3-9AE5-0079D932881C}" destId="{CD02C508-0B33-4893-B251-50E43BB4E5CA}" srcOrd="0" destOrd="0" presId="urn:microsoft.com/office/officeart/2005/8/layout/pyramid2"/>
    <dgm:cxn modelId="{A0219EBC-66C4-486D-B5CA-9559F63F6610}" srcId="{E09C325B-8FAE-457D-852C-78A92F9EBFC5}" destId="{D204E017-74AF-44C3-9AE5-0079D932881C}" srcOrd="1" destOrd="0" parTransId="{050CAFF6-A383-44EF-8D32-EFC80292E300}" sibTransId="{FC083C4D-0880-4085-8109-647408DC0D4A}"/>
    <dgm:cxn modelId="{4E52D602-FFC1-4495-8CA6-EFE11ADDE71A}" srcId="{E09C325B-8FAE-457D-852C-78A92F9EBFC5}" destId="{12008843-C574-4E3C-AD6F-2C1AEE5FB78F}" srcOrd="2" destOrd="0" parTransId="{3441FE6F-3A37-4EF5-8314-14F2678F1435}" sibTransId="{FAFF5777-F85C-42AC-891F-60F4327048C5}"/>
    <dgm:cxn modelId="{8F93032F-205D-4675-8CA4-6B9AC463F670}" type="presOf" srcId="{53805638-B721-42D4-96E9-E990E7D9C0D6}" destId="{6B902026-4191-4A8C-803C-89427E812432}" srcOrd="0" destOrd="0" presId="urn:microsoft.com/office/officeart/2005/8/layout/pyramid2"/>
    <dgm:cxn modelId="{0612739A-F017-4CA9-ACE9-F24A208C4BFE}" type="presParOf" srcId="{0133BB52-5D53-4D6E-B9F2-7EB86820DDD5}" destId="{8BEFFD21-93CD-4CB3-A331-FBC5C0FDE0EF}" srcOrd="0" destOrd="0" presId="urn:microsoft.com/office/officeart/2005/8/layout/pyramid2"/>
    <dgm:cxn modelId="{4C96DBC6-2D48-488F-AEFD-C1F5F788F652}" type="presParOf" srcId="{0133BB52-5D53-4D6E-B9F2-7EB86820DDD5}" destId="{1569BCA2-3E7B-4532-94A7-29BE2116E348}" srcOrd="1" destOrd="0" presId="urn:microsoft.com/office/officeart/2005/8/layout/pyramid2"/>
    <dgm:cxn modelId="{7DD04862-F353-4B6B-B413-AB99B44C2B99}" type="presParOf" srcId="{1569BCA2-3E7B-4532-94A7-29BE2116E348}" destId="{6B902026-4191-4A8C-803C-89427E812432}" srcOrd="0" destOrd="0" presId="urn:microsoft.com/office/officeart/2005/8/layout/pyramid2"/>
    <dgm:cxn modelId="{14D42F43-D541-4235-868E-25B849872CD8}" type="presParOf" srcId="{1569BCA2-3E7B-4532-94A7-29BE2116E348}" destId="{8F9FA3DF-C2CD-4F5B-AD9F-1956AAF6A207}" srcOrd="1" destOrd="0" presId="urn:microsoft.com/office/officeart/2005/8/layout/pyramid2"/>
    <dgm:cxn modelId="{EF2733F5-4048-4AD8-BB12-D3ABA1F74652}" type="presParOf" srcId="{1569BCA2-3E7B-4532-94A7-29BE2116E348}" destId="{CD02C508-0B33-4893-B251-50E43BB4E5CA}" srcOrd="2" destOrd="0" presId="urn:microsoft.com/office/officeart/2005/8/layout/pyramid2"/>
    <dgm:cxn modelId="{1A91AD1E-E11A-48F6-98F9-8A0D83F8D6A8}" type="presParOf" srcId="{1569BCA2-3E7B-4532-94A7-29BE2116E348}" destId="{9A632796-9023-420E-9272-B20A12C01F74}" srcOrd="3" destOrd="0" presId="urn:microsoft.com/office/officeart/2005/8/layout/pyramid2"/>
    <dgm:cxn modelId="{95E25CD3-16A5-42B8-95A5-AA4B09BDBE82}" type="presParOf" srcId="{1569BCA2-3E7B-4532-94A7-29BE2116E348}" destId="{2710E236-0F16-4E72-AE4E-2BFD95FE7EC8}" srcOrd="4" destOrd="0" presId="urn:microsoft.com/office/officeart/2005/8/layout/pyramid2"/>
    <dgm:cxn modelId="{C2306D85-B282-49F8-B20E-7EB27689BCCE}" type="presParOf" srcId="{1569BCA2-3E7B-4532-94A7-29BE2116E348}" destId="{5B045B91-604A-48BB-A39C-9E17DBC7EBC5}"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EFFD21-93CD-4CB3-A331-FBC5C0FDE0EF}">
      <dsp:nvSpPr>
        <dsp:cNvPr id="0" name=""/>
        <dsp:cNvSpPr/>
      </dsp:nvSpPr>
      <dsp:spPr>
        <a:xfrm rot="10800000">
          <a:off x="-3129" y="0"/>
          <a:ext cx="5059363" cy="5059363"/>
        </a:xfrm>
        <a:prstGeom prst="triangl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02026-4191-4A8C-803C-89427E812432}">
      <dsp:nvSpPr>
        <dsp:cNvPr id="0" name=""/>
        <dsp:cNvSpPr/>
      </dsp:nvSpPr>
      <dsp:spPr>
        <a:xfrm>
          <a:off x="1379295" y="508653"/>
          <a:ext cx="4313769" cy="1197646"/>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lumMod val="50000"/>
                  <a:lumOff val="50000"/>
                </a:schemeClr>
              </a:solidFill>
              <a:latin typeface="Century Gothic" pitchFamily="34" charset="0"/>
            </a:rPr>
            <a:t>Community</a:t>
          </a:r>
        </a:p>
        <a:p>
          <a:pPr lvl="0" algn="l" defTabSz="800100">
            <a:lnSpc>
              <a:spcPct val="90000"/>
            </a:lnSpc>
            <a:spcBef>
              <a:spcPct val="0"/>
            </a:spcBef>
            <a:spcAft>
              <a:spcPct val="35000"/>
            </a:spcAft>
          </a:pPr>
          <a:r>
            <a:rPr lang="en-US" sz="1800" kern="1200" dirty="0" smtClean="0">
              <a:solidFill>
                <a:schemeClr val="tx1">
                  <a:lumMod val="50000"/>
                  <a:lumOff val="50000"/>
                </a:schemeClr>
              </a:solidFill>
              <a:latin typeface="Century Gothic" pitchFamily="34" charset="0"/>
            </a:rPr>
            <a:t>   think </a:t>
          </a:r>
          <a:r>
            <a:rPr lang="en-US" sz="1800" i="1" kern="1200" dirty="0" smtClean="0">
              <a:solidFill>
                <a:schemeClr val="tx1">
                  <a:lumMod val="50000"/>
                  <a:lumOff val="50000"/>
                </a:schemeClr>
              </a:solidFill>
              <a:latin typeface="Century Gothic" pitchFamily="34" charset="0"/>
            </a:rPr>
            <a:t>small science</a:t>
          </a:r>
          <a:r>
            <a:rPr lang="en-US" sz="1800" kern="1200" dirty="0" smtClean="0">
              <a:solidFill>
                <a:schemeClr val="tx1">
                  <a:lumMod val="50000"/>
                  <a:lumOff val="50000"/>
                </a:schemeClr>
              </a:solidFill>
              <a:latin typeface="Century Gothic" pitchFamily="34" charset="0"/>
            </a:rPr>
            <a:t> to </a:t>
          </a:r>
          <a:r>
            <a:rPr lang="en-US" sz="1800" i="1" kern="1200" dirty="0" smtClean="0">
              <a:solidFill>
                <a:schemeClr val="tx1">
                  <a:lumMod val="50000"/>
                  <a:lumOff val="50000"/>
                </a:schemeClr>
              </a:solidFill>
              <a:latin typeface="Century Gothic" pitchFamily="34" charset="0"/>
            </a:rPr>
            <a:t>big science</a:t>
          </a:r>
        </a:p>
      </dsp:txBody>
      <dsp:txXfrm>
        <a:off x="1379295" y="508653"/>
        <a:ext cx="4313769" cy="1197646"/>
      </dsp:txXfrm>
    </dsp:sp>
    <dsp:sp modelId="{CD02C508-0B33-4893-B251-50E43BB4E5CA}">
      <dsp:nvSpPr>
        <dsp:cNvPr id="0" name=""/>
        <dsp:cNvSpPr/>
      </dsp:nvSpPr>
      <dsp:spPr>
        <a:xfrm>
          <a:off x="1395459" y="1856005"/>
          <a:ext cx="4281442" cy="1197646"/>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lumMod val="50000"/>
                  <a:lumOff val="50000"/>
                </a:schemeClr>
              </a:solidFill>
              <a:latin typeface="Century Gothic" pitchFamily="34" charset="0"/>
            </a:rPr>
            <a:t>Organization</a:t>
          </a:r>
        </a:p>
        <a:p>
          <a:pPr lvl="0" algn="l" defTabSz="800100">
            <a:lnSpc>
              <a:spcPct val="90000"/>
            </a:lnSpc>
            <a:spcBef>
              <a:spcPct val="0"/>
            </a:spcBef>
            <a:spcAft>
              <a:spcPct val="35000"/>
            </a:spcAft>
          </a:pPr>
          <a:r>
            <a:rPr lang="en-US" sz="1800" kern="1200" dirty="0" smtClean="0">
              <a:solidFill>
                <a:schemeClr val="tx1">
                  <a:lumMod val="50000"/>
                  <a:lumOff val="50000"/>
                </a:schemeClr>
              </a:solidFill>
              <a:latin typeface="Century Gothic" pitchFamily="34" charset="0"/>
            </a:rPr>
            <a:t>   the museum</a:t>
          </a:r>
        </a:p>
        <a:p>
          <a:pPr lvl="0" algn="l" defTabSz="800100">
            <a:lnSpc>
              <a:spcPct val="90000"/>
            </a:lnSpc>
            <a:spcBef>
              <a:spcPct val="0"/>
            </a:spcBef>
            <a:spcAft>
              <a:spcPct val="35000"/>
            </a:spcAft>
          </a:pPr>
          <a:r>
            <a:rPr lang="en-US" sz="1800" kern="1200" dirty="0" smtClean="0">
              <a:solidFill>
                <a:schemeClr val="tx1">
                  <a:lumMod val="50000"/>
                  <a:lumOff val="50000"/>
                </a:schemeClr>
              </a:solidFill>
              <a:latin typeface="Century Gothic" pitchFamily="34" charset="0"/>
            </a:rPr>
            <a:t>   the individual collection</a:t>
          </a:r>
          <a:endParaRPr lang="en-US" sz="1800" kern="1200" dirty="0">
            <a:solidFill>
              <a:schemeClr val="tx1">
                <a:lumMod val="50000"/>
                <a:lumOff val="50000"/>
              </a:schemeClr>
            </a:solidFill>
            <a:latin typeface="Century Gothic" pitchFamily="34" charset="0"/>
          </a:endParaRPr>
        </a:p>
      </dsp:txBody>
      <dsp:txXfrm>
        <a:off x="1395459" y="1856005"/>
        <a:ext cx="4281442" cy="1197646"/>
      </dsp:txXfrm>
    </dsp:sp>
    <dsp:sp modelId="{2710E236-0F16-4E72-AE4E-2BFD95FE7EC8}">
      <dsp:nvSpPr>
        <dsp:cNvPr id="0" name=""/>
        <dsp:cNvSpPr/>
      </dsp:nvSpPr>
      <dsp:spPr>
        <a:xfrm>
          <a:off x="1395459" y="3203357"/>
          <a:ext cx="4281442" cy="1197646"/>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lumMod val="50000"/>
                  <a:lumOff val="50000"/>
                </a:schemeClr>
              </a:solidFill>
              <a:latin typeface="Century Gothic" pitchFamily="34" charset="0"/>
            </a:rPr>
            <a:t>The individual digitizing</a:t>
          </a:r>
          <a:endParaRPr lang="en-US" sz="1800" kern="1200" dirty="0">
            <a:solidFill>
              <a:schemeClr val="tx1">
                <a:lumMod val="50000"/>
                <a:lumOff val="50000"/>
              </a:schemeClr>
            </a:solidFill>
            <a:latin typeface="Century Gothic" pitchFamily="34" charset="0"/>
          </a:endParaRPr>
        </a:p>
      </dsp:txBody>
      <dsp:txXfrm>
        <a:off x="1395459" y="3203357"/>
        <a:ext cx="4281442" cy="11976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1484E3-D205-42D8-9976-03395A78E287}" type="datetimeFigureOut">
              <a:rPr lang="en-US" smtClean="0"/>
              <a:pPr/>
              <a:t>5/30/2012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7C3A16F-87E9-47F4-B4FD-11398742DD9C}" type="slidenum">
              <a:rPr lang="en-US" smtClean="0"/>
              <a:pPr/>
              <a:t>‹#›</a:t>
            </a:fld>
            <a:endParaRPr lang="en-US"/>
          </a:p>
        </p:txBody>
      </p:sp>
    </p:spTree>
    <p:extLst>
      <p:ext uri="{BB962C8B-B14F-4D97-AF65-F5344CB8AC3E}">
        <p14:creationId xmlns="" xmlns:p14="http://schemas.microsoft.com/office/powerpoint/2010/main" val="2502491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eterstark.com/triumph-unwanted-chang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peterstark.com/why-employees-resist-chang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ii.ox.ac.uk/microsites/o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3A16F-87E9-47F4-B4FD-11398742DD9C}" type="slidenum">
              <a:rPr lang="en-US" smtClean="0"/>
              <a:pPr/>
              <a:t>1</a:t>
            </a:fld>
            <a:endParaRPr lang="en-US"/>
          </a:p>
        </p:txBody>
      </p:sp>
    </p:spTree>
    <p:extLst>
      <p:ext uri="{BB962C8B-B14F-4D97-AF65-F5344CB8AC3E}">
        <p14:creationId xmlns="" xmlns:p14="http://schemas.microsoft.com/office/powerpoint/2010/main" val="282128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research on Change Management to keep in mind when thinking about </a:t>
            </a:r>
          </a:p>
          <a:p>
            <a:r>
              <a:rPr lang="en-US" baseline="0" dirty="0" smtClean="0"/>
              <a:t>social issues in workflows, at the organization and individual levels.</a:t>
            </a:r>
          </a:p>
          <a:p>
            <a:endParaRPr lang="en-US" baseline="0" dirty="0" smtClean="0"/>
          </a:p>
          <a:p>
            <a:r>
              <a:rPr lang="en-US" baseline="0" dirty="0" smtClean="0"/>
              <a:t>why “common sense” doesn’t work.</a:t>
            </a:r>
          </a:p>
          <a:p>
            <a:endParaRPr lang="en-US" baseline="0" dirty="0" smtClean="0"/>
          </a:p>
          <a:p>
            <a:r>
              <a:rPr lang="en-US" baseline="0" dirty="0" smtClean="0"/>
              <a:t>http://www.abettercity.org/docs/sustainability/McKinsey%20-%20Irrational%20Side%20of%20Change%20Management%202010.pdf</a:t>
            </a:r>
          </a:p>
          <a:p>
            <a:endParaRPr lang="en-US" baseline="0" dirty="0" smtClean="0"/>
          </a:p>
          <a:p>
            <a:r>
              <a:rPr lang="en-US" baseline="0" dirty="0" smtClean="0"/>
              <a:t>Ties nicely into the next conversation about what research says about what motivates us?</a:t>
            </a:r>
          </a:p>
          <a:p>
            <a:r>
              <a:rPr lang="en-US" baseline="0" dirty="0" smtClean="0"/>
              <a:t>We need to motivate ourselves and each other, right?</a:t>
            </a:r>
            <a:endParaRPr lang="en-US" dirty="0"/>
          </a:p>
        </p:txBody>
      </p:sp>
      <p:sp>
        <p:nvSpPr>
          <p:cNvPr id="4" name="Slide Number Placeholder 3"/>
          <p:cNvSpPr>
            <a:spLocks noGrp="1"/>
          </p:cNvSpPr>
          <p:nvPr>
            <p:ph type="sldNum" sz="quarter" idx="10"/>
          </p:nvPr>
        </p:nvSpPr>
        <p:spPr/>
        <p:txBody>
          <a:bodyPr/>
          <a:lstStyle/>
          <a:p>
            <a:fld id="{77C3A16F-87E9-47F4-B4FD-11398742DD9C}" type="slidenum">
              <a:rPr lang="en-US" smtClean="0"/>
              <a:pPr/>
              <a:t>10</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motivates workers / volunteers </a:t>
            </a:r>
            <a:r>
              <a:rPr lang="en-US" smtClean="0"/>
              <a:t>/ people?</a:t>
            </a:r>
            <a:r>
              <a:rPr lang="en-US" baseline="0" smtClean="0"/>
              <a:t> </a:t>
            </a:r>
            <a:r>
              <a:rPr lang="en-US" smtClean="0"/>
              <a:t>5:07 </a:t>
            </a:r>
            <a:r>
              <a:rPr lang="en-US" dirty="0" smtClean="0"/>
              <a:t>(minutes)</a:t>
            </a:r>
          </a:p>
          <a:p>
            <a:r>
              <a:rPr lang="en-US" smtClean="0"/>
              <a:t>pay</a:t>
            </a:r>
            <a:r>
              <a:rPr lang="en-US" baseline="0" smtClean="0"/>
              <a:t> </a:t>
            </a:r>
            <a:r>
              <a:rPr lang="en-US" baseline="0" dirty="0" smtClean="0"/>
              <a:t>people enough so that money is not on their minds and they can concentrate on their work.</a:t>
            </a:r>
            <a:endParaRPr lang="en-US" dirty="0" smtClean="0"/>
          </a:p>
          <a:p>
            <a:r>
              <a:rPr lang="en-US" smtClean="0"/>
              <a:t>3</a:t>
            </a:r>
            <a:r>
              <a:rPr lang="en-US" baseline="0" smtClean="0"/>
              <a:t> </a:t>
            </a:r>
            <a:r>
              <a:rPr lang="en-US" baseline="0" dirty="0" smtClean="0"/>
              <a:t>factors that lead to better performance (and personal satisfaction)</a:t>
            </a:r>
            <a:endParaRPr lang="en-US" dirty="0" smtClean="0"/>
          </a:p>
          <a:p>
            <a:pPr marL="232943" indent="-232943">
              <a:buAutoNum type="arabicPeriod"/>
            </a:pPr>
            <a:r>
              <a:rPr lang="en-US" smtClean="0"/>
              <a:t>Autonomy </a:t>
            </a:r>
            <a:r>
              <a:rPr lang="en-US" dirty="0" smtClean="0"/>
              <a:t>– our desire</a:t>
            </a:r>
            <a:r>
              <a:rPr lang="en-US" baseline="0" dirty="0" smtClean="0"/>
              <a:t> to </a:t>
            </a:r>
            <a:r>
              <a:rPr lang="en-US" dirty="0" smtClean="0"/>
              <a:t>self-direct</a:t>
            </a:r>
            <a:r>
              <a:rPr lang="en-US" baseline="0" dirty="0" smtClean="0"/>
              <a:t> our own lives (to </a:t>
            </a:r>
            <a:r>
              <a:rPr lang="en-US" baseline="0" smtClean="0"/>
              <a:t>get engagement) example</a:t>
            </a:r>
            <a:r>
              <a:rPr lang="en-US" baseline="0" dirty="0" smtClean="0"/>
              <a:t>: </a:t>
            </a:r>
            <a:r>
              <a:rPr lang="en-US" baseline="0" dirty="0" err="1" smtClean="0"/>
              <a:t>Atlassian</a:t>
            </a:r>
            <a:r>
              <a:rPr lang="en-US" baseline="0" dirty="0" smtClean="0"/>
              <a:t> (one day a quarter, employees paid to work on something interesting to them – then share  (new products, soft ware fixes)</a:t>
            </a:r>
            <a:endParaRPr lang="en-US" dirty="0" smtClean="0"/>
          </a:p>
          <a:p>
            <a:r>
              <a:rPr lang="en-US" dirty="0" smtClean="0"/>
              <a:t>2. Mastery</a:t>
            </a:r>
            <a:r>
              <a:rPr lang="en-US" baseline="0" dirty="0" smtClean="0"/>
              <a:t> -- 	it’s fun, it’s satisfying, doing technically sophisticated work (for free), challenge and mastery – making a contribution. we care about mastery</a:t>
            </a:r>
            <a:endParaRPr lang="en-US" dirty="0" smtClean="0"/>
          </a:p>
          <a:p>
            <a:r>
              <a:rPr lang="en-US" dirty="0" smtClean="0"/>
              <a:t>3. Purpose – making</a:t>
            </a:r>
            <a:r>
              <a:rPr lang="en-US" baseline="0" dirty="0" smtClean="0"/>
              <a:t> a contribution – motivates workers and produces an inspiring place to work.</a:t>
            </a:r>
          </a:p>
          <a:p>
            <a:endParaRPr lang="en-US" baseline="0" dirty="0" smtClean="0"/>
          </a:p>
          <a:p>
            <a:r>
              <a:rPr lang="en-US" baseline="0" smtClean="0"/>
              <a:t>from </a:t>
            </a:r>
            <a:r>
              <a:rPr lang="en-US" baseline="0" dirty="0" smtClean="0"/>
              <a:t>the work Drive, the surprising truth about what </a:t>
            </a:r>
            <a:r>
              <a:rPr lang="en-US" baseline="0" smtClean="0"/>
              <a:t>motivates us by </a:t>
            </a:r>
            <a:r>
              <a:rPr lang="en-US" baseline="0" dirty="0" smtClean="0"/>
              <a:t>Daniel H</a:t>
            </a:r>
            <a:r>
              <a:rPr lang="en-US" baseline="0" smtClean="0"/>
              <a:t>. Pink,looking </a:t>
            </a:r>
            <a:r>
              <a:rPr lang="en-US" baseline="0" dirty="0" smtClean="0"/>
              <a:t>at motivation research of the last 50 years.</a:t>
            </a:r>
            <a:endParaRPr lang="en-US" dirty="0" smtClean="0"/>
          </a:p>
          <a:p>
            <a:endParaRPr lang="en-US" dirty="0" smtClean="0"/>
          </a:p>
          <a:p>
            <a:r>
              <a:rPr lang="en-US" dirty="0" smtClean="0"/>
              <a:t>The </a:t>
            </a:r>
            <a:r>
              <a:rPr lang="en-US" smtClean="0"/>
              <a:t>3 factors? </a:t>
            </a:r>
            <a:r>
              <a:rPr lang="en-US" b="1" smtClean="0"/>
              <a:t>autonomy</a:t>
            </a:r>
            <a:r>
              <a:rPr lang="en-US" dirty="0" smtClean="0"/>
              <a:t>: We can be attuned to what parts of the workflows can be done in the order chosen by the person doing the work. There are also tasks that could be accomplished in a variety of ways -- the person doing the work -- could choose the method (we've seen this in practice at </a:t>
            </a:r>
            <a:r>
              <a:rPr lang="en-US" dirty="0" err="1" smtClean="0"/>
              <a:t>Yale_ENT</a:t>
            </a:r>
            <a:r>
              <a:rPr lang="en-US" dirty="0" smtClean="0"/>
              <a:t>, for example).</a:t>
            </a:r>
            <a:r>
              <a:rPr lang="en-US" smtClean="0"/>
              <a:t/>
            </a:r>
            <a:br>
              <a:rPr lang="en-US" smtClean="0"/>
            </a:br>
            <a:r>
              <a:rPr lang="en-US" b="1" smtClean="0"/>
              <a:t>mastery</a:t>
            </a:r>
            <a:r>
              <a:rPr lang="en-US" dirty="0" smtClean="0"/>
              <a:t>: we can give this via training to -- volunteers / students / staff -- mastering new skills and knowledge  sets</a:t>
            </a:r>
            <a:r>
              <a:rPr lang="en-US" smtClean="0"/>
              <a:t/>
            </a:r>
            <a:br>
              <a:rPr lang="en-US" smtClean="0"/>
            </a:br>
            <a:r>
              <a:rPr lang="en-US" b="1" smtClean="0"/>
              <a:t>purpose</a:t>
            </a:r>
            <a:r>
              <a:rPr lang="en-US" dirty="0" smtClean="0"/>
              <a:t>: this we have -- a very cool purpose, or really, many purposes for all this data! we just need to communicate these to our volunteers / students / staff / administrators...</a:t>
            </a:r>
            <a:br>
              <a:rPr lang="en-US" dirty="0" smtClean="0"/>
            </a:br>
            <a:endParaRPr lang="en-US" dirty="0" smtClean="0"/>
          </a:p>
          <a:p>
            <a:r>
              <a:rPr lang="en-US" dirty="0" smtClean="0"/>
              <a:t>14 May 2012</a:t>
            </a:r>
          </a:p>
        </p:txBody>
      </p:sp>
      <p:sp>
        <p:nvSpPr>
          <p:cNvPr id="4" name="Slide Number Placeholder 3"/>
          <p:cNvSpPr>
            <a:spLocks noGrp="1"/>
          </p:cNvSpPr>
          <p:nvPr>
            <p:ph type="sldNum" sz="quarter" idx="10"/>
          </p:nvPr>
        </p:nvSpPr>
        <p:spPr/>
        <p:txBody>
          <a:bodyPr/>
          <a:lstStyle/>
          <a:p>
            <a:fld id="{77C3A16F-87E9-47F4-B4FD-11398742DD9C}" type="slidenum">
              <a:rPr lang="en-US" smtClean="0"/>
              <a:pPr/>
              <a:t>11</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3A16F-87E9-47F4-B4FD-11398742DD9C}" type="slidenum">
              <a:rPr lang="en-US" smtClean="0"/>
              <a:pPr/>
              <a:t>12</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examples of changes we saw</a:t>
            </a:r>
            <a:r>
              <a:rPr lang="en-US" baseline="0" dirty="0" smtClean="0"/>
              <a:t> in various collections</a:t>
            </a:r>
          </a:p>
          <a:p>
            <a:r>
              <a:rPr lang="en-US" baseline="0" dirty="0" smtClean="0"/>
              <a:t>as they adapt to improve their digitization.</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itchFamily="34" charset="0"/>
              </a:rPr>
              <a:t>reduce the likelihood of specimen handling damage</a:t>
            </a:r>
          </a:p>
          <a:p>
            <a:r>
              <a:rPr lang="en-US" dirty="0">
                <a:latin typeface="Century Gothic" pitchFamily="34" charset="0"/>
              </a:rPr>
              <a:t>reduce damage from skin oils on old, fragile labels</a:t>
            </a:r>
          </a:p>
          <a:p>
            <a:r>
              <a:rPr lang="en-US" dirty="0">
                <a:latin typeface="Century Gothic" pitchFamily="34" charset="0"/>
              </a:rPr>
              <a:t>speed up the imaging process</a:t>
            </a:r>
          </a:p>
          <a:p>
            <a:r>
              <a:rPr lang="en-US" dirty="0">
                <a:latin typeface="Century Gothic" pitchFamily="34" charset="0"/>
              </a:rPr>
              <a:t>increase level of comfort for specimen handling</a:t>
            </a:r>
          </a:p>
          <a:p>
            <a:endParaRPr lang="en-US" dirty="0" smtClean="0"/>
          </a:p>
          <a:p>
            <a:r>
              <a:rPr lang="en-US" b="1" dirty="0">
                <a:solidFill>
                  <a:schemeClr val="tx1">
                    <a:lumMod val="50000"/>
                    <a:lumOff val="50000"/>
                  </a:schemeClr>
                </a:solidFill>
                <a:latin typeface="Century Gothic" pitchFamily="34" charset="0"/>
              </a:rPr>
              <a:t>forceps &amp; culture</a:t>
            </a:r>
            <a:r>
              <a:rPr lang="en-US" dirty="0">
                <a:solidFill>
                  <a:schemeClr val="tx1">
                    <a:lumMod val="50000"/>
                    <a:lumOff val="50000"/>
                  </a:schemeClr>
                </a:solidFill>
                <a:latin typeface="Century Gothic" pitchFamily="34" charset="0"/>
              </a:rPr>
              <a:t> ~</a:t>
            </a:r>
          </a:p>
          <a:p>
            <a:r>
              <a:rPr lang="en-US" dirty="0">
                <a:solidFill>
                  <a:schemeClr val="tx1">
                    <a:lumMod val="50000"/>
                    <a:lumOff val="50000"/>
                  </a:schemeClr>
                </a:solidFill>
                <a:latin typeface="Century Gothic" pitchFamily="34" charset="0"/>
              </a:rPr>
              <a:t>may also result in the wider entomology community being more willing to handle the specimens so need to continue  community endeavors to share / disseminate these ideas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7C3A16F-87E9-47F4-B4FD-11398742DD9C}" type="slidenum">
              <a:rPr lang="en-US" smtClean="0"/>
              <a:pPr/>
              <a:t>14</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entury Gothic" pitchFamily="34" charset="0"/>
              </a:rPr>
              <a:t>reduce the likelihood of specimen handling damage</a:t>
            </a:r>
          </a:p>
          <a:p>
            <a:r>
              <a:rPr lang="en-US">
                <a:latin typeface="Century Gothic" pitchFamily="34" charset="0"/>
              </a:rPr>
              <a:t>reduce damage from skin oils on old, fragile labels</a:t>
            </a:r>
          </a:p>
          <a:p>
            <a:r>
              <a:rPr lang="en-US">
                <a:latin typeface="Century Gothic" pitchFamily="34" charset="0"/>
              </a:rPr>
              <a:t>speed up the imaging process</a:t>
            </a:r>
          </a:p>
          <a:p>
            <a:r>
              <a:rPr lang="en-US">
                <a:latin typeface="Century Gothic" pitchFamily="34" charset="0"/>
              </a:rPr>
              <a:t>increase level of comfort for specimen handling</a:t>
            </a:r>
          </a:p>
          <a:p>
            <a:endParaRPr lang="en-US" smtClean="0"/>
          </a:p>
          <a:p>
            <a:r>
              <a:rPr lang="en-US" b="1">
                <a:solidFill>
                  <a:schemeClr val="tx1">
                    <a:lumMod val="50000"/>
                    <a:lumOff val="50000"/>
                  </a:schemeClr>
                </a:solidFill>
                <a:latin typeface="Century Gothic" pitchFamily="34" charset="0"/>
              </a:rPr>
              <a:t>forceps &amp; culture</a:t>
            </a:r>
            <a:r>
              <a:rPr lang="en-US">
                <a:solidFill>
                  <a:schemeClr val="tx1">
                    <a:lumMod val="50000"/>
                    <a:lumOff val="50000"/>
                  </a:schemeClr>
                </a:solidFill>
                <a:latin typeface="Century Gothic" pitchFamily="34" charset="0"/>
              </a:rPr>
              <a:t> ~</a:t>
            </a:r>
          </a:p>
          <a:p>
            <a:r>
              <a:rPr lang="en-US">
                <a:solidFill>
                  <a:schemeClr val="tx1">
                    <a:lumMod val="50000"/>
                    <a:lumOff val="50000"/>
                  </a:schemeClr>
                </a:solidFill>
                <a:latin typeface="Century Gothic" pitchFamily="34" charset="0"/>
              </a:rPr>
              <a:t>may also result in the wider entomology community being more willing to handle the specimens so need to continue  community endeavors to share / disseminate these ideas</a:t>
            </a:r>
            <a:endParaRPr lang="en-US" dirty="0" smtClean="0"/>
          </a:p>
        </p:txBody>
      </p:sp>
      <p:sp>
        <p:nvSpPr>
          <p:cNvPr id="4" name="Slide Number Placeholder 3"/>
          <p:cNvSpPr>
            <a:spLocks noGrp="1"/>
          </p:cNvSpPr>
          <p:nvPr>
            <p:ph type="sldNum" sz="quarter" idx="10"/>
          </p:nvPr>
        </p:nvSpPr>
        <p:spPr/>
        <p:txBody>
          <a:bodyPr/>
          <a:lstStyle/>
          <a:p>
            <a:fld id="{77C3A16F-87E9-47F4-B4FD-11398742DD9C}" type="slidenum">
              <a:rPr lang="en-US" smtClean="0"/>
              <a:pPr/>
              <a:t>15</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Some examples of changes we saw</a:t>
            </a:r>
            <a:r>
              <a:rPr lang="en-US" baseline="0" smtClean="0"/>
              <a:t> in various collections</a:t>
            </a:r>
          </a:p>
          <a:p>
            <a:r>
              <a:rPr lang="en-US" baseline="0" smtClean="0"/>
              <a:t>as they adapt to improve their digitization.</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Some examples of changes we saw</a:t>
            </a:r>
            <a:r>
              <a:rPr lang="en-US" baseline="0" smtClean="0"/>
              <a:t> in various collections</a:t>
            </a:r>
          </a:p>
          <a:p>
            <a:r>
              <a:rPr lang="en-US" baseline="0" smtClean="0"/>
              <a:t>as they adapt to improve their digitization.</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Some examples of changes we saw</a:t>
            </a:r>
            <a:r>
              <a:rPr lang="en-US" baseline="0" smtClean="0"/>
              <a:t> in various collections</a:t>
            </a:r>
          </a:p>
          <a:p>
            <a:r>
              <a:rPr lang="en-US" baseline="0" smtClean="0"/>
              <a:t>as they adapt to improve their digitization.</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examples of changes we saw</a:t>
            </a:r>
            <a:r>
              <a:rPr lang="en-US" baseline="0" dirty="0" smtClean="0"/>
              <a:t> in various collections</a:t>
            </a:r>
          </a:p>
          <a:p>
            <a:r>
              <a:rPr lang="en-US" baseline="0" dirty="0" smtClean="0"/>
              <a:t>as they adapt to improve their digitization.</a:t>
            </a:r>
          </a:p>
          <a:p>
            <a:endParaRPr lang="en-US" baseline="0" dirty="0" smtClean="0"/>
          </a:p>
          <a:p>
            <a:r>
              <a:rPr lang="en-US" baseline="0" dirty="0" smtClean="0"/>
              <a:t>Openness to change (2-way barcode validation strategy – Paul Morris at Harvard ENT)</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this workshop, we’re essentially reviewing (current state as / is analysis) processes being used to try and broadly define our overall digitization process</a:t>
            </a:r>
            <a:r>
              <a:rPr lang="en-US" sz="1000"/>
              <a:t>.  As </a:t>
            </a:r>
            <a:r>
              <a:rPr lang="en-US" sz="1000" dirty="0"/>
              <a:t>part of the review process, we’ll be looking for redesign and perhaps in some cases, re-engineering </a:t>
            </a:r>
            <a:r>
              <a:rPr lang="en-US" sz="1000"/>
              <a:t>opportunities.</a:t>
            </a:r>
            <a:endParaRPr lang="en-US" sz="1000" dirty="0"/>
          </a:p>
          <a:p>
            <a:r>
              <a:rPr lang="en-US" sz="1000" dirty="0"/>
              <a:t>“…before you start reviewing a process to ensure you correctly define what the process actually is and establish what the boundaries are.”</a:t>
            </a:r>
          </a:p>
          <a:p>
            <a:endParaRPr lang="en-US" sz="1000"/>
          </a:p>
          <a:p>
            <a:r>
              <a:rPr lang="en-US" sz="1000"/>
              <a:t>Joint Information Systems Committee</a:t>
            </a:r>
            <a:endParaRPr lang="en-US" sz="1000" dirty="0"/>
          </a:p>
          <a:p>
            <a:r>
              <a:rPr lang="en-US" sz="1000" dirty="0"/>
              <a:t>http://www.jiscinfonet.ac.uk/InfoKits/process-review/process-review-8</a:t>
            </a:r>
          </a:p>
          <a:p>
            <a:endParaRPr lang="en-US" sz="1000" dirty="0"/>
          </a:p>
          <a:p>
            <a:r>
              <a:rPr lang="en-US" sz="1000" dirty="0"/>
              <a:t>We’re looking for the broad core processes fundamental to the </a:t>
            </a:r>
            <a:r>
              <a:rPr lang="en-US" sz="1000"/>
              <a:t>organization. “…</a:t>
            </a:r>
            <a:r>
              <a:rPr lang="en-US" sz="1000" dirty="0"/>
              <a:t>no organization has more than eight core </a:t>
            </a:r>
            <a:r>
              <a:rPr lang="en-US" sz="1000"/>
              <a:t>processes.” Even </a:t>
            </a:r>
            <a:r>
              <a:rPr lang="en-US" sz="1000" dirty="0"/>
              <a:t>though, these are based on business process modeling, the ideas work. Our customers are us, as well as our stakeholders. Our audience of data collectors, data providers and data user is a large </a:t>
            </a:r>
            <a:r>
              <a:rPr lang="en-US" sz="1000"/>
              <a:t>one.  Keep </a:t>
            </a:r>
            <a:r>
              <a:rPr lang="en-US" sz="1000" dirty="0"/>
              <a:t>in mind, why are we doing this in the first </a:t>
            </a:r>
            <a:r>
              <a:rPr lang="en-US" sz="1000"/>
              <a:t>place? -</a:t>
            </a:r>
            <a:r>
              <a:rPr lang="en-US" sz="1000" dirty="0"/>
              <a:t>access to </a:t>
            </a:r>
            <a:r>
              <a:rPr lang="en-US" sz="1000" i="1" dirty="0"/>
              <a:t>fit-for-use data</a:t>
            </a:r>
            <a:r>
              <a:rPr lang="en-US" sz="1000" dirty="0"/>
              <a:t> for research, education and outreach.</a:t>
            </a:r>
          </a:p>
          <a:p>
            <a:endParaRPr lang="en-US" sz="1000" dirty="0"/>
          </a:p>
          <a:p>
            <a:r>
              <a:rPr lang="en-US" sz="1000" dirty="0"/>
              <a:t>“Take the example of the process of going on holiday. Some people may say it starts when you step on the plane and ends when you collect your suitcases from the airport carousel on the your return. Others might argue it starts with looking at maps and brochures and ends when you've unpacked and exchanged your foreign currency back to sterling. Neither view is right or wrong and each way of looking at it has its advantages and disadvantages.”</a:t>
            </a:r>
          </a:p>
          <a:p>
            <a:endParaRPr lang="en-US" sz="1000" dirty="0"/>
          </a:p>
          <a:p>
            <a:r>
              <a:rPr lang="en-US" sz="1000" dirty="0"/>
              <a:t>Creativity</a:t>
            </a:r>
          </a:p>
          <a:p>
            <a:r>
              <a:rPr lang="en-US" sz="1000" dirty="0"/>
              <a:t>“What might happen, what might we do?" is combined with "How could we bring this action into reality?“</a:t>
            </a:r>
          </a:p>
        </p:txBody>
      </p:sp>
      <p:sp>
        <p:nvSpPr>
          <p:cNvPr id="4" name="Slide Number Placeholder 3"/>
          <p:cNvSpPr>
            <a:spLocks noGrp="1"/>
          </p:cNvSpPr>
          <p:nvPr>
            <p:ph type="sldNum" sz="quarter" idx="10"/>
          </p:nvPr>
        </p:nvSpPr>
        <p:spPr/>
        <p:txBody>
          <a:bodyPr/>
          <a:lstStyle/>
          <a:p>
            <a:fld id="{77C3A16F-87E9-47F4-B4FD-11398742DD9C}" type="slidenum">
              <a:rPr lang="en-US" smtClean="0"/>
              <a:pPr/>
              <a:t>2</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examples of changes we saw</a:t>
            </a:r>
            <a:r>
              <a:rPr lang="en-US" baseline="0" dirty="0" smtClean="0"/>
              <a:t> in various collections</a:t>
            </a:r>
          </a:p>
          <a:p>
            <a:r>
              <a:rPr lang="en-US" baseline="0" dirty="0" smtClean="0"/>
              <a:t>as they adapt to improve their digitization.</a:t>
            </a:r>
          </a:p>
          <a:p>
            <a:endParaRPr lang="en-US" baseline="0" dirty="0" smtClean="0"/>
          </a:p>
          <a:p>
            <a:r>
              <a:rPr lang="en-US" baseline="0" dirty="0" smtClean="0"/>
              <a:t>Openness to change (2-way barcode validation strategy – Paul Morris at Harvard ENT)</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about change.</a:t>
            </a:r>
          </a:p>
          <a:p>
            <a:r>
              <a:rPr lang="en-US" dirty="0" smtClean="0"/>
              <a:t/>
            </a:r>
            <a:br>
              <a:rPr lang="en-US" dirty="0" smtClean="0"/>
            </a:br>
            <a:r>
              <a:rPr lang="en-US" dirty="0" smtClean="0"/>
              <a:t>What happens (to</a:t>
            </a:r>
            <a:r>
              <a:rPr lang="en-US" baseline="0" dirty="0" smtClean="0"/>
              <a:t> morale)</a:t>
            </a:r>
            <a:r>
              <a:rPr lang="en-US" dirty="0" smtClean="0"/>
              <a:t> when change is instituted and accountability and expectations</a:t>
            </a:r>
            <a:r>
              <a:rPr lang="en-US" baseline="0" dirty="0" smtClean="0"/>
              <a:t> are set higher.</a:t>
            </a:r>
            <a:endParaRPr lang="en-US" dirty="0" smtClean="0"/>
          </a:p>
          <a:p>
            <a:endParaRPr lang="en-US" dirty="0" smtClean="0"/>
          </a:p>
          <a:p>
            <a:pPr defTabSz="931774">
              <a:defRPr/>
            </a:pPr>
            <a:r>
              <a:rPr lang="en-US" b="1" u="sng" dirty="0">
                <a:hlinkClick r:id="rId3"/>
              </a:rPr>
              <a:t>http://www.peterstark.com/triumph-unwanted-change/</a:t>
            </a:r>
            <a:endParaRPr lang="en-US" dirty="0"/>
          </a:p>
          <a:p>
            <a:r>
              <a:rPr lang="en-US" b="1" u="sng" dirty="0">
                <a:hlinkClick r:id="rId4"/>
              </a:rPr>
              <a:t>http://www.peterstark.com/why-employees-resist-change/</a:t>
            </a:r>
            <a:endParaRPr lang="en-US" b="1" u="sng" dirty="0"/>
          </a:p>
          <a:p>
            <a:r>
              <a:rPr lang="en-US" dirty="0"/>
              <a:t>http://www.peterstark.com/employees-handle-change/</a:t>
            </a:r>
          </a:p>
          <a:p>
            <a:endParaRPr lang="en-US" b="1" dirty="0"/>
          </a:p>
          <a:p>
            <a:r>
              <a:rPr lang="en-US" dirty="0"/>
              <a:t>Bryan Kalms bits on can’ts</a:t>
            </a:r>
          </a:p>
          <a:p>
            <a:endParaRPr lang="en-US" b="1" dirty="0"/>
          </a:p>
          <a:p>
            <a:endParaRPr lang="en-US" b="1" dirty="0"/>
          </a:p>
          <a:p>
            <a:endParaRPr lang="en-US" b="1" dirty="0"/>
          </a:p>
          <a:p>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7C3A16F-87E9-47F4-B4FD-11398742DD9C}" type="slidenum">
              <a:rPr lang="en-US" smtClean="0"/>
              <a:pPr/>
              <a:t>21</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likely more than 5 principles, but these seem to stand out the most.</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22</a:t>
            </a:fld>
            <a:endParaRPr lang="en-US" dirty="0"/>
          </a:p>
        </p:txBody>
      </p:sp>
    </p:spTree>
    <p:extLst>
      <p:ext uri="{BB962C8B-B14F-4D97-AF65-F5344CB8AC3E}">
        <p14:creationId xmlns="" xmlns:p14="http://schemas.microsoft.com/office/powerpoint/2010/main" val="3608926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3A16F-87E9-47F4-B4FD-11398742DD9C}" type="slidenum">
              <a:rPr lang="en-US" smtClean="0"/>
              <a:pPr/>
              <a:t>23</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Work Flow Mock up for Upcoming DROID workshop.</a:t>
            </a:r>
          </a:p>
          <a:p>
            <a:endParaRPr lang="en-US" sz="1000" dirty="0"/>
          </a:p>
          <a:p>
            <a:r>
              <a:rPr lang="en-US" sz="1000" dirty="0"/>
              <a:t>The left column is meant to become a list of all tasks at the pre-digitization step.</a:t>
            </a:r>
          </a:p>
          <a:p>
            <a:r>
              <a:rPr lang="en-US" sz="1000" dirty="0"/>
              <a:t>The top row is a list of criteria to on which to evaluate each step for a possible place to make improvements in some way.</a:t>
            </a:r>
          </a:p>
          <a:p>
            <a:r>
              <a:rPr lang="en-US" sz="1000" dirty="0"/>
              <a:t>It is not comprehensive – it needs community input.</a:t>
            </a:r>
          </a:p>
          <a:p>
            <a:endParaRPr lang="en-US" sz="1000" dirty="0"/>
          </a:p>
          <a:p>
            <a:r>
              <a:rPr lang="en-US" sz="1000" dirty="0"/>
              <a:t>The results of these will be posted to help the community compare tasks</a:t>
            </a:r>
          </a:p>
          <a:p>
            <a:r>
              <a:rPr lang="en-US" sz="1000" dirty="0"/>
              <a:t>and create a road map for using the data gathered to speed things up!</a:t>
            </a:r>
          </a:p>
          <a:p>
            <a:endParaRPr lang="en-US" sz="1000" dirty="0"/>
          </a:p>
          <a:p>
            <a:r>
              <a:rPr lang="en-US" sz="1000" b="1" dirty="0"/>
              <a:t>A common language may be useful? Can we accomplish this?</a:t>
            </a:r>
            <a:r>
              <a:rPr lang="en-US" sz="1000" dirty="0"/>
              <a:t/>
            </a:r>
            <a:br>
              <a:rPr lang="en-US" sz="1000" dirty="0"/>
            </a:br>
            <a:r>
              <a:rPr lang="en-US" sz="1000" dirty="0"/>
              <a:t>If we call the major tasks and sub-tasks the same thing, we can more easily compare our workflows</a:t>
            </a:r>
          </a:p>
          <a:p>
            <a:r>
              <a:rPr lang="en-US" sz="1000" dirty="0"/>
              <a:t>always on the look out for</a:t>
            </a:r>
          </a:p>
          <a:p>
            <a:endParaRPr lang="en-US" sz="1000" dirty="0"/>
          </a:p>
          <a:p>
            <a:r>
              <a:rPr lang="en-US" sz="1000" dirty="0"/>
              <a:t>others accomplishing the same task in fewer steps</a:t>
            </a:r>
          </a:p>
          <a:p>
            <a:r>
              <a:rPr lang="en-US" sz="1000" dirty="0"/>
              <a:t>doing the same task for less</a:t>
            </a:r>
          </a:p>
          <a:p>
            <a:r>
              <a:rPr lang="en-US" sz="1000" dirty="0"/>
              <a:t>doing the same task faster</a:t>
            </a:r>
          </a:p>
          <a:p>
            <a:r>
              <a:rPr lang="en-US" sz="1000" dirty="0"/>
              <a:t>achieving the same task with less errors</a:t>
            </a:r>
          </a:p>
          <a:p>
            <a:endParaRPr lang="en-US" sz="1000" dirty="0"/>
          </a:p>
          <a:p>
            <a:r>
              <a:rPr lang="en-US" sz="1000" dirty="0"/>
              <a:t>Keep </a:t>
            </a:r>
            <a:r>
              <a:rPr lang="en-US" sz="1000"/>
              <a:t>in Mind: </a:t>
            </a:r>
            <a:r>
              <a:rPr lang="en-US" sz="1000">
                <a:latin typeface="Century Gothic" pitchFamily="34" charset="0"/>
              </a:rPr>
              <a:t>People skills opportunities, Protocol writing opportunities, Protocol feedback opportunities, Task order, Task method, What’s </a:t>
            </a:r>
            <a:r>
              <a:rPr lang="en-US" sz="1000" dirty="0">
                <a:latin typeface="Century Gothic" pitchFamily="34" charset="0"/>
              </a:rPr>
              <a:t>the slowest </a:t>
            </a:r>
            <a:r>
              <a:rPr lang="en-US" sz="1000">
                <a:latin typeface="Century Gothic" pitchFamily="34" charset="0"/>
              </a:rPr>
              <a:t>step?, how </a:t>
            </a:r>
            <a:r>
              <a:rPr lang="en-US" sz="1000" dirty="0">
                <a:latin typeface="Century Gothic" pitchFamily="34" charset="0"/>
              </a:rPr>
              <a:t>to figure </a:t>
            </a:r>
            <a:r>
              <a:rPr lang="en-US" sz="1000">
                <a:latin typeface="Century Gothic" pitchFamily="34" charset="0"/>
              </a:rPr>
              <a:t>that out, what </a:t>
            </a:r>
            <a:r>
              <a:rPr lang="en-US" sz="1000" dirty="0">
                <a:latin typeface="Century Gothic" pitchFamily="34" charset="0"/>
              </a:rPr>
              <a:t>to do </a:t>
            </a:r>
            <a:r>
              <a:rPr lang="en-US" sz="1000">
                <a:latin typeface="Century Gothic" pitchFamily="34" charset="0"/>
              </a:rPr>
              <a:t>about it, Do </a:t>
            </a:r>
            <a:r>
              <a:rPr lang="en-US" sz="1000" dirty="0">
                <a:latin typeface="Century Gothic" pitchFamily="34" charset="0"/>
              </a:rPr>
              <a:t>we have common workflow steps (common core </a:t>
            </a:r>
            <a:r>
              <a:rPr lang="en-US" sz="1000">
                <a:latin typeface="Century Gothic" pitchFamily="34" charset="0"/>
              </a:rPr>
              <a:t>processes)?, Software review opportunities, Hardware review, </a:t>
            </a:r>
            <a:endParaRPr lang="en-US" sz="1000" dirty="0">
              <a:latin typeface="Century Gothic" pitchFamily="34" charset="0"/>
            </a:endParaRPr>
          </a:p>
          <a:p>
            <a:r>
              <a:rPr lang="en-US" sz="1000">
                <a:latin typeface="Century Gothic" pitchFamily="34" charset="0"/>
              </a:rPr>
              <a:t>Community expertise, Community resources, Openness </a:t>
            </a:r>
            <a:r>
              <a:rPr lang="en-US" sz="1000" dirty="0">
                <a:latin typeface="Century Gothic" pitchFamily="34" charset="0"/>
              </a:rPr>
              <a:t>to change (avoid bias , </a:t>
            </a:r>
            <a:r>
              <a:rPr lang="en-US" sz="1000">
                <a:latin typeface="Century Gothic" pitchFamily="34" charset="0"/>
              </a:rPr>
              <a:t>N-</a:t>
            </a:r>
            <a:r>
              <a:rPr lang="en-US" sz="1000" err="1">
                <a:latin typeface="Century Gothic" pitchFamily="34" charset="0"/>
              </a:rPr>
              <a:t>i</a:t>
            </a:r>
            <a:r>
              <a:rPr lang="en-US" sz="1000">
                <a:latin typeface="Century Gothic" pitchFamily="34" charset="0"/>
              </a:rPr>
              <a:t>-H), Is </a:t>
            </a:r>
            <a:r>
              <a:rPr lang="en-US" sz="1000" dirty="0">
                <a:latin typeface="Century Gothic" pitchFamily="34" charset="0"/>
              </a:rPr>
              <a:t>faster better? Check if the faster person is as accurate as the slower and if multi-keying – it doesn’t matter.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3A16F-87E9-47F4-B4FD-11398742DD9C}" type="slidenum">
              <a:rPr lang="en-US" smtClean="0"/>
              <a:pPr/>
              <a:t>25</a:t>
            </a:fld>
            <a:endParaRPr lang="en-US"/>
          </a:p>
        </p:txBody>
      </p:sp>
    </p:spTree>
    <p:extLst>
      <p:ext uri="{BB962C8B-B14F-4D97-AF65-F5344CB8AC3E}">
        <p14:creationId xmlns="" xmlns:p14="http://schemas.microsoft.com/office/powerpoint/2010/main" val="2771904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Craig Cameron’s Workflow Blog</a:t>
            </a:r>
            <a:endParaRPr lang="en-US" dirty="0"/>
          </a:p>
        </p:txBody>
      </p:sp>
      <p:sp>
        <p:nvSpPr>
          <p:cNvPr id="4" name="Slide Number Placeholder 3"/>
          <p:cNvSpPr>
            <a:spLocks noGrp="1"/>
          </p:cNvSpPr>
          <p:nvPr>
            <p:ph type="sldNum" sz="quarter" idx="10"/>
          </p:nvPr>
        </p:nvSpPr>
        <p:spPr/>
        <p:txBody>
          <a:bodyPr/>
          <a:lstStyle/>
          <a:p>
            <a:fld id="{77C3A16F-87E9-47F4-B4FD-11398742DD9C}" type="slidenum">
              <a:rPr lang="en-US" smtClean="0"/>
              <a:pPr/>
              <a:t>26</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Bryan Kalm’s digitization</a:t>
            </a:r>
            <a:r>
              <a:rPr lang="en-US" baseline="0" smtClean="0"/>
              <a:t> maturity scale.</a:t>
            </a:r>
            <a:br>
              <a:rPr lang="en-US" baseline="0" smtClean="0"/>
            </a:br>
            <a:r>
              <a:rPr lang="en-US" baseline="0" smtClean="0"/>
              <a:t>useful for organizations looking to benchmark their overall maturity within and between collections.</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27</a:t>
            </a:fld>
            <a:endParaRPr lang="en-US" dirty="0"/>
          </a:p>
        </p:txBody>
      </p:sp>
    </p:spTree>
    <p:extLst>
      <p:ext uri="{BB962C8B-B14F-4D97-AF65-F5344CB8AC3E}">
        <p14:creationId xmlns="" xmlns:p14="http://schemas.microsoft.com/office/powerpoint/2010/main" val="3196120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sample of the digitization maturity scale</a:t>
            </a:r>
            <a:r>
              <a:rPr lang="en-US" baseline="0" smtClean="0"/>
              <a:t> criteria…shown here for level 1 and level 5 for comparison.</a:t>
            </a:r>
          </a:p>
        </p:txBody>
      </p:sp>
      <p:sp>
        <p:nvSpPr>
          <p:cNvPr id="4" name="Slide Number Placeholder 3"/>
          <p:cNvSpPr>
            <a:spLocks noGrp="1"/>
          </p:cNvSpPr>
          <p:nvPr>
            <p:ph type="sldNum" sz="quarter" idx="10"/>
          </p:nvPr>
        </p:nvSpPr>
        <p:spPr/>
        <p:txBody>
          <a:bodyPr/>
          <a:lstStyle/>
          <a:p>
            <a:fld id="{52B6A597-0BC9-4F5D-BA8B-041FC68A6BC0}" type="slidenum">
              <a:rPr lang="en-US" smtClean="0"/>
              <a:pPr/>
              <a:t>29</a:t>
            </a:fld>
            <a:endParaRPr lang="en-US" dirty="0"/>
          </a:p>
        </p:txBody>
      </p:sp>
    </p:spTree>
    <p:extLst>
      <p:ext uri="{BB962C8B-B14F-4D97-AF65-F5344CB8AC3E}">
        <p14:creationId xmlns:p14="http://schemas.microsoft.com/office/powerpoint/2010/main" xmlns="" val="109759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Kinds of collections we visited</a:t>
            </a:r>
          </a:p>
          <a:p>
            <a:r>
              <a:rPr lang="en-US" dirty="0" smtClean="0"/>
              <a:t>Establish credibility as someone who has been studying digitization</a:t>
            </a:r>
          </a:p>
          <a:p>
            <a:r>
              <a:rPr lang="en-US" dirty="0" smtClean="0"/>
              <a:t>Today we’ve seen an overview</a:t>
            </a:r>
            <a:r>
              <a:rPr lang="en-US" baseline="0" dirty="0" smtClean="0"/>
              <a:t> of business process modeling from the information science point-of-view,  in addition to Gil’s presentation about</a:t>
            </a:r>
          </a:p>
          <a:p>
            <a:r>
              <a:rPr lang="en-US" baseline="0" dirty="0" smtClean="0"/>
              <a:t>workflows, what we’ve learned (so far) from our visits, questions we still have…</a:t>
            </a:r>
          </a:p>
          <a:p>
            <a:endParaRPr lang="en-US" baseline="0" dirty="0" smtClean="0"/>
          </a:p>
          <a:p>
            <a:r>
              <a:rPr lang="en-US" baseline="0" dirty="0" smtClean="0"/>
              <a:t>While many of the process issues (technical and manual) will continue to evolve and improve</a:t>
            </a:r>
          </a:p>
          <a:p>
            <a:r>
              <a:rPr lang="en-US" baseline="0" dirty="0" smtClean="0"/>
              <a:t>the social issues will always be present.</a:t>
            </a:r>
          </a:p>
          <a:p>
            <a:endParaRPr lang="en-US" baseline="0" dirty="0" smtClean="0"/>
          </a:p>
          <a:p>
            <a:r>
              <a:rPr lang="en-US" baseline="0" dirty="0" smtClean="0"/>
              <a:t>What are some of these social issues?</a:t>
            </a:r>
          </a:p>
          <a:p>
            <a:r>
              <a:rPr lang="en-US" baseline="0" dirty="0" smtClean="0"/>
              <a:t>What can we do with this information?</a:t>
            </a:r>
          </a:p>
          <a:p>
            <a:r>
              <a:rPr lang="en-US" baseline="0" dirty="0" smtClean="0"/>
              <a:t>How does it apply to our workflows (in the community, in an organization, at the level of the individual)?</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3</a:t>
            </a:fld>
            <a:endParaRPr lang="en-US" dirty="0"/>
          </a:p>
        </p:txBody>
      </p:sp>
    </p:spTree>
    <p:extLst>
      <p:ext uri="{BB962C8B-B14F-4D97-AF65-F5344CB8AC3E}">
        <p14:creationId xmlns="" xmlns:p14="http://schemas.microsoft.com/office/powerpoint/2010/main" val="1563433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30</a:t>
            </a:fld>
            <a:endParaRPr lang="en-US" dirty="0"/>
          </a:p>
        </p:txBody>
      </p:sp>
    </p:spTree>
    <p:extLst>
      <p:ext uri="{BB962C8B-B14F-4D97-AF65-F5344CB8AC3E}">
        <p14:creationId xmlns="" xmlns:p14="http://schemas.microsoft.com/office/powerpoint/2010/main" val="3196120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3A16F-87E9-47F4-B4FD-11398742DD9C}" type="slidenum">
              <a:rPr lang="en-US" smtClean="0"/>
              <a:pPr/>
              <a:t>31</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3A16F-87E9-47F4-B4FD-11398742DD9C}" type="slidenum">
              <a:rPr lang="en-US" smtClean="0"/>
              <a:pPr/>
              <a:t>32</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3A16F-87E9-47F4-B4FD-11398742DD9C}" type="slidenum">
              <a:rPr lang="en-US" smtClean="0"/>
              <a:pPr/>
              <a:t>33</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remove artificial boundaries, we enable innovation.</a:t>
            </a:r>
          </a:p>
          <a:p>
            <a:endParaRPr lang="en-US" dirty="0" smtClean="0"/>
          </a:p>
          <a:p>
            <a:r>
              <a:rPr lang="en-US" dirty="0" smtClean="0"/>
              <a:t>http://www.jarche.com/category/wirearchy/</a:t>
            </a:r>
          </a:p>
          <a:p>
            <a:r>
              <a:rPr lang="en-US" dirty="0" smtClean="0"/>
              <a:t>http://www.jarche.com/2012/03/making-collaborative-work-work/</a:t>
            </a:r>
          </a:p>
          <a:p>
            <a:endParaRPr lang="en-US" dirty="0" smtClean="0"/>
          </a:p>
          <a:p>
            <a:endParaRPr lang="en-US" dirty="0" smtClean="0"/>
          </a:p>
          <a:p>
            <a:r>
              <a:rPr lang="en-US" dirty="0" smtClean="0"/>
              <a:t>14 May 2012</a:t>
            </a:r>
          </a:p>
        </p:txBody>
      </p:sp>
      <p:sp>
        <p:nvSpPr>
          <p:cNvPr id="4" name="Slide Number Placeholder 3"/>
          <p:cNvSpPr>
            <a:spLocks noGrp="1"/>
          </p:cNvSpPr>
          <p:nvPr>
            <p:ph type="sldNum" sz="quarter" idx="10"/>
          </p:nvPr>
        </p:nvSpPr>
        <p:spPr/>
        <p:txBody>
          <a:bodyPr/>
          <a:lstStyle/>
          <a:p>
            <a:fld id="{77C3A16F-87E9-47F4-B4FD-11398742DD9C}" type="slidenum">
              <a:rPr lang="en-US" smtClean="0"/>
              <a:pPr/>
              <a:t>34</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papers contributing content to this presentation to</a:t>
            </a:r>
            <a:r>
              <a:rPr lang="en-US" baseline="0" dirty="0" smtClean="0"/>
              <a:t> add context and hopefully value to the continuing conversation…</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35</a:t>
            </a:fld>
            <a:endParaRPr lang="en-US" dirty="0"/>
          </a:p>
        </p:txBody>
      </p:sp>
    </p:spTree>
    <p:extLst>
      <p:ext uri="{BB962C8B-B14F-4D97-AF65-F5344CB8AC3E}">
        <p14:creationId xmlns="" xmlns:p14="http://schemas.microsoft.com/office/powerpoint/2010/main" val="526465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Thanks!</a:t>
            </a:r>
            <a:r>
              <a:rPr lang="en-US" baseline="0" smtClean="0"/>
              <a:t> from all at iDigBio</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36</a:t>
            </a:fld>
            <a:endParaRPr lang="en-US" dirty="0"/>
          </a:p>
        </p:txBody>
      </p:sp>
    </p:spTree>
    <p:extLst>
      <p:ext uri="{BB962C8B-B14F-4D97-AF65-F5344CB8AC3E}">
        <p14:creationId xmlns="" xmlns:p14="http://schemas.microsoft.com/office/powerpoint/2010/main" val="2125184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Put this before discussion of what’s been seen here already.</a:t>
            </a:r>
          </a:p>
          <a:p>
            <a:endParaRPr lang="en-US" sz="1000" dirty="0"/>
          </a:p>
          <a:p>
            <a:r>
              <a:rPr lang="en-US" sz="1000" dirty="0"/>
              <a:t>When we remove artificial boundaries, we enable innovation.</a:t>
            </a:r>
          </a:p>
          <a:p>
            <a:endParaRPr lang="en-US" sz="1000" dirty="0"/>
          </a:p>
          <a:p>
            <a:r>
              <a:rPr lang="en-US" sz="1000" dirty="0"/>
              <a:t>http://www.jarche.com/2012/05/when-we-remove-artificial-boundaries/</a:t>
            </a:r>
          </a:p>
          <a:p>
            <a:r>
              <a:rPr lang="en-US" sz="1000" dirty="0"/>
              <a:t>http://www.jarche.com/category/wirearchy/</a:t>
            </a:r>
          </a:p>
          <a:p>
            <a:endParaRPr lang="en-US" sz="1000" dirty="0"/>
          </a:p>
          <a:p>
            <a:r>
              <a:rPr lang="en-US" sz="1000" dirty="0"/>
              <a:t>14 May 2012</a:t>
            </a:r>
          </a:p>
          <a:p>
            <a:endParaRPr lang="en-US" sz="1000" dirty="0"/>
          </a:p>
          <a:p>
            <a:r>
              <a:rPr lang="en-US" sz="1000" dirty="0"/>
              <a:t>http://www.techdirt.com/blog/?company=xerox</a:t>
            </a:r>
          </a:p>
          <a:p>
            <a:r>
              <a:rPr lang="en-US" sz="1000" dirty="0"/>
              <a:t>http://www.scoop.it/t/prionomy</a:t>
            </a:r>
          </a:p>
          <a:p>
            <a:r>
              <a:rPr lang="en-US" sz="1000" dirty="0"/>
              <a:t>http://www.google.com/imgres?start=831&amp;um=1&amp;hl=en&amp;tbm=isch&amp;tbnid=h9yySWG90U-EZM:&amp;imgrefurl=http://www.forbes.com/sites/tedgreenwald/2012/01/31/business-model-canvas-a-simple-tool-for-designing-innovative-business-models/&amp;docid=2a718O1OCAHIEM&amp;imgurl=http://blogs-images.forbes.com/tedgreenwald/files/2012/01/business_model_canvas_poster-02.jpg&amp;w=1000&amp;h=667&amp;ei=LWuxT577D46C8QSfypjkCA&amp;zoom=1&amp;iact=hc&amp;vpx=906&amp;vpy=199&amp;dur=4149&amp;hovh=183&amp;hovw=275&amp;tx=152&amp;ty=88&amp;sig=103108423568694251652&amp;page=32&amp;tbnh=137&amp;tbnw=205&amp;ndsp=26&amp;ved=1t:429,r:20,s:831,i:168&amp;biw=1222&amp;bih=857</a:t>
            </a:r>
          </a:p>
          <a:p>
            <a:endParaRPr lang="en-US" sz="1000" dirty="0"/>
          </a:p>
          <a:p>
            <a:r>
              <a:rPr lang="en-US" sz="1000" dirty="0"/>
              <a:t>http://www.google.com/imgres?start=340&amp;um=1&amp;hl=en&amp;tbm=isch&amp;tbnid=BHxustec00BvEM:&amp;imgrefurl=http://www.techdirt.com/blog/%3Fcompany%3Dxerox&amp;docid=jn-24bMr4ZprLM&amp;imgurl=http://i.imgur.com/YjEPD.png&amp;w=846&amp;h=468&amp;ei=kWqxT-XwMYiw8ASk9v3vCA&amp;zoom=1&amp;iact=hc&amp;vpx=791&amp;vpy=560&amp;dur=2642&amp;hovh=167&amp;hovw=302&amp;tx=118&amp;ty=125&amp;sig=103108423568694251652&amp;page=14&amp;tbnh=125&amp;tbnw=226&amp;ndsp=29&amp;ved=1t:429,r:27,s:340,i:185&amp;biw=1222&amp;bih=857</a:t>
            </a:r>
          </a:p>
          <a:p>
            <a:endParaRPr lang="en-US" sz="1000" dirty="0"/>
          </a:p>
          <a:p>
            <a:r>
              <a:rPr lang="en-US" sz="1000" dirty="0"/>
              <a:t>http://www.techdirt.com/blog/?company=xerox  (everything is a remix)</a:t>
            </a:r>
          </a:p>
          <a:p>
            <a:r>
              <a:rPr lang="en-US" sz="1000" dirty="0"/>
              <a:t>The basic elements of creativity: copy transform combine</a:t>
            </a:r>
          </a:p>
          <a:p>
            <a:r>
              <a:rPr lang="en-US" sz="1000" dirty="0"/>
              <a:t>image YjEPD.png</a:t>
            </a:r>
          </a:p>
          <a:p>
            <a:endParaRPr lang="en-US" sz="1000" dirty="0"/>
          </a:p>
          <a:p>
            <a:endParaRPr lang="en-US" dirty="0" smtClean="0"/>
          </a:p>
        </p:txBody>
      </p:sp>
      <p:sp>
        <p:nvSpPr>
          <p:cNvPr id="4" name="Slide Number Placeholder 3"/>
          <p:cNvSpPr>
            <a:spLocks noGrp="1"/>
          </p:cNvSpPr>
          <p:nvPr>
            <p:ph type="sldNum" sz="quarter" idx="10"/>
          </p:nvPr>
        </p:nvSpPr>
        <p:spPr/>
        <p:txBody>
          <a:bodyPr/>
          <a:lstStyle/>
          <a:p>
            <a:fld id="{77C3A16F-87E9-47F4-B4FD-11398742DD9C}" type="slidenum">
              <a:rPr lang="en-US" smtClean="0"/>
              <a:pPr/>
              <a:t>37</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4</a:t>
            </a:fld>
            <a:endParaRPr lang="en-US" dirty="0"/>
          </a:p>
        </p:txBody>
      </p:sp>
    </p:spTree>
    <p:extLst>
      <p:ext uri="{BB962C8B-B14F-4D97-AF65-F5344CB8AC3E}">
        <p14:creationId xmlns="" xmlns:p14="http://schemas.microsoft.com/office/powerpoint/2010/main" val="156343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our goal? our overall purpose</a:t>
            </a:r>
            <a:r>
              <a:rPr lang="en-US" baseline="0" dirty="0" smtClean="0"/>
              <a:t> of all our digitization efforts?</a:t>
            </a:r>
          </a:p>
          <a:p>
            <a:r>
              <a:rPr lang="en-US" baseline="0" dirty="0" smtClean="0"/>
              <a:t>Specimen data to address biodiversity questions in science.</a:t>
            </a:r>
            <a:endParaRPr lang="en-US" dirty="0"/>
          </a:p>
        </p:txBody>
      </p:sp>
      <p:sp>
        <p:nvSpPr>
          <p:cNvPr id="4" name="Slide Number Placeholder 3"/>
          <p:cNvSpPr>
            <a:spLocks noGrp="1"/>
          </p:cNvSpPr>
          <p:nvPr>
            <p:ph type="sldNum" sz="quarter" idx="10"/>
          </p:nvPr>
        </p:nvSpPr>
        <p:spPr/>
        <p:txBody>
          <a:bodyPr/>
          <a:lstStyle/>
          <a:p>
            <a:fld id="{77C3A16F-87E9-47F4-B4FD-11398742DD9C}" type="slidenum">
              <a:rPr lang="en-US" smtClean="0"/>
              <a:pPr/>
              <a:t>5</a:t>
            </a:fld>
            <a:endParaRPr lang="en-US"/>
          </a:p>
        </p:txBody>
      </p:sp>
    </p:spTree>
    <p:extLst>
      <p:ext uri="{BB962C8B-B14F-4D97-AF65-F5344CB8AC3E}">
        <p14:creationId xmlns="" xmlns:p14="http://schemas.microsoft.com/office/powerpoint/2010/main" val="404377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153573" cy="4183380"/>
          </a:xfrm>
        </p:spPr>
        <p:txBody>
          <a:bodyPr/>
          <a:lstStyle/>
          <a:p>
            <a:r>
              <a:rPr lang="en-US" sz="1000" dirty="0"/>
              <a:t>How can we divide the social layers conceptually? </a:t>
            </a:r>
            <a:r>
              <a:rPr lang="en-US" sz="1000" b="1" dirty="0"/>
              <a:t>One possible way. </a:t>
            </a:r>
            <a:r>
              <a:rPr lang="en-US" sz="1000" dirty="0"/>
              <a:t>Our work is about biodiversity and how we can utilize our natural history collections</a:t>
            </a:r>
          </a:p>
          <a:p>
            <a:r>
              <a:rPr lang="en-US" sz="1000" dirty="0"/>
              <a:t>more effectively to investigate the universe we inhabit. Start with the fact that our goal here is to digitize specimens. </a:t>
            </a:r>
          </a:p>
          <a:p>
            <a:pPr defTabSz="931774">
              <a:defRPr/>
            </a:pPr>
            <a:r>
              <a:rPr lang="en-US" sz="1000" dirty="0"/>
              <a:t>It might be useful to think of </a:t>
            </a:r>
            <a:r>
              <a:rPr lang="en-US" sz="1000" b="1" dirty="0"/>
              <a:t>the specimen as a boundary object</a:t>
            </a:r>
            <a:r>
              <a:rPr lang="en-US" sz="1000" dirty="0"/>
              <a:t>.</a:t>
            </a:r>
          </a:p>
          <a:p>
            <a:r>
              <a:rPr lang="en-US" sz="1000" b="1" dirty="0"/>
              <a:t>(Star and </a:t>
            </a:r>
            <a:r>
              <a:rPr lang="en-US" sz="1000" b="1" dirty="0" err="1"/>
              <a:t>Griesemer</a:t>
            </a:r>
            <a:r>
              <a:rPr lang="en-US" sz="1000" b="1" dirty="0"/>
              <a:t> 1989)</a:t>
            </a:r>
            <a:r>
              <a:rPr lang="en-US" sz="1000" dirty="0"/>
              <a:t> via the history of the Museum of Vertebrate Zoology (MVZ), UC Berkeley</a:t>
            </a:r>
          </a:p>
          <a:p>
            <a:r>
              <a:rPr lang="en-US" sz="1000" dirty="0"/>
              <a:t>In order to more effectively think about social issues and optimization (efficiency) at each level and what that might entail.</a:t>
            </a:r>
          </a:p>
          <a:p>
            <a:r>
              <a:rPr lang="en-US" sz="1000" dirty="0"/>
              <a:t>Keep these in mind during the talk…</a:t>
            </a:r>
          </a:p>
          <a:p>
            <a:r>
              <a:rPr lang="en-US" sz="1000" b="1" dirty="0"/>
              <a:t>little science to big science </a:t>
            </a:r>
            <a:r>
              <a:rPr lang="en-US" sz="1000" dirty="0"/>
              <a:t>(is a topic for an entire workshop!) Eric T. Meyer’s work http://people.oii.ox.ac.uk/meyer/</a:t>
            </a:r>
          </a:p>
          <a:p>
            <a:r>
              <a:rPr lang="en-US" sz="1000" dirty="0"/>
              <a:t>(in private communication, Eric cautions that even though we want to avoid </a:t>
            </a:r>
            <a:r>
              <a:rPr lang="en-US" sz="1000" dirty="0" err="1"/>
              <a:t>NiH</a:t>
            </a:r>
            <a:r>
              <a:rPr lang="en-US" sz="1000" dirty="0"/>
              <a:t> he has seen projects go wrong where the IT staff do not involve the people who will use the products. Staff then does not want to use the products – no engagement).</a:t>
            </a:r>
          </a:p>
          <a:p>
            <a:endParaRPr lang="en-US" sz="1000" dirty="0"/>
          </a:p>
          <a:p>
            <a:r>
              <a:rPr lang="en-US" sz="1000" dirty="0"/>
              <a:t>studies the social implications of e-science and e-social science as part of the </a:t>
            </a:r>
            <a:r>
              <a:rPr lang="en-US" sz="1000" dirty="0">
                <a:hlinkClick r:id="rId3"/>
              </a:rPr>
              <a:t>Oxford e-Social Science (</a:t>
            </a:r>
            <a:r>
              <a:rPr lang="en-US" sz="1000" dirty="0" err="1">
                <a:hlinkClick r:id="rId3"/>
              </a:rPr>
              <a:t>OeSS</a:t>
            </a:r>
            <a:r>
              <a:rPr lang="en-US" sz="1000" dirty="0">
                <a:hlinkClick r:id="rId3"/>
              </a:rPr>
              <a:t>) project</a:t>
            </a:r>
            <a:r>
              <a:rPr lang="en-US" sz="1000" dirty="0"/>
              <a:t>. He brings an understanding of scientific collaboration from both sides: as a social scientist studying scientific behavior, and as a participant in the production of scientific knowledge. focus here on the notion that was once science done at the level of the individual researcher</a:t>
            </a:r>
          </a:p>
          <a:p>
            <a:r>
              <a:rPr lang="en-US" sz="1000" dirty="0"/>
              <a:t>  data collected only for them</a:t>
            </a:r>
          </a:p>
          <a:p>
            <a:r>
              <a:rPr lang="en-US" sz="1000" dirty="0"/>
              <a:t>  date now being collected in new ways</a:t>
            </a:r>
          </a:p>
          <a:p>
            <a:r>
              <a:rPr lang="en-US" sz="1000" dirty="0"/>
              <a:t>  data now being shared (and shared in new ways)</a:t>
            </a:r>
          </a:p>
          <a:p>
            <a:r>
              <a:rPr lang="en-US" sz="1000" dirty="0"/>
              <a:t>at the organizational / architectural level – </a:t>
            </a:r>
          </a:p>
          <a:p>
            <a:r>
              <a:rPr lang="en-US" sz="1000" dirty="0"/>
              <a:t>  museums being redesigned so the public can see the research</a:t>
            </a:r>
          </a:p>
          <a:p>
            <a:r>
              <a:rPr lang="en-US" sz="1000" dirty="0"/>
              <a:t>  the collections are connecting back to each other via databases and collaborating with each other</a:t>
            </a:r>
          </a:p>
          <a:p>
            <a:r>
              <a:rPr lang="en-US" sz="1000" dirty="0"/>
              <a:t>  some have, others need those with expertise in </a:t>
            </a:r>
            <a:r>
              <a:rPr lang="en-US" sz="1000" b="1" dirty="0"/>
              <a:t>collections </a:t>
            </a:r>
            <a:r>
              <a:rPr lang="en-US" sz="1000" dirty="0"/>
              <a:t>and </a:t>
            </a:r>
            <a:r>
              <a:rPr lang="en-US" sz="1000" b="1" dirty="0"/>
              <a:t>biodiversity informatics</a:t>
            </a:r>
          </a:p>
          <a:p>
            <a:r>
              <a:rPr lang="en-US" sz="1000" dirty="0"/>
              <a:t>at the individual level – the social issues surrounding the persons doing the digitization work.</a:t>
            </a:r>
          </a:p>
          <a:p>
            <a:endParaRPr lang="en-US" sz="1000" dirty="0"/>
          </a:p>
        </p:txBody>
      </p:sp>
      <p:sp>
        <p:nvSpPr>
          <p:cNvPr id="4" name="Slide Number Placeholder 3"/>
          <p:cNvSpPr>
            <a:spLocks noGrp="1"/>
          </p:cNvSpPr>
          <p:nvPr>
            <p:ph type="sldNum" sz="quarter" idx="10"/>
          </p:nvPr>
        </p:nvSpPr>
        <p:spPr/>
        <p:txBody>
          <a:bodyPr/>
          <a:lstStyle/>
          <a:p>
            <a:fld id="{77C3A16F-87E9-47F4-B4FD-11398742DD9C}" type="slidenum">
              <a:rPr lang="en-US" smtClean="0"/>
              <a:pPr/>
              <a:t>6</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231467" cy="4183380"/>
          </a:xfrm>
        </p:spPr>
        <p:txBody>
          <a:bodyPr/>
          <a:lstStyle/>
          <a:p>
            <a:endParaRPr lang="en-US" dirty="0"/>
          </a:p>
        </p:txBody>
      </p:sp>
      <p:sp>
        <p:nvSpPr>
          <p:cNvPr id="4" name="Slide Number Placeholder 3"/>
          <p:cNvSpPr>
            <a:spLocks noGrp="1"/>
          </p:cNvSpPr>
          <p:nvPr>
            <p:ph type="sldNum" sz="quarter" idx="10"/>
          </p:nvPr>
        </p:nvSpPr>
        <p:spPr/>
        <p:txBody>
          <a:bodyPr/>
          <a:lstStyle/>
          <a:p>
            <a:fld id="{77C3A16F-87E9-47F4-B4FD-11398742DD9C}" type="slidenum">
              <a:rPr lang="en-US" smtClean="0"/>
              <a:pPr/>
              <a:t>7</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this workshop, we’re essentially reviewing (current state as / is analysis) processes being used to try and broadly define our overall digitization process</a:t>
            </a:r>
            <a:r>
              <a:rPr lang="en-US" sz="1000"/>
              <a:t>. As </a:t>
            </a:r>
            <a:r>
              <a:rPr lang="en-US" sz="1000" dirty="0"/>
              <a:t>part of the review process, we’ll be looking for redesign and perhaps in some cases, re-engineering opportunities.</a:t>
            </a:r>
          </a:p>
          <a:p>
            <a:endParaRPr lang="en-US" sz="1000" dirty="0"/>
          </a:p>
          <a:p>
            <a:r>
              <a:rPr lang="en-US" sz="1000" dirty="0"/>
              <a:t>“…before you start reviewing a process to ensure you correctly define what the process actually is and establish what the boundaries are.”</a:t>
            </a:r>
          </a:p>
          <a:p>
            <a:endParaRPr lang="en-US" sz="1000" dirty="0"/>
          </a:p>
          <a:p>
            <a:r>
              <a:rPr lang="en-US" sz="1000" dirty="0"/>
              <a:t>http://www.jisc.ac.uk/aboutus/strategy.aspx</a:t>
            </a:r>
          </a:p>
          <a:p>
            <a:r>
              <a:rPr lang="en-US" sz="1000" b="1" dirty="0"/>
              <a:t>Joint Information Systems Committee</a:t>
            </a:r>
          </a:p>
          <a:p>
            <a:r>
              <a:rPr lang="en-US" sz="1000" dirty="0"/>
              <a:t>a UK Initiative, now </a:t>
            </a:r>
            <a:r>
              <a:rPr lang="en-US" sz="1000"/>
              <a:t>internationally known. to </a:t>
            </a:r>
            <a:r>
              <a:rPr lang="en-US" sz="1000" dirty="0"/>
              <a:t>champion the use of digital technology to ensure the UK remains world-class in research, teaching </a:t>
            </a:r>
            <a:r>
              <a:rPr lang="en-US" sz="1000"/>
              <a:t>and learning. JISC’s </a:t>
            </a:r>
            <a:r>
              <a:rPr lang="en-US" sz="1000" dirty="0"/>
              <a:t>vision is one of easy and widespread access to information and resources, anytime, anywhere; a vision with technology and information management at the heart of research and </a:t>
            </a:r>
            <a:r>
              <a:rPr lang="en-US" sz="1000"/>
              <a:t>education.</a:t>
            </a:r>
            <a:endParaRPr lang="en-US" sz="1000" dirty="0"/>
          </a:p>
          <a:p>
            <a:r>
              <a:rPr lang="en-US" sz="1000" dirty="0"/>
              <a:t>http://www.jiscinfonet.ac.uk/InfoKits/process-review/process-review-8</a:t>
            </a:r>
          </a:p>
          <a:p>
            <a:r>
              <a:rPr lang="en-US" sz="1000" dirty="0"/>
              <a:t>http://www.jiscinfonet.ac.uk/infokits/process-improvement</a:t>
            </a:r>
          </a:p>
          <a:p>
            <a:endParaRPr lang="en-US" sz="1000" dirty="0"/>
          </a:p>
          <a:p>
            <a:r>
              <a:rPr lang="en-US" sz="1000" dirty="0"/>
              <a:t>We’re looking for the </a:t>
            </a:r>
            <a:r>
              <a:rPr lang="en-US" sz="1000" b="1" dirty="0"/>
              <a:t>broad core processes fundamental to the organization.</a:t>
            </a:r>
          </a:p>
          <a:p>
            <a:r>
              <a:rPr lang="en-US" sz="1000" dirty="0"/>
              <a:t>“…no organization has more than eight core processes.”</a:t>
            </a:r>
          </a:p>
          <a:p>
            <a:r>
              <a:rPr lang="en-US" sz="1000" dirty="0"/>
              <a:t>How many core processes do we have in the digitization of biodiversity collections?</a:t>
            </a:r>
          </a:p>
          <a:p>
            <a:endParaRPr lang="en-US" sz="1000" dirty="0"/>
          </a:p>
        </p:txBody>
      </p:sp>
      <p:sp>
        <p:nvSpPr>
          <p:cNvPr id="4" name="Slide Number Placeholder 3"/>
          <p:cNvSpPr>
            <a:spLocks noGrp="1"/>
          </p:cNvSpPr>
          <p:nvPr>
            <p:ph type="sldNum" sz="quarter" idx="10"/>
          </p:nvPr>
        </p:nvSpPr>
        <p:spPr/>
        <p:txBody>
          <a:bodyPr/>
          <a:lstStyle/>
          <a:p>
            <a:fld id="{77C3A16F-87E9-47F4-B4FD-11398742DD9C}" type="slidenum">
              <a:rPr lang="en-US" smtClean="0"/>
              <a:pPr/>
              <a:t>8</a:t>
            </a:fld>
            <a:endParaRPr lang="en-US"/>
          </a:p>
        </p:txBody>
      </p:sp>
    </p:spTree>
    <p:extLst>
      <p:ext uri="{BB962C8B-B14F-4D97-AF65-F5344CB8AC3E}">
        <p14:creationId xmlns="" xmlns:p14="http://schemas.microsoft.com/office/powerpoint/2010/main" val="108765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Change Management.</a:t>
            </a:r>
          </a:p>
          <a:p>
            <a:pPr defTabSz="931774">
              <a:defRPr/>
            </a:pPr>
            <a:r>
              <a:rPr lang="en-US" dirty="0" smtClean="0"/>
              <a:t>3</a:t>
            </a:r>
            <a:r>
              <a:rPr lang="en-US" baseline="0" dirty="0" smtClean="0"/>
              <a:t> aspects: people, processes and culture.</a:t>
            </a:r>
          </a:p>
          <a:p>
            <a:pPr defTabSz="931774">
              <a:defRPr/>
            </a:pPr>
            <a:r>
              <a:rPr lang="en-US" baseline="0" dirty="0" smtClean="0"/>
              <a:t>While the main focus of this workshop is process, it’s people who do the work within a cultural continuum.</a:t>
            </a:r>
          </a:p>
          <a:p>
            <a:pPr defTabSz="931774">
              <a:defRPr/>
            </a:pPr>
            <a:r>
              <a:rPr lang="en-US" baseline="0" dirty="0" smtClean="0"/>
              <a:t>joint information systems committee</a:t>
            </a:r>
            <a:endParaRPr lang="en-US" dirty="0" smtClean="0"/>
          </a:p>
          <a:p>
            <a:pPr defTabSz="931774">
              <a:defRPr/>
            </a:pPr>
            <a:r>
              <a:rPr lang="en-US" dirty="0" smtClean="0"/>
              <a:t>http://www.jiscinfonet.ac.uk/infokits/change-management/aspects-of-change</a:t>
            </a:r>
          </a:p>
          <a:p>
            <a:pPr defTabSz="931774">
              <a:defRPr/>
            </a:pPr>
            <a:endParaRPr lang="en-US" dirty="0" smtClean="0"/>
          </a:p>
          <a:p>
            <a:pPr defTabSz="931774">
              <a:defRPr/>
            </a:pPr>
            <a:r>
              <a:rPr lang="en-US" dirty="0" smtClean="0"/>
              <a:t>What can</a:t>
            </a:r>
            <a:r>
              <a:rPr lang="en-US" baseline="0" dirty="0" smtClean="0"/>
              <a:t> we learn, what questions can we ask, to help our efficiency efforts when it comes</a:t>
            </a:r>
          </a:p>
          <a:p>
            <a:pPr defTabSz="931774">
              <a:defRPr/>
            </a:pPr>
            <a:r>
              <a:rPr lang="en-US" baseline="0" dirty="0" smtClean="0"/>
              <a:t>to culture and people?</a:t>
            </a:r>
          </a:p>
          <a:p>
            <a:pPr defTabSz="931774">
              <a:defRPr/>
            </a:pPr>
            <a:endParaRPr lang="en-US" baseline="0" dirty="0" smtClean="0"/>
          </a:p>
          <a:p>
            <a:pPr defTabSz="931774">
              <a:defRPr/>
            </a:pPr>
            <a:r>
              <a:rPr lang="en-US" baseline="0" dirty="0" smtClean="0"/>
              <a:t>Layers of change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77C3A16F-87E9-47F4-B4FD-11398742DD9C}" type="slidenum">
              <a:rPr lang="en-US" smtClean="0"/>
              <a:pPr/>
              <a:t>9</a:t>
            </a:fld>
            <a:endParaRPr lang="en-US"/>
          </a:p>
        </p:txBody>
      </p:sp>
    </p:spTree>
    <p:extLst>
      <p:ext uri="{BB962C8B-B14F-4D97-AF65-F5344CB8AC3E}">
        <p14:creationId xmlns="" xmlns:p14="http://schemas.microsoft.com/office/powerpoint/2010/main" val="108765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59C58CE-906B-4A41-BEFF-04048EE6994E}" type="datetimeFigureOut">
              <a:rPr lang="en-US" smtClean="0"/>
              <a:pPr/>
              <a:t>5/30/2012</a:t>
            </a:fld>
            <a:endParaRPr lang="en-US"/>
          </a:p>
        </p:txBody>
      </p:sp>
      <p:sp>
        <p:nvSpPr>
          <p:cNvPr id="8" name="Slide Number Placeholder 7"/>
          <p:cNvSpPr>
            <a:spLocks noGrp="1"/>
          </p:cNvSpPr>
          <p:nvPr>
            <p:ph type="sldNum" sz="quarter" idx="11"/>
          </p:nvPr>
        </p:nvSpPr>
        <p:spPr/>
        <p:txBody>
          <a:bodyPr/>
          <a:lstStyle/>
          <a:p>
            <a:fld id="{4ADDA4BC-5DE9-48F4-9325-93558579CA1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 xmlns:p14="http://schemas.microsoft.com/office/powerpoint/2010/main" val="23137455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C58CE-906B-4A41-BEFF-04048EE6994E}"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DA4BC-5DE9-48F4-9325-93558579CA14}" type="slidenum">
              <a:rPr lang="en-US" smtClean="0"/>
              <a:pPr/>
              <a:t>‹#›</a:t>
            </a:fld>
            <a:endParaRPr lang="en-US"/>
          </a:p>
        </p:txBody>
      </p:sp>
    </p:spTree>
    <p:extLst>
      <p:ext uri="{BB962C8B-B14F-4D97-AF65-F5344CB8AC3E}">
        <p14:creationId xmlns="" xmlns:p14="http://schemas.microsoft.com/office/powerpoint/2010/main" val="181457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C58CE-906B-4A41-BEFF-04048EE6994E}"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DA4BC-5DE9-48F4-9325-93558579CA14}" type="slidenum">
              <a:rPr lang="en-US" smtClean="0"/>
              <a:pPr/>
              <a:t>‹#›</a:t>
            </a:fld>
            <a:endParaRPr lang="en-US"/>
          </a:p>
        </p:txBody>
      </p:sp>
    </p:spTree>
    <p:extLst>
      <p:ext uri="{BB962C8B-B14F-4D97-AF65-F5344CB8AC3E}">
        <p14:creationId xmlns="" xmlns:p14="http://schemas.microsoft.com/office/powerpoint/2010/main" val="152764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D59C58CE-906B-4A41-BEFF-04048EE6994E}" type="datetimeFigureOut">
              <a:rPr lang="en-US" smtClean="0">
                <a:solidFill>
                  <a:prstClr val="black">
                    <a:lumMod val="65000"/>
                    <a:lumOff val="35000"/>
                  </a:prstClr>
                </a:solidFill>
              </a:rPr>
              <a:pPr/>
              <a:t>5/30/2012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DDA4BC-5DE9-48F4-9325-93558579CA14}"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733800" y="6207859"/>
            <a:ext cx="1676400" cy="6501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90988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lstStyle>
            <a:lvl2pPr>
              <a:defRPr sz="2400"/>
            </a:lvl2pPr>
            <a:lvl3pPr>
              <a:defRPr sz="2400"/>
            </a:lvl3pPr>
            <a:lvl4pPr>
              <a:defRPr sz="2400"/>
            </a:lvl4pPr>
            <a:lvl5pPr>
              <a:defRPr sz="2400"/>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D59C58CE-906B-4A41-BEFF-04048EE6994E}"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DA4BC-5DE9-48F4-9325-93558579CA14}"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733800" y="6207859"/>
            <a:ext cx="1676400" cy="6501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88258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C58CE-906B-4A41-BEFF-04048EE6994E}"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DA4BC-5DE9-48F4-9325-93558579CA14}"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9033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59C58CE-906B-4A41-BEFF-04048EE6994E}" type="datetimeFigureOut">
              <a:rPr lang="en-US" smtClean="0"/>
              <a:pPr/>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DA4BC-5DE9-48F4-9325-93558579CA14}"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20975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59C58CE-906B-4A41-BEFF-04048EE6994E}" type="datetimeFigureOut">
              <a:rPr lang="en-US" smtClean="0"/>
              <a:pPr/>
              <a:t>5/30/2012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DA4BC-5DE9-48F4-9325-93558579CA14}"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416154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9C58CE-906B-4A41-BEFF-04048EE6994E}" type="datetimeFigureOut">
              <a:rPr lang="en-US" smtClean="0"/>
              <a:pPr/>
              <a:t>5/30/2012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DA4BC-5DE9-48F4-9325-93558579CA14}" type="slidenum">
              <a:rPr lang="en-US" smtClean="0"/>
              <a:pPr/>
              <a:t>‹#›</a:t>
            </a:fld>
            <a:endParaRPr lang="en-US"/>
          </a:p>
        </p:txBody>
      </p:sp>
    </p:spTree>
    <p:extLst>
      <p:ext uri="{BB962C8B-B14F-4D97-AF65-F5344CB8AC3E}">
        <p14:creationId xmlns="" xmlns:p14="http://schemas.microsoft.com/office/powerpoint/2010/main" val="240908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C58CE-906B-4A41-BEFF-04048EE6994E}" type="datetimeFigureOut">
              <a:rPr lang="en-US" smtClean="0"/>
              <a:pPr/>
              <a:t>5/30/2012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DA4BC-5DE9-48F4-9325-93558579CA14}" type="slidenum">
              <a:rPr lang="en-US" smtClean="0"/>
              <a:pPr/>
              <a:t>‹#›</a:t>
            </a:fld>
            <a:endParaRPr lang="en-US"/>
          </a:p>
        </p:txBody>
      </p:sp>
    </p:spTree>
    <p:extLst>
      <p:ext uri="{BB962C8B-B14F-4D97-AF65-F5344CB8AC3E}">
        <p14:creationId xmlns="" xmlns:p14="http://schemas.microsoft.com/office/powerpoint/2010/main" val="417538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C58CE-906B-4A41-BEFF-04048EE6994E}" type="datetimeFigureOut">
              <a:rPr lang="en-US" smtClean="0"/>
              <a:pPr/>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DA4BC-5DE9-48F4-9325-93558579CA14}" type="slidenum">
              <a:rPr lang="en-US" smtClean="0"/>
              <a:pPr/>
              <a:t>‹#›</a:t>
            </a:fld>
            <a:endParaRPr lang="en-US"/>
          </a:p>
        </p:txBody>
      </p:sp>
    </p:spTree>
    <p:extLst>
      <p:ext uri="{BB962C8B-B14F-4D97-AF65-F5344CB8AC3E}">
        <p14:creationId xmlns="" xmlns:p14="http://schemas.microsoft.com/office/powerpoint/2010/main" val="242204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C58CE-906B-4A41-BEFF-04048EE6994E}" type="datetimeFigureOut">
              <a:rPr lang="en-US" smtClean="0"/>
              <a:pPr/>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DA4BC-5DE9-48F4-9325-93558579CA14}" type="slidenum">
              <a:rPr lang="en-US" smtClean="0"/>
              <a:pPr/>
              <a:t>‹#›</a:t>
            </a:fld>
            <a:endParaRPr lang="en-US"/>
          </a:p>
        </p:txBody>
      </p:sp>
    </p:spTree>
    <p:extLst>
      <p:ext uri="{BB962C8B-B14F-4D97-AF65-F5344CB8AC3E}">
        <p14:creationId xmlns="" xmlns:p14="http://schemas.microsoft.com/office/powerpoint/2010/main" val="418562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6465"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59C58CE-906B-4A41-BEFF-04048EE6994E}" type="datetimeFigureOut">
              <a:rPr lang="en-US" smtClean="0"/>
              <a:pPr/>
              <a:t>5/30/2012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DDA4BC-5DE9-48F4-9325-93558579CA14}"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922906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6465"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59C58CE-906B-4A41-BEFF-04048EE6994E}" type="datetimeFigureOut">
              <a:rPr lang="en-US" smtClean="0">
                <a:solidFill>
                  <a:prstClr val="black">
                    <a:lumMod val="65000"/>
                    <a:lumOff val="35000"/>
                  </a:prstClr>
                </a:solidFill>
              </a:rPr>
              <a:pPr/>
              <a:t>5/30/2012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DDA4BC-5DE9-48F4-9325-93558579CA1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55474282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bettercity.org/docs/sustainability/McKinsey%20-%20Irrational%20Side%20of%20Change%20Management%202010.pd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danpink.com/archives/2010/06/whiteboard-magic"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youtu.be/u6XAPnuFjJ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la.org.au/wp-content/uploads/2011/10/Digitisation-guide-120223.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www.ala.org.au/wp-content/uploads/2011/10/Digitisation-guide-120223.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ala.org.au/wp-content/uploads/2011/10/Digitisation-guide-120223.pdf"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taxonomy.org/wiki/images/b/b3/Harvard_data_capture_wkshp_rpt_2006.pdf" TargetMode="External"/><Relationship Id="rId7" Type="http://schemas.openxmlformats.org/officeDocument/2006/relationships/hyperlink" Target="https://journals.ku.edu/index.php/jbi/article/viewFile/3992/3806"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google.com/url?sa=t&amp;rct=j&amp;q=tann+and+Flemons&amp;source=web&amp;cd=6&amp;ved=0CEEQFjAF&amp;url=http://australianmuseum.net.au/Uploads/Documents/23183/Data%20Capture%20of%20specimen%20labels%20using%20volunteers%20-%20Tann%20and%252" TargetMode="External"/><Relationship Id="rId5" Type="http://schemas.openxmlformats.org/officeDocument/2006/relationships/hyperlink" Target="http://sss.sagepub.com/content/19/3/387" TargetMode="External"/><Relationship Id="rId4" Type="http://schemas.openxmlformats.org/officeDocument/2006/relationships/hyperlink" Target="http://www.ala.org.au/wp-content/uploads/2011/10/Digitisation-guide-120223.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jarche.com/2012/05/when-we-remove-artificial-boundari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loanreview.mit.edu/improvisations/2012/04/01/the-decline-of-the-hppo-highest-paid-persons-opinion/" TargetMode="External"/><Relationship Id="rId4" Type="http://schemas.openxmlformats.org/officeDocument/2006/relationships/hyperlink" Target="http://www.jarche.com/author/admi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People, Culture, </a:t>
            </a:r>
            <a:r>
              <a:rPr lang="en-US" dirty="0" smtClean="0"/>
              <a:t>Change</a:t>
            </a:r>
            <a:endParaRPr lang="en-US" dirty="0"/>
          </a:p>
        </p:txBody>
      </p:sp>
      <p:sp>
        <p:nvSpPr>
          <p:cNvPr id="5" name="Title 1"/>
          <p:cNvSpPr txBox="1">
            <a:spLocks/>
          </p:cNvSpPr>
          <p:nvPr/>
        </p:nvSpPr>
        <p:spPr>
          <a:xfrm>
            <a:off x="685800" y="609601"/>
            <a:ext cx="7772400" cy="4267200"/>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4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
            </a:r>
            <a:br>
              <a:rPr lang="en-US" dirty="0" smtClean="0"/>
            </a:br>
            <a:r>
              <a:rPr lang="en-US" dirty="0" smtClean="0"/>
              <a:t>Social Issues in Collaborative Digitization: </a:t>
            </a:r>
            <a:endParaRPr lang="en-US"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87276" y="1371600"/>
            <a:ext cx="3145338" cy="1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07507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p>
        </p:txBody>
      </p:sp>
      <p:sp>
        <p:nvSpPr>
          <p:cNvPr id="3" name="Content Placeholder 2"/>
          <p:cNvSpPr>
            <a:spLocks noGrp="1"/>
          </p:cNvSpPr>
          <p:nvPr>
            <p:ph idx="1"/>
          </p:nvPr>
        </p:nvSpPr>
        <p:spPr/>
        <p:txBody>
          <a:bodyPr>
            <a:normAutofit/>
          </a:bodyPr>
          <a:lstStyle/>
          <a:p>
            <a:pPr marL="0" indent="0">
              <a:buNone/>
            </a:pPr>
            <a:r>
              <a:rPr lang="en-US" sz="2000" dirty="0" smtClean="0">
                <a:latin typeface="Century Gothic" pitchFamily="34" charset="0"/>
                <a:hlinkClick r:id="rId3"/>
              </a:rPr>
              <a:t>The irrational side of change management</a:t>
            </a:r>
            <a:endParaRPr lang="en-US" sz="2000" dirty="0" smtClean="0">
              <a:latin typeface="Century Gothic" pitchFamily="34" charset="0"/>
            </a:endParaRPr>
          </a:p>
          <a:p>
            <a:pPr lvl="1"/>
            <a:r>
              <a:rPr lang="en-US" sz="2000" dirty="0" smtClean="0">
                <a:latin typeface="Century Gothic" pitchFamily="34" charset="0"/>
              </a:rPr>
              <a:t>Aiken &amp; Keller, 2009 in The McKinsey Quarterly</a:t>
            </a:r>
          </a:p>
          <a:p>
            <a:pPr lvl="1"/>
            <a:endParaRPr lang="en-US" sz="2000" dirty="0" smtClean="0">
              <a:latin typeface="Century Gothic" pitchFamily="34" charset="0"/>
            </a:endParaRPr>
          </a:p>
          <a:p>
            <a:r>
              <a:rPr lang="en-US" sz="2000" dirty="0" smtClean="0">
                <a:latin typeface="Century Gothic" pitchFamily="34" charset="0"/>
              </a:rPr>
              <a:t>what motivates you ≠ what motivates others</a:t>
            </a:r>
          </a:p>
          <a:p>
            <a:r>
              <a:rPr lang="en-US" sz="2000" dirty="0" smtClean="0">
                <a:latin typeface="Century Gothic" pitchFamily="34" charset="0"/>
              </a:rPr>
              <a:t>we’re better off listening, rather than telling</a:t>
            </a:r>
          </a:p>
          <a:p>
            <a:r>
              <a:rPr lang="en-US" sz="2000" dirty="0" smtClean="0">
                <a:latin typeface="Century Gothic" pitchFamily="34" charset="0"/>
              </a:rPr>
              <a:t>we need the + and the –</a:t>
            </a:r>
          </a:p>
          <a:p>
            <a:r>
              <a:rPr lang="en-US" sz="2000" dirty="0" smtClean="0">
                <a:latin typeface="Century Gothic" pitchFamily="34" charset="0"/>
              </a:rPr>
              <a:t>leaders mistakenly believe that they already “are the change”</a:t>
            </a:r>
          </a:p>
          <a:p>
            <a:r>
              <a:rPr lang="en-US" sz="2000" dirty="0" smtClean="0">
                <a:latin typeface="Century Gothic" pitchFamily="34" charset="0"/>
              </a:rPr>
              <a:t>it’s not just about the leader, it’s about how receptive “society” is to the ideas</a:t>
            </a:r>
          </a:p>
          <a:p>
            <a:r>
              <a:rPr lang="en-US" sz="2000" dirty="0" smtClean="0">
                <a:latin typeface="Century Gothic" pitchFamily="34" charset="0"/>
              </a:rPr>
              <a:t>money is the most expensive way to motivate people.</a:t>
            </a:r>
          </a:p>
          <a:p>
            <a:pPr marL="914400" lvl="1" indent="-514350"/>
            <a:r>
              <a:rPr lang="en-US" sz="2000" dirty="0" smtClean="0">
                <a:latin typeface="Century Gothic" pitchFamily="34" charset="0"/>
              </a:rPr>
              <a:t>satisfaction equals perception minus expectation.</a:t>
            </a:r>
          </a:p>
          <a:p>
            <a:pPr marL="914400" lvl="1" indent="-514350"/>
            <a:r>
              <a:rPr lang="en-US" sz="2000" dirty="0" smtClean="0">
                <a:latin typeface="Century Gothic" pitchFamily="34" charset="0"/>
              </a:rPr>
              <a:t>small unexpected rewards can have disproportionate effects.</a:t>
            </a:r>
          </a:p>
          <a:p>
            <a:r>
              <a:rPr lang="en-US" sz="2000" dirty="0" smtClean="0">
                <a:latin typeface="Century Gothic" pitchFamily="34" charset="0"/>
              </a:rPr>
              <a:t>process and outcome have to be fair to get buy-in</a:t>
            </a:r>
          </a:p>
        </p:txBody>
      </p:sp>
      <p:pic>
        <p:nvPicPr>
          <p:cNvPr id="61441" name="Picture 1"/>
          <p:cNvPicPr>
            <a:picLocks noChangeAspect="1" noChangeArrowheads="1"/>
          </p:cNvPicPr>
          <p:nvPr/>
        </p:nvPicPr>
        <p:blipFill>
          <a:blip r:embed="rId4" cstate="print"/>
          <a:srcRect/>
          <a:stretch>
            <a:fillRect/>
          </a:stretch>
        </p:blipFill>
        <p:spPr bwMode="auto">
          <a:xfrm>
            <a:off x="7162801" y="-1"/>
            <a:ext cx="1981200" cy="2410585"/>
          </a:xfrm>
          <a:prstGeom prst="rect">
            <a:avLst/>
          </a:prstGeom>
          <a:noFill/>
          <a:ln w="9525">
            <a:noFill/>
            <a:miter lim="800000"/>
            <a:headEnd/>
            <a:tailEnd/>
          </a:ln>
        </p:spPr>
      </p:pic>
    </p:spTree>
    <p:extLst>
      <p:ext uri="{BB962C8B-B14F-4D97-AF65-F5344CB8AC3E}">
        <p14:creationId xmlns="" xmlns:p14="http://schemas.microsoft.com/office/powerpoint/2010/main" val="32381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mtClean="0"/>
              <a:t>Motivation</a:t>
            </a:r>
            <a:endParaRPr lang="en-US" dirty="0"/>
          </a:p>
        </p:txBody>
      </p:sp>
      <p:sp>
        <p:nvSpPr>
          <p:cNvPr id="3" name="Content Placeholder 2"/>
          <p:cNvSpPr>
            <a:spLocks noGrp="1"/>
          </p:cNvSpPr>
          <p:nvPr>
            <p:ph idx="1"/>
          </p:nvPr>
        </p:nvSpPr>
        <p:spPr>
          <a:xfrm>
            <a:off x="457200" y="1676400"/>
            <a:ext cx="8382000" cy="5105400"/>
          </a:xfrm>
        </p:spPr>
        <p:txBody>
          <a:bodyPr>
            <a:normAutofit fontScale="70000" lnSpcReduction="20000"/>
          </a:bodyPr>
          <a:lstStyle/>
          <a:p>
            <a:r>
              <a:rPr lang="en-US" sz="3100" b="1" dirty="0" smtClean="0">
                <a:latin typeface="Century Gothic" pitchFamily="34" charset="0"/>
              </a:rPr>
              <a:t>autonomy</a:t>
            </a:r>
          </a:p>
          <a:p>
            <a:pPr lvl="1"/>
            <a:r>
              <a:rPr lang="en-US" sz="2300" dirty="0" smtClean="0">
                <a:latin typeface="Century Gothic" pitchFamily="34" charset="0"/>
              </a:rPr>
              <a:t>if task order doesn’t matter</a:t>
            </a:r>
          </a:p>
          <a:p>
            <a:pPr lvl="1"/>
            <a:r>
              <a:rPr lang="en-US" sz="2300" dirty="0" smtClean="0">
                <a:latin typeface="Century Gothic" pitchFamily="34" charset="0"/>
              </a:rPr>
              <a:t>collecting and integrating feedback</a:t>
            </a:r>
          </a:p>
          <a:p>
            <a:pPr lvl="2"/>
            <a:r>
              <a:rPr lang="en-US" sz="2300" dirty="0" smtClean="0">
                <a:latin typeface="Century Gothic" pitchFamily="34" charset="0"/>
              </a:rPr>
              <a:t>are you doing this?</a:t>
            </a:r>
          </a:p>
          <a:p>
            <a:pPr lvl="2"/>
            <a:r>
              <a:rPr lang="en-US" sz="2300" dirty="0" smtClean="0">
                <a:latin typeface="Century Gothic" pitchFamily="34" charset="0"/>
              </a:rPr>
              <a:t>if not, you are losing information</a:t>
            </a:r>
          </a:p>
          <a:p>
            <a:pPr lvl="1"/>
            <a:r>
              <a:rPr lang="en-US" sz="2300" dirty="0" smtClean="0">
                <a:latin typeface="Century Gothic" pitchFamily="34" charset="0"/>
              </a:rPr>
              <a:t>does task method matter?</a:t>
            </a:r>
          </a:p>
          <a:p>
            <a:r>
              <a:rPr lang="en-US" sz="3100" b="1" dirty="0" smtClean="0">
                <a:latin typeface="Century Gothic" pitchFamily="34" charset="0"/>
              </a:rPr>
              <a:t>mastery</a:t>
            </a:r>
          </a:p>
          <a:p>
            <a:pPr lvl="1"/>
            <a:r>
              <a:rPr lang="en-US" sz="2300" dirty="0" smtClean="0">
                <a:latin typeface="Century Gothic" pitchFamily="34" charset="0"/>
              </a:rPr>
              <a:t>software skills</a:t>
            </a:r>
          </a:p>
          <a:p>
            <a:pPr lvl="1"/>
            <a:r>
              <a:rPr lang="en-US" sz="2300" dirty="0" smtClean="0">
                <a:latin typeface="Century Gothic" pitchFamily="34" charset="0"/>
              </a:rPr>
              <a:t>hardware skills</a:t>
            </a:r>
          </a:p>
          <a:p>
            <a:pPr lvl="1"/>
            <a:r>
              <a:rPr lang="en-US" sz="2300" dirty="0" smtClean="0">
                <a:latin typeface="Century Gothic" pitchFamily="34" charset="0"/>
              </a:rPr>
              <a:t>people skills</a:t>
            </a:r>
          </a:p>
          <a:p>
            <a:pPr lvl="1"/>
            <a:r>
              <a:rPr lang="en-US" sz="2300" dirty="0" smtClean="0">
                <a:latin typeface="Century Gothic" pitchFamily="34" charset="0"/>
              </a:rPr>
              <a:t>training (giving and receiving)</a:t>
            </a:r>
          </a:p>
          <a:p>
            <a:pPr lvl="1"/>
            <a:r>
              <a:rPr lang="en-US" sz="2300" dirty="0" smtClean="0">
                <a:latin typeface="Century Gothic" pitchFamily="34" charset="0"/>
              </a:rPr>
              <a:t>knowledge (collections, curation, content)</a:t>
            </a:r>
          </a:p>
          <a:p>
            <a:pPr lvl="1"/>
            <a:r>
              <a:rPr lang="en-US" sz="2300" dirty="0" smtClean="0">
                <a:latin typeface="Century Gothic" pitchFamily="34" charset="0"/>
              </a:rPr>
              <a:t>use mastery where you can</a:t>
            </a:r>
          </a:p>
          <a:p>
            <a:r>
              <a:rPr lang="en-US" sz="3100" b="1" dirty="0" smtClean="0">
                <a:latin typeface="Century Gothic" pitchFamily="34" charset="0"/>
              </a:rPr>
              <a:t>purpose</a:t>
            </a:r>
          </a:p>
          <a:p>
            <a:pPr lvl="1"/>
            <a:r>
              <a:rPr lang="en-US" sz="2300" dirty="0" smtClean="0">
                <a:latin typeface="Century Gothic" pitchFamily="34" charset="0"/>
              </a:rPr>
              <a:t>engagement &amp; inspiration</a:t>
            </a:r>
          </a:p>
          <a:p>
            <a:pPr lvl="1"/>
            <a:r>
              <a:rPr lang="en-US" sz="2300" dirty="0" smtClean="0">
                <a:latin typeface="Century Gothic" pitchFamily="34" charset="0"/>
              </a:rPr>
              <a:t>the ADBC initiative is rich with purpose &gt; capitalize on this</a:t>
            </a:r>
          </a:p>
          <a:p>
            <a:r>
              <a:rPr lang="en-US" sz="2300" dirty="0" smtClean="0">
                <a:latin typeface="Century Gothic" pitchFamily="34" charset="0"/>
                <a:hlinkClick r:id="rId3"/>
              </a:rPr>
              <a:t>http://www.danpink.com/archives/2010/06/whiteboard-magic</a:t>
            </a:r>
            <a:r>
              <a:rPr lang="en-US" sz="2300" dirty="0" smtClean="0">
                <a:latin typeface="Century Gothic" pitchFamily="34" charset="0"/>
              </a:rPr>
              <a:t> </a:t>
            </a:r>
          </a:p>
          <a:p>
            <a:r>
              <a:rPr lang="en-US" sz="2300" dirty="0" smtClean="0">
                <a:latin typeface="Century Gothic" pitchFamily="34" charset="0"/>
                <a:hlinkClick r:id="rId4"/>
              </a:rPr>
              <a:t>http://youtu.be/u6XAPnuFjJc</a:t>
            </a:r>
            <a:endParaRPr lang="en-US" sz="2300" b="1" dirty="0" smtClean="0">
              <a:latin typeface="Century Gothic" pitchFamily="34" charset="0"/>
            </a:endParaRPr>
          </a:p>
          <a:p>
            <a:pPr lvl="2"/>
            <a:endParaRPr lang="en-US" b="1" dirty="0" smtClean="0">
              <a:latin typeface="Century Gothic" pitchFamily="34" charset="0"/>
            </a:endParaRPr>
          </a:p>
        </p:txBody>
      </p:sp>
      <p:sp>
        <p:nvSpPr>
          <p:cNvPr id="4" name="Content Placeholder 2"/>
          <p:cNvSpPr txBox="1">
            <a:spLocks/>
          </p:cNvSpPr>
          <p:nvPr/>
        </p:nvSpPr>
        <p:spPr>
          <a:xfrm>
            <a:off x="228600" y="762000"/>
            <a:ext cx="8763000" cy="9906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lumMod val="50000"/>
                    <a:lumOff val="50000"/>
                  </a:schemeClr>
                </a:solidFill>
                <a:effectLst/>
                <a:uLnTx/>
                <a:uFillTx/>
                <a:latin typeface="Century Gothic" pitchFamily="34" charset="0"/>
                <a:ea typeface="+mn-ea"/>
                <a:cs typeface="+mn-cs"/>
              </a:rPr>
              <a:t>What is known about what motivates 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300" dirty="0" smtClean="0">
                <a:solidFill>
                  <a:schemeClr val="tx1">
                    <a:lumMod val="50000"/>
                    <a:lumOff val="50000"/>
                  </a:schemeClr>
                </a:solidFill>
                <a:latin typeface="Century Gothic" pitchFamily="34" charset="0"/>
              </a:rPr>
              <a:t>W</a:t>
            </a:r>
            <a:r>
              <a:rPr kumimoji="0" lang="en-US" sz="2300" b="0" i="0" u="none" strike="noStrike" kern="1200" cap="none" spc="0" normalizeH="0" baseline="0" noProof="0" dirty="0" smtClean="0">
                <a:ln>
                  <a:noFill/>
                </a:ln>
                <a:solidFill>
                  <a:schemeClr val="tx1">
                    <a:lumMod val="50000"/>
                    <a:lumOff val="50000"/>
                  </a:schemeClr>
                </a:solidFill>
                <a:effectLst/>
                <a:uLnTx/>
                <a:uFillTx/>
                <a:latin typeface="Century Gothic" pitchFamily="34" charset="0"/>
                <a:ea typeface="+mn-ea"/>
                <a:cs typeface="+mn-cs"/>
              </a:rPr>
              <a:t>here can we integrate what is known about motivation into our workflows?</a:t>
            </a:r>
            <a:endParaRPr kumimoji="0" lang="en-US" sz="1600" b="1" i="0" u="none" strike="noStrike" kern="1200" cap="none" spc="0" normalizeH="0" baseline="0" noProof="0" dirty="0" smtClean="0">
              <a:ln>
                <a:noFill/>
              </a:ln>
              <a:solidFill>
                <a:schemeClr val="tx1">
                  <a:lumMod val="50000"/>
                  <a:lumOff val="50000"/>
                </a:schemeClr>
              </a:solidFill>
              <a:effectLst/>
              <a:uLnTx/>
              <a:uFillTx/>
              <a:latin typeface="+mj-lt"/>
              <a:ea typeface="+mn-ea"/>
              <a:cs typeface="+mn-cs"/>
            </a:endParaRPr>
          </a:p>
        </p:txBody>
      </p:sp>
    </p:spTree>
    <p:extLst>
      <p:ext uri="{BB962C8B-B14F-4D97-AF65-F5344CB8AC3E}">
        <p14:creationId xmlns="" xmlns:p14="http://schemas.microsoft.com/office/powerpoint/2010/main" val="2127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47800"/>
            <a:ext cx="8229600" cy="4754563"/>
          </a:xfrm>
        </p:spPr>
        <p:txBody>
          <a:bodyPr>
            <a:normAutofit/>
          </a:bodyPr>
          <a:lstStyle/>
          <a:p>
            <a:r>
              <a:rPr lang="en-US" dirty="0" smtClean="0">
                <a:latin typeface="Century Gothic" pitchFamily="34" charset="0"/>
              </a:rPr>
              <a:t>observing digitization workflows</a:t>
            </a:r>
          </a:p>
          <a:p>
            <a:r>
              <a:rPr lang="en-US" dirty="0" smtClean="0">
                <a:latin typeface="Century Gothic" pitchFamily="34" charset="0"/>
              </a:rPr>
              <a:t>social issues</a:t>
            </a:r>
          </a:p>
          <a:p>
            <a:r>
              <a:rPr lang="en-US" dirty="0" smtClean="0">
                <a:latin typeface="Century Gothic" pitchFamily="34" charset="0"/>
              </a:rPr>
              <a:t>business processes</a:t>
            </a:r>
          </a:p>
          <a:p>
            <a:r>
              <a:rPr lang="en-US">
                <a:latin typeface="Century Gothic" pitchFamily="34" charset="0"/>
              </a:rPr>
              <a:t>change, management &amp; motivation</a:t>
            </a:r>
          </a:p>
          <a:p>
            <a:r>
              <a:rPr lang="en-US" smtClean="0">
                <a:latin typeface="Century Gothic" pitchFamily="34" charset="0"/>
              </a:rPr>
              <a:t>some </a:t>
            </a:r>
            <a:r>
              <a:rPr lang="en-US" dirty="0" smtClean="0">
                <a:latin typeface="Century Gothic" pitchFamily="34" charset="0"/>
              </a:rPr>
              <a:t>changes seen</a:t>
            </a:r>
          </a:p>
          <a:p>
            <a:r>
              <a:rPr lang="en-US" dirty="0" smtClean="0">
                <a:latin typeface="Century Gothic" pitchFamily="34" charset="0"/>
              </a:rPr>
              <a:t>opportunities for redesign</a:t>
            </a:r>
          </a:p>
          <a:p>
            <a:pPr lvl="1"/>
            <a:r>
              <a:rPr lang="en-US" dirty="0" smtClean="0">
                <a:latin typeface="Century Gothic" pitchFamily="34" charset="0"/>
              </a:rPr>
              <a:t>evaluating &amp; redesigning workflows</a:t>
            </a:r>
          </a:p>
          <a:p>
            <a:r>
              <a:rPr lang="en-US" dirty="0" smtClean="0">
                <a:latin typeface="Century Gothic" pitchFamily="34" charset="0"/>
              </a:rPr>
              <a:t>digitization &amp; cultural maturity</a:t>
            </a:r>
          </a:p>
          <a:p>
            <a:r>
              <a:rPr lang="en-US" dirty="0" smtClean="0">
                <a:latin typeface="Century Gothic" pitchFamily="34" charset="0"/>
              </a:rPr>
              <a:t>interesting bits seen here already</a:t>
            </a:r>
          </a:p>
          <a:p>
            <a:endParaRPr lang="en-US" dirty="0" smtClean="0"/>
          </a:p>
        </p:txBody>
      </p:sp>
      <p:pic>
        <p:nvPicPr>
          <p:cNvPr id="73729" name="Picture 1"/>
          <p:cNvPicPr>
            <a:picLocks noChangeAspect="1" noChangeArrowheads="1"/>
          </p:cNvPicPr>
          <p:nvPr/>
        </p:nvPicPr>
        <p:blipFill>
          <a:blip r:embed="rId3" cstate="print"/>
          <a:srcRect/>
          <a:stretch>
            <a:fillRect/>
          </a:stretch>
        </p:blipFill>
        <p:spPr bwMode="auto">
          <a:xfrm>
            <a:off x="6096000" y="4953000"/>
            <a:ext cx="2794000" cy="1682949"/>
          </a:xfrm>
          <a:prstGeom prst="rect">
            <a:avLst/>
          </a:prstGeom>
          <a:noFill/>
          <a:ln w="9525">
            <a:noFill/>
            <a:miter lim="800000"/>
            <a:headEnd/>
            <a:tailEnd/>
          </a:ln>
        </p:spPr>
      </p:pic>
      <p:pic>
        <p:nvPicPr>
          <p:cNvPr id="73732" name="Picture 4"/>
          <p:cNvPicPr>
            <a:picLocks noChangeAspect="1" noChangeArrowheads="1"/>
          </p:cNvPicPr>
          <p:nvPr/>
        </p:nvPicPr>
        <p:blipFill>
          <a:blip r:embed="rId4" cstate="print"/>
          <a:srcRect/>
          <a:stretch>
            <a:fillRect/>
          </a:stretch>
        </p:blipFill>
        <p:spPr bwMode="auto">
          <a:xfrm>
            <a:off x="7086600" y="304800"/>
            <a:ext cx="1752600" cy="2636107"/>
          </a:xfrm>
          <a:prstGeom prst="rect">
            <a:avLst/>
          </a:prstGeom>
          <a:noFill/>
          <a:ln w="9525">
            <a:noFill/>
            <a:miter lim="800000"/>
            <a:headEnd/>
            <a:tailEnd/>
          </a:ln>
        </p:spPr>
      </p:pic>
      <p:pic>
        <p:nvPicPr>
          <p:cNvPr id="73733" name="Picture 5"/>
          <p:cNvPicPr>
            <a:picLocks noChangeAspect="1" noChangeArrowheads="1"/>
          </p:cNvPicPr>
          <p:nvPr/>
        </p:nvPicPr>
        <p:blipFill>
          <a:blip r:embed="rId5" cstate="print"/>
          <a:srcRect/>
          <a:stretch>
            <a:fillRect/>
          </a:stretch>
        </p:blipFill>
        <p:spPr bwMode="auto">
          <a:xfrm>
            <a:off x="6713144" y="3072714"/>
            <a:ext cx="2126056" cy="1722437"/>
          </a:xfrm>
          <a:prstGeom prst="rect">
            <a:avLst/>
          </a:prstGeom>
          <a:noFill/>
          <a:ln w="9525">
            <a:noFill/>
            <a:miter lim="800000"/>
            <a:headEnd/>
            <a:tailEnd/>
          </a:ln>
        </p:spPr>
      </p:pic>
    </p:spTree>
    <p:extLst>
      <p:ext uri="{BB962C8B-B14F-4D97-AF65-F5344CB8AC3E}">
        <p14:creationId xmlns="" xmlns:p14="http://schemas.microsoft.com/office/powerpoint/2010/main" val="20146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0" s="-12549" l="-25098"/>
                                      </p:by>
                                    </p:animClr>
                                    <p:animClr clrSpc="hsl" dir="cw">
                                      <p:cBhvr>
                                        <p:cTn id="7" dur="500" fill="hold"/>
                                        <p:tgtEl>
                                          <p:spTgt spid="3">
                                            <p:txEl>
                                              <p:pRg st="4" end="4"/>
                                            </p:txEl>
                                          </p:spTgt>
                                        </p:tgtEl>
                                        <p:attrNameLst>
                                          <p:attrName>fillcolor</p:attrName>
                                        </p:attrNameLst>
                                      </p:cBhvr>
                                      <p:by>
                                        <p:hsl h="0" s="-12549" l="-25098"/>
                                      </p:by>
                                    </p:animClr>
                                    <p:animClr clrSpc="hsl" dir="cw">
                                      <p:cBhvr>
                                        <p:cTn id="8" dur="500" fill="hold"/>
                                        <p:tgtEl>
                                          <p:spTgt spid="3">
                                            <p:txEl>
                                              <p:pRg st="4" end="4"/>
                                            </p:txEl>
                                          </p:spTgt>
                                        </p:tgtEl>
                                        <p:attrNameLst>
                                          <p:attrName>stroke.color</p:attrName>
                                        </p:attrNameLst>
                                      </p:cBhvr>
                                      <p:by>
                                        <p:hsl h="0" s="-12549" l="-25098"/>
                                      </p:by>
                                    </p:animClr>
                                    <p:set>
                                      <p:cBhvr>
                                        <p:cTn id="9" dur="500" fill="hold"/>
                                        <p:tgtEl>
                                          <p:spTgt spid="3">
                                            <p:txEl>
                                              <p:pRg st="4" end="4"/>
                                            </p:txEl>
                                          </p:spTgt>
                                        </p:tgtEl>
                                        <p:attrNameLst>
                                          <p:attrName>fill.type</p:attrName>
                                        </p:attrNameLst>
                                      </p:cBhvr>
                                      <p:to>
                                        <p:strVal val="solid"/>
                                      </p:to>
                                    </p:set>
                                  </p:childTnLst>
                                </p:cTn>
                              </p:par>
                              <p:par>
                                <p:cTn id="10" presetID="30" presetClass="emph" presetSubtype="0" fill="hold" nodeType="withEffect">
                                  <p:stCondLst>
                                    <p:cond delay="0"/>
                                  </p:stCondLst>
                                  <p:childTnLst>
                                    <p:animClr clrSpc="hsl" dir="cw">
                                      <p:cBhvr override="childStyle">
                                        <p:cTn id="11" dur="500" fill="hold"/>
                                        <p:tgtEl>
                                          <p:spTgt spid="3">
                                            <p:txEl>
                                              <p:pRg st="0" end="0"/>
                                            </p:txEl>
                                          </p:spTgt>
                                        </p:tgtEl>
                                        <p:attrNameLst>
                                          <p:attrName>style.color</p:attrName>
                                        </p:attrNameLst>
                                      </p:cBhvr>
                                      <p:by>
                                        <p:hsl h="0" s="12549" l="25098"/>
                                      </p:by>
                                    </p:animClr>
                                    <p:animClr clrSpc="hsl" dir="cw">
                                      <p:cBhvr>
                                        <p:cTn id="12" dur="500" fill="hold"/>
                                        <p:tgtEl>
                                          <p:spTgt spid="3">
                                            <p:txEl>
                                              <p:pRg st="0" end="0"/>
                                            </p:txEl>
                                          </p:spTgt>
                                        </p:tgtEl>
                                        <p:attrNameLst>
                                          <p:attrName>fillcolor</p:attrName>
                                        </p:attrNameLst>
                                      </p:cBhvr>
                                      <p:by>
                                        <p:hsl h="0" s="12549" l="25098"/>
                                      </p:by>
                                    </p:animClr>
                                    <p:animClr clrSpc="hsl" dir="cw">
                                      <p:cBhvr>
                                        <p:cTn id="13" dur="500" fill="hold"/>
                                        <p:tgtEl>
                                          <p:spTgt spid="3">
                                            <p:txEl>
                                              <p:pRg st="0" end="0"/>
                                            </p:txEl>
                                          </p:spTgt>
                                        </p:tgtEl>
                                        <p:attrNameLst>
                                          <p:attrName>stroke.color</p:attrName>
                                        </p:attrNameLst>
                                      </p:cBhvr>
                                      <p:by>
                                        <p:hsl h="0" s="12549" l="25098"/>
                                      </p:by>
                                    </p:animClr>
                                    <p:set>
                                      <p:cBhvr>
                                        <p:cTn id="14" dur="500" fill="hold"/>
                                        <p:tgtEl>
                                          <p:spTgt spid="3">
                                            <p:txEl>
                                              <p:pRg st="0" end="0"/>
                                            </p:txEl>
                                          </p:spTgt>
                                        </p:tgtEl>
                                        <p:attrNameLst>
                                          <p:attrName>fill.type</p:attrName>
                                        </p:attrNameLst>
                                      </p:cBhvr>
                                      <p:to>
                                        <p:strVal val="solid"/>
                                      </p:to>
                                    </p:set>
                                  </p:childTnLst>
                                </p:cTn>
                              </p:par>
                              <p:par>
                                <p:cTn id="15" presetID="30" presetClass="emph" presetSubtype="0" fill="hold" nodeType="withEffect">
                                  <p:stCondLst>
                                    <p:cond delay="0"/>
                                  </p:stCondLst>
                                  <p:childTnLst>
                                    <p:animClr clrSpc="hsl" dir="cw">
                                      <p:cBhvr override="childStyle">
                                        <p:cTn id="16" dur="500" fill="hold"/>
                                        <p:tgtEl>
                                          <p:spTgt spid="3">
                                            <p:txEl>
                                              <p:pRg st="1" end="1"/>
                                            </p:txEl>
                                          </p:spTgt>
                                        </p:tgtEl>
                                        <p:attrNameLst>
                                          <p:attrName>style.color</p:attrName>
                                        </p:attrNameLst>
                                      </p:cBhvr>
                                      <p:by>
                                        <p:hsl h="0" s="12549" l="25098"/>
                                      </p:by>
                                    </p:animClr>
                                    <p:animClr clrSpc="hsl" dir="cw">
                                      <p:cBhvr>
                                        <p:cTn id="17" dur="500" fill="hold"/>
                                        <p:tgtEl>
                                          <p:spTgt spid="3">
                                            <p:txEl>
                                              <p:pRg st="1" end="1"/>
                                            </p:txEl>
                                          </p:spTgt>
                                        </p:tgtEl>
                                        <p:attrNameLst>
                                          <p:attrName>fillcolor</p:attrName>
                                        </p:attrNameLst>
                                      </p:cBhvr>
                                      <p:by>
                                        <p:hsl h="0" s="12549" l="25098"/>
                                      </p:by>
                                    </p:animClr>
                                    <p:animClr clrSpc="hsl" dir="cw">
                                      <p:cBhvr>
                                        <p:cTn id="18" dur="500" fill="hold"/>
                                        <p:tgtEl>
                                          <p:spTgt spid="3">
                                            <p:txEl>
                                              <p:pRg st="1" end="1"/>
                                            </p:txEl>
                                          </p:spTgt>
                                        </p:tgtEl>
                                        <p:attrNameLst>
                                          <p:attrName>stroke.color</p:attrName>
                                        </p:attrNameLst>
                                      </p:cBhvr>
                                      <p:by>
                                        <p:hsl h="0" s="12549" l="25098"/>
                                      </p:by>
                                    </p:animClr>
                                    <p:set>
                                      <p:cBhvr>
                                        <p:cTn id="19" dur="500" fill="hold"/>
                                        <p:tgtEl>
                                          <p:spTgt spid="3">
                                            <p:txEl>
                                              <p:pRg st="1" end="1"/>
                                            </p:txEl>
                                          </p:spTgt>
                                        </p:tgtEl>
                                        <p:attrNameLst>
                                          <p:attrName>fill.type</p:attrName>
                                        </p:attrNameLst>
                                      </p:cBhvr>
                                      <p:to>
                                        <p:strVal val="solid"/>
                                      </p:to>
                                    </p:set>
                                  </p:childTnLst>
                                </p:cTn>
                              </p:par>
                              <p:par>
                                <p:cTn id="20" presetID="30" presetClass="emph" presetSubtype="0" fill="hold" nodeType="withEffect">
                                  <p:stCondLst>
                                    <p:cond delay="0"/>
                                  </p:stCondLst>
                                  <p:childTnLst>
                                    <p:animClr clrSpc="hsl" dir="cw">
                                      <p:cBhvr override="childStyle">
                                        <p:cTn id="21" dur="500" fill="hold"/>
                                        <p:tgtEl>
                                          <p:spTgt spid="3">
                                            <p:txEl>
                                              <p:pRg st="2" end="2"/>
                                            </p:txEl>
                                          </p:spTgt>
                                        </p:tgtEl>
                                        <p:attrNameLst>
                                          <p:attrName>style.color</p:attrName>
                                        </p:attrNameLst>
                                      </p:cBhvr>
                                      <p:by>
                                        <p:hsl h="0" s="12549" l="25098"/>
                                      </p:by>
                                    </p:animClr>
                                    <p:animClr clrSpc="hsl" dir="cw">
                                      <p:cBhvr>
                                        <p:cTn id="22" dur="500" fill="hold"/>
                                        <p:tgtEl>
                                          <p:spTgt spid="3">
                                            <p:txEl>
                                              <p:pRg st="2" end="2"/>
                                            </p:txEl>
                                          </p:spTgt>
                                        </p:tgtEl>
                                        <p:attrNameLst>
                                          <p:attrName>fillcolor</p:attrName>
                                        </p:attrNameLst>
                                      </p:cBhvr>
                                      <p:by>
                                        <p:hsl h="0" s="12549" l="25098"/>
                                      </p:by>
                                    </p:animClr>
                                    <p:animClr clrSpc="hsl" dir="cw">
                                      <p:cBhvr>
                                        <p:cTn id="23" dur="500" fill="hold"/>
                                        <p:tgtEl>
                                          <p:spTgt spid="3">
                                            <p:txEl>
                                              <p:pRg st="2" end="2"/>
                                            </p:txEl>
                                          </p:spTgt>
                                        </p:tgtEl>
                                        <p:attrNameLst>
                                          <p:attrName>stroke.color</p:attrName>
                                        </p:attrNameLst>
                                      </p:cBhvr>
                                      <p:by>
                                        <p:hsl h="0" s="12549" l="25098"/>
                                      </p:by>
                                    </p:animClr>
                                    <p:set>
                                      <p:cBhvr>
                                        <p:cTn id="24" dur="500" fill="hold"/>
                                        <p:tgtEl>
                                          <p:spTgt spid="3">
                                            <p:txEl>
                                              <p:pRg st="2" end="2"/>
                                            </p:txEl>
                                          </p:spTgt>
                                        </p:tgtEl>
                                        <p:attrNameLst>
                                          <p:attrName>fill.type</p:attrName>
                                        </p:attrNameLst>
                                      </p:cBhvr>
                                      <p:to>
                                        <p:strVal val="solid"/>
                                      </p:to>
                                    </p:set>
                                  </p:childTnLst>
                                </p:cTn>
                              </p:par>
                              <p:par>
                                <p:cTn id="25" presetID="30" presetClass="emph" presetSubtype="0" fill="hold" nodeType="withEffect">
                                  <p:stCondLst>
                                    <p:cond delay="0"/>
                                  </p:stCondLst>
                                  <p:childTnLst>
                                    <p:animClr clrSpc="hsl" dir="cw">
                                      <p:cBhvr override="childStyle">
                                        <p:cTn id="26" dur="500" fill="hold"/>
                                        <p:tgtEl>
                                          <p:spTgt spid="3">
                                            <p:txEl>
                                              <p:pRg st="3" end="3"/>
                                            </p:txEl>
                                          </p:spTgt>
                                        </p:tgtEl>
                                        <p:attrNameLst>
                                          <p:attrName>style.color</p:attrName>
                                        </p:attrNameLst>
                                      </p:cBhvr>
                                      <p:by>
                                        <p:hsl h="0" s="12549" l="25098"/>
                                      </p:by>
                                    </p:animClr>
                                    <p:animClr clrSpc="hsl" dir="cw">
                                      <p:cBhvr>
                                        <p:cTn id="27" dur="500" fill="hold"/>
                                        <p:tgtEl>
                                          <p:spTgt spid="3">
                                            <p:txEl>
                                              <p:pRg st="3" end="3"/>
                                            </p:txEl>
                                          </p:spTgt>
                                        </p:tgtEl>
                                        <p:attrNameLst>
                                          <p:attrName>fillcolor</p:attrName>
                                        </p:attrNameLst>
                                      </p:cBhvr>
                                      <p:by>
                                        <p:hsl h="0" s="12549" l="25098"/>
                                      </p:by>
                                    </p:animClr>
                                    <p:animClr clrSpc="hsl" dir="cw">
                                      <p:cBhvr>
                                        <p:cTn id="28" dur="500" fill="hold"/>
                                        <p:tgtEl>
                                          <p:spTgt spid="3">
                                            <p:txEl>
                                              <p:pRg st="3" end="3"/>
                                            </p:txEl>
                                          </p:spTgt>
                                        </p:tgtEl>
                                        <p:attrNameLst>
                                          <p:attrName>stroke.color</p:attrName>
                                        </p:attrNameLst>
                                      </p:cBhvr>
                                      <p:by>
                                        <p:hsl h="0" s="12549" l="25098"/>
                                      </p:by>
                                    </p:animClr>
                                    <p:set>
                                      <p:cBhvr>
                                        <p:cTn id="29" dur="500" fill="hold"/>
                                        <p:tgtEl>
                                          <p:spTgt spid="3">
                                            <p:txEl>
                                              <p:pRg st="3" end="3"/>
                                            </p:txEl>
                                          </p:spTgt>
                                        </p:tgtEl>
                                        <p:attrNameLst>
                                          <p:attrName>fill.type</p:attrName>
                                        </p:attrNameLst>
                                      </p:cBhvr>
                                      <p:to>
                                        <p:strVal val="solid"/>
                                      </p:to>
                                    </p:set>
                                  </p:childTnLst>
                                </p:cTn>
                              </p:par>
                              <p:par>
                                <p:cTn id="30" presetID="30" presetClass="emph" presetSubtype="0" fill="hold" nodeType="withEffect">
                                  <p:stCondLst>
                                    <p:cond delay="0"/>
                                  </p:stCondLst>
                                  <p:childTnLst>
                                    <p:animClr clrSpc="hsl" dir="cw">
                                      <p:cBhvr override="childStyle">
                                        <p:cTn id="31" dur="500" fill="hold"/>
                                        <p:tgtEl>
                                          <p:spTgt spid="3">
                                            <p:txEl>
                                              <p:pRg st="5" end="5"/>
                                            </p:txEl>
                                          </p:spTgt>
                                        </p:tgtEl>
                                        <p:attrNameLst>
                                          <p:attrName>style.color</p:attrName>
                                        </p:attrNameLst>
                                      </p:cBhvr>
                                      <p:by>
                                        <p:hsl h="0" s="12549" l="25098"/>
                                      </p:by>
                                    </p:animClr>
                                    <p:animClr clrSpc="hsl" dir="cw">
                                      <p:cBhvr>
                                        <p:cTn id="32" dur="500" fill="hold"/>
                                        <p:tgtEl>
                                          <p:spTgt spid="3">
                                            <p:txEl>
                                              <p:pRg st="5" end="5"/>
                                            </p:txEl>
                                          </p:spTgt>
                                        </p:tgtEl>
                                        <p:attrNameLst>
                                          <p:attrName>fillcolor</p:attrName>
                                        </p:attrNameLst>
                                      </p:cBhvr>
                                      <p:by>
                                        <p:hsl h="0" s="12549" l="25098"/>
                                      </p:by>
                                    </p:animClr>
                                    <p:animClr clrSpc="hsl" dir="cw">
                                      <p:cBhvr>
                                        <p:cTn id="33" dur="500" fill="hold"/>
                                        <p:tgtEl>
                                          <p:spTgt spid="3">
                                            <p:txEl>
                                              <p:pRg st="5" end="5"/>
                                            </p:txEl>
                                          </p:spTgt>
                                        </p:tgtEl>
                                        <p:attrNameLst>
                                          <p:attrName>stroke.color</p:attrName>
                                        </p:attrNameLst>
                                      </p:cBhvr>
                                      <p:by>
                                        <p:hsl h="0" s="12549" l="25098"/>
                                      </p:by>
                                    </p:animClr>
                                    <p:set>
                                      <p:cBhvr>
                                        <p:cTn id="34" dur="500" fill="hold"/>
                                        <p:tgtEl>
                                          <p:spTgt spid="3">
                                            <p:txEl>
                                              <p:pRg st="5" end="5"/>
                                            </p:txEl>
                                          </p:spTgt>
                                        </p:tgtEl>
                                        <p:attrNameLst>
                                          <p:attrName>fill.type</p:attrName>
                                        </p:attrNameLst>
                                      </p:cBhvr>
                                      <p:to>
                                        <p:strVal val="solid"/>
                                      </p:to>
                                    </p:set>
                                  </p:childTnLst>
                                </p:cTn>
                              </p:par>
                              <p:par>
                                <p:cTn id="35" presetID="30" presetClass="emph" presetSubtype="0" fill="hold" nodeType="withEffect">
                                  <p:stCondLst>
                                    <p:cond delay="0"/>
                                  </p:stCondLst>
                                  <p:childTnLst>
                                    <p:animClr clrSpc="hsl" dir="cw">
                                      <p:cBhvr override="childStyle">
                                        <p:cTn id="36" dur="500" fill="hold"/>
                                        <p:tgtEl>
                                          <p:spTgt spid="3">
                                            <p:txEl>
                                              <p:pRg st="6" end="6"/>
                                            </p:txEl>
                                          </p:spTgt>
                                        </p:tgtEl>
                                        <p:attrNameLst>
                                          <p:attrName>style.color</p:attrName>
                                        </p:attrNameLst>
                                      </p:cBhvr>
                                      <p:by>
                                        <p:hsl h="0" s="12549" l="25098"/>
                                      </p:by>
                                    </p:animClr>
                                    <p:animClr clrSpc="hsl" dir="cw">
                                      <p:cBhvr>
                                        <p:cTn id="37" dur="500" fill="hold"/>
                                        <p:tgtEl>
                                          <p:spTgt spid="3">
                                            <p:txEl>
                                              <p:pRg st="6" end="6"/>
                                            </p:txEl>
                                          </p:spTgt>
                                        </p:tgtEl>
                                        <p:attrNameLst>
                                          <p:attrName>fillcolor</p:attrName>
                                        </p:attrNameLst>
                                      </p:cBhvr>
                                      <p:by>
                                        <p:hsl h="0" s="12549" l="25098"/>
                                      </p:by>
                                    </p:animClr>
                                    <p:animClr clrSpc="hsl" dir="cw">
                                      <p:cBhvr>
                                        <p:cTn id="38" dur="500" fill="hold"/>
                                        <p:tgtEl>
                                          <p:spTgt spid="3">
                                            <p:txEl>
                                              <p:pRg st="6" end="6"/>
                                            </p:txEl>
                                          </p:spTgt>
                                        </p:tgtEl>
                                        <p:attrNameLst>
                                          <p:attrName>stroke.color</p:attrName>
                                        </p:attrNameLst>
                                      </p:cBhvr>
                                      <p:by>
                                        <p:hsl h="0" s="12549" l="25098"/>
                                      </p:by>
                                    </p:animClr>
                                    <p:set>
                                      <p:cBhvr>
                                        <p:cTn id="39" dur="500" fill="hold"/>
                                        <p:tgtEl>
                                          <p:spTgt spid="3">
                                            <p:txEl>
                                              <p:pRg st="6" end="6"/>
                                            </p:txEl>
                                          </p:spTgt>
                                        </p:tgtEl>
                                        <p:attrNameLst>
                                          <p:attrName>fill.type</p:attrName>
                                        </p:attrNameLst>
                                      </p:cBhvr>
                                      <p:to>
                                        <p:strVal val="solid"/>
                                      </p:to>
                                    </p:set>
                                  </p:childTnLst>
                                </p:cTn>
                              </p:par>
                              <p:par>
                                <p:cTn id="40" presetID="30" presetClass="emph" presetSubtype="0" fill="hold" nodeType="withEffect">
                                  <p:stCondLst>
                                    <p:cond delay="0"/>
                                  </p:stCondLst>
                                  <p:childTnLst>
                                    <p:animClr clrSpc="hsl" dir="cw">
                                      <p:cBhvr override="childStyle">
                                        <p:cTn id="41" dur="500" fill="hold"/>
                                        <p:tgtEl>
                                          <p:spTgt spid="3">
                                            <p:txEl>
                                              <p:pRg st="7" end="7"/>
                                            </p:txEl>
                                          </p:spTgt>
                                        </p:tgtEl>
                                        <p:attrNameLst>
                                          <p:attrName>style.color</p:attrName>
                                        </p:attrNameLst>
                                      </p:cBhvr>
                                      <p:by>
                                        <p:hsl h="0" s="12549" l="25098"/>
                                      </p:by>
                                    </p:animClr>
                                    <p:animClr clrSpc="hsl" dir="cw">
                                      <p:cBhvr>
                                        <p:cTn id="42" dur="500" fill="hold"/>
                                        <p:tgtEl>
                                          <p:spTgt spid="3">
                                            <p:txEl>
                                              <p:pRg st="7" end="7"/>
                                            </p:txEl>
                                          </p:spTgt>
                                        </p:tgtEl>
                                        <p:attrNameLst>
                                          <p:attrName>fillcolor</p:attrName>
                                        </p:attrNameLst>
                                      </p:cBhvr>
                                      <p:by>
                                        <p:hsl h="0" s="12549" l="25098"/>
                                      </p:by>
                                    </p:animClr>
                                    <p:animClr clrSpc="hsl" dir="cw">
                                      <p:cBhvr>
                                        <p:cTn id="43" dur="500" fill="hold"/>
                                        <p:tgtEl>
                                          <p:spTgt spid="3">
                                            <p:txEl>
                                              <p:pRg st="7" end="7"/>
                                            </p:txEl>
                                          </p:spTgt>
                                        </p:tgtEl>
                                        <p:attrNameLst>
                                          <p:attrName>stroke.color</p:attrName>
                                        </p:attrNameLst>
                                      </p:cBhvr>
                                      <p:by>
                                        <p:hsl h="0" s="12549" l="25098"/>
                                      </p:by>
                                    </p:animClr>
                                    <p:set>
                                      <p:cBhvr>
                                        <p:cTn id="44" dur="500" fill="hold"/>
                                        <p:tgtEl>
                                          <p:spTgt spid="3">
                                            <p:txEl>
                                              <p:pRg st="7" end="7"/>
                                            </p:txEl>
                                          </p:spTgt>
                                        </p:tgtEl>
                                        <p:attrNameLst>
                                          <p:attrName>fill.type</p:attrName>
                                        </p:attrNameLst>
                                      </p:cBhvr>
                                      <p:to>
                                        <p:strVal val="solid"/>
                                      </p:to>
                                    </p:set>
                                  </p:childTnLst>
                                </p:cTn>
                              </p:par>
                              <p:par>
                                <p:cTn id="45" presetID="30" presetClass="emph" presetSubtype="0" fill="hold" nodeType="withEffect">
                                  <p:stCondLst>
                                    <p:cond delay="0"/>
                                  </p:stCondLst>
                                  <p:childTnLst>
                                    <p:animClr clrSpc="hsl" dir="cw">
                                      <p:cBhvr override="childStyle">
                                        <p:cTn id="46" dur="500" fill="hold"/>
                                        <p:tgtEl>
                                          <p:spTgt spid="3">
                                            <p:txEl>
                                              <p:pRg st="8" end="8"/>
                                            </p:txEl>
                                          </p:spTgt>
                                        </p:tgtEl>
                                        <p:attrNameLst>
                                          <p:attrName>style.color</p:attrName>
                                        </p:attrNameLst>
                                      </p:cBhvr>
                                      <p:by>
                                        <p:hsl h="0" s="12549" l="25098"/>
                                      </p:by>
                                    </p:animClr>
                                    <p:animClr clrSpc="hsl" dir="cw">
                                      <p:cBhvr>
                                        <p:cTn id="47" dur="500" fill="hold"/>
                                        <p:tgtEl>
                                          <p:spTgt spid="3">
                                            <p:txEl>
                                              <p:pRg st="8" end="8"/>
                                            </p:txEl>
                                          </p:spTgt>
                                        </p:tgtEl>
                                        <p:attrNameLst>
                                          <p:attrName>fillcolor</p:attrName>
                                        </p:attrNameLst>
                                      </p:cBhvr>
                                      <p:by>
                                        <p:hsl h="0" s="12549" l="25098"/>
                                      </p:by>
                                    </p:animClr>
                                    <p:animClr clrSpc="hsl" dir="cw">
                                      <p:cBhvr>
                                        <p:cTn id="48" dur="500" fill="hold"/>
                                        <p:tgtEl>
                                          <p:spTgt spid="3">
                                            <p:txEl>
                                              <p:pRg st="8" end="8"/>
                                            </p:txEl>
                                          </p:spTgt>
                                        </p:tgtEl>
                                        <p:attrNameLst>
                                          <p:attrName>stroke.color</p:attrName>
                                        </p:attrNameLst>
                                      </p:cBhvr>
                                      <p:by>
                                        <p:hsl h="0" s="12549" l="25098"/>
                                      </p:by>
                                    </p:animClr>
                                    <p:set>
                                      <p:cBhvr>
                                        <p:cTn id="49"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66760" cy="990600"/>
          </a:xfrm>
        </p:spPr>
        <p:txBody>
          <a:bodyPr>
            <a:normAutofit fontScale="90000"/>
          </a:bodyPr>
          <a:lstStyle/>
          <a:p>
            <a:pPr algn="l">
              <a:lnSpc>
                <a:spcPct val="100000"/>
              </a:lnSpc>
            </a:pPr>
            <a:r>
              <a:rPr lang="en-US" dirty="0" smtClean="0"/>
              <a:t>Workflow Evolution ~ </a:t>
            </a:r>
            <a:br>
              <a:rPr lang="en-US" dirty="0" smtClean="0"/>
            </a:br>
            <a:r>
              <a:rPr lang="en-US" dirty="0" smtClean="0"/>
              <a:t>things people changed (adaptation)</a:t>
            </a:r>
            <a:endParaRPr lang="en-US" dirty="0"/>
          </a:p>
        </p:txBody>
      </p:sp>
      <p:sp>
        <p:nvSpPr>
          <p:cNvPr id="8" name="Content Placeholder 7"/>
          <p:cNvSpPr>
            <a:spLocks noGrp="1"/>
          </p:cNvSpPr>
          <p:nvPr>
            <p:ph idx="1"/>
          </p:nvPr>
        </p:nvSpPr>
        <p:spPr>
          <a:xfrm>
            <a:off x="457200" y="1447800"/>
            <a:ext cx="8229600" cy="5059363"/>
          </a:xfrm>
        </p:spPr>
        <p:txBody>
          <a:bodyPr>
            <a:normAutofit fontScale="92500" lnSpcReduction="20000"/>
          </a:bodyPr>
          <a:lstStyle/>
          <a:p>
            <a:r>
              <a:rPr lang="en-US" dirty="0" smtClean="0">
                <a:latin typeface="Century Gothic" pitchFamily="34" charset="0"/>
              </a:rPr>
              <a:t>tweezers (aka forceps)</a:t>
            </a:r>
          </a:p>
          <a:p>
            <a:r>
              <a:rPr lang="en-US" dirty="0" smtClean="0">
                <a:latin typeface="Century Gothic" pitchFamily="34" charset="0"/>
              </a:rPr>
              <a:t>autonomy to alleviate boredom</a:t>
            </a:r>
          </a:p>
          <a:p>
            <a:r>
              <a:rPr lang="en-US" dirty="0" smtClean="0">
                <a:latin typeface="Century Gothic" pitchFamily="34" charset="0"/>
              </a:rPr>
              <a:t>keystroke short cuts</a:t>
            </a:r>
          </a:p>
          <a:p>
            <a:r>
              <a:rPr lang="en-US" dirty="0" smtClean="0">
                <a:latin typeface="Century Gothic" pitchFamily="34" charset="0"/>
              </a:rPr>
              <a:t>ocr to validate scanned barcode entry</a:t>
            </a:r>
          </a:p>
          <a:p>
            <a:r>
              <a:rPr lang="en-US" dirty="0" smtClean="0">
                <a:latin typeface="Century Gothic" pitchFamily="34" charset="0"/>
              </a:rPr>
              <a:t>opportunistic use of mastery / skill sets</a:t>
            </a:r>
          </a:p>
          <a:p>
            <a:r>
              <a:rPr lang="en-US" dirty="0" smtClean="0">
                <a:latin typeface="Century Gothic" pitchFamily="34" charset="0"/>
              </a:rPr>
              <a:t>tracking flow</a:t>
            </a:r>
          </a:p>
          <a:p>
            <a:pPr lvl="1"/>
            <a:r>
              <a:rPr lang="en-US" sz="2400" dirty="0" smtClean="0">
                <a:latin typeface="Century Gothic" pitchFamily="34" charset="0"/>
              </a:rPr>
              <a:t>what happens when there’s a problem or question?</a:t>
            </a:r>
          </a:p>
          <a:p>
            <a:pPr lvl="1"/>
            <a:r>
              <a:rPr lang="en-US" sz="2400" dirty="0" smtClean="0">
                <a:latin typeface="Century Gothic" pitchFamily="34" charset="0"/>
              </a:rPr>
              <a:t>where do problems go?</a:t>
            </a:r>
          </a:p>
          <a:p>
            <a:pPr lvl="1"/>
            <a:r>
              <a:rPr lang="en-US" sz="2400" dirty="0" smtClean="0">
                <a:latin typeface="Century Gothic" pitchFamily="34" charset="0"/>
              </a:rPr>
              <a:t>losing information</a:t>
            </a:r>
          </a:p>
          <a:p>
            <a:pPr lvl="1"/>
            <a:r>
              <a:rPr lang="en-US" sz="2400" dirty="0" smtClean="0">
                <a:latin typeface="Century Gothic" pitchFamily="34" charset="0"/>
              </a:rPr>
              <a:t>capturing feedback from staff</a:t>
            </a:r>
          </a:p>
          <a:p>
            <a:r>
              <a:rPr lang="en-US" dirty="0" smtClean="0">
                <a:latin typeface="Century Gothic" pitchFamily="34" charset="0"/>
              </a:rPr>
              <a:t>Institutional level</a:t>
            </a:r>
          </a:p>
          <a:p>
            <a:pPr lvl="1"/>
            <a:r>
              <a:rPr lang="en-US" sz="2400" dirty="0" smtClean="0">
                <a:latin typeface="Century Gothic" pitchFamily="34" charset="0"/>
              </a:rPr>
              <a:t>Coordinated effort</a:t>
            </a:r>
          </a:p>
          <a:p>
            <a:pPr lvl="1"/>
            <a:r>
              <a:rPr lang="en-US" sz="2400" dirty="0" smtClean="0">
                <a:latin typeface="Century Gothic" pitchFamily="34" charset="0"/>
              </a:rPr>
              <a:t>Ready and willing to try a new strategy</a:t>
            </a:r>
          </a:p>
          <a:p>
            <a:pPr lvl="1"/>
            <a:r>
              <a:rPr lang="en-US" sz="2400" dirty="0" smtClean="0">
                <a:latin typeface="Century Gothic" pitchFamily="34" charset="0"/>
              </a:rPr>
              <a:t>Avoiding the N-i-H syndrome</a:t>
            </a:r>
          </a:p>
          <a:p>
            <a:pPr lvl="1"/>
            <a:endParaRPr lang="en-US" dirty="0"/>
          </a:p>
        </p:txBody>
      </p:sp>
      <p:pic>
        <p:nvPicPr>
          <p:cNvPr id="4" name="Picture 3"/>
          <p:cNvPicPr>
            <a:picLocks noChangeAspect="1" noChangeArrowheads="1"/>
          </p:cNvPicPr>
          <p:nvPr/>
        </p:nvPicPr>
        <p:blipFill>
          <a:blip r:embed="rId3" cstate="print"/>
          <a:srcRect/>
          <a:stretch>
            <a:fillRect/>
          </a:stretch>
        </p:blipFill>
        <p:spPr bwMode="auto">
          <a:xfrm>
            <a:off x="5486400" y="5920908"/>
            <a:ext cx="3581400" cy="860891"/>
          </a:xfrm>
          <a:prstGeom prst="rect">
            <a:avLst/>
          </a:prstGeom>
          <a:ln w="9525">
            <a:solidFill>
              <a:schemeClr val="accent1">
                <a:lumMod val="75000"/>
              </a:schemeClr>
            </a:solidFill>
            <a:miter lim="800000"/>
            <a:headEnd/>
            <a:tailEnd/>
          </a:ln>
        </p:spPr>
      </p:pic>
    </p:spTree>
    <p:extLst>
      <p:ext uri="{BB962C8B-B14F-4D97-AF65-F5344CB8AC3E}">
        <p14:creationId xmlns="" xmlns:p14="http://schemas.microsoft.com/office/powerpoint/2010/main" val="252642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teve\Desktop\tweezersCloseUp.jpg"/>
          <p:cNvPicPr>
            <a:picLocks noChangeAspect="1" noChangeArrowheads="1"/>
          </p:cNvPicPr>
          <p:nvPr/>
        </p:nvPicPr>
        <p:blipFill>
          <a:blip r:embed="rId3" cstate="print"/>
          <a:srcRect l="10050" t="7246" r="20100"/>
          <a:stretch>
            <a:fillRect/>
          </a:stretch>
        </p:blipFill>
        <p:spPr bwMode="auto">
          <a:xfrm>
            <a:off x="5449330" y="1027671"/>
            <a:ext cx="2947768" cy="5431000"/>
          </a:xfrm>
          <a:prstGeom prst="rect">
            <a:avLst/>
          </a:prstGeom>
          <a:noFill/>
        </p:spPr>
      </p:pic>
      <p:sp>
        <p:nvSpPr>
          <p:cNvPr id="2" name="Title 1"/>
          <p:cNvSpPr>
            <a:spLocks noGrp="1"/>
          </p:cNvSpPr>
          <p:nvPr>
            <p:ph type="title"/>
          </p:nvPr>
        </p:nvSpPr>
        <p:spPr>
          <a:xfrm>
            <a:off x="152400" y="0"/>
            <a:ext cx="8991600" cy="762000"/>
          </a:xfrm>
        </p:spPr>
        <p:txBody>
          <a:bodyPr>
            <a:noAutofit/>
          </a:bodyPr>
          <a:lstStyle/>
          <a:p>
            <a:r>
              <a:rPr lang="en-US" sz="3600" b="1" dirty="0" smtClean="0"/>
              <a:t>A Unique Tool for the Job: Forceps</a:t>
            </a:r>
            <a:r>
              <a:rPr lang="en-US" sz="3600" dirty="0" smtClean="0"/>
              <a:t> ~</a:t>
            </a:r>
          </a:p>
        </p:txBody>
      </p:sp>
      <p:pic>
        <p:nvPicPr>
          <p:cNvPr id="1028" name="Picture 4" descr="C:\Users\Steve\Desktop\Local-EWH{hd1`@5d - Adobe Acrobat Pro.jpg"/>
          <p:cNvPicPr>
            <a:picLocks noChangeAspect="1" noChangeArrowheads="1"/>
          </p:cNvPicPr>
          <p:nvPr/>
        </p:nvPicPr>
        <p:blipFill>
          <a:blip r:embed="rId4" cstate="print"/>
          <a:stretch>
            <a:fillRect/>
          </a:stretch>
        </p:blipFill>
        <p:spPr bwMode="auto">
          <a:xfrm>
            <a:off x="1219200" y="1076411"/>
            <a:ext cx="1732881" cy="4648199"/>
          </a:xfrm>
          <a:prstGeom prst="rect">
            <a:avLst/>
          </a:prstGeom>
          <a:noFill/>
        </p:spPr>
      </p:pic>
      <p:sp>
        <p:nvSpPr>
          <p:cNvPr id="6" name="Rectangle 5"/>
          <p:cNvSpPr/>
          <p:nvPr/>
        </p:nvSpPr>
        <p:spPr>
          <a:xfrm>
            <a:off x="844377" y="680306"/>
            <a:ext cx="6096000" cy="369332"/>
          </a:xfrm>
          <a:prstGeom prst="rect">
            <a:avLst/>
          </a:prstGeom>
        </p:spPr>
        <p:txBody>
          <a:bodyPr wrap="square">
            <a:spAutoFit/>
          </a:bodyPr>
          <a:lstStyle/>
          <a:p>
            <a:r>
              <a:rPr lang="en-US" b="1" dirty="0" smtClean="0">
                <a:solidFill>
                  <a:schemeClr val="tx2"/>
                </a:solidFill>
              </a:rPr>
              <a:t>http://www.ecnweb.org/dev/files/12_Eastwood_2010.pdf</a:t>
            </a:r>
            <a:endParaRPr lang="en-US" b="1" dirty="0">
              <a:solidFill>
                <a:schemeClr val="tx2"/>
              </a:solidFill>
            </a:endParaRPr>
          </a:p>
        </p:txBody>
      </p:sp>
    </p:spTree>
    <p:extLst>
      <p:ext uri="{BB962C8B-B14F-4D97-AF65-F5344CB8AC3E}">
        <p14:creationId xmlns="" xmlns:p14="http://schemas.microsoft.com/office/powerpoint/2010/main" val="2127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9" name="Picture 5" descr="C:\Users\Steve\Desktop\tweezersCloseUp.jpg"/>
          <p:cNvPicPr>
            <a:picLocks noChangeAspect="1" noChangeArrowheads="1"/>
          </p:cNvPicPr>
          <p:nvPr/>
        </p:nvPicPr>
        <p:blipFill>
          <a:blip r:embed="rId3" cstate="print"/>
          <a:srcRect l="10050" t="7246" r="20100"/>
          <a:stretch>
            <a:fillRect/>
          </a:stretch>
        </p:blipFill>
        <p:spPr bwMode="auto">
          <a:xfrm>
            <a:off x="7086600" y="3200400"/>
            <a:ext cx="1906065" cy="3511754"/>
          </a:xfrm>
          <a:prstGeom prst="rect">
            <a:avLst/>
          </a:prstGeom>
          <a:noFill/>
        </p:spPr>
      </p:pic>
      <p:sp>
        <p:nvSpPr>
          <p:cNvPr id="2" name="Title 1"/>
          <p:cNvSpPr>
            <a:spLocks noGrp="1"/>
          </p:cNvSpPr>
          <p:nvPr>
            <p:ph type="title"/>
          </p:nvPr>
        </p:nvSpPr>
        <p:spPr>
          <a:xfrm>
            <a:off x="152400" y="0"/>
            <a:ext cx="8991600" cy="762000"/>
          </a:xfrm>
        </p:spPr>
        <p:txBody>
          <a:bodyPr>
            <a:noAutofit/>
          </a:bodyPr>
          <a:lstStyle/>
          <a:p>
            <a:r>
              <a:rPr lang="en-US" sz="3600" b="1" dirty="0" smtClean="0"/>
              <a:t>A Unique Tool for the Job: Forceps</a:t>
            </a:r>
            <a:r>
              <a:rPr lang="en-US" sz="3600" dirty="0" smtClean="0"/>
              <a:t> ~</a:t>
            </a:r>
          </a:p>
        </p:txBody>
      </p:sp>
      <p:sp>
        <p:nvSpPr>
          <p:cNvPr id="3" name="Content Placeholder 2"/>
          <p:cNvSpPr>
            <a:spLocks noGrp="1"/>
          </p:cNvSpPr>
          <p:nvPr>
            <p:ph idx="1"/>
          </p:nvPr>
        </p:nvSpPr>
        <p:spPr>
          <a:xfrm>
            <a:off x="1828800" y="990600"/>
            <a:ext cx="7086600" cy="2743200"/>
          </a:xfrm>
        </p:spPr>
        <p:txBody>
          <a:bodyPr>
            <a:normAutofit fontScale="92500" lnSpcReduction="20000"/>
          </a:bodyPr>
          <a:lstStyle/>
          <a:p>
            <a:r>
              <a:rPr lang="en-US" sz="2800" dirty="0" smtClean="0">
                <a:latin typeface="Century Gothic" pitchFamily="34" charset="0"/>
              </a:rPr>
              <a:t>reduce the likelihood of specimen handling damage</a:t>
            </a:r>
          </a:p>
          <a:p>
            <a:r>
              <a:rPr lang="en-US" sz="2800" dirty="0" smtClean="0">
                <a:latin typeface="Century Gothic" pitchFamily="34" charset="0"/>
              </a:rPr>
              <a:t>reduce damage from skin oils on old, fragile labels</a:t>
            </a:r>
          </a:p>
          <a:p>
            <a:r>
              <a:rPr lang="en-US" sz="2800" dirty="0" smtClean="0">
                <a:latin typeface="Century Gothic" pitchFamily="34" charset="0"/>
              </a:rPr>
              <a:t>speed up the imaging process</a:t>
            </a:r>
          </a:p>
          <a:p>
            <a:r>
              <a:rPr lang="en-US" sz="2800" dirty="0" smtClean="0">
                <a:latin typeface="Century Gothic" pitchFamily="34" charset="0"/>
              </a:rPr>
              <a:t>increase level of comfort for specimen handling</a:t>
            </a:r>
          </a:p>
          <a:p>
            <a:pPr>
              <a:buNone/>
            </a:pPr>
            <a:endParaRPr lang="en-US" b="1" dirty="0" smtClean="0"/>
          </a:p>
        </p:txBody>
      </p:sp>
      <p:pic>
        <p:nvPicPr>
          <p:cNvPr id="1028" name="Picture 4" descr="C:\Users\Steve\Desktop\Local-EWH{hd1`@5d - Adobe Acrobat Pro.jpg"/>
          <p:cNvPicPr>
            <a:picLocks noChangeAspect="1" noChangeArrowheads="1"/>
          </p:cNvPicPr>
          <p:nvPr/>
        </p:nvPicPr>
        <p:blipFill>
          <a:blip r:embed="rId4" cstate="print"/>
          <a:srcRect b="28816"/>
          <a:stretch>
            <a:fillRect/>
          </a:stretch>
        </p:blipFill>
        <p:spPr bwMode="auto">
          <a:xfrm>
            <a:off x="228600" y="869745"/>
            <a:ext cx="1524000" cy="2908649"/>
          </a:xfrm>
          <a:prstGeom prst="rect">
            <a:avLst/>
          </a:prstGeom>
          <a:noFill/>
        </p:spPr>
      </p:pic>
      <p:sp>
        <p:nvSpPr>
          <p:cNvPr id="6" name="Rectangle 5"/>
          <p:cNvSpPr/>
          <p:nvPr/>
        </p:nvSpPr>
        <p:spPr>
          <a:xfrm>
            <a:off x="228600" y="5943600"/>
            <a:ext cx="5943600" cy="369332"/>
          </a:xfrm>
          <a:prstGeom prst="rect">
            <a:avLst/>
          </a:prstGeom>
        </p:spPr>
        <p:txBody>
          <a:bodyPr wrap="square">
            <a:spAutoFit/>
          </a:bodyPr>
          <a:lstStyle/>
          <a:p>
            <a:r>
              <a:rPr lang="en-US" dirty="0" smtClean="0">
                <a:solidFill>
                  <a:schemeClr val="tx2"/>
                </a:solidFill>
              </a:rPr>
              <a:t>http://www.ecnweb.org/dev/files/12_Eastwood_2010.pdf</a:t>
            </a:r>
            <a:endParaRPr lang="en-US" dirty="0">
              <a:solidFill>
                <a:schemeClr val="tx2"/>
              </a:solidFill>
            </a:endParaRPr>
          </a:p>
        </p:txBody>
      </p:sp>
      <p:sp>
        <p:nvSpPr>
          <p:cNvPr id="10" name="Content Placeholder 2"/>
          <p:cNvSpPr txBox="1">
            <a:spLocks/>
          </p:cNvSpPr>
          <p:nvPr/>
        </p:nvSpPr>
        <p:spPr>
          <a:xfrm>
            <a:off x="152400" y="3962400"/>
            <a:ext cx="7086600" cy="2438400"/>
          </a:xfrm>
          <a:prstGeom prst="rect">
            <a:avLst/>
          </a:prstGeom>
        </p:spPr>
        <p:txBody>
          <a:bodyPr vert="horz" lIns="91440" tIns="45720" rIns="91440" bIns="45720" rtlCol="0">
            <a:normAutofit/>
          </a:bodyPr>
          <a:lstStyle/>
          <a:p>
            <a:r>
              <a:rPr lang="en-US" sz="2400" b="1" dirty="0" smtClean="0">
                <a:solidFill>
                  <a:schemeClr val="tx1">
                    <a:lumMod val="50000"/>
                    <a:lumOff val="50000"/>
                  </a:schemeClr>
                </a:solidFill>
                <a:latin typeface="Century Gothic" pitchFamily="34" charset="0"/>
              </a:rPr>
              <a:t>Forceps &amp; culture</a:t>
            </a:r>
            <a:r>
              <a:rPr lang="en-US" sz="2400" dirty="0" smtClean="0">
                <a:solidFill>
                  <a:schemeClr val="tx1">
                    <a:lumMod val="50000"/>
                    <a:lumOff val="50000"/>
                  </a:schemeClr>
                </a:solidFill>
                <a:latin typeface="Century Gothic" pitchFamily="34" charset="0"/>
              </a:rPr>
              <a:t> ~</a:t>
            </a:r>
          </a:p>
          <a:p>
            <a:r>
              <a:rPr lang="en-US" sz="2400" dirty="0" smtClean="0">
                <a:solidFill>
                  <a:schemeClr val="tx1">
                    <a:lumMod val="50000"/>
                    <a:lumOff val="50000"/>
                  </a:schemeClr>
                </a:solidFill>
                <a:latin typeface="Century Gothic" pitchFamily="34" charset="0"/>
              </a:rPr>
              <a:t>may also result in the wider entomology community being more willing to handle the specimens so need to continue  community endeavors to share / disseminate these ideas.</a:t>
            </a:r>
          </a:p>
        </p:txBody>
      </p:sp>
    </p:spTree>
    <p:extLst>
      <p:ext uri="{BB962C8B-B14F-4D97-AF65-F5344CB8AC3E}">
        <p14:creationId xmlns="" xmlns:p14="http://schemas.microsoft.com/office/powerpoint/2010/main" val="16693665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ormAutofit/>
          </a:bodyPr>
          <a:lstStyle/>
          <a:p>
            <a:r>
              <a:rPr lang="en-US" dirty="0" smtClean="0"/>
              <a:t>Task Order / Task Method</a:t>
            </a:r>
            <a:endParaRPr lang="en-US" dirty="0"/>
          </a:p>
        </p:txBody>
      </p:sp>
      <p:sp>
        <p:nvSpPr>
          <p:cNvPr id="8" name="Content Placeholder 7"/>
          <p:cNvSpPr>
            <a:spLocks noGrp="1"/>
          </p:cNvSpPr>
          <p:nvPr>
            <p:ph idx="1"/>
          </p:nvPr>
        </p:nvSpPr>
        <p:spPr>
          <a:xfrm>
            <a:off x="457200" y="838200"/>
            <a:ext cx="8229600" cy="5623054"/>
          </a:xfrm>
        </p:spPr>
        <p:txBody>
          <a:bodyPr>
            <a:noAutofit/>
          </a:bodyPr>
          <a:lstStyle/>
          <a:p>
            <a:r>
              <a:rPr lang="en-US" dirty="0" smtClean="0"/>
              <a:t>Task order didn’t matter</a:t>
            </a:r>
          </a:p>
          <a:p>
            <a:pPr lvl="1"/>
            <a:r>
              <a:rPr lang="en-US" sz="2400" dirty="0" smtClean="0">
                <a:latin typeface="Century Gothic" pitchFamily="34" charset="0"/>
              </a:rPr>
              <a:t>imaging </a:t>
            </a:r>
            <a:r>
              <a:rPr lang="en-US" sz="2400" dirty="0" smtClean="0">
                <a:latin typeface="Century Gothic" pitchFamily="34" charset="0"/>
                <a:sym typeface="Wingdings" pitchFamily="2" charset="2"/>
              </a:rPr>
              <a:t> d</a:t>
            </a:r>
            <a:r>
              <a:rPr lang="en-US" sz="2400" dirty="0" smtClean="0">
                <a:latin typeface="Century Gothic" pitchFamily="34" charset="0"/>
              </a:rPr>
              <a:t>ata entry</a:t>
            </a:r>
          </a:p>
          <a:p>
            <a:pPr lvl="1"/>
            <a:r>
              <a:rPr lang="en-US" sz="2400" dirty="0" smtClean="0">
                <a:latin typeface="Century Gothic" pitchFamily="34" charset="0"/>
              </a:rPr>
              <a:t>update taxon names </a:t>
            </a:r>
            <a:r>
              <a:rPr lang="en-US" sz="2400" dirty="0" smtClean="0">
                <a:latin typeface="Century Gothic" pitchFamily="34" charset="0"/>
                <a:sym typeface="Wingdings" pitchFamily="2" charset="2"/>
              </a:rPr>
              <a:t></a:t>
            </a:r>
            <a:r>
              <a:rPr lang="en-US" sz="2400" dirty="0" smtClean="0">
                <a:latin typeface="Century Gothic" pitchFamily="34" charset="0"/>
              </a:rPr>
              <a:t> </a:t>
            </a:r>
            <a:r>
              <a:rPr lang="en-US" sz="2400" dirty="0" smtClean="0">
                <a:latin typeface="Century Gothic" pitchFamily="34" charset="0"/>
                <a:sym typeface="Wingdings" pitchFamily="2" charset="2"/>
              </a:rPr>
              <a:t> imaging</a:t>
            </a:r>
          </a:p>
          <a:p>
            <a:r>
              <a:rPr lang="en-US" dirty="0" smtClean="0">
                <a:latin typeface="Century Gothic" pitchFamily="34" charset="0"/>
                <a:sym typeface="Wingdings" pitchFamily="2" charset="2"/>
              </a:rPr>
              <a:t>Task method didn’t matter</a:t>
            </a:r>
          </a:p>
          <a:p>
            <a:pPr lvl="1"/>
            <a:r>
              <a:rPr lang="en-US" sz="2400" dirty="0" smtClean="0">
                <a:latin typeface="Century Gothic" pitchFamily="34" charset="0"/>
                <a:sym typeface="Wingdings" pitchFamily="2" charset="2"/>
              </a:rPr>
              <a:t>sort by collecting event</a:t>
            </a:r>
          </a:p>
          <a:p>
            <a:pPr lvl="1"/>
            <a:r>
              <a:rPr lang="en-US" sz="2400" dirty="0" smtClean="0">
                <a:latin typeface="Century Gothic" pitchFamily="34" charset="0"/>
                <a:sym typeface="Wingdings" pitchFamily="2" charset="2"/>
              </a:rPr>
              <a:t>apply barcodes</a:t>
            </a:r>
          </a:p>
          <a:p>
            <a:endParaRPr lang="en-US" dirty="0" smtClean="0">
              <a:latin typeface="Century Gothic" pitchFamily="34" charset="0"/>
              <a:sym typeface="Wingdings" pitchFamily="2" charset="2"/>
            </a:endParaRPr>
          </a:p>
          <a:p>
            <a:r>
              <a:rPr lang="en-US" dirty="0" smtClean="0">
                <a:latin typeface="Century Gothic" pitchFamily="34" charset="0"/>
                <a:sym typeface="Wingdings" pitchFamily="2" charset="2"/>
              </a:rPr>
              <a:t>Social effects</a:t>
            </a:r>
          </a:p>
          <a:p>
            <a:pPr lvl="1"/>
            <a:r>
              <a:rPr lang="en-US" sz="2400" dirty="0" smtClean="0">
                <a:latin typeface="Century Gothic" pitchFamily="34" charset="0"/>
                <a:sym typeface="Wingdings" pitchFamily="2" charset="2"/>
              </a:rPr>
              <a:t>autonomy</a:t>
            </a:r>
          </a:p>
          <a:p>
            <a:pPr lvl="1"/>
            <a:r>
              <a:rPr lang="en-US" sz="2400" dirty="0" smtClean="0">
                <a:latin typeface="Century Gothic" pitchFamily="34" charset="0"/>
                <a:sym typeface="Wingdings" pitchFamily="2" charset="2"/>
              </a:rPr>
              <a:t>alleviates boredom</a:t>
            </a:r>
          </a:p>
          <a:p>
            <a:pPr lvl="1"/>
            <a:r>
              <a:rPr lang="en-US" sz="2400" dirty="0" smtClean="0">
                <a:latin typeface="Century Gothic" pitchFamily="34" charset="0"/>
                <a:sym typeface="Wingdings" pitchFamily="2" charset="2"/>
              </a:rPr>
              <a:t>engages worker  giving them a choice</a:t>
            </a:r>
          </a:p>
          <a:p>
            <a:pPr lvl="1"/>
            <a:r>
              <a:rPr lang="en-US" sz="2400" dirty="0" smtClean="0">
                <a:latin typeface="Century Gothic" pitchFamily="34" charset="0"/>
                <a:sym typeface="Wingdings" pitchFamily="2" charset="2"/>
              </a:rPr>
              <a:t>novel strategies (mastery and purpose)</a:t>
            </a:r>
          </a:p>
          <a:p>
            <a:endParaRPr lang="en-US" dirty="0" smtClean="0">
              <a:latin typeface="Century Gothic"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6400800" y="6140710"/>
            <a:ext cx="2667000" cy="641089"/>
          </a:xfrm>
          <a:prstGeom prst="rect">
            <a:avLst/>
          </a:prstGeom>
          <a:noFill/>
          <a:ln w="9525">
            <a:solidFill>
              <a:schemeClr val="accent1">
                <a:lumMod val="75000"/>
              </a:schemeClr>
            </a:solidFill>
            <a:miter lim="800000"/>
            <a:headEnd/>
            <a:tailEnd/>
          </a:ln>
        </p:spPr>
      </p:pic>
    </p:spTree>
    <p:extLst>
      <p:ext uri="{BB962C8B-B14F-4D97-AF65-F5344CB8AC3E}">
        <p14:creationId xmlns="" xmlns:p14="http://schemas.microsoft.com/office/powerpoint/2010/main" val="25264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ormAutofit/>
          </a:bodyPr>
          <a:lstStyle/>
          <a:p>
            <a:r>
              <a:rPr lang="en-US" dirty="0" smtClean="0"/>
              <a:t>Keystroke Shortcuts</a:t>
            </a:r>
            <a:endParaRPr lang="en-US" dirty="0"/>
          </a:p>
        </p:txBody>
      </p:sp>
      <p:sp>
        <p:nvSpPr>
          <p:cNvPr id="8" name="Content Placeholder 7"/>
          <p:cNvSpPr>
            <a:spLocks noGrp="1"/>
          </p:cNvSpPr>
          <p:nvPr>
            <p:ph idx="1"/>
          </p:nvPr>
        </p:nvSpPr>
        <p:spPr>
          <a:xfrm>
            <a:off x="457200" y="1524000"/>
            <a:ext cx="8229600" cy="4191000"/>
          </a:xfrm>
        </p:spPr>
        <p:txBody>
          <a:bodyPr>
            <a:noAutofit/>
          </a:bodyPr>
          <a:lstStyle/>
          <a:p>
            <a:r>
              <a:rPr lang="en-US" dirty="0" smtClean="0"/>
              <a:t>Keystroke more efficient than mouse</a:t>
            </a:r>
          </a:p>
          <a:p>
            <a:pPr lvl="1"/>
            <a:r>
              <a:rPr lang="en-US" sz="2400" dirty="0" smtClean="0"/>
              <a:t>Keystroke shortcut training</a:t>
            </a:r>
          </a:p>
          <a:p>
            <a:pPr lvl="1"/>
            <a:r>
              <a:rPr lang="en-US" sz="2400" dirty="0" smtClean="0"/>
              <a:t>Keystroke shortcuts posted prominently</a:t>
            </a:r>
          </a:p>
          <a:p>
            <a:pPr lvl="1"/>
            <a:r>
              <a:rPr lang="en-US" sz="2400" dirty="0" smtClean="0">
                <a:latin typeface="Century Gothic" pitchFamily="34" charset="0"/>
              </a:rPr>
              <a:t>Keystroke vs. mouse</a:t>
            </a:r>
          </a:p>
          <a:p>
            <a:endParaRPr lang="en-US" dirty="0" smtClean="0">
              <a:latin typeface="Century Gothic" pitchFamily="34" charset="0"/>
              <a:sym typeface="Wingdings" pitchFamily="2" charset="2"/>
            </a:endParaRPr>
          </a:p>
          <a:p>
            <a:r>
              <a:rPr lang="en-US" dirty="0" smtClean="0">
                <a:latin typeface="Century Gothic" pitchFamily="34" charset="0"/>
                <a:sym typeface="Wingdings" pitchFamily="2" charset="2"/>
              </a:rPr>
              <a:t>Social effects</a:t>
            </a:r>
          </a:p>
          <a:p>
            <a:pPr lvl="1"/>
            <a:r>
              <a:rPr lang="en-US" sz="2400" dirty="0" smtClean="0">
                <a:latin typeface="Century Gothic" pitchFamily="34" charset="0"/>
                <a:sym typeface="Wingdings" pitchFamily="2" charset="2"/>
              </a:rPr>
              <a:t>seems to engage workers</a:t>
            </a:r>
          </a:p>
          <a:p>
            <a:pPr lvl="1"/>
            <a:r>
              <a:rPr lang="en-US" sz="2400" dirty="0" smtClean="0">
                <a:latin typeface="Century Gothic" pitchFamily="34" charset="0"/>
                <a:sym typeface="Wingdings" pitchFamily="2" charset="2"/>
              </a:rPr>
              <a:t>steps reduced (no mouse)  less tedious</a:t>
            </a:r>
          </a:p>
          <a:p>
            <a:pPr lvl="1"/>
            <a:r>
              <a:rPr lang="en-US" sz="2400" dirty="0" smtClean="0">
                <a:latin typeface="Century Gothic" pitchFamily="34" charset="0"/>
                <a:sym typeface="Wingdings" pitchFamily="2" charset="2"/>
              </a:rPr>
              <a:t>novel strategies</a:t>
            </a:r>
          </a:p>
          <a:p>
            <a:endParaRPr lang="en-US" dirty="0" smtClean="0">
              <a:latin typeface="Century Gothic" pitchFamily="34" charset="0"/>
            </a:endParaRPr>
          </a:p>
        </p:txBody>
      </p:sp>
      <p:pic>
        <p:nvPicPr>
          <p:cNvPr id="51202" name="Picture 2"/>
          <p:cNvPicPr>
            <a:picLocks noChangeAspect="1" noChangeArrowheads="1"/>
          </p:cNvPicPr>
          <p:nvPr/>
        </p:nvPicPr>
        <p:blipFill>
          <a:blip r:embed="rId3" cstate="print"/>
          <a:srcRect/>
          <a:stretch>
            <a:fillRect/>
          </a:stretch>
        </p:blipFill>
        <p:spPr bwMode="auto">
          <a:xfrm>
            <a:off x="7543800" y="533400"/>
            <a:ext cx="1435546" cy="2590800"/>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a:stretch>
            <a:fillRect/>
          </a:stretch>
        </p:blipFill>
        <p:spPr bwMode="auto">
          <a:xfrm>
            <a:off x="7556055" y="3200400"/>
            <a:ext cx="1435545" cy="2590800"/>
          </a:xfrm>
          <a:prstGeom prst="rect">
            <a:avLst/>
          </a:prstGeom>
          <a:noFill/>
          <a:ln w="9525">
            <a:noFill/>
            <a:miter lim="800000"/>
            <a:headEnd/>
            <a:tailEnd/>
          </a:ln>
        </p:spPr>
      </p:pic>
    </p:spTree>
    <p:extLst>
      <p:ext uri="{BB962C8B-B14F-4D97-AF65-F5344CB8AC3E}">
        <p14:creationId xmlns="" xmlns:p14="http://schemas.microsoft.com/office/powerpoint/2010/main" val="25264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5638800" cy="990600"/>
          </a:xfrm>
        </p:spPr>
        <p:txBody>
          <a:bodyPr>
            <a:normAutofit/>
          </a:bodyPr>
          <a:lstStyle/>
          <a:p>
            <a:pPr algn="l"/>
            <a:r>
              <a:rPr lang="en-US" dirty="0" smtClean="0"/>
              <a:t>Software Automation</a:t>
            </a:r>
            <a:endParaRPr lang="en-US" dirty="0"/>
          </a:p>
        </p:txBody>
      </p:sp>
      <p:sp>
        <p:nvSpPr>
          <p:cNvPr id="8" name="Content Placeholder 7"/>
          <p:cNvSpPr>
            <a:spLocks noGrp="1"/>
          </p:cNvSpPr>
          <p:nvPr>
            <p:ph idx="1"/>
          </p:nvPr>
        </p:nvSpPr>
        <p:spPr>
          <a:xfrm>
            <a:off x="76200" y="1066800"/>
            <a:ext cx="9220200" cy="4953000"/>
          </a:xfrm>
        </p:spPr>
        <p:txBody>
          <a:bodyPr>
            <a:noAutofit/>
          </a:bodyPr>
          <a:lstStyle/>
          <a:p>
            <a:r>
              <a:rPr lang="en-US" dirty="0" smtClean="0"/>
              <a:t>Barcode Capture and Validation</a:t>
            </a:r>
          </a:p>
          <a:p>
            <a:pPr lvl="1"/>
            <a:r>
              <a:rPr lang="en-US" sz="2400" dirty="0" smtClean="0"/>
              <a:t>barcode captured 2 ways</a:t>
            </a:r>
          </a:p>
          <a:p>
            <a:pPr lvl="2"/>
            <a:r>
              <a:rPr lang="en-US" sz="2400" dirty="0" smtClean="0"/>
              <a:t>scanner</a:t>
            </a:r>
          </a:p>
          <a:p>
            <a:pPr lvl="2"/>
            <a:r>
              <a:rPr lang="en-US" sz="2400" dirty="0" smtClean="0"/>
              <a:t>OCR</a:t>
            </a:r>
          </a:p>
          <a:p>
            <a:pPr lvl="1"/>
            <a:r>
              <a:rPr lang="en-US" sz="2400" dirty="0" smtClean="0"/>
              <a:t>software compares the 2 values, reports any mismatch</a:t>
            </a:r>
          </a:p>
          <a:p>
            <a:pPr lvl="1"/>
            <a:r>
              <a:rPr lang="en-US" sz="2400" dirty="0" smtClean="0"/>
              <a:t>increases data integrity</a:t>
            </a:r>
          </a:p>
          <a:p>
            <a:pPr lvl="1"/>
            <a:r>
              <a:rPr lang="en-US" sz="2400" dirty="0" smtClean="0"/>
              <a:t>reduces human quality control steps</a:t>
            </a:r>
          </a:p>
          <a:p>
            <a:endParaRPr lang="en-US" dirty="0" smtClean="0">
              <a:latin typeface="Century Gothic" pitchFamily="34" charset="0"/>
              <a:sym typeface="Wingdings" pitchFamily="2" charset="2"/>
            </a:endParaRPr>
          </a:p>
          <a:p>
            <a:r>
              <a:rPr lang="en-US" smtClean="0">
                <a:latin typeface="Century Gothic" pitchFamily="34" charset="0"/>
                <a:sym typeface="Wingdings" pitchFamily="2" charset="2"/>
              </a:rPr>
              <a:t>Social effect</a:t>
            </a:r>
            <a:endParaRPr lang="en-US" dirty="0" smtClean="0">
              <a:latin typeface="Century Gothic" pitchFamily="34" charset="0"/>
              <a:sym typeface="Wingdings" pitchFamily="2" charset="2"/>
            </a:endParaRPr>
          </a:p>
          <a:p>
            <a:pPr lvl="1"/>
            <a:r>
              <a:rPr lang="en-US" sz="2400" dirty="0" smtClean="0">
                <a:latin typeface="Century Gothic" pitchFamily="34" charset="0"/>
                <a:sym typeface="Wingdings" pitchFamily="2" charset="2"/>
              </a:rPr>
              <a:t>focuses human quality control steps  less tedious</a:t>
            </a:r>
          </a:p>
        </p:txBody>
      </p:sp>
      <p:pic>
        <p:nvPicPr>
          <p:cNvPr id="49153" name="Picture 1"/>
          <p:cNvPicPr>
            <a:picLocks noChangeAspect="1" noChangeArrowheads="1"/>
          </p:cNvPicPr>
          <p:nvPr/>
        </p:nvPicPr>
        <p:blipFill>
          <a:blip r:embed="rId3" cstate="print"/>
          <a:srcRect/>
          <a:stretch>
            <a:fillRect/>
          </a:stretch>
        </p:blipFill>
        <p:spPr bwMode="auto">
          <a:xfrm>
            <a:off x="5943601" y="-1"/>
            <a:ext cx="3200400" cy="2552319"/>
          </a:xfrm>
          <a:prstGeom prst="rect">
            <a:avLst/>
          </a:prstGeom>
          <a:ln w="9525">
            <a:noFill/>
            <a:miter lim="800000"/>
            <a:headEnd/>
            <a:tailEnd/>
          </a:ln>
        </p:spPr>
      </p:pic>
    </p:spTree>
    <p:extLst>
      <p:ext uri="{BB962C8B-B14F-4D97-AF65-F5344CB8AC3E}">
        <p14:creationId xmlns="" xmlns:p14="http://schemas.microsoft.com/office/powerpoint/2010/main" val="25264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ormAutofit/>
          </a:bodyPr>
          <a:lstStyle/>
          <a:p>
            <a:r>
              <a:rPr lang="en-US" dirty="0" smtClean="0"/>
              <a:t>Using Skill Sets</a:t>
            </a:r>
            <a:endParaRPr lang="en-US" dirty="0"/>
          </a:p>
        </p:txBody>
      </p:sp>
      <p:sp>
        <p:nvSpPr>
          <p:cNvPr id="8" name="Content Placeholder 7"/>
          <p:cNvSpPr>
            <a:spLocks noGrp="1"/>
          </p:cNvSpPr>
          <p:nvPr>
            <p:ph idx="1"/>
          </p:nvPr>
        </p:nvSpPr>
        <p:spPr>
          <a:xfrm>
            <a:off x="304800" y="762000"/>
            <a:ext cx="8610600" cy="5791200"/>
          </a:xfrm>
        </p:spPr>
        <p:txBody>
          <a:bodyPr>
            <a:noAutofit/>
          </a:bodyPr>
          <a:lstStyle/>
          <a:p>
            <a:r>
              <a:rPr lang="en-US" sz="2200" dirty="0">
                <a:latin typeface="Century Gothic" pitchFamily="34" charset="0"/>
              </a:rPr>
              <a:t>opportunities </a:t>
            </a:r>
            <a:r>
              <a:rPr lang="en-US" sz="2200" dirty="0" smtClean="0">
                <a:latin typeface="Century Gothic" pitchFamily="34" charset="0"/>
              </a:rPr>
              <a:t>to use individual skills</a:t>
            </a:r>
          </a:p>
          <a:p>
            <a:pPr lvl="1"/>
            <a:r>
              <a:rPr lang="en-US" sz="2200" dirty="0" smtClean="0">
                <a:latin typeface="Century Gothic" pitchFamily="34" charset="0"/>
              </a:rPr>
              <a:t>typing</a:t>
            </a:r>
          </a:p>
          <a:p>
            <a:pPr lvl="1"/>
            <a:r>
              <a:rPr lang="en-US" sz="2200" dirty="0" smtClean="0">
                <a:latin typeface="Century Gothic" pitchFamily="34" charset="0"/>
              </a:rPr>
              <a:t>imaging</a:t>
            </a:r>
          </a:p>
          <a:p>
            <a:pPr lvl="1"/>
            <a:r>
              <a:rPr lang="en-US" sz="2200" dirty="0" smtClean="0">
                <a:latin typeface="Century Gothic" pitchFamily="34" charset="0"/>
              </a:rPr>
              <a:t>language</a:t>
            </a:r>
          </a:p>
          <a:p>
            <a:pPr lvl="1"/>
            <a:r>
              <a:rPr lang="en-US" sz="2200" dirty="0" smtClean="0">
                <a:latin typeface="Century Gothic" pitchFamily="34" charset="0"/>
              </a:rPr>
              <a:t>writing</a:t>
            </a:r>
          </a:p>
          <a:p>
            <a:pPr lvl="1"/>
            <a:r>
              <a:rPr lang="en-US" sz="2200" dirty="0" smtClean="0">
                <a:latin typeface="Century Gothic" pitchFamily="34" charset="0"/>
              </a:rPr>
              <a:t>software / hardware</a:t>
            </a:r>
          </a:p>
          <a:p>
            <a:r>
              <a:rPr lang="en-US" sz="2200" dirty="0" smtClean="0">
                <a:latin typeface="Century Gothic" pitchFamily="34" charset="0"/>
              </a:rPr>
              <a:t>student / staff reads Russian </a:t>
            </a:r>
            <a:r>
              <a:rPr lang="en-US" sz="2200" dirty="0" smtClean="0">
                <a:latin typeface="Century Gothic" pitchFamily="34" charset="0"/>
                <a:sym typeface="Wingdings" pitchFamily="2" charset="2"/>
              </a:rPr>
              <a:t> Russian labels</a:t>
            </a:r>
          </a:p>
          <a:p>
            <a:r>
              <a:rPr lang="en-US" sz="2200" dirty="0" smtClean="0">
                <a:latin typeface="Century Gothic" pitchFamily="34" charset="0"/>
                <a:sym typeface="Wingdings" pitchFamily="2" charset="2"/>
              </a:rPr>
              <a:t>student is meticulous  updating taxonomy on specimens to latest names</a:t>
            </a:r>
          </a:p>
          <a:p>
            <a:r>
              <a:rPr lang="en-US" sz="2200" dirty="0">
                <a:latin typeface="Century Gothic" pitchFamily="34" charset="0"/>
                <a:sym typeface="Wingdings" pitchFamily="2" charset="2"/>
              </a:rPr>
              <a:t>s</a:t>
            </a:r>
            <a:r>
              <a:rPr lang="en-US" sz="2200" dirty="0" smtClean="0">
                <a:latin typeface="Century Gothic" pitchFamily="34" charset="0"/>
                <a:sym typeface="Wingdings" pitchFamily="2" charset="2"/>
              </a:rPr>
              <a:t>tudents / staff share what works with each other</a:t>
            </a:r>
          </a:p>
          <a:p>
            <a:r>
              <a:rPr lang="en-US" sz="2200" dirty="0">
                <a:latin typeface="Century Gothic" pitchFamily="34" charset="0"/>
              </a:rPr>
              <a:t>e</a:t>
            </a:r>
            <a:r>
              <a:rPr lang="en-US" sz="2200" dirty="0" smtClean="0">
                <a:latin typeface="Century Gothic" pitchFamily="34" charset="0"/>
              </a:rPr>
              <a:t>ffects</a:t>
            </a:r>
          </a:p>
          <a:p>
            <a:pPr lvl="1"/>
            <a:r>
              <a:rPr lang="en-US" sz="2200" dirty="0">
                <a:latin typeface="Century Gothic" pitchFamily="34" charset="0"/>
              </a:rPr>
              <a:t>e</a:t>
            </a:r>
            <a:r>
              <a:rPr lang="en-US" sz="2200" dirty="0" smtClean="0">
                <a:latin typeface="Century Gothic" pitchFamily="34" charset="0"/>
              </a:rPr>
              <a:t>fficient use of talent (resources)</a:t>
            </a:r>
          </a:p>
          <a:p>
            <a:pPr lvl="1"/>
            <a:r>
              <a:rPr lang="en-US" sz="2200" dirty="0">
                <a:latin typeface="Century Gothic" pitchFamily="34" charset="0"/>
              </a:rPr>
              <a:t>e</a:t>
            </a:r>
            <a:r>
              <a:rPr lang="en-US" sz="2200" dirty="0" smtClean="0">
                <a:latin typeface="Century Gothic" pitchFamily="34" charset="0"/>
              </a:rPr>
              <a:t>ngaging someone’s sense of purpose and usefulness allowing them to utilize mastery</a:t>
            </a:r>
          </a:p>
        </p:txBody>
      </p:sp>
      <p:pic>
        <p:nvPicPr>
          <p:cNvPr id="45059" name="Picture 3"/>
          <p:cNvPicPr>
            <a:picLocks noChangeAspect="1" noChangeArrowheads="1"/>
          </p:cNvPicPr>
          <p:nvPr/>
        </p:nvPicPr>
        <p:blipFill>
          <a:blip r:embed="rId3" cstate="print"/>
          <a:srcRect/>
          <a:stretch>
            <a:fillRect/>
          </a:stretch>
        </p:blipFill>
        <p:spPr bwMode="auto">
          <a:xfrm>
            <a:off x="6781800" y="76200"/>
            <a:ext cx="2249487" cy="2723214"/>
          </a:xfrm>
          <a:prstGeom prst="rect">
            <a:avLst/>
          </a:prstGeom>
          <a:noFill/>
          <a:ln w="9525">
            <a:noFill/>
            <a:miter lim="800000"/>
            <a:headEnd/>
            <a:tailEnd/>
          </a:ln>
        </p:spPr>
      </p:pic>
    </p:spTree>
    <p:extLst>
      <p:ext uri="{BB962C8B-B14F-4D97-AF65-F5344CB8AC3E}">
        <p14:creationId xmlns="" xmlns:p14="http://schemas.microsoft.com/office/powerpoint/2010/main" val="25264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47800"/>
            <a:ext cx="8229600" cy="4754563"/>
          </a:xfrm>
        </p:spPr>
        <p:txBody>
          <a:bodyPr>
            <a:normAutofit/>
          </a:bodyPr>
          <a:lstStyle/>
          <a:p>
            <a:r>
              <a:rPr lang="en-US" dirty="0" smtClean="0">
                <a:latin typeface="Century Gothic" pitchFamily="34" charset="0"/>
              </a:rPr>
              <a:t>observing digitization workflows</a:t>
            </a:r>
          </a:p>
          <a:p>
            <a:r>
              <a:rPr lang="en-US" dirty="0" smtClean="0">
                <a:latin typeface="Century Gothic" pitchFamily="34" charset="0"/>
              </a:rPr>
              <a:t>social issues</a:t>
            </a:r>
          </a:p>
          <a:p>
            <a:r>
              <a:rPr lang="en-US" dirty="0" smtClean="0">
                <a:latin typeface="Century Gothic" pitchFamily="34" charset="0"/>
              </a:rPr>
              <a:t>business processes</a:t>
            </a:r>
          </a:p>
          <a:p>
            <a:r>
              <a:rPr lang="en-US">
                <a:latin typeface="Century Gothic" pitchFamily="34" charset="0"/>
              </a:rPr>
              <a:t>change, management &amp; motivation</a:t>
            </a:r>
          </a:p>
          <a:p>
            <a:r>
              <a:rPr lang="en-US" smtClean="0">
                <a:latin typeface="Century Gothic" pitchFamily="34" charset="0"/>
              </a:rPr>
              <a:t>some </a:t>
            </a:r>
            <a:r>
              <a:rPr lang="en-US" dirty="0" smtClean="0">
                <a:latin typeface="Century Gothic" pitchFamily="34" charset="0"/>
              </a:rPr>
              <a:t>changes seen</a:t>
            </a:r>
          </a:p>
          <a:p>
            <a:r>
              <a:rPr lang="en-US" dirty="0" smtClean="0">
                <a:latin typeface="Century Gothic" pitchFamily="34" charset="0"/>
              </a:rPr>
              <a:t>opportunities for redesign</a:t>
            </a:r>
          </a:p>
          <a:p>
            <a:pPr lvl="1"/>
            <a:r>
              <a:rPr lang="en-US" dirty="0" smtClean="0">
                <a:latin typeface="Century Gothic" pitchFamily="34" charset="0"/>
              </a:rPr>
              <a:t>evaluating &amp; redesigning workflows</a:t>
            </a:r>
          </a:p>
          <a:p>
            <a:r>
              <a:rPr lang="en-US" dirty="0" smtClean="0">
                <a:latin typeface="Century Gothic" pitchFamily="34" charset="0"/>
              </a:rPr>
              <a:t>digitization &amp; cultural maturity</a:t>
            </a:r>
          </a:p>
          <a:p>
            <a:r>
              <a:rPr lang="en-US" dirty="0" smtClean="0">
                <a:latin typeface="Century Gothic" pitchFamily="34" charset="0"/>
              </a:rPr>
              <a:t>interesting bits seen here already</a:t>
            </a:r>
          </a:p>
          <a:p>
            <a:endParaRPr lang="en-US" dirty="0" smtClean="0"/>
          </a:p>
        </p:txBody>
      </p:sp>
      <p:pic>
        <p:nvPicPr>
          <p:cNvPr id="73729" name="Picture 1"/>
          <p:cNvPicPr>
            <a:picLocks noChangeAspect="1" noChangeArrowheads="1"/>
          </p:cNvPicPr>
          <p:nvPr/>
        </p:nvPicPr>
        <p:blipFill>
          <a:blip r:embed="rId3" cstate="print"/>
          <a:srcRect/>
          <a:stretch>
            <a:fillRect/>
          </a:stretch>
        </p:blipFill>
        <p:spPr bwMode="auto">
          <a:xfrm>
            <a:off x="6096000" y="4953000"/>
            <a:ext cx="2794000" cy="1682949"/>
          </a:xfrm>
          <a:prstGeom prst="rect">
            <a:avLst/>
          </a:prstGeom>
          <a:noFill/>
          <a:ln w="9525">
            <a:noFill/>
            <a:miter lim="800000"/>
            <a:headEnd/>
            <a:tailEnd/>
          </a:ln>
        </p:spPr>
      </p:pic>
      <p:pic>
        <p:nvPicPr>
          <p:cNvPr id="73732" name="Picture 4"/>
          <p:cNvPicPr>
            <a:picLocks noChangeAspect="1" noChangeArrowheads="1"/>
          </p:cNvPicPr>
          <p:nvPr/>
        </p:nvPicPr>
        <p:blipFill>
          <a:blip r:embed="rId4" cstate="print"/>
          <a:srcRect/>
          <a:stretch>
            <a:fillRect/>
          </a:stretch>
        </p:blipFill>
        <p:spPr bwMode="auto">
          <a:xfrm>
            <a:off x="7086600" y="304800"/>
            <a:ext cx="1752600" cy="2636107"/>
          </a:xfrm>
          <a:prstGeom prst="rect">
            <a:avLst/>
          </a:prstGeom>
          <a:noFill/>
          <a:ln w="9525">
            <a:noFill/>
            <a:miter lim="800000"/>
            <a:headEnd/>
            <a:tailEnd/>
          </a:ln>
        </p:spPr>
      </p:pic>
      <p:pic>
        <p:nvPicPr>
          <p:cNvPr id="73733" name="Picture 5"/>
          <p:cNvPicPr>
            <a:picLocks noChangeAspect="1" noChangeArrowheads="1"/>
          </p:cNvPicPr>
          <p:nvPr/>
        </p:nvPicPr>
        <p:blipFill>
          <a:blip r:embed="rId5" cstate="print"/>
          <a:srcRect/>
          <a:stretch>
            <a:fillRect/>
          </a:stretch>
        </p:blipFill>
        <p:spPr bwMode="auto">
          <a:xfrm>
            <a:off x="6713144" y="3072714"/>
            <a:ext cx="2126056" cy="1722437"/>
          </a:xfrm>
          <a:prstGeom prst="rect">
            <a:avLst/>
          </a:prstGeom>
          <a:noFill/>
          <a:ln w="9525">
            <a:noFill/>
            <a:miter lim="800000"/>
            <a:headEnd/>
            <a:tailEnd/>
          </a:ln>
        </p:spPr>
      </p:pic>
    </p:spTree>
    <p:extLst>
      <p:ext uri="{BB962C8B-B14F-4D97-AF65-F5344CB8AC3E}">
        <p14:creationId xmlns="" xmlns:p14="http://schemas.microsoft.com/office/powerpoint/2010/main" val="32381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3">
                                            <p:txEl>
                                              <p:pRg st="1" end="1"/>
                                            </p:txEl>
                                          </p:spTgt>
                                        </p:tgtEl>
                                        <p:attrNameLst>
                                          <p:attrName>style.color</p:attrName>
                                        </p:attrNameLst>
                                      </p:cBhvr>
                                      <p:by>
                                        <p:hsl h="0" s="-12549" l="-25098"/>
                                      </p:by>
                                    </p:animClr>
                                    <p:animClr clrSpc="hsl" dir="cw">
                                      <p:cBhvr>
                                        <p:cTn id="12" dur="500" fill="hold"/>
                                        <p:tgtEl>
                                          <p:spTgt spid="3">
                                            <p:txEl>
                                              <p:pRg st="1" end="1"/>
                                            </p:txEl>
                                          </p:spTgt>
                                        </p:tgtEl>
                                        <p:attrNameLst>
                                          <p:attrName>fillcolor</p:attrName>
                                        </p:attrNameLst>
                                      </p:cBhvr>
                                      <p:by>
                                        <p:hsl h="0" s="-12549" l="-25098"/>
                                      </p:by>
                                    </p:animClr>
                                    <p:animClr clrSpc="hsl" dir="cw">
                                      <p:cBhvr>
                                        <p:cTn id="13" dur="500" fill="hold"/>
                                        <p:tgtEl>
                                          <p:spTgt spid="3">
                                            <p:txEl>
                                              <p:pRg st="1" end="1"/>
                                            </p:txEl>
                                          </p:spTgt>
                                        </p:tgtEl>
                                        <p:attrNameLst>
                                          <p:attrName>stroke.color</p:attrName>
                                        </p:attrNameLst>
                                      </p:cBhvr>
                                      <p:by>
                                        <p:hsl h="0" s="-12549" l="-25098"/>
                                      </p:by>
                                    </p:animClr>
                                    <p:set>
                                      <p:cBhvr>
                                        <p:cTn id="14" dur="500" fill="hold"/>
                                        <p:tgtEl>
                                          <p:spTgt spid="3">
                                            <p:txEl>
                                              <p:pRg st="1" end="1"/>
                                            </p:txEl>
                                          </p:spTgt>
                                        </p:tgtEl>
                                        <p:attrNameLst>
                                          <p:attrName>fill.type</p:attrName>
                                        </p:attrNameLst>
                                      </p:cBhvr>
                                      <p:to>
                                        <p:strVal val="solid"/>
                                      </p:to>
                                    </p:set>
                                  </p:childTnLst>
                                </p:cTn>
                              </p:par>
                              <p:par>
                                <p:cTn id="15" presetID="30" presetClass="emph" presetSubtype="0" fill="hold" nodeType="withEffect">
                                  <p:stCondLst>
                                    <p:cond delay="0"/>
                                  </p:stCondLst>
                                  <p:childTnLst>
                                    <p:animClr clrSpc="hsl" dir="cw">
                                      <p:cBhvr override="childStyle">
                                        <p:cTn id="16" dur="500" fill="hold"/>
                                        <p:tgtEl>
                                          <p:spTgt spid="3">
                                            <p:txEl>
                                              <p:pRg st="2" end="2"/>
                                            </p:txEl>
                                          </p:spTgt>
                                        </p:tgtEl>
                                        <p:attrNameLst>
                                          <p:attrName>style.color</p:attrName>
                                        </p:attrNameLst>
                                      </p:cBhvr>
                                      <p:by>
                                        <p:hsl h="0" s="12549" l="25098"/>
                                      </p:by>
                                    </p:animClr>
                                    <p:animClr clrSpc="hsl" dir="cw">
                                      <p:cBhvr>
                                        <p:cTn id="17" dur="500" fill="hold"/>
                                        <p:tgtEl>
                                          <p:spTgt spid="3">
                                            <p:txEl>
                                              <p:pRg st="2" end="2"/>
                                            </p:txEl>
                                          </p:spTgt>
                                        </p:tgtEl>
                                        <p:attrNameLst>
                                          <p:attrName>fillcolor</p:attrName>
                                        </p:attrNameLst>
                                      </p:cBhvr>
                                      <p:by>
                                        <p:hsl h="0" s="12549" l="25098"/>
                                      </p:by>
                                    </p:animClr>
                                    <p:animClr clrSpc="hsl" dir="cw">
                                      <p:cBhvr>
                                        <p:cTn id="18" dur="500" fill="hold"/>
                                        <p:tgtEl>
                                          <p:spTgt spid="3">
                                            <p:txEl>
                                              <p:pRg st="2" end="2"/>
                                            </p:txEl>
                                          </p:spTgt>
                                        </p:tgtEl>
                                        <p:attrNameLst>
                                          <p:attrName>stroke.color</p:attrName>
                                        </p:attrNameLst>
                                      </p:cBhvr>
                                      <p:by>
                                        <p:hsl h="0" s="12549" l="25098"/>
                                      </p:by>
                                    </p:animClr>
                                    <p:set>
                                      <p:cBhvr>
                                        <p:cTn id="19" dur="500" fill="hold"/>
                                        <p:tgtEl>
                                          <p:spTgt spid="3">
                                            <p:txEl>
                                              <p:pRg st="2" end="2"/>
                                            </p:txEl>
                                          </p:spTgt>
                                        </p:tgtEl>
                                        <p:attrNameLst>
                                          <p:attrName>fill.type</p:attrName>
                                        </p:attrNameLst>
                                      </p:cBhvr>
                                      <p:to>
                                        <p:strVal val="solid"/>
                                      </p:to>
                                    </p:set>
                                  </p:childTnLst>
                                </p:cTn>
                              </p:par>
                              <p:par>
                                <p:cTn id="20" presetID="30" presetClass="emph" presetSubtype="0" fill="hold" nodeType="withEffect">
                                  <p:stCondLst>
                                    <p:cond delay="0"/>
                                  </p:stCondLst>
                                  <p:childTnLst>
                                    <p:animClr clrSpc="hsl" dir="cw">
                                      <p:cBhvr override="childStyle">
                                        <p:cTn id="21" dur="500" fill="hold"/>
                                        <p:tgtEl>
                                          <p:spTgt spid="3">
                                            <p:txEl>
                                              <p:pRg st="3" end="3"/>
                                            </p:txEl>
                                          </p:spTgt>
                                        </p:tgtEl>
                                        <p:attrNameLst>
                                          <p:attrName>style.color</p:attrName>
                                        </p:attrNameLst>
                                      </p:cBhvr>
                                      <p:by>
                                        <p:hsl h="0" s="12549" l="25098"/>
                                      </p:by>
                                    </p:animClr>
                                    <p:animClr clrSpc="hsl" dir="cw">
                                      <p:cBhvr>
                                        <p:cTn id="22" dur="500" fill="hold"/>
                                        <p:tgtEl>
                                          <p:spTgt spid="3">
                                            <p:txEl>
                                              <p:pRg st="3" end="3"/>
                                            </p:txEl>
                                          </p:spTgt>
                                        </p:tgtEl>
                                        <p:attrNameLst>
                                          <p:attrName>fillcolor</p:attrName>
                                        </p:attrNameLst>
                                      </p:cBhvr>
                                      <p:by>
                                        <p:hsl h="0" s="12549" l="25098"/>
                                      </p:by>
                                    </p:animClr>
                                    <p:animClr clrSpc="hsl" dir="cw">
                                      <p:cBhvr>
                                        <p:cTn id="23" dur="500" fill="hold"/>
                                        <p:tgtEl>
                                          <p:spTgt spid="3">
                                            <p:txEl>
                                              <p:pRg st="3" end="3"/>
                                            </p:txEl>
                                          </p:spTgt>
                                        </p:tgtEl>
                                        <p:attrNameLst>
                                          <p:attrName>stroke.color</p:attrName>
                                        </p:attrNameLst>
                                      </p:cBhvr>
                                      <p:by>
                                        <p:hsl h="0" s="12549" l="25098"/>
                                      </p:by>
                                    </p:animClr>
                                    <p:set>
                                      <p:cBhvr>
                                        <p:cTn id="24" dur="500" fill="hold"/>
                                        <p:tgtEl>
                                          <p:spTgt spid="3">
                                            <p:txEl>
                                              <p:pRg st="3" end="3"/>
                                            </p:txEl>
                                          </p:spTgt>
                                        </p:tgtEl>
                                        <p:attrNameLst>
                                          <p:attrName>fill.type</p:attrName>
                                        </p:attrNameLst>
                                      </p:cBhvr>
                                      <p:to>
                                        <p:strVal val="solid"/>
                                      </p:to>
                                    </p:set>
                                  </p:childTnLst>
                                </p:cTn>
                              </p:par>
                              <p:par>
                                <p:cTn id="25" presetID="30" presetClass="emph" presetSubtype="0" fill="hold" nodeType="withEffect">
                                  <p:stCondLst>
                                    <p:cond delay="0"/>
                                  </p:stCondLst>
                                  <p:childTnLst>
                                    <p:animClr clrSpc="hsl" dir="cw">
                                      <p:cBhvr override="childStyle">
                                        <p:cTn id="26" dur="500" fill="hold"/>
                                        <p:tgtEl>
                                          <p:spTgt spid="3">
                                            <p:txEl>
                                              <p:pRg st="4" end="4"/>
                                            </p:txEl>
                                          </p:spTgt>
                                        </p:tgtEl>
                                        <p:attrNameLst>
                                          <p:attrName>style.color</p:attrName>
                                        </p:attrNameLst>
                                      </p:cBhvr>
                                      <p:by>
                                        <p:hsl h="0" s="12549" l="25098"/>
                                      </p:by>
                                    </p:animClr>
                                    <p:animClr clrSpc="hsl" dir="cw">
                                      <p:cBhvr>
                                        <p:cTn id="27" dur="500" fill="hold"/>
                                        <p:tgtEl>
                                          <p:spTgt spid="3">
                                            <p:txEl>
                                              <p:pRg st="4" end="4"/>
                                            </p:txEl>
                                          </p:spTgt>
                                        </p:tgtEl>
                                        <p:attrNameLst>
                                          <p:attrName>fillcolor</p:attrName>
                                        </p:attrNameLst>
                                      </p:cBhvr>
                                      <p:by>
                                        <p:hsl h="0" s="12549" l="25098"/>
                                      </p:by>
                                    </p:animClr>
                                    <p:animClr clrSpc="hsl" dir="cw">
                                      <p:cBhvr>
                                        <p:cTn id="28" dur="500" fill="hold"/>
                                        <p:tgtEl>
                                          <p:spTgt spid="3">
                                            <p:txEl>
                                              <p:pRg st="4" end="4"/>
                                            </p:txEl>
                                          </p:spTgt>
                                        </p:tgtEl>
                                        <p:attrNameLst>
                                          <p:attrName>stroke.color</p:attrName>
                                        </p:attrNameLst>
                                      </p:cBhvr>
                                      <p:by>
                                        <p:hsl h="0" s="12549" l="25098"/>
                                      </p:by>
                                    </p:animClr>
                                    <p:set>
                                      <p:cBhvr>
                                        <p:cTn id="29" dur="500" fill="hold"/>
                                        <p:tgtEl>
                                          <p:spTgt spid="3">
                                            <p:txEl>
                                              <p:pRg st="4" end="4"/>
                                            </p:txEl>
                                          </p:spTgt>
                                        </p:tgtEl>
                                        <p:attrNameLst>
                                          <p:attrName>fill.type</p:attrName>
                                        </p:attrNameLst>
                                      </p:cBhvr>
                                      <p:to>
                                        <p:strVal val="solid"/>
                                      </p:to>
                                    </p:set>
                                  </p:childTnLst>
                                </p:cTn>
                              </p:par>
                              <p:par>
                                <p:cTn id="30" presetID="30" presetClass="emph" presetSubtype="0" fill="hold" nodeType="withEffect">
                                  <p:stCondLst>
                                    <p:cond delay="0"/>
                                  </p:stCondLst>
                                  <p:childTnLst>
                                    <p:animClr clrSpc="hsl" dir="cw">
                                      <p:cBhvr override="childStyle">
                                        <p:cTn id="31" dur="500" fill="hold"/>
                                        <p:tgtEl>
                                          <p:spTgt spid="3">
                                            <p:txEl>
                                              <p:pRg st="5" end="5"/>
                                            </p:txEl>
                                          </p:spTgt>
                                        </p:tgtEl>
                                        <p:attrNameLst>
                                          <p:attrName>style.color</p:attrName>
                                        </p:attrNameLst>
                                      </p:cBhvr>
                                      <p:by>
                                        <p:hsl h="0" s="12549" l="25098"/>
                                      </p:by>
                                    </p:animClr>
                                    <p:animClr clrSpc="hsl" dir="cw">
                                      <p:cBhvr>
                                        <p:cTn id="32" dur="500" fill="hold"/>
                                        <p:tgtEl>
                                          <p:spTgt spid="3">
                                            <p:txEl>
                                              <p:pRg st="5" end="5"/>
                                            </p:txEl>
                                          </p:spTgt>
                                        </p:tgtEl>
                                        <p:attrNameLst>
                                          <p:attrName>fillcolor</p:attrName>
                                        </p:attrNameLst>
                                      </p:cBhvr>
                                      <p:by>
                                        <p:hsl h="0" s="12549" l="25098"/>
                                      </p:by>
                                    </p:animClr>
                                    <p:animClr clrSpc="hsl" dir="cw">
                                      <p:cBhvr>
                                        <p:cTn id="33" dur="500" fill="hold"/>
                                        <p:tgtEl>
                                          <p:spTgt spid="3">
                                            <p:txEl>
                                              <p:pRg st="5" end="5"/>
                                            </p:txEl>
                                          </p:spTgt>
                                        </p:tgtEl>
                                        <p:attrNameLst>
                                          <p:attrName>stroke.color</p:attrName>
                                        </p:attrNameLst>
                                      </p:cBhvr>
                                      <p:by>
                                        <p:hsl h="0" s="12549" l="25098"/>
                                      </p:by>
                                    </p:animClr>
                                    <p:set>
                                      <p:cBhvr>
                                        <p:cTn id="34" dur="500" fill="hold"/>
                                        <p:tgtEl>
                                          <p:spTgt spid="3">
                                            <p:txEl>
                                              <p:pRg st="5" end="5"/>
                                            </p:txEl>
                                          </p:spTgt>
                                        </p:tgtEl>
                                        <p:attrNameLst>
                                          <p:attrName>fill.type</p:attrName>
                                        </p:attrNameLst>
                                      </p:cBhvr>
                                      <p:to>
                                        <p:strVal val="solid"/>
                                      </p:to>
                                    </p:set>
                                  </p:childTnLst>
                                </p:cTn>
                              </p:par>
                              <p:par>
                                <p:cTn id="35" presetID="30" presetClass="emph" presetSubtype="0" fill="hold" nodeType="withEffect">
                                  <p:stCondLst>
                                    <p:cond delay="0"/>
                                  </p:stCondLst>
                                  <p:childTnLst>
                                    <p:animClr clrSpc="hsl" dir="cw">
                                      <p:cBhvr override="childStyle">
                                        <p:cTn id="36" dur="500" fill="hold"/>
                                        <p:tgtEl>
                                          <p:spTgt spid="3">
                                            <p:txEl>
                                              <p:pRg st="6" end="6"/>
                                            </p:txEl>
                                          </p:spTgt>
                                        </p:tgtEl>
                                        <p:attrNameLst>
                                          <p:attrName>style.color</p:attrName>
                                        </p:attrNameLst>
                                      </p:cBhvr>
                                      <p:by>
                                        <p:hsl h="0" s="12549" l="25098"/>
                                      </p:by>
                                    </p:animClr>
                                    <p:animClr clrSpc="hsl" dir="cw">
                                      <p:cBhvr>
                                        <p:cTn id="37" dur="500" fill="hold"/>
                                        <p:tgtEl>
                                          <p:spTgt spid="3">
                                            <p:txEl>
                                              <p:pRg st="6" end="6"/>
                                            </p:txEl>
                                          </p:spTgt>
                                        </p:tgtEl>
                                        <p:attrNameLst>
                                          <p:attrName>fillcolor</p:attrName>
                                        </p:attrNameLst>
                                      </p:cBhvr>
                                      <p:by>
                                        <p:hsl h="0" s="12549" l="25098"/>
                                      </p:by>
                                    </p:animClr>
                                    <p:animClr clrSpc="hsl" dir="cw">
                                      <p:cBhvr>
                                        <p:cTn id="38" dur="500" fill="hold"/>
                                        <p:tgtEl>
                                          <p:spTgt spid="3">
                                            <p:txEl>
                                              <p:pRg st="6" end="6"/>
                                            </p:txEl>
                                          </p:spTgt>
                                        </p:tgtEl>
                                        <p:attrNameLst>
                                          <p:attrName>stroke.color</p:attrName>
                                        </p:attrNameLst>
                                      </p:cBhvr>
                                      <p:by>
                                        <p:hsl h="0" s="12549" l="25098"/>
                                      </p:by>
                                    </p:animClr>
                                    <p:set>
                                      <p:cBhvr>
                                        <p:cTn id="39" dur="500" fill="hold"/>
                                        <p:tgtEl>
                                          <p:spTgt spid="3">
                                            <p:txEl>
                                              <p:pRg st="6" end="6"/>
                                            </p:txEl>
                                          </p:spTgt>
                                        </p:tgtEl>
                                        <p:attrNameLst>
                                          <p:attrName>fill.type</p:attrName>
                                        </p:attrNameLst>
                                      </p:cBhvr>
                                      <p:to>
                                        <p:strVal val="solid"/>
                                      </p:to>
                                    </p:set>
                                  </p:childTnLst>
                                </p:cTn>
                              </p:par>
                              <p:par>
                                <p:cTn id="40" presetID="30" presetClass="emph" presetSubtype="0" fill="hold" nodeType="withEffect">
                                  <p:stCondLst>
                                    <p:cond delay="0"/>
                                  </p:stCondLst>
                                  <p:childTnLst>
                                    <p:animClr clrSpc="hsl" dir="cw">
                                      <p:cBhvr override="childStyle">
                                        <p:cTn id="41" dur="500" fill="hold"/>
                                        <p:tgtEl>
                                          <p:spTgt spid="3">
                                            <p:txEl>
                                              <p:pRg st="7" end="7"/>
                                            </p:txEl>
                                          </p:spTgt>
                                        </p:tgtEl>
                                        <p:attrNameLst>
                                          <p:attrName>style.color</p:attrName>
                                        </p:attrNameLst>
                                      </p:cBhvr>
                                      <p:by>
                                        <p:hsl h="0" s="12549" l="25098"/>
                                      </p:by>
                                    </p:animClr>
                                    <p:animClr clrSpc="hsl" dir="cw">
                                      <p:cBhvr>
                                        <p:cTn id="42" dur="500" fill="hold"/>
                                        <p:tgtEl>
                                          <p:spTgt spid="3">
                                            <p:txEl>
                                              <p:pRg st="7" end="7"/>
                                            </p:txEl>
                                          </p:spTgt>
                                        </p:tgtEl>
                                        <p:attrNameLst>
                                          <p:attrName>fillcolor</p:attrName>
                                        </p:attrNameLst>
                                      </p:cBhvr>
                                      <p:by>
                                        <p:hsl h="0" s="12549" l="25098"/>
                                      </p:by>
                                    </p:animClr>
                                    <p:animClr clrSpc="hsl" dir="cw">
                                      <p:cBhvr>
                                        <p:cTn id="43" dur="500" fill="hold"/>
                                        <p:tgtEl>
                                          <p:spTgt spid="3">
                                            <p:txEl>
                                              <p:pRg st="7" end="7"/>
                                            </p:txEl>
                                          </p:spTgt>
                                        </p:tgtEl>
                                        <p:attrNameLst>
                                          <p:attrName>stroke.color</p:attrName>
                                        </p:attrNameLst>
                                      </p:cBhvr>
                                      <p:by>
                                        <p:hsl h="0" s="12549" l="25098"/>
                                      </p:by>
                                    </p:animClr>
                                    <p:set>
                                      <p:cBhvr>
                                        <p:cTn id="44" dur="500" fill="hold"/>
                                        <p:tgtEl>
                                          <p:spTgt spid="3">
                                            <p:txEl>
                                              <p:pRg st="7" end="7"/>
                                            </p:txEl>
                                          </p:spTgt>
                                        </p:tgtEl>
                                        <p:attrNameLst>
                                          <p:attrName>fill.type</p:attrName>
                                        </p:attrNameLst>
                                      </p:cBhvr>
                                      <p:to>
                                        <p:strVal val="solid"/>
                                      </p:to>
                                    </p:set>
                                  </p:childTnLst>
                                </p:cTn>
                              </p:par>
                              <p:par>
                                <p:cTn id="45" presetID="30" presetClass="emph" presetSubtype="0" fill="hold" nodeType="withEffect">
                                  <p:stCondLst>
                                    <p:cond delay="0"/>
                                  </p:stCondLst>
                                  <p:childTnLst>
                                    <p:animClr clrSpc="hsl" dir="cw">
                                      <p:cBhvr override="childStyle">
                                        <p:cTn id="46" dur="500" fill="hold"/>
                                        <p:tgtEl>
                                          <p:spTgt spid="3">
                                            <p:txEl>
                                              <p:pRg st="8" end="8"/>
                                            </p:txEl>
                                          </p:spTgt>
                                        </p:tgtEl>
                                        <p:attrNameLst>
                                          <p:attrName>style.color</p:attrName>
                                        </p:attrNameLst>
                                      </p:cBhvr>
                                      <p:by>
                                        <p:hsl h="0" s="12549" l="25098"/>
                                      </p:by>
                                    </p:animClr>
                                    <p:animClr clrSpc="hsl" dir="cw">
                                      <p:cBhvr>
                                        <p:cTn id="47" dur="500" fill="hold"/>
                                        <p:tgtEl>
                                          <p:spTgt spid="3">
                                            <p:txEl>
                                              <p:pRg st="8" end="8"/>
                                            </p:txEl>
                                          </p:spTgt>
                                        </p:tgtEl>
                                        <p:attrNameLst>
                                          <p:attrName>fillcolor</p:attrName>
                                        </p:attrNameLst>
                                      </p:cBhvr>
                                      <p:by>
                                        <p:hsl h="0" s="12549" l="25098"/>
                                      </p:by>
                                    </p:animClr>
                                    <p:animClr clrSpc="hsl" dir="cw">
                                      <p:cBhvr>
                                        <p:cTn id="48" dur="500" fill="hold"/>
                                        <p:tgtEl>
                                          <p:spTgt spid="3">
                                            <p:txEl>
                                              <p:pRg st="8" end="8"/>
                                            </p:txEl>
                                          </p:spTgt>
                                        </p:tgtEl>
                                        <p:attrNameLst>
                                          <p:attrName>stroke.color</p:attrName>
                                        </p:attrNameLst>
                                      </p:cBhvr>
                                      <p:by>
                                        <p:hsl h="0" s="12549" l="25098"/>
                                      </p:by>
                                    </p:animClr>
                                    <p:set>
                                      <p:cBhvr>
                                        <p:cTn id="49"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ormAutofit/>
          </a:bodyPr>
          <a:lstStyle/>
          <a:p>
            <a:r>
              <a:rPr lang="en-US" dirty="0" smtClean="0"/>
              <a:t>Openness to Change</a:t>
            </a:r>
            <a:endParaRPr lang="en-US" dirty="0"/>
          </a:p>
        </p:txBody>
      </p:sp>
      <p:sp>
        <p:nvSpPr>
          <p:cNvPr id="8" name="Content Placeholder 7"/>
          <p:cNvSpPr>
            <a:spLocks noGrp="1"/>
          </p:cNvSpPr>
          <p:nvPr>
            <p:ph idx="1"/>
          </p:nvPr>
        </p:nvSpPr>
        <p:spPr>
          <a:xfrm>
            <a:off x="304800" y="762000"/>
            <a:ext cx="8534400" cy="4953000"/>
          </a:xfrm>
        </p:spPr>
        <p:txBody>
          <a:bodyPr>
            <a:noAutofit/>
          </a:bodyPr>
          <a:lstStyle/>
          <a:p>
            <a:r>
              <a:rPr lang="en-US" sz="2000" dirty="0" smtClean="0"/>
              <a:t>Our Welcome. </a:t>
            </a:r>
          </a:p>
          <a:p>
            <a:r>
              <a:rPr lang="en-US" sz="2000" dirty="0" smtClean="0"/>
              <a:t>Upon arriving, Gil and I were greeted warmly and invited to  a group luncheon – all hands staff. There, the director encouraged us to share any observations about processes they could change or improve. </a:t>
            </a:r>
          </a:p>
          <a:p>
            <a:r>
              <a:rPr lang="en-US" sz="2000" dirty="0" smtClean="0"/>
              <a:t>Later, seeing the image processing workflow, we mentioned the 2-way barcode capture and automated barcode validation* mentioned earlier and the staff implemented this change on-the-spot.</a:t>
            </a:r>
            <a:endParaRPr lang="en-US" sz="2000" dirty="0"/>
          </a:p>
          <a:p>
            <a:r>
              <a:rPr lang="en-US" sz="2000" dirty="0" smtClean="0"/>
              <a:t>Effects:</a:t>
            </a:r>
          </a:p>
          <a:p>
            <a:pPr lvl="2"/>
            <a:r>
              <a:rPr lang="en-US" sz="2000" dirty="0" smtClean="0"/>
              <a:t>increased data integrity</a:t>
            </a:r>
          </a:p>
          <a:p>
            <a:pPr lvl="2"/>
            <a:r>
              <a:rPr lang="en-US" sz="2000" dirty="0" smtClean="0"/>
              <a:t>reduced human quality control steps</a:t>
            </a:r>
          </a:p>
          <a:p>
            <a:pPr lvl="2"/>
            <a:r>
              <a:rPr lang="en-US" sz="2000" dirty="0" smtClean="0"/>
              <a:t>reinforced importance of observation, sharing, and openness to change.</a:t>
            </a:r>
          </a:p>
        </p:txBody>
      </p:sp>
      <p:pic>
        <p:nvPicPr>
          <p:cNvPr id="4" name="Picture 3"/>
          <p:cNvPicPr>
            <a:picLocks noChangeAspect="1" noChangeArrowheads="1"/>
          </p:cNvPicPr>
          <p:nvPr/>
        </p:nvPicPr>
        <p:blipFill>
          <a:blip r:embed="rId3" cstate="print"/>
          <a:srcRect/>
          <a:stretch>
            <a:fillRect/>
          </a:stretch>
        </p:blipFill>
        <p:spPr bwMode="auto">
          <a:xfrm>
            <a:off x="5580801" y="5943600"/>
            <a:ext cx="3486999" cy="838199"/>
          </a:xfrm>
          <a:prstGeom prst="rect">
            <a:avLst/>
          </a:prstGeom>
          <a:noFill/>
          <a:ln w="9525">
            <a:solidFill>
              <a:schemeClr val="accent1">
                <a:lumMod val="75000"/>
              </a:schemeClr>
            </a:solidFill>
            <a:miter lim="800000"/>
            <a:headEnd/>
            <a:tailEnd/>
          </a:ln>
        </p:spPr>
      </p:pic>
    </p:spTree>
    <p:extLst>
      <p:ext uri="{BB962C8B-B14F-4D97-AF65-F5344CB8AC3E}">
        <p14:creationId xmlns="" xmlns:p14="http://schemas.microsoft.com/office/powerpoint/2010/main" val="25264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38200"/>
          </a:xfrm>
        </p:spPr>
        <p:txBody>
          <a:bodyPr/>
          <a:lstStyle/>
          <a:p>
            <a:pPr algn="l"/>
            <a:r>
              <a:rPr lang="en-US" dirty="0" smtClean="0"/>
              <a:t>More about change</a:t>
            </a:r>
            <a:endParaRPr lang="en-US" dirty="0"/>
          </a:p>
        </p:txBody>
      </p:sp>
      <p:sp>
        <p:nvSpPr>
          <p:cNvPr id="5" name="Content Placeholder 4"/>
          <p:cNvSpPr>
            <a:spLocks noGrp="1"/>
          </p:cNvSpPr>
          <p:nvPr>
            <p:ph idx="1"/>
          </p:nvPr>
        </p:nvSpPr>
        <p:spPr>
          <a:xfrm>
            <a:off x="457200" y="1951037"/>
            <a:ext cx="5334000" cy="5059363"/>
          </a:xfrm>
        </p:spPr>
        <p:txBody>
          <a:bodyPr/>
          <a:lstStyle/>
          <a:p>
            <a:r>
              <a:rPr lang="en-US" dirty="0" smtClean="0">
                <a:latin typeface="Century Gothic" pitchFamily="34" charset="0"/>
              </a:rPr>
              <a:t>J-curve theory &amp; will power</a:t>
            </a:r>
          </a:p>
          <a:p>
            <a:endParaRPr lang="en-US" dirty="0" smtClean="0">
              <a:latin typeface="Century Gothic" pitchFamily="34" charset="0"/>
            </a:endParaRPr>
          </a:p>
          <a:p>
            <a:r>
              <a:rPr lang="en-US" dirty="0" smtClean="0">
                <a:latin typeface="Century Gothic" pitchFamily="34" charset="0"/>
              </a:rPr>
              <a:t>can’ts are steps not walls</a:t>
            </a:r>
          </a:p>
          <a:p>
            <a:pPr lvl="1"/>
            <a:r>
              <a:rPr lang="en-US" sz="2400" dirty="0" smtClean="0">
                <a:latin typeface="Century Gothic" pitchFamily="34" charset="0"/>
              </a:rPr>
              <a:t>“or, it’s all too hard and I don’t want to do it anyway.”</a:t>
            </a:r>
          </a:p>
          <a:p>
            <a:pPr lvl="2"/>
            <a:r>
              <a:rPr lang="en-US" sz="2400" dirty="0" smtClean="0">
                <a:latin typeface="Century Gothic" pitchFamily="34" charset="0"/>
              </a:rPr>
              <a:t>data quality concerns</a:t>
            </a:r>
          </a:p>
          <a:p>
            <a:pPr lvl="2"/>
            <a:r>
              <a:rPr lang="en-US" sz="2400" dirty="0" smtClean="0">
                <a:latin typeface="Century Gothic" pitchFamily="34" charset="0"/>
              </a:rPr>
              <a:t>data sensitivity concerns</a:t>
            </a:r>
          </a:p>
          <a:p>
            <a:pPr lvl="2"/>
            <a:r>
              <a:rPr lang="en-US" sz="2400" dirty="0" smtClean="0">
                <a:latin typeface="Century Gothic" pitchFamily="34" charset="0"/>
              </a:rPr>
              <a:t>lack of resources</a:t>
            </a:r>
          </a:p>
          <a:p>
            <a:r>
              <a:rPr lang="en-US" dirty="0" smtClean="0">
                <a:latin typeface="Century Gothic" pitchFamily="34" charset="0"/>
              </a:rPr>
              <a:t>what the research says about $</a:t>
            </a: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a:latin typeface="Century Gothic" pitchFamily="34" charset="0"/>
            </a:endParaRPr>
          </a:p>
        </p:txBody>
      </p:sp>
      <p:pic>
        <p:nvPicPr>
          <p:cNvPr id="6" name="Picture 5" descr="http://www.peterstark.com/files/blog/2011/jcurveaccountability.jpg"/>
          <p:cNvPicPr/>
          <p:nvPr/>
        </p:nvPicPr>
        <p:blipFill>
          <a:blip r:embed="rId3" cstate="print"/>
          <a:srcRect/>
          <a:stretch>
            <a:fillRect/>
          </a:stretch>
        </p:blipFill>
        <p:spPr bwMode="auto">
          <a:xfrm>
            <a:off x="5410200" y="0"/>
            <a:ext cx="3733800" cy="2819400"/>
          </a:xfrm>
          <a:prstGeom prst="rect">
            <a:avLst/>
          </a:prstGeom>
          <a:noFill/>
          <a:ln w="9525">
            <a:noFill/>
            <a:miter lim="800000"/>
            <a:headEnd/>
            <a:tailEnd/>
          </a:ln>
        </p:spPr>
      </p:pic>
    </p:spTree>
    <p:extLst>
      <p:ext uri="{BB962C8B-B14F-4D97-AF65-F5344CB8AC3E}">
        <p14:creationId xmlns="" xmlns:p14="http://schemas.microsoft.com/office/powerpoint/2010/main" val="2127281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1295400"/>
          </a:xfrm>
        </p:spPr>
        <p:txBody>
          <a:bodyPr>
            <a:normAutofit fontScale="90000"/>
          </a:bodyPr>
          <a:lstStyle/>
          <a:p>
            <a:pPr>
              <a:lnSpc>
                <a:spcPct val="100000"/>
              </a:lnSpc>
            </a:pPr>
            <a:r>
              <a:rPr lang="en-US" dirty="0" smtClean="0"/>
              <a:t>5 important principles of effective workflows…</a:t>
            </a:r>
            <a:endParaRPr lang="en-US" dirty="0"/>
          </a:p>
        </p:txBody>
      </p:sp>
      <p:sp>
        <p:nvSpPr>
          <p:cNvPr id="3" name="Content Placeholder 2"/>
          <p:cNvSpPr>
            <a:spLocks noGrp="1"/>
          </p:cNvSpPr>
          <p:nvPr>
            <p:ph idx="1"/>
          </p:nvPr>
        </p:nvSpPr>
        <p:spPr>
          <a:xfrm>
            <a:off x="304800" y="2057400"/>
            <a:ext cx="8686800" cy="2514600"/>
          </a:xfrm>
        </p:spPr>
        <p:txBody>
          <a:bodyPr>
            <a:normAutofit/>
          </a:bodyPr>
          <a:lstStyle/>
          <a:p>
            <a:r>
              <a:rPr lang="en-US" dirty="0" smtClean="0">
                <a:latin typeface="Century Gothic" pitchFamily="34" charset="0"/>
                <a:cs typeface="Adobe Hebrew" pitchFamily="18" charset="-79"/>
              </a:rPr>
              <a:t>The Bioinformatics Manager is a key</a:t>
            </a:r>
          </a:p>
          <a:p>
            <a:r>
              <a:rPr lang="en-US" dirty="0" smtClean="0">
                <a:latin typeface="Century Gothic" pitchFamily="34" charset="0"/>
                <a:cs typeface="Adobe Hebrew" pitchFamily="18" charset="-79"/>
              </a:rPr>
              <a:t>People do the digitization</a:t>
            </a:r>
          </a:p>
          <a:p>
            <a:r>
              <a:rPr lang="en-US" dirty="0" smtClean="0">
                <a:latin typeface="Century Gothic" pitchFamily="34" charset="0"/>
                <a:cs typeface="Adobe Hebrew" pitchFamily="18" charset="-79"/>
              </a:rPr>
              <a:t>Processes and workflows vary </a:t>
            </a:r>
          </a:p>
          <a:p>
            <a:r>
              <a:rPr lang="en-US" smtClean="0">
                <a:latin typeface="Century Gothic" pitchFamily="34" charset="0"/>
                <a:cs typeface="Adobe Hebrew" pitchFamily="18" charset="-79"/>
              </a:rPr>
              <a:t>Workflows </a:t>
            </a:r>
            <a:r>
              <a:rPr lang="en-US" dirty="0" smtClean="0">
                <a:latin typeface="Century Gothic" pitchFamily="34" charset="0"/>
                <a:cs typeface="Adobe Hebrew" pitchFamily="18" charset="-79"/>
              </a:rPr>
              <a:t>and protocols are business processes</a:t>
            </a:r>
          </a:p>
          <a:p>
            <a:r>
              <a:rPr lang="en-US" dirty="0" smtClean="0">
                <a:latin typeface="Century Gothic" pitchFamily="34" charset="0"/>
                <a:cs typeface="Adobe Hebrew" pitchFamily="18" charset="-79"/>
              </a:rPr>
              <a:t>Communication within and among projects </a:t>
            </a:r>
            <a:r>
              <a:rPr lang="en-US" smtClean="0">
                <a:latin typeface="Century Gothic" pitchFamily="34" charset="0"/>
                <a:cs typeface="Adobe Hebrew" pitchFamily="18" charset="-79"/>
              </a:rPr>
              <a:t>is crucial</a:t>
            </a:r>
            <a:endParaRPr lang="en-US" dirty="0" smtClean="0">
              <a:latin typeface="Century Gothic" pitchFamily="34" charset="0"/>
              <a:cs typeface="Adobe Hebrew" pitchFamily="18" charset="-79"/>
            </a:endParaRPr>
          </a:p>
        </p:txBody>
      </p:sp>
    </p:spTree>
    <p:extLst>
      <p:ext uri="{BB962C8B-B14F-4D97-AF65-F5344CB8AC3E}">
        <p14:creationId xmlns="" xmlns:p14="http://schemas.microsoft.com/office/powerpoint/2010/main" val="10208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47800"/>
            <a:ext cx="8229600" cy="4754563"/>
          </a:xfrm>
        </p:spPr>
        <p:txBody>
          <a:bodyPr>
            <a:normAutofit/>
          </a:bodyPr>
          <a:lstStyle/>
          <a:p>
            <a:r>
              <a:rPr lang="en-US" dirty="0" smtClean="0">
                <a:latin typeface="Century Gothic" pitchFamily="34" charset="0"/>
              </a:rPr>
              <a:t>observing digitization workflows</a:t>
            </a:r>
          </a:p>
          <a:p>
            <a:r>
              <a:rPr lang="en-US" dirty="0" smtClean="0">
                <a:latin typeface="Century Gothic" pitchFamily="34" charset="0"/>
              </a:rPr>
              <a:t>social issues</a:t>
            </a:r>
          </a:p>
          <a:p>
            <a:r>
              <a:rPr lang="en-US" dirty="0" smtClean="0">
                <a:latin typeface="Century Gothic" pitchFamily="34" charset="0"/>
              </a:rPr>
              <a:t>business processes</a:t>
            </a:r>
          </a:p>
          <a:p>
            <a:r>
              <a:rPr lang="en-US">
                <a:latin typeface="Century Gothic" pitchFamily="34" charset="0"/>
              </a:rPr>
              <a:t>change, management &amp; motivation</a:t>
            </a:r>
          </a:p>
          <a:p>
            <a:r>
              <a:rPr lang="en-US" smtClean="0">
                <a:latin typeface="Century Gothic" pitchFamily="34" charset="0"/>
              </a:rPr>
              <a:t>some </a:t>
            </a:r>
            <a:r>
              <a:rPr lang="en-US" dirty="0" smtClean="0">
                <a:latin typeface="Century Gothic" pitchFamily="34" charset="0"/>
              </a:rPr>
              <a:t>changes seen</a:t>
            </a:r>
          </a:p>
          <a:p>
            <a:r>
              <a:rPr lang="en-US" dirty="0" smtClean="0">
                <a:latin typeface="Century Gothic" pitchFamily="34" charset="0"/>
              </a:rPr>
              <a:t>opportunities for redesign</a:t>
            </a:r>
          </a:p>
          <a:p>
            <a:pPr lvl="1"/>
            <a:r>
              <a:rPr lang="en-US" dirty="0" smtClean="0">
                <a:latin typeface="Century Gothic" pitchFamily="34" charset="0"/>
              </a:rPr>
              <a:t>evaluating &amp; redesigning workflows</a:t>
            </a:r>
          </a:p>
          <a:p>
            <a:r>
              <a:rPr lang="en-US" dirty="0" smtClean="0">
                <a:latin typeface="Century Gothic" pitchFamily="34" charset="0"/>
              </a:rPr>
              <a:t>digitization &amp; cultural maturity</a:t>
            </a:r>
          </a:p>
          <a:p>
            <a:r>
              <a:rPr lang="en-US" dirty="0" smtClean="0">
                <a:latin typeface="Century Gothic" pitchFamily="34" charset="0"/>
              </a:rPr>
              <a:t>interesting bits seen here already</a:t>
            </a:r>
          </a:p>
          <a:p>
            <a:endParaRPr lang="en-US" dirty="0" smtClean="0"/>
          </a:p>
        </p:txBody>
      </p:sp>
      <p:pic>
        <p:nvPicPr>
          <p:cNvPr id="73729" name="Picture 1"/>
          <p:cNvPicPr>
            <a:picLocks noChangeAspect="1" noChangeArrowheads="1"/>
          </p:cNvPicPr>
          <p:nvPr/>
        </p:nvPicPr>
        <p:blipFill>
          <a:blip r:embed="rId3" cstate="print"/>
          <a:srcRect/>
          <a:stretch>
            <a:fillRect/>
          </a:stretch>
        </p:blipFill>
        <p:spPr bwMode="auto">
          <a:xfrm>
            <a:off x="6096000" y="4953000"/>
            <a:ext cx="2794000" cy="1682949"/>
          </a:xfrm>
          <a:prstGeom prst="rect">
            <a:avLst/>
          </a:prstGeom>
          <a:noFill/>
          <a:ln w="9525">
            <a:noFill/>
            <a:miter lim="800000"/>
            <a:headEnd/>
            <a:tailEnd/>
          </a:ln>
        </p:spPr>
      </p:pic>
      <p:pic>
        <p:nvPicPr>
          <p:cNvPr id="73732" name="Picture 4"/>
          <p:cNvPicPr>
            <a:picLocks noChangeAspect="1" noChangeArrowheads="1"/>
          </p:cNvPicPr>
          <p:nvPr/>
        </p:nvPicPr>
        <p:blipFill>
          <a:blip r:embed="rId4" cstate="print"/>
          <a:srcRect/>
          <a:stretch>
            <a:fillRect/>
          </a:stretch>
        </p:blipFill>
        <p:spPr bwMode="auto">
          <a:xfrm>
            <a:off x="7086600" y="304800"/>
            <a:ext cx="1752600" cy="2636107"/>
          </a:xfrm>
          <a:prstGeom prst="rect">
            <a:avLst/>
          </a:prstGeom>
          <a:noFill/>
          <a:ln w="9525">
            <a:noFill/>
            <a:miter lim="800000"/>
            <a:headEnd/>
            <a:tailEnd/>
          </a:ln>
        </p:spPr>
      </p:pic>
      <p:pic>
        <p:nvPicPr>
          <p:cNvPr id="73733" name="Picture 5"/>
          <p:cNvPicPr>
            <a:picLocks noChangeAspect="1" noChangeArrowheads="1"/>
          </p:cNvPicPr>
          <p:nvPr/>
        </p:nvPicPr>
        <p:blipFill>
          <a:blip r:embed="rId5" cstate="print"/>
          <a:srcRect/>
          <a:stretch>
            <a:fillRect/>
          </a:stretch>
        </p:blipFill>
        <p:spPr bwMode="auto">
          <a:xfrm>
            <a:off x="6713144" y="3072714"/>
            <a:ext cx="2126056" cy="1722437"/>
          </a:xfrm>
          <a:prstGeom prst="rect">
            <a:avLst/>
          </a:prstGeom>
          <a:noFill/>
          <a:ln w="9525">
            <a:noFill/>
            <a:miter lim="800000"/>
            <a:headEnd/>
            <a:tailEnd/>
          </a:ln>
        </p:spPr>
      </p:pic>
    </p:spTree>
    <p:extLst>
      <p:ext uri="{BB962C8B-B14F-4D97-AF65-F5344CB8AC3E}">
        <p14:creationId xmlns="" xmlns:p14="http://schemas.microsoft.com/office/powerpoint/2010/main" val="103182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0" s="-12549" l="-25098"/>
                                      </p:by>
                                    </p:animClr>
                                    <p:animClr clrSpc="hsl" dir="cw">
                                      <p:cBhvr>
                                        <p:cTn id="7" dur="500" fill="hold"/>
                                        <p:tgtEl>
                                          <p:spTgt spid="3">
                                            <p:txEl>
                                              <p:pRg st="5" end="5"/>
                                            </p:txEl>
                                          </p:spTgt>
                                        </p:tgtEl>
                                        <p:attrNameLst>
                                          <p:attrName>fillcolor</p:attrName>
                                        </p:attrNameLst>
                                      </p:cBhvr>
                                      <p:by>
                                        <p:hsl h="0" s="-12549" l="-25098"/>
                                      </p:by>
                                    </p:animClr>
                                    <p:animClr clrSpc="hsl" dir="cw">
                                      <p:cBhvr>
                                        <p:cTn id="8" dur="500" fill="hold"/>
                                        <p:tgtEl>
                                          <p:spTgt spid="3">
                                            <p:txEl>
                                              <p:pRg st="5" end="5"/>
                                            </p:txEl>
                                          </p:spTgt>
                                        </p:tgtEl>
                                        <p:attrNameLst>
                                          <p:attrName>stroke.color</p:attrName>
                                        </p:attrNameLst>
                                      </p:cBhvr>
                                      <p:by>
                                        <p:hsl h="0" s="-12549" l="-25098"/>
                                      </p:by>
                                    </p:animClr>
                                    <p:set>
                                      <p:cBhvr>
                                        <p:cTn id="9" dur="500" fill="hold"/>
                                        <p:tgtEl>
                                          <p:spTgt spid="3">
                                            <p:txEl>
                                              <p:pRg st="5" end="5"/>
                                            </p:txEl>
                                          </p:spTgt>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3">
                                            <p:txEl>
                                              <p:pRg st="6" end="6"/>
                                            </p:txEl>
                                          </p:spTgt>
                                        </p:tgtEl>
                                        <p:attrNameLst>
                                          <p:attrName>style.color</p:attrName>
                                        </p:attrNameLst>
                                      </p:cBhvr>
                                      <p:by>
                                        <p:hsl h="0" s="-12549" l="-25098"/>
                                      </p:by>
                                    </p:animClr>
                                    <p:animClr clrSpc="hsl" dir="cw">
                                      <p:cBhvr>
                                        <p:cTn id="12" dur="500" fill="hold"/>
                                        <p:tgtEl>
                                          <p:spTgt spid="3">
                                            <p:txEl>
                                              <p:pRg st="6" end="6"/>
                                            </p:txEl>
                                          </p:spTgt>
                                        </p:tgtEl>
                                        <p:attrNameLst>
                                          <p:attrName>fillcolor</p:attrName>
                                        </p:attrNameLst>
                                      </p:cBhvr>
                                      <p:by>
                                        <p:hsl h="0" s="-12549" l="-25098"/>
                                      </p:by>
                                    </p:animClr>
                                    <p:animClr clrSpc="hsl" dir="cw">
                                      <p:cBhvr>
                                        <p:cTn id="13" dur="500" fill="hold"/>
                                        <p:tgtEl>
                                          <p:spTgt spid="3">
                                            <p:txEl>
                                              <p:pRg st="6" end="6"/>
                                            </p:txEl>
                                          </p:spTgt>
                                        </p:tgtEl>
                                        <p:attrNameLst>
                                          <p:attrName>stroke.color</p:attrName>
                                        </p:attrNameLst>
                                      </p:cBhvr>
                                      <p:by>
                                        <p:hsl h="0" s="-12549" l="-25098"/>
                                      </p:by>
                                    </p:animClr>
                                    <p:set>
                                      <p:cBhvr>
                                        <p:cTn id="14" dur="500" fill="hold"/>
                                        <p:tgtEl>
                                          <p:spTgt spid="3">
                                            <p:txEl>
                                              <p:pRg st="6" end="6"/>
                                            </p:txEl>
                                          </p:spTgt>
                                        </p:tgtEl>
                                        <p:attrNameLst>
                                          <p:attrName>fill.type</p:attrName>
                                        </p:attrNameLst>
                                      </p:cBhvr>
                                      <p:to>
                                        <p:strVal val="solid"/>
                                      </p:to>
                                    </p:set>
                                  </p:childTnLst>
                                </p:cTn>
                              </p:par>
                              <p:par>
                                <p:cTn id="15" presetID="24" presetClass="emph" presetSubtype="0" fill="hold" nodeType="withEffect">
                                  <p:stCondLst>
                                    <p:cond delay="0"/>
                                  </p:stCondLst>
                                  <p:childTnLst>
                                    <p:animClr clrSpc="hsl" dir="cw">
                                      <p:cBhvr override="childStyle">
                                        <p:cTn id="16" dur="500" fill="hold"/>
                                        <p:tgtEl>
                                          <p:spTgt spid="3">
                                            <p:txEl>
                                              <p:pRg st="7" end="7"/>
                                            </p:txEl>
                                          </p:spTgt>
                                        </p:tgtEl>
                                        <p:attrNameLst>
                                          <p:attrName>style.color</p:attrName>
                                        </p:attrNameLst>
                                      </p:cBhvr>
                                      <p:by>
                                        <p:hsl h="0" s="-12549" l="-25098"/>
                                      </p:by>
                                    </p:animClr>
                                    <p:animClr clrSpc="hsl" dir="cw">
                                      <p:cBhvr>
                                        <p:cTn id="17" dur="500" fill="hold"/>
                                        <p:tgtEl>
                                          <p:spTgt spid="3">
                                            <p:txEl>
                                              <p:pRg st="7" end="7"/>
                                            </p:txEl>
                                          </p:spTgt>
                                        </p:tgtEl>
                                        <p:attrNameLst>
                                          <p:attrName>fillcolor</p:attrName>
                                        </p:attrNameLst>
                                      </p:cBhvr>
                                      <p:by>
                                        <p:hsl h="0" s="-12549" l="-25098"/>
                                      </p:by>
                                    </p:animClr>
                                    <p:animClr clrSpc="hsl" dir="cw">
                                      <p:cBhvr>
                                        <p:cTn id="18" dur="500" fill="hold"/>
                                        <p:tgtEl>
                                          <p:spTgt spid="3">
                                            <p:txEl>
                                              <p:pRg st="7" end="7"/>
                                            </p:txEl>
                                          </p:spTgt>
                                        </p:tgtEl>
                                        <p:attrNameLst>
                                          <p:attrName>stroke.color</p:attrName>
                                        </p:attrNameLst>
                                      </p:cBhvr>
                                      <p:by>
                                        <p:hsl h="0" s="-12549" l="-25098"/>
                                      </p:by>
                                    </p:animClr>
                                    <p:set>
                                      <p:cBhvr>
                                        <p:cTn id="19" dur="500" fill="hold"/>
                                        <p:tgtEl>
                                          <p:spTgt spid="3">
                                            <p:txEl>
                                              <p:pRg st="7" end="7"/>
                                            </p:txEl>
                                          </p:spTgt>
                                        </p:tgtEl>
                                        <p:attrNameLst>
                                          <p:attrName>fill.type</p:attrName>
                                        </p:attrNameLst>
                                      </p:cBhvr>
                                      <p:to>
                                        <p:strVal val="solid"/>
                                      </p:to>
                                    </p:set>
                                  </p:childTnLst>
                                </p:cTn>
                              </p:par>
                              <p:par>
                                <p:cTn id="20" presetID="24" presetClass="emph" presetSubtype="0" fill="hold" nodeType="withEffect">
                                  <p:stCondLst>
                                    <p:cond delay="0"/>
                                  </p:stCondLst>
                                  <p:childTnLst>
                                    <p:animClr clrSpc="hsl" dir="cw">
                                      <p:cBhvr override="childStyle">
                                        <p:cTn id="21" dur="500" fill="hold"/>
                                        <p:tgtEl>
                                          <p:spTgt spid="3">
                                            <p:txEl>
                                              <p:pRg st="8" end="8"/>
                                            </p:txEl>
                                          </p:spTgt>
                                        </p:tgtEl>
                                        <p:attrNameLst>
                                          <p:attrName>style.color</p:attrName>
                                        </p:attrNameLst>
                                      </p:cBhvr>
                                      <p:by>
                                        <p:hsl h="0" s="-12549" l="-25098"/>
                                      </p:by>
                                    </p:animClr>
                                    <p:animClr clrSpc="hsl" dir="cw">
                                      <p:cBhvr>
                                        <p:cTn id="22" dur="500" fill="hold"/>
                                        <p:tgtEl>
                                          <p:spTgt spid="3">
                                            <p:txEl>
                                              <p:pRg st="8" end="8"/>
                                            </p:txEl>
                                          </p:spTgt>
                                        </p:tgtEl>
                                        <p:attrNameLst>
                                          <p:attrName>fillcolor</p:attrName>
                                        </p:attrNameLst>
                                      </p:cBhvr>
                                      <p:by>
                                        <p:hsl h="0" s="-12549" l="-25098"/>
                                      </p:by>
                                    </p:animClr>
                                    <p:animClr clrSpc="hsl" dir="cw">
                                      <p:cBhvr>
                                        <p:cTn id="23" dur="500" fill="hold"/>
                                        <p:tgtEl>
                                          <p:spTgt spid="3">
                                            <p:txEl>
                                              <p:pRg st="8" end="8"/>
                                            </p:txEl>
                                          </p:spTgt>
                                        </p:tgtEl>
                                        <p:attrNameLst>
                                          <p:attrName>stroke.color</p:attrName>
                                        </p:attrNameLst>
                                      </p:cBhvr>
                                      <p:by>
                                        <p:hsl h="0" s="-12549" l="-25098"/>
                                      </p:by>
                                    </p:animClr>
                                    <p:set>
                                      <p:cBhvr>
                                        <p:cTn id="24" dur="500" fill="hold"/>
                                        <p:tgtEl>
                                          <p:spTgt spid="3">
                                            <p:txEl>
                                              <p:pRg st="8" end="8"/>
                                            </p:txEl>
                                          </p:spTgt>
                                        </p:tgtEl>
                                        <p:attrNameLst>
                                          <p:attrName>fill.type</p:attrName>
                                        </p:attrNameLst>
                                      </p:cBhvr>
                                      <p:to>
                                        <p:strVal val="solid"/>
                                      </p:to>
                                    </p:set>
                                  </p:childTnLst>
                                </p:cTn>
                              </p:par>
                              <p:par>
                                <p:cTn id="25" presetID="30" presetClass="emph" presetSubtype="0" fill="hold" nodeType="withEffect">
                                  <p:stCondLst>
                                    <p:cond delay="0"/>
                                  </p:stCondLst>
                                  <p:childTnLst>
                                    <p:animClr clrSpc="hsl" dir="cw">
                                      <p:cBhvr override="childStyle">
                                        <p:cTn id="26" dur="500" fill="hold"/>
                                        <p:tgtEl>
                                          <p:spTgt spid="3">
                                            <p:txEl>
                                              <p:pRg st="0" end="0"/>
                                            </p:txEl>
                                          </p:spTgt>
                                        </p:tgtEl>
                                        <p:attrNameLst>
                                          <p:attrName>style.color</p:attrName>
                                        </p:attrNameLst>
                                      </p:cBhvr>
                                      <p:by>
                                        <p:hsl h="0" s="12549" l="25098"/>
                                      </p:by>
                                    </p:animClr>
                                    <p:animClr clrSpc="hsl" dir="cw">
                                      <p:cBhvr>
                                        <p:cTn id="27" dur="500" fill="hold"/>
                                        <p:tgtEl>
                                          <p:spTgt spid="3">
                                            <p:txEl>
                                              <p:pRg st="0" end="0"/>
                                            </p:txEl>
                                          </p:spTgt>
                                        </p:tgtEl>
                                        <p:attrNameLst>
                                          <p:attrName>fillcolor</p:attrName>
                                        </p:attrNameLst>
                                      </p:cBhvr>
                                      <p:by>
                                        <p:hsl h="0" s="12549" l="25098"/>
                                      </p:by>
                                    </p:animClr>
                                    <p:animClr clrSpc="hsl" dir="cw">
                                      <p:cBhvr>
                                        <p:cTn id="28" dur="500" fill="hold"/>
                                        <p:tgtEl>
                                          <p:spTgt spid="3">
                                            <p:txEl>
                                              <p:pRg st="0" end="0"/>
                                            </p:txEl>
                                          </p:spTgt>
                                        </p:tgtEl>
                                        <p:attrNameLst>
                                          <p:attrName>stroke.color</p:attrName>
                                        </p:attrNameLst>
                                      </p:cBhvr>
                                      <p:by>
                                        <p:hsl h="0" s="12549" l="25098"/>
                                      </p:by>
                                    </p:animClr>
                                    <p:set>
                                      <p:cBhvr>
                                        <p:cTn id="29" dur="500" fill="hold"/>
                                        <p:tgtEl>
                                          <p:spTgt spid="3">
                                            <p:txEl>
                                              <p:pRg st="0" end="0"/>
                                            </p:txEl>
                                          </p:spTgt>
                                        </p:tgtEl>
                                        <p:attrNameLst>
                                          <p:attrName>fill.type</p:attrName>
                                        </p:attrNameLst>
                                      </p:cBhvr>
                                      <p:to>
                                        <p:strVal val="solid"/>
                                      </p:to>
                                    </p:set>
                                  </p:childTnLst>
                                </p:cTn>
                              </p:par>
                              <p:par>
                                <p:cTn id="30" presetID="30" presetClass="emph" presetSubtype="0" fill="hold" nodeType="withEffect">
                                  <p:stCondLst>
                                    <p:cond delay="0"/>
                                  </p:stCondLst>
                                  <p:childTnLst>
                                    <p:animClr clrSpc="hsl" dir="cw">
                                      <p:cBhvr override="childStyle">
                                        <p:cTn id="31" dur="500" fill="hold"/>
                                        <p:tgtEl>
                                          <p:spTgt spid="3">
                                            <p:txEl>
                                              <p:pRg st="1" end="1"/>
                                            </p:txEl>
                                          </p:spTgt>
                                        </p:tgtEl>
                                        <p:attrNameLst>
                                          <p:attrName>style.color</p:attrName>
                                        </p:attrNameLst>
                                      </p:cBhvr>
                                      <p:by>
                                        <p:hsl h="0" s="12549" l="25098"/>
                                      </p:by>
                                    </p:animClr>
                                    <p:animClr clrSpc="hsl" dir="cw">
                                      <p:cBhvr>
                                        <p:cTn id="32" dur="500" fill="hold"/>
                                        <p:tgtEl>
                                          <p:spTgt spid="3">
                                            <p:txEl>
                                              <p:pRg st="1" end="1"/>
                                            </p:txEl>
                                          </p:spTgt>
                                        </p:tgtEl>
                                        <p:attrNameLst>
                                          <p:attrName>fillcolor</p:attrName>
                                        </p:attrNameLst>
                                      </p:cBhvr>
                                      <p:by>
                                        <p:hsl h="0" s="12549" l="25098"/>
                                      </p:by>
                                    </p:animClr>
                                    <p:animClr clrSpc="hsl" dir="cw">
                                      <p:cBhvr>
                                        <p:cTn id="33" dur="500" fill="hold"/>
                                        <p:tgtEl>
                                          <p:spTgt spid="3">
                                            <p:txEl>
                                              <p:pRg st="1" end="1"/>
                                            </p:txEl>
                                          </p:spTgt>
                                        </p:tgtEl>
                                        <p:attrNameLst>
                                          <p:attrName>stroke.color</p:attrName>
                                        </p:attrNameLst>
                                      </p:cBhvr>
                                      <p:by>
                                        <p:hsl h="0" s="12549" l="25098"/>
                                      </p:by>
                                    </p:animClr>
                                    <p:set>
                                      <p:cBhvr>
                                        <p:cTn id="34" dur="500" fill="hold"/>
                                        <p:tgtEl>
                                          <p:spTgt spid="3">
                                            <p:txEl>
                                              <p:pRg st="1" end="1"/>
                                            </p:txEl>
                                          </p:spTgt>
                                        </p:tgtEl>
                                        <p:attrNameLst>
                                          <p:attrName>fill.type</p:attrName>
                                        </p:attrNameLst>
                                      </p:cBhvr>
                                      <p:to>
                                        <p:strVal val="solid"/>
                                      </p:to>
                                    </p:set>
                                  </p:childTnLst>
                                </p:cTn>
                              </p:par>
                              <p:par>
                                <p:cTn id="35" presetID="30" presetClass="emph" presetSubtype="0" fill="hold" nodeType="withEffect">
                                  <p:stCondLst>
                                    <p:cond delay="0"/>
                                  </p:stCondLst>
                                  <p:childTnLst>
                                    <p:animClr clrSpc="hsl" dir="cw">
                                      <p:cBhvr override="childStyle">
                                        <p:cTn id="36" dur="500" fill="hold"/>
                                        <p:tgtEl>
                                          <p:spTgt spid="3">
                                            <p:txEl>
                                              <p:pRg st="2" end="2"/>
                                            </p:txEl>
                                          </p:spTgt>
                                        </p:tgtEl>
                                        <p:attrNameLst>
                                          <p:attrName>style.color</p:attrName>
                                        </p:attrNameLst>
                                      </p:cBhvr>
                                      <p:by>
                                        <p:hsl h="0" s="12549" l="25098"/>
                                      </p:by>
                                    </p:animClr>
                                    <p:animClr clrSpc="hsl" dir="cw">
                                      <p:cBhvr>
                                        <p:cTn id="37" dur="500" fill="hold"/>
                                        <p:tgtEl>
                                          <p:spTgt spid="3">
                                            <p:txEl>
                                              <p:pRg st="2" end="2"/>
                                            </p:txEl>
                                          </p:spTgt>
                                        </p:tgtEl>
                                        <p:attrNameLst>
                                          <p:attrName>fillcolor</p:attrName>
                                        </p:attrNameLst>
                                      </p:cBhvr>
                                      <p:by>
                                        <p:hsl h="0" s="12549" l="25098"/>
                                      </p:by>
                                    </p:animClr>
                                    <p:animClr clrSpc="hsl" dir="cw">
                                      <p:cBhvr>
                                        <p:cTn id="38" dur="500" fill="hold"/>
                                        <p:tgtEl>
                                          <p:spTgt spid="3">
                                            <p:txEl>
                                              <p:pRg st="2" end="2"/>
                                            </p:txEl>
                                          </p:spTgt>
                                        </p:tgtEl>
                                        <p:attrNameLst>
                                          <p:attrName>stroke.color</p:attrName>
                                        </p:attrNameLst>
                                      </p:cBhvr>
                                      <p:by>
                                        <p:hsl h="0" s="12549" l="25098"/>
                                      </p:by>
                                    </p:animClr>
                                    <p:set>
                                      <p:cBhvr>
                                        <p:cTn id="39" dur="500" fill="hold"/>
                                        <p:tgtEl>
                                          <p:spTgt spid="3">
                                            <p:txEl>
                                              <p:pRg st="2" end="2"/>
                                            </p:txEl>
                                          </p:spTgt>
                                        </p:tgtEl>
                                        <p:attrNameLst>
                                          <p:attrName>fill.type</p:attrName>
                                        </p:attrNameLst>
                                      </p:cBhvr>
                                      <p:to>
                                        <p:strVal val="solid"/>
                                      </p:to>
                                    </p:set>
                                  </p:childTnLst>
                                </p:cTn>
                              </p:par>
                              <p:par>
                                <p:cTn id="40" presetID="30" presetClass="emph" presetSubtype="0" fill="hold" nodeType="withEffect">
                                  <p:stCondLst>
                                    <p:cond delay="0"/>
                                  </p:stCondLst>
                                  <p:childTnLst>
                                    <p:animClr clrSpc="hsl" dir="cw">
                                      <p:cBhvr override="childStyle">
                                        <p:cTn id="41" dur="500" fill="hold"/>
                                        <p:tgtEl>
                                          <p:spTgt spid="3">
                                            <p:txEl>
                                              <p:pRg st="3" end="3"/>
                                            </p:txEl>
                                          </p:spTgt>
                                        </p:tgtEl>
                                        <p:attrNameLst>
                                          <p:attrName>style.color</p:attrName>
                                        </p:attrNameLst>
                                      </p:cBhvr>
                                      <p:by>
                                        <p:hsl h="0" s="12549" l="25098"/>
                                      </p:by>
                                    </p:animClr>
                                    <p:animClr clrSpc="hsl" dir="cw">
                                      <p:cBhvr>
                                        <p:cTn id="42" dur="500" fill="hold"/>
                                        <p:tgtEl>
                                          <p:spTgt spid="3">
                                            <p:txEl>
                                              <p:pRg st="3" end="3"/>
                                            </p:txEl>
                                          </p:spTgt>
                                        </p:tgtEl>
                                        <p:attrNameLst>
                                          <p:attrName>fillcolor</p:attrName>
                                        </p:attrNameLst>
                                      </p:cBhvr>
                                      <p:by>
                                        <p:hsl h="0" s="12549" l="25098"/>
                                      </p:by>
                                    </p:animClr>
                                    <p:animClr clrSpc="hsl" dir="cw">
                                      <p:cBhvr>
                                        <p:cTn id="43" dur="500" fill="hold"/>
                                        <p:tgtEl>
                                          <p:spTgt spid="3">
                                            <p:txEl>
                                              <p:pRg st="3" end="3"/>
                                            </p:txEl>
                                          </p:spTgt>
                                        </p:tgtEl>
                                        <p:attrNameLst>
                                          <p:attrName>stroke.color</p:attrName>
                                        </p:attrNameLst>
                                      </p:cBhvr>
                                      <p:by>
                                        <p:hsl h="0" s="12549" l="25098"/>
                                      </p:by>
                                    </p:animClr>
                                    <p:set>
                                      <p:cBhvr>
                                        <p:cTn id="44" dur="500" fill="hold"/>
                                        <p:tgtEl>
                                          <p:spTgt spid="3">
                                            <p:txEl>
                                              <p:pRg st="3" end="3"/>
                                            </p:txEl>
                                          </p:spTgt>
                                        </p:tgtEl>
                                        <p:attrNameLst>
                                          <p:attrName>fill.type</p:attrName>
                                        </p:attrNameLst>
                                      </p:cBhvr>
                                      <p:to>
                                        <p:strVal val="solid"/>
                                      </p:to>
                                    </p:set>
                                  </p:childTnLst>
                                </p:cTn>
                              </p:par>
                              <p:par>
                                <p:cTn id="45" presetID="30" presetClass="emph" presetSubtype="0" fill="hold" nodeType="withEffect">
                                  <p:stCondLst>
                                    <p:cond delay="0"/>
                                  </p:stCondLst>
                                  <p:childTnLst>
                                    <p:animClr clrSpc="hsl" dir="cw">
                                      <p:cBhvr override="childStyle">
                                        <p:cTn id="46" dur="500" fill="hold"/>
                                        <p:tgtEl>
                                          <p:spTgt spid="3">
                                            <p:txEl>
                                              <p:pRg st="4" end="4"/>
                                            </p:txEl>
                                          </p:spTgt>
                                        </p:tgtEl>
                                        <p:attrNameLst>
                                          <p:attrName>style.color</p:attrName>
                                        </p:attrNameLst>
                                      </p:cBhvr>
                                      <p:by>
                                        <p:hsl h="0" s="12549" l="25098"/>
                                      </p:by>
                                    </p:animClr>
                                    <p:animClr clrSpc="hsl" dir="cw">
                                      <p:cBhvr>
                                        <p:cTn id="47" dur="500" fill="hold"/>
                                        <p:tgtEl>
                                          <p:spTgt spid="3">
                                            <p:txEl>
                                              <p:pRg st="4" end="4"/>
                                            </p:txEl>
                                          </p:spTgt>
                                        </p:tgtEl>
                                        <p:attrNameLst>
                                          <p:attrName>fillcolor</p:attrName>
                                        </p:attrNameLst>
                                      </p:cBhvr>
                                      <p:by>
                                        <p:hsl h="0" s="12549" l="25098"/>
                                      </p:by>
                                    </p:animClr>
                                    <p:animClr clrSpc="hsl" dir="cw">
                                      <p:cBhvr>
                                        <p:cTn id="48" dur="500" fill="hold"/>
                                        <p:tgtEl>
                                          <p:spTgt spid="3">
                                            <p:txEl>
                                              <p:pRg st="4" end="4"/>
                                            </p:txEl>
                                          </p:spTgt>
                                        </p:tgtEl>
                                        <p:attrNameLst>
                                          <p:attrName>stroke.color</p:attrName>
                                        </p:attrNameLst>
                                      </p:cBhvr>
                                      <p:by>
                                        <p:hsl h="0" s="12549" l="25098"/>
                                      </p:by>
                                    </p:animClr>
                                    <p:set>
                                      <p:cBhvr>
                                        <p:cTn id="49"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dirty="0" smtClean="0"/>
              <a:t>Evaluate a Workflow</a:t>
            </a:r>
            <a:endParaRPr lang="en-US" dirty="0"/>
          </a:p>
        </p:txBody>
      </p:sp>
      <p:sp>
        <p:nvSpPr>
          <p:cNvPr id="3" name="Content Placeholder 2"/>
          <p:cNvSpPr>
            <a:spLocks noGrp="1"/>
          </p:cNvSpPr>
          <p:nvPr>
            <p:ph idx="1"/>
          </p:nvPr>
        </p:nvSpPr>
        <p:spPr/>
        <p:txBody>
          <a:bodyPr>
            <a:normAutofit/>
          </a:bodyPr>
          <a:lstStyle/>
          <a:p>
            <a:r>
              <a:rPr lang="en-US" dirty="0" smtClean="0"/>
              <a:t>Workflow (WF)</a:t>
            </a:r>
          </a:p>
          <a:p>
            <a:pPr lvl="1"/>
            <a:r>
              <a:rPr lang="en-US" dirty="0" smtClean="0"/>
              <a:t>Documentation of WFs</a:t>
            </a:r>
          </a:p>
          <a:p>
            <a:pPr lvl="1"/>
            <a:r>
              <a:rPr lang="en-US" dirty="0" smtClean="0"/>
              <a:t>Improving WFs</a:t>
            </a:r>
          </a:p>
          <a:p>
            <a:pPr lvl="2"/>
            <a:r>
              <a:rPr lang="en-US" dirty="0" smtClean="0"/>
              <a:t>Talking with others / comparing</a:t>
            </a:r>
          </a:p>
          <a:p>
            <a:pPr lvl="1"/>
            <a:r>
              <a:rPr lang="en-US" dirty="0" smtClean="0"/>
              <a:t>Evaluating WFs</a:t>
            </a:r>
          </a:p>
          <a:p>
            <a:pPr lvl="2"/>
            <a:r>
              <a:rPr lang="en-US" dirty="0" smtClean="0"/>
              <a:t>See WF Mockups – for DROID workshop</a:t>
            </a:r>
          </a:p>
          <a:p>
            <a:endParaRPr lang="en-US" dirty="0" smtClean="0"/>
          </a:p>
        </p:txBody>
      </p:sp>
      <p:graphicFrame>
        <p:nvGraphicFramePr>
          <p:cNvPr id="5" name="Table 4"/>
          <p:cNvGraphicFramePr>
            <a:graphicFrameLocks noGrp="1"/>
          </p:cNvGraphicFramePr>
          <p:nvPr>
            <p:extLst>
              <p:ext uri="{D42A27DB-BD31-4B8C-83A1-F6EECF244321}">
                <p14:modId xmlns="" xmlns:p14="http://schemas.microsoft.com/office/powerpoint/2010/main" val="689452456"/>
              </p:ext>
            </p:extLst>
          </p:nvPr>
        </p:nvGraphicFramePr>
        <p:xfrm>
          <a:off x="57150" y="926167"/>
          <a:ext cx="9020175" cy="5855633"/>
        </p:xfrm>
        <a:graphic>
          <a:graphicData uri="http://schemas.openxmlformats.org/drawingml/2006/table">
            <a:tbl>
              <a:tblPr/>
              <a:tblGrid>
                <a:gridCol w="1094735"/>
                <a:gridCol w="821054"/>
                <a:gridCol w="878070"/>
                <a:gridCol w="577991"/>
                <a:gridCol w="609600"/>
                <a:gridCol w="838200"/>
                <a:gridCol w="685800"/>
                <a:gridCol w="685800"/>
                <a:gridCol w="762000"/>
                <a:gridCol w="762000"/>
                <a:gridCol w="685800"/>
                <a:gridCol w="619125"/>
              </a:tblGrid>
              <a:tr h="1035400">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Pre Digitization Curation</a:t>
                      </a:r>
                      <a:endParaRPr lang="en-US" sz="1200" b="1" dirty="0">
                        <a:latin typeface="Calibri"/>
                        <a:ea typeface="Calibri"/>
                        <a:cs typeface="Times New Roman"/>
                      </a:endParaRPr>
                    </a:p>
                    <a:p>
                      <a:pPr marL="0" marR="0">
                        <a:lnSpc>
                          <a:spcPct val="115000"/>
                        </a:lnSpc>
                        <a:spcBef>
                          <a:spcPts val="0"/>
                        </a:spcBef>
                        <a:spcAft>
                          <a:spcPts val="0"/>
                        </a:spcAft>
                      </a:pPr>
                      <a:r>
                        <a:rPr lang="en-US" sz="1200" b="1" dirty="0">
                          <a:solidFill>
                            <a:srgbClr val="FFFFFF"/>
                          </a:solidFill>
                          <a:latin typeface="Calibri"/>
                          <a:ea typeface="Calibri"/>
                          <a:cs typeface="Times New Roman"/>
                        </a:rPr>
                        <a:t>Tasks</a:t>
                      </a:r>
                      <a:endParaRPr lang="en-US" sz="1200" b="1"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must be done before </a:t>
                      </a:r>
                      <a:r>
                        <a:rPr lang="en-US" sz="1200" b="1" dirty="0" smtClean="0">
                          <a:solidFill>
                            <a:srgbClr val="FFFFFF"/>
                          </a:solidFill>
                          <a:latin typeface="Calibri"/>
                          <a:ea typeface="Calibri"/>
                          <a:cs typeface="Times New Roman"/>
                        </a:rPr>
                        <a:t>digitization</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could be done at or after digitization</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Non expert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Crowd</a:t>
                      </a:r>
                    </a:p>
                    <a:p>
                      <a:pPr marL="0" marR="0">
                        <a:lnSpc>
                          <a:spcPct val="115000"/>
                        </a:lnSpc>
                        <a:spcBef>
                          <a:spcPts val="0"/>
                        </a:spcBef>
                        <a:spcAft>
                          <a:spcPts val="0"/>
                        </a:spcAft>
                      </a:pPr>
                      <a:r>
                        <a:rPr lang="en-US" sz="1200" b="1" dirty="0" smtClean="0">
                          <a:solidFill>
                            <a:srgbClr val="FFFFFF"/>
                          </a:solidFill>
                          <a:latin typeface="Calibri"/>
                          <a:ea typeface="Calibri"/>
                          <a:cs typeface="Times New Roman"/>
                        </a:rPr>
                        <a:t>Source?</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a </a:t>
                      </a:r>
                      <a:r>
                        <a:rPr lang="en-US" sz="1200" b="1" dirty="0">
                          <a:solidFill>
                            <a:srgbClr val="FFFFFF"/>
                          </a:solidFill>
                          <a:latin typeface="Calibri"/>
                          <a:ea typeface="Calibri"/>
                          <a:cs typeface="Times New Roman"/>
                        </a:rPr>
                        <a:t>step that could be automated</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a task </a:t>
                      </a:r>
                      <a:r>
                        <a:rPr lang="en-US" sz="1200" b="1" dirty="0" smtClean="0">
                          <a:solidFill>
                            <a:srgbClr val="FFFFFF"/>
                          </a:solidFill>
                          <a:latin typeface="Calibri"/>
                          <a:ea typeface="Calibri"/>
                          <a:cs typeface="Times New Roman"/>
                        </a:rPr>
                        <a:t> needing  QC </a:t>
                      </a:r>
                      <a:r>
                        <a:rPr lang="en-US" sz="1200" b="1" dirty="0">
                          <a:solidFill>
                            <a:srgbClr val="FFFFFF"/>
                          </a:solidFill>
                          <a:latin typeface="Calibri"/>
                          <a:ea typeface="Calibri"/>
                          <a:cs typeface="Times New Roman"/>
                        </a:rPr>
                        <a:t>/ </a:t>
                      </a:r>
                      <a:r>
                        <a:rPr lang="en-US" sz="1200" b="1" dirty="0" smtClean="0">
                          <a:solidFill>
                            <a:srgbClr val="FFFFFF"/>
                          </a:solidFill>
                          <a:latin typeface="Calibri"/>
                          <a:ea typeface="Calibri"/>
                          <a:cs typeface="Times New Roman"/>
                        </a:rPr>
                        <a:t>QA</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Can do with</a:t>
                      </a:r>
                    </a:p>
                    <a:p>
                      <a:pPr marL="0" marR="0">
                        <a:lnSpc>
                          <a:spcPct val="115000"/>
                        </a:lnSpc>
                        <a:spcBef>
                          <a:spcPts val="0"/>
                        </a:spcBef>
                        <a:spcAft>
                          <a:spcPts val="0"/>
                        </a:spcAft>
                      </a:pPr>
                      <a:r>
                        <a:rPr lang="en-US" sz="1200" b="1" dirty="0" smtClean="0">
                          <a:solidFill>
                            <a:srgbClr val="FFFFFF"/>
                          </a:solidFill>
                          <a:latin typeface="Calibri"/>
                          <a:ea typeface="Calibri"/>
                          <a:cs typeface="Times New Roman"/>
                        </a:rPr>
                        <a:t>existing machine (Kirtas</a:t>
                      </a:r>
                      <a:r>
                        <a:rPr lang="en-US" sz="1200" b="1" dirty="0">
                          <a:solidFill>
                            <a:srgbClr val="FFFFFF"/>
                          </a:solidFill>
                          <a:latin typeface="Calibri"/>
                          <a:ea typeface="Calibri"/>
                          <a:cs typeface="Times New Roman"/>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Authority file</a:t>
                      </a:r>
                      <a:r>
                        <a:rPr lang="en-US" sz="1200" b="1" baseline="0" dirty="0" smtClean="0">
                          <a:solidFill>
                            <a:srgbClr val="FFFFFF"/>
                          </a:solidFill>
                          <a:latin typeface="Calibri"/>
                          <a:ea typeface="Calibri"/>
                          <a:cs typeface="Times New Roman"/>
                        </a:rPr>
                        <a:t> exists or would be useful</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a physical tool </a:t>
                      </a:r>
                      <a:r>
                        <a:rPr lang="en-US" sz="1200" b="1" dirty="0" smtClean="0">
                          <a:solidFill>
                            <a:srgbClr val="FFFFFF"/>
                          </a:solidFill>
                          <a:latin typeface="Calibri"/>
                          <a:ea typeface="Calibri"/>
                          <a:cs typeface="Times New Roman"/>
                        </a:rPr>
                        <a:t>exists</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easy to compute </a:t>
                      </a:r>
                      <a:r>
                        <a:rPr lang="en-US" sz="1200" b="1" dirty="0">
                          <a:solidFill>
                            <a:srgbClr val="FFFFFF"/>
                          </a:solidFill>
                          <a:latin typeface="Calibri"/>
                          <a:ea typeface="Calibri"/>
                          <a:cs typeface="Times New Roman"/>
                        </a:rPr>
                        <a:t>time / costs for this task</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formula exists</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167252">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interview staff</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167252">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hire staff</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7252">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train staff</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34503">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decide what to digitize</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7252">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pull specimens</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98877">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sort </a:t>
                      </a:r>
                      <a:r>
                        <a:rPr lang="en-US" sz="1200" b="1" dirty="0" smtClean="0">
                          <a:solidFill>
                            <a:srgbClr val="FFFFFF"/>
                          </a:solidFill>
                          <a:latin typeface="Calibri"/>
                          <a:ea typeface="Calibri"/>
                          <a:cs typeface="Times New Roman"/>
                        </a:rPr>
                        <a:t>specimens (e.g., by taxon, sex, geographic region, collecting event, collector)</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34503">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add taxon names to database</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smtClean="0">
                          <a:latin typeface="+mn-lt"/>
                          <a:ea typeface="Calibri"/>
                          <a:cs typeface="Times New Roman"/>
                          <a:sym typeface="Wingdings"/>
                        </a:rPr>
                        <a:t></a:t>
                      </a:r>
                      <a:endParaRPr lang="en-US" sz="1200" dirty="0">
                        <a:latin typeface="+mn-lt"/>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732297">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update taxonomic identification on specimens (e.g., vet type specimens)</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77209">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spTree>
    <p:extLst>
      <p:ext uri="{BB962C8B-B14F-4D97-AF65-F5344CB8AC3E}">
        <p14:creationId xmlns="" xmlns:p14="http://schemas.microsoft.com/office/powerpoint/2010/main" val="1119645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Slow Steps Occur</a:t>
            </a:r>
          </a:p>
        </p:txBody>
      </p:sp>
      <p:sp>
        <p:nvSpPr>
          <p:cNvPr id="3" name="Content Placeholder 2"/>
          <p:cNvSpPr>
            <a:spLocks noGrp="1"/>
          </p:cNvSpPr>
          <p:nvPr>
            <p:ph idx="1"/>
          </p:nvPr>
        </p:nvSpPr>
        <p:spPr/>
        <p:txBody>
          <a:bodyPr/>
          <a:lstStyle/>
          <a:p>
            <a:r>
              <a:rPr lang="en-US" dirty="0"/>
              <a:t>Lack of </a:t>
            </a:r>
          </a:p>
          <a:p>
            <a:pPr lvl="1"/>
            <a:r>
              <a:rPr lang="en-US" dirty="0" smtClean="0"/>
              <a:t>sound </a:t>
            </a:r>
            <a:r>
              <a:rPr lang="en-US" dirty="0"/>
              <a:t>process design</a:t>
            </a:r>
          </a:p>
          <a:p>
            <a:pPr lvl="1"/>
            <a:r>
              <a:rPr lang="en-US" dirty="0" smtClean="0"/>
              <a:t>resources </a:t>
            </a:r>
            <a:r>
              <a:rPr lang="en-US" dirty="0"/>
              <a:t>(use what we have wisely)</a:t>
            </a:r>
          </a:p>
          <a:p>
            <a:pPr lvl="1"/>
            <a:r>
              <a:rPr lang="en-US" dirty="0" smtClean="0"/>
              <a:t>process </a:t>
            </a:r>
            <a:r>
              <a:rPr lang="en-US" dirty="0"/>
              <a:t>knowledge automation</a:t>
            </a:r>
          </a:p>
          <a:p>
            <a:pPr lvl="1"/>
            <a:r>
              <a:rPr lang="en-US" dirty="0" smtClean="0"/>
              <a:t>automation</a:t>
            </a:r>
            <a:endParaRPr lang="en-US" dirty="0"/>
          </a:p>
          <a:p>
            <a:r>
              <a:rPr lang="en-US" dirty="0"/>
              <a:t>Poor scheduling and allocation of resources </a:t>
            </a:r>
          </a:p>
          <a:p>
            <a:endParaRPr lang="en-US" dirty="0"/>
          </a:p>
          <a:p>
            <a:r>
              <a:rPr lang="en-US" dirty="0"/>
              <a:t>How to find the slowest step/s?</a:t>
            </a:r>
          </a:p>
          <a:p>
            <a:pPr lvl="1"/>
            <a:r>
              <a:rPr lang="en-US" dirty="0"/>
              <a:t>“ask the people who work within the process</a:t>
            </a:r>
            <a:r>
              <a:rPr lang="en-US" dirty="0" smtClean="0"/>
              <a:t>”</a:t>
            </a:r>
          </a:p>
          <a:p>
            <a:r>
              <a:rPr lang="en-US" u="sng" dirty="0">
                <a:latin typeface="Century Gothic" pitchFamily="34" charset="0"/>
              </a:rPr>
              <a:t>http://workflow.wordpress.com/2006/10/11/workflow-strategies-for-getting-around-chokepoints/</a:t>
            </a:r>
            <a:endParaRPr lang="en-US" dirty="0">
              <a:latin typeface="Century Gothic" pitchFamily="34" charset="0"/>
            </a:endParaRPr>
          </a:p>
          <a:p>
            <a:pPr lvl="1"/>
            <a:endParaRPr lang="en-US" dirty="0"/>
          </a:p>
          <a:p>
            <a:endParaRPr lang="en-US" dirty="0"/>
          </a:p>
        </p:txBody>
      </p:sp>
    </p:spTree>
    <p:extLst>
      <p:ext uri="{BB962C8B-B14F-4D97-AF65-F5344CB8AC3E}">
        <p14:creationId xmlns="" xmlns:p14="http://schemas.microsoft.com/office/powerpoint/2010/main" val="16095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par>
                                <p:cTn id="10" presetID="30" presetClass="emph" presetSubtype="0" fill="hold" nodeType="withEffect">
                                  <p:stCondLst>
                                    <p:cond delay="0"/>
                                  </p:stCondLst>
                                  <p:childTnLst>
                                    <p:animClr clrSpc="hsl" dir="cw">
                                      <p:cBhvr override="childStyle">
                                        <p:cTn id="11" dur="500" fill="hold"/>
                                        <p:tgtEl>
                                          <p:spTgt spid="3">
                                            <p:txEl>
                                              <p:pRg st="1" end="1"/>
                                            </p:txEl>
                                          </p:spTgt>
                                        </p:tgtEl>
                                        <p:attrNameLst>
                                          <p:attrName>style.color</p:attrName>
                                        </p:attrNameLst>
                                      </p:cBhvr>
                                      <p:by>
                                        <p:hsl h="0" s="12549" l="25098"/>
                                      </p:by>
                                    </p:animClr>
                                    <p:animClr clrSpc="hsl" dir="cw">
                                      <p:cBhvr>
                                        <p:cTn id="12" dur="500" fill="hold"/>
                                        <p:tgtEl>
                                          <p:spTgt spid="3">
                                            <p:txEl>
                                              <p:pRg st="1" end="1"/>
                                            </p:txEl>
                                          </p:spTgt>
                                        </p:tgtEl>
                                        <p:attrNameLst>
                                          <p:attrName>fillcolor</p:attrName>
                                        </p:attrNameLst>
                                      </p:cBhvr>
                                      <p:by>
                                        <p:hsl h="0" s="12549" l="25098"/>
                                      </p:by>
                                    </p:animClr>
                                    <p:animClr clrSpc="hsl" dir="cw">
                                      <p:cBhvr>
                                        <p:cTn id="13" dur="500" fill="hold"/>
                                        <p:tgtEl>
                                          <p:spTgt spid="3">
                                            <p:txEl>
                                              <p:pRg st="1" end="1"/>
                                            </p:txEl>
                                          </p:spTgt>
                                        </p:tgtEl>
                                        <p:attrNameLst>
                                          <p:attrName>stroke.color</p:attrName>
                                        </p:attrNameLst>
                                      </p:cBhvr>
                                      <p:by>
                                        <p:hsl h="0" s="12549" l="25098"/>
                                      </p:by>
                                    </p:animClr>
                                    <p:set>
                                      <p:cBhvr>
                                        <p:cTn id="14" dur="500" fill="hold"/>
                                        <p:tgtEl>
                                          <p:spTgt spid="3">
                                            <p:txEl>
                                              <p:pRg st="1" end="1"/>
                                            </p:txEl>
                                          </p:spTgt>
                                        </p:tgtEl>
                                        <p:attrNameLst>
                                          <p:attrName>fill.type</p:attrName>
                                        </p:attrNameLst>
                                      </p:cBhvr>
                                      <p:to>
                                        <p:strVal val="solid"/>
                                      </p:to>
                                    </p:set>
                                  </p:childTnLst>
                                </p:cTn>
                              </p:par>
                              <p:par>
                                <p:cTn id="15" presetID="30" presetClass="emph" presetSubtype="0" fill="hold" nodeType="withEffect">
                                  <p:stCondLst>
                                    <p:cond delay="0"/>
                                  </p:stCondLst>
                                  <p:childTnLst>
                                    <p:animClr clrSpc="hsl" dir="cw">
                                      <p:cBhvr override="childStyle">
                                        <p:cTn id="16" dur="500" fill="hold"/>
                                        <p:tgtEl>
                                          <p:spTgt spid="3">
                                            <p:txEl>
                                              <p:pRg st="2" end="2"/>
                                            </p:txEl>
                                          </p:spTgt>
                                        </p:tgtEl>
                                        <p:attrNameLst>
                                          <p:attrName>style.color</p:attrName>
                                        </p:attrNameLst>
                                      </p:cBhvr>
                                      <p:by>
                                        <p:hsl h="0" s="12549" l="25098"/>
                                      </p:by>
                                    </p:animClr>
                                    <p:animClr clrSpc="hsl" dir="cw">
                                      <p:cBhvr>
                                        <p:cTn id="17" dur="500" fill="hold"/>
                                        <p:tgtEl>
                                          <p:spTgt spid="3">
                                            <p:txEl>
                                              <p:pRg st="2" end="2"/>
                                            </p:txEl>
                                          </p:spTgt>
                                        </p:tgtEl>
                                        <p:attrNameLst>
                                          <p:attrName>fillcolor</p:attrName>
                                        </p:attrNameLst>
                                      </p:cBhvr>
                                      <p:by>
                                        <p:hsl h="0" s="12549" l="25098"/>
                                      </p:by>
                                    </p:animClr>
                                    <p:animClr clrSpc="hsl" dir="cw">
                                      <p:cBhvr>
                                        <p:cTn id="18" dur="500" fill="hold"/>
                                        <p:tgtEl>
                                          <p:spTgt spid="3">
                                            <p:txEl>
                                              <p:pRg st="2" end="2"/>
                                            </p:txEl>
                                          </p:spTgt>
                                        </p:tgtEl>
                                        <p:attrNameLst>
                                          <p:attrName>stroke.color</p:attrName>
                                        </p:attrNameLst>
                                      </p:cBhvr>
                                      <p:by>
                                        <p:hsl h="0" s="12549" l="25098"/>
                                      </p:by>
                                    </p:animClr>
                                    <p:set>
                                      <p:cBhvr>
                                        <p:cTn id="19" dur="500" fill="hold"/>
                                        <p:tgtEl>
                                          <p:spTgt spid="3">
                                            <p:txEl>
                                              <p:pRg st="2" end="2"/>
                                            </p:txEl>
                                          </p:spTgt>
                                        </p:tgtEl>
                                        <p:attrNameLst>
                                          <p:attrName>fill.type</p:attrName>
                                        </p:attrNameLst>
                                      </p:cBhvr>
                                      <p:to>
                                        <p:strVal val="solid"/>
                                      </p:to>
                                    </p:set>
                                  </p:childTnLst>
                                </p:cTn>
                              </p:par>
                              <p:par>
                                <p:cTn id="20" presetID="30" presetClass="emph" presetSubtype="0" fill="hold" nodeType="withEffect">
                                  <p:stCondLst>
                                    <p:cond delay="0"/>
                                  </p:stCondLst>
                                  <p:childTnLst>
                                    <p:animClr clrSpc="hsl" dir="cw">
                                      <p:cBhvr override="childStyle">
                                        <p:cTn id="21" dur="500" fill="hold"/>
                                        <p:tgtEl>
                                          <p:spTgt spid="3">
                                            <p:txEl>
                                              <p:pRg st="3" end="3"/>
                                            </p:txEl>
                                          </p:spTgt>
                                        </p:tgtEl>
                                        <p:attrNameLst>
                                          <p:attrName>style.color</p:attrName>
                                        </p:attrNameLst>
                                      </p:cBhvr>
                                      <p:by>
                                        <p:hsl h="0" s="12549" l="25098"/>
                                      </p:by>
                                    </p:animClr>
                                    <p:animClr clrSpc="hsl" dir="cw">
                                      <p:cBhvr>
                                        <p:cTn id="22" dur="500" fill="hold"/>
                                        <p:tgtEl>
                                          <p:spTgt spid="3">
                                            <p:txEl>
                                              <p:pRg st="3" end="3"/>
                                            </p:txEl>
                                          </p:spTgt>
                                        </p:tgtEl>
                                        <p:attrNameLst>
                                          <p:attrName>fillcolor</p:attrName>
                                        </p:attrNameLst>
                                      </p:cBhvr>
                                      <p:by>
                                        <p:hsl h="0" s="12549" l="25098"/>
                                      </p:by>
                                    </p:animClr>
                                    <p:animClr clrSpc="hsl" dir="cw">
                                      <p:cBhvr>
                                        <p:cTn id="23" dur="500" fill="hold"/>
                                        <p:tgtEl>
                                          <p:spTgt spid="3">
                                            <p:txEl>
                                              <p:pRg st="3" end="3"/>
                                            </p:txEl>
                                          </p:spTgt>
                                        </p:tgtEl>
                                        <p:attrNameLst>
                                          <p:attrName>stroke.color</p:attrName>
                                        </p:attrNameLst>
                                      </p:cBhvr>
                                      <p:by>
                                        <p:hsl h="0" s="12549" l="25098"/>
                                      </p:by>
                                    </p:animClr>
                                    <p:set>
                                      <p:cBhvr>
                                        <p:cTn id="24" dur="500" fill="hold"/>
                                        <p:tgtEl>
                                          <p:spTgt spid="3">
                                            <p:txEl>
                                              <p:pRg st="3" end="3"/>
                                            </p:txEl>
                                          </p:spTgt>
                                        </p:tgtEl>
                                        <p:attrNameLst>
                                          <p:attrName>fill.type</p:attrName>
                                        </p:attrNameLst>
                                      </p:cBhvr>
                                      <p:to>
                                        <p:strVal val="solid"/>
                                      </p:to>
                                    </p:set>
                                  </p:childTnLst>
                                </p:cTn>
                              </p:par>
                              <p:par>
                                <p:cTn id="25" presetID="30" presetClass="emph" presetSubtype="0" fill="hold" nodeType="withEffect">
                                  <p:stCondLst>
                                    <p:cond delay="0"/>
                                  </p:stCondLst>
                                  <p:childTnLst>
                                    <p:animClr clrSpc="hsl" dir="cw">
                                      <p:cBhvr override="childStyle">
                                        <p:cTn id="26" dur="500" fill="hold"/>
                                        <p:tgtEl>
                                          <p:spTgt spid="3">
                                            <p:txEl>
                                              <p:pRg st="4" end="4"/>
                                            </p:txEl>
                                          </p:spTgt>
                                        </p:tgtEl>
                                        <p:attrNameLst>
                                          <p:attrName>style.color</p:attrName>
                                        </p:attrNameLst>
                                      </p:cBhvr>
                                      <p:by>
                                        <p:hsl h="0" s="12549" l="25098"/>
                                      </p:by>
                                    </p:animClr>
                                    <p:animClr clrSpc="hsl" dir="cw">
                                      <p:cBhvr>
                                        <p:cTn id="27" dur="500" fill="hold"/>
                                        <p:tgtEl>
                                          <p:spTgt spid="3">
                                            <p:txEl>
                                              <p:pRg st="4" end="4"/>
                                            </p:txEl>
                                          </p:spTgt>
                                        </p:tgtEl>
                                        <p:attrNameLst>
                                          <p:attrName>fillcolor</p:attrName>
                                        </p:attrNameLst>
                                      </p:cBhvr>
                                      <p:by>
                                        <p:hsl h="0" s="12549" l="25098"/>
                                      </p:by>
                                    </p:animClr>
                                    <p:animClr clrSpc="hsl" dir="cw">
                                      <p:cBhvr>
                                        <p:cTn id="28" dur="500" fill="hold"/>
                                        <p:tgtEl>
                                          <p:spTgt spid="3">
                                            <p:txEl>
                                              <p:pRg st="4" end="4"/>
                                            </p:txEl>
                                          </p:spTgt>
                                        </p:tgtEl>
                                        <p:attrNameLst>
                                          <p:attrName>stroke.color</p:attrName>
                                        </p:attrNameLst>
                                      </p:cBhvr>
                                      <p:by>
                                        <p:hsl h="0" s="12549" l="25098"/>
                                      </p:by>
                                    </p:animClr>
                                    <p:set>
                                      <p:cBhvr>
                                        <p:cTn id="29" dur="500" fill="hold"/>
                                        <p:tgtEl>
                                          <p:spTgt spid="3">
                                            <p:txEl>
                                              <p:pRg st="4" end="4"/>
                                            </p:txEl>
                                          </p:spTgt>
                                        </p:tgtEl>
                                        <p:attrNameLst>
                                          <p:attrName>fill.type</p:attrName>
                                        </p:attrNameLst>
                                      </p:cBhvr>
                                      <p:to>
                                        <p:strVal val="solid"/>
                                      </p:to>
                                    </p:set>
                                  </p:childTnLst>
                                </p:cTn>
                              </p:par>
                              <p:par>
                                <p:cTn id="30" presetID="30" presetClass="emph" presetSubtype="0" fill="hold" nodeType="withEffect">
                                  <p:stCondLst>
                                    <p:cond delay="0"/>
                                  </p:stCondLst>
                                  <p:childTnLst>
                                    <p:animClr clrSpc="hsl" dir="cw">
                                      <p:cBhvr override="childStyle">
                                        <p:cTn id="31" dur="500" fill="hold"/>
                                        <p:tgtEl>
                                          <p:spTgt spid="3">
                                            <p:txEl>
                                              <p:pRg st="5" end="5"/>
                                            </p:txEl>
                                          </p:spTgt>
                                        </p:tgtEl>
                                        <p:attrNameLst>
                                          <p:attrName>style.color</p:attrName>
                                        </p:attrNameLst>
                                      </p:cBhvr>
                                      <p:by>
                                        <p:hsl h="0" s="12549" l="25098"/>
                                      </p:by>
                                    </p:animClr>
                                    <p:animClr clrSpc="hsl" dir="cw">
                                      <p:cBhvr>
                                        <p:cTn id="32" dur="500" fill="hold"/>
                                        <p:tgtEl>
                                          <p:spTgt spid="3">
                                            <p:txEl>
                                              <p:pRg st="5" end="5"/>
                                            </p:txEl>
                                          </p:spTgt>
                                        </p:tgtEl>
                                        <p:attrNameLst>
                                          <p:attrName>fillcolor</p:attrName>
                                        </p:attrNameLst>
                                      </p:cBhvr>
                                      <p:by>
                                        <p:hsl h="0" s="12549" l="25098"/>
                                      </p:by>
                                    </p:animClr>
                                    <p:animClr clrSpc="hsl" dir="cw">
                                      <p:cBhvr>
                                        <p:cTn id="33" dur="500" fill="hold"/>
                                        <p:tgtEl>
                                          <p:spTgt spid="3">
                                            <p:txEl>
                                              <p:pRg st="5" end="5"/>
                                            </p:txEl>
                                          </p:spTgt>
                                        </p:tgtEl>
                                        <p:attrNameLst>
                                          <p:attrName>stroke.color</p:attrName>
                                        </p:attrNameLst>
                                      </p:cBhvr>
                                      <p:by>
                                        <p:hsl h="0" s="12549" l="25098"/>
                                      </p:by>
                                    </p:animClr>
                                    <p:set>
                                      <p:cBhvr>
                                        <p:cTn id="34" dur="500" fill="hold"/>
                                        <p:tgtEl>
                                          <p:spTgt spid="3">
                                            <p:txEl>
                                              <p:pRg st="5" end="5"/>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753600" cy="990600"/>
          </a:xfrm>
        </p:spPr>
        <p:txBody>
          <a:bodyPr>
            <a:noAutofit/>
          </a:bodyPr>
          <a:lstStyle/>
          <a:p>
            <a:r>
              <a:rPr lang="en-US" sz="3600" dirty="0" smtClean="0"/>
              <a:t>Tweak the Slowest Step/s</a:t>
            </a:r>
          </a:p>
        </p:txBody>
      </p:sp>
      <p:sp>
        <p:nvSpPr>
          <p:cNvPr id="4" name="Rectangle 3"/>
          <p:cNvSpPr/>
          <p:nvPr/>
        </p:nvSpPr>
        <p:spPr>
          <a:xfrm>
            <a:off x="457200" y="5715000"/>
            <a:ext cx="8229600" cy="461665"/>
          </a:xfrm>
          <a:prstGeom prst="rect">
            <a:avLst/>
          </a:prstGeom>
        </p:spPr>
        <p:txBody>
          <a:bodyPr wrap="square">
            <a:spAutoFit/>
          </a:bodyPr>
          <a:lstStyle/>
          <a:p>
            <a:r>
              <a:rPr lang="en-US" sz="2400" u="sng" dirty="0" smtClean="0">
                <a:solidFill>
                  <a:schemeClr val="tx1">
                    <a:lumMod val="50000"/>
                    <a:lumOff val="50000"/>
                  </a:schemeClr>
                </a:solidFill>
                <a:latin typeface="Century Gothic" pitchFamily="34" charset="0"/>
              </a:rPr>
              <a:t>http://workflow.wordpress.com/category/efficiency/</a:t>
            </a:r>
            <a:endParaRPr lang="en-US" sz="2400" dirty="0">
              <a:solidFill>
                <a:schemeClr val="tx1">
                  <a:lumMod val="50000"/>
                  <a:lumOff val="50000"/>
                </a:schemeClr>
              </a:solidFill>
              <a:latin typeface="Century Gothic" pitchFamily="34" charset="0"/>
            </a:endParaRPr>
          </a:p>
        </p:txBody>
      </p:sp>
      <p:sp>
        <p:nvSpPr>
          <p:cNvPr id="6" name="Content Placeholder 2"/>
          <p:cNvSpPr txBox="1">
            <a:spLocks/>
          </p:cNvSpPr>
          <p:nvPr/>
        </p:nvSpPr>
        <p:spPr>
          <a:xfrm>
            <a:off x="457200" y="1371600"/>
            <a:ext cx="8458200" cy="5410200"/>
          </a:xfrm>
          <a:prstGeom prst="rect">
            <a:avLst/>
          </a:prstGeom>
        </p:spPr>
        <p:txBody>
          <a:bodyPr vert="horz" lIns="91440" tIns="45720" rIns="91440" bIns="45720" rtlCol="0">
            <a:normAutofit/>
          </a:bodyPr>
          <a:lstStyle/>
          <a:p>
            <a:pPr marL="457200" indent="-457200">
              <a:buFont typeface="+mj-lt"/>
              <a:buAutoNum type="arabicPeriod"/>
            </a:pPr>
            <a:r>
              <a:rPr lang="en-US" sz="2400" dirty="0" smtClean="0">
                <a:solidFill>
                  <a:schemeClr val="tx1">
                    <a:lumMod val="50000"/>
                    <a:lumOff val="50000"/>
                  </a:schemeClr>
                </a:solidFill>
                <a:latin typeface="Century Gothic" pitchFamily="34" charset="0"/>
              </a:rPr>
              <a:t>if possible: divide task into sub-tasks</a:t>
            </a:r>
          </a:p>
          <a:p>
            <a:pPr marL="914400" lvl="1" indent="-457200">
              <a:buFont typeface="Arial" pitchFamily="34" charset="0"/>
              <a:buChar char="•"/>
            </a:pPr>
            <a:r>
              <a:rPr lang="en-US" sz="2400" dirty="0" smtClean="0">
                <a:solidFill>
                  <a:schemeClr val="tx1">
                    <a:lumMod val="50000"/>
                    <a:lumOff val="50000"/>
                  </a:schemeClr>
                </a:solidFill>
                <a:latin typeface="Century Gothic" pitchFamily="34" charset="0"/>
              </a:rPr>
              <a:t>see </a:t>
            </a:r>
            <a:r>
              <a:rPr lang="en-US" sz="2400" dirty="0" smtClean="0">
                <a:solidFill>
                  <a:schemeClr val="tx1">
                    <a:lumMod val="50000"/>
                    <a:lumOff val="50000"/>
                  </a:schemeClr>
                </a:solidFill>
                <a:latin typeface="Century Gothic" pitchFamily="34" charset="0"/>
              </a:rPr>
              <a:t>if those tasks can be parallel</a:t>
            </a:r>
          </a:p>
          <a:p>
            <a:pPr marL="457200" indent="-457200">
              <a:buFont typeface="+mj-lt"/>
              <a:buAutoNum type="arabicPeriod"/>
            </a:pPr>
            <a:r>
              <a:rPr lang="en-US" sz="2400" dirty="0" smtClean="0">
                <a:solidFill>
                  <a:schemeClr val="tx1">
                    <a:lumMod val="50000"/>
                    <a:lumOff val="50000"/>
                  </a:schemeClr>
                </a:solidFill>
                <a:latin typeface="Century Gothic" pitchFamily="34" charset="0"/>
              </a:rPr>
              <a:t>if not, can resources be allocated to the new tasks?</a:t>
            </a:r>
          </a:p>
          <a:p>
            <a:pPr marL="457200" indent="-457200">
              <a:buFont typeface="+mj-lt"/>
              <a:buAutoNum type="arabicPeriod"/>
            </a:pPr>
            <a:r>
              <a:rPr lang="en-US" sz="2400" dirty="0" smtClean="0">
                <a:solidFill>
                  <a:schemeClr val="tx1">
                    <a:lumMod val="50000"/>
                    <a:lumOff val="50000"/>
                  </a:schemeClr>
                </a:solidFill>
                <a:latin typeface="Century Gothic" pitchFamily="34" charset="0"/>
              </a:rPr>
              <a:t>can the slow task be placed in parallel with other tasks?</a:t>
            </a:r>
          </a:p>
          <a:p>
            <a:pPr marL="457200" indent="-457200">
              <a:buFont typeface="+mj-lt"/>
              <a:buAutoNum type="arabicPeriod"/>
            </a:pPr>
            <a:r>
              <a:rPr lang="en-US" sz="2400" dirty="0" smtClean="0">
                <a:solidFill>
                  <a:schemeClr val="tx1">
                    <a:lumMod val="50000"/>
                    <a:lumOff val="50000"/>
                  </a:schemeClr>
                </a:solidFill>
                <a:latin typeface="Century Gothic" pitchFamily="34" charset="0"/>
              </a:rPr>
              <a:t>can more resources be allocated to the slow step?</a:t>
            </a:r>
          </a:p>
          <a:p>
            <a:pPr marL="457200" indent="-457200">
              <a:buFont typeface="+mj-lt"/>
              <a:buAutoNum type="arabicPeriod"/>
            </a:pPr>
            <a:r>
              <a:rPr lang="en-US" sz="2400" dirty="0" smtClean="0">
                <a:solidFill>
                  <a:schemeClr val="tx1">
                    <a:lumMod val="50000"/>
                    <a:lumOff val="50000"/>
                  </a:schemeClr>
                </a:solidFill>
                <a:latin typeface="Century Gothic" pitchFamily="34" charset="0"/>
              </a:rPr>
              <a:t>can any part of the slow step be automated?</a:t>
            </a:r>
          </a:p>
          <a:p>
            <a:pPr marL="457200" indent="-457200">
              <a:buFont typeface="+mj-lt"/>
              <a:buAutoNum type="arabicPeriod"/>
            </a:pPr>
            <a:r>
              <a:rPr lang="en-US" sz="2400" dirty="0" smtClean="0">
                <a:solidFill>
                  <a:schemeClr val="tx1">
                    <a:lumMod val="50000"/>
                    <a:lumOff val="50000"/>
                  </a:schemeClr>
                </a:solidFill>
                <a:latin typeface="Century Gothic" pitchFamily="34" charset="0"/>
              </a:rPr>
              <a:t>if it’s taking too long, can you reassign it? can you send an alert?</a:t>
            </a:r>
          </a:p>
          <a:p>
            <a:pPr marL="457200" indent="-457200">
              <a:buFont typeface="+mj-lt"/>
              <a:buAutoNum type="arabicPeriod"/>
            </a:pPr>
            <a:r>
              <a:rPr lang="en-US" sz="2400" dirty="0" smtClean="0">
                <a:solidFill>
                  <a:schemeClr val="tx1">
                    <a:lumMod val="50000"/>
                    <a:lumOff val="50000"/>
                  </a:schemeClr>
                </a:solidFill>
                <a:latin typeface="Century Gothic" pitchFamily="34" charset="0"/>
              </a:rPr>
              <a:t>will scheduling it differently help?</a:t>
            </a:r>
          </a:p>
          <a:p>
            <a:pPr marL="457200" indent="-457200"/>
            <a:endParaRPr lang="en-US" sz="2400" dirty="0" smtClean="0">
              <a:solidFill>
                <a:schemeClr val="tx1">
                  <a:lumMod val="50000"/>
                  <a:lumOff val="50000"/>
                </a:schemeClr>
              </a:solidFill>
              <a:latin typeface="Century Gothic" pitchFamily="34" charset="0"/>
            </a:endParaRPr>
          </a:p>
        </p:txBody>
      </p:sp>
    </p:spTree>
    <p:extLst>
      <p:ext uri="{BB962C8B-B14F-4D97-AF65-F5344CB8AC3E}">
        <p14:creationId xmlns="" xmlns:p14="http://schemas.microsoft.com/office/powerpoint/2010/main" val="323818981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50468"/>
            <a:ext cx="8305800" cy="369332"/>
          </a:xfrm>
          <a:prstGeom prst="rect">
            <a:avLst/>
          </a:prstGeom>
        </p:spPr>
        <p:txBody>
          <a:bodyPr wrap="square">
            <a:spAutoFit/>
          </a:bodyPr>
          <a:lstStyle/>
          <a:p>
            <a:r>
              <a:rPr lang="en-US" dirty="0" smtClean="0">
                <a:solidFill>
                  <a:schemeClr val="tx1">
                    <a:lumMod val="65000"/>
                    <a:lumOff val="35000"/>
                  </a:schemeClr>
                </a:solidFill>
                <a:hlinkClick r:id="rId3"/>
              </a:rPr>
              <a:t>Six maturity levels for core digitization activities </a:t>
            </a:r>
            <a:r>
              <a:rPr lang="en-US" dirty="0" smtClean="0">
                <a:solidFill>
                  <a:schemeClr val="tx1">
                    <a:lumMod val="65000"/>
                    <a:lumOff val="35000"/>
                  </a:schemeClr>
                </a:solidFill>
              </a:rPr>
              <a:t>[</a:t>
            </a:r>
            <a:r>
              <a:rPr lang="en-US" dirty="0" err="1" smtClean="0">
                <a:solidFill>
                  <a:schemeClr val="tx1">
                    <a:lumMod val="65000"/>
                    <a:lumOff val="35000"/>
                  </a:schemeClr>
                </a:solidFill>
              </a:rPr>
              <a:t>Kalms</a:t>
            </a:r>
            <a:r>
              <a:rPr lang="en-US" dirty="0" smtClean="0">
                <a:solidFill>
                  <a:schemeClr val="tx1">
                    <a:lumMod val="65000"/>
                    <a:lumOff val="35000"/>
                  </a:schemeClr>
                </a:solidFill>
              </a:rPr>
              <a:t> 2012]</a:t>
            </a:r>
          </a:p>
        </p:txBody>
      </p:sp>
      <p:pic>
        <p:nvPicPr>
          <p:cNvPr id="2050" name="Picture 2"/>
          <p:cNvPicPr>
            <a:picLocks noChangeAspect="1" noChangeArrowheads="1"/>
          </p:cNvPicPr>
          <p:nvPr/>
        </p:nvPicPr>
        <p:blipFill>
          <a:blip r:embed="rId4" cstate="print"/>
          <a:srcRect/>
          <a:stretch>
            <a:fillRect/>
          </a:stretch>
        </p:blipFill>
        <p:spPr bwMode="auto">
          <a:xfrm>
            <a:off x="1887537" y="0"/>
            <a:ext cx="7256463" cy="5591175"/>
          </a:xfrm>
          <a:prstGeom prst="rect">
            <a:avLst/>
          </a:prstGeom>
          <a:ln w="9525">
            <a:noFill/>
            <a:miter lim="800000"/>
            <a:headEnd/>
            <a:tailEnd/>
          </a:ln>
        </p:spPr>
      </p:pic>
      <p:sp>
        <p:nvSpPr>
          <p:cNvPr id="2" name="Title 1"/>
          <p:cNvSpPr>
            <a:spLocks noGrp="1"/>
          </p:cNvSpPr>
          <p:nvPr>
            <p:ph type="title"/>
          </p:nvPr>
        </p:nvSpPr>
        <p:spPr>
          <a:xfrm>
            <a:off x="16476" y="228600"/>
            <a:ext cx="3810000" cy="1600200"/>
          </a:xfrm>
        </p:spPr>
        <p:txBody>
          <a:bodyPr>
            <a:noAutofit/>
          </a:bodyPr>
          <a:lstStyle/>
          <a:p>
            <a:pPr algn="l"/>
            <a:r>
              <a:rPr lang="en-US" dirty="0" smtClean="0"/>
              <a:t>Organization</a:t>
            </a:r>
            <a:br>
              <a:rPr lang="en-US" dirty="0" smtClean="0"/>
            </a:br>
            <a:r>
              <a:rPr lang="en-US" dirty="0" smtClean="0"/>
              <a:t>Maturity</a:t>
            </a:r>
            <a:endParaRPr lang="en-US" dirty="0"/>
          </a:p>
        </p:txBody>
      </p:sp>
    </p:spTree>
    <p:extLst>
      <p:ext uri="{BB962C8B-B14F-4D97-AF65-F5344CB8AC3E}">
        <p14:creationId xmlns="" xmlns:p14="http://schemas.microsoft.com/office/powerpoint/2010/main" val="22096336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70237"/>
            <a:ext cx="8153400" cy="3306763"/>
          </a:xfrm>
        </p:spPr>
        <p:txBody>
          <a:bodyPr>
            <a:normAutofit/>
          </a:bodyPr>
          <a:lstStyle/>
          <a:p>
            <a:r>
              <a:rPr lang="en-US" dirty="0" smtClean="0"/>
              <a:t>Digitisation: A strategic approach for natural history collections. Canberra, Australia, CSIRO, 2012.</a:t>
            </a:r>
          </a:p>
          <a:p>
            <a:r>
              <a:rPr lang="en-US" dirty="0" smtClean="0"/>
              <a:t>Author: Bryan Kalms</a:t>
            </a:r>
          </a:p>
          <a:p>
            <a:r>
              <a:rPr lang="en-US" dirty="0" smtClean="0"/>
              <a:t>Available at </a:t>
            </a:r>
            <a:r>
              <a:rPr lang="en-US" dirty="0" smtClean="0">
                <a:hlinkClick r:id="rId3"/>
              </a:rPr>
              <a:t>http://www.ala.org.au/wp-content/uploads/2011/10/Digitisation-guide-120223.pdf</a:t>
            </a:r>
            <a:r>
              <a:rPr lang="en-US" dirty="0" smtClean="0"/>
              <a:t>.</a:t>
            </a:r>
          </a:p>
        </p:txBody>
      </p:sp>
      <p:pic>
        <p:nvPicPr>
          <p:cNvPr id="5122" name="Picture 2"/>
          <p:cNvPicPr>
            <a:picLocks noChangeAspect="1" noChangeArrowheads="1"/>
          </p:cNvPicPr>
          <p:nvPr/>
        </p:nvPicPr>
        <p:blipFill>
          <a:blip r:embed="rId4" cstate="print"/>
          <a:srcRect/>
          <a:stretch>
            <a:fillRect/>
          </a:stretch>
        </p:blipFill>
        <p:spPr bwMode="auto">
          <a:xfrm>
            <a:off x="7153275" y="228600"/>
            <a:ext cx="1609725" cy="1752600"/>
          </a:xfrm>
          <a:prstGeom prst="rect">
            <a:avLst/>
          </a:prstGeom>
          <a:noFill/>
          <a:ln w="9525">
            <a:noFill/>
            <a:miter lim="800000"/>
            <a:headEnd/>
            <a:tailEnd/>
          </a:ln>
        </p:spPr>
      </p:pic>
      <p:sp>
        <p:nvSpPr>
          <p:cNvPr id="2" name="Title 1"/>
          <p:cNvSpPr>
            <a:spLocks noGrp="1"/>
          </p:cNvSpPr>
          <p:nvPr>
            <p:ph type="title"/>
          </p:nvPr>
        </p:nvSpPr>
        <p:spPr>
          <a:xfrm>
            <a:off x="381000" y="1676400"/>
            <a:ext cx="8229600" cy="990600"/>
          </a:xfrm>
        </p:spPr>
        <p:txBody>
          <a:bodyPr>
            <a:noAutofit/>
          </a:bodyPr>
          <a:lstStyle/>
          <a:p>
            <a:r>
              <a:rPr lang="en-US" dirty="0" smtClean="0"/>
              <a:t>What’s your Digitization Maturity?</a:t>
            </a:r>
            <a:br>
              <a:rPr lang="en-US" dirty="0" smtClean="0"/>
            </a:br>
            <a:r>
              <a:rPr lang="en-US" dirty="0" smtClean="0"/>
              <a:t>Find out here …on page 67+</a:t>
            </a:r>
            <a:endParaRPr lang="en-US" dirty="0"/>
          </a:p>
        </p:txBody>
      </p:sp>
    </p:spTree>
    <p:extLst>
      <p:ext uri="{BB962C8B-B14F-4D97-AF65-F5344CB8AC3E}">
        <p14:creationId xmlns:p14="http://schemas.microsoft.com/office/powerpoint/2010/main" xmlns="" val="34484900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What’s your Digitization Maturity? </a:t>
            </a:r>
            <a:endParaRPr lang="en-US" dirty="0"/>
          </a:p>
        </p:txBody>
      </p:sp>
      <p:sp>
        <p:nvSpPr>
          <p:cNvPr id="3" name="Content Placeholder 2"/>
          <p:cNvSpPr>
            <a:spLocks noGrp="1"/>
          </p:cNvSpPr>
          <p:nvPr>
            <p:ph idx="1"/>
          </p:nvPr>
        </p:nvSpPr>
        <p:spPr>
          <a:xfrm>
            <a:off x="457200" y="990601"/>
            <a:ext cx="7696200" cy="457200"/>
          </a:xfrm>
        </p:spPr>
        <p:txBody>
          <a:bodyPr>
            <a:normAutofit/>
          </a:bodyPr>
          <a:lstStyle/>
          <a:p>
            <a:endParaRPr lang="en-US" dirty="0" smtClean="0"/>
          </a:p>
        </p:txBody>
      </p:sp>
      <p:pic>
        <p:nvPicPr>
          <p:cNvPr id="20482" name="Picture 2"/>
          <p:cNvPicPr>
            <a:picLocks noChangeAspect="1" noChangeArrowheads="1"/>
          </p:cNvPicPr>
          <p:nvPr/>
        </p:nvPicPr>
        <p:blipFill>
          <a:blip r:embed="rId3" cstate="print"/>
          <a:srcRect/>
          <a:stretch>
            <a:fillRect/>
          </a:stretch>
        </p:blipFill>
        <p:spPr bwMode="auto">
          <a:xfrm>
            <a:off x="0" y="4973091"/>
            <a:ext cx="9144000" cy="1884909"/>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0" y="773059"/>
            <a:ext cx="9144000" cy="779516"/>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9526" y="1552579"/>
            <a:ext cx="9129905" cy="3469715"/>
          </a:xfrm>
          <a:prstGeom prst="rect">
            <a:avLst/>
          </a:prstGeom>
          <a:noFill/>
          <a:ln w="9525">
            <a:noFill/>
            <a:miter lim="800000"/>
            <a:headEnd/>
            <a:tailEnd/>
          </a:ln>
        </p:spPr>
      </p:pic>
      <p:sp>
        <p:nvSpPr>
          <p:cNvPr id="11" name="Content Placeholder 2"/>
          <p:cNvSpPr txBox="1">
            <a:spLocks/>
          </p:cNvSpPr>
          <p:nvPr/>
        </p:nvSpPr>
        <p:spPr>
          <a:xfrm>
            <a:off x="0" y="6523037"/>
            <a:ext cx="8229600" cy="334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bg1"/>
                </a:solidFill>
                <a:effectLst/>
                <a:uLnTx/>
                <a:uFillTx/>
                <a:latin typeface="Candara" pitchFamily="34" charset="0"/>
                <a:ea typeface="Verdana" pitchFamily="34" charset="0"/>
                <a:cs typeface="Verdana" pitchFamily="34" charset="0"/>
                <a:hlinkClick r:id="rId6"/>
              </a:rPr>
              <a:t>http://www.ala.org.au/wp-content/uploads/2011/10/Digitisation-guide-120223.pdf</a:t>
            </a:r>
            <a:endParaRPr kumimoji="0" lang="en-US" sz="1600" b="0" i="0" u="none" strike="noStrike" kern="1200" cap="none" spc="0" normalizeH="0" baseline="0" noProof="0" dirty="0" smtClean="0">
              <a:ln>
                <a:noFill/>
              </a:ln>
              <a:solidFill>
                <a:schemeClr val="bg1"/>
              </a:solidFill>
              <a:effectLst/>
              <a:uLnTx/>
              <a:uFillTx/>
              <a:latin typeface="Candara" pitchFamily="34" charset="0"/>
              <a:ea typeface="Verdana" pitchFamily="34" charset="0"/>
              <a:cs typeface="Verdana" pitchFamily="34" charset="0"/>
            </a:endParaRPr>
          </a:p>
        </p:txBody>
      </p:sp>
    </p:spTree>
    <p:extLst>
      <p:ext uri="{BB962C8B-B14F-4D97-AF65-F5344CB8AC3E}">
        <p14:creationId xmlns:p14="http://schemas.microsoft.com/office/powerpoint/2010/main" xmlns="" val="34484900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229600" cy="990600"/>
          </a:xfrm>
        </p:spPr>
        <p:txBody>
          <a:bodyPr>
            <a:normAutofit fontScale="90000"/>
          </a:bodyPr>
          <a:lstStyle/>
          <a:p>
            <a:r>
              <a:rPr lang="en-US" sz="4000" dirty="0" smtClean="0"/>
              <a:t>Observing Collections</a:t>
            </a:r>
            <a:br>
              <a:rPr lang="en-US" sz="4000" dirty="0" smtClean="0"/>
            </a:br>
            <a:r>
              <a:rPr lang="en-US" sz="4000" dirty="0" smtClean="0"/>
              <a:t>Digitization</a:t>
            </a:r>
            <a:endParaRPr lang="en-US" sz="4000" dirty="0"/>
          </a:p>
        </p:txBody>
      </p:sp>
      <p:sp>
        <p:nvSpPr>
          <p:cNvPr id="3" name="Content Placeholder 2"/>
          <p:cNvSpPr>
            <a:spLocks noGrp="1"/>
          </p:cNvSpPr>
          <p:nvPr>
            <p:ph idx="1"/>
          </p:nvPr>
        </p:nvSpPr>
        <p:spPr>
          <a:xfrm>
            <a:off x="457200" y="1768475"/>
            <a:ext cx="6884284" cy="4403725"/>
          </a:xfrm>
        </p:spPr>
        <p:txBody>
          <a:bodyPr>
            <a:normAutofit fontScale="92500" lnSpcReduction="20000"/>
          </a:bodyPr>
          <a:lstStyle/>
          <a:p>
            <a:r>
              <a:rPr lang="en-US" dirty="0" smtClean="0">
                <a:latin typeface="Century Gothic" pitchFamily="34" charset="0"/>
              </a:rPr>
              <a:t>iDigBio staff visited</a:t>
            </a:r>
          </a:p>
          <a:p>
            <a:pPr lvl="1"/>
            <a:r>
              <a:rPr lang="en-US" dirty="0" smtClean="0">
                <a:latin typeface="Century Gothic" pitchFamily="34" charset="0"/>
              </a:rPr>
              <a:t>28 Collections in 10 different museums</a:t>
            </a:r>
          </a:p>
          <a:p>
            <a:pPr lvl="1"/>
            <a:r>
              <a:rPr lang="en-US" dirty="0" smtClean="0">
                <a:latin typeface="Century Gothic" pitchFamily="34" charset="0"/>
              </a:rPr>
              <a:t>Collections varied in size, kind, staffing</a:t>
            </a:r>
          </a:p>
          <a:p>
            <a:pPr lvl="2"/>
            <a:r>
              <a:rPr lang="en-US" dirty="0" smtClean="0">
                <a:latin typeface="Century Gothic" pitchFamily="34" charset="0"/>
              </a:rPr>
              <a:t>entomology</a:t>
            </a:r>
          </a:p>
          <a:p>
            <a:pPr lvl="2"/>
            <a:r>
              <a:rPr lang="en-US" dirty="0" smtClean="0">
                <a:latin typeface="Century Gothic" pitchFamily="34" charset="0"/>
              </a:rPr>
              <a:t>invertebrate paleontology</a:t>
            </a:r>
          </a:p>
          <a:p>
            <a:pPr lvl="2"/>
            <a:r>
              <a:rPr lang="en-US" dirty="0" smtClean="0">
                <a:latin typeface="Century Gothic" pitchFamily="34" charset="0"/>
              </a:rPr>
              <a:t>invertebrate zoology</a:t>
            </a:r>
          </a:p>
          <a:p>
            <a:pPr lvl="2"/>
            <a:r>
              <a:rPr lang="en-US" dirty="0" smtClean="0">
                <a:latin typeface="Century Gothic" pitchFamily="34" charset="0"/>
              </a:rPr>
              <a:t>ornithology</a:t>
            </a:r>
          </a:p>
          <a:p>
            <a:pPr lvl="2"/>
            <a:r>
              <a:rPr lang="en-US" dirty="0" smtClean="0">
                <a:latin typeface="Century Gothic" pitchFamily="34" charset="0"/>
              </a:rPr>
              <a:t>botany</a:t>
            </a:r>
          </a:p>
          <a:p>
            <a:pPr lvl="2"/>
            <a:r>
              <a:rPr lang="en-US" dirty="0" smtClean="0">
                <a:latin typeface="Century Gothic" pitchFamily="34" charset="0"/>
              </a:rPr>
              <a:t>vertebrate paleontology</a:t>
            </a:r>
          </a:p>
          <a:p>
            <a:pPr lvl="2"/>
            <a:r>
              <a:rPr lang="en-US" dirty="0" smtClean="0">
                <a:latin typeface="Century Gothic" pitchFamily="34" charset="0"/>
              </a:rPr>
              <a:t>zoology</a:t>
            </a:r>
          </a:p>
          <a:p>
            <a:r>
              <a:rPr lang="en-US" dirty="0" smtClean="0">
                <a:latin typeface="Century Gothic" pitchFamily="34" charset="0"/>
              </a:rPr>
              <a:t>Paper submitted to </a:t>
            </a:r>
            <a:r>
              <a:rPr lang="en-US" dirty="0" err="1" smtClean="0">
                <a:latin typeface="Century Gothic" pitchFamily="34" charset="0"/>
              </a:rPr>
              <a:t>ZooKeys</a:t>
            </a:r>
            <a:endParaRPr lang="en-US" dirty="0" smtClean="0">
              <a:latin typeface="Century Gothic" pitchFamily="34" charset="0"/>
            </a:endParaRPr>
          </a:p>
          <a:p>
            <a:pPr lvl="1"/>
            <a:r>
              <a:rPr lang="en-US" dirty="0" smtClean="0">
                <a:latin typeface="Century Gothic" pitchFamily="34" charset="0"/>
              </a:rPr>
              <a:t>Not about social issues</a:t>
            </a:r>
          </a:p>
        </p:txBody>
      </p:sp>
      <p:pic>
        <p:nvPicPr>
          <p:cNvPr id="2050" name="Picture 2" descr="E:\BRIT\IMG_0282.JPG"/>
          <p:cNvPicPr>
            <a:picLocks noChangeAspect="1" noChangeArrowheads="1"/>
          </p:cNvPicPr>
          <p:nvPr/>
        </p:nvPicPr>
        <p:blipFill>
          <a:blip r:embed="rId3" cstate="print"/>
          <a:srcRect/>
          <a:stretch>
            <a:fillRect/>
          </a:stretch>
        </p:blipFill>
        <p:spPr bwMode="auto">
          <a:xfrm>
            <a:off x="7391400" y="1853514"/>
            <a:ext cx="1569334" cy="2092445"/>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6075178" y="4982372"/>
            <a:ext cx="1241472" cy="169311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7431447" y="4091748"/>
            <a:ext cx="1530486" cy="2582576"/>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5851886" y="2988856"/>
            <a:ext cx="1428793" cy="1904137"/>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4974279" y="4993350"/>
            <a:ext cx="1018749" cy="1178850"/>
          </a:xfrm>
          <a:prstGeom prst="rect">
            <a:avLst/>
          </a:prstGeom>
          <a:noFill/>
          <a:ln w="9525">
            <a:noFill/>
            <a:miter lim="800000"/>
            <a:headEnd/>
            <a:tailEnd/>
          </a:ln>
          <a:effectLst/>
        </p:spPr>
      </p:pic>
      <p:pic>
        <p:nvPicPr>
          <p:cNvPr id="71682" name="Picture 2"/>
          <p:cNvPicPr>
            <a:picLocks noChangeAspect="1" noChangeArrowheads="1"/>
          </p:cNvPicPr>
          <p:nvPr/>
        </p:nvPicPr>
        <p:blipFill>
          <a:blip r:embed="rId8" cstate="print"/>
          <a:srcRect/>
          <a:stretch>
            <a:fillRect/>
          </a:stretch>
        </p:blipFill>
        <p:spPr bwMode="auto">
          <a:xfrm>
            <a:off x="6934200" y="228600"/>
            <a:ext cx="2032000" cy="1539875"/>
          </a:xfrm>
          <a:prstGeom prst="rect">
            <a:avLst/>
          </a:prstGeom>
          <a:noFill/>
          <a:ln w="9525">
            <a:noFill/>
            <a:miter lim="800000"/>
            <a:headEnd/>
            <a:tailEnd/>
          </a:ln>
        </p:spPr>
      </p:pic>
    </p:spTree>
    <p:extLst>
      <p:ext uri="{BB962C8B-B14F-4D97-AF65-F5344CB8AC3E}">
        <p14:creationId xmlns="" xmlns:p14="http://schemas.microsoft.com/office/powerpoint/2010/main" val="83515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924800" cy="1600200"/>
          </a:xfrm>
        </p:spPr>
        <p:txBody>
          <a:bodyPr>
            <a:noAutofit/>
          </a:bodyPr>
          <a:lstStyle/>
          <a:p>
            <a:pPr algn="l"/>
            <a:r>
              <a:rPr lang="en-US" dirty="0" smtClean="0"/>
              <a:t>Increasing Cultural Maturity </a:t>
            </a:r>
            <a:r>
              <a:rPr lang="en-US" i="1" dirty="0" smtClean="0"/>
              <a:t>little science </a:t>
            </a:r>
            <a:r>
              <a:rPr lang="en-US" dirty="0" smtClean="0"/>
              <a:t>to </a:t>
            </a:r>
            <a:r>
              <a:rPr lang="en-US" i="1" dirty="0" smtClean="0"/>
              <a:t>big science</a:t>
            </a:r>
            <a:endParaRPr lang="en-US" dirty="0" smtClean="0"/>
          </a:p>
        </p:txBody>
      </p:sp>
      <p:sp>
        <p:nvSpPr>
          <p:cNvPr id="9" name="Content Placeholder 2"/>
          <p:cNvSpPr>
            <a:spLocks noGrp="1"/>
          </p:cNvSpPr>
          <p:nvPr>
            <p:ph idx="1"/>
          </p:nvPr>
        </p:nvSpPr>
        <p:spPr>
          <a:xfrm>
            <a:off x="304800" y="1676400"/>
            <a:ext cx="8839200" cy="4449763"/>
          </a:xfrm>
        </p:spPr>
        <p:txBody>
          <a:bodyPr>
            <a:normAutofit/>
          </a:bodyPr>
          <a:lstStyle/>
          <a:p>
            <a:r>
              <a:rPr lang="en-US" dirty="0" smtClean="0">
                <a:latin typeface="Century Gothic" pitchFamily="34" charset="0"/>
              </a:rPr>
              <a:t>converging on ideas of how to collect data in the field</a:t>
            </a:r>
          </a:p>
          <a:p>
            <a:r>
              <a:rPr lang="en-US" dirty="0" smtClean="0">
                <a:latin typeface="Century Gothic" pitchFamily="34" charset="0"/>
              </a:rPr>
              <a:t>converging on ideas of what data to collect in the field</a:t>
            </a:r>
          </a:p>
          <a:p>
            <a:r>
              <a:rPr lang="en-US" dirty="0" smtClean="0">
                <a:latin typeface="Century Gothic" pitchFamily="34" charset="0"/>
              </a:rPr>
              <a:t>emerging trends and issues in data-sharing and intellectual properties</a:t>
            </a:r>
          </a:p>
          <a:p>
            <a:r>
              <a:rPr lang="en-US" dirty="0" smtClean="0">
                <a:latin typeface="Century Gothic" pitchFamily="34" charset="0"/>
              </a:rPr>
              <a:t>the boundaries (ours and the objects) are changing</a:t>
            </a:r>
          </a:p>
          <a:p>
            <a:endParaRPr lang="en-US" dirty="0" smtClean="0">
              <a:latin typeface="Century Gothic" pitchFamily="34" charset="0"/>
            </a:endParaRPr>
          </a:p>
          <a:p>
            <a:r>
              <a:rPr lang="en-US" dirty="0" smtClean="0">
                <a:latin typeface="Century Gothic" pitchFamily="34" charset="0"/>
              </a:rPr>
              <a:t>"…</a:t>
            </a:r>
            <a:r>
              <a:rPr lang="en-US" b="1" dirty="0" smtClean="0">
                <a:latin typeface="Century Gothic" pitchFamily="34" charset="0"/>
              </a:rPr>
              <a:t>to promote an organizational structure that encourages communication between scholars who are both creating and consuming information</a:t>
            </a:r>
            <a:r>
              <a:rPr lang="en-US" dirty="0" smtClean="0">
                <a:latin typeface="Century Gothic" pitchFamily="34" charset="0"/>
              </a:rPr>
              <a:t>." (Barton 2005, quoted in Chern Li Liew 2009).</a:t>
            </a:r>
          </a:p>
          <a:p>
            <a:endParaRPr lang="en-US" dirty="0" smtClean="0">
              <a:latin typeface="Century Gothic" pitchFamily="34" charset="0"/>
            </a:endParaRPr>
          </a:p>
        </p:txBody>
      </p:sp>
    </p:spTree>
    <p:extLst>
      <p:ext uri="{BB962C8B-B14F-4D97-AF65-F5344CB8AC3E}">
        <p14:creationId xmlns="" xmlns:p14="http://schemas.microsoft.com/office/powerpoint/2010/main" val="22096336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Your Workflows</a:t>
            </a:r>
            <a:endParaRPr lang="en-US" dirty="0"/>
          </a:p>
        </p:txBody>
      </p:sp>
      <p:sp>
        <p:nvSpPr>
          <p:cNvPr id="3" name="Content Placeholder 2"/>
          <p:cNvSpPr>
            <a:spLocks noGrp="1"/>
          </p:cNvSpPr>
          <p:nvPr>
            <p:ph idx="1"/>
          </p:nvPr>
        </p:nvSpPr>
        <p:spPr>
          <a:xfrm>
            <a:off x="152400" y="1219200"/>
            <a:ext cx="8382000" cy="5334000"/>
          </a:xfrm>
        </p:spPr>
        <p:txBody>
          <a:bodyPr>
            <a:normAutofit fontScale="77500" lnSpcReduction="20000"/>
          </a:bodyPr>
          <a:lstStyle/>
          <a:p>
            <a:pPr lvl="1"/>
            <a:r>
              <a:rPr lang="en-US" sz="2300" dirty="0" smtClean="0">
                <a:latin typeface="Century Gothic" pitchFamily="34" charset="0"/>
              </a:rPr>
              <a:t>Software review: Photoshop batch limitations</a:t>
            </a:r>
          </a:p>
          <a:p>
            <a:pPr lvl="1"/>
            <a:r>
              <a:rPr lang="en-US" sz="2300" dirty="0" smtClean="0">
                <a:latin typeface="Century Gothic" pitchFamily="34" charset="0"/>
              </a:rPr>
              <a:t>Andrew Bentley: space (field, lab)</a:t>
            </a:r>
          </a:p>
          <a:p>
            <a:pPr lvl="1"/>
            <a:r>
              <a:rPr lang="en-US" sz="2300" dirty="0" smtClean="0">
                <a:latin typeface="Century Gothic" pitchFamily="34" charset="0"/>
              </a:rPr>
              <a:t>Paul Morris: workflow steps</a:t>
            </a:r>
          </a:p>
          <a:p>
            <a:pPr lvl="2">
              <a:buFont typeface="Century Gothic" pitchFamily="34" charset="0"/>
              <a:buChar char="+"/>
            </a:pPr>
            <a:r>
              <a:rPr lang="en-US" sz="2300" dirty="0" smtClean="0">
                <a:latin typeface="Century Gothic" pitchFamily="34" charset="0"/>
              </a:rPr>
              <a:t>skill levels (using color)</a:t>
            </a:r>
          </a:p>
          <a:p>
            <a:pPr lvl="2">
              <a:buFont typeface="Century Gothic" pitchFamily="34" charset="0"/>
              <a:buChar char="+"/>
            </a:pPr>
            <a:r>
              <a:rPr lang="en-US" sz="2300" dirty="0" smtClean="0">
                <a:latin typeface="Century Gothic" pitchFamily="34" charset="0"/>
              </a:rPr>
              <a:t>human or software mediated steps (using color)</a:t>
            </a:r>
          </a:p>
          <a:p>
            <a:pPr lvl="2">
              <a:buFont typeface="Century Gothic" pitchFamily="34" charset="0"/>
              <a:buChar char="+"/>
            </a:pPr>
            <a:r>
              <a:rPr lang="en-US" sz="2300" dirty="0" smtClean="0">
                <a:latin typeface="Century Gothic" pitchFamily="34" charset="0"/>
              </a:rPr>
              <a:t>timing (overlay)</a:t>
            </a:r>
          </a:p>
          <a:p>
            <a:pPr lvl="2">
              <a:buFont typeface="Century Gothic" pitchFamily="34" charset="0"/>
              <a:buChar char="+"/>
            </a:pPr>
            <a:r>
              <a:rPr lang="en-US" sz="2300" dirty="0" smtClean="0">
                <a:latin typeface="Century Gothic" pitchFamily="34" charset="0"/>
              </a:rPr>
              <a:t>data quality / data integrity tracking</a:t>
            </a:r>
          </a:p>
          <a:p>
            <a:pPr lvl="1"/>
            <a:r>
              <a:rPr lang="en-US" sz="2300" dirty="0" smtClean="0">
                <a:latin typeface="Century Gothic" pitchFamily="34" charset="0"/>
              </a:rPr>
              <a:t>Louis Zachos: </a:t>
            </a:r>
          </a:p>
          <a:p>
            <a:pPr lvl="2"/>
            <a:r>
              <a:rPr lang="en-US" sz="2300" dirty="0" smtClean="0">
                <a:latin typeface="Century Gothic" pitchFamily="34" charset="0"/>
              </a:rPr>
              <a:t>specimen handling (where it starts / stops)</a:t>
            </a:r>
          </a:p>
          <a:p>
            <a:pPr lvl="2"/>
            <a:r>
              <a:rPr lang="en-US" sz="2300" dirty="0" smtClean="0">
                <a:latin typeface="Century Gothic" pitchFamily="34" charset="0"/>
              </a:rPr>
              <a:t>legacy database</a:t>
            </a:r>
          </a:p>
          <a:p>
            <a:pPr lvl="2"/>
            <a:r>
              <a:rPr lang="en-US" sz="2300" dirty="0" smtClean="0">
                <a:latin typeface="Century Gothic" pitchFamily="34" charset="0"/>
              </a:rPr>
              <a:t>georeferencing (Dorothy, Ed, Paul H. Andy)</a:t>
            </a:r>
          </a:p>
          <a:p>
            <a:pPr lvl="1"/>
            <a:r>
              <a:rPr lang="en-US" sz="2300" dirty="0" smtClean="0">
                <a:latin typeface="Century Gothic" pitchFamily="34" charset="0"/>
              </a:rPr>
              <a:t>Linda Ford: the organizational process model</a:t>
            </a:r>
          </a:p>
          <a:p>
            <a:pPr lvl="2"/>
            <a:r>
              <a:rPr lang="en-US" sz="2300" dirty="0" smtClean="0">
                <a:latin typeface="Century Gothic" pitchFamily="34" charset="0"/>
              </a:rPr>
              <a:t>collaborative connections for output</a:t>
            </a:r>
          </a:p>
          <a:p>
            <a:pPr lvl="2"/>
            <a:r>
              <a:rPr lang="en-US" sz="2300" dirty="0" smtClean="0">
                <a:latin typeface="Century Gothic" pitchFamily="34" charset="0"/>
              </a:rPr>
              <a:t>collaborative database development</a:t>
            </a:r>
          </a:p>
          <a:p>
            <a:pPr lvl="1"/>
            <a:r>
              <a:rPr lang="en-US" sz="2300" dirty="0" smtClean="0">
                <a:latin typeface="Century Gothic" pitchFamily="34" charset="0"/>
              </a:rPr>
              <a:t>Melissa Tulig, Michael Bevans, Louis Zachos: throughput</a:t>
            </a:r>
          </a:p>
          <a:p>
            <a:pPr lvl="1"/>
            <a:r>
              <a:rPr lang="en-US" sz="2300" dirty="0" smtClean="0">
                <a:latin typeface="Century Gothic" pitchFamily="34" charset="0"/>
              </a:rPr>
              <a:t>Ed Gilbert: automated OCR/NLP/Georeferencing &amp; parsed fields</a:t>
            </a:r>
          </a:p>
          <a:p>
            <a:pPr lvl="1"/>
            <a:r>
              <a:rPr lang="en-US" sz="2300" dirty="0" smtClean="0">
                <a:latin typeface="Century Gothic" pitchFamily="34" charset="0"/>
              </a:rPr>
              <a:t>Dorothy Allard: explicit qc / qa and implicit qc</a:t>
            </a:r>
          </a:p>
        </p:txBody>
      </p:sp>
      <p:sp>
        <p:nvSpPr>
          <p:cNvPr id="4" name="Content Placeholder 2"/>
          <p:cNvSpPr txBox="1">
            <a:spLocks/>
          </p:cNvSpPr>
          <p:nvPr/>
        </p:nvSpPr>
        <p:spPr>
          <a:xfrm>
            <a:off x="228600" y="762000"/>
            <a:ext cx="87630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300" noProof="0" dirty="0" smtClean="0">
                <a:solidFill>
                  <a:schemeClr val="tx1">
                    <a:lumMod val="50000"/>
                    <a:lumOff val="50000"/>
                  </a:schemeClr>
                </a:solidFill>
                <a:latin typeface="Century Gothic" pitchFamily="34" charset="0"/>
              </a:rPr>
              <a:t>Some highlights noted before the workshop</a:t>
            </a:r>
          </a:p>
        </p:txBody>
      </p:sp>
    </p:spTree>
    <p:extLst>
      <p:ext uri="{BB962C8B-B14F-4D97-AF65-F5344CB8AC3E}">
        <p14:creationId xmlns="" xmlns:p14="http://schemas.microsoft.com/office/powerpoint/2010/main" val="2127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our T-shirt!</a:t>
            </a:r>
            <a:endParaRPr lang="en-US" dirty="0"/>
          </a:p>
        </p:txBody>
      </p:sp>
      <p:sp>
        <p:nvSpPr>
          <p:cNvPr id="3" name="Content Placeholder 2"/>
          <p:cNvSpPr>
            <a:spLocks noGrp="1"/>
          </p:cNvSpPr>
          <p:nvPr>
            <p:ph idx="1"/>
          </p:nvPr>
        </p:nvSpPr>
        <p:spPr>
          <a:xfrm>
            <a:off x="152400" y="1219200"/>
            <a:ext cx="8382000" cy="4953000"/>
          </a:xfrm>
        </p:spPr>
        <p:txBody>
          <a:bodyPr>
            <a:normAutofit/>
          </a:bodyPr>
          <a:lstStyle/>
          <a:p>
            <a:pPr lvl="1">
              <a:buNone/>
            </a:pPr>
            <a:endParaRPr lang="en-US" sz="2300" dirty="0" smtClean="0">
              <a:latin typeface="Century Gothic" pitchFamily="34" charset="0"/>
            </a:endParaRPr>
          </a:p>
        </p:txBody>
      </p:sp>
      <p:sp>
        <p:nvSpPr>
          <p:cNvPr id="4" name="Content Placeholder 2"/>
          <p:cNvSpPr txBox="1">
            <a:spLocks/>
          </p:cNvSpPr>
          <p:nvPr/>
        </p:nvSpPr>
        <p:spPr>
          <a:xfrm>
            <a:off x="228600" y="762000"/>
            <a:ext cx="87630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300" noProof="0" dirty="0" smtClean="0">
                <a:solidFill>
                  <a:schemeClr val="tx1">
                    <a:lumMod val="50000"/>
                    <a:lumOff val="50000"/>
                  </a:schemeClr>
                </a:solidFill>
                <a:latin typeface="Century Gothic" pitchFamily="34" charset="0"/>
              </a:rPr>
              <a:t>Thanks Dorothy, Jim, …</a:t>
            </a:r>
          </a:p>
        </p:txBody>
      </p:sp>
      <p:pic>
        <p:nvPicPr>
          <p:cNvPr id="1027" name="Picture 3"/>
          <p:cNvPicPr>
            <a:picLocks noChangeAspect="1" noChangeArrowheads="1"/>
          </p:cNvPicPr>
          <p:nvPr/>
        </p:nvPicPr>
        <p:blipFill>
          <a:blip r:embed="rId3" cstate="print"/>
          <a:srcRect/>
          <a:stretch>
            <a:fillRect/>
          </a:stretch>
        </p:blipFill>
        <p:spPr bwMode="auto">
          <a:xfrm>
            <a:off x="1096967" y="1202275"/>
            <a:ext cx="6904033" cy="5113844"/>
          </a:xfrm>
          <a:prstGeom prst="rect">
            <a:avLst/>
          </a:prstGeom>
          <a:ln w="9525">
            <a:noFill/>
            <a:miter lim="800000"/>
            <a:headEnd/>
            <a:tailEnd/>
          </a:ln>
        </p:spPr>
      </p:pic>
    </p:spTree>
    <p:extLst>
      <p:ext uri="{BB962C8B-B14F-4D97-AF65-F5344CB8AC3E}">
        <p14:creationId xmlns="" xmlns:p14="http://schemas.microsoft.com/office/powerpoint/2010/main" val="2127281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753600" cy="990600"/>
          </a:xfrm>
        </p:spPr>
        <p:txBody>
          <a:bodyPr>
            <a:noAutofit/>
          </a:bodyPr>
          <a:lstStyle/>
          <a:p>
            <a:r>
              <a:rPr lang="en-US" sz="3600" dirty="0" smtClean="0"/>
              <a:t>Keep in Mind</a:t>
            </a:r>
          </a:p>
        </p:txBody>
      </p:sp>
      <p:sp>
        <p:nvSpPr>
          <p:cNvPr id="3" name="Content Placeholder 2"/>
          <p:cNvSpPr>
            <a:spLocks noGrp="1"/>
          </p:cNvSpPr>
          <p:nvPr>
            <p:ph idx="1"/>
          </p:nvPr>
        </p:nvSpPr>
        <p:spPr>
          <a:xfrm>
            <a:off x="457200" y="914400"/>
            <a:ext cx="8382000" cy="5334000"/>
          </a:xfrm>
        </p:spPr>
        <p:txBody>
          <a:bodyPr>
            <a:noAutofit/>
          </a:bodyPr>
          <a:lstStyle/>
          <a:p>
            <a:r>
              <a:rPr lang="en-US" sz="1600" dirty="0">
                <a:latin typeface="Century Gothic" pitchFamily="34" charset="0"/>
              </a:rPr>
              <a:t>Communication, Culture &amp; Community </a:t>
            </a:r>
            <a:r>
              <a:rPr lang="en-US" sz="1600" dirty="0" smtClean="0">
                <a:latin typeface="Century Gothic" pitchFamily="34" charset="0"/>
              </a:rPr>
              <a:t>Awareness</a:t>
            </a:r>
          </a:p>
          <a:p>
            <a:pPr lvl="1"/>
            <a:r>
              <a:rPr lang="en-US" sz="1600" b="1" dirty="0" smtClean="0">
                <a:latin typeface="Century Gothic" pitchFamily="34" charset="0"/>
              </a:rPr>
              <a:t>Visit</a:t>
            </a:r>
            <a:r>
              <a:rPr lang="en-US" sz="1600" dirty="0" smtClean="0">
                <a:latin typeface="Century Gothic" pitchFamily="34" charset="0"/>
              </a:rPr>
              <a:t> </a:t>
            </a:r>
            <a:r>
              <a:rPr lang="en-US" sz="1600" dirty="0">
                <a:latin typeface="Century Gothic" pitchFamily="34" charset="0"/>
              </a:rPr>
              <a:t>to see what others are </a:t>
            </a:r>
            <a:r>
              <a:rPr lang="en-US" sz="1600" dirty="0" smtClean="0">
                <a:latin typeface="Century Gothic" pitchFamily="34" charset="0"/>
              </a:rPr>
              <a:t>doing</a:t>
            </a:r>
          </a:p>
          <a:p>
            <a:pPr lvl="1"/>
            <a:r>
              <a:rPr lang="en-US" sz="1600" b="1" dirty="0" smtClean="0">
                <a:latin typeface="Century Gothic" pitchFamily="34" charset="0"/>
              </a:rPr>
              <a:t>Contribute</a:t>
            </a:r>
            <a:r>
              <a:rPr lang="en-US" sz="1600" dirty="0" smtClean="0">
                <a:latin typeface="Century Gothic" pitchFamily="34" charset="0"/>
              </a:rPr>
              <a:t> </a:t>
            </a:r>
            <a:r>
              <a:rPr lang="en-US" sz="1600" dirty="0">
                <a:latin typeface="Century Gothic" pitchFamily="34" charset="0"/>
              </a:rPr>
              <a:t>to the </a:t>
            </a:r>
            <a:r>
              <a:rPr lang="en-US" sz="1600" dirty="0" smtClean="0">
                <a:latin typeface="Century Gothic" pitchFamily="34" charset="0"/>
              </a:rPr>
              <a:t>process, </a:t>
            </a:r>
            <a:r>
              <a:rPr lang="en-US" sz="1600" dirty="0">
                <a:latin typeface="Century Gothic" pitchFamily="34" charset="0"/>
              </a:rPr>
              <a:t>(example): </a:t>
            </a:r>
            <a:r>
              <a:rPr lang="en-US" sz="1600" i="1" dirty="0">
                <a:latin typeface="Century Gothic" pitchFamily="34" charset="0"/>
              </a:rPr>
              <a:t>learning how to document and evaluate workflows to find our common core </a:t>
            </a:r>
            <a:r>
              <a:rPr lang="en-US" sz="1600" i="1" dirty="0" smtClean="0">
                <a:latin typeface="Century Gothic" pitchFamily="34" charset="0"/>
              </a:rPr>
              <a:t>processes and move forward.</a:t>
            </a:r>
            <a:endParaRPr lang="en-US" sz="1600" dirty="0" smtClean="0">
              <a:latin typeface="Century Gothic" pitchFamily="34" charset="0"/>
            </a:endParaRPr>
          </a:p>
          <a:p>
            <a:r>
              <a:rPr lang="en-US" sz="1600" dirty="0" smtClean="0">
                <a:latin typeface="Century Gothic" pitchFamily="34" charset="0"/>
              </a:rPr>
              <a:t>Comfort</a:t>
            </a:r>
          </a:p>
          <a:p>
            <a:pPr lvl="1"/>
            <a:r>
              <a:rPr lang="en-US" sz="1600" b="1" dirty="0" smtClean="0">
                <a:latin typeface="Century Gothic" pitchFamily="34" charset="0"/>
              </a:rPr>
              <a:t>Work </a:t>
            </a:r>
            <a:r>
              <a:rPr lang="en-US" sz="1600" b="1" dirty="0">
                <a:latin typeface="Century Gothic" pitchFamily="34" charset="0"/>
              </a:rPr>
              <a:t>outside your comfort zone</a:t>
            </a:r>
            <a:r>
              <a:rPr lang="en-US" sz="1600" dirty="0">
                <a:latin typeface="Century Gothic" pitchFamily="34" charset="0"/>
              </a:rPr>
              <a:t> (Judy </a:t>
            </a:r>
            <a:r>
              <a:rPr lang="en-US" sz="1600" dirty="0" smtClean="0">
                <a:latin typeface="Century Gothic" pitchFamily="34" charset="0"/>
              </a:rPr>
              <a:t>Skog)</a:t>
            </a:r>
          </a:p>
          <a:p>
            <a:pPr lvl="1"/>
            <a:r>
              <a:rPr lang="en-US" sz="1600" dirty="0" smtClean="0">
                <a:latin typeface="Century Gothic" pitchFamily="34" charset="0"/>
              </a:rPr>
              <a:t>Ask </a:t>
            </a:r>
            <a:r>
              <a:rPr lang="en-US" sz="1600" dirty="0">
                <a:latin typeface="Century Gothic" pitchFamily="34" charset="0"/>
              </a:rPr>
              <a:t>for </a:t>
            </a:r>
            <a:r>
              <a:rPr lang="en-US" sz="1600" dirty="0" smtClean="0">
                <a:latin typeface="Century Gothic" pitchFamily="34" charset="0"/>
              </a:rPr>
              <a:t>feedback</a:t>
            </a:r>
          </a:p>
          <a:p>
            <a:r>
              <a:rPr lang="en-US" sz="1600" dirty="0" smtClean="0">
                <a:latin typeface="Century Gothic" pitchFamily="34" charset="0"/>
              </a:rPr>
              <a:t>Work </a:t>
            </a:r>
            <a:r>
              <a:rPr lang="en-US" sz="1600" dirty="0">
                <a:latin typeface="Century Gothic" pitchFamily="34" charset="0"/>
              </a:rPr>
              <a:t>collaboratively ~ </a:t>
            </a:r>
            <a:r>
              <a:rPr lang="en-US" sz="1600" b="1" dirty="0" smtClean="0">
                <a:latin typeface="Century Gothic" pitchFamily="34" charset="0"/>
              </a:rPr>
              <a:t>Share</a:t>
            </a:r>
          </a:p>
          <a:p>
            <a:pPr lvl="1"/>
            <a:r>
              <a:rPr lang="en-US" sz="1600" dirty="0" smtClean="0">
                <a:latin typeface="Century Gothic" pitchFamily="34" charset="0"/>
              </a:rPr>
              <a:t>social events</a:t>
            </a:r>
          </a:p>
          <a:p>
            <a:pPr lvl="1"/>
            <a:r>
              <a:rPr lang="en-US" sz="1600" dirty="0" smtClean="0">
                <a:latin typeface="Century Gothic" pitchFamily="34" charset="0"/>
              </a:rPr>
              <a:t>workshops </a:t>
            </a:r>
            <a:r>
              <a:rPr lang="en-US" sz="1600" dirty="0">
                <a:latin typeface="Century Gothic" pitchFamily="34" charset="0"/>
              </a:rPr>
              <a:t>and training events (here</a:t>
            </a:r>
            <a:r>
              <a:rPr lang="en-US" sz="1600" dirty="0" smtClean="0">
                <a:latin typeface="Century Gothic" pitchFamily="34" charset="0"/>
              </a:rPr>
              <a:t>!)</a:t>
            </a:r>
          </a:p>
          <a:p>
            <a:pPr lvl="1"/>
            <a:r>
              <a:rPr lang="en-US" sz="1600" dirty="0" smtClean="0">
                <a:latin typeface="Century Gothic" pitchFamily="34" charset="0"/>
              </a:rPr>
              <a:t>contribute </a:t>
            </a:r>
            <a:r>
              <a:rPr lang="en-US" sz="1600" dirty="0">
                <a:latin typeface="Century Gothic" pitchFamily="34" charset="0"/>
              </a:rPr>
              <a:t>to FAQ or Q and </a:t>
            </a:r>
            <a:r>
              <a:rPr lang="en-US" sz="1600" dirty="0" smtClean="0">
                <a:latin typeface="Century Gothic" pitchFamily="34" charset="0"/>
              </a:rPr>
              <a:t>A</a:t>
            </a:r>
          </a:p>
          <a:p>
            <a:pPr lvl="1"/>
            <a:r>
              <a:rPr lang="en-US" sz="1600" dirty="0" smtClean="0">
                <a:latin typeface="Century Gothic" pitchFamily="34" charset="0"/>
              </a:rPr>
              <a:t>wikis</a:t>
            </a:r>
          </a:p>
          <a:p>
            <a:r>
              <a:rPr lang="en-US" sz="1600" b="1" dirty="0" smtClean="0">
                <a:latin typeface="Century Gothic" pitchFamily="34" charset="0"/>
              </a:rPr>
              <a:t>Influence </a:t>
            </a:r>
            <a:r>
              <a:rPr lang="en-US" sz="1600" b="1" dirty="0">
                <a:latin typeface="Century Gothic" pitchFamily="34" charset="0"/>
              </a:rPr>
              <a:t>others</a:t>
            </a:r>
            <a:r>
              <a:rPr lang="en-US" sz="1600" dirty="0">
                <a:latin typeface="Century Gothic" pitchFamily="34" charset="0"/>
              </a:rPr>
              <a:t>, </a:t>
            </a:r>
            <a:r>
              <a:rPr lang="en-US" sz="1600" dirty="0" smtClean="0">
                <a:latin typeface="Century Gothic" pitchFamily="34" charset="0"/>
              </a:rPr>
              <a:t>be</a:t>
            </a:r>
          </a:p>
          <a:p>
            <a:pPr lvl="1"/>
            <a:r>
              <a:rPr lang="en-US" sz="1600" dirty="0" smtClean="0">
                <a:latin typeface="Century Gothic" pitchFamily="34" charset="0"/>
              </a:rPr>
              <a:t>open</a:t>
            </a:r>
          </a:p>
          <a:p>
            <a:pPr lvl="1"/>
            <a:r>
              <a:rPr lang="en-US" sz="1600" dirty="0" smtClean="0">
                <a:latin typeface="Century Gothic" pitchFamily="34" charset="0"/>
              </a:rPr>
              <a:t>clear</a:t>
            </a:r>
          </a:p>
          <a:p>
            <a:pPr lvl="1"/>
            <a:r>
              <a:rPr lang="en-US" sz="1600" dirty="0" smtClean="0">
                <a:latin typeface="Century Gothic" pitchFamily="34" charset="0"/>
              </a:rPr>
              <a:t>transparent</a:t>
            </a:r>
          </a:p>
          <a:p>
            <a:r>
              <a:rPr lang="en-US" sz="1600" dirty="0" smtClean="0">
                <a:latin typeface="Century Gothic" pitchFamily="34" charset="0"/>
              </a:rPr>
              <a:t>Keep </a:t>
            </a:r>
            <a:r>
              <a:rPr lang="en-US" sz="1600" dirty="0">
                <a:latin typeface="Century Gothic" pitchFamily="34" charset="0"/>
              </a:rPr>
              <a:t>Enterprise 2.0 in mind</a:t>
            </a:r>
            <a:r>
              <a:rPr lang="en-US" sz="1600" dirty="0" smtClean="0">
                <a:latin typeface="Century Gothic" pitchFamily="34" charset="0"/>
              </a:rPr>
              <a:t>…</a:t>
            </a:r>
          </a:p>
          <a:p>
            <a:pPr lvl="1"/>
            <a:r>
              <a:rPr lang="en-US" sz="1600" dirty="0" smtClean="0">
                <a:latin typeface="Century Gothic" pitchFamily="34" charset="0"/>
              </a:rPr>
              <a:t>“</a:t>
            </a:r>
            <a:r>
              <a:rPr lang="en-US" sz="1600" b="1" dirty="0">
                <a:latin typeface="Century Gothic" pitchFamily="34" charset="0"/>
              </a:rPr>
              <a:t>Let people do the work – they’ll create amazing stuff</a:t>
            </a:r>
            <a:r>
              <a:rPr lang="en-US" sz="1600" dirty="0" smtClean="0">
                <a:latin typeface="Century Gothic" pitchFamily="34" charset="0"/>
              </a:rPr>
              <a:t>.”</a:t>
            </a:r>
            <a:endParaRPr lang="en-US" sz="1600" dirty="0">
              <a:latin typeface="Century Gothic" pitchFamily="34" charset="0"/>
            </a:endParaRPr>
          </a:p>
          <a:p>
            <a:endParaRPr lang="en-US" sz="1600" dirty="0" smtClean="0">
              <a:latin typeface="Century Gothic" pitchFamily="34" charset="0"/>
            </a:endParaRPr>
          </a:p>
        </p:txBody>
      </p:sp>
    </p:spTree>
    <p:extLst>
      <p:ext uri="{BB962C8B-B14F-4D97-AF65-F5344CB8AC3E}">
        <p14:creationId xmlns="" xmlns:p14="http://schemas.microsoft.com/office/powerpoint/2010/main" val="32381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dirty="0" smtClean="0"/>
              <a:t>Life in Perpetual Beta</a:t>
            </a:r>
            <a:br>
              <a:rPr lang="en-US" dirty="0" smtClean="0"/>
            </a:br>
            <a:r>
              <a:rPr lang="en-US" dirty="0" smtClean="0"/>
              <a:t>http://www.jarche.com</a:t>
            </a:r>
            <a:endParaRPr lang="en-US" dirty="0"/>
          </a:p>
        </p:txBody>
      </p:sp>
      <p:sp>
        <p:nvSpPr>
          <p:cNvPr id="3" name="Content Placeholder 2"/>
          <p:cNvSpPr>
            <a:spLocks noGrp="1"/>
          </p:cNvSpPr>
          <p:nvPr>
            <p:ph idx="1"/>
          </p:nvPr>
        </p:nvSpPr>
        <p:spPr>
          <a:xfrm>
            <a:off x="457200" y="1417637"/>
            <a:ext cx="8229600" cy="5059363"/>
          </a:xfrm>
        </p:spPr>
        <p:txBody>
          <a:bodyPr>
            <a:normAutofit/>
          </a:bodyPr>
          <a:lstStyle/>
          <a:p>
            <a:r>
              <a:rPr lang="en-US" dirty="0" smtClean="0"/>
              <a:t>“You have to have an idea of what you are going to do, but it should be a vague idea.”</a:t>
            </a:r>
          </a:p>
          <a:p>
            <a:pPr lvl="1"/>
            <a:r>
              <a:rPr lang="en-US" dirty="0" smtClean="0"/>
              <a:t>Pablo Picasso</a:t>
            </a:r>
          </a:p>
          <a:p>
            <a:r>
              <a:rPr lang="en-US" dirty="0" smtClean="0"/>
              <a:t>Ignorance more frequently begets confidence than does knowledge.</a:t>
            </a:r>
          </a:p>
          <a:p>
            <a:pPr lvl="1"/>
            <a:r>
              <a:rPr lang="en-US" dirty="0" smtClean="0"/>
              <a:t>Darwin (The Descent of Man, Volume 1 page 3)</a:t>
            </a:r>
          </a:p>
          <a:p>
            <a:endParaRPr lang="en-US" dirty="0" smtClean="0"/>
          </a:p>
        </p:txBody>
      </p:sp>
      <p:pic>
        <p:nvPicPr>
          <p:cNvPr id="2050" name="Picture 2" descr="http://www.jarche.com/wp-content/uploads/2011/08/ME_367_CopingStrategies.png"/>
          <p:cNvPicPr>
            <a:picLocks noChangeAspect="1" noChangeArrowheads="1"/>
          </p:cNvPicPr>
          <p:nvPr/>
        </p:nvPicPr>
        <p:blipFill>
          <a:blip r:embed="rId3" cstate="print"/>
          <a:srcRect/>
          <a:stretch>
            <a:fillRect/>
          </a:stretch>
        </p:blipFill>
        <p:spPr bwMode="auto">
          <a:xfrm>
            <a:off x="228600" y="4036542"/>
            <a:ext cx="8750956" cy="2720267"/>
          </a:xfrm>
          <a:prstGeom prst="rect">
            <a:avLst/>
          </a:prstGeom>
          <a:noFill/>
        </p:spPr>
      </p:pic>
    </p:spTree>
    <p:extLst>
      <p:ext uri="{BB962C8B-B14F-4D97-AF65-F5344CB8AC3E}">
        <p14:creationId xmlns="" xmlns:p14="http://schemas.microsoft.com/office/powerpoint/2010/main" val="3541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220200" cy="838200"/>
          </a:xfrm>
        </p:spPr>
        <p:txBody>
          <a:bodyPr>
            <a:noAutofit/>
          </a:bodyPr>
          <a:lstStyle/>
          <a:p>
            <a:r>
              <a:rPr lang="en-US" sz="3600" dirty="0" smtClean="0"/>
              <a:t>Social Issues in Collaborative Digitization…</a:t>
            </a:r>
            <a:endParaRPr lang="en-US" sz="3600" dirty="0"/>
          </a:p>
        </p:txBody>
      </p:sp>
      <p:sp>
        <p:nvSpPr>
          <p:cNvPr id="3" name="Content Placeholder 2"/>
          <p:cNvSpPr>
            <a:spLocks noGrp="1"/>
          </p:cNvSpPr>
          <p:nvPr>
            <p:ph idx="1"/>
          </p:nvPr>
        </p:nvSpPr>
        <p:spPr>
          <a:xfrm>
            <a:off x="381000" y="685800"/>
            <a:ext cx="8382000" cy="5105399"/>
          </a:xfrm>
        </p:spPr>
        <p:txBody>
          <a:bodyPr>
            <a:noAutofit/>
          </a:bodyPr>
          <a:lstStyle/>
          <a:p>
            <a:r>
              <a:rPr lang="en-US" sz="1400" dirty="0" smtClean="0"/>
              <a:t>Barton, J. 2005. “Digital libraries, virtual museums: same difference?”, Library Review, Vol. 54 No. 3, pp. 149-54</a:t>
            </a:r>
            <a:endParaRPr lang="sv-SE" sz="1400" dirty="0" smtClean="0"/>
          </a:p>
          <a:p>
            <a:r>
              <a:rPr lang="sv-SE" sz="1400" dirty="0" smtClean="0"/>
              <a:t>Reed Beaman, James Macklin, Michael Donoghue, James Hanken. 2007. </a:t>
            </a:r>
            <a:r>
              <a:rPr lang="sv-SE" sz="1400" dirty="0" smtClean="0">
                <a:hlinkClick r:id="rId3"/>
              </a:rPr>
              <a:t>Overcoming the Digitization Bottleneck in Natural History Collections: A summary report on a workshop held 7 – 9 September 2006 at Harvard University.</a:t>
            </a:r>
            <a:r>
              <a:rPr lang="sv-SE" sz="1400" dirty="0" smtClean="0"/>
              <a:t>  </a:t>
            </a:r>
            <a:r>
              <a:rPr lang="sv-SE" sz="1400" smtClean="0"/>
              <a:t>[Accessed January </a:t>
            </a:r>
            <a:r>
              <a:rPr lang="sv-SE" sz="1400" dirty="0" smtClean="0"/>
              <a:t>2012]</a:t>
            </a:r>
          </a:p>
          <a:p>
            <a:r>
              <a:rPr lang="en-US" sz="1400" dirty="0" smtClean="0"/>
              <a:t>ĺñigo Granzow-de la Cerda and James H. Beach. December 2010. Semi-automated workflows for acquiring specimen data from label images in herbarium collections. Taxon 59 (6): 1830-1842</a:t>
            </a:r>
          </a:p>
          <a:p>
            <a:r>
              <a:rPr lang="en-US" sz="1400" dirty="0" smtClean="0"/>
              <a:t>Bryan Kalms. 2012. </a:t>
            </a:r>
            <a:r>
              <a:rPr lang="en-US" sz="1400" dirty="0" smtClean="0">
                <a:hlinkClick r:id="rId4"/>
              </a:rPr>
              <a:t>Digitisation: A strategic approach for natural history collections. </a:t>
            </a:r>
            <a:r>
              <a:rPr lang="en-US" sz="1400" dirty="0" smtClean="0"/>
              <a:t>Canberra, Australia, CSIRO</a:t>
            </a:r>
          </a:p>
          <a:p>
            <a:r>
              <a:rPr lang="en-US" sz="1400" dirty="0" smtClean="0"/>
              <a:t>Liew, Chern Li. 2009. Digital library research1997-2007:Organisational and people issues. Journal of Documentation 65(2): 245 – 266 http://dx.doi.org/10.1108/00220410910937606</a:t>
            </a:r>
          </a:p>
          <a:p>
            <a:r>
              <a:rPr lang="en-US" sz="1400" dirty="0" smtClean="0"/>
              <a:t>Eric T. Meyer. 2009. Moving from small science to big science: Social and organizational impediments to large scale data sharing. In: E-Research: Transformation in Scholarly Practice. Jankowski, Nicholas W. (Ed), Routledge. 350 pp.</a:t>
            </a:r>
          </a:p>
          <a:p>
            <a:r>
              <a:rPr lang="en-US" sz="1400" dirty="0" smtClean="0"/>
              <a:t>Susan Leigh Star and James R. Griesemer. 1989. </a:t>
            </a:r>
            <a:r>
              <a:rPr lang="en-US" sz="1400" dirty="0" smtClean="0">
                <a:hlinkClick r:id="rId5"/>
              </a:rPr>
              <a:t>Institutional Ecology, ‘Translations’ and Boundary Objects: Amateurs and Professionals in Berkeley’s Museum of Vertebrate Zoology, 1907 – 1939.</a:t>
            </a:r>
            <a:r>
              <a:rPr lang="en-US" sz="1400" dirty="0" smtClean="0"/>
              <a:t> Social Studies of Science 19: 387 – 420</a:t>
            </a:r>
          </a:p>
          <a:p>
            <a:r>
              <a:rPr lang="en-US" sz="1400" dirty="0" smtClean="0"/>
              <a:t>John Tann &amp; Paul Flemons. 2008. </a:t>
            </a:r>
            <a:r>
              <a:rPr lang="en-US" sz="1400" dirty="0" smtClean="0">
                <a:hlinkClick r:id="rId6"/>
              </a:rPr>
              <a:t>Report: Data capture of specimen labels using volunteers.</a:t>
            </a:r>
            <a:r>
              <a:rPr lang="en-US" sz="1400" dirty="0" smtClean="0"/>
              <a:t> Australian Museum</a:t>
            </a:r>
          </a:p>
          <a:p>
            <a:r>
              <a:rPr lang="sv-SE" sz="1400" dirty="0" smtClean="0"/>
              <a:t>Ana Vollmar, James Alexander Macklin, Linda Ford. 2010. </a:t>
            </a:r>
            <a:r>
              <a:rPr lang="sv-SE" sz="1400" dirty="0" smtClean="0">
                <a:hlinkClick r:id="rId7"/>
              </a:rPr>
              <a:t>Natural History Specimen Digitization: Challenges and Concerns.</a:t>
            </a:r>
            <a:r>
              <a:rPr lang="sv-SE" sz="1400" dirty="0" smtClean="0"/>
              <a:t> Biodiversity Informatics 7 (1): 93 – 112</a:t>
            </a:r>
          </a:p>
          <a:p>
            <a:r>
              <a:rPr lang="en-US" sz="1400" b="1" dirty="0" smtClean="0"/>
              <a:t>iDigBio Workshop: Developing Robust Object to Image to Data Workflows </a:t>
            </a:r>
            <a:r>
              <a:rPr lang="en-US" sz="1400" dirty="0" smtClean="0"/>
              <a:t>May 30 – 31, 2012</a:t>
            </a:r>
          </a:p>
        </p:txBody>
      </p:sp>
    </p:spTree>
    <p:extLst>
      <p:ext uri="{BB962C8B-B14F-4D97-AF65-F5344CB8AC3E}">
        <p14:creationId xmlns="" xmlns:p14="http://schemas.microsoft.com/office/powerpoint/2010/main" val="4589126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Acknowledgment &amp; Thanks</a:t>
            </a:r>
            <a:endParaRPr lang="en-US" dirty="0"/>
          </a:p>
        </p:txBody>
      </p:sp>
      <p:sp>
        <p:nvSpPr>
          <p:cNvPr id="5" name="Content Placeholder 4"/>
          <p:cNvSpPr>
            <a:spLocks noGrp="1"/>
          </p:cNvSpPr>
          <p:nvPr>
            <p:ph idx="1"/>
          </p:nvPr>
        </p:nvSpPr>
        <p:spPr>
          <a:xfrm>
            <a:off x="457200" y="1371600"/>
            <a:ext cx="8229600" cy="5059363"/>
          </a:xfrm>
        </p:spPr>
        <p:txBody>
          <a:bodyPr>
            <a:normAutofit fontScale="77500" lnSpcReduction="20000"/>
          </a:bodyPr>
          <a:lstStyle/>
          <a:p>
            <a:pPr algn="ctr">
              <a:buNone/>
            </a:pPr>
            <a:r>
              <a:rPr lang="en-US" dirty="0" smtClean="0"/>
              <a:t>American Museum of Natural History (AMNH)</a:t>
            </a:r>
          </a:p>
          <a:p>
            <a:pPr algn="ctr">
              <a:buNone/>
            </a:pPr>
            <a:r>
              <a:rPr lang="en-US" dirty="0" smtClean="0"/>
              <a:t>Botanical Research Institute of Texas (BRIT)</a:t>
            </a:r>
          </a:p>
          <a:p>
            <a:pPr algn="ctr">
              <a:buNone/>
            </a:pPr>
            <a:r>
              <a:rPr lang="en-US" dirty="0" smtClean="0"/>
              <a:t>Florida Museum of Natural History (FLMNH)</a:t>
            </a:r>
          </a:p>
          <a:p>
            <a:pPr algn="ctr">
              <a:buNone/>
            </a:pPr>
            <a:r>
              <a:rPr lang="en-US" dirty="0" smtClean="0"/>
              <a:t>Florida State University (FSU)</a:t>
            </a:r>
          </a:p>
          <a:p>
            <a:pPr algn="ctr">
              <a:buNone/>
            </a:pPr>
            <a:r>
              <a:rPr lang="en-US" dirty="0" smtClean="0"/>
              <a:t>Harvard Herbarium (HUH)</a:t>
            </a:r>
          </a:p>
          <a:p>
            <a:pPr algn="ctr">
              <a:buNone/>
            </a:pPr>
            <a:r>
              <a:rPr lang="en-US" dirty="0" smtClean="0"/>
              <a:t>Museum of Comparative Zoology (Harvard)</a:t>
            </a:r>
          </a:p>
          <a:p>
            <a:pPr algn="ctr">
              <a:buNone/>
            </a:pPr>
            <a:r>
              <a:rPr lang="en-US" dirty="0" smtClean="0"/>
              <a:t>New York Botanical Garden (NYBG)</a:t>
            </a:r>
          </a:p>
          <a:p>
            <a:pPr algn="ctr">
              <a:buNone/>
            </a:pPr>
            <a:r>
              <a:rPr lang="en-US" dirty="0" smtClean="0"/>
              <a:t>Southeast Regional Network of Expertise and Collections (SERNEC)</a:t>
            </a:r>
          </a:p>
          <a:p>
            <a:pPr algn="ctr">
              <a:buNone/>
            </a:pPr>
            <a:r>
              <a:rPr lang="en-US" dirty="0" smtClean="0"/>
              <a:t>Specify Software Project (University of Kansas)</a:t>
            </a:r>
          </a:p>
          <a:p>
            <a:pPr algn="ctr">
              <a:buNone/>
            </a:pPr>
            <a:r>
              <a:rPr lang="en-US" dirty="0" smtClean="0"/>
              <a:t>Symbiota Software Project (Arizona State University)</a:t>
            </a:r>
          </a:p>
          <a:p>
            <a:pPr algn="ctr">
              <a:buNone/>
            </a:pPr>
            <a:r>
              <a:rPr lang="en-US" dirty="0" smtClean="0"/>
              <a:t>Tall Timbers Research Station and Land Conservancy (TTRS)</a:t>
            </a:r>
          </a:p>
          <a:p>
            <a:pPr algn="ctr">
              <a:buNone/>
            </a:pPr>
            <a:r>
              <a:rPr lang="en-US" dirty="0" smtClean="0"/>
              <a:t>Tulane University Museum of Natural History</a:t>
            </a:r>
          </a:p>
          <a:p>
            <a:pPr algn="ctr">
              <a:buNone/>
            </a:pPr>
            <a:r>
              <a:rPr lang="en-US" dirty="0" smtClean="0"/>
              <a:t>University of Kansas Biodiversity Institute Entomology Department</a:t>
            </a:r>
          </a:p>
          <a:p>
            <a:pPr algn="ctr">
              <a:buNone/>
            </a:pPr>
            <a:r>
              <a:rPr lang="en-US" dirty="0" smtClean="0"/>
              <a:t>Valdosta State University (VSU)</a:t>
            </a:r>
          </a:p>
          <a:p>
            <a:pPr algn="ctr">
              <a:buNone/>
            </a:pPr>
            <a:r>
              <a:rPr lang="en-US" dirty="0" smtClean="0"/>
              <a:t>Yale Peabody Museum (YPM)</a:t>
            </a:r>
          </a:p>
          <a:p>
            <a:pPr algn="ctr">
              <a:buNone/>
            </a:pPr>
            <a:r>
              <a:rPr lang="en-US" dirty="0" smtClean="0"/>
              <a:t>and </a:t>
            </a:r>
            <a:r>
              <a:rPr lang="en-US" b="1" i="1" dirty="0" smtClean="0"/>
              <a:t>all participants at the iDigBio DROID Workflows Workshop</a:t>
            </a:r>
          </a:p>
          <a:p>
            <a:pPr algn="ctr">
              <a:buNone/>
            </a:pPr>
            <a:r>
              <a:rPr lang="en-US" b="1" i="1" dirty="0" smtClean="0"/>
              <a:t>May 30 – 31, 2012 University of Florida</a:t>
            </a:r>
          </a:p>
        </p:txBody>
      </p:sp>
    </p:spTree>
    <p:extLst>
      <p:ext uri="{BB962C8B-B14F-4D97-AF65-F5344CB8AC3E}">
        <p14:creationId xmlns="" xmlns:p14="http://schemas.microsoft.com/office/powerpoint/2010/main" val="3096013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r>
              <a:rPr lang="en-US" dirty="0" smtClean="0"/>
              <a:t>Removing Artificial Boundaries:</a:t>
            </a:r>
            <a:br>
              <a:rPr lang="en-US" dirty="0" smtClean="0"/>
            </a:br>
            <a:r>
              <a:rPr lang="en-US" dirty="0" smtClean="0"/>
              <a:t>enabling innovation</a:t>
            </a:r>
            <a:endParaRPr lang="en-US" dirty="0"/>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r>
              <a:rPr lang="en-US" b="1" dirty="0" smtClean="0">
                <a:latin typeface="Century Gothic" pitchFamily="34" charset="0"/>
              </a:rPr>
              <a:t>When we remove </a:t>
            </a:r>
            <a:r>
              <a:rPr lang="en-US" b="1" dirty="0" smtClean="0">
                <a:latin typeface="Century Gothic" pitchFamily="34" charset="0"/>
                <a:hlinkClick r:id="rId3" tooltip="Permalink to When we remove artificial boundaries"/>
              </a:rPr>
              <a:t>artificial boundaries</a:t>
            </a:r>
            <a:r>
              <a:rPr lang="en-US" b="1" dirty="0" smtClean="0">
                <a:latin typeface="Century Gothic" pitchFamily="34" charset="0"/>
              </a:rPr>
              <a:t> we enable innovation</a:t>
            </a:r>
          </a:p>
          <a:p>
            <a:pPr>
              <a:buNone/>
            </a:pPr>
            <a:r>
              <a:rPr lang="en-US" dirty="0" smtClean="0">
                <a:latin typeface="Century Gothic" pitchFamily="34" charset="0"/>
              </a:rPr>
              <a:t>		from </a:t>
            </a:r>
            <a:r>
              <a:rPr lang="en-US" dirty="0" smtClean="0">
                <a:latin typeface="Century Gothic" pitchFamily="34" charset="0"/>
                <a:hlinkClick r:id="rId4" tooltip="View all posts by Harold Jarche"/>
              </a:rPr>
              <a:t>Harold Jarche</a:t>
            </a:r>
            <a:r>
              <a:rPr lang="en-US" dirty="0" smtClean="0">
                <a:latin typeface="Century Gothic" pitchFamily="34" charset="0"/>
              </a:rPr>
              <a:t>’s blog: Life in perpetual beta</a:t>
            </a:r>
          </a:p>
          <a:p>
            <a:endParaRPr lang="en-US" dirty="0" smtClean="0">
              <a:latin typeface="Century Gothic" pitchFamily="34" charset="0"/>
            </a:endParaRPr>
          </a:p>
          <a:p>
            <a:r>
              <a:rPr lang="en-US" dirty="0" smtClean="0">
                <a:latin typeface="Century Gothic" pitchFamily="34" charset="0"/>
              </a:rPr>
              <a:t>“The central change with Enterprise 2.0 and ideas of managing knowledge [is] </a:t>
            </a:r>
            <a:r>
              <a:rPr lang="en-US" i="1" dirty="0" smtClean="0">
                <a:latin typeface="Century Gothic" pitchFamily="34" charset="0"/>
              </a:rPr>
              <a:t>not</a:t>
            </a:r>
            <a:r>
              <a:rPr lang="en-US" dirty="0" smtClean="0">
                <a:latin typeface="Century Gothic" pitchFamily="34" charset="0"/>
              </a:rPr>
              <a:t> managing knowledge anymore — get out of the way, let people do what they want to do, and harvest the stuff that emerges from it because good stuff will emerge. So, it’s been a fairly deep shift in thinking about how to capture and organize and manage knowledge in an organization.” ~</a:t>
            </a:r>
            <a:r>
              <a:rPr lang="en-US" i="1" dirty="0" smtClean="0">
                <a:latin typeface="Century Gothic" pitchFamily="34" charset="0"/>
              </a:rPr>
              <a:t> </a:t>
            </a:r>
            <a:r>
              <a:rPr lang="en-US" i="1" dirty="0" smtClean="0">
                <a:latin typeface="Century Gothic" pitchFamily="34" charset="0"/>
                <a:hlinkClick r:id="rId5"/>
              </a:rPr>
              <a:t>Andy McAfee</a:t>
            </a:r>
            <a:endParaRPr lang="en-US" i="1" dirty="0" smtClean="0">
              <a:latin typeface="Century Gothic" pitchFamily="34" charset="0"/>
            </a:endParaRPr>
          </a:p>
          <a:p>
            <a:endParaRPr lang="en-US" i="1" dirty="0" smtClean="0">
              <a:latin typeface="Century Gothic" pitchFamily="34" charset="0"/>
            </a:endParaRPr>
          </a:p>
          <a:p>
            <a:r>
              <a:rPr lang="en-US" dirty="0" smtClean="0"/>
              <a:t>Something new might be discovered because not everything is being dictated in advance (we won't learn as much this way). </a:t>
            </a:r>
          </a:p>
          <a:p>
            <a:endParaRPr lang="en-US" dirty="0" smtClean="0"/>
          </a:p>
          <a:p>
            <a:r>
              <a:rPr lang="en-US" dirty="0" smtClean="0"/>
              <a:t>For example, being somewhat open-ended with how to do the workflow documentation task -- so we can learn from each others point-of-view and approach to the material.</a:t>
            </a:r>
          </a:p>
          <a:p>
            <a:endParaRPr lang="en-US" dirty="0">
              <a:latin typeface="Century Gothic" pitchFamily="34" charset="0"/>
            </a:endParaRPr>
          </a:p>
        </p:txBody>
      </p:sp>
    </p:spTree>
    <p:extLst>
      <p:ext uri="{BB962C8B-B14F-4D97-AF65-F5344CB8AC3E}">
        <p14:creationId xmlns="" xmlns:p14="http://schemas.microsoft.com/office/powerpoint/2010/main" val="244396798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ormAutofit/>
          </a:bodyPr>
          <a:lstStyle/>
          <a:p>
            <a:r>
              <a:rPr lang="en-US" dirty="0" smtClean="0"/>
              <a:t>to keep in mind…</a:t>
            </a:r>
            <a:endParaRPr lang="en-US" dirty="0"/>
          </a:p>
        </p:txBody>
      </p:sp>
      <p:sp>
        <p:nvSpPr>
          <p:cNvPr id="8" name="Content Placeholder 7"/>
          <p:cNvSpPr>
            <a:spLocks noGrp="1"/>
          </p:cNvSpPr>
          <p:nvPr>
            <p:ph idx="1"/>
          </p:nvPr>
        </p:nvSpPr>
        <p:spPr>
          <a:xfrm>
            <a:off x="304800" y="685800"/>
            <a:ext cx="6858000" cy="5715000"/>
          </a:xfrm>
        </p:spPr>
        <p:txBody>
          <a:bodyPr>
            <a:noAutofit/>
          </a:bodyPr>
          <a:lstStyle/>
          <a:p>
            <a:r>
              <a:rPr lang="en-US" sz="2000" dirty="0" smtClean="0">
                <a:latin typeface="Century Gothic" pitchFamily="34" charset="0"/>
              </a:rPr>
              <a:t>People skills opportunities</a:t>
            </a:r>
          </a:p>
          <a:p>
            <a:r>
              <a:rPr lang="en-US" sz="2000" dirty="0" smtClean="0">
                <a:latin typeface="Century Gothic" pitchFamily="34" charset="0"/>
              </a:rPr>
              <a:t>Protocol writing opportunities</a:t>
            </a:r>
          </a:p>
          <a:p>
            <a:r>
              <a:rPr lang="en-US" sz="2000" dirty="0" smtClean="0">
                <a:latin typeface="Century Gothic" pitchFamily="34" charset="0"/>
              </a:rPr>
              <a:t>Protocol feedback opportunities</a:t>
            </a:r>
          </a:p>
          <a:p>
            <a:r>
              <a:rPr lang="en-US" sz="2000" dirty="0" smtClean="0">
                <a:latin typeface="Century Gothic" pitchFamily="34" charset="0"/>
              </a:rPr>
              <a:t>Task order</a:t>
            </a:r>
          </a:p>
          <a:p>
            <a:r>
              <a:rPr lang="en-US" sz="2000" dirty="0" smtClean="0">
                <a:latin typeface="Century Gothic" pitchFamily="34" charset="0"/>
              </a:rPr>
              <a:t>Task method</a:t>
            </a:r>
          </a:p>
          <a:p>
            <a:r>
              <a:rPr lang="en-US" sz="2000" dirty="0" smtClean="0">
                <a:latin typeface="Century Gothic" pitchFamily="34" charset="0"/>
              </a:rPr>
              <a:t>What’s the slowest step?</a:t>
            </a:r>
          </a:p>
          <a:p>
            <a:pPr lvl="1"/>
            <a:r>
              <a:rPr lang="en-US" sz="2000" dirty="0" smtClean="0">
                <a:latin typeface="Century Gothic" pitchFamily="34" charset="0"/>
              </a:rPr>
              <a:t>how to figure that out</a:t>
            </a:r>
          </a:p>
          <a:p>
            <a:pPr lvl="1"/>
            <a:r>
              <a:rPr lang="en-US" sz="2000" dirty="0" smtClean="0">
                <a:latin typeface="Century Gothic" pitchFamily="34" charset="0"/>
              </a:rPr>
              <a:t>what to do about it</a:t>
            </a:r>
          </a:p>
          <a:p>
            <a:r>
              <a:rPr lang="en-US" sz="2000" dirty="0" smtClean="0">
                <a:latin typeface="Century Gothic" pitchFamily="34" charset="0"/>
              </a:rPr>
              <a:t>Do we have common workflow steps (common core processes)?</a:t>
            </a:r>
          </a:p>
          <a:p>
            <a:r>
              <a:rPr lang="en-US" sz="2000" dirty="0" smtClean="0">
                <a:latin typeface="Century Gothic" pitchFamily="34" charset="0"/>
              </a:rPr>
              <a:t>Software review opportunities</a:t>
            </a:r>
          </a:p>
          <a:p>
            <a:r>
              <a:rPr lang="en-US" sz="2000" dirty="0" smtClean="0">
                <a:latin typeface="Century Gothic" pitchFamily="34" charset="0"/>
              </a:rPr>
              <a:t>Hardware review</a:t>
            </a:r>
          </a:p>
          <a:p>
            <a:r>
              <a:rPr lang="en-US" sz="2000" dirty="0" smtClean="0">
                <a:latin typeface="Century Gothic" pitchFamily="34" charset="0"/>
              </a:rPr>
              <a:t>Community expertise</a:t>
            </a:r>
          </a:p>
          <a:p>
            <a:r>
              <a:rPr lang="en-US" sz="2000" dirty="0" smtClean="0">
                <a:latin typeface="Century Gothic" pitchFamily="34" charset="0"/>
              </a:rPr>
              <a:t>Community resources</a:t>
            </a:r>
          </a:p>
          <a:p>
            <a:r>
              <a:rPr lang="en-US" sz="2000" dirty="0" smtClean="0">
                <a:latin typeface="Century Gothic" pitchFamily="34" charset="0"/>
              </a:rPr>
              <a:t>Openness to change (avoid bias , N-i-H)</a:t>
            </a:r>
          </a:p>
          <a:p>
            <a:r>
              <a:rPr lang="en-US" sz="2000" dirty="0" smtClean="0">
                <a:latin typeface="Century Gothic" pitchFamily="34" charset="0"/>
              </a:rPr>
              <a:t>Is faster better?</a:t>
            </a:r>
          </a:p>
        </p:txBody>
      </p:sp>
    </p:spTree>
    <p:extLst>
      <p:ext uri="{BB962C8B-B14F-4D97-AF65-F5344CB8AC3E}">
        <p14:creationId xmlns="" xmlns:p14="http://schemas.microsoft.com/office/powerpoint/2010/main" val="25264278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419600" cy="1524000"/>
          </a:xfrm>
        </p:spPr>
        <p:txBody>
          <a:bodyPr>
            <a:noAutofit/>
          </a:bodyPr>
          <a:lstStyle/>
          <a:p>
            <a:pPr algn="l"/>
            <a:r>
              <a:rPr lang="en-US" sz="3600" dirty="0" smtClean="0"/>
              <a:t>Why discuss </a:t>
            </a:r>
            <a:br>
              <a:rPr lang="en-US" sz="3600" dirty="0" smtClean="0"/>
            </a:br>
            <a:r>
              <a:rPr lang="en-US" sz="3600" dirty="0" smtClean="0"/>
              <a:t>~ the social issues?</a:t>
            </a:r>
            <a:endParaRPr lang="en-US" sz="3600" dirty="0"/>
          </a:p>
        </p:txBody>
      </p:sp>
      <p:sp>
        <p:nvSpPr>
          <p:cNvPr id="3" name="Content Placeholder 2"/>
          <p:cNvSpPr>
            <a:spLocks noGrp="1"/>
          </p:cNvSpPr>
          <p:nvPr>
            <p:ph idx="1"/>
          </p:nvPr>
        </p:nvSpPr>
        <p:spPr>
          <a:xfrm>
            <a:off x="228600" y="2034744"/>
            <a:ext cx="8839200" cy="4648200"/>
          </a:xfrm>
        </p:spPr>
        <p:txBody>
          <a:bodyPr>
            <a:normAutofit/>
          </a:bodyPr>
          <a:lstStyle/>
          <a:p>
            <a:r>
              <a:rPr lang="en-US" b="1" dirty="0" smtClean="0">
                <a:latin typeface="Century Gothic" pitchFamily="34" charset="0"/>
              </a:rPr>
              <a:t>all of our hard problems are people problems</a:t>
            </a:r>
          </a:p>
          <a:p>
            <a:pPr lvl="1"/>
            <a:r>
              <a:rPr lang="en-US" b="1" dirty="0" smtClean="0">
                <a:latin typeface="Century Gothic" pitchFamily="34" charset="0"/>
              </a:rPr>
              <a:t>Technology problems can be solved!</a:t>
            </a:r>
          </a:p>
          <a:p>
            <a:r>
              <a:rPr lang="en-US" dirty="0" smtClean="0">
                <a:latin typeface="Century Gothic" pitchFamily="34" charset="0"/>
              </a:rPr>
              <a:t>we'd like to </a:t>
            </a:r>
          </a:p>
          <a:p>
            <a:pPr lvl="1"/>
            <a:r>
              <a:rPr lang="en-US" dirty="0" smtClean="0">
                <a:latin typeface="Century Gothic" pitchFamily="34" charset="0"/>
              </a:rPr>
              <a:t>avoid re-inventing the wheel</a:t>
            </a:r>
          </a:p>
          <a:p>
            <a:pPr lvl="1"/>
            <a:r>
              <a:rPr lang="en-US" dirty="0" smtClean="0">
                <a:latin typeface="Century Gothic" pitchFamily="34" charset="0"/>
              </a:rPr>
              <a:t>use the resources we do have</a:t>
            </a:r>
          </a:p>
          <a:p>
            <a:pPr lvl="2"/>
            <a:r>
              <a:rPr lang="en-US" sz="2400" dirty="0" smtClean="0">
                <a:latin typeface="Century Gothic" pitchFamily="34" charset="0"/>
              </a:rPr>
              <a:t>in the most effective manner possible </a:t>
            </a:r>
          </a:p>
          <a:p>
            <a:pPr lvl="2"/>
            <a:r>
              <a:rPr lang="en-US" sz="2400" dirty="0" smtClean="0">
                <a:latin typeface="Century Gothic" pitchFamily="34" charset="0"/>
              </a:rPr>
              <a:t>to benefit as many as possible</a:t>
            </a:r>
          </a:p>
          <a:p>
            <a:pPr lvl="1"/>
            <a:r>
              <a:rPr lang="en-US" dirty="0" smtClean="0">
                <a:latin typeface="Century Gothic" pitchFamily="34" charset="0"/>
              </a:rPr>
              <a:t>take advantage of existing knowledge about social issues</a:t>
            </a:r>
          </a:p>
        </p:txBody>
      </p:sp>
      <p:pic>
        <p:nvPicPr>
          <p:cNvPr id="8193" name="Picture 1"/>
          <p:cNvPicPr>
            <a:picLocks noChangeAspect="1" noChangeArrowheads="1"/>
          </p:cNvPicPr>
          <p:nvPr/>
        </p:nvPicPr>
        <p:blipFill>
          <a:blip r:embed="rId3" cstate="print"/>
          <a:srcRect/>
          <a:stretch>
            <a:fillRect/>
          </a:stretch>
        </p:blipFill>
        <p:spPr bwMode="auto">
          <a:xfrm>
            <a:off x="4495800" y="304799"/>
            <a:ext cx="4343400" cy="1750933"/>
          </a:xfrm>
          <a:prstGeom prst="rect">
            <a:avLst/>
          </a:prstGeom>
          <a:noFill/>
          <a:ln w="9525">
            <a:noFill/>
            <a:miter lim="800000"/>
            <a:headEnd/>
            <a:tailEnd/>
          </a:ln>
        </p:spPr>
      </p:pic>
    </p:spTree>
    <p:extLst>
      <p:ext uri="{BB962C8B-B14F-4D97-AF65-F5344CB8AC3E}">
        <p14:creationId xmlns="" xmlns:p14="http://schemas.microsoft.com/office/powerpoint/2010/main" val="83515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305800" cy="4038600"/>
          </a:xfrm>
        </p:spPr>
        <p:txBody>
          <a:bodyPr>
            <a:normAutofit/>
          </a:bodyPr>
          <a:lstStyle/>
          <a:p>
            <a:pPr marL="0" indent="0">
              <a:buNone/>
            </a:pPr>
            <a:r>
              <a:rPr lang="en-US" dirty="0" smtClean="0">
                <a:latin typeface="Century Gothic" pitchFamily="34" charset="0"/>
              </a:rPr>
              <a:t>[Barton 2005] “</a:t>
            </a:r>
            <a:r>
              <a:rPr lang="en-US" b="1" dirty="0" smtClean="0">
                <a:latin typeface="Century Gothic" pitchFamily="34" charset="0"/>
              </a:rPr>
              <a:t>collaboration between the museum and library communities is essential </a:t>
            </a:r>
            <a:r>
              <a:rPr lang="en-US" dirty="0" smtClean="0">
                <a:latin typeface="Century Gothic" pitchFamily="34" charset="0"/>
              </a:rPr>
              <a:t>if solutions to the problems of cross-domain searching are to be found and its potential to facilitate new knowledge creation fully exploited.”</a:t>
            </a:r>
          </a:p>
          <a:p>
            <a:pPr marL="0" indent="0">
              <a:buNone/>
            </a:pPr>
            <a:r>
              <a:rPr lang="en-US" dirty="0" smtClean="0">
                <a:latin typeface="Century Gothic" pitchFamily="34" charset="0"/>
              </a:rPr>
              <a:t>	</a:t>
            </a:r>
            <a:endParaRPr lang="en-US" dirty="0">
              <a:latin typeface="Century Gothic" pitchFamily="34" charset="0"/>
            </a:endParaRPr>
          </a:p>
        </p:txBody>
      </p:sp>
      <p:sp>
        <p:nvSpPr>
          <p:cNvPr id="5" name="Title 4"/>
          <p:cNvSpPr>
            <a:spLocks noGrp="1"/>
          </p:cNvSpPr>
          <p:nvPr>
            <p:ph type="title"/>
          </p:nvPr>
        </p:nvSpPr>
        <p:spPr/>
        <p:txBody>
          <a:bodyPr/>
          <a:lstStyle/>
          <a:p>
            <a:endParaRPr lang="en-US"/>
          </a:p>
        </p:txBody>
      </p:sp>
    </p:spTree>
    <p:extLst>
      <p:ext uri="{BB962C8B-B14F-4D97-AF65-F5344CB8AC3E}">
        <p14:creationId xmlns="" xmlns:p14="http://schemas.microsoft.com/office/powerpoint/2010/main" val="33316158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Issue Layers</a:t>
            </a:r>
            <a:endParaRPr lang="en-US" dirty="0"/>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3102810365"/>
              </p:ext>
            </p:extLst>
          </p:nvPr>
        </p:nvGraphicFramePr>
        <p:xfrm>
          <a:off x="2514600" y="1066800"/>
          <a:ext cx="6324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 y="990600"/>
            <a:ext cx="5943600" cy="523220"/>
          </a:xfrm>
          <a:prstGeom prst="rect">
            <a:avLst/>
          </a:prstGeom>
        </p:spPr>
        <p:txBody>
          <a:bodyPr wrap="square">
            <a:spAutoFit/>
            <a:flatTx/>
          </a:bodyPr>
          <a:lstStyle/>
          <a:p>
            <a:r>
              <a:rPr lang="en-US" sz="2800" b="1" dirty="0" smtClean="0">
                <a:solidFill>
                  <a:srgbClr val="FFC000"/>
                </a:solidFill>
                <a:effectLst>
                  <a:outerShdw blurRad="38100" dist="38100" dir="2700000" algn="tl">
                    <a:srgbClr val="000000">
                      <a:alpha val="43137"/>
                    </a:srgbClr>
                  </a:outerShdw>
                </a:effectLst>
                <a:latin typeface="Century Gothic" pitchFamily="34" charset="0"/>
              </a:rPr>
              <a:t>specimens as boundary objects</a:t>
            </a:r>
            <a:endParaRPr lang="en-US" sz="28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381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47800"/>
            <a:ext cx="8229600" cy="4754563"/>
          </a:xfrm>
        </p:spPr>
        <p:txBody>
          <a:bodyPr>
            <a:normAutofit/>
          </a:bodyPr>
          <a:lstStyle/>
          <a:p>
            <a:r>
              <a:rPr lang="en-US" dirty="0" smtClean="0">
                <a:latin typeface="Century Gothic" pitchFamily="34" charset="0"/>
              </a:rPr>
              <a:t>observing digitization workflows</a:t>
            </a:r>
          </a:p>
          <a:p>
            <a:r>
              <a:rPr lang="en-US" dirty="0" smtClean="0">
                <a:latin typeface="Century Gothic" pitchFamily="34" charset="0"/>
              </a:rPr>
              <a:t>social issues</a:t>
            </a:r>
          </a:p>
          <a:p>
            <a:r>
              <a:rPr lang="en-US" dirty="0" smtClean="0">
                <a:latin typeface="Century Gothic" pitchFamily="34" charset="0"/>
              </a:rPr>
              <a:t>business processes</a:t>
            </a:r>
          </a:p>
          <a:p>
            <a:r>
              <a:rPr lang="en-US" smtClean="0">
                <a:latin typeface="Century Gothic" pitchFamily="34" charset="0"/>
              </a:rPr>
              <a:t>change, management &amp; motivation</a:t>
            </a:r>
            <a:endParaRPr lang="en-US" dirty="0" smtClean="0">
              <a:latin typeface="Century Gothic" pitchFamily="34" charset="0"/>
            </a:endParaRPr>
          </a:p>
          <a:p>
            <a:r>
              <a:rPr lang="en-US" dirty="0" smtClean="0">
                <a:latin typeface="Century Gothic" pitchFamily="34" charset="0"/>
              </a:rPr>
              <a:t>some changes seen</a:t>
            </a:r>
          </a:p>
          <a:p>
            <a:r>
              <a:rPr lang="en-US" dirty="0" smtClean="0">
                <a:latin typeface="Century Gothic" pitchFamily="34" charset="0"/>
              </a:rPr>
              <a:t>opportunities for redesign</a:t>
            </a:r>
          </a:p>
          <a:p>
            <a:pPr lvl="1"/>
            <a:r>
              <a:rPr lang="en-US" dirty="0" smtClean="0">
                <a:latin typeface="Century Gothic" pitchFamily="34" charset="0"/>
              </a:rPr>
              <a:t>evaluating &amp; redesigning workflows</a:t>
            </a:r>
          </a:p>
          <a:p>
            <a:r>
              <a:rPr lang="en-US" dirty="0" smtClean="0">
                <a:latin typeface="Century Gothic" pitchFamily="34" charset="0"/>
              </a:rPr>
              <a:t>digitization &amp; cultural maturity</a:t>
            </a:r>
          </a:p>
          <a:p>
            <a:r>
              <a:rPr lang="en-US" dirty="0" smtClean="0">
                <a:latin typeface="Century Gothic" pitchFamily="34" charset="0"/>
              </a:rPr>
              <a:t>interesting bits seen here already</a:t>
            </a:r>
          </a:p>
          <a:p>
            <a:endParaRPr lang="en-US" dirty="0" smtClean="0"/>
          </a:p>
        </p:txBody>
      </p:sp>
      <p:pic>
        <p:nvPicPr>
          <p:cNvPr id="73729" name="Picture 1"/>
          <p:cNvPicPr>
            <a:picLocks noChangeAspect="1" noChangeArrowheads="1"/>
          </p:cNvPicPr>
          <p:nvPr/>
        </p:nvPicPr>
        <p:blipFill>
          <a:blip r:embed="rId3" cstate="print"/>
          <a:srcRect/>
          <a:stretch>
            <a:fillRect/>
          </a:stretch>
        </p:blipFill>
        <p:spPr bwMode="auto">
          <a:xfrm>
            <a:off x="6096000" y="4953000"/>
            <a:ext cx="2794000" cy="1682949"/>
          </a:xfrm>
          <a:prstGeom prst="rect">
            <a:avLst/>
          </a:prstGeom>
          <a:noFill/>
          <a:ln w="9525">
            <a:noFill/>
            <a:miter lim="800000"/>
            <a:headEnd/>
            <a:tailEnd/>
          </a:ln>
        </p:spPr>
      </p:pic>
      <p:pic>
        <p:nvPicPr>
          <p:cNvPr id="73732" name="Picture 4"/>
          <p:cNvPicPr>
            <a:picLocks noChangeAspect="1" noChangeArrowheads="1"/>
          </p:cNvPicPr>
          <p:nvPr/>
        </p:nvPicPr>
        <p:blipFill>
          <a:blip r:embed="rId4" cstate="print"/>
          <a:srcRect/>
          <a:stretch>
            <a:fillRect/>
          </a:stretch>
        </p:blipFill>
        <p:spPr bwMode="auto">
          <a:xfrm>
            <a:off x="7086600" y="304800"/>
            <a:ext cx="1752600" cy="2636107"/>
          </a:xfrm>
          <a:prstGeom prst="rect">
            <a:avLst/>
          </a:prstGeom>
          <a:noFill/>
          <a:ln w="9525">
            <a:noFill/>
            <a:miter lim="800000"/>
            <a:headEnd/>
            <a:tailEnd/>
          </a:ln>
        </p:spPr>
      </p:pic>
      <p:pic>
        <p:nvPicPr>
          <p:cNvPr id="73733" name="Picture 5"/>
          <p:cNvPicPr>
            <a:picLocks noChangeAspect="1" noChangeArrowheads="1"/>
          </p:cNvPicPr>
          <p:nvPr/>
        </p:nvPicPr>
        <p:blipFill>
          <a:blip r:embed="rId5" cstate="print"/>
          <a:srcRect/>
          <a:stretch>
            <a:fillRect/>
          </a:stretch>
        </p:blipFill>
        <p:spPr bwMode="auto">
          <a:xfrm>
            <a:off x="6713144" y="3072714"/>
            <a:ext cx="2126056" cy="1722437"/>
          </a:xfrm>
          <a:prstGeom prst="rect">
            <a:avLst/>
          </a:prstGeom>
          <a:noFill/>
          <a:ln w="9525">
            <a:noFill/>
            <a:miter lim="800000"/>
            <a:headEnd/>
            <a:tailEnd/>
          </a:ln>
        </p:spPr>
      </p:pic>
    </p:spTree>
    <p:extLst>
      <p:ext uri="{BB962C8B-B14F-4D97-AF65-F5344CB8AC3E}">
        <p14:creationId xmlns="" xmlns:p14="http://schemas.microsoft.com/office/powerpoint/2010/main" val="341022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12549" l="-25098"/>
                                      </p:by>
                                    </p:animClr>
                                    <p:animClr clrSpc="hsl" dir="cw">
                                      <p:cBhvr>
                                        <p:cTn id="7" dur="500" fill="hold"/>
                                        <p:tgtEl>
                                          <p:spTgt spid="3">
                                            <p:txEl>
                                              <p:pRg st="2" end="2"/>
                                            </p:txEl>
                                          </p:spTgt>
                                        </p:tgtEl>
                                        <p:attrNameLst>
                                          <p:attrName>fillcolor</p:attrName>
                                        </p:attrNameLst>
                                      </p:cBhvr>
                                      <p:by>
                                        <p:hsl h="0" s="-12549" l="-25098"/>
                                      </p:by>
                                    </p:animClr>
                                    <p:animClr clrSpc="hsl" dir="cw">
                                      <p:cBhvr>
                                        <p:cTn id="8" dur="500" fill="hold"/>
                                        <p:tgtEl>
                                          <p:spTgt spid="3">
                                            <p:txEl>
                                              <p:pRg st="2" end="2"/>
                                            </p:txEl>
                                          </p:spTgt>
                                        </p:tgtEl>
                                        <p:attrNameLst>
                                          <p:attrName>stroke.color</p:attrName>
                                        </p:attrNameLst>
                                      </p:cBhvr>
                                      <p:by>
                                        <p:hsl h="0" s="-12549" l="-25098"/>
                                      </p:by>
                                    </p:animClr>
                                    <p:set>
                                      <p:cBhvr>
                                        <p:cTn id="9" dur="500" fill="hold"/>
                                        <p:tgtEl>
                                          <p:spTgt spid="3">
                                            <p:txEl>
                                              <p:pRg st="2" end="2"/>
                                            </p:txEl>
                                          </p:spTgt>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3">
                                            <p:txEl>
                                              <p:pRg st="3" end="3"/>
                                            </p:txEl>
                                          </p:spTgt>
                                        </p:tgtEl>
                                        <p:attrNameLst>
                                          <p:attrName>style.color</p:attrName>
                                        </p:attrNameLst>
                                      </p:cBhvr>
                                      <p:by>
                                        <p:hsl h="0" s="-12549" l="-25098"/>
                                      </p:by>
                                    </p:animClr>
                                    <p:animClr clrSpc="hsl" dir="cw">
                                      <p:cBhvr>
                                        <p:cTn id="12" dur="500" fill="hold"/>
                                        <p:tgtEl>
                                          <p:spTgt spid="3">
                                            <p:txEl>
                                              <p:pRg st="3" end="3"/>
                                            </p:txEl>
                                          </p:spTgt>
                                        </p:tgtEl>
                                        <p:attrNameLst>
                                          <p:attrName>fillcolor</p:attrName>
                                        </p:attrNameLst>
                                      </p:cBhvr>
                                      <p:by>
                                        <p:hsl h="0" s="-12549" l="-25098"/>
                                      </p:by>
                                    </p:animClr>
                                    <p:animClr clrSpc="hsl" dir="cw">
                                      <p:cBhvr>
                                        <p:cTn id="13" dur="500" fill="hold"/>
                                        <p:tgtEl>
                                          <p:spTgt spid="3">
                                            <p:txEl>
                                              <p:pRg st="3" end="3"/>
                                            </p:txEl>
                                          </p:spTgt>
                                        </p:tgtEl>
                                        <p:attrNameLst>
                                          <p:attrName>stroke.color</p:attrName>
                                        </p:attrNameLst>
                                      </p:cBhvr>
                                      <p:by>
                                        <p:hsl h="0" s="-12549" l="-25098"/>
                                      </p:by>
                                    </p:animClr>
                                    <p:set>
                                      <p:cBhvr>
                                        <p:cTn id="14" dur="500" fill="hold"/>
                                        <p:tgtEl>
                                          <p:spTgt spid="3">
                                            <p:txEl>
                                              <p:pRg st="3" end="3"/>
                                            </p:txEl>
                                          </p:spTgt>
                                        </p:tgtEl>
                                        <p:attrNameLst>
                                          <p:attrName>fill.type</p:attrName>
                                        </p:attrNameLst>
                                      </p:cBhvr>
                                      <p:to>
                                        <p:strVal val="solid"/>
                                      </p:to>
                                    </p:set>
                                  </p:childTnLst>
                                </p:cTn>
                              </p:par>
                              <p:par>
                                <p:cTn id="15" presetID="30" presetClass="emph" presetSubtype="0" fill="hold" nodeType="withEffect">
                                  <p:stCondLst>
                                    <p:cond delay="0"/>
                                  </p:stCondLst>
                                  <p:childTnLst>
                                    <p:animClr clrSpc="hsl" dir="cw">
                                      <p:cBhvr override="childStyle">
                                        <p:cTn id="16" dur="500" fill="hold"/>
                                        <p:tgtEl>
                                          <p:spTgt spid="3">
                                            <p:txEl>
                                              <p:pRg st="0" end="0"/>
                                            </p:txEl>
                                          </p:spTgt>
                                        </p:tgtEl>
                                        <p:attrNameLst>
                                          <p:attrName>style.color</p:attrName>
                                        </p:attrNameLst>
                                      </p:cBhvr>
                                      <p:by>
                                        <p:hsl h="0" s="12549" l="25098"/>
                                      </p:by>
                                    </p:animClr>
                                    <p:animClr clrSpc="hsl" dir="cw">
                                      <p:cBhvr>
                                        <p:cTn id="17" dur="500" fill="hold"/>
                                        <p:tgtEl>
                                          <p:spTgt spid="3">
                                            <p:txEl>
                                              <p:pRg st="0" end="0"/>
                                            </p:txEl>
                                          </p:spTgt>
                                        </p:tgtEl>
                                        <p:attrNameLst>
                                          <p:attrName>fillcolor</p:attrName>
                                        </p:attrNameLst>
                                      </p:cBhvr>
                                      <p:by>
                                        <p:hsl h="0" s="12549" l="25098"/>
                                      </p:by>
                                    </p:animClr>
                                    <p:animClr clrSpc="hsl" dir="cw">
                                      <p:cBhvr>
                                        <p:cTn id="18" dur="500" fill="hold"/>
                                        <p:tgtEl>
                                          <p:spTgt spid="3">
                                            <p:txEl>
                                              <p:pRg st="0" end="0"/>
                                            </p:txEl>
                                          </p:spTgt>
                                        </p:tgtEl>
                                        <p:attrNameLst>
                                          <p:attrName>stroke.color</p:attrName>
                                        </p:attrNameLst>
                                      </p:cBhvr>
                                      <p:by>
                                        <p:hsl h="0" s="12549" l="25098"/>
                                      </p:by>
                                    </p:animClr>
                                    <p:set>
                                      <p:cBhvr>
                                        <p:cTn id="19" dur="500" fill="hold"/>
                                        <p:tgtEl>
                                          <p:spTgt spid="3">
                                            <p:txEl>
                                              <p:pRg st="0" end="0"/>
                                            </p:txEl>
                                          </p:spTgt>
                                        </p:tgtEl>
                                        <p:attrNameLst>
                                          <p:attrName>fill.type</p:attrName>
                                        </p:attrNameLst>
                                      </p:cBhvr>
                                      <p:to>
                                        <p:strVal val="solid"/>
                                      </p:to>
                                    </p:set>
                                  </p:childTnLst>
                                </p:cTn>
                              </p:par>
                              <p:par>
                                <p:cTn id="20" presetID="30" presetClass="emph" presetSubtype="0" fill="hold" nodeType="withEffect">
                                  <p:stCondLst>
                                    <p:cond delay="0"/>
                                  </p:stCondLst>
                                  <p:childTnLst>
                                    <p:animClr clrSpc="hsl" dir="cw">
                                      <p:cBhvr override="childStyle">
                                        <p:cTn id="21" dur="500" fill="hold"/>
                                        <p:tgtEl>
                                          <p:spTgt spid="3">
                                            <p:txEl>
                                              <p:pRg st="1" end="1"/>
                                            </p:txEl>
                                          </p:spTgt>
                                        </p:tgtEl>
                                        <p:attrNameLst>
                                          <p:attrName>style.color</p:attrName>
                                        </p:attrNameLst>
                                      </p:cBhvr>
                                      <p:by>
                                        <p:hsl h="0" s="12549" l="25098"/>
                                      </p:by>
                                    </p:animClr>
                                    <p:animClr clrSpc="hsl" dir="cw">
                                      <p:cBhvr>
                                        <p:cTn id="22" dur="500" fill="hold"/>
                                        <p:tgtEl>
                                          <p:spTgt spid="3">
                                            <p:txEl>
                                              <p:pRg st="1" end="1"/>
                                            </p:txEl>
                                          </p:spTgt>
                                        </p:tgtEl>
                                        <p:attrNameLst>
                                          <p:attrName>fillcolor</p:attrName>
                                        </p:attrNameLst>
                                      </p:cBhvr>
                                      <p:by>
                                        <p:hsl h="0" s="12549" l="25098"/>
                                      </p:by>
                                    </p:animClr>
                                    <p:animClr clrSpc="hsl" dir="cw">
                                      <p:cBhvr>
                                        <p:cTn id="23" dur="500" fill="hold"/>
                                        <p:tgtEl>
                                          <p:spTgt spid="3">
                                            <p:txEl>
                                              <p:pRg st="1" end="1"/>
                                            </p:txEl>
                                          </p:spTgt>
                                        </p:tgtEl>
                                        <p:attrNameLst>
                                          <p:attrName>stroke.color</p:attrName>
                                        </p:attrNameLst>
                                      </p:cBhvr>
                                      <p:by>
                                        <p:hsl h="0" s="12549" l="25098"/>
                                      </p:by>
                                    </p:animClr>
                                    <p:set>
                                      <p:cBhvr>
                                        <p:cTn id="24" dur="500" fill="hold"/>
                                        <p:tgtEl>
                                          <p:spTgt spid="3">
                                            <p:txEl>
                                              <p:pRg st="1" end="1"/>
                                            </p:txEl>
                                          </p:spTgt>
                                        </p:tgtEl>
                                        <p:attrNameLst>
                                          <p:attrName>fill.type</p:attrName>
                                        </p:attrNameLst>
                                      </p:cBhvr>
                                      <p:to>
                                        <p:strVal val="solid"/>
                                      </p:to>
                                    </p:set>
                                  </p:childTnLst>
                                </p:cTn>
                              </p:par>
                              <p:par>
                                <p:cTn id="25" presetID="30" presetClass="emph" presetSubtype="0" fill="hold" nodeType="withEffect">
                                  <p:stCondLst>
                                    <p:cond delay="0"/>
                                  </p:stCondLst>
                                  <p:childTnLst>
                                    <p:animClr clrSpc="hsl" dir="cw">
                                      <p:cBhvr override="childStyle">
                                        <p:cTn id="26" dur="500" fill="hold"/>
                                        <p:tgtEl>
                                          <p:spTgt spid="3">
                                            <p:txEl>
                                              <p:pRg st="4" end="4"/>
                                            </p:txEl>
                                          </p:spTgt>
                                        </p:tgtEl>
                                        <p:attrNameLst>
                                          <p:attrName>style.color</p:attrName>
                                        </p:attrNameLst>
                                      </p:cBhvr>
                                      <p:by>
                                        <p:hsl h="0" s="12549" l="25098"/>
                                      </p:by>
                                    </p:animClr>
                                    <p:animClr clrSpc="hsl" dir="cw">
                                      <p:cBhvr>
                                        <p:cTn id="27" dur="500" fill="hold"/>
                                        <p:tgtEl>
                                          <p:spTgt spid="3">
                                            <p:txEl>
                                              <p:pRg st="4" end="4"/>
                                            </p:txEl>
                                          </p:spTgt>
                                        </p:tgtEl>
                                        <p:attrNameLst>
                                          <p:attrName>fillcolor</p:attrName>
                                        </p:attrNameLst>
                                      </p:cBhvr>
                                      <p:by>
                                        <p:hsl h="0" s="12549" l="25098"/>
                                      </p:by>
                                    </p:animClr>
                                    <p:animClr clrSpc="hsl" dir="cw">
                                      <p:cBhvr>
                                        <p:cTn id="28" dur="500" fill="hold"/>
                                        <p:tgtEl>
                                          <p:spTgt spid="3">
                                            <p:txEl>
                                              <p:pRg st="4" end="4"/>
                                            </p:txEl>
                                          </p:spTgt>
                                        </p:tgtEl>
                                        <p:attrNameLst>
                                          <p:attrName>stroke.color</p:attrName>
                                        </p:attrNameLst>
                                      </p:cBhvr>
                                      <p:by>
                                        <p:hsl h="0" s="12549" l="25098"/>
                                      </p:by>
                                    </p:animClr>
                                    <p:set>
                                      <p:cBhvr>
                                        <p:cTn id="29" dur="500" fill="hold"/>
                                        <p:tgtEl>
                                          <p:spTgt spid="3">
                                            <p:txEl>
                                              <p:pRg st="4" end="4"/>
                                            </p:txEl>
                                          </p:spTgt>
                                        </p:tgtEl>
                                        <p:attrNameLst>
                                          <p:attrName>fill.type</p:attrName>
                                        </p:attrNameLst>
                                      </p:cBhvr>
                                      <p:to>
                                        <p:strVal val="solid"/>
                                      </p:to>
                                    </p:set>
                                  </p:childTnLst>
                                </p:cTn>
                              </p:par>
                              <p:par>
                                <p:cTn id="30" presetID="30" presetClass="emph" presetSubtype="0" fill="hold" nodeType="withEffect">
                                  <p:stCondLst>
                                    <p:cond delay="0"/>
                                  </p:stCondLst>
                                  <p:childTnLst>
                                    <p:animClr clrSpc="hsl" dir="cw">
                                      <p:cBhvr override="childStyle">
                                        <p:cTn id="31" dur="500" fill="hold"/>
                                        <p:tgtEl>
                                          <p:spTgt spid="3">
                                            <p:txEl>
                                              <p:pRg st="5" end="5"/>
                                            </p:txEl>
                                          </p:spTgt>
                                        </p:tgtEl>
                                        <p:attrNameLst>
                                          <p:attrName>style.color</p:attrName>
                                        </p:attrNameLst>
                                      </p:cBhvr>
                                      <p:by>
                                        <p:hsl h="0" s="12549" l="25098"/>
                                      </p:by>
                                    </p:animClr>
                                    <p:animClr clrSpc="hsl" dir="cw">
                                      <p:cBhvr>
                                        <p:cTn id="32" dur="500" fill="hold"/>
                                        <p:tgtEl>
                                          <p:spTgt spid="3">
                                            <p:txEl>
                                              <p:pRg st="5" end="5"/>
                                            </p:txEl>
                                          </p:spTgt>
                                        </p:tgtEl>
                                        <p:attrNameLst>
                                          <p:attrName>fillcolor</p:attrName>
                                        </p:attrNameLst>
                                      </p:cBhvr>
                                      <p:by>
                                        <p:hsl h="0" s="12549" l="25098"/>
                                      </p:by>
                                    </p:animClr>
                                    <p:animClr clrSpc="hsl" dir="cw">
                                      <p:cBhvr>
                                        <p:cTn id="33" dur="500" fill="hold"/>
                                        <p:tgtEl>
                                          <p:spTgt spid="3">
                                            <p:txEl>
                                              <p:pRg st="5" end="5"/>
                                            </p:txEl>
                                          </p:spTgt>
                                        </p:tgtEl>
                                        <p:attrNameLst>
                                          <p:attrName>stroke.color</p:attrName>
                                        </p:attrNameLst>
                                      </p:cBhvr>
                                      <p:by>
                                        <p:hsl h="0" s="12549" l="25098"/>
                                      </p:by>
                                    </p:animClr>
                                    <p:set>
                                      <p:cBhvr>
                                        <p:cTn id="34" dur="500" fill="hold"/>
                                        <p:tgtEl>
                                          <p:spTgt spid="3">
                                            <p:txEl>
                                              <p:pRg st="5" end="5"/>
                                            </p:txEl>
                                          </p:spTgt>
                                        </p:tgtEl>
                                        <p:attrNameLst>
                                          <p:attrName>fill.type</p:attrName>
                                        </p:attrNameLst>
                                      </p:cBhvr>
                                      <p:to>
                                        <p:strVal val="solid"/>
                                      </p:to>
                                    </p:set>
                                  </p:childTnLst>
                                </p:cTn>
                              </p:par>
                              <p:par>
                                <p:cTn id="35" presetID="30" presetClass="emph" presetSubtype="0" fill="hold" nodeType="withEffect">
                                  <p:stCondLst>
                                    <p:cond delay="0"/>
                                  </p:stCondLst>
                                  <p:childTnLst>
                                    <p:animClr clrSpc="hsl" dir="cw">
                                      <p:cBhvr override="childStyle">
                                        <p:cTn id="36" dur="500" fill="hold"/>
                                        <p:tgtEl>
                                          <p:spTgt spid="3">
                                            <p:txEl>
                                              <p:pRg st="6" end="6"/>
                                            </p:txEl>
                                          </p:spTgt>
                                        </p:tgtEl>
                                        <p:attrNameLst>
                                          <p:attrName>style.color</p:attrName>
                                        </p:attrNameLst>
                                      </p:cBhvr>
                                      <p:by>
                                        <p:hsl h="0" s="12549" l="25098"/>
                                      </p:by>
                                    </p:animClr>
                                    <p:animClr clrSpc="hsl" dir="cw">
                                      <p:cBhvr>
                                        <p:cTn id="37" dur="500" fill="hold"/>
                                        <p:tgtEl>
                                          <p:spTgt spid="3">
                                            <p:txEl>
                                              <p:pRg st="6" end="6"/>
                                            </p:txEl>
                                          </p:spTgt>
                                        </p:tgtEl>
                                        <p:attrNameLst>
                                          <p:attrName>fillcolor</p:attrName>
                                        </p:attrNameLst>
                                      </p:cBhvr>
                                      <p:by>
                                        <p:hsl h="0" s="12549" l="25098"/>
                                      </p:by>
                                    </p:animClr>
                                    <p:animClr clrSpc="hsl" dir="cw">
                                      <p:cBhvr>
                                        <p:cTn id="38" dur="500" fill="hold"/>
                                        <p:tgtEl>
                                          <p:spTgt spid="3">
                                            <p:txEl>
                                              <p:pRg st="6" end="6"/>
                                            </p:txEl>
                                          </p:spTgt>
                                        </p:tgtEl>
                                        <p:attrNameLst>
                                          <p:attrName>stroke.color</p:attrName>
                                        </p:attrNameLst>
                                      </p:cBhvr>
                                      <p:by>
                                        <p:hsl h="0" s="12549" l="25098"/>
                                      </p:by>
                                    </p:animClr>
                                    <p:set>
                                      <p:cBhvr>
                                        <p:cTn id="39" dur="500" fill="hold"/>
                                        <p:tgtEl>
                                          <p:spTgt spid="3">
                                            <p:txEl>
                                              <p:pRg st="6" end="6"/>
                                            </p:txEl>
                                          </p:spTgt>
                                        </p:tgtEl>
                                        <p:attrNameLst>
                                          <p:attrName>fill.type</p:attrName>
                                        </p:attrNameLst>
                                      </p:cBhvr>
                                      <p:to>
                                        <p:strVal val="solid"/>
                                      </p:to>
                                    </p:set>
                                  </p:childTnLst>
                                </p:cTn>
                              </p:par>
                              <p:par>
                                <p:cTn id="40" presetID="30" presetClass="emph" presetSubtype="0" fill="hold" nodeType="withEffect">
                                  <p:stCondLst>
                                    <p:cond delay="0"/>
                                  </p:stCondLst>
                                  <p:childTnLst>
                                    <p:animClr clrSpc="hsl" dir="cw">
                                      <p:cBhvr override="childStyle">
                                        <p:cTn id="41" dur="500" fill="hold"/>
                                        <p:tgtEl>
                                          <p:spTgt spid="3">
                                            <p:txEl>
                                              <p:pRg st="7" end="7"/>
                                            </p:txEl>
                                          </p:spTgt>
                                        </p:tgtEl>
                                        <p:attrNameLst>
                                          <p:attrName>style.color</p:attrName>
                                        </p:attrNameLst>
                                      </p:cBhvr>
                                      <p:by>
                                        <p:hsl h="0" s="12549" l="25098"/>
                                      </p:by>
                                    </p:animClr>
                                    <p:animClr clrSpc="hsl" dir="cw">
                                      <p:cBhvr>
                                        <p:cTn id="42" dur="500" fill="hold"/>
                                        <p:tgtEl>
                                          <p:spTgt spid="3">
                                            <p:txEl>
                                              <p:pRg st="7" end="7"/>
                                            </p:txEl>
                                          </p:spTgt>
                                        </p:tgtEl>
                                        <p:attrNameLst>
                                          <p:attrName>fillcolor</p:attrName>
                                        </p:attrNameLst>
                                      </p:cBhvr>
                                      <p:by>
                                        <p:hsl h="0" s="12549" l="25098"/>
                                      </p:by>
                                    </p:animClr>
                                    <p:animClr clrSpc="hsl" dir="cw">
                                      <p:cBhvr>
                                        <p:cTn id="43" dur="500" fill="hold"/>
                                        <p:tgtEl>
                                          <p:spTgt spid="3">
                                            <p:txEl>
                                              <p:pRg st="7" end="7"/>
                                            </p:txEl>
                                          </p:spTgt>
                                        </p:tgtEl>
                                        <p:attrNameLst>
                                          <p:attrName>stroke.color</p:attrName>
                                        </p:attrNameLst>
                                      </p:cBhvr>
                                      <p:by>
                                        <p:hsl h="0" s="12549" l="25098"/>
                                      </p:by>
                                    </p:animClr>
                                    <p:set>
                                      <p:cBhvr>
                                        <p:cTn id="44" dur="500" fill="hold"/>
                                        <p:tgtEl>
                                          <p:spTgt spid="3">
                                            <p:txEl>
                                              <p:pRg st="7" end="7"/>
                                            </p:txEl>
                                          </p:spTgt>
                                        </p:tgtEl>
                                        <p:attrNameLst>
                                          <p:attrName>fill.type</p:attrName>
                                        </p:attrNameLst>
                                      </p:cBhvr>
                                      <p:to>
                                        <p:strVal val="solid"/>
                                      </p:to>
                                    </p:set>
                                  </p:childTnLst>
                                </p:cTn>
                              </p:par>
                              <p:par>
                                <p:cTn id="45" presetID="30" presetClass="emph" presetSubtype="0" fill="hold" nodeType="withEffect">
                                  <p:stCondLst>
                                    <p:cond delay="0"/>
                                  </p:stCondLst>
                                  <p:childTnLst>
                                    <p:animClr clrSpc="hsl" dir="cw">
                                      <p:cBhvr override="childStyle">
                                        <p:cTn id="46" dur="500" fill="hold"/>
                                        <p:tgtEl>
                                          <p:spTgt spid="3">
                                            <p:txEl>
                                              <p:pRg st="8" end="8"/>
                                            </p:txEl>
                                          </p:spTgt>
                                        </p:tgtEl>
                                        <p:attrNameLst>
                                          <p:attrName>style.color</p:attrName>
                                        </p:attrNameLst>
                                      </p:cBhvr>
                                      <p:by>
                                        <p:hsl h="0" s="12549" l="25098"/>
                                      </p:by>
                                    </p:animClr>
                                    <p:animClr clrSpc="hsl" dir="cw">
                                      <p:cBhvr>
                                        <p:cTn id="47" dur="500" fill="hold"/>
                                        <p:tgtEl>
                                          <p:spTgt spid="3">
                                            <p:txEl>
                                              <p:pRg st="8" end="8"/>
                                            </p:txEl>
                                          </p:spTgt>
                                        </p:tgtEl>
                                        <p:attrNameLst>
                                          <p:attrName>fillcolor</p:attrName>
                                        </p:attrNameLst>
                                      </p:cBhvr>
                                      <p:by>
                                        <p:hsl h="0" s="12549" l="25098"/>
                                      </p:by>
                                    </p:animClr>
                                    <p:animClr clrSpc="hsl" dir="cw">
                                      <p:cBhvr>
                                        <p:cTn id="48" dur="500" fill="hold"/>
                                        <p:tgtEl>
                                          <p:spTgt spid="3">
                                            <p:txEl>
                                              <p:pRg st="8" end="8"/>
                                            </p:txEl>
                                          </p:spTgt>
                                        </p:tgtEl>
                                        <p:attrNameLst>
                                          <p:attrName>stroke.color</p:attrName>
                                        </p:attrNameLst>
                                      </p:cBhvr>
                                      <p:by>
                                        <p:hsl h="0" s="12549" l="25098"/>
                                      </p:by>
                                    </p:animClr>
                                    <p:set>
                                      <p:cBhvr>
                                        <p:cTn id="49"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562600" cy="990600"/>
          </a:xfrm>
        </p:spPr>
        <p:txBody>
          <a:bodyPr>
            <a:normAutofit/>
          </a:bodyPr>
          <a:lstStyle/>
          <a:p>
            <a:pPr algn="l"/>
            <a:r>
              <a:rPr lang="en-US" dirty="0" smtClean="0"/>
              <a:t>the three r’s</a:t>
            </a:r>
            <a:endParaRPr lang="en-US" dirty="0"/>
          </a:p>
        </p:txBody>
      </p:sp>
      <p:sp>
        <p:nvSpPr>
          <p:cNvPr id="20" name="Content Placeholder 19"/>
          <p:cNvSpPr>
            <a:spLocks noGrp="1"/>
          </p:cNvSpPr>
          <p:nvPr>
            <p:ph idx="1"/>
          </p:nvPr>
        </p:nvSpPr>
        <p:spPr>
          <a:xfrm>
            <a:off x="990600" y="2286000"/>
            <a:ext cx="8305800" cy="3429000"/>
          </a:xfrm>
        </p:spPr>
        <p:txBody>
          <a:bodyPr>
            <a:normAutofit fontScale="92500" lnSpcReduction="10000"/>
          </a:bodyPr>
          <a:lstStyle/>
          <a:p>
            <a:r>
              <a:rPr lang="en-US" dirty="0" smtClean="0">
                <a:latin typeface="Century Gothic" pitchFamily="34" charset="0"/>
              </a:rPr>
              <a:t>review</a:t>
            </a:r>
          </a:p>
          <a:p>
            <a:pPr lvl="1"/>
            <a:r>
              <a:rPr lang="en-US" dirty="0" smtClean="0">
                <a:latin typeface="Century Gothic" pitchFamily="34" charset="0"/>
              </a:rPr>
              <a:t>observe</a:t>
            </a:r>
          </a:p>
          <a:p>
            <a:pPr lvl="1"/>
            <a:r>
              <a:rPr lang="en-US" dirty="0" smtClean="0">
                <a:latin typeface="Century Gothic" pitchFamily="34" charset="0"/>
              </a:rPr>
              <a:t>document</a:t>
            </a:r>
          </a:p>
          <a:p>
            <a:pPr lvl="1"/>
            <a:r>
              <a:rPr lang="en-US" dirty="0" smtClean="0">
                <a:latin typeface="Century Gothic" pitchFamily="34" charset="0"/>
              </a:rPr>
              <a:t>evaluate</a:t>
            </a:r>
          </a:p>
          <a:p>
            <a:r>
              <a:rPr lang="en-US" dirty="0" smtClean="0">
                <a:latin typeface="Century Gothic" pitchFamily="34" charset="0"/>
              </a:rPr>
              <a:t>redesign</a:t>
            </a:r>
          </a:p>
          <a:p>
            <a:pPr lvl="1"/>
            <a:r>
              <a:rPr lang="en-US" dirty="0" smtClean="0">
                <a:latin typeface="Century Gothic" pitchFamily="34" charset="0"/>
              </a:rPr>
              <a:t>observe</a:t>
            </a:r>
          </a:p>
          <a:p>
            <a:pPr lvl="1"/>
            <a:r>
              <a:rPr lang="en-US" dirty="0" smtClean="0">
                <a:latin typeface="Century Gothic" pitchFamily="34" charset="0"/>
              </a:rPr>
              <a:t>document</a:t>
            </a:r>
          </a:p>
          <a:p>
            <a:pPr lvl="1"/>
            <a:r>
              <a:rPr lang="en-US" dirty="0" smtClean="0">
                <a:latin typeface="Century Gothic" pitchFamily="34" charset="0"/>
              </a:rPr>
              <a:t>evaluate</a:t>
            </a:r>
          </a:p>
          <a:p>
            <a:r>
              <a:rPr lang="en-US" dirty="0" smtClean="0">
                <a:latin typeface="Century Gothic" pitchFamily="34" charset="0"/>
              </a:rPr>
              <a:t>reengineer</a:t>
            </a:r>
            <a:endParaRPr lang="en-US" dirty="0">
              <a:latin typeface="Century Gothic" pitchFamily="34" charset="0"/>
            </a:endParaRPr>
          </a:p>
        </p:txBody>
      </p:sp>
      <p:sp>
        <p:nvSpPr>
          <p:cNvPr id="5" name="TextBox 4"/>
          <p:cNvSpPr txBox="1"/>
          <p:nvPr/>
        </p:nvSpPr>
        <p:spPr>
          <a:xfrm>
            <a:off x="2819400" y="5788873"/>
            <a:ext cx="6211173" cy="369332"/>
          </a:xfrm>
          <a:prstGeom prst="rect">
            <a:avLst/>
          </a:prstGeom>
          <a:noFill/>
        </p:spPr>
        <p:txBody>
          <a:bodyPr wrap="square" rtlCol="0">
            <a:spAutoFit/>
          </a:bodyPr>
          <a:lstStyle/>
          <a:p>
            <a:r>
              <a:rPr lang="en-US" dirty="0" smtClean="0">
                <a:solidFill>
                  <a:schemeClr val="tx1">
                    <a:lumMod val="50000"/>
                    <a:lumOff val="50000"/>
                  </a:schemeClr>
                </a:solidFill>
              </a:rPr>
              <a:t>http://www.jiscinfonet.ac.uk/infokits/process-improvement</a:t>
            </a:r>
            <a:endParaRPr lang="en-US" dirty="0">
              <a:solidFill>
                <a:schemeClr val="tx1">
                  <a:lumMod val="50000"/>
                  <a:lumOff val="50000"/>
                </a:schemeClr>
              </a:solidFill>
            </a:endParaRPr>
          </a:p>
        </p:txBody>
      </p:sp>
      <p:grpSp>
        <p:nvGrpSpPr>
          <p:cNvPr id="22" name="Group 21"/>
          <p:cNvGrpSpPr/>
          <p:nvPr/>
        </p:nvGrpSpPr>
        <p:grpSpPr>
          <a:xfrm>
            <a:off x="3124200" y="3556604"/>
            <a:ext cx="1057595" cy="521125"/>
            <a:chOff x="2574761" y="1653357"/>
            <a:chExt cx="1117188" cy="757285"/>
          </a:xfrm>
        </p:grpSpPr>
        <p:sp>
          <p:nvSpPr>
            <p:cNvPr id="26" name="Equal 25"/>
            <p:cNvSpPr/>
            <p:nvPr/>
          </p:nvSpPr>
          <p:spPr>
            <a:xfrm>
              <a:off x="3299204" y="1997981"/>
              <a:ext cx="392745" cy="275921"/>
            </a:xfrm>
            <a:prstGeom prst="mathEqual">
              <a:avLst>
                <a:gd name="adj1" fmla="val 33068"/>
                <a:gd name="adj2" fmla="val 2651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Equal 4"/>
            <p:cNvSpPr/>
            <p:nvPr/>
          </p:nvSpPr>
          <p:spPr>
            <a:xfrm>
              <a:off x="2574761" y="1653357"/>
              <a:ext cx="946477" cy="7572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kern="1200">
                <a:solidFill>
                  <a:schemeClr val="tx1">
                    <a:lumMod val="50000"/>
                    <a:lumOff val="50000"/>
                  </a:schemeClr>
                </a:solidFill>
                <a:latin typeface="+mj-lt"/>
              </a:endParaRPr>
            </a:p>
          </p:txBody>
        </p:sp>
      </p:grpSp>
      <p:sp>
        <p:nvSpPr>
          <p:cNvPr id="10" name="Content Placeholder 19"/>
          <p:cNvSpPr txBox="1">
            <a:spLocks/>
          </p:cNvSpPr>
          <p:nvPr/>
        </p:nvSpPr>
        <p:spPr>
          <a:xfrm>
            <a:off x="4267200" y="3616013"/>
            <a:ext cx="31242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2800" dirty="0" smtClean="0">
                <a:latin typeface="Century Gothic" pitchFamily="34" charset="0"/>
              </a:rPr>
              <a:t>layers of change</a:t>
            </a:r>
          </a:p>
        </p:txBody>
      </p:sp>
      <p:sp>
        <p:nvSpPr>
          <p:cNvPr id="13" name="Content Placeholder 19"/>
          <p:cNvSpPr txBox="1">
            <a:spLocks/>
          </p:cNvSpPr>
          <p:nvPr/>
        </p:nvSpPr>
        <p:spPr>
          <a:xfrm>
            <a:off x="457200" y="914400"/>
            <a:ext cx="5943600" cy="838200"/>
          </a:xfrm>
          <a:prstGeom prst="rect">
            <a:avLst/>
          </a:prstGeom>
        </p:spPr>
        <p:txBody>
          <a:bodyPr vert="horz" lIns="91440" tIns="45720" rIns="91440" bIns="45720" rtlCol="0">
            <a:normAutofit lnSpcReduction="10000"/>
          </a:bodyPr>
          <a:lstStyle/>
          <a:p>
            <a:pPr marL="342900" lvl="0" indent="-342900">
              <a:spcBef>
                <a:spcPct val="20000"/>
              </a:spcBef>
            </a:pPr>
            <a:r>
              <a:rPr lang="en-US" sz="2400" dirty="0" smtClean="0">
                <a:solidFill>
                  <a:schemeClr val="bg1">
                    <a:lumMod val="50000"/>
                  </a:schemeClr>
                </a:solidFill>
              </a:rPr>
              <a:t>business processes applied to </a:t>
            </a:r>
          </a:p>
          <a:p>
            <a:pPr marL="342900" lvl="0" indent="-342900">
              <a:spcBef>
                <a:spcPct val="20000"/>
              </a:spcBef>
            </a:pPr>
            <a:r>
              <a:rPr lang="en-US" sz="2400" i="1" dirty="0" smtClean="0">
                <a:solidFill>
                  <a:schemeClr val="bg1">
                    <a:lumMod val="50000"/>
                  </a:schemeClr>
                </a:solidFill>
              </a:rPr>
              <a:t>workflow process improvement</a:t>
            </a:r>
            <a:endParaRPr kumimoji="0" lang="en-US" sz="2400" b="0" i="1" u="none" strike="noStrike" kern="1200" cap="none" spc="0" normalizeH="0" baseline="0" noProof="0" dirty="0" smtClean="0">
              <a:ln>
                <a:noFill/>
              </a:ln>
              <a:solidFill>
                <a:schemeClr val="bg1">
                  <a:lumMod val="50000"/>
                </a:schemeClr>
              </a:solidFill>
              <a:effectLst/>
              <a:uLnTx/>
              <a:uFillTx/>
              <a:latin typeface="Century Gothic" pitchFamily="34" charset="0"/>
              <a:ea typeface="+mn-ea"/>
              <a:cs typeface="+mn-cs"/>
            </a:endParaRPr>
          </a:p>
        </p:txBody>
      </p:sp>
      <p:sp>
        <p:nvSpPr>
          <p:cNvPr id="11" name="Double Brace 10"/>
          <p:cNvSpPr/>
          <p:nvPr/>
        </p:nvSpPr>
        <p:spPr>
          <a:xfrm>
            <a:off x="663144" y="2133600"/>
            <a:ext cx="3072714" cy="3505200"/>
          </a:xfrm>
          <a:prstGeom prst="bracePair">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pic>
        <p:nvPicPr>
          <p:cNvPr id="65537" name="Picture 1"/>
          <p:cNvPicPr>
            <a:picLocks noChangeAspect="1" noChangeArrowheads="1"/>
          </p:cNvPicPr>
          <p:nvPr/>
        </p:nvPicPr>
        <p:blipFill>
          <a:blip r:embed="rId3" cstate="print"/>
          <a:srcRect/>
          <a:stretch>
            <a:fillRect/>
          </a:stretch>
        </p:blipFill>
        <p:spPr bwMode="auto">
          <a:xfrm>
            <a:off x="5830954" y="-1"/>
            <a:ext cx="3313045" cy="2667001"/>
          </a:xfrm>
          <a:prstGeom prst="rect">
            <a:avLst/>
          </a:prstGeom>
          <a:noFill/>
          <a:ln w="9525">
            <a:noFill/>
            <a:miter lim="800000"/>
            <a:headEnd/>
            <a:tailEnd/>
          </a:ln>
        </p:spPr>
      </p:pic>
    </p:spTree>
    <p:extLst>
      <p:ext uri="{BB962C8B-B14F-4D97-AF65-F5344CB8AC3E}">
        <p14:creationId xmlns="" xmlns:p14="http://schemas.microsoft.com/office/powerpoint/2010/main" val="3238189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429000" cy="2590800"/>
          </a:xfrm>
        </p:spPr>
        <p:txBody>
          <a:bodyPr>
            <a:normAutofit/>
          </a:bodyPr>
          <a:lstStyle/>
          <a:p>
            <a:r>
              <a:rPr lang="en-US" smtClean="0"/>
              <a:t>3 aspects of change management</a:t>
            </a:r>
            <a:endParaRPr lang="en-US" dirty="0"/>
          </a:p>
        </p:txBody>
      </p:sp>
      <p:sp>
        <p:nvSpPr>
          <p:cNvPr id="3" name="Content Placeholder 2"/>
          <p:cNvSpPr>
            <a:spLocks noGrp="1"/>
          </p:cNvSpPr>
          <p:nvPr>
            <p:ph idx="1"/>
          </p:nvPr>
        </p:nvSpPr>
        <p:spPr>
          <a:xfrm>
            <a:off x="152400" y="5943600"/>
            <a:ext cx="8915400" cy="304800"/>
          </a:xfrm>
        </p:spPr>
        <p:txBody>
          <a:bodyPr>
            <a:normAutofit fontScale="70000" lnSpcReduction="20000"/>
          </a:bodyPr>
          <a:lstStyle/>
          <a:p>
            <a:r>
              <a:rPr lang="en-US" dirty="0"/>
              <a:t>http://www.jiscinfonet.ac.uk/infokits/change-management/aspects-of-change</a:t>
            </a:r>
          </a:p>
          <a:p>
            <a:endParaRPr lang="en-US" dirty="0" smtClean="0"/>
          </a:p>
        </p:txBody>
      </p:sp>
      <p:sp>
        <p:nvSpPr>
          <p:cNvPr id="7" name="Oval 6"/>
          <p:cNvSpPr/>
          <p:nvPr/>
        </p:nvSpPr>
        <p:spPr>
          <a:xfrm>
            <a:off x="4372295" y="571498"/>
            <a:ext cx="3171505" cy="3009901"/>
          </a:xfrm>
          <a:prstGeom prst="ellipse">
            <a:avLst/>
          </a:prstGeom>
          <a:solidFill>
            <a:srgbClr val="C8F3F8">
              <a:alpha val="35000"/>
            </a:srgbClr>
          </a:solidFill>
          <a:ln>
            <a:gradFill>
              <a:gsLst>
                <a:gs pos="47000">
                  <a:schemeClr val="accent1">
                    <a:tint val="66000"/>
                    <a:satMod val="160000"/>
                    <a:alpha val="82000"/>
                  </a:schemeClr>
                </a:gs>
                <a:gs pos="77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9"/>
          <p:cNvSpPr txBox="1">
            <a:spLocks/>
          </p:cNvSpPr>
          <p:nvPr/>
        </p:nvSpPr>
        <p:spPr>
          <a:xfrm>
            <a:off x="4905695" y="1771648"/>
            <a:ext cx="2180906"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4000" dirty="0" smtClean="0">
                <a:latin typeface="Century Gothic" pitchFamily="34" charset="0"/>
              </a:rPr>
              <a:t>process</a:t>
            </a:r>
          </a:p>
        </p:txBody>
      </p:sp>
      <p:sp>
        <p:nvSpPr>
          <p:cNvPr id="16" name="Oval 15"/>
          <p:cNvSpPr/>
          <p:nvPr/>
        </p:nvSpPr>
        <p:spPr>
          <a:xfrm>
            <a:off x="3319941" y="2514599"/>
            <a:ext cx="3171505" cy="3009901"/>
          </a:xfrm>
          <a:prstGeom prst="ellipse">
            <a:avLst/>
          </a:prstGeom>
          <a:solidFill>
            <a:srgbClr val="C8F3F8">
              <a:alpha val="35000"/>
            </a:srgbClr>
          </a:solidFill>
          <a:ln>
            <a:gradFill>
              <a:gsLst>
                <a:gs pos="47000">
                  <a:schemeClr val="accent1">
                    <a:tint val="66000"/>
                    <a:satMod val="160000"/>
                    <a:alpha val="82000"/>
                  </a:schemeClr>
                </a:gs>
                <a:gs pos="77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9"/>
          <p:cNvSpPr txBox="1">
            <a:spLocks/>
          </p:cNvSpPr>
          <p:nvPr/>
        </p:nvSpPr>
        <p:spPr>
          <a:xfrm>
            <a:off x="3657600" y="3730708"/>
            <a:ext cx="2180906"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4000" dirty="0" smtClean="0">
                <a:latin typeface="Century Gothic" pitchFamily="34" charset="0"/>
              </a:rPr>
              <a:t>people</a:t>
            </a:r>
          </a:p>
        </p:txBody>
      </p:sp>
      <p:sp>
        <p:nvSpPr>
          <p:cNvPr id="18" name="Oval 17"/>
          <p:cNvSpPr/>
          <p:nvPr/>
        </p:nvSpPr>
        <p:spPr>
          <a:xfrm>
            <a:off x="5667695" y="2524895"/>
            <a:ext cx="3171505" cy="3009901"/>
          </a:xfrm>
          <a:prstGeom prst="ellipse">
            <a:avLst/>
          </a:prstGeom>
          <a:solidFill>
            <a:srgbClr val="C8F3F8">
              <a:alpha val="35000"/>
            </a:srgbClr>
          </a:solidFill>
          <a:ln>
            <a:gradFill>
              <a:gsLst>
                <a:gs pos="47000">
                  <a:schemeClr val="accent1">
                    <a:tint val="66000"/>
                    <a:satMod val="160000"/>
                    <a:alpha val="82000"/>
                  </a:schemeClr>
                </a:gs>
                <a:gs pos="77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9"/>
          <p:cNvSpPr txBox="1">
            <a:spLocks/>
          </p:cNvSpPr>
          <p:nvPr/>
        </p:nvSpPr>
        <p:spPr>
          <a:xfrm>
            <a:off x="6491446" y="3725046"/>
            <a:ext cx="2180906"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4000" dirty="0" smtClean="0">
                <a:latin typeface="Century Gothic" pitchFamily="34" charset="0"/>
              </a:rPr>
              <a:t>culture</a:t>
            </a:r>
          </a:p>
        </p:txBody>
      </p:sp>
    </p:spTree>
    <p:extLst>
      <p:ext uri="{BB962C8B-B14F-4D97-AF65-F5344CB8AC3E}">
        <p14:creationId xmlns="" xmlns:p14="http://schemas.microsoft.com/office/powerpoint/2010/main" val="1854530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3239</TotalTime>
  <Words>3984</Words>
  <Application>Microsoft Office PowerPoint</Application>
  <PresentationFormat>On-screen Show (4:3)</PresentationFormat>
  <Paragraphs>621</Paragraphs>
  <Slides>38</Slides>
  <Notes>38</Notes>
  <HiddenSlides>9</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1_Executive</vt:lpstr>
      <vt:lpstr>Executive</vt:lpstr>
      <vt:lpstr>Slide 1</vt:lpstr>
      <vt:lpstr>Overview</vt:lpstr>
      <vt:lpstr>Observing Collections Digitization</vt:lpstr>
      <vt:lpstr>Why discuss  ~ the social issues?</vt:lpstr>
      <vt:lpstr>Slide 5</vt:lpstr>
      <vt:lpstr>Social Issue Layers</vt:lpstr>
      <vt:lpstr>Overview</vt:lpstr>
      <vt:lpstr>the three r’s</vt:lpstr>
      <vt:lpstr>3 aspects of change management</vt:lpstr>
      <vt:lpstr>Change</vt:lpstr>
      <vt:lpstr>Motivation</vt:lpstr>
      <vt:lpstr>Overview</vt:lpstr>
      <vt:lpstr>Workflow Evolution ~  things people changed (adaptation)</vt:lpstr>
      <vt:lpstr>A Unique Tool for the Job: Forceps ~</vt:lpstr>
      <vt:lpstr>A Unique Tool for the Job: Forceps ~</vt:lpstr>
      <vt:lpstr>Task Order / Task Method</vt:lpstr>
      <vt:lpstr>Keystroke Shortcuts</vt:lpstr>
      <vt:lpstr>Software Automation</vt:lpstr>
      <vt:lpstr>Using Skill Sets</vt:lpstr>
      <vt:lpstr>Openness to Change</vt:lpstr>
      <vt:lpstr>More about change</vt:lpstr>
      <vt:lpstr>5 important principles of effective workflows…</vt:lpstr>
      <vt:lpstr>Overview</vt:lpstr>
      <vt:lpstr>Evaluate a Workflow</vt:lpstr>
      <vt:lpstr>Why Slow Steps Occur</vt:lpstr>
      <vt:lpstr>Tweak the Slowest Step/s</vt:lpstr>
      <vt:lpstr>Organization Maturity</vt:lpstr>
      <vt:lpstr>What’s your Digitization Maturity? Find out here …on page 67+</vt:lpstr>
      <vt:lpstr>What’s your Digitization Maturity? </vt:lpstr>
      <vt:lpstr>Increasing Cultural Maturity little science to big science</vt:lpstr>
      <vt:lpstr>Your Workflows</vt:lpstr>
      <vt:lpstr>our T-shirt!</vt:lpstr>
      <vt:lpstr>Keep in Mind</vt:lpstr>
      <vt:lpstr>Life in Perpetual Beta http://www.jarche.com</vt:lpstr>
      <vt:lpstr>Social Issues in Collaborative Digitization…</vt:lpstr>
      <vt:lpstr>Acknowledgment &amp; Thanks</vt:lpstr>
      <vt:lpstr>Removing Artificial Boundaries: enabling innovation</vt:lpstr>
      <vt:lpstr>to keep in mind…</vt:lpstr>
    </vt:vector>
  </TitlesOfParts>
  <Company>Department of Scientific Computing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dpaul</dc:creator>
  <cp:lastModifiedBy>Deb</cp:lastModifiedBy>
  <cp:revision>74</cp:revision>
  <cp:lastPrinted>2012-05-29T20:16:02Z</cp:lastPrinted>
  <dcterms:created xsi:type="dcterms:W3CDTF">2012-05-14T16:04:18Z</dcterms:created>
  <dcterms:modified xsi:type="dcterms:W3CDTF">2012-05-30T18:40:08Z</dcterms:modified>
</cp:coreProperties>
</file>