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</p:sldMasterIdLst>
  <p:notesMasterIdLst>
    <p:notesMasterId r:id="rId16"/>
  </p:notesMasterIdLst>
  <p:handoutMasterIdLst>
    <p:handoutMasterId r:id="rId17"/>
  </p:handoutMasterIdLst>
  <p:sldIdLst>
    <p:sldId id="265" r:id="rId7"/>
    <p:sldId id="266" r:id="rId8"/>
    <p:sldId id="258" r:id="rId9"/>
    <p:sldId id="259" r:id="rId10"/>
    <p:sldId id="260" r:id="rId11"/>
    <p:sldId id="261" r:id="rId12"/>
    <p:sldId id="268" r:id="rId13"/>
    <p:sldId id="267" r:id="rId14"/>
    <p:sldId id="269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255EF-D818-4343-BD1E-C72A616FFE2A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15733-55D1-42DD-ACF3-4F56373A7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71C9DCE-C892-4064-82BD-B084932E671C}" type="datetimeFigureOut">
              <a:rPr lang="en-US" smtClean="0"/>
              <a:pPr/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2CC67B-B26A-465B-9339-D306FF37F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C67B-B26A-465B-9339-D306FF37F8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C67B-B26A-465B-9339-D306FF37F8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79CA8C-3123-492C-BC52-F81DCFC6177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C7A2F-B075-4FFA-933F-51EA28C14ECF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D8B584-9815-4D56-990A-07D24857257B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693F3-C29B-4BCB-BDE2-D739BE6EF3F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C67B-B26A-465B-9339-D306FF37F8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C67B-B26A-465B-9339-D306FF37F8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CC67B-B26A-465B-9339-D306FF37F8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A8B1-97D4-43D1-8CF1-91B117A19B8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149-4CE2-4A73-AECF-A8D75421EC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A8B1-97D4-43D1-8CF1-91B117A19B8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149-4CE2-4A73-AECF-A8D75421EC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A8B1-97D4-43D1-8CF1-91B117A19B8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149-4CE2-4A73-AECF-A8D75421EC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A8B1-97D4-43D1-8CF1-91B117A19B8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149-4CE2-4A73-AECF-A8D75421EC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A8B1-97D4-43D1-8CF1-91B117A19B8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149-4CE2-4A73-AECF-A8D75421EC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DA8B1-97D4-43D1-8CF1-91B117A19B82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149-4CE2-4A73-AECF-A8D75421EC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E97B0-A6DD-4026-8CD6-897FD0D38B5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E333-DFCB-4B6C-B6A1-09F4106D70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E97B0-A6DD-4026-8CD6-897FD0D38B5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E333-DFCB-4B6C-B6A1-09F4106D70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E97B0-A6DD-4026-8CD6-897FD0D38B5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E333-DFCB-4B6C-B6A1-09F4106D70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E97B0-A6DD-4026-8CD6-897FD0D38B5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E333-DFCB-4B6C-B6A1-09F4106D70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E97B0-A6DD-4026-8CD6-897FD0D38B5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E333-DFCB-4B6C-B6A1-09F4106D70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E97B0-A6DD-4026-8CD6-897FD0D38B50}" type="datetimeFigureOut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4/27/2012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E333-DFCB-4B6C-B6A1-09F4106D70D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C000"/>
                </a:solidFill>
              </a:rPr>
              <a:t>Paleocollections</a:t>
            </a:r>
            <a:r>
              <a:rPr lang="en-US" sz="5400" dirty="0" smtClean="0">
                <a:solidFill>
                  <a:srgbClr val="FFC000"/>
                </a:solidFill>
              </a:rPr>
              <a:t> Meeting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108325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Judith E. Skog</a:t>
            </a:r>
          </a:p>
          <a:p>
            <a:pPr algn="ctr">
              <a:buNone/>
            </a:pPr>
            <a:r>
              <a:rPr lang="en-US" sz="2000" dirty="0" smtClean="0"/>
              <a:t>Biological Sciences Directorate</a:t>
            </a:r>
          </a:p>
          <a:p>
            <a:pPr algn="ctr">
              <a:buNone/>
            </a:pPr>
            <a:r>
              <a:rPr lang="en-US" sz="2000" dirty="0" smtClean="0"/>
              <a:t>Emerging Frontiers Division</a:t>
            </a:r>
          </a:p>
          <a:p>
            <a:pPr algn="ctr">
              <a:buNone/>
            </a:pPr>
            <a:r>
              <a:rPr lang="en-US" sz="3600" dirty="0" smtClean="0"/>
              <a:t>H. Richard Lane</a:t>
            </a:r>
          </a:p>
          <a:p>
            <a:pPr algn="ctr">
              <a:buNone/>
            </a:pPr>
            <a:r>
              <a:rPr lang="en-US" sz="2000" dirty="0" smtClean="0"/>
              <a:t>Geological Sciences Directorate</a:t>
            </a:r>
          </a:p>
          <a:p>
            <a:pPr algn="ctr">
              <a:buNone/>
            </a:pPr>
            <a:r>
              <a:rPr lang="en-US" sz="2000" dirty="0" smtClean="0"/>
              <a:t>Earth Systems Science</a:t>
            </a:r>
            <a:endParaRPr lang="en-US" sz="2000" dirty="0"/>
          </a:p>
        </p:txBody>
      </p:sp>
      <p:pic>
        <p:nvPicPr>
          <p:cNvPr id="8" name="Picture 7" descr="1b406a34a6596709e563fe2aa855c089.media.900x2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219200"/>
            <a:ext cx="7029450" cy="1959483"/>
          </a:xfrm>
          <a:prstGeom prst="rect">
            <a:avLst/>
          </a:prstGeom>
        </p:spPr>
      </p:pic>
      <p:pic>
        <p:nvPicPr>
          <p:cNvPr id="21506" name="Picture 2" descr="NSF logo graph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638800"/>
            <a:ext cx="990600" cy="9645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Collections Digitization at NSF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Development of the ADBC program</a:t>
            </a:r>
          </a:p>
          <a:p>
            <a:pPr lvl="1"/>
            <a:r>
              <a:rPr lang="en-US" sz="3200" dirty="0" smtClean="0"/>
              <a:t>Needs defined</a:t>
            </a:r>
          </a:p>
          <a:p>
            <a:pPr lvl="1"/>
            <a:r>
              <a:rPr lang="en-US" sz="3200" dirty="0" smtClean="0"/>
              <a:t>Community strategic plan</a:t>
            </a:r>
          </a:p>
          <a:p>
            <a:pPr lvl="1"/>
            <a:r>
              <a:rPr lang="en-US" sz="3200" dirty="0" smtClean="0"/>
              <a:t>NSF program based on policies and gaps</a:t>
            </a:r>
          </a:p>
          <a:p>
            <a:r>
              <a:rPr lang="en-US" sz="3600" dirty="0" smtClean="0"/>
              <a:t>GEO joined in effort this year</a:t>
            </a:r>
          </a:p>
          <a:p>
            <a:pPr lvl="1"/>
            <a:r>
              <a:rPr lang="en-US" sz="3200" dirty="0" smtClean="0"/>
              <a:t>Meets some of </a:t>
            </a:r>
            <a:r>
              <a:rPr lang="en-US" sz="3200" dirty="0" err="1" smtClean="0"/>
              <a:t>EarthCube</a:t>
            </a:r>
            <a:r>
              <a:rPr lang="en-US" sz="3200" dirty="0" smtClean="0"/>
              <a:t> goals</a:t>
            </a:r>
          </a:p>
          <a:p>
            <a:r>
              <a:rPr lang="en-US" sz="3600" dirty="0" smtClean="0"/>
              <a:t>Need rationale for </a:t>
            </a:r>
            <a:r>
              <a:rPr lang="en-US" sz="3600" dirty="0" err="1" smtClean="0"/>
              <a:t>paleo</a:t>
            </a:r>
            <a:r>
              <a:rPr lang="en-US" sz="3600" dirty="0" smtClean="0"/>
              <a:t> integration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Defining the Need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7085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dirty="0" smtClean="0"/>
              <a:t>Reports from the Federal Interagency Working Group on Scientific Collections and a survey by NSF of nonfederal collections cited need for ‘dark data’ in collections to be accessible for research broadly. Online accessibility critical.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3200" dirty="0" smtClean="0"/>
              <a:t>	</a:t>
            </a:r>
            <a:r>
              <a:rPr lang="en-US" sz="2400" dirty="0" smtClean="0"/>
              <a:t>needed for biodiversity-based studies as baseline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400" dirty="0" smtClean="0"/>
              <a:t>	understand gaps in knowledge</a:t>
            </a:r>
          </a:p>
          <a:p>
            <a:pPr marL="0" indent="0">
              <a:buNone/>
            </a:pPr>
            <a:r>
              <a:rPr lang="en-US" sz="2400" dirty="0" smtClean="0"/>
              <a:t>	proper validation of species </a:t>
            </a:r>
          </a:p>
          <a:p>
            <a:pPr marL="0" indent="0">
              <a:buNone/>
            </a:pPr>
            <a:r>
              <a:rPr lang="en-US" sz="2400" dirty="0" smtClean="0"/>
              <a:t>	ancillary data such as </a:t>
            </a:r>
            <a:r>
              <a:rPr lang="en-US" sz="2400" dirty="0" smtClean="0"/>
              <a:t> </a:t>
            </a:r>
            <a:r>
              <a:rPr lang="en-US" sz="2400" dirty="0" smtClean="0"/>
              <a:t>SEM photos, </a:t>
            </a:r>
            <a:r>
              <a:rPr lang="en-US" sz="2400" dirty="0" smtClean="0"/>
              <a:t>DNA </a:t>
            </a:r>
            <a:r>
              <a:rPr lang="en-US" sz="2400" dirty="0" smtClean="0"/>
              <a:t>samples </a:t>
            </a:r>
            <a:r>
              <a:rPr lang="en-US" sz="2400" dirty="0" smtClean="0"/>
              <a:t>	and environment/habitat </a:t>
            </a:r>
            <a:r>
              <a:rPr lang="en-US" sz="2400" dirty="0" smtClean="0"/>
              <a:t>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Result from the Focus Group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 smtClean="0">
              <a:ea typeface="ＭＳ Ｐゴシック"/>
              <a:cs typeface="Arial" pitchFamily="34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ea typeface="ＭＳ Ｐゴシック"/>
                <a:cs typeface="Arial" pitchFamily="34" charset="0"/>
              </a:rPr>
              <a:t>Strategic plan for digitizing, imaging, mobilizing collections data for the non-federal collections in the USA</a:t>
            </a:r>
            <a:r>
              <a:rPr lang="en-US" sz="2800" dirty="0" smtClean="0">
                <a:ea typeface="ＭＳ Ｐゴシック"/>
                <a:cs typeface="Arial" pitchFamily="34" charset="0"/>
              </a:rPr>
              <a:t> completed June 2010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a typeface="ＭＳ Ｐゴシック"/>
                <a:cs typeface="Arial" pitchFamily="34" charset="0"/>
              </a:rPr>
              <a:t>Need a central organization for integration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a typeface="ＭＳ Ｐゴシック"/>
                <a:cs typeface="Arial" pitchFamily="34" charset="0"/>
              </a:rPr>
              <a:t>Need for thematic networks based on research area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a typeface="ＭＳ Ｐゴシック"/>
                <a:cs typeface="Arial" pitchFamily="34" charset="0"/>
              </a:rPr>
              <a:t>Need for regional groups or </a:t>
            </a:r>
            <a:r>
              <a:rPr lang="en-US" sz="2800" dirty="0" err="1" smtClean="0">
                <a:ea typeface="ＭＳ Ｐゴシック"/>
                <a:cs typeface="Arial" pitchFamily="34" charset="0"/>
              </a:rPr>
              <a:t>clade</a:t>
            </a:r>
            <a:r>
              <a:rPr lang="en-US" sz="2800" dirty="0" smtClean="0">
                <a:ea typeface="ＭＳ Ｐゴシック"/>
                <a:cs typeface="Arial" pitchFamily="34" charset="0"/>
              </a:rPr>
              <a:t> based groups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a typeface="ＭＳ Ｐゴシック"/>
                <a:cs typeface="Arial" pitchFamily="34" charset="0"/>
              </a:rPr>
              <a:t>Assess  need for new tools and technologies 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ea typeface="ＭＳ Ｐゴシック"/>
                <a:cs typeface="Arial" pitchFamily="34" charset="0"/>
              </a:rPr>
              <a:t>At the core are the collections</a:t>
            </a: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ea typeface="ＭＳ Ｐゴシック"/>
              <a:cs typeface="Arial" pitchFamily="34" charset="0"/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ea typeface="ＭＳ Ｐゴシック"/>
              <a:cs typeface="Arial" pitchFamily="34" charset="0"/>
            </a:endParaRPr>
          </a:p>
          <a:p>
            <a:pPr marL="868680" lvl="1" indent="-283464" fontAlgn="auto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ea typeface="ＭＳ Ｐゴシック"/>
              <a:cs typeface="Arial" pitchFamily="34" charset="0"/>
            </a:endParaRPr>
          </a:p>
          <a:p>
            <a:pPr marL="868680" lvl="1" indent="-283464" fontAlgn="auto">
              <a:spcAft>
                <a:spcPts val="0"/>
              </a:spcAft>
              <a:buNone/>
              <a:defRPr/>
            </a:pPr>
            <a:endParaRPr lang="en-US" dirty="0" smtClean="0">
              <a:ea typeface="ＭＳ Ｐゴシック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06272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NSF Program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Community plan outlined program goals</a:t>
            </a:r>
          </a:p>
          <a:p>
            <a:r>
              <a:rPr lang="en-US" dirty="0" smtClean="0"/>
              <a:t>NSF assessed programs to see what was available</a:t>
            </a:r>
          </a:p>
          <a:p>
            <a:pPr lvl="1"/>
            <a:r>
              <a:rPr lang="en-US" dirty="0" smtClean="0"/>
              <a:t>Individual collections and regional or </a:t>
            </a:r>
            <a:r>
              <a:rPr lang="en-US" dirty="0" err="1" smtClean="0"/>
              <a:t>clade</a:t>
            </a:r>
            <a:r>
              <a:rPr lang="en-US" dirty="0" smtClean="0"/>
              <a:t> based activities supported through Collections Improvements program</a:t>
            </a:r>
          </a:p>
          <a:p>
            <a:pPr lvl="1"/>
            <a:r>
              <a:rPr lang="en-US" dirty="0" smtClean="0"/>
              <a:t>Tools supported through informatics and instrumentation programs </a:t>
            </a:r>
          </a:p>
          <a:p>
            <a:r>
              <a:rPr lang="en-US" dirty="0" smtClean="0"/>
              <a:t>Two items in plan had no place for funding</a:t>
            </a:r>
          </a:p>
          <a:p>
            <a:pPr lvl="1"/>
            <a:r>
              <a:rPr lang="en-US" dirty="0" smtClean="0"/>
              <a:t>The Central coordinating resource for digitization projects</a:t>
            </a:r>
          </a:p>
          <a:p>
            <a:pPr lvl="1"/>
            <a:r>
              <a:rPr lang="en-US" dirty="0" smtClean="0"/>
              <a:t>Digitization based on research challenges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94788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New NSF Strategic Plan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8525"/>
          </a:xfrm>
        </p:spPr>
        <p:txBody>
          <a:bodyPr/>
          <a:lstStyle/>
          <a:p>
            <a:r>
              <a:rPr lang="en-US" dirty="0" smtClean="0"/>
              <a:t>Transform the frontiers emphasizes the seamless</a:t>
            </a:r>
            <a:r>
              <a:rPr lang="en-US" b="1" dirty="0" smtClean="0"/>
              <a:t> </a:t>
            </a:r>
            <a:r>
              <a:rPr lang="en-US" dirty="0" smtClean="0"/>
              <a:t>integration of research and education as well as the </a:t>
            </a:r>
            <a:r>
              <a:rPr lang="en-US" dirty="0" smtClean="0">
                <a:solidFill>
                  <a:srgbClr val="FFFF00"/>
                </a:solidFill>
              </a:rPr>
              <a:t>close coupling of research infrastructure and discovery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Division of Emerging Frontiers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Division devoted to innovative , multidisciplinary projects</a:t>
            </a:r>
          </a:p>
          <a:p>
            <a:r>
              <a:rPr lang="en-US" sz="3600" dirty="0" smtClean="0"/>
              <a:t>Virtual division – works across boundaries and incubates activities</a:t>
            </a:r>
          </a:p>
          <a:p>
            <a:r>
              <a:rPr lang="en-US" sz="3600" dirty="0" smtClean="0"/>
              <a:t>Encourages synergy between disciplines</a:t>
            </a:r>
          </a:p>
          <a:p>
            <a:r>
              <a:rPr lang="en-US" sz="3600" dirty="0" smtClean="0"/>
              <a:t> Promotes networking activities for 21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Century Biology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ADBC program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Set up  an integrative national resource</a:t>
            </a:r>
          </a:p>
          <a:p>
            <a:r>
              <a:rPr lang="en-US" sz="3600" dirty="0" smtClean="0"/>
              <a:t>Focus on digitizing existing specimens into a network</a:t>
            </a:r>
          </a:p>
          <a:p>
            <a:r>
              <a:rPr lang="en-US" sz="3600" dirty="0" smtClean="0"/>
              <a:t>Emphasize innovative ways to increase efficiency and cut costs</a:t>
            </a:r>
          </a:p>
          <a:p>
            <a:r>
              <a:rPr lang="en-US" sz="3600" dirty="0" smtClean="0"/>
              <a:t>Rationale to inform grand challenge research questions through projects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Next Steps - Workshop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Innovate – think outside the standard approaches and think strategically and broadly </a:t>
            </a:r>
          </a:p>
          <a:p>
            <a:r>
              <a:rPr lang="en-US" dirty="0" smtClean="0"/>
              <a:t>Integrate – look to big data issues, metadata, international activities – and think about other sources of funding beyond GEO and beyond NSF</a:t>
            </a:r>
          </a:p>
          <a:p>
            <a:r>
              <a:rPr lang="en-US" dirty="0" smtClean="0"/>
              <a:t>Inquire – what are the grand challenges facing science, how does </a:t>
            </a:r>
            <a:r>
              <a:rPr lang="en-US" dirty="0" err="1" smtClean="0"/>
              <a:t>paleo</a:t>
            </a:r>
            <a:r>
              <a:rPr lang="en-US" dirty="0" smtClean="0"/>
              <a:t> play a role in the answers, and why are collections critical for these studies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379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Apex</vt:lpstr>
      <vt:lpstr>1_Apex</vt:lpstr>
      <vt:lpstr>2_Apex</vt:lpstr>
      <vt:lpstr>3_Apex</vt:lpstr>
      <vt:lpstr>4_Apex</vt:lpstr>
      <vt:lpstr>5_Apex</vt:lpstr>
      <vt:lpstr>Paleocollections Meeting </vt:lpstr>
      <vt:lpstr>Collections Digitization at NSF</vt:lpstr>
      <vt:lpstr>Defining the Need</vt:lpstr>
      <vt:lpstr>Result from the Focus Group</vt:lpstr>
      <vt:lpstr>NSF Program </vt:lpstr>
      <vt:lpstr>New NSF Strategic Plan</vt:lpstr>
      <vt:lpstr>Division of Emerging Frontiers</vt:lpstr>
      <vt:lpstr>ADBC program </vt:lpstr>
      <vt:lpstr>Next Steps - Workshop</vt:lpstr>
    </vt:vector>
  </TitlesOfParts>
  <Company>George Mason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the Need</dc:title>
  <dc:creator>GMU</dc:creator>
  <cp:lastModifiedBy>Valued Acer Customer</cp:lastModifiedBy>
  <cp:revision>52</cp:revision>
  <dcterms:created xsi:type="dcterms:W3CDTF">2011-11-16T17:24:18Z</dcterms:created>
  <dcterms:modified xsi:type="dcterms:W3CDTF">2012-04-27T11:35:16Z</dcterms:modified>
</cp:coreProperties>
</file>