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0"/>
  </p:notesMasterIdLst>
  <p:handoutMasterIdLst>
    <p:handoutMasterId r:id="rId21"/>
  </p:handoutMasterIdLst>
  <p:sldIdLst>
    <p:sldId id="256" r:id="rId2"/>
    <p:sldId id="423" r:id="rId3"/>
    <p:sldId id="424" r:id="rId4"/>
    <p:sldId id="425" r:id="rId5"/>
    <p:sldId id="426" r:id="rId6"/>
    <p:sldId id="427" r:id="rId7"/>
    <p:sldId id="428" r:id="rId8"/>
    <p:sldId id="429" r:id="rId9"/>
    <p:sldId id="430" r:id="rId10"/>
    <p:sldId id="431" r:id="rId11"/>
    <p:sldId id="432" r:id="rId12"/>
    <p:sldId id="433" r:id="rId13"/>
    <p:sldId id="434" r:id="rId14"/>
    <p:sldId id="435" r:id="rId15"/>
    <p:sldId id="436" r:id="rId16"/>
    <p:sldId id="421" r:id="rId17"/>
    <p:sldId id="437" r:id="rId18"/>
    <p:sldId id="438" r:id="rId19"/>
  </p:sldIdLst>
  <p:sldSz cx="9144000" cy="6858000" type="screen4x3"/>
  <p:notesSz cx="6954838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7C3F"/>
    <a:srgbClr val="37609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84407" autoAdjust="0"/>
  </p:normalViewPr>
  <p:slideViewPr>
    <p:cSldViewPr>
      <p:cViewPr>
        <p:scale>
          <a:sx n="66" d="100"/>
          <a:sy n="66" d="100"/>
        </p:scale>
        <p:origin x="-2104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3075" cy="461963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40176" y="0"/>
            <a:ext cx="3013075" cy="461963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20BD3DA3-AEA8-4C32-86D3-4A33A16D08EA}" type="datetimeFigureOut">
              <a:rPr lang="en-US" smtClean="0"/>
              <a:pPr/>
              <a:t>4/26/12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7289"/>
            <a:ext cx="3013075" cy="461962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40176" y="8777289"/>
            <a:ext cx="3013075" cy="461962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077FC18F-C2E6-4FAC-976A-991D2F60E0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58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4291" cy="461410"/>
          </a:xfrm>
          <a:prstGeom prst="rect">
            <a:avLst/>
          </a:prstGeom>
        </p:spPr>
        <p:txBody>
          <a:bodyPr vert="horz" lIns="91029" tIns="45514" rIns="91029" bIns="455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8968" y="0"/>
            <a:ext cx="3014291" cy="461410"/>
          </a:xfrm>
          <a:prstGeom prst="rect">
            <a:avLst/>
          </a:prstGeom>
        </p:spPr>
        <p:txBody>
          <a:bodyPr vert="horz" lIns="91029" tIns="45514" rIns="91029" bIns="45514" rtlCol="0"/>
          <a:lstStyle>
            <a:lvl1pPr algn="r">
              <a:defRPr sz="1200"/>
            </a:lvl1pPr>
          </a:lstStyle>
          <a:p>
            <a:fld id="{38A9DFE8-E678-4B49-9346-8B0DB9078ABC}" type="datetimeFigureOut">
              <a:rPr lang="en-US" smtClean="0"/>
              <a:pPr/>
              <a:t>4/26/12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21212" cy="3465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29" tIns="45514" rIns="91029" bIns="455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389715"/>
            <a:ext cx="5563870" cy="4157429"/>
          </a:xfrm>
          <a:prstGeom prst="rect">
            <a:avLst/>
          </a:prstGeom>
        </p:spPr>
        <p:txBody>
          <a:bodyPr vert="horz" lIns="91029" tIns="45514" rIns="91029" bIns="455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848"/>
            <a:ext cx="3014291" cy="461410"/>
          </a:xfrm>
          <a:prstGeom prst="rect">
            <a:avLst/>
          </a:prstGeom>
        </p:spPr>
        <p:txBody>
          <a:bodyPr vert="horz" lIns="91029" tIns="45514" rIns="91029" bIns="455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8968" y="8777848"/>
            <a:ext cx="3014291" cy="461410"/>
          </a:xfrm>
          <a:prstGeom prst="rect">
            <a:avLst/>
          </a:prstGeom>
        </p:spPr>
        <p:txBody>
          <a:bodyPr vert="horz" lIns="91029" tIns="45514" rIns="91029" bIns="45514" rtlCol="0" anchor="b"/>
          <a:lstStyle>
            <a:lvl1pPr algn="r">
              <a:defRPr sz="1200"/>
            </a:lvl1pPr>
          </a:lstStyle>
          <a:p>
            <a:fld id="{6B552B13-6D11-4809-8962-3A9CF738C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38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52B13-6D11-4809-8962-3A9CF738C8D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52B13-6D11-4809-8962-3A9CF738C8D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29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52B13-6D11-4809-8962-3A9CF738C8D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88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7000">
              <a:schemeClr val="tx1"/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5811B0-F38D-4429-A272-217E7CAEA78E}" type="datetime1">
              <a:rPr lang="en-US" smtClean="0"/>
              <a:pPr/>
              <a:t>4/26/12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4A9E34-46F8-424B-B06A-D37EEB987F56}" type="datetime1">
              <a:rPr lang="en-US" smtClean="0"/>
              <a:pPr/>
              <a:t>4/26/12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AA693A-BC26-4DE8-BB65-B37ECA7F76A4}" type="datetime1">
              <a:rPr lang="en-US" smtClean="0"/>
              <a:pPr/>
              <a:t>4/26/12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609AF0-8F6D-4583-9C7E-B84E717F9F40}" type="datetime1">
              <a:rPr lang="en-US" smtClean="0"/>
              <a:pPr/>
              <a:t>4/26/12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rotWithShape="1">
          <a:gsLst>
            <a:gs pos="7000">
              <a:schemeClr val="tx1"/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3AD71-2A99-4082-B429-270197FD3C64}" type="datetime1">
              <a:rPr lang="en-US" smtClean="0"/>
              <a:pPr/>
              <a:t>4/26/12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2881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2881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DAFE03-E1BD-4A35-8B77-7235632E4A58}" type="datetime1">
              <a:rPr lang="en-US" smtClean="0"/>
              <a:pPr/>
              <a:t>4/26/12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066800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52600"/>
            <a:ext cx="4040188" cy="4607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52600"/>
            <a:ext cx="4041775" cy="4607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9E50A3-901B-4A40-9223-93F57CE174C9}" type="datetime1">
              <a:rPr lang="en-US" smtClean="0"/>
              <a:pPr/>
              <a:t>4/26/12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CCC0CA-8095-49EF-AA55-3D96842709AA}" type="datetime1">
              <a:rPr lang="en-US" smtClean="0"/>
              <a:pPr/>
              <a:t>4/26/12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4B201-5FE5-47BD-B93F-5EE259CA3B5B}" type="datetime1">
              <a:rPr lang="en-US" smtClean="0"/>
              <a:pPr/>
              <a:t>4/26/12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B7D639-5628-43DB-964F-6242913421A2}" type="datetime1">
              <a:rPr lang="en-US" smtClean="0"/>
              <a:pPr/>
              <a:t>4/26/12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00835D-224B-4B90-9F48-D4CFFC5DFCE4}" type="datetime1">
              <a:rPr lang="en-US" smtClean="0"/>
              <a:pPr/>
              <a:t>4/26/12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hyperlink" Target="https://www.idigbio.org/wiki/_detail/idigbio_logo_rgb.png?id=idigbio_logo" TargetMode="Externa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257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28600" y="6457648"/>
            <a:ext cx="4572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-9525" y="0"/>
            <a:ext cx="9163050" cy="381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0"/>
            <a:ext cx="4762500" cy="2334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 rot="21435692">
            <a:off x="-10088" y="67822"/>
            <a:ext cx="9174161" cy="3741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5772"/>
              <a:gd name="connsiteY0" fmla="*/ 9247 h 10668"/>
              <a:gd name="connsiteX1" fmla="*/ 1620 w 5772"/>
              <a:gd name="connsiteY1" fmla="*/ 7 h 10668"/>
              <a:gd name="connsiteX2" fmla="*/ 4110 w 5772"/>
              <a:gd name="connsiteY2" fmla="*/ 9289 h 10668"/>
              <a:gd name="connsiteX3" fmla="*/ 5772 w 5772"/>
              <a:gd name="connsiteY3" fmla="*/ 8281 h 10668"/>
              <a:gd name="connsiteX0" fmla="*/ 0 w 5767"/>
              <a:gd name="connsiteY0" fmla="*/ 7104 h 11097"/>
              <a:gd name="connsiteX1" fmla="*/ 1615 w 5767"/>
              <a:gd name="connsiteY1" fmla="*/ 436 h 11097"/>
              <a:gd name="connsiteX2" fmla="*/ 4105 w 5767"/>
              <a:gd name="connsiteY2" fmla="*/ 9718 h 11097"/>
              <a:gd name="connsiteX3" fmla="*/ 5767 w 5767"/>
              <a:gd name="connsiteY3" fmla="*/ 8710 h 11097"/>
              <a:gd name="connsiteX0" fmla="*/ 0 w 5765"/>
              <a:gd name="connsiteY0" fmla="*/ 7104 h 15312"/>
              <a:gd name="connsiteX1" fmla="*/ 1615 w 5765"/>
              <a:gd name="connsiteY1" fmla="*/ 436 h 15312"/>
              <a:gd name="connsiteX2" fmla="*/ 4105 w 5765"/>
              <a:gd name="connsiteY2" fmla="*/ 9718 h 15312"/>
              <a:gd name="connsiteX3" fmla="*/ 5765 w 5765"/>
              <a:gd name="connsiteY3" fmla="*/ 15102 h 15312"/>
              <a:gd name="connsiteX0" fmla="*/ 0 w 5771"/>
              <a:gd name="connsiteY0" fmla="*/ 7104 h 12734"/>
              <a:gd name="connsiteX1" fmla="*/ 1615 w 5771"/>
              <a:gd name="connsiteY1" fmla="*/ 436 h 12734"/>
              <a:gd name="connsiteX2" fmla="*/ 4105 w 5771"/>
              <a:gd name="connsiteY2" fmla="*/ 9718 h 12734"/>
              <a:gd name="connsiteX3" fmla="*/ 5771 w 5771"/>
              <a:gd name="connsiteY3" fmla="*/ 12524 h 12734"/>
              <a:gd name="connsiteX0" fmla="*/ 0 w 5771"/>
              <a:gd name="connsiteY0" fmla="*/ 7669 h 15693"/>
              <a:gd name="connsiteX1" fmla="*/ 1615 w 5771"/>
              <a:gd name="connsiteY1" fmla="*/ 1001 h 15693"/>
              <a:gd name="connsiteX2" fmla="*/ 4106 w 5771"/>
              <a:gd name="connsiteY2" fmla="*/ 13678 h 15693"/>
              <a:gd name="connsiteX3" fmla="*/ 5771 w 5771"/>
              <a:gd name="connsiteY3" fmla="*/ 13089 h 15693"/>
              <a:gd name="connsiteX0" fmla="*/ 0 w 5771"/>
              <a:gd name="connsiteY0" fmla="*/ 6474 h 14298"/>
              <a:gd name="connsiteX1" fmla="*/ 1583 w 5771"/>
              <a:gd name="connsiteY1" fmla="*/ 1001 h 14298"/>
              <a:gd name="connsiteX2" fmla="*/ 4106 w 5771"/>
              <a:gd name="connsiteY2" fmla="*/ 12483 h 14298"/>
              <a:gd name="connsiteX3" fmla="*/ 5771 w 5771"/>
              <a:gd name="connsiteY3" fmla="*/ 11894 h 14298"/>
              <a:gd name="connsiteX0" fmla="*/ 0 w 5772"/>
              <a:gd name="connsiteY0" fmla="*/ 6474 h 14071"/>
              <a:gd name="connsiteX1" fmla="*/ 1583 w 5772"/>
              <a:gd name="connsiteY1" fmla="*/ 1001 h 14071"/>
              <a:gd name="connsiteX2" fmla="*/ 4106 w 5772"/>
              <a:gd name="connsiteY2" fmla="*/ 12483 h 14071"/>
              <a:gd name="connsiteX3" fmla="*/ 5772 w 5772"/>
              <a:gd name="connsiteY3" fmla="*/ 10531 h 14071"/>
              <a:gd name="connsiteX0" fmla="*/ 0 w 5772"/>
              <a:gd name="connsiteY0" fmla="*/ 6626 h 15131"/>
              <a:gd name="connsiteX1" fmla="*/ 1583 w 5772"/>
              <a:gd name="connsiteY1" fmla="*/ 1153 h 15131"/>
              <a:gd name="connsiteX2" fmla="*/ 4105 w 5772"/>
              <a:gd name="connsiteY2" fmla="*/ 13543 h 15131"/>
              <a:gd name="connsiteX3" fmla="*/ 5772 w 5772"/>
              <a:gd name="connsiteY3" fmla="*/ 10683 h 15131"/>
              <a:gd name="connsiteX0" fmla="*/ 0 w 5779"/>
              <a:gd name="connsiteY0" fmla="*/ 6626 h 14700"/>
              <a:gd name="connsiteX1" fmla="*/ 1583 w 5779"/>
              <a:gd name="connsiteY1" fmla="*/ 1153 h 14700"/>
              <a:gd name="connsiteX2" fmla="*/ 4105 w 5779"/>
              <a:gd name="connsiteY2" fmla="*/ 13543 h 14700"/>
              <a:gd name="connsiteX3" fmla="*/ 5779 w 5779"/>
              <a:gd name="connsiteY3" fmla="*/ 8094 h 1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9" h="14700">
                <a:moveTo>
                  <a:pt x="0" y="6626"/>
                </a:moveTo>
                <a:cubicBezTo>
                  <a:pt x="282" y="6398"/>
                  <a:pt x="899" y="0"/>
                  <a:pt x="1583" y="1153"/>
                </a:cubicBezTo>
                <a:cubicBezTo>
                  <a:pt x="2267" y="2306"/>
                  <a:pt x="3406" y="12386"/>
                  <a:pt x="4105" y="13543"/>
                </a:cubicBezTo>
                <a:cubicBezTo>
                  <a:pt x="4804" y="14700"/>
                  <a:pt x="5433" y="8304"/>
                  <a:pt x="5779" y="8094"/>
                </a:cubicBezTo>
              </a:path>
            </a:pathLst>
          </a:custGeom>
          <a:noFill/>
          <a:ln w="10795" cap="flat" cmpd="sng" algn="ctr">
            <a:gradFill>
              <a:gsLst>
                <a:gs pos="74000">
                  <a:schemeClr val="accent3">
                    <a:shade val="75000"/>
                  </a:schemeClr>
                </a:gs>
                <a:gs pos="86000">
                  <a:schemeClr val="tx1">
                    <a:alpha val="29000"/>
                  </a:schemeClr>
                </a:gs>
                <a:gs pos="16000">
                  <a:schemeClr val="accent2">
                    <a:shade val="75000"/>
                    <a:alpha val="56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21435692">
            <a:off x="-5748" y="20686"/>
            <a:ext cx="9153532" cy="40981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5766"/>
              <a:gd name="connsiteY0" fmla="*/ 732 h 1350"/>
              <a:gd name="connsiteX1" fmla="*/ 1638 w 5766"/>
              <a:gd name="connsiteY1" fmla="*/ 228 h 1350"/>
              <a:gd name="connsiteX2" fmla="*/ 4123 w 5766"/>
              <a:gd name="connsiteY2" fmla="*/ 1312 h 1350"/>
              <a:gd name="connsiteX3" fmla="*/ 5766 w 5766"/>
              <a:gd name="connsiteY3" fmla="*/ 0 h 1350"/>
              <a:gd name="connsiteX0" fmla="*/ 0 w 5768"/>
              <a:gd name="connsiteY0" fmla="*/ 601 h 1226"/>
              <a:gd name="connsiteX1" fmla="*/ 1638 w 5768"/>
              <a:gd name="connsiteY1" fmla="*/ 97 h 1226"/>
              <a:gd name="connsiteX2" fmla="*/ 4123 w 5768"/>
              <a:gd name="connsiteY2" fmla="*/ 1181 h 1226"/>
              <a:gd name="connsiteX3" fmla="*/ 5768 w 5768"/>
              <a:gd name="connsiteY3" fmla="*/ 364 h 1226"/>
              <a:gd name="connsiteX0" fmla="*/ 0 w 5761"/>
              <a:gd name="connsiteY0" fmla="*/ 285 h 1289"/>
              <a:gd name="connsiteX1" fmla="*/ 1631 w 5761"/>
              <a:gd name="connsiteY1" fmla="*/ 160 h 1289"/>
              <a:gd name="connsiteX2" fmla="*/ 4116 w 5761"/>
              <a:gd name="connsiteY2" fmla="*/ 1244 h 1289"/>
              <a:gd name="connsiteX3" fmla="*/ 5761 w 5761"/>
              <a:gd name="connsiteY3" fmla="*/ 427 h 1289"/>
              <a:gd name="connsiteX0" fmla="*/ 0 w 5761"/>
              <a:gd name="connsiteY0" fmla="*/ 728 h 1805"/>
              <a:gd name="connsiteX1" fmla="*/ 1495 w 5761"/>
              <a:gd name="connsiteY1" fmla="*/ 160 h 1805"/>
              <a:gd name="connsiteX2" fmla="*/ 4116 w 5761"/>
              <a:gd name="connsiteY2" fmla="*/ 1687 h 1805"/>
              <a:gd name="connsiteX3" fmla="*/ 5761 w 5761"/>
              <a:gd name="connsiteY3" fmla="*/ 870 h 1805"/>
              <a:gd name="connsiteX0" fmla="*/ 0 w 5762"/>
              <a:gd name="connsiteY0" fmla="*/ 728 h 1888"/>
              <a:gd name="connsiteX1" fmla="*/ 1495 w 5762"/>
              <a:gd name="connsiteY1" fmla="*/ 160 h 1888"/>
              <a:gd name="connsiteX2" fmla="*/ 4116 w 5762"/>
              <a:gd name="connsiteY2" fmla="*/ 1687 h 1888"/>
              <a:gd name="connsiteX3" fmla="*/ 5762 w 5762"/>
              <a:gd name="connsiteY3" fmla="*/ 1364 h 1888"/>
              <a:gd name="connsiteX0" fmla="*/ 0 w 5762"/>
              <a:gd name="connsiteY0" fmla="*/ 737 h 1953"/>
              <a:gd name="connsiteX1" fmla="*/ 1495 w 5762"/>
              <a:gd name="connsiteY1" fmla="*/ 169 h 1953"/>
              <a:gd name="connsiteX2" fmla="*/ 4120 w 5762"/>
              <a:gd name="connsiteY2" fmla="*/ 1752 h 1953"/>
              <a:gd name="connsiteX3" fmla="*/ 5762 w 5762"/>
              <a:gd name="connsiteY3" fmla="*/ 1373 h 1953"/>
              <a:gd name="connsiteX0" fmla="*/ 0 w 5762"/>
              <a:gd name="connsiteY0" fmla="*/ 1118 h 2397"/>
              <a:gd name="connsiteX1" fmla="*/ 1501 w 5762"/>
              <a:gd name="connsiteY1" fmla="*/ 169 h 2397"/>
              <a:gd name="connsiteX2" fmla="*/ 4120 w 5762"/>
              <a:gd name="connsiteY2" fmla="*/ 2133 h 2397"/>
              <a:gd name="connsiteX3" fmla="*/ 5762 w 5762"/>
              <a:gd name="connsiteY3" fmla="*/ 1754 h 2397"/>
              <a:gd name="connsiteX0" fmla="*/ 0 w 5762"/>
              <a:gd name="connsiteY0" fmla="*/ 1110 h 2389"/>
              <a:gd name="connsiteX1" fmla="*/ 1501 w 5762"/>
              <a:gd name="connsiteY1" fmla="*/ 161 h 2389"/>
              <a:gd name="connsiteX2" fmla="*/ 4120 w 5762"/>
              <a:gd name="connsiteY2" fmla="*/ 2125 h 2389"/>
              <a:gd name="connsiteX3" fmla="*/ 5762 w 5762"/>
              <a:gd name="connsiteY3" fmla="*/ 1746 h 2389"/>
              <a:gd name="connsiteX0" fmla="*/ 0 w 5765"/>
              <a:gd name="connsiteY0" fmla="*/ 1110 h 2399"/>
              <a:gd name="connsiteX1" fmla="*/ 1501 w 5765"/>
              <a:gd name="connsiteY1" fmla="*/ 161 h 2399"/>
              <a:gd name="connsiteX2" fmla="*/ 4120 w 5765"/>
              <a:gd name="connsiteY2" fmla="*/ 2125 h 2399"/>
              <a:gd name="connsiteX3" fmla="*/ 5765 w 5765"/>
              <a:gd name="connsiteY3" fmla="*/ 1802 h 2399"/>
              <a:gd name="connsiteX0" fmla="*/ 0 w 5752"/>
              <a:gd name="connsiteY0" fmla="*/ 1110 h 2353"/>
              <a:gd name="connsiteX1" fmla="*/ 1501 w 5752"/>
              <a:gd name="connsiteY1" fmla="*/ 161 h 2353"/>
              <a:gd name="connsiteX2" fmla="*/ 4120 w 5752"/>
              <a:gd name="connsiteY2" fmla="*/ 2125 h 2353"/>
              <a:gd name="connsiteX3" fmla="*/ 5752 w 5752"/>
              <a:gd name="connsiteY3" fmla="*/ 1530 h 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2" h="2353">
                <a:moveTo>
                  <a:pt x="0" y="1110"/>
                </a:moveTo>
                <a:cubicBezTo>
                  <a:pt x="273" y="1025"/>
                  <a:pt x="705" y="0"/>
                  <a:pt x="1501" y="161"/>
                </a:cubicBezTo>
                <a:cubicBezTo>
                  <a:pt x="2188" y="330"/>
                  <a:pt x="3412" y="1897"/>
                  <a:pt x="4120" y="2125"/>
                </a:cubicBezTo>
                <a:cubicBezTo>
                  <a:pt x="4828" y="2353"/>
                  <a:pt x="5410" y="1700"/>
                  <a:pt x="5752" y="1530"/>
                </a:cubicBezTo>
              </a:path>
            </a:pathLst>
          </a:custGeom>
          <a:noFill/>
          <a:ln w="9525" cap="flat" cmpd="sng" algn="ctr">
            <a:gradFill>
              <a:gsLst>
                <a:gs pos="74000">
                  <a:schemeClr val="accent4"/>
                </a:gs>
                <a:gs pos="44000">
                  <a:schemeClr val="accent1"/>
                </a:gs>
                <a:gs pos="33000">
                  <a:schemeClr val="accent2">
                    <a:alpha val="56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2050" name="Picture 2" descr="https://www.idigbio.org/wiki/_media/idigbio_logo_rgb.png?w=100">
            <a:hlinkClick r:id="rId13" tooltip="idigbio_logo_rgb.png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586" y="6527498"/>
            <a:ext cx="9525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j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j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5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aleodb.org/cgi-bin/bridge.pl" TargetMode="External"/><Relationship Id="rId3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228600" y="4038600"/>
            <a:ext cx="2743200" cy="217932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Pam Soltis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057400" y="55626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iDigBio External Advisory Board Meeting</a:t>
            </a:r>
          </a:p>
          <a:p>
            <a:pPr algn="ctr"/>
            <a:r>
              <a:rPr lang="en-US" sz="1200" dirty="0" smtClean="0"/>
              <a:t>2012 (Project Year 1)</a:t>
            </a:r>
          </a:p>
          <a:p>
            <a:pPr algn="ctr"/>
            <a:r>
              <a:rPr lang="en-US" sz="1200" dirty="0"/>
              <a:t>Supported by NSF Award EF-</a:t>
            </a:r>
            <a:r>
              <a:rPr lang="en-US" sz="1200" dirty="0" smtClean="0"/>
              <a:t>1115210</a:t>
            </a:r>
            <a:endParaRPr lang="en-US" sz="1200" dirty="0"/>
          </a:p>
        </p:txBody>
      </p:sp>
      <p:pic>
        <p:nvPicPr>
          <p:cNvPr id="9" name="Picture 23" descr="nsf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4724400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s://www.idigbio.org/wiki/_media/idigbio_logo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4978">
            <a:off x="3275845" y="2246989"/>
            <a:ext cx="5041166" cy="155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143000"/>
            <a:ext cx="3200400" cy="2590800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rgbClr val="376092"/>
                </a:solidFill>
              </a:rPr>
              <a:t>iDigBio</a:t>
            </a:r>
            <a:r>
              <a:rPr lang="en-US" sz="3200" dirty="0">
                <a:solidFill>
                  <a:srgbClr val="376092"/>
                </a:solidFill>
              </a:rPr>
              <a:t> Research Coordination </a:t>
            </a:r>
            <a:br>
              <a:rPr lang="en-US" sz="3200" dirty="0">
                <a:solidFill>
                  <a:srgbClr val="376092"/>
                </a:solidFill>
              </a:rPr>
            </a:br>
            <a:r>
              <a:rPr lang="en-US" sz="3200" dirty="0">
                <a:solidFill>
                  <a:srgbClr val="376092"/>
                </a:solidFill>
              </a:rPr>
              <a:t>and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Scientific</a:t>
            </a:r>
            <a:r>
              <a:rPr lang="en-US" sz="3200" dirty="0">
                <a:solidFill>
                  <a:srgbClr val="376092"/>
                </a:solidFill>
              </a:rPr>
              <a:t> Community Outreach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376092"/>
                </a:solidFill>
                <a:cs typeface="Arial"/>
              </a:rPr>
              <a:t>Linking to Living Collections</a:t>
            </a:r>
            <a:endParaRPr lang="en-US" sz="4800" dirty="0">
              <a:solidFill>
                <a:srgbClr val="376092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525963"/>
          </a:xfrm>
        </p:spPr>
        <p:txBody>
          <a:bodyPr>
            <a:normAutofit/>
          </a:bodyPr>
          <a:lstStyle/>
          <a:p>
            <a:pPr>
              <a:buClr>
                <a:srgbClr val="B97C3F"/>
              </a:buClr>
            </a:pPr>
            <a:r>
              <a:rPr lang="en-US" sz="3200" dirty="0" smtClean="0">
                <a:cs typeface="Arial"/>
              </a:rPr>
              <a:t>Botanical gardens, zoos, culture collections</a:t>
            </a:r>
            <a:endParaRPr lang="en-US" sz="3200" dirty="0">
              <a:cs typeface="Arial"/>
            </a:endParaRPr>
          </a:p>
        </p:txBody>
      </p:sp>
      <p:pic>
        <p:nvPicPr>
          <p:cNvPr id="4" name="Picture 3" descr="mobot.org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33600"/>
            <a:ext cx="5359401" cy="850900"/>
          </a:xfrm>
          <a:prstGeom prst="rect">
            <a:avLst/>
          </a:prstGeom>
        </p:spPr>
      </p:pic>
      <p:pic>
        <p:nvPicPr>
          <p:cNvPr id="8" name="Picture 7" descr="zoo.pdf"/>
          <p:cNvPicPr>
            <a:picLocks noChangeAspect="1"/>
          </p:cNvPicPr>
          <p:nvPr/>
        </p:nvPicPr>
        <p:blipFill>
          <a:blip r:embed="rId4"/>
          <a:srcRect r="32636"/>
          <a:stretch>
            <a:fillRect/>
          </a:stretch>
        </p:blipFill>
        <p:spPr>
          <a:xfrm>
            <a:off x="5105400" y="1905000"/>
            <a:ext cx="3725778" cy="25288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96200" y="3048000"/>
            <a:ext cx="1219200" cy="1494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28600" y="3048000"/>
            <a:ext cx="4419600" cy="1320800"/>
            <a:chOff x="0" y="2853708"/>
            <a:chExt cx="4419600" cy="1320800"/>
          </a:xfrm>
        </p:grpSpPr>
        <p:pic>
          <p:nvPicPr>
            <p:cNvPr id="13" name="Picture 12" descr="cultur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853708"/>
              <a:ext cx="4419600" cy="1320800"/>
            </a:xfrm>
            <a:prstGeom prst="rect">
              <a:avLst/>
            </a:prstGeom>
          </p:spPr>
        </p:pic>
        <p:pic>
          <p:nvPicPr>
            <p:cNvPr id="14" name="Picture 13" descr="fungi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5832" y="2853708"/>
              <a:ext cx="2897767" cy="575292"/>
            </a:xfrm>
            <a:prstGeom prst="rect">
              <a:avLst/>
            </a:prstGeom>
          </p:spPr>
        </p:pic>
      </p:grpSp>
      <p:pic>
        <p:nvPicPr>
          <p:cNvPr id="15" name="Picture 14" descr="algae.pdf"/>
          <p:cNvPicPr>
            <a:picLocks noChangeAspect="1"/>
          </p:cNvPicPr>
          <p:nvPr/>
        </p:nvPicPr>
        <p:blipFill>
          <a:blip r:embed="rId7"/>
          <a:srcRect r="71468"/>
          <a:stretch>
            <a:fillRect/>
          </a:stretch>
        </p:blipFill>
        <p:spPr>
          <a:xfrm>
            <a:off x="381000" y="5029200"/>
            <a:ext cx="2398824" cy="1066800"/>
          </a:xfrm>
          <a:prstGeom prst="rect">
            <a:avLst/>
          </a:prstGeom>
        </p:spPr>
      </p:pic>
      <p:pic>
        <p:nvPicPr>
          <p:cNvPr id="18" name="Picture 17" descr="nybg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6866" y="4648200"/>
            <a:ext cx="4525670" cy="2209800"/>
          </a:xfrm>
          <a:prstGeom prst="rect">
            <a:avLst/>
          </a:prstGeom>
        </p:spPr>
      </p:pic>
      <p:pic>
        <p:nvPicPr>
          <p:cNvPr id="19" name="Picture 18" descr="algae.pdf"/>
          <p:cNvPicPr>
            <a:picLocks noChangeAspect="1"/>
          </p:cNvPicPr>
          <p:nvPr/>
        </p:nvPicPr>
        <p:blipFill>
          <a:blip r:embed="rId7"/>
          <a:srcRect l="28303" b="39158"/>
          <a:stretch>
            <a:fillRect/>
          </a:stretch>
        </p:blipFill>
        <p:spPr>
          <a:xfrm>
            <a:off x="1524000" y="5562600"/>
            <a:ext cx="5307227" cy="580273"/>
          </a:xfrm>
          <a:prstGeom prst="rect">
            <a:avLst/>
          </a:prstGeom>
        </p:spPr>
      </p:pic>
      <p:pic>
        <p:nvPicPr>
          <p:cNvPr id="17" name="Picture 16" descr="nybg nam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701" y="4174508"/>
            <a:ext cx="6756400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744372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376092"/>
                </a:solidFill>
                <a:cs typeface="Arial"/>
              </a:rPr>
              <a:t>Interactions with </a:t>
            </a:r>
            <a:r>
              <a:rPr lang="en-US" sz="4000" dirty="0" err="1" smtClean="0">
                <a:solidFill>
                  <a:srgbClr val="376092"/>
                </a:solidFill>
                <a:cs typeface="Arial"/>
              </a:rPr>
              <a:t>Systematics</a:t>
            </a:r>
            <a:r>
              <a:rPr lang="en-US" sz="4000" dirty="0" smtClean="0">
                <a:solidFill>
                  <a:srgbClr val="376092"/>
                </a:solidFill>
                <a:cs typeface="Arial"/>
              </a:rPr>
              <a:t> Community </a:t>
            </a:r>
            <a:br>
              <a:rPr lang="en-US" sz="4000" dirty="0" smtClean="0">
                <a:solidFill>
                  <a:srgbClr val="376092"/>
                </a:solidFill>
                <a:cs typeface="Arial"/>
              </a:rPr>
            </a:br>
            <a:r>
              <a:rPr lang="en-US" sz="4000" dirty="0" smtClean="0">
                <a:solidFill>
                  <a:srgbClr val="376092"/>
                </a:solidFill>
                <a:cs typeface="Arial"/>
              </a:rPr>
              <a:t>and Beyond</a:t>
            </a:r>
            <a:endParaRPr lang="en-US" sz="4000" dirty="0">
              <a:solidFill>
                <a:srgbClr val="376092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5029200"/>
          </a:xfrm>
        </p:spPr>
        <p:txBody>
          <a:bodyPr>
            <a:noAutofit/>
          </a:bodyPr>
          <a:lstStyle/>
          <a:p>
            <a:pPr>
              <a:buClr>
                <a:srgbClr val="B97C3F"/>
              </a:buClr>
            </a:pPr>
            <a:r>
              <a:rPr lang="en-US" sz="2800" dirty="0" smtClean="0">
                <a:cs typeface="Arial"/>
              </a:rPr>
              <a:t>Facilitate digitization efforts</a:t>
            </a:r>
          </a:p>
          <a:p>
            <a:pPr>
              <a:buClr>
                <a:srgbClr val="B97C3F"/>
              </a:buClr>
            </a:pPr>
            <a:r>
              <a:rPr lang="en-US" sz="2800" dirty="0" smtClean="0">
                <a:cs typeface="Arial"/>
              </a:rPr>
              <a:t>Coordinate with other </a:t>
            </a:r>
            <a:r>
              <a:rPr lang="en-US" sz="2800" dirty="0" err="1" smtClean="0">
                <a:cs typeface="Arial"/>
              </a:rPr>
              <a:t>databasing</a:t>
            </a:r>
            <a:r>
              <a:rPr lang="en-US" sz="2800" dirty="0" smtClean="0">
                <a:cs typeface="Arial"/>
              </a:rPr>
              <a:t> efforts in </a:t>
            </a:r>
            <a:r>
              <a:rPr lang="en-US" sz="2800" dirty="0" err="1" smtClean="0">
                <a:cs typeface="Arial"/>
              </a:rPr>
              <a:t>systematics</a:t>
            </a:r>
            <a:endParaRPr lang="en-US" sz="2800" dirty="0" smtClean="0">
              <a:cs typeface="Arial"/>
            </a:endParaRPr>
          </a:p>
          <a:p>
            <a:pPr>
              <a:buClr>
                <a:srgbClr val="B97C3F"/>
              </a:buClr>
            </a:pPr>
            <a:endParaRPr lang="en-US" sz="2800" dirty="0" smtClean="0">
              <a:cs typeface="Arial"/>
            </a:endParaRPr>
          </a:p>
          <a:p>
            <a:pPr>
              <a:buClr>
                <a:srgbClr val="B97C3F"/>
              </a:buClr>
            </a:pPr>
            <a:endParaRPr lang="en-US" sz="2800" dirty="0" smtClean="0">
              <a:cs typeface="Arial"/>
            </a:endParaRPr>
          </a:p>
          <a:p>
            <a:pPr>
              <a:buClr>
                <a:srgbClr val="B97C3F"/>
              </a:buClr>
            </a:pPr>
            <a:endParaRPr lang="en-US" sz="2800" dirty="0" smtClean="0">
              <a:cs typeface="Arial"/>
            </a:endParaRPr>
          </a:p>
          <a:p>
            <a:pPr>
              <a:buClr>
                <a:srgbClr val="B97C3F"/>
              </a:buClr>
            </a:pPr>
            <a:endParaRPr lang="en-US" sz="2800" dirty="0" smtClean="0">
              <a:cs typeface="Arial"/>
            </a:endParaRPr>
          </a:p>
          <a:p>
            <a:pPr>
              <a:buClr>
                <a:srgbClr val="B97C3F"/>
              </a:buClr>
            </a:pPr>
            <a:endParaRPr lang="en-US" sz="2800" dirty="0" smtClean="0">
              <a:cs typeface="Arial"/>
            </a:endParaRPr>
          </a:p>
          <a:p>
            <a:pPr>
              <a:buClr>
                <a:srgbClr val="B97C3F"/>
              </a:buClr>
            </a:pPr>
            <a:r>
              <a:rPr lang="en-US" sz="2800" dirty="0" smtClean="0">
                <a:cs typeface="Arial"/>
              </a:rPr>
              <a:t>Connect to databases outside systematics:  </a:t>
            </a:r>
          </a:p>
          <a:p>
            <a:pPr marL="640080" lvl="2" indent="0">
              <a:buClr>
                <a:srgbClr val="B97C3F"/>
              </a:buClr>
              <a:buNone/>
            </a:pPr>
            <a:r>
              <a:rPr lang="en-US" sz="2800" dirty="0" smtClean="0">
                <a:cs typeface="Arial"/>
              </a:rPr>
              <a:t>ecology to genomics (NEON to </a:t>
            </a:r>
            <a:r>
              <a:rPr lang="en-US" sz="2800" dirty="0" err="1" smtClean="0">
                <a:cs typeface="Arial"/>
              </a:rPr>
              <a:t>GenBank</a:t>
            </a:r>
            <a:r>
              <a:rPr lang="en-US" sz="2800" dirty="0" smtClean="0">
                <a:cs typeface="Arial"/>
              </a:rPr>
              <a:t>)</a:t>
            </a:r>
            <a:endParaRPr lang="en-US" sz="2800" dirty="0">
              <a:cs typeface="Arial"/>
            </a:endParaRPr>
          </a:p>
        </p:txBody>
      </p:sp>
      <p:pic>
        <p:nvPicPr>
          <p:cNvPr id="4" name="Picture 3" descr="treebase shot.jpg"/>
          <p:cNvPicPr>
            <a:picLocks noChangeAspect="1"/>
          </p:cNvPicPr>
          <p:nvPr/>
        </p:nvPicPr>
        <p:blipFill>
          <a:blip r:embed="rId2"/>
          <a:srcRect r="38915" b="69487"/>
          <a:stretch>
            <a:fillRect/>
          </a:stretch>
        </p:blipFill>
        <p:spPr>
          <a:xfrm>
            <a:off x="609600" y="2819400"/>
            <a:ext cx="3747106" cy="1217272"/>
          </a:xfrm>
          <a:prstGeom prst="rect">
            <a:avLst/>
          </a:prstGeom>
        </p:spPr>
      </p:pic>
      <p:pic>
        <p:nvPicPr>
          <p:cNvPr id="5" name="Picture 4" descr="iplantheader.jpg"/>
          <p:cNvPicPr>
            <a:picLocks noChangeAspect="1"/>
          </p:cNvPicPr>
          <p:nvPr/>
        </p:nvPicPr>
        <p:blipFill>
          <a:blip r:embed="rId3"/>
          <a:srcRect r="45822"/>
          <a:stretch>
            <a:fillRect/>
          </a:stretch>
        </p:blipFill>
        <p:spPr>
          <a:xfrm>
            <a:off x="4343400" y="2819400"/>
            <a:ext cx="4062791" cy="1217272"/>
          </a:xfrm>
          <a:prstGeom prst="rect">
            <a:avLst/>
          </a:prstGeom>
        </p:spPr>
      </p:pic>
      <p:pic>
        <p:nvPicPr>
          <p:cNvPr id="6" name="Picture 5" descr="morphbank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4191000"/>
            <a:ext cx="4770489" cy="102517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376092"/>
                </a:solidFill>
                <a:cs typeface="Arial"/>
              </a:rPr>
              <a:t>Interactions Fostered Through…</a:t>
            </a:r>
            <a:endParaRPr lang="en-US" sz="4800" dirty="0">
              <a:solidFill>
                <a:srgbClr val="376092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B97C3F"/>
              </a:buClr>
            </a:pPr>
            <a:r>
              <a:rPr lang="en-US" sz="3200" dirty="0" smtClean="0">
                <a:cs typeface="Arial"/>
              </a:rPr>
              <a:t>Discussions at national meetings of professional societies (</a:t>
            </a:r>
            <a:r>
              <a:rPr lang="en-US" sz="3200" dirty="0" err="1" smtClean="0">
                <a:cs typeface="Arial"/>
              </a:rPr>
              <a:t>systematics</a:t>
            </a:r>
            <a:r>
              <a:rPr lang="en-US" sz="3200" dirty="0" smtClean="0">
                <a:cs typeface="Arial"/>
              </a:rPr>
              <a:t>, ecology, evolution, genomics)</a:t>
            </a:r>
          </a:p>
          <a:p>
            <a:pPr>
              <a:buClr>
                <a:srgbClr val="B97C3F"/>
              </a:buClr>
            </a:pPr>
            <a:r>
              <a:rPr lang="en-US" sz="3200" dirty="0" smtClean="0">
                <a:cs typeface="Arial"/>
              </a:rPr>
              <a:t>Workshops to engage members of      </a:t>
            </a:r>
            <a:r>
              <a:rPr lang="en-US" sz="3200" dirty="0" err="1" smtClean="0">
                <a:cs typeface="Arial"/>
              </a:rPr>
              <a:t>systematics</a:t>
            </a:r>
            <a:r>
              <a:rPr lang="en-US" sz="3200" dirty="0" smtClean="0">
                <a:cs typeface="Arial"/>
              </a:rPr>
              <a:t> community</a:t>
            </a:r>
          </a:p>
          <a:p>
            <a:pPr>
              <a:buClr>
                <a:srgbClr val="B97C3F"/>
              </a:buClr>
            </a:pPr>
            <a:r>
              <a:rPr lang="en-US" sz="3200" dirty="0" smtClean="0">
                <a:cs typeface="Arial"/>
              </a:rPr>
              <a:t>Workshops to engage members of different communities</a:t>
            </a:r>
            <a:endParaRPr lang="en-US" sz="3200" dirty="0">
              <a:cs typeface="Arial"/>
            </a:endParaRPr>
          </a:p>
        </p:txBody>
      </p:sp>
      <p:pic>
        <p:nvPicPr>
          <p:cNvPr id="5" name="Picture 4" descr="nsc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4724400"/>
            <a:ext cx="1604625" cy="1249109"/>
          </a:xfrm>
          <a:prstGeom prst="rect">
            <a:avLst/>
          </a:prstGeom>
        </p:spPr>
      </p:pic>
      <p:pic>
        <p:nvPicPr>
          <p:cNvPr id="8" name="Picture 7" descr="Paglog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2590800"/>
            <a:ext cx="1447800" cy="1447800"/>
          </a:xfrm>
          <a:prstGeom prst="rect">
            <a:avLst/>
          </a:prstGeom>
        </p:spPr>
      </p:pic>
      <p:pic>
        <p:nvPicPr>
          <p:cNvPr id="9" name="Picture 8" descr="asp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05400"/>
            <a:ext cx="4465365" cy="844536"/>
          </a:xfrm>
          <a:prstGeom prst="rect">
            <a:avLst/>
          </a:prstGeom>
        </p:spPr>
      </p:pic>
      <p:pic>
        <p:nvPicPr>
          <p:cNvPr id="11" name="Picture 10" descr="bsa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5588233"/>
            <a:ext cx="1770117" cy="1286285"/>
          </a:xfrm>
          <a:prstGeom prst="rect">
            <a:avLst/>
          </a:prstGeom>
        </p:spPr>
      </p:pic>
      <p:pic>
        <p:nvPicPr>
          <p:cNvPr id="12" name="Picture 11" descr="esa.pdf"/>
          <p:cNvPicPr>
            <a:picLocks noChangeAspect="1"/>
          </p:cNvPicPr>
          <p:nvPr/>
        </p:nvPicPr>
        <p:blipFill>
          <a:blip r:embed="rId6"/>
          <a:srcRect t="28085" b="15865"/>
          <a:stretch>
            <a:fillRect/>
          </a:stretch>
        </p:blipFill>
        <p:spPr>
          <a:xfrm>
            <a:off x="2286000" y="5638800"/>
            <a:ext cx="2657683" cy="109735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376092"/>
                </a:solidFill>
              </a:rPr>
              <a:t>Activities to Date</a:t>
            </a:r>
            <a:endParaRPr lang="en-US" sz="4800" dirty="0">
              <a:solidFill>
                <a:srgbClr val="3760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6435"/>
            <a:ext cx="8432346" cy="5048624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B97C3F"/>
              </a:buClr>
            </a:pPr>
            <a:r>
              <a:rPr lang="en-US" sz="3200" dirty="0" smtClean="0"/>
              <a:t>Meetings/symposia with collections community</a:t>
            </a:r>
          </a:p>
          <a:p>
            <a:pPr lvl="1">
              <a:buClr>
                <a:srgbClr val="B97C3F"/>
              </a:buClr>
            </a:pPr>
            <a:r>
              <a:rPr lang="en-US" sz="2800" dirty="0" smtClean="0"/>
              <a:t>Botany 2011</a:t>
            </a:r>
          </a:p>
          <a:p>
            <a:pPr lvl="1">
              <a:buClr>
                <a:srgbClr val="B97C3F"/>
              </a:buClr>
            </a:pPr>
            <a:r>
              <a:rPr lang="en-US" sz="2800" dirty="0" smtClean="0"/>
              <a:t>BISON</a:t>
            </a:r>
          </a:p>
          <a:p>
            <a:pPr lvl="1">
              <a:buClr>
                <a:srgbClr val="B97C3F"/>
              </a:buClr>
            </a:pPr>
            <a:r>
              <a:rPr lang="en-US" sz="2800" dirty="0" smtClean="0"/>
              <a:t>TDWG</a:t>
            </a:r>
          </a:p>
          <a:p>
            <a:pPr lvl="1">
              <a:buClr>
                <a:srgbClr val="B97C3F"/>
              </a:buClr>
            </a:pPr>
            <a:r>
              <a:rPr lang="en-US" sz="2800" dirty="0" smtClean="0"/>
              <a:t>Society of Vertebrate Paleontology</a:t>
            </a:r>
          </a:p>
          <a:p>
            <a:pPr lvl="1">
              <a:buClr>
                <a:srgbClr val="B97C3F"/>
              </a:buClr>
            </a:pPr>
            <a:r>
              <a:rPr lang="en-US" sz="2800" dirty="0" smtClean="0"/>
              <a:t>Entomological Collections Network</a:t>
            </a:r>
          </a:p>
          <a:p>
            <a:pPr lvl="1">
              <a:buClr>
                <a:srgbClr val="B97C3F"/>
              </a:buClr>
            </a:pPr>
            <a:r>
              <a:rPr lang="en-US" sz="2800" dirty="0" err="1" smtClean="0"/>
              <a:t>iDigBio</a:t>
            </a:r>
            <a:r>
              <a:rPr lang="en-US" sz="2800" dirty="0" smtClean="0"/>
              <a:t> Summit</a:t>
            </a:r>
          </a:p>
          <a:p>
            <a:pPr lvl="1">
              <a:buClr>
                <a:srgbClr val="B97C3F"/>
              </a:buClr>
            </a:pPr>
            <a:r>
              <a:rPr lang="en-US" sz="2800" dirty="0" err="1" smtClean="0"/>
              <a:t>Paleocollections</a:t>
            </a:r>
            <a:r>
              <a:rPr lang="en-US" sz="2800" dirty="0" smtClean="0"/>
              <a:t> Workshop (B. </a:t>
            </a:r>
            <a:r>
              <a:rPr lang="en-US" sz="2800" dirty="0" err="1" smtClean="0"/>
              <a:t>MacFadden</a:t>
            </a:r>
            <a:r>
              <a:rPr lang="en-US" sz="2800" dirty="0" smtClean="0"/>
              <a:t> lead)</a:t>
            </a:r>
          </a:p>
          <a:p>
            <a:pPr lvl="1">
              <a:buClr>
                <a:srgbClr val="B97C3F"/>
              </a:buClr>
            </a:pPr>
            <a:r>
              <a:rPr lang="en-US" sz="2800" dirty="0" smtClean="0"/>
              <a:t>Botany 2012:  Symposium and Workshop (A. Mast)</a:t>
            </a:r>
          </a:p>
          <a:p>
            <a:pPr lvl="1">
              <a:buClr>
                <a:srgbClr val="B97C3F"/>
              </a:buClr>
            </a:pPr>
            <a:r>
              <a:rPr lang="en-US" sz="2800" dirty="0" smtClean="0"/>
              <a:t>Participation at SPNHC 2012</a:t>
            </a:r>
          </a:p>
          <a:p>
            <a:pPr>
              <a:buClr>
                <a:srgbClr val="B97C3F"/>
              </a:buClr>
            </a:pPr>
            <a:r>
              <a:rPr lang="en-US" sz="3200" dirty="0" smtClean="0"/>
              <a:t>Plans underway for additional workshops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6449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Clr>
                <a:srgbClr val="B97C3F"/>
              </a:buClr>
            </a:pPr>
            <a:r>
              <a:rPr lang="en-US" sz="3200" dirty="0" smtClean="0"/>
              <a:t>Discussions with various data repositories:</a:t>
            </a:r>
          </a:p>
          <a:p>
            <a:pPr lvl="1">
              <a:buClr>
                <a:srgbClr val="B97C3F"/>
              </a:buClr>
            </a:pPr>
            <a:r>
              <a:rPr lang="en-US" sz="2800" dirty="0" err="1" smtClean="0"/>
              <a:t>TreeBASE</a:t>
            </a:r>
            <a:endParaRPr lang="en-US" sz="2800" dirty="0" smtClean="0"/>
          </a:p>
          <a:p>
            <a:pPr lvl="1">
              <a:buClr>
                <a:srgbClr val="B97C3F"/>
              </a:buClr>
            </a:pPr>
            <a:r>
              <a:rPr lang="en-US" sz="2800" dirty="0" smtClean="0"/>
              <a:t>Dryad</a:t>
            </a:r>
          </a:p>
          <a:p>
            <a:pPr lvl="1">
              <a:buClr>
                <a:srgbClr val="B97C3F"/>
              </a:buClr>
            </a:pPr>
            <a:r>
              <a:rPr lang="en-US" sz="2800" dirty="0" smtClean="0"/>
              <a:t>NEON</a:t>
            </a:r>
          </a:p>
          <a:p>
            <a:pPr lvl="1">
              <a:buClr>
                <a:srgbClr val="B97C3F"/>
              </a:buClr>
            </a:pPr>
            <a:r>
              <a:rPr lang="en-US" sz="2800" dirty="0" err="1" smtClean="0"/>
              <a:t>GenBank</a:t>
            </a:r>
            <a:endParaRPr lang="en-US" sz="2800" dirty="0" smtClean="0"/>
          </a:p>
          <a:p>
            <a:pPr lvl="1">
              <a:buClr>
                <a:srgbClr val="B97C3F"/>
              </a:buClr>
            </a:pPr>
            <a:r>
              <a:rPr lang="en-US" sz="2800" dirty="0" err="1" smtClean="0"/>
              <a:t>iPlant</a:t>
            </a:r>
            <a:endParaRPr lang="en-US" sz="2800" dirty="0" smtClean="0"/>
          </a:p>
          <a:p>
            <a:pPr>
              <a:buClr>
                <a:srgbClr val="B97C3F"/>
              </a:buClr>
            </a:pPr>
            <a:r>
              <a:rPr lang="en-US" sz="3200" dirty="0" smtClean="0"/>
              <a:t>Workshop on Linked Data (with </a:t>
            </a:r>
            <a:r>
              <a:rPr lang="en-US" sz="3200" dirty="0" err="1" smtClean="0"/>
              <a:t>NESCent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376092"/>
                </a:solidFill>
              </a:rPr>
              <a:t>Activities to Date</a:t>
            </a:r>
            <a:endParaRPr lang="en-US" sz="4800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855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376092"/>
                </a:solidFill>
              </a:rPr>
              <a:t>Plans for Year 2</a:t>
            </a:r>
            <a:endParaRPr lang="en-US" sz="4800" dirty="0">
              <a:solidFill>
                <a:srgbClr val="3760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4267200"/>
          </a:xfrm>
        </p:spPr>
        <p:txBody>
          <a:bodyPr>
            <a:noAutofit/>
          </a:bodyPr>
          <a:lstStyle/>
          <a:p>
            <a:pPr>
              <a:buClr>
                <a:srgbClr val="B97C3F"/>
              </a:buClr>
            </a:pPr>
            <a:r>
              <a:rPr lang="en-US" sz="3000" dirty="0" smtClean="0"/>
              <a:t>Linked Data workshop (with </a:t>
            </a:r>
            <a:r>
              <a:rPr lang="en-US" sz="3000" dirty="0" err="1" smtClean="0"/>
              <a:t>NESCent</a:t>
            </a:r>
            <a:r>
              <a:rPr lang="en-US" sz="3000" dirty="0" smtClean="0"/>
              <a:t>)</a:t>
            </a:r>
          </a:p>
          <a:p>
            <a:pPr>
              <a:buClr>
                <a:srgbClr val="B97C3F"/>
              </a:buClr>
            </a:pPr>
            <a:r>
              <a:rPr lang="en-US" sz="3000" dirty="0" smtClean="0"/>
              <a:t>Foster additional workshops with research communities</a:t>
            </a:r>
          </a:p>
          <a:p>
            <a:pPr>
              <a:buClr>
                <a:srgbClr val="B97C3F"/>
              </a:buClr>
            </a:pPr>
            <a:r>
              <a:rPr lang="en-US" sz="3000" dirty="0" smtClean="0"/>
              <a:t>Symposia and training at national/regional meetings</a:t>
            </a:r>
          </a:p>
          <a:p>
            <a:pPr lvl="1">
              <a:buClr>
                <a:srgbClr val="B97C3F"/>
              </a:buClr>
            </a:pPr>
            <a:r>
              <a:rPr lang="en-US" sz="2800" dirty="0" smtClean="0"/>
              <a:t>Botany 2012 (Soltis and Mast)</a:t>
            </a:r>
          </a:p>
          <a:p>
            <a:pPr lvl="1">
              <a:buClr>
                <a:srgbClr val="B97C3F"/>
              </a:buClr>
            </a:pPr>
            <a:r>
              <a:rPr lang="en-US" sz="2800" dirty="0" smtClean="0"/>
              <a:t>American Society of Ichthyologists and Herpetologists (Page)</a:t>
            </a:r>
          </a:p>
          <a:p>
            <a:pPr>
              <a:buClr>
                <a:srgbClr val="B97C3F"/>
              </a:buClr>
            </a:pPr>
            <a:r>
              <a:rPr lang="en-US" sz="3000" dirty="0" smtClean="0"/>
              <a:t>Develop network of genetic and tissue collections</a:t>
            </a:r>
          </a:p>
          <a:p>
            <a:pPr>
              <a:buClr>
                <a:srgbClr val="B97C3F"/>
              </a:buClr>
            </a:pPr>
            <a:r>
              <a:rPr lang="en-US" sz="3000" dirty="0" smtClean="0"/>
              <a:t>Develop evaluation strategy (Ellis)</a:t>
            </a:r>
          </a:p>
          <a:p>
            <a:pPr>
              <a:buClr>
                <a:srgbClr val="B97C3F"/>
              </a:buClr>
            </a:pPr>
            <a:r>
              <a:rPr lang="en-US" sz="3000" dirty="0" smtClean="0"/>
              <a:t>Engage post-docs and students in research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062413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9144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376092"/>
                </a:solidFill>
              </a:rPr>
              <a:t>Florida Plant Phylogeny:</a:t>
            </a:r>
            <a:br>
              <a:rPr lang="en-US" sz="4000" dirty="0" smtClean="0">
                <a:solidFill>
                  <a:srgbClr val="376092"/>
                </a:solidFill>
              </a:rPr>
            </a:br>
            <a:r>
              <a:rPr lang="en-US" sz="3600" dirty="0" smtClean="0"/>
              <a:t>Phylogenetic Diversity Under Climate Change</a:t>
            </a: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34008" y="2590800"/>
            <a:ext cx="8774397" cy="2448686"/>
            <a:chOff x="334008" y="2590800"/>
            <a:chExt cx="8774397" cy="2448686"/>
          </a:xfrm>
        </p:grpSpPr>
        <p:pic>
          <p:nvPicPr>
            <p:cNvPr id="5" name="Picture 4" descr="SpeciesIndexPresentAll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4" r="21186" b="7868"/>
            <a:stretch/>
          </p:blipFill>
          <p:spPr>
            <a:xfrm>
              <a:off x="334008" y="2590800"/>
              <a:ext cx="2947856" cy="2441864"/>
            </a:xfrm>
            <a:prstGeom prst="rect">
              <a:avLst/>
            </a:prstGeom>
          </p:spPr>
        </p:pic>
        <p:pic>
          <p:nvPicPr>
            <p:cNvPr id="6" name="Picture 5" descr="SpeciesIndexPresentEndemic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7" t="14941" r="24985" b="11933"/>
            <a:stretch/>
          </p:blipFill>
          <p:spPr>
            <a:xfrm>
              <a:off x="3305808" y="2590800"/>
              <a:ext cx="2920243" cy="2438400"/>
            </a:xfrm>
            <a:prstGeom prst="rect">
              <a:avLst/>
            </a:prstGeom>
          </p:spPr>
        </p:pic>
        <p:pic>
          <p:nvPicPr>
            <p:cNvPr id="7" name="Picture 6" descr="ratioEndemicTotalPresent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21" t="3064" r="18436" b="2324"/>
            <a:stretch/>
          </p:blipFill>
          <p:spPr>
            <a:xfrm>
              <a:off x="6277608" y="2590800"/>
              <a:ext cx="2830797" cy="244868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752600" y="1752600"/>
            <a:ext cx="57022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Vascular Plant Diversity in Florida    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5105400"/>
            <a:ext cx="3266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2609 species (of 4200)</a:t>
            </a:r>
          </a:p>
          <a:p>
            <a:r>
              <a:rPr lang="en-US" sz="2400" dirty="0" smtClean="0"/>
              <a:t>all included in phylogeny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886200" y="5105400"/>
            <a:ext cx="2523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203 species</a:t>
            </a:r>
          </a:p>
          <a:p>
            <a:r>
              <a:rPr lang="en-US" sz="2400" dirty="0"/>
              <a:t>e</a:t>
            </a:r>
            <a:r>
              <a:rPr lang="en-US" sz="2400" dirty="0" smtClean="0"/>
              <a:t>ndemic to Florida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553200" y="5105400"/>
            <a:ext cx="2422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Ratio of endemics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o all species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0" y="6096000"/>
            <a:ext cx="7676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~200,000 location points; data from UF, FSU, USF, GBIF, FNAI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6544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9144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376092"/>
                </a:solidFill>
              </a:rPr>
              <a:t>Florida Plant Phylogeny:</a:t>
            </a:r>
            <a:br>
              <a:rPr lang="en-US" sz="4000" dirty="0" smtClean="0">
                <a:solidFill>
                  <a:srgbClr val="376092"/>
                </a:solidFill>
              </a:rPr>
            </a:br>
            <a:r>
              <a:rPr lang="en-US" sz="3600" dirty="0" smtClean="0"/>
              <a:t>Phylogenetic Diversity Under Climate Change</a:t>
            </a:r>
            <a:endParaRPr lang="en-US" sz="3600" dirty="0"/>
          </a:p>
        </p:txBody>
      </p:sp>
      <p:pic>
        <p:nvPicPr>
          <p:cNvPr id="5" name="Picture 4" descr="SpeciesIndexPresentAl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4" r="21186" b="7868"/>
          <a:stretch/>
        </p:blipFill>
        <p:spPr>
          <a:xfrm>
            <a:off x="334008" y="2590800"/>
            <a:ext cx="2947856" cy="24418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1752600"/>
            <a:ext cx="57022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Vascular Plant Diversity in Florida    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5105400"/>
            <a:ext cx="3266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2609 species (of ~4200)</a:t>
            </a:r>
          </a:p>
          <a:p>
            <a:r>
              <a:rPr lang="en-US" sz="2400" dirty="0" smtClean="0"/>
              <a:t>all included in phylogeny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733800" y="2971800"/>
            <a:ext cx="5678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+</a:t>
            </a:r>
            <a:endParaRPr lang="en-US" sz="6000" b="1" dirty="0"/>
          </a:p>
        </p:txBody>
      </p:sp>
      <p:pic>
        <p:nvPicPr>
          <p:cNvPr id="14" name="Picture 13" descr="FLtre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590800"/>
            <a:ext cx="2790728" cy="24383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48200" y="5105400"/>
            <a:ext cx="4113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Phylogenetic tree, 2609 species</a:t>
            </a:r>
          </a:p>
          <a:p>
            <a:r>
              <a:rPr lang="en-US" sz="2400" dirty="0" err="1" smtClean="0"/>
              <a:t>GenBank</a:t>
            </a:r>
            <a:r>
              <a:rPr lang="en-US" sz="2400" dirty="0" smtClean="0"/>
              <a:t>, new (1000 </a:t>
            </a:r>
            <a:r>
              <a:rPr lang="en-US" sz="2400" dirty="0" err="1" smtClean="0"/>
              <a:t>spp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1559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9144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376092"/>
                </a:solidFill>
              </a:rPr>
              <a:t>Florida Plant Phylogeny:</a:t>
            </a:r>
            <a:br>
              <a:rPr lang="en-US" sz="4000" dirty="0" smtClean="0">
                <a:solidFill>
                  <a:srgbClr val="376092"/>
                </a:solidFill>
              </a:rPr>
            </a:br>
            <a:r>
              <a:rPr lang="en-US" sz="3600" i="1" dirty="0" smtClean="0"/>
              <a:t>Phylogenetic Diversity Under Climate Change</a:t>
            </a:r>
            <a:endParaRPr lang="en-US" sz="3600" i="1" dirty="0"/>
          </a:p>
        </p:txBody>
      </p:sp>
      <p:sp>
        <p:nvSpPr>
          <p:cNvPr id="12" name="Content Placeholder 11"/>
          <p:cNvSpPr txBox="1">
            <a:spLocks noGrp="1"/>
          </p:cNvSpPr>
          <p:nvPr>
            <p:ph idx="1"/>
          </p:nvPr>
        </p:nvSpPr>
        <p:spPr>
          <a:xfrm>
            <a:off x="152400" y="1426403"/>
            <a:ext cx="8610600" cy="539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B97C3F"/>
              </a:buClr>
            </a:pPr>
            <a:r>
              <a:rPr lang="en-US" sz="3200" dirty="0" smtClean="0"/>
              <a:t>Integrate distribution data, ecological data, climate models, phylogeny</a:t>
            </a:r>
          </a:p>
          <a:p>
            <a:pPr lvl="1">
              <a:buClr>
                <a:srgbClr val="B97C3F"/>
              </a:buClr>
            </a:pPr>
            <a:r>
              <a:rPr lang="en-US" sz="3000" dirty="0" smtClean="0"/>
              <a:t>How does species diversity compare to </a:t>
            </a:r>
          </a:p>
          <a:p>
            <a:pPr marL="393192" lvl="1" indent="0">
              <a:buClr>
                <a:srgbClr val="B97C3F"/>
              </a:buClr>
              <a:buNone/>
            </a:pPr>
            <a:r>
              <a:rPr lang="en-US" sz="3000" dirty="0"/>
              <a:t>	</a:t>
            </a:r>
            <a:r>
              <a:rPr lang="en-US" sz="3000" dirty="0" smtClean="0"/>
              <a:t>phylogenetic diversity?</a:t>
            </a:r>
          </a:p>
          <a:p>
            <a:pPr lvl="1">
              <a:buClr>
                <a:srgbClr val="B97C3F"/>
              </a:buClr>
            </a:pPr>
            <a:r>
              <a:rPr lang="en-US" sz="3000" dirty="0" smtClean="0"/>
              <a:t>How do species diversity and phylogenetic </a:t>
            </a:r>
          </a:p>
          <a:p>
            <a:pPr marL="393192" lvl="1" indent="0">
              <a:buClr>
                <a:srgbClr val="B97C3F"/>
              </a:buClr>
              <a:buNone/>
            </a:pPr>
            <a:r>
              <a:rPr lang="en-US" sz="3000" dirty="0"/>
              <a:t>	</a:t>
            </a:r>
            <a:r>
              <a:rPr lang="en-US" sz="3000" dirty="0" smtClean="0"/>
              <a:t>diversity change?</a:t>
            </a:r>
          </a:p>
          <a:p>
            <a:pPr lvl="1">
              <a:buClr>
                <a:srgbClr val="B97C3F"/>
              </a:buClr>
            </a:pPr>
            <a:r>
              <a:rPr lang="en-US" sz="3000" dirty="0" smtClean="0"/>
              <a:t>How do invasive species respond?</a:t>
            </a:r>
          </a:p>
          <a:p>
            <a:pPr lvl="1">
              <a:buClr>
                <a:srgbClr val="B97C3F"/>
              </a:buClr>
            </a:pPr>
            <a:r>
              <a:rPr lang="en-US" sz="3000" dirty="0" smtClean="0"/>
              <a:t>Integrate across clades</a:t>
            </a:r>
            <a:endParaRPr lang="en-US" dirty="0"/>
          </a:p>
          <a:p>
            <a:pPr lvl="1">
              <a:buClr>
                <a:srgbClr val="B97C3F"/>
              </a:buClr>
            </a:pPr>
            <a:r>
              <a:rPr lang="en-US" sz="3000" i="1" dirty="0" smtClean="0"/>
              <a:t>Develop workflows to facilitate such studies</a:t>
            </a:r>
          </a:p>
          <a:p>
            <a:pPr marL="393192" lvl="1" indent="0">
              <a:buClr>
                <a:srgbClr val="B97C3F"/>
              </a:buClr>
              <a:buNone/>
            </a:pPr>
            <a:r>
              <a:rPr lang="en-US" sz="2400" dirty="0" smtClean="0">
                <a:solidFill>
                  <a:srgbClr val="376092"/>
                </a:solidFill>
              </a:rPr>
              <a:t>D. Soltis, G. Burleigh, C. </a:t>
            </a:r>
            <a:r>
              <a:rPr lang="en-US" sz="2400" dirty="0" err="1" smtClean="0">
                <a:solidFill>
                  <a:srgbClr val="376092"/>
                </a:solidFill>
              </a:rPr>
              <a:t>Germain</a:t>
            </a:r>
            <a:r>
              <a:rPr lang="en-US" sz="2400" dirty="0" smtClean="0">
                <a:solidFill>
                  <a:srgbClr val="376092"/>
                </a:solidFill>
              </a:rPr>
              <a:t>-Aubrey, J. Allen, L. </a:t>
            </a:r>
            <a:r>
              <a:rPr lang="en-US" sz="2400" dirty="0" err="1" smtClean="0">
                <a:solidFill>
                  <a:srgbClr val="376092"/>
                </a:solidFill>
              </a:rPr>
              <a:t>Majure</a:t>
            </a:r>
            <a:endParaRPr lang="en-US" sz="2400" dirty="0" smtClean="0">
              <a:solidFill>
                <a:srgbClr val="376092"/>
              </a:solidFill>
            </a:endParaRPr>
          </a:p>
        </p:txBody>
      </p:sp>
      <p:pic>
        <p:nvPicPr>
          <p:cNvPr id="13" name="Picture 12" descr="SpeciesIndexPresentAl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4" r="21186" b="7868"/>
          <a:stretch/>
        </p:blipFill>
        <p:spPr>
          <a:xfrm>
            <a:off x="7528010" y="1600200"/>
            <a:ext cx="1476019" cy="1222664"/>
          </a:xfrm>
          <a:prstGeom prst="rect">
            <a:avLst/>
          </a:prstGeom>
        </p:spPr>
      </p:pic>
      <p:pic>
        <p:nvPicPr>
          <p:cNvPr id="16" name="Picture 15" descr="FLtre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658" y="4343400"/>
            <a:ext cx="1482574" cy="1295399"/>
          </a:xfrm>
          <a:prstGeom prst="rect">
            <a:avLst/>
          </a:prstGeom>
        </p:spPr>
      </p:pic>
      <p:pic>
        <p:nvPicPr>
          <p:cNvPr id="21" name="Picture 20" descr="bioclim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r="7773" b="6216"/>
          <a:stretch/>
        </p:blipFill>
        <p:spPr>
          <a:xfrm>
            <a:off x="7567466" y="2895600"/>
            <a:ext cx="1576534" cy="130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0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iodiversity Hotspots map"/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</a:blip>
          <a:srcRect l="2942" t="6818" r="5882" b="48905"/>
          <a:stretch/>
        </p:blipFill>
        <p:spPr bwMode="auto">
          <a:xfrm>
            <a:off x="28620" y="561242"/>
            <a:ext cx="9115380" cy="5729667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97C3F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How are species distributed in geographical and ecological space?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97C3F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What is the history of life on Earth?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97C3F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What factors lead to speciation, dispersal, and extinction?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97C3F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What are the impacts of climate change likely to be?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97C3F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What information is needed for effective conservation strategies?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A8362"/>
              </a:buClr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376092"/>
                </a:solidFill>
                <a:cs typeface="Arial"/>
              </a:rPr>
              <a:t>Research Questions</a:t>
            </a:r>
            <a:endParaRPr lang="en-US" sz="4800" dirty="0">
              <a:solidFill>
                <a:srgbClr val="376092"/>
              </a:solidFill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376092"/>
                </a:solidFill>
                <a:cs typeface="Arial"/>
              </a:rPr>
              <a:t>Invasive Species</a:t>
            </a:r>
            <a:endParaRPr lang="en-US" sz="4800" dirty="0">
              <a:solidFill>
                <a:srgbClr val="376092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/>
          </a:bodyPr>
          <a:lstStyle/>
          <a:p>
            <a:pPr>
              <a:buClr>
                <a:srgbClr val="B97C3F"/>
              </a:buClr>
            </a:pPr>
            <a:r>
              <a:rPr lang="en-US" sz="3000" dirty="0">
                <a:cs typeface="Arial"/>
              </a:rPr>
              <a:t>Where have they been introduced, and how quickly are they spreading? </a:t>
            </a:r>
            <a:r>
              <a:rPr lang="en-US" sz="3000" dirty="0" smtClean="0">
                <a:cs typeface="Arial"/>
              </a:rPr>
              <a:t> </a:t>
            </a:r>
          </a:p>
          <a:p>
            <a:pPr>
              <a:buClr>
                <a:srgbClr val="B97C3F"/>
              </a:buClr>
            </a:pPr>
            <a:r>
              <a:rPr lang="en-US" sz="3000" dirty="0" smtClean="0">
                <a:cs typeface="Arial"/>
              </a:rPr>
              <a:t>What </a:t>
            </a:r>
            <a:r>
              <a:rPr lang="en-US" sz="3000" dirty="0">
                <a:cs typeface="Arial"/>
              </a:rPr>
              <a:t>is the pattern of spread, and do they </a:t>
            </a:r>
            <a:r>
              <a:rPr lang="en-US" sz="3000" dirty="0" err="1">
                <a:cs typeface="Arial"/>
              </a:rPr>
              <a:t>covary</a:t>
            </a:r>
            <a:r>
              <a:rPr lang="en-US" sz="3000" dirty="0">
                <a:cs typeface="Arial"/>
              </a:rPr>
              <a:t> with other </a:t>
            </a:r>
            <a:r>
              <a:rPr lang="en-US" sz="3000" dirty="0" err="1">
                <a:cs typeface="Arial"/>
              </a:rPr>
              <a:t>taxa</a:t>
            </a:r>
            <a:r>
              <a:rPr lang="en-US" sz="3000" dirty="0">
                <a:cs typeface="Arial"/>
              </a:rPr>
              <a:t>? </a:t>
            </a:r>
            <a:r>
              <a:rPr lang="en-US" sz="3000" dirty="0" smtClean="0">
                <a:cs typeface="Arial"/>
              </a:rPr>
              <a:t> </a:t>
            </a:r>
          </a:p>
          <a:p>
            <a:pPr>
              <a:buClr>
                <a:srgbClr val="B97C3F"/>
              </a:buClr>
            </a:pPr>
            <a:r>
              <a:rPr lang="en-US" sz="3000" dirty="0" smtClean="0">
                <a:cs typeface="Arial"/>
              </a:rPr>
              <a:t>What </a:t>
            </a:r>
            <a:r>
              <a:rPr lang="en-US" sz="3000" dirty="0">
                <a:cs typeface="Arial"/>
              </a:rPr>
              <a:t>is the effect of climate change on the spread of </a:t>
            </a:r>
            <a:r>
              <a:rPr lang="en-US" sz="3000" dirty="0" err="1">
                <a:cs typeface="Arial"/>
              </a:rPr>
              <a:t>invasives</a:t>
            </a:r>
            <a:r>
              <a:rPr lang="en-US" sz="3000" dirty="0">
                <a:cs typeface="Arial"/>
              </a:rPr>
              <a:t>? </a:t>
            </a:r>
          </a:p>
        </p:txBody>
      </p:sp>
      <p:pic>
        <p:nvPicPr>
          <p:cNvPr id="5" name="Picture 4" descr="20090219-redbay-2.pdf"/>
          <p:cNvPicPr>
            <a:picLocks noChangeAspect="1"/>
          </p:cNvPicPr>
          <p:nvPr/>
        </p:nvPicPr>
        <p:blipFill>
          <a:blip r:embed="rId2"/>
          <a:srcRect r="35325"/>
          <a:stretch>
            <a:fillRect/>
          </a:stretch>
        </p:blipFill>
        <p:spPr>
          <a:xfrm>
            <a:off x="3177043" y="4826601"/>
            <a:ext cx="1733090" cy="2009776"/>
          </a:xfrm>
          <a:prstGeom prst="rect">
            <a:avLst/>
          </a:prstGeom>
        </p:spPr>
      </p:pic>
      <p:pic>
        <p:nvPicPr>
          <p:cNvPr id="7" name="Picture 5" descr="50282258"/>
          <p:cNvPicPr>
            <a:picLocks noChangeAspect="1" noChangeArrowheads="1"/>
          </p:cNvPicPr>
          <p:nvPr/>
        </p:nvPicPr>
        <p:blipFill>
          <a:blip r:embed="rId3"/>
          <a:srcRect l="3615" r="6024"/>
          <a:stretch>
            <a:fillRect/>
          </a:stretch>
        </p:blipFill>
        <p:spPr bwMode="auto">
          <a:xfrm>
            <a:off x="1940770" y="5775429"/>
            <a:ext cx="1223003" cy="1082571"/>
          </a:xfrm>
          <a:prstGeom prst="rect">
            <a:avLst/>
          </a:prstGeom>
          <a:noFill/>
        </p:spPr>
      </p:pic>
      <p:pic>
        <p:nvPicPr>
          <p:cNvPr id="8" name="Picture 7" descr="regional_infestation_map_march3_2011.pdf"/>
          <p:cNvPicPr>
            <a:picLocks noChangeAspect="1"/>
          </p:cNvPicPr>
          <p:nvPr/>
        </p:nvPicPr>
        <p:blipFill>
          <a:blip r:embed="rId4"/>
          <a:srcRect l="50280" t="5744" r="5562" b="5961"/>
          <a:stretch>
            <a:fillRect/>
          </a:stretch>
        </p:blipFill>
        <p:spPr>
          <a:xfrm>
            <a:off x="4910133" y="4302186"/>
            <a:ext cx="1639996" cy="2534191"/>
          </a:xfrm>
          <a:prstGeom prst="rect">
            <a:avLst/>
          </a:prstGeom>
        </p:spPr>
      </p:pic>
      <p:pic>
        <p:nvPicPr>
          <p:cNvPr id="9" name="Picture 8" descr="schinu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96778"/>
            <a:ext cx="1997852" cy="1331902"/>
          </a:xfrm>
          <a:prstGeom prst="rect">
            <a:avLst/>
          </a:prstGeom>
        </p:spPr>
      </p:pic>
      <p:pic>
        <p:nvPicPr>
          <p:cNvPr id="10" name="Picture 9" descr="canker_symptoms_250w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4876800"/>
            <a:ext cx="2136671" cy="1442253"/>
          </a:xfrm>
          <a:prstGeom prst="rect">
            <a:avLst/>
          </a:prstGeom>
        </p:spPr>
      </p:pic>
      <p:pic>
        <p:nvPicPr>
          <p:cNvPr id="11" name="Picture 10" descr="fishcat_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3810000"/>
            <a:ext cx="2136671" cy="1092076"/>
          </a:xfrm>
          <a:prstGeom prst="rect">
            <a:avLst/>
          </a:prstGeom>
        </p:spPr>
      </p:pic>
      <p:pic>
        <p:nvPicPr>
          <p:cNvPr id="12" name="Picture 11" descr="Fire-Ants1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66" y="4343400"/>
            <a:ext cx="2313625" cy="1143000"/>
          </a:xfrm>
          <a:prstGeom prst="rect">
            <a:avLst/>
          </a:prstGeom>
        </p:spPr>
      </p:pic>
      <p:pic>
        <p:nvPicPr>
          <p:cNvPr id="13" name="Picture 12" descr="ambrosia raffaellea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0770" y="4826601"/>
            <a:ext cx="1236273" cy="927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376092"/>
                </a:solidFill>
              </a:rPr>
              <a:t>Research &amp; Scientific Outreach</a:t>
            </a:r>
            <a:endParaRPr lang="en-US" sz="4800" dirty="0">
              <a:solidFill>
                <a:srgbClr val="3760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61294" cy="4857656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B97C3F"/>
              </a:buClr>
            </a:pPr>
            <a:r>
              <a:rPr lang="en-US" sz="3000" dirty="0" smtClean="0"/>
              <a:t>Foster, encourage, enhance, enable research using collections data</a:t>
            </a:r>
          </a:p>
          <a:p>
            <a:pPr lvl="1">
              <a:buClr>
                <a:srgbClr val="B97C3F"/>
              </a:buClr>
            </a:pPr>
            <a:r>
              <a:rPr lang="en-US" dirty="0" smtClean="0"/>
              <a:t>Foster research in IT</a:t>
            </a:r>
          </a:p>
          <a:p>
            <a:pPr>
              <a:buClr>
                <a:srgbClr val="B97C3F"/>
              </a:buClr>
            </a:pPr>
            <a:r>
              <a:rPr lang="en-US" sz="3000" dirty="0" smtClean="0"/>
              <a:t>Integrate with various research communities</a:t>
            </a:r>
          </a:p>
          <a:p>
            <a:pPr>
              <a:buClr>
                <a:srgbClr val="B97C3F"/>
              </a:buClr>
            </a:pPr>
            <a:r>
              <a:rPr lang="en-US" sz="3000" dirty="0" smtClean="0"/>
              <a:t>Work with research communities to develop collections and research-related workshops and symposia at meetings</a:t>
            </a:r>
          </a:p>
          <a:p>
            <a:pPr>
              <a:buClr>
                <a:srgbClr val="B97C3F"/>
              </a:buClr>
            </a:pPr>
            <a:r>
              <a:rPr lang="en-US" sz="3000" dirty="0" smtClean="0"/>
              <a:t>Work with research communities to develop interfaces with data repositories, etc. to promote integrated research</a:t>
            </a:r>
          </a:p>
          <a:p>
            <a:pPr>
              <a:buClr>
                <a:srgbClr val="B97C3F"/>
              </a:buClr>
            </a:pPr>
            <a:r>
              <a:rPr lang="en-US" sz="3000" dirty="0" smtClean="0"/>
              <a:t>Coordinate these efforts with TCNs and PENs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03379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376092"/>
                </a:solidFill>
                <a:cs typeface="Arial"/>
              </a:rPr>
              <a:t>Linking Collections to Ecology</a:t>
            </a:r>
            <a:endParaRPr lang="en-US" sz="4800" dirty="0">
              <a:solidFill>
                <a:srgbClr val="376092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229600" cy="5440362"/>
          </a:xfrm>
        </p:spPr>
        <p:txBody>
          <a:bodyPr>
            <a:normAutofit/>
          </a:bodyPr>
          <a:lstStyle/>
          <a:p>
            <a:pPr>
              <a:buClr>
                <a:srgbClr val="B97C3F"/>
              </a:buClr>
            </a:pPr>
            <a:r>
              <a:rPr lang="en-US" sz="3200" dirty="0" smtClean="0">
                <a:cs typeface="Arial"/>
              </a:rPr>
              <a:t>Through collections from </a:t>
            </a:r>
            <a:r>
              <a:rPr lang="en-US" sz="3200" dirty="0" err="1" smtClean="0">
                <a:cs typeface="Arial"/>
              </a:rPr>
              <a:t>LTERs</a:t>
            </a:r>
            <a:endParaRPr lang="en-US" sz="3200" dirty="0" smtClean="0">
              <a:cs typeface="Arial"/>
            </a:endParaRPr>
          </a:p>
          <a:p>
            <a:pPr>
              <a:buClr>
                <a:srgbClr val="FA8362"/>
              </a:buClr>
            </a:pPr>
            <a:endParaRPr lang="en-US" dirty="0" smtClean="0">
              <a:cs typeface="Arial"/>
            </a:endParaRPr>
          </a:p>
          <a:p>
            <a:pPr>
              <a:buClr>
                <a:srgbClr val="FA8362"/>
              </a:buClr>
            </a:pPr>
            <a:endParaRPr lang="en-US" dirty="0" smtClean="0">
              <a:cs typeface="Arial"/>
            </a:endParaRPr>
          </a:p>
          <a:p>
            <a:pPr>
              <a:buClr>
                <a:srgbClr val="FA8362"/>
              </a:buClr>
            </a:pPr>
            <a:endParaRPr lang="en-US" dirty="0" smtClean="0">
              <a:cs typeface="Arial"/>
            </a:endParaRPr>
          </a:p>
          <a:p>
            <a:pPr>
              <a:buClr>
                <a:srgbClr val="FA8362"/>
              </a:buClr>
            </a:pPr>
            <a:endParaRPr lang="en-US" dirty="0" smtClean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743200"/>
            <a:ext cx="6009840" cy="1005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524000"/>
            <a:ext cx="2499806" cy="221721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28600" y="4191000"/>
            <a:ext cx="8680001" cy="1846814"/>
            <a:chOff x="238225" y="3921359"/>
            <a:chExt cx="8680001" cy="18468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rcRect r="11147"/>
            <a:stretch>
              <a:fillRect/>
            </a:stretch>
          </p:blipFill>
          <p:spPr>
            <a:xfrm>
              <a:off x="4288442" y="3921359"/>
              <a:ext cx="2178262" cy="184681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6703" y="3921359"/>
              <a:ext cx="2451523" cy="184681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rcRect r="15911"/>
            <a:stretch>
              <a:fillRect/>
            </a:stretch>
          </p:blipFill>
          <p:spPr>
            <a:xfrm>
              <a:off x="2383442" y="3921359"/>
              <a:ext cx="2061452" cy="18468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8225" y="3921359"/>
              <a:ext cx="2451524" cy="1846814"/>
            </a:xfrm>
            <a:prstGeom prst="rect">
              <a:avLst/>
            </a:prstGeom>
          </p:spPr>
        </p:pic>
      </p:grp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1" y="6096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376092"/>
                </a:solidFill>
                <a:cs typeface="Arial"/>
              </a:rPr>
              <a:t>Linking Collections to Ecology</a:t>
            </a:r>
            <a:endParaRPr lang="en-US" sz="4800" dirty="0">
              <a:solidFill>
                <a:srgbClr val="376092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800" y="1905000"/>
            <a:ext cx="9144000" cy="5440362"/>
          </a:xfrm>
        </p:spPr>
        <p:txBody>
          <a:bodyPr>
            <a:normAutofit/>
          </a:bodyPr>
          <a:lstStyle/>
          <a:p>
            <a:pPr lvl="1">
              <a:buClr>
                <a:srgbClr val="B97C3F"/>
              </a:buClr>
            </a:pPr>
            <a:r>
              <a:rPr lang="en-US" sz="3000" dirty="0" smtClean="0">
                <a:cs typeface="Arial"/>
              </a:rPr>
              <a:t>Through NEON</a:t>
            </a:r>
          </a:p>
          <a:p>
            <a:pPr>
              <a:buClr>
                <a:srgbClr val="FA8362"/>
              </a:buClr>
              <a:buNone/>
            </a:pPr>
            <a:endParaRPr lang="en-US" dirty="0" smtClean="0">
              <a:cs typeface="Arial"/>
            </a:endParaRPr>
          </a:p>
          <a:p>
            <a:pPr lvl="1">
              <a:buClr>
                <a:srgbClr val="FA8362"/>
              </a:buClr>
              <a:buNone/>
            </a:pPr>
            <a:endParaRPr lang="en-US" dirty="0" smtClean="0">
              <a:cs typeface="Arial"/>
            </a:endParaRPr>
          </a:p>
          <a:p>
            <a:pPr lvl="1">
              <a:buClr>
                <a:srgbClr val="B97C3F"/>
              </a:buClr>
            </a:pPr>
            <a:r>
              <a:rPr lang="en-US" sz="2800" dirty="0" smtClean="0">
                <a:cs typeface="Arial"/>
              </a:rPr>
              <a:t>Biological monitoring at sites across USA; collections</a:t>
            </a:r>
          </a:p>
          <a:p>
            <a:pPr lvl="1">
              <a:buClr>
                <a:srgbClr val="B97C3F"/>
              </a:buClr>
            </a:pPr>
            <a:r>
              <a:rPr lang="en-US" sz="2800" dirty="0" smtClean="0">
                <a:cs typeface="Arial"/>
              </a:rPr>
              <a:t>Baseline for changes in </a:t>
            </a:r>
          </a:p>
          <a:p>
            <a:pPr lvl="1">
              <a:buClr>
                <a:srgbClr val="B97C3F"/>
              </a:buClr>
              <a:buNone/>
            </a:pPr>
            <a:r>
              <a:rPr lang="en-US" sz="2800" dirty="0" smtClean="0">
                <a:cs typeface="Arial"/>
              </a:rPr>
              <a:t>	species distribution and </a:t>
            </a:r>
          </a:p>
          <a:p>
            <a:pPr lvl="1">
              <a:buClr>
                <a:srgbClr val="B97C3F"/>
              </a:buClr>
              <a:buNone/>
            </a:pPr>
            <a:r>
              <a:rPr lang="en-US" sz="2800" dirty="0" smtClean="0">
                <a:cs typeface="Arial"/>
              </a:rPr>
              <a:t>	abundance over time</a:t>
            </a:r>
            <a:endParaRPr lang="en-US" sz="2800" dirty="0">
              <a:cs typeface="Arial"/>
            </a:endParaRPr>
          </a:p>
        </p:txBody>
      </p:sp>
      <p:grpSp>
        <p:nvGrpSpPr>
          <p:cNvPr id="4" name="Group 10"/>
          <p:cNvGrpSpPr/>
          <p:nvPr/>
        </p:nvGrpSpPr>
        <p:grpSpPr>
          <a:xfrm>
            <a:off x="3329320" y="1511778"/>
            <a:ext cx="5814680" cy="1239112"/>
            <a:chOff x="1080273" y="2087693"/>
            <a:chExt cx="6613023" cy="1605918"/>
          </a:xfrm>
        </p:grpSpPr>
        <p:sp>
          <p:nvSpPr>
            <p:cNvPr id="8" name="Rectangle 7"/>
            <p:cNvSpPr/>
            <p:nvPr/>
          </p:nvSpPr>
          <p:spPr>
            <a:xfrm>
              <a:off x="1080273" y="2087693"/>
              <a:ext cx="6613023" cy="160591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4534" y="2233111"/>
              <a:ext cx="5232400" cy="146050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874380"/>
            <a:ext cx="4277590" cy="29836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42364" y="2750890"/>
            <a:ext cx="70016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54F94"/>
                </a:solidFill>
                <a:cs typeface="Arial"/>
              </a:rPr>
              <a:t>National Ecological Observatory Network</a:t>
            </a:r>
            <a:endParaRPr lang="en-US" sz="3200" dirty="0">
              <a:solidFill>
                <a:srgbClr val="354F94"/>
              </a:solidFill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>
              <a:buClr>
                <a:srgbClr val="B97C3F"/>
              </a:buClr>
            </a:pPr>
            <a:r>
              <a:rPr lang="en-US" sz="3200" dirty="0" err="1" smtClean="0">
                <a:cs typeface="Arial"/>
              </a:rPr>
              <a:t>Paleobiology</a:t>
            </a:r>
            <a:r>
              <a:rPr lang="en-US" sz="3200" dirty="0" smtClean="0">
                <a:cs typeface="Arial"/>
              </a:rPr>
              <a:t> Database </a:t>
            </a:r>
          </a:p>
          <a:p>
            <a:pPr lvl="1">
              <a:buClr>
                <a:srgbClr val="B97C3F"/>
              </a:buClr>
            </a:pPr>
            <a:r>
              <a:rPr lang="en-US" dirty="0" smtClean="0">
                <a:cs typeface="Arial"/>
              </a:rPr>
              <a:t>(</a:t>
            </a:r>
            <a:r>
              <a:rPr lang="en-US" dirty="0" smtClean="0">
                <a:cs typeface="Arial"/>
                <a:hlinkClick r:id="rId2"/>
              </a:rPr>
              <a:t>http</a:t>
            </a:r>
            <a:r>
              <a:rPr lang="en-US" dirty="0">
                <a:cs typeface="Arial"/>
                <a:hlinkClick r:id="rId2"/>
              </a:rPr>
              <a:t>://paleodb.org/cgi-bin/bridge.pl</a:t>
            </a:r>
            <a:r>
              <a:rPr lang="en-US" dirty="0">
                <a:cs typeface="Arial"/>
              </a:rPr>
              <a:t>)</a:t>
            </a:r>
            <a:endParaRPr lang="en-US" dirty="0" smtClean="0">
              <a:cs typeface="Arial"/>
            </a:endParaRPr>
          </a:p>
          <a:p>
            <a:pPr>
              <a:buClr>
                <a:srgbClr val="FA8362"/>
              </a:buClr>
            </a:pPr>
            <a:endParaRPr lang="en-US" dirty="0">
              <a:cs typeface="Arial"/>
            </a:endParaRPr>
          </a:p>
        </p:txBody>
      </p:sp>
      <p:pic>
        <p:nvPicPr>
          <p:cNvPr id="5" name="Picture 4" descr="paleodb.pdf"/>
          <p:cNvPicPr>
            <a:picLocks noChangeAspect="1"/>
          </p:cNvPicPr>
          <p:nvPr/>
        </p:nvPicPr>
        <p:blipFill>
          <a:blip r:embed="rId3"/>
          <a:srcRect b="9743"/>
          <a:stretch>
            <a:fillRect/>
          </a:stretch>
        </p:blipFill>
        <p:spPr>
          <a:xfrm>
            <a:off x="152400" y="2667000"/>
            <a:ext cx="7899225" cy="4067363"/>
          </a:xfrm>
          <a:prstGeom prst="rect">
            <a:avLst/>
          </a:prstGeom>
        </p:spPr>
      </p:pic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944562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rgbClr val="376092"/>
                </a:solidFill>
                <a:cs typeface="Arial"/>
              </a:rPr>
              <a:t>Linking</a:t>
            </a:r>
            <a:r>
              <a:rPr lang="en-US" sz="4800" dirty="0" smtClean="0">
                <a:solidFill>
                  <a:srgbClr val="376092"/>
                </a:solidFill>
                <a:cs typeface="Arial"/>
              </a:rPr>
              <a:t> Collections </a:t>
            </a:r>
            <a:r>
              <a:rPr lang="en-US" sz="4800" dirty="0">
                <a:solidFill>
                  <a:srgbClr val="376092"/>
                </a:solidFill>
                <a:cs typeface="Arial"/>
              </a:rPr>
              <a:t>to </a:t>
            </a:r>
            <a:r>
              <a:rPr lang="en-US" sz="4800" dirty="0" err="1">
                <a:solidFill>
                  <a:srgbClr val="376092"/>
                </a:solidFill>
                <a:cs typeface="Arial"/>
              </a:rPr>
              <a:t>Paleobiology</a:t>
            </a:r>
            <a:endParaRPr lang="en-US" sz="4800" dirty="0">
              <a:solidFill>
                <a:srgbClr val="376092"/>
              </a:solidFill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376092"/>
                </a:solidFill>
                <a:cs typeface="Arial"/>
              </a:rPr>
              <a:t>Linking Collections to Genomics</a:t>
            </a:r>
            <a:endParaRPr lang="en-US" sz="4800" dirty="0">
              <a:solidFill>
                <a:srgbClr val="376092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774" y="1417638"/>
            <a:ext cx="8461026" cy="4525963"/>
          </a:xfrm>
        </p:spPr>
        <p:txBody>
          <a:bodyPr>
            <a:normAutofit/>
          </a:bodyPr>
          <a:lstStyle/>
          <a:p>
            <a:pPr>
              <a:buClr>
                <a:srgbClr val="B97C3F"/>
              </a:buClr>
            </a:pPr>
            <a:r>
              <a:rPr lang="en-US" sz="3200" dirty="0" smtClean="0">
                <a:cs typeface="Arial"/>
              </a:rPr>
              <a:t>National network of tissue and genetic </a:t>
            </a:r>
          </a:p>
          <a:p>
            <a:pPr>
              <a:buClr>
                <a:srgbClr val="FA8362"/>
              </a:buClr>
              <a:buNone/>
            </a:pPr>
            <a:r>
              <a:rPr lang="en-US" sz="3200" dirty="0">
                <a:cs typeface="Arial"/>
              </a:rPr>
              <a:t>	</a:t>
            </a:r>
            <a:r>
              <a:rPr lang="en-US" sz="3200" dirty="0" smtClean="0">
                <a:cs typeface="Arial"/>
              </a:rPr>
              <a:t>resources</a:t>
            </a:r>
          </a:p>
        </p:txBody>
      </p:sp>
      <p:pic>
        <p:nvPicPr>
          <p:cNvPr id="4" name="Picture 59" descr="valvula2"/>
          <p:cNvPicPr>
            <a:picLocks noChangeAspect="1" noChangeArrowheads="1"/>
          </p:cNvPicPr>
          <p:nvPr/>
        </p:nvPicPr>
        <p:blipFill>
          <a:blip r:embed="rId2"/>
          <a:srcRect l="34714"/>
          <a:stretch>
            <a:fillRect/>
          </a:stretch>
        </p:blipFill>
        <p:spPr bwMode="auto">
          <a:xfrm>
            <a:off x="228600" y="2895600"/>
            <a:ext cx="3152019" cy="327383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67423" t="17064" b="19001"/>
          <a:stretch>
            <a:fillRect/>
          </a:stretch>
        </p:blipFill>
        <p:spPr>
          <a:xfrm>
            <a:off x="6705600" y="1905000"/>
            <a:ext cx="1967331" cy="1184965"/>
          </a:xfrm>
          <a:prstGeom prst="rect">
            <a:avLst/>
          </a:prstGeom>
        </p:spPr>
      </p:pic>
      <p:grpSp>
        <p:nvGrpSpPr>
          <p:cNvPr id="6" name="Group 10"/>
          <p:cNvGrpSpPr/>
          <p:nvPr/>
        </p:nvGrpSpPr>
        <p:grpSpPr>
          <a:xfrm>
            <a:off x="3582775" y="5311282"/>
            <a:ext cx="4432520" cy="1281593"/>
            <a:chOff x="3766357" y="5073187"/>
            <a:chExt cx="4496272" cy="1456277"/>
          </a:xfrm>
        </p:grpSpPr>
        <p:pic>
          <p:nvPicPr>
            <p:cNvPr id="7" name="Picture 6" descr="grr.pdf"/>
            <p:cNvPicPr>
              <a:picLocks noChangeAspect="1"/>
            </p:cNvPicPr>
            <p:nvPr/>
          </p:nvPicPr>
          <p:blipFill>
            <a:blip r:embed="rId4"/>
            <a:srcRect r="13121" b="69247"/>
            <a:stretch>
              <a:fillRect/>
            </a:stretch>
          </p:blipFill>
          <p:spPr>
            <a:xfrm>
              <a:off x="3766357" y="5073187"/>
              <a:ext cx="4496272" cy="525574"/>
            </a:xfrm>
            <a:prstGeom prst="rect">
              <a:avLst/>
            </a:prstGeom>
          </p:spPr>
        </p:pic>
        <p:pic>
          <p:nvPicPr>
            <p:cNvPr id="8" name="Picture 7" descr="grr.pdf"/>
            <p:cNvPicPr>
              <a:picLocks noChangeAspect="1"/>
            </p:cNvPicPr>
            <p:nvPr/>
          </p:nvPicPr>
          <p:blipFill>
            <a:blip r:embed="rId4"/>
            <a:srcRect l="26233" t="45541" r="22712"/>
            <a:stretch>
              <a:fillRect/>
            </a:stretch>
          </p:blipFill>
          <p:spPr>
            <a:xfrm>
              <a:off x="5123998" y="5598761"/>
              <a:ext cx="2642289" cy="930703"/>
            </a:xfrm>
            <a:prstGeom prst="rect">
              <a:avLst/>
            </a:prstGeom>
          </p:spPr>
        </p:pic>
      </p:grpSp>
      <p:pic>
        <p:nvPicPr>
          <p:cNvPr id="13" name="Picture 12" descr="map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2362200"/>
            <a:ext cx="3154460" cy="2396632"/>
          </a:xfrm>
          <a:prstGeom prst="rect">
            <a:avLst/>
          </a:prstGeom>
        </p:spPr>
      </p:pic>
      <p:pic>
        <p:nvPicPr>
          <p:cNvPr id="14" name="Picture 13" descr="grr stats.pdf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7280" y="3048000"/>
            <a:ext cx="2751431" cy="2234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376092"/>
                </a:solidFill>
                <a:cs typeface="Arial"/>
              </a:rPr>
              <a:t>Linking Collections to Genomics</a:t>
            </a:r>
            <a:endParaRPr lang="en-US" sz="4800" dirty="0">
              <a:solidFill>
                <a:srgbClr val="376092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4525963"/>
          </a:xfrm>
        </p:spPr>
        <p:txBody>
          <a:bodyPr>
            <a:normAutofit/>
          </a:bodyPr>
          <a:lstStyle/>
          <a:p>
            <a:pPr>
              <a:buClr>
                <a:srgbClr val="B97C3F"/>
              </a:buClr>
            </a:pPr>
            <a:r>
              <a:rPr lang="en-US" sz="2800" dirty="0" smtClean="0">
                <a:cs typeface="Arial"/>
              </a:rPr>
              <a:t>Extend HUB connections to genomics databases</a:t>
            </a:r>
            <a:endParaRPr lang="en-US" sz="2800" dirty="0">
              <a:cs typeface="Arial"/>
            </a:endParaRPr>
          </a:p>
        </p:txBody>
      </p:sp>
      <p:pic>
        <p:nvPicPr>
          <p:cNvPr id="8" name="Picture 7" descr="ncbi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0"/>
            <a:ext cx="4178770" cy="4206031"/>
          </a:xfrm>
          <a:prstGeom prst="rect">
            <a:avLst/>
          </a:prstGeom>
        </p:spPr>
      </p:pic>
      <p:pic>
        <p:nvPicPr>
          <p:cNvPr id="9" name="Picture 8" descr="ncbi db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981200"/>
            <a:ext cx="4025900" cy="452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69165"/>
          <a:stretch>
            <a:fillRect/>
          </a:stretch>
        </p:blipFill>
        <p:spPr>
          <a:xfrm>
            <a:off x="7538440" y="1943100"/>
            <a:ext cx="1605560" cy="148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B Presentation Template">
  <a:themeElements>
    <a:clrScheme name="Custom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F6FC6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EAB Presentation Template.potx</Template>
  <TotalTime>45095</TotalTime>
  <Words>561</Words>
  <Application>Microsoft Macintosh PowerPoint</Application>
  <PresentationFormat>On-screen Show (4:3)</PresentationFormat>
  <Paragraphs>117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EAB Presentation Template</vt:lpstr>
      <vt:lpstr>iDigBio Research Coordination  and Scientific Community Outreach </vt:lpstr>
      <vt:lpstr>Research Questions</vt:lpstr>
      <vt:lpstr>Invasive Species</vt:lpstr>
      <vt:lpstr>Research &amp; Scientific Outreach</vt:lpstr>
      <vt:lpstr>Linking Collections to Ecology</vt:lpstr>
      <vt:lpstr>Linking Collections to Ecology</vt:lpstr>
      <vt:lpstr>Linking Collections to Paleobiology</vt:lpstr>
      <vt:lpstr>Linking Collections to Genomics</vt:lpstr>
      <vt:lpstr>Linking Collections to Genomics</vt:lpstr>
      <vt:lpstr>Linking to Living Collections</vt:lpstr>
      <vt:lpstr>Interactions with Systematics Community  and Beyond</vt:lpstr>
      <vt:lpstr>Interactions Fostered Through…</vt:lpstr>
      <vt:lpstr>Activities to Date</vt:lpstr>
      <vt:lpstr>Activities to Date</vt:lpstr>
      <vt:lpstr>Plans for Year 2</vt:lpstr>
      <vt:lpstr>Florida Plant Phylogeny: Phylogenetic Diversity Under Climate Change</vt:lpstr>
      <vt:lpstr>Florida Plant Phylogeny: Phylogenetic Diversity Under Climate Change</vt:lpstr>
      <vt:lpstr>Florida Plant Phylogeny: Phylogenetic Diversity Under Climate Change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adm-acis</dc:creator>
  <cp:lastModifiedBy>Pam Soltis</cp:lastModifiedBy>
  <cp:revision>1792</cp:revision>
  <dcterms:created xsi:type="dcterms:W3CDTF">2006-08-16T00:00:00Z</dcterms:created>
  <dcterms:modified xsi:type="dcterms:W3CDTF">2012-04-27T02:43:00Z</dcterms:modified>
</cp:coreProperties>
</file>