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png" ContentType="image/png"/>
  <Default Extension="tif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468" r:id="rId2"/>
    <p:sldId id="469" r:id="rId3"/>
    <p:sldId id="470" r:id="rId4"/>
    <p:sldId id="425" r:id="rId5"/>
    <p:sldId id="426" r:id="rId6"/>
    <p:sldId id="427" r:id="rId7"/>
    <p:sldId id="428" r:id="rId8"/>
    <p:sldId id="429" r:id="rId9"/>
    <p:sldId id="471" r:id="rId10"/>
    <p:sldId id="432" r:id="rId11"/>
    <p:sldId id="434" r:id="rId12"/>
    <p:sldId id="436" r:id="rId13"/>
    <p:sldId id="437" r:id="rId14"/>
    <p:sldId id="440" r:id="rId15"/>
    <p:sldId id="441" r:id="rId16"/>
    <p:sldId id="442" r:id="rId17"/>
    <p:sldId id="444" r:id="rId18"/>
    <p:sldId id="438" r:id="rId19"/>
    <p:sldId id="439" r:id="rId20"/>
    <p:sldId id="472" r:id="rId21"/>
    <p:sldId id="447" r:id="rId22"/>
    <p:sldId id="448" r:id="rId23"/>
    <p:sldId id="449" r:id="rId24"/>
    <p:sldId id="450" r:id="rId25"/>
    <p:sldId id="451" r:id="rId26"/>
    <p:sldId id="473" r:id="rId27"/>
    <p:sldId id="454" r:id="rId28"/>
    <p:sldId id="455" r:id="rId29"/>
    <p:sldId id="474" r:id="rId30"/>
    <p:sldId id="467" r:id="rId31"/>
    <p:sldId id="456" r:id="rId32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84407" autoAdjust="0"/>
  </p:normalViewPr>
  <p:slideViewPr>
    <p:cSldViewPr>
      <p:cViewPr>
        <p:scale>
          <a:sx n="90" d="100"/>
          <a:sy n="90" d="100"/>
        </p:scale>
        <p:origin x="-1104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interSettings" Target="printerSettings/printerSettings1.bin"/><Relationship Id="rId31" Type="http://schemas.openxmlformats.org/officeDocument/2006/relationships/slide" Target="slides/slide30.xml"/><Relationship Id="rId34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heme" Target="theme/theme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075" cy="461963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6" y="0"/>
            <a:ext cx="3013075" cy="461963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0BD3DA3-AEA8-4C32-86D3-4A33A16D08EA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7289"/>
            <a:ext cx="3013075" cy="46196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6" y="8777289"/>
            <a:ext cx="3013075" cy="461962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077FC18F-C2E6-4FAC-976A-991D2F60E0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5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4291" cy="46141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8968" y="0"/>
            <a:ext cx="3014291" cy="461410"/>
          </a:xfrm>
          <a:prstGeom prst="rect">
            <a:avLst/>
          </a:prstGeom>
        </p:spPr>
        <p:txBody>
          <a:bodyPr vert="horz" lIns="91029" tIns="45514" rIns="91029" bIns="45514" rtlCol="0"/>
          <a:lstStyle>
            <a:lvl1pPr algn="r">
              <a:defRPr sz="1200"/>
            </a:lvl1pPr>
          </a:lstStyle>
          <a:p>
            <a:fld id="{38A9DFE8-E678-4B49-9346-8B0DB9078ABC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21212" cy="3465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29" tIns="45514" rIns="91029" bIns="455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715"/>
            <a:ext cx="5563870" cy="4157429"/>
          </a:xfrm>
          <a:prstGeom prst="rect">
            <a:avLst/>
          </a:prstGeom>
        </p:spPr>
        <p:txBody>
          <a:bodyPr vert="horz" lIns="91029" tIns="45514" rIns="91029" bIns="455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848"/>
            <a:ext cx="3014291" cy="461410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8968" y="8777848"/>
            <a:ext cx="3014291" cy="461410"/>
          </a:xfrm>
          <a:prstGeom prst="rect">
            <a:avLst/>
          </a:prstGeom>
        </p:spPr>
        <p:txBody>
          <a:bodyPr vert="horz" lIns="91029" tIns="45514" rIns="91029" bIns="45514" rtlCol="0" anchor="b"/>
          <a:lstStyle>
            <a:lvl1pPr algn="r">
              <a:defRPr sz="1200"/>
            </a:lvl1pPr>
          </a:lstStyle>
          <a:p>
            <a:fld id="{6B552B13-6D11-4809-8962-3A9CF738C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8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2B13-6D11-4809-8962-3A9CF738C8D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2B13-6D11-4809-8962-3A9CF738C8D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1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2B13-6D11-4809-8962-3A9CF738C8D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1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52B13-6D11-4809-8962-3A9CF738C8D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5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7000">
              <a:schemeClr val="tx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5811B0-F38D-4429-A272-217E7CAEA78E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4A9E34-46F8-424B-B06A-D37EEB987F56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AA693A-BC26-4DE8-BB65-B37ECA7F76A4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609AF0-8F6D-4583-9C7E-B84E717F9F40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rotWithShape="1">
          <a:gsLst>
            <a:gs pos="7000">
              <a:schemeClr val="tx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53AD71-2A99-4082-B429-270197FD3C64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2881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2881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DAFE03-E1BD-4A35-8B77-7235632E4A58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06680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52600"/>
            <a:ext cx="4040188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9E50A3-901B-4A40-9223-93F57CE174C9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CCC0CA-8095-49EF-AA55-3D96842709AA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4B201-5FE5-47BD-B93F-5EE259CA3B5B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B7D639-5628-43DB-964F-6242913421A2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00835D-224B-4B90-9F48-D4CFFC5DFCE4}" type="datetime1">
              <a:rPr lang="en-US" smtClean="0"/>
              <a:pPr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idigbio.org/wiki/_detail/idigbio_logo_rgb.png?id=idigbio_logo" TargetMode="Externa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28600" y="6457648"/>
            <a:ext cx="457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-9525" y="0"/>
            <a:ext cx="9163050" cy="381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0"/>
            <a:ext cx="4762500" cy="2334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rot="21435692">
            <a:off x="-10088" y="67822"/>
            <a:ext cx="9174161" cy="3741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5772"/>
              <a:gd name="connsiteY0" fmla="*/ 9247 h 10668"/>
              <a:gd name="connsiteX1" fmla="*/ 1620 w 5772"/>
              <a:gd name="connsiteY1" fmla="*/ 7 h 10668"/>
              <a:gd name="connsiteX2" fmla="*/ 4110 w 5772"/>
              <a:gd name="connsiteY2" fmla="*/ 9289 h 10668"/>
              <a:gd name="connsiteX3" fmla="*/ 5772 w 5772"/>
              <a:gd name="connsiteY3" fmla="*/ 8281 h 10668"/>
              <a:gd name="connsiteX0" fmla="*/ 0 w 5767"/>
              <a:gd name="connsiteY0" fmla="*/ 7104 h 11097"/>
              <a:gd name="connsiteX1" fmla="*/ 1615 w 5767"/>
              <a:gd name="connsiteY1" fmla="*/ 436 h 11097"/>
              <a:gd name="connsiteX2" fmla="*/ 4105 w 5767"/>
              <a:gd name="connsiteY2" fmla="*/ 9718 h 11097"/>
              <a:gd name="connsiteX3" fmla="*/ 5767 w 5767"/>
              <a:gd name="connsiteY3" fmla="*/ 8710 h 11097"/>
              <a:gd name="connsiteX0" fmla="*/ 0 w 5765"/>
              <a:gd name="connsiteY0" fmla="*/ 7104 h 15312"/>
              <a:gd name="connsiteX1" fmla="*/ 1615 w 5765"/>
              <a:gd name="connsiteY1" fmla="*/ 436 h 15312"/>
              <a:gd name="connsiteX2" fmla="*/ 4105 w 5765"/>
              <a:gd name="connsiteY2" fmla="*/ 9718 h 15312"/>
              <a:gd name="connsiteX3" fmla="*/ 5765 w 5765"/>
              <a:gd name="connsiteY3" fmla="*/ 15102 h 15312"/>
              <a:gd name="connsiteX0" fmla="*/ 0 w 5771"/>
              <a:gd name="connsiteY0" fmla="*/ 7104 h 12734"/>
              <a:gd name="connsiteX1" fmla="*/ 1615 w 5771"/>
              <a:gd name="connsiteY1" fmla="*/ 436 h 12734"/>
              <a:gd name="connsiteX2" fmla="*/ 4105 w 5771"/>
              <a:gd name="connsiteY2" fmla="*/ 9718 h 12734"/>
              <a:gd name="connsiteX3" fmla="*/ 5771 w 5771"/>
              <a:gd name="connsiteY3" fmla="*/ 12524 h 12734"/>
              <a:gd name="connsiteX0" fmla="*/ 0 w 5771"/>
              <a:gd name="connsiteY0" fmla="*/ 7669 h 15693"/>
              <a:gd name="connsiteX1" fmla="*/ 1615 w 5771"/>
              <a:gd name="connsiteY1" fmla="*/ 1001 h 15693"/>
              <a:gd name="connsiteX2" fmla="*/ 4106 w 5771"/>
              <a:gd name="connsiteY2" fmla="*/ 13678 h 15693"/>
              <a:gd name="connsiteX3" fmla="*/ 5771 w 5771"/>
              <a:gd name="connsiteY3" fmla="*/ 13089 h 15693"/>
              <a:gd name="connsiteX0" fmla="*/ 0 w 5771"/>
              <a:gd name="connsiteY0" fmla="*/ 6474 h 14298"/>
              <a:gd name="connsiteX1" fmla="*/ 1583 w 5771"/>
              <a:gd name="connsiteY1" fmla="*/ 1001 h 14298"/>
              <a:gd name="connsiteX2" fmla="*/ 4106 w 5771"/>
              <a:gd name="connsiteY2" fmla="*/ 12483 h 14298"/>
              <a:gd name="connsiteX3" fmla="*/ 5771 w 5771"/>
              <a:gd name="connsiteY3" fmla="*/ 11894 h 14298"/>
              <a:gd name="connsiteX0" fmla="*/ 0 w 5772"/>
              <a:gd name="connsiteY0" fmla="*/ 6474 h 14071"/>
              <a:gd name="connsiteX1" fmla="*/ 1583 w 5772"/>
              <a:gd name="connsiteY1" fmla="*/ 1001 h 14071"/>
              <a:gd name="connsiteX2" fmla="*/ 4106 w 5772"/>
              <a:gd name="connsiteY2" fmla="*/ 12483 h 14071"/>
              <a:gd name="connsiteX3" fmla="*/ 5772 w 5772"/>
              <a:gd name="connsiteY3" fmla="*/ 10531 h 14071"/>
              <a:gd name="connsiteX0" fmla="*/ 0 w 5772"/>
              <a:gd name="connsiteY0" fmla="*/ 6626 h 15131"/>
              <a:gd name="connsiteX1" fmla="*/ 1583 w 5772"/>
              <a:gd name="connsiteY1" fmla="*/ 1153 h 15131"/>
              <a:gd name="connsiteX2" fmla="*/ 4105 w 5772"/>
              <a:gd name="connsiteY2" fmla="*/ 13543 h 15131"/>
              <a:gd name="connsiteX3" fmla="*/ 5772 w 5772"/>
              <a:gd name="connsiteY3" fmla="*/ 10683 h 15131"/>
              <a:gd name="connsiteX0" fmla="*/ 0 w 5779"/>
              <a:gd name="connsiteY0" fmla="*/ 6626 h 14700"/>
              <a:gd name="connsiteX1" fmla="*/ 1583 w 5779"/>
              <a:gd name="connsiteY1" fmla="*/ 1153 h 14700"/>
              <a:gd name="connsiteX2" fmla="*/ 4105 w 5779"/>
              <a:gd name="connsiteY2" fmla="*/ 13543 h 14700"/>
              <a:gd name="connsiteX3" fmla="*/ 5779 w 5779"/>
              <a:gd name="connsiteY3" fmla="*/ 8094 h 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9" h="14700">
                <a:moveTo>
                  <a:pt x="0" y="6626"/>
                </a:moveTo>
                <a:cubicBezTo>
                  <a:pt x="282" y="6398"/>
                  <a:pt x="899" y="0"/>
                  <a:pt x="1583" y="1153"/>
                </a:cubicBezTo>
                <a:cubicBezTo>
                  <a:pt x="2267" y="2306"/>
                  <a:pt x="3406" y="12386"/>
                  <a:pt x="4105" y="13543"/>
                </a:cubicBezTo>
                <a:cubicBezTo>
                  <a:pt x="4804" y="14700"/>
                  <a:pt x="5433" y="8304"/>
                  <a:pt x="5779" y="8094"/>
                </a:cubicBezTo>
              </a:path>
            </a:pathLst>
          </a:custGeom>
          <a:noFill/>
          <a:ln w="10795" cap="flat" cmpd="sng" algn="ctr">
            <a:gradFill>
              <a:gsLst>
                <a:gs pos="74000">
                  <a:schemeClr val="accent3">
                    <a:shade val="75000"/>
                  </a:schemeClr>
                </a:gs>
                <a:gs pos="86000">
                  <a:schemeClr val="tx1">
                    <a:alpha val="29000"/>
                  </a:schemeClr>
                </a:gs>
                <a:gs pos="16000">
                  <a:schemeClr val="accent2">
                    <a:shade val="75000"/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21435692">
            <a:off x="-5748" y="20686"/>
            <a:ext cx="9153532" cy="40981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>
              <a:gd name="connsiteX0" fmla="*/ 0 w 5766"/>
              <a:gd name="connsiteY0" fmla="*/ 732 h 1350"/>
              <a:gd name="connsiteX1" fmla="*/ 1638 w 5766"/>
              <a:gd name="connsiteY1" fmla="*/ 228 h 1350"/>
              <a:gd name="connsiteX2" fmla="*/ 4123 w 5766"/>
              <a:gd name="connsiteY2" fmla="*/ 1312 h 1350"/>
              <a:gd name="connsiteX3" fmla="*/ 5766 w 5766"/>
              <a:gd name="connsiteY3" fmla="*/ 0 h 1350"/>
              <a:gd name="connsiteX0" fmla="*/ 0 w 5768"/>
              <a:gd name="connsiteY0" fmla="*/ 601 h 1226"/>
              <a:gd name="connsiteX1" fmla="*/ 1638 w 5768"/>
              <a:gd name="connsiteY1" fmla="*/ 97 h 1226"/>
              <a:gd name="connsiteX2" fmla="*/ 4123 w 5768"/>
              <a:gd name="connsiteY2" fmla="*/ 1181 h 1226"/>
              <a:gd name="connsiteX3" fmla="*/ 5768 w 5768"/>
              <a:gd name="connsiteY3" fmla="*/ 364 h 1226"/>
              <a:gd name="connsiteX0" fmla="*/ 0 w 5761"/>
              <a:gd name="connsiteY0" fmla="*/ 285 h 1289"/>
              <a:gd name="connsiteX1" fmla="*/ 1631 w 5761"/>
              <a:gd name="connsiteY1" fmla="*/ 160 h 1289"/>
              <a:gd name="connsiteX2" fmla="*/ 4116 w 5761"/>
              <a:gd name="connsiteY2" fmla="*/ 1244 h 1289"/>
              <a:gd name="connsiteX3" fmla="*/ 5761 w 5761"/>
              <a:gd name="connsiteY3" fmla="*/ 427 h 1289"/>
              <a:gd name="connsiteX0" fmla="*/ 0 w 5761"/>
              <a:gd name="connsiteY0" fmla="*/ 728 h 1805"/>
              <a:gd name="connsiteX1" fmla="*/ 1495 w 5761"/>
              <a:gd name="connsiteY1" fmla="*/ 160 h 1805"/>
              <a:gd name="connsiteX2" fmla="*/ 4116 w 5761"/>
              <a:gd name="connsiteY2" fmla="*/ 1687 h 1805"/>
              <a:gd name="connsiteX3" fmla="*/ 5761 w 5761"/>
              <a:gd name="connsiteY3" fmla="*/ 870 h 1805"/>
              <a:gd name="connsiteX0" fmla="*/ 0 w 5762"/>
              <a:gd name="connsiteY0" fmla="*/ 728 h 1888"/>
              <a:gd name="connsiteX1" fmla="*/ 1495 w 5762"/>
              <a:gd name="connsiteY1" fmla="*/ 160 h 1888"/>
              <a:gd name="connsiteX2" fmla="*/ 4116 w 5762"/>
              <a:gd name="connsiteY2" fmla="*/ 1687 h 1888"/>
              <a:gd name="connsiteX3" fmla="*/ 5762 w 5762"/>
              <a:gd name="connsiteY3" fmla="*/ 1364 h 1888"/>
              <a:gd name="connsiteX0" fmla="*/ 0 w 5762"/>
              <a:gd name="connsiteY0" fmla="*/ 737 h 1953"/>
              <a:gd name="connsiteX1" fmla="*/ 1495 w 5762"/>
              <a:gd name="connsiteY1" fmla="*/ 169 h 1953"/>
              <a:gd name="connsiteX2" fmla="*/ 4120 w 5762"/>
              <a:gd name="connsiteY2" fmla="*/ 1752 h 1953"/>
              <a:gd name="connsiteX3" fmla="*/ 5762 w 5762"/>
              <a:gd name="connsiteY3" fmla="*/ 1373 h 1953"/>
              <a:gd name="connsiteX0" fmla="*/ 0 w 5762"/>
              <a:gd name="connsiteY0" fmla="*/ 1118 h 2397"/>
              <a:gd name="connsiteX1" fmla="*/ 1501 w 5762"/>
              <a:gd name="connsiteY1" fmla="*/ 169 h 2397"/>
              <a:gd name="connsiteX2" fmla="*/ 4120 w 5762"/>
              <a:gd name="connsiteY2" fmla="*/ 2133 h 2397"/>
              <a:gd name="connsiteX3" fmla="*/ 5762 w 5762"/>
              <a:gd name="connsiteY3" fmla="*/ 1754 h 2397"/>
              <a:gd name="connsiteX0" fmla="*/ 0 w 5762"/>
              <a:gd name="connsiteY0" fmla="*/ 1110 h 2389"/>
              <a:gd name="connsiteX1" fmla="*/ 1501 w 5762"/>
              <a:gd name="connsiteY1" fmla="*/ 161 h 2389"/>
              <a:gd name="connsiteX2" fmla="*/ 4120 w 5762"/>
              <a:gd name="connsiteY2" fmla="*/ 2125 h 2389"/>
              <a:gd name="connsiteX3" fmla="*/ 5762 w 5762"/>
              <a:gd name="connsiteY3" fmla="*/ 1746 h 2389"/>
              <a:gd name="connsiteX0" fmla="*/ 0 w 5765"/>
              <a:gd name="connsiteY0" fmla="*/ 1110 h 2399"/>
              <a:gd name="connsiteX1" fmla="*/ 1501 w 5765"/>
              <a:gd name="connsiteY1" fmla="*/ 161 h 2399"/>
              <a:gd name="connsiteX2" fmla="*/ 4120 w 5765"/>
              <a:gd name="connsiteY2" fmla="*/ 2125 h 2399"/>
              <a:gd name="connsiteX3" fmla="*/ 5765 w 5765"/>
              <a:gd name="connsiteY3" fmla="*/ 1802 h 2399"/>
              <a:gd name="connsiteX0" fmla="*/ 0 w 5752"/>
              <a:gd name="connsiteY0" fmla="*/ 1110 h 2353"/>
              <a:gd name="connsiteX1" fmla="*/ 1501 w 5752"/>
              <a:gd name="connsiteY1" fmla="*/ 161 h 2353"/>
              <a:gd name="connsiteX2" fmla="*/ 4120 w 5752"/>
              <a:gd name="connsiteY2" fmla="*/ 2125 h 2353"/>
              <a:gd name="connsiteX3" fmla="*/ 5752 w 5752"/>
              <a:gd name="connsiteY3" fmla="*/ 1530 h 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2" h="2353">
                <a:moveTo>
                  <a:pt x="0" y="1110"/>
                </a:moveTo>
                <a:cubicBezTo>
                  <a:pt x="273" y="1025"/>
                  <a:pt x="705" y="0"/>
                  <a:pt x="1501" y="161"/>
                </a:cubicBezTo>
                <a:cubicBezTo>
                  <a:pt x="2188" y="330"/>
                  <a:pt x="3412" y="1897"/>
                  <a:pt x="4120" y="2125"/>
                </a:cubicBezTo>
                <a:cubicBezTo>
                  <a:pt x="4828" y="2353"/>
                  <a:pt x="5410" y="1700"/>
                  <a:pt x="5752" y="1530"/>
                </a:cubicBezTo>
              </a:path>
            </a:pathLst>
          </a:custGeom>
          <a:noFill/>
          <a:ln w="9525" cap="flat" cmpd="sng" algn="ctr">
            <a:gradFill>
              <a:gsLst>
                <a:gs pos="74000">
                  <a:schemeClr val="accent4"/>
                </a:gs>
                <a:gs pos="44000">
                  <a:schemeClr val="accent1"/>
                </a:gs>
                <a:gs pos="33000">
                  <a:schemeClr val="accent2">
                    <a:alpha val="56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2050" name="Picture 2" descr="https://www.idigbio.org/wiki/_media/idigbio_logo_rgb.png?w=100">
            <a:hlinkClick r:id="rId13" tooltip="idigbio_logo_rgb.png"/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86" y="6527498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4" Type="http://schemas.openxmlformats.org/officeDocument/2006/relationships/image" Target="../media/image9.jpeg"/><Relationship Id="rId10" Type="http://schemas.openxmlformats.org/officeDocument/2006/relationships/image" Target="../media/image15.jpg"/><Relationship Id="rId5" Type="http://schemas.openxmlformats.org/officeDocument/2006/relationships/image" Target="../media/image10.jpeg"/><Relationship Id="rId7" Type="http://schemas.openxmlformats.org/officeDocument/2006/relationships/image" Target="../media/image12.jpeg"/><Relationship Id="rId11" Type="http://schemas.openxmlformats.org/officeDocument/2006/relationships/image" Target="../media/image16.jpg"/><Relationship Id="rId1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9" Type="http://schemas.openxmlformats.org/officeDocument/2006/relationships/image" Target="../media/image14.jpg"/><Relationship Id="rId3" Type="http://schemas.openxmlformats.org/officeDocument/2006/relationships/image" Target="../media/image8.jpeg"/><Relationship Id="rId6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7.jpeg"/><Relationship Id="rId5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7.jpeg"/><Relationship Id="rId5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7.jpeg"/><Relationship Id="rId5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7.jpeg"/><Relationship Id="rId5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7.jpeg"/><Relationship Id="rId5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7.jpeg"/><Relationship Id="rId5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7.jpeg"/><Relationship Id="rId5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7.jpeg"/><Relationship Id="rId5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7" Type="http://schemas.openxmlformats.org/officeDocument/2006/relationships/image" Target="../media/image11.jpeg"/><Relationship Id="rId11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0" Type="http://schemas.openxmlformats.org/officeDocument/2006/relationships/image" Target="../media/image14.jpg"/><Relationship Id="rId5" Type="http://schemas.openxmlformats.org/officeDocument/2006/relationships/image" Target="../media/image9.jpe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13.jpe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304800" y="3002280"/>
            <a:ext cx="2743200" cy="21793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Larry Page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55626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iDigBio</a:t>
            </a:r>
            <a:r>
              <a:rPr lang="en-US" sz="1200" dirty="0" smtClean="0"/>
              <a:t> </a:t>
            </a:r>
            <a:r>
              <a:rPr lang="en-US" sz="1200" dirty="0" err="1" smtClean="0"/>
              <a:t>Paleocollections</a:t>
            </a:r>
            <a:r>
              <a:rPr lang="en-US" sz="1200" smtClean="0"/>
              <a:t> Workshop</a:t>
            </a:r>
            <a:endParaRPr lang="en-US" sz="1200" dirty="0" smtClean="0"/>
          </a:p>
          <a:p>
            <a:pPr algn="ctr"/>
            <a:r>
              <a:rPr lang="en-US" sz="1200" dirty="0" smtClean="0"/>
              <a:t>2012 (Project Year 1)</a:t>
            </a:r>
          </a:p>
          <a:p>
            <a:pPr algn="ctr"/>
            <a:r>
              <a:rPr lang="en-US" sz="1200" dirty="0"/>
              <a:t>Supported by NSF Award </a:t>
            </a:r>
            <a:r>
              <a:rPr lang="en-US" sz="1200" dirty="0" smtClean="0"/>
              <a:t>EF-1115210</a:t>
            </a:r>
            <a:endParaRPr lang="en-US" sz="1200" dirty="0"/>
          </a:p>
        </p:txBody>
      </p:sp>
      <p:pic>
        <p:nvPicPr>
          <p:cNvPr id="9" name="Picture 23" descr="nsf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7244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www.idigbio.org/wiki/_media/idigbio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978">
            <a:off x="3275845" y="2246989"/>
            <a:ext cx="5041166" cy="15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Overview of </a:t>
            </a:r>
            <a:r>
              <a:rPr lang="en-US" dirty="0" err="1" smtClean="0"/>
              <a:t>iDigBio</a:t>
            </a:r>
            <a:r>
              <a:rPr lang="en-US" dirty="0" smtClean="0"/>
              <a:t>, the HUB </a:t>
            </a:r>
            <a:br>
              <a:rPr lang="en-US" dirty="0" smtClean="0"/>
            </a:br>
            <a:r>
              <a:rPr lang="en-US" dirty="0" smtClean="0"/>
              <a:t>for Advancing Digitization of Biological Collections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21556" y="5644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1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171343"/>
            <a:ext cx="73607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Palatino Linotype"/>
                <a:cs typeface="Palatino Linotype"/>
              </a:rPr>
              <a:t>“… grand challenge efforts seek to drastically</a:t>
            </a:r>
          </a:p>
          <a:p>
            <a:r>
              <a:rPr lang="en-US" sz="2400" dirty="0" smtClean="0">
                <a:latin typeface="Palatino Linotype"/>
                <a:cs typeface="Palatino Linotype"/>
              </a:rPr>
              <a:t>    </a:t>
            </a:r>
            <a:r>
              <a:rPr lang="en-US" sz="2400" u="sng" dirty="0" smtClean="0">
                <a:latin typeface="Palatino Linotype"/>
                <a:cs typeface="Palatino Linotype"/>
              </a:rPr>
              <a:t> alter the boundaries of existing knowledge, </a:t>
            </a:r>
          </a:p>
          <a:p>
            <a:r>
              <a:rPr lang="en-US" sz="2400" dirty="0" smtClean="0">
                <a:latin typeface="Palatino Linotype"/>
                <a:cs typeface="Palatino Linotype"/>
              </a:rPr>
              <a:t>     </a:t>
            </a:r>
            <a:r>
              <a:rPr lang="en-US" sz="2400" u="sng" dirty="0" smtClean="0">
                <a:latin typeface="Palatino Linotype"/>
                <a:cs typeface="Palatino Linotype"/>
              </a:rPr>
              <a:t>established disciplines and available capabilities</a:t>
            </a:r>
            <a:r>
              <a:rPr lang="en-US" sz="2400" dirty="0" smtClean="0">
                <a:latin typeface="Palatino Linotype"/>
                <a:cs typeface="Palatino Linotype"/>
              </a:rPr>
              <a:t>.”</a:t>
            </a:r>
          </a:p>
          <a:p>
            <a:endParaRPr lang="en-US" sz="2400" dirty="0">
              <a:latin typeface="Palatino Linotype"/>
              <a:cs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3" y="3741003"/>
            <a:ext cx="4901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Palatino Linotype"/>
                <a:cs typeface="Palatino Linotype"/>
              </a:rPr>
              <a:t>Susan J Winter, National Science </a:t>
            </a:r>
            <a:r>
              <a:rPr lang="en-US" sz="1600" dirty="0" smtClean="0">
                <a:latin typeface="Palatino Linotype"/>
                <a:cs typeface="Palatino Linotype"/>
              </a:rPr>
              <a:t>Foundation</a:t>
            </a:r>
            <a:endParaRPr lang="en-US" sz="1600" dirty="0">
              <a:latin typeface="Palatino Linotype"/>
              <a:cs typeface="Palatino Linotype"/>
            </a:endParaRPr>
          </a:p>
          <a:p>
            <a:r>
              <a:rPr lang="en-US" sz="1600" dirty="0">
                <a:latin typeface="Palatino Linotype"/>
                <a:cs typeface="Palatino Linotype"/>
              </a:rPr>
              <a:t>Brian S Butler, University of </a:t>
            </a:r>
            <a:r>
              <a:rPr lang="en-US" sz="1600" dirty="0" smtClean="0">
                <a:latin typeface="Palatino Linotype"/>
                <a:cs typeface="Palatino Linotype"/>
              </a:rPr>
              <a:t>Pittsburgh</a:t>
            </a:r>
            <a:endParaRPr lang="en-US" sz="1600" dirty="0">
              <a:latin typeface="Palatino Linotype"/>
              <a:cs typeface="Palatino Linotype"/>
            </a:endParaRPr>
          </a:p>
          <a:p>
            <a:r>
              <a:rPr lang="en-US" sz="1600" dirty="0" smtClean="0">
                <a:latin typeface="Palatino Linotype"/>
                <a:cs typeface="Palatino Linotype"/>
              </a:rPr>
              <a:t>Journal </a:t>
            </a:r>
            <a:r>
              <a:rPr lang="en-US" sz="1600" dirty="0">
                <a:latin typeface="Palatino Linotype"/>
                <a:cs typeface="Palatino Linotype"/>
              </a:rPr>
              <a:t>of Information Technology (2011) 26, 99–108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7800" y="1371600"/>
            <a:ext cx="61478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Grand Challenges in Science and Society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4721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411207"/>
            <a:ext cx="2819400" cy="4284993"/>
          </a:xfrm>
          <a:prstGeom prst="rect">
            <a:avLst/>
          </a:prstGeom>
        </p:spPr>
      </p:pic>
      <p:pic>
        <p:nvPicPr>
          <p:cNvPr id="11" name="Picture 10" descr="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5800"/>
            <a:ext cx="1996017" cy="3124200"/>
          </a:xfrm>
          <a:prstGeom prst="rect">
            <a:avLst/>
          </a:prstGeom>
        </p:spPr>
      </p:pic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7312902" cy="4419600"/>
          </a:xfrm>
          <a:prstGeom prst="rect">
            <a:avLst/>
          </a:prstGeom>
        </p:spPr>
      </p:pic>
      <p:pic>
        <p:nvPicPr>
          <p:cNvPr id="15" name="Picture 14" descr="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99" y="1065540"/>
            <a:ext cx="3808396" cy="5792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8400" y="3048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alatino Linotype"/>
                <a:cs typeface="Palatino Linotype"/>
              </a:rPr>
              <a:t>BIODIVERSITY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8" name="Picture 17" descr="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62" y="2819400"/>
            <a:ext cx="2590800" cy="1860518"/>
          </a:xfrm>
          <a:prstGeom prst="rect">
            <a:avLst/>
          </a:prstGeom>
        </p:spPr>
      </p:pic>
      <p:pic>
        <p:nvPicPr>
          <p:cNvPr id="23" name="Picture 22" descr="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1"/>
            <a:ext cx="2180100" cy="2971800"/>
          </a:xfrm>
          <a:prstGeom prst="rect">
            <a:avLst/>
          </a:prstGeom>
        </p:spPr>
      </p:pic>
      <p:pic>
        <p:nvPicPr>
          <p:cNvPr id="25" name="Picture 24" descr="1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46400"/>
            <a:ext cx="2590800" cy="2133600"/>
          </a:xfrm>
          <a:prstGeom prst="rect">
            <a:avLst/>
          </a:prstGeom>
        </p:spPr>
      </p:pic>
      <p:pic>
        <p:nvPicPr>
          <p:cNvPr id="2" name="Picture 1" descr="dFHL_05908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55" y="5062352"/>
            <a:ext cx="2711076" cy="1795648"/>
          </a:xfrm>
          <a:prstGeom prst="rect">
            <a:avLst/>
          </a:prstGeom>
        </p:spPr>
      </p:pic>
      <p:pic>
        <p:nvPicPr>
          <p:cNvPr id="3" name="Picture 2" descr="dFHL_06402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899"/>
            <a:ext cx="1828800" cy="1211283"/>
          </a:xfrm>
          <a:prstGeom prst="rect">
            <a:avLst/>
          </a:prstGeom>
        </p:spPr>
      </p:pic>
      <p:pic>
        <p:nvPicPr>
          <p:cNvPr id="8" name="Picture 7" descr="Clinostomus.cropp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78321"/>
            <a:ext cx="2298700" cy="1467503"/>
          </a:xfrm>
          <a:prstGeom prst="rect">
            <a:avLst/>
          </a:prstGeom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4600" y="4033229"/>
            <a:ext cx="1676400" cy="25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55637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341437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>
              <a:latin typeface="Palatino Linotype"/>
              <a:cs typeface="Palatino Linotype"/>
            </a:endParaRPr>
          </a:p>
        </p:txBody>
      </p:sp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055" y="99198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9" y="1709905"/>
            <a:ext cx="858585" cy="1304898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867" y="210159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055" y="89788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991458" y="622649"/>
            <a:ext cx="147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11088" y="452436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6200" y="3398837"/>
            <a:ext cx="394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/>
                <a:cs typeface="Palatino Linotype"/>
              </a:rPr>
              <a:t>Inadequate   </a:t>
            </a:r>
            <a:r>
              <a:rPr lang="en-US" dirty="0" smtClean="0">
                <a:latin typeface="Palatino Linotype"/>
                <a:cs typeface="Palatino Linotype"/>
                <a:sym typeface="Wingdings"/>
              </a:rPr>
              <a:t>   </a:t>
            </a:r>
            <a:r>
              <a:rPr lang="en-US" b="1" dirty="0" smtClean="0">
                <a:solidFill>
                  <a:srgbClr val="FF0000"/>
                </a:solidFill>
                <a:latin typeface="Palatino Linotype"/>
                <a:cs typeface="Palatino Linotype"/>
              </a:rPr>
              <a:t>Biodiversity Crisis</a:t>
            </a:r>
            <a:endParaRPr lang="en-US" b="1" dirty="0">
              <a:solidFill>
                <a:srgbClr val="FF0000"/>
              </a:solidFill>
              <a:latin typeface="Palatino Linotype"/>
              <a:cs typeface="Palatino Linotype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70849" y="3305704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75000" y="3768169"/>
            <a:ext cx="633757" cy="278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50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Palatino Linotype"/>
                <a:cs typeface="Palatino Linotype"/>
              </a:rPr>
              <a:t>ADBC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2057400"/>
            <a:ext cx="8627532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400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lvl="1"/>
            <a:endParaRPr lang="en-US" sz="2400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lvl="1"/>
            <a:endParaRPr lang="en-US" sz="2400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lvl="1"/>
            <a:r>
              <a:rPr lang="en-US" sz="2400" b="1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Address the Biodiversity Crisis in substantial ways</a:t>
            </a:r>
          </a:p>
          <a:p>
            <a:endParaRPr lang="en-US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b="1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89793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9117" y="408039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Appreciation, 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47328" y="1657624"/>
            <a:ext cx="95861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057400"/>
            <a:ext cx="1286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 billion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pecimens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 U.S.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5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3974" y="4276574"/>
            <a:ext cx="165153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9117" y="408039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Appreciation, 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47328" y="1657624"/>
            <a:ext cx="95861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543800" y="1371598"/>
            <a:ext cx="0" cy="3048002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dashDot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91200" y="1368920"/>
            <a:ext cx="1764541" cy="268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Dot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057400"/>
            <a:ext cx="1286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 billion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pecimens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 U.S.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749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6946" y="1824335"/>
            <a:ext cx="180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Digitization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9117" y="408039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Appreciation, 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47328" y="1657624"/>
            <a:ext cx="95861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543800" y="2362200"/>
            <a:ext cx="27856" cy="203398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6200000" flipH="1">
            <a:off x="7305876" y="1584420"/>
            <a:ext cx="431002" cy="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640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24200" y="2362200"/>
            <a:ext cx="2995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b="1" u="sng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GBIF, BISON,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VertNET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InvertNet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9117" y="408039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Appreciation, 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47328" y="1657624"/>
            <a:ext cx="95861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 flipV="1">
            <a:off x="6210086" y="2250272"/>
            <a:ext cx="533047" cy="47829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621728" y="3120622"/>
            <a:ext cx="2047" cy="76557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2218966" y="3048002"/>
            <a:ext cx="981434" cy="1032390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019800" y="3124200"/>
            <a:ext cx="949471" cy="1187955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6200000" flipH="1">
            <a:off x="7305876" y="1584420"/>
            <a:ext cx="431002" cy="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656946" y="1824335"/>
            <a:ext cx="180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Digitization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543800" y="2362200"/>
            <a:ext cx="27856" cy="203398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68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0507" y="4080391"/>
            <a:ext cx="243951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Environmental Policy</a:t>
            </a:r>
          </a:p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Management, Use,</a:t>
            </a:r>
          </a:p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Appreciation, Protection</a:t>
            </a:r>
          </a:p>
          <a:p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197604" y="260607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6020151" y="2635524"/>
            <a:ext cx="770122" cy="678438"/>
          </a:xfrm>
          <a:prstGeom prst="donut">
            <a:avLst>
              <a:gd name="adj" fmla="val 1455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072133" y="101600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800" b="1" dirty="0" smtClean="0">
              <a:solidFill>
                <a:srgbClr val="000000"/>
              </a:solidFill>
            </a:endParaRPr>
          </a:p>
          <a:p>
            <a:pPr lvl="1"/>
            <a:endParaRPr lang="en-US" sz="2800" b="1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800" b="1" dirty="0" smtClean="0">
              <a:solidFill>
                <a:srgbClr val="000000"/>
              </a:solidFill>
            </a:endParaRPr>
          </a:p>
        </p:txBody>
      </p:sp>
      <p:pic>
        <p:nvPicPr>
          <p:cNvPr id="26" name="Picture 2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27" name="Picture 26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28" name="Picture 27" descr="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29" name="Picture 28" descr="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0" y="2500740"/>
            <a:ext cx="199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Human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Benefits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rot="10800000">
            <a:off x="3072133" y="1371600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85608" y="1373188"/>
            <a:ext cx="0" cy="2932112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3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33" name="Picture 3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84" y="548011"/>
            <a:ext cx="888702" cy="134263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78" y="1265935"/>
            <a:ext cx="858585" cy="1304898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pic>
        <p:nvPicPr>
          <p:cNvPr id="36" name="Picture 35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96" y="1657624"/>
            <a:ext cx="1225761" cy="796695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84" y="453912"/>
            <a:ext cx="808000" cy="12279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159487" y="178679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9117" y="4080391"/>
            <a:ext cx="27622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Environmental Policy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Management, Use,</a:t>
            </a:r>
          </a:p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Appreciation, Protection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647328" y="1657624"/>
            <a:ext cx="95861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638878" y="2904067"/>
            <a:ext cx="0" cy="1075266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2500740"/>
            <a:ext cx="199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Human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Benefits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97604" y="260607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6020151" y="2635524"/>
            <a:ext cx="770122" cy="678438"/>
          </a:xfrm>
          <a:prstGeom prst="donut">
            <a:avLst>
              <a:gd name="adj" fmla="val 1455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485608" y="2500740"/>
            <a:ext cx="0" cy="1804560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72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4224337"/>
            <a:ext cx="6400800" cy="1219200"/>
          </a:xfrm>
        </p:spPr>
        <p:txBody>
          <a:bodyPr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alatino Linotype"/>
                <a:cs typeface="Palatino Linotype"/>
              </a:rPr>
              <a:t>University of Florida</a:t>
            </a:r>
          </a:p>
          <a:p>
            <a:pPr lvl="1" algn="ctr"/>
            <a:r>
              <a:rPr lang="en-US" sz="1600" b="1" dirty="0" smtClean="0">
                <a:solidFill>
                  <a:schemeClr val="tx1"/>
                </a:solidFill>
                <a:latin typeface="Palatino Linotype"/>
                <a:cs typeface="Palatino Linotype"/>
              </a:rPr>
              <a:t>Pamela </a:t>
            </a:r>
            <a:r>
              <a:rPr lang="en-US" sz="1600" b="1" dirty="0" err="1">
                <a:solidFill>
                  <a:schemeClr val="tx1"/>
                </a:solidFill>
                <a:latin typeface="Palatino Linotype"/>
                <a:cs typeface="Palatino Linotype"/>
              </a:rPr>
              <a:t>Soltis</a:t>
            </a:r>
            <a:r>
              <a:rPr lang="en-US" sz="1600" b="1" dirty="0">
                <a:solidFill>
                  <a:schemeClr val="tx1"/>
                </a:solidFill>
                <a:latin typeface="Palatino Linotype"/>
                <a:cs typeface="Palatino Linotype"/>
              </a:rPr>
              <a:t>, Bruce </a:t>
            </a:r>
            <a:r>
              <a:rPr lang="en-US" sz="1600" b="1" dirty="0" smtClean="0">
                <a:solidFill>
                  <a:schemeClr val="tx1"/>
                </a:solidFill>
                <a:latin typeface="Palatino Linotype"/>
                <a:cs typeface="Palatino Linotype"/>
              </a:rPr>
              <a:t>McFadden,</a:t>
            </a:r>
            <a:r>
              <a:rPr lang="en-US" sz="1600" b="1" dirty="0">
                <a:solidFill>
                  <a:schemeClr val="tx1"/>
                </a:solidFill>
                <a:latin typeface="Palatino Linotype"/>
                <a:cs typeface="Palatino Linotype"/>
              </a:rPr>
              <a:t> Jose </a:t>
            </a:r>
            <a:r>
              <a:rPr lang="en-US" sz="1600" b="1" dirty="0" smtClean="0">
                <a:solidFill>
                  <a:schemeClr val="tx1"/>
                </a:solidFill>
                <a:latin typeface="Palatino Linotype"/>
                <a:cs typeface="Palatino Linotype"/>
              </a:rPr>
              <a:t>Fortes, Larry Page </a:t>
            </a:r>
            <a:endParaRPr lang="en-US" sz="1600" b="1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lvl="1" algn="ctr"/>
            <a:endParaRPr lang="en-US" sz="1600" b="1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alatino Linotype"/>
                <a:cs typeface="Palatino Linotype"/>
              </a:rPr>
              <a:t>Florida State </a:t>
            </a:r>
            <a:r>
              <a:rPr lang="en-US" sz="1600" b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University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Palatino Linotype"/>
                <a:cs typeface="Palatino Linotype"/>
              </a:rPr>
              <a:t>Greg </a:t>
            </a:r>
            <a:r>
              <a:rPr lang="en-US" sz="1600" b="1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Riccardi</a:t>
            </a:r>
            <a:endParaRPr lang="en-US" sz="1600" b="1" dirty="0">
              <a:solidFill>
                <a:schemeClr val="tx1"/>
              </a:solidFill>
              <a:latin typeface="Palatino Linotype"/>
              <a:cs typeface="Palatino Linotyp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90600" y="533400"/>
            <a:ext cx="7772400" cy="4267200"/>
          </a:xfrm>
        </p:spPr>
        <p:txBody>
          <a:bodyPr/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University </a:t>
            </a:r>
            <a:r>
              <a:rPr lang="en-US" sz="2000" b="1" i="1" dirty="0">
                <a:solidFill>
                  <a:schemeClr val="tx2"/>
                </a:solidFill>
                <a:latin typeface="Palatino Linotype"/>
                <a:cs typeface="Palatino Linotype"/>
              </a:rPr>
              <a:t>of Florida &amp; Florida State University </a:t>
            </a:r>
            <a:r>
              <a:rPr lang="en-US" sz="2000" i="1" dirty="0">
                <a:solidFill>
                  <a:schemeClr val="tx2"/>
                </a:solidFill>
                <a:latin typeface="Palatino Linotype"/>
                <a:cs typeface="Palatino Linotype"/>
              </a:rPr>
              <a:t/>
            </a:r>
            <a:br>
              <a:rPr lang="en-US" sz="2000" i="1" dirty="0">
                <a:solidFill>
                  <a:schemeClr val="tx2"/>
                </a:solidFill>
                <a:latin typeface="Palatino Linotype"/>
                <a:cs typeface="Palatino Linotype"/>
              </a:rPr>
            </a:br>
            <a:r>
              <a:rPr lang="en-US" sz="3600" dirty="0" smtClean="0">
                <a:latin typeface="Palatino Linotype"/>
                <a:cs typeface="Palatino Linotype"/>
              </a:rPr>
              <a:t/>
            </a:r>
            <a:br>
              <a:rPr lang="en-US" sz="3600" dirty="0" smtClean="0">
                <a:latin typeface="Palatino Linotype"/>
                <a:cs typeface="Palatino Linotype"/>
              </a:rPr>
            </a:br>
            <a:endParaRPr lang="en-US" sz="3600" dirty="0">
              <a:latin typeface="Palatino Linotype"/>
              <a:cs typeface="Palatino Linotype"/>
            </a:endParaRP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5965135" cy="18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7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6781" y="762000"/>
            <a:ext cx="6400800" cy="1219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‘Grand</a:t>
            </a:r>
            <a:r>
              <a:rPr lang="en-US" sz="3600" b="1" dirty="0">
                <a:solidFill>
                  <a:schemeClr val="tx2"/>
                </a:solidFill>
                <a:latin typeface="Palatino Linotype"/>
                <a:cs typeface="Palatino Linotype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Challenges’</a:t>
            </a:r>
          </a:p>
          <a:p>
            <a:r>
              <a:rPr lang="en-US" sz="3600" b="1" dirty="0">
                <a:solidFill>
                  <a:schemeClr val="tx2"/>
                </a:solidFill>
                <a:latin typeface="Palatino Linotype"/>
                <a:cs typeface="Palatino Linotype"/>
              </a:rPr>
              <a:t>i</a:t>
            </a:r>
            <a:r>
              <a:rPr lang="en-US" sz="3600" b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n science and in society</a:t>
            </a:r>
            <a:endParaRPr lang="en-US" sz="3600" b="1" dirty="0">
              <a:solidFill>
                <a:schemeClr val="tx2"/>
              </a:solidFill>
              <a:latin typeface="Palatino Linotype"/>
              <a:cs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673" y="2514600"/>
            <a:ext cx="690044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“To justify this level of investment and effort, grand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hallenges must be perceived as having the potential</a:t>
            </a:r>
          </a:p>
          <a:p>
            <a:r>
              <a:rPr lang="en-US" sz="2400" dirty="0" smtClean="0"/>
              <a:t>to significantly impact not only multiple academic 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ields, but also </a:t>
            </a:r>
            <a:r>
              <a:rPr lang="en-US" sz="2400" dirty="0" smtClean="0">
                <a:solidFill>
                  <a:srgbClr val="FFFF00"/>
                </a:solidFill>
              </a:rPr>
              <a:t>community, national, or international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</a:t>
            </a:r>
            <a:r>
              <a:rPr lang="en-US" sz="2400" dirty="0" smtClean="0">
                <a:solidFill>
                  <a:srgbClr val="FFFF00"/>
                </a:solidFill>
              </a:rPr>
              <a:t>oncerns such as competitiveness, security, economic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development or well-being</a:t>
            </a:r>
            <a:r>
              <a:rPr lang="en-US" sz="2400" dirty="0" smtClean="0"/>
              <a:t>. ”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021056" y="5147846"/>
            <a:ext cx="4610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Susan J </a:t>
            </a:r>
            <a:r>
              <a:rPr lang="en-US" sz="1600" dirty="0" smtClean="0"/>
              <a:t>Winter</a:t>
            </a:r>
            <a:r>
              <a:rPr lang="en-US" sz="1600" dirty="0"/>
              <a:t> </a:t>
            </a:r>
            <a:r>
              <a:rPr lang="en-US" sz="1600" dirty="0" smtClean="0"/>
              <a:t>&amp; Brian </a:t>
            </a:r>
            <a:r>
              <a:rPr lang="en-US" sz="1600" dirty="0"/>
              <a:t>S </a:t>
            </a:r>
            <a:r>
              <a:rPr lang="en-US" sz="1600" dirty="0" smtClean="0"/>
              <a:t>Butler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/>
              <a:t>2011) 26, 99–108</a:t>
            </a:r>
          </a:p>
        </p:txBody>
      </p:sp>
    </p:spTree>
    <p:extLst>
      <p:ext uri="{BB962C8B-B14F-4D97-AF65-F5344CB8AC3E}">
        <p14:creationId xmlns:p14="http://schemas.microsoft.com/office/powerpoint/2010/main" val="409516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1114484"/>
            <a:ext cx="50292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Human heath and safety</a:t>
            </a:r>
            <a:br>
              <a:rPr lang="en-US" dirty="0"/>
            </a:br>
            <a:r>
              <a:rPr lang="en-US" dirty="0"/>
              <a:t>Homeland security</a:t>
            </a:r>
            <a:br>
              <a:rPr lang="en-US" dirty="0"/>
            </a:br>
            <a:r>
              <a:rPr lang="en-US" dirty="0"/>
              <a:t>International trade </a:t>
            </a:r>
            <a:br>
              <a:rPr lang="en-US" dirty="0"/>
            </a:br>
            <a:r>
              <a:rPr lang="en-US" dirty="0"/>
              <a:t>Conservation planning </a:t>
            </a:r>
            <a:br>
              <a:rPr lang="en-US" dirty="0"/>
            </a:br>
            <a:r>
              <a:rPr lang="en-US" dirty="0"/>
              <a:t>Prevention of wildlife trafficking</a:t>
            </a:r>
            <a:br>
              <a:rPr lang="en-US" dirty="0"/>
            </a:br>
            <a:r>
              <a:rPr lang="en-US" b="1" dirty="0">
                <a:solidFill>
                  <a:srgbClr val="000000"/>
                </a:solidFill>
              </a:rPr>
              <a:t>Sustaining ecosystems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dirty="0"/>
              <a:t>Land use planning</a:t>
            </a:r>
            <a:br>
              <a:rPr lang="en-US" dirty="0"/>
            </a:br>
            <a:r>
              <a:rPr lang="en-US" b="1" dirty="0"/>
              <a:t>Invasive species predictive models</a:t>
            </a:r>
            <a:br>
              <a:rPr lang="en-US" b="1" dirty="0"/>
            </a:br>
            <a:r>
              <a:rPr lang="en-US" dirty="0"/>
              <a:t>Discovery and exploration</a:t>
            </a:r>
            <a:br>
              <a:rPr lang="en-US" dirty="0"/>
            </a:br>
            <a:r>
              <a:rPr lang="en-US" b="1" dirty="0">
                <a:solidFill>
                  <a:srgbClr val="000000"/>
                </a:solidFill>
              </a:rPr>
              <a:t>Climate change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dirty="0"/>
              <a:t>Emerging infection diseases</a:t>
            </a:r>
            <a:br>
              <a:rPr lang="en-US" dirty="0"/>
            </a:br>
            <a:r>
              <a:rPr lang="en-US" dirty="0"/>
              <a:t>Management of agricultural pests</a:t>
            </a:r>
            <a:br>
              <a:rPr lang="en-US" dirty="0"/>
            </a:br>
            <a:r>
              <a:rPr lang="en-US" dirty="0"/>
              <a:t>Biological control</a:t>
            </a:r>
            <a:br>
              <a:rPr lang="en-US" dirty="0"/>
            </a:br>
            <a:r>
              <a:rPr lang="en-US" dirty="0"/>
              <a:t>Identification of disease vectors</a:t>
            </a:r>
            <a:br>
              <a:rPr lang="en-US" dirty="0"/>
            </a:br>
            <a:r>
              <a:rPr lang="en-US" dirty="0"/>
              <a:t>Forensic science</a:t>
            </a:r>
            <a:br>
              <a:rPr lang="en-US" dirty="0"/>
            </a:br>
            <a:r>
              <a:rPr lang="en-US" dirty="0" err="1"/>
              <a:t>Bioprospecting</a:t>
            </a:r>
            <a:r>
              <a:rPr lang="en-US" dirty="0"/>
              <a:t> for new medicines, foods, and fibers</a:t>
            </a:r>
          </a:p>
        </p:txBody>
      </p:sp>
    </p:spTree>
    <p:extLst>
      <p:ext uri="{BB962C8B-B14F-4D97-AF65-F5344CB8AC3E}">
        <p14:creationId xmlns:p14="http://schemas.microsoft.com/office/powerpoint/2010/main" val="83839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7200" y="1198126"/>
            <a:ext cx="2708344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Human heath and safety</a:t>
            </a:r>
            <a:br>
              <a:rPr lang="en-US" sz="1400" dirty="0"/>
            </a:br>
            <a:r>
              <a:rPr lang="en-US" sz="1400" dirty="0"/>
              <a:t>Homeland security</a:t>
            </a:r>
            <a:br>
              <a:rPr lang="en-US" sz="1400" dirty="0"/>
            </a:br>
            <a:r>
              <a:rPr lang="en-US" sz="1400" dirty="0"/>
              <a:t>International trade </a:t>
            </a:r>
            <a:br>
              <a:rPr lang="en-US" sz="1400" dirty="0"/>
            </a:br>
            <a:r>
              <a:rPr lang="en-US" sz="1400" dirty="0"/>
              <a:t>Conservation planning </a:t>
            </a:r>
            <a:br>
              <a:rPr lang="en-US" sz="1400" dirty="0"/>
            </a:br>
            <a:r>
              <a:rPr lang="en-US" sz="1400" dirty="0"/>
              <a:t>Prevention of wildlife trafficking</a:t>
            </a:r>
            <a:br>
              <a:rPr lang="en-US" sz="1400" dirty="0"/>
            </a:br>
            <a:r>
              <a:rPr lang="en-US" sz="1400" dirty="0"/>
              <a:t>Sustaining ecosystems</a:t>
            </a:r>
            <a:br>
              <a:rPr lang="en-US" sz="1400" dirty="0"/>
            </a:br>
            <a:r>
              <a:rPr lang="en-US" sz="1400" dirty="0"/>
              <a:t>Land use planning</a:t>
            </a:r>
            <a:br>
              <a:rPr lang="en-US" sz="1400" dirty="0"/>
            </a:br>
            <a:r>
              <a:rPr lang="en-US" sz="1400" dirty="0"/>
              <a:t>Invasive species predictive models</a:t>
            </a:r>
            <a:br>
              <a:rPr lang="en-US" sz="1400" dirty="0"/>
            </a:br>
            <a:r>
              <a:rPr lang="en-US" sz="1400" dirty="0"/>
              <a:t>Discovery and exploration</a:t>
            </a:r>
            <a:br>
              <a:rPr lang="en-US" sz="1400" dirty="0"/>
            </a:br>
            <a:r>
              <a:rPr lang="en-US" sz="1400" dirty="0"/>
              <a:t>Climate change</a:t>
            </a:r>
            <a:br>
              <a:rPr lang="en-US" sz="1400" dirty="0"/>
            </a:br>
            <a:r>
              <a:rPr lang="en-US" sz="1400" dirty="0"/>
              <a:t>Emerging infection diseases</a:t>
            </a:r>
            <a:br>
              <a:rPr lang="en-US" sz="1400" dirty="0"/>
            </a:br>
            <a:r>
              <a:rPr lang="en-US" sz="1400" dirty="0"/>
              <a:t>Management of agricultural pests</a:t>
            </a:r>
            <a:br>
              <a:rPr lang="en-US" sz="1400" dirty="0"/>
            </a:br>
            <a:r>
              <a:rPr lang="en-US" sz="1400" dirty="0"/>
              <a:t>Biological control</a:t>
            </a:r>
            <a:br>
              <a:rPr lang="en-US" sz="1400" dirty="0"/>
            </a:br>
            <a:r>
              <a:rPr lang="en-US" sz="1400" dirty="0"/>
              <a:t>Identification of disease vectors</a:t>
            </a:r>
            <a:br>
              <a:rPr lang="en-US" sz="1400" dirty="0"/>
            </a:br>
            <a:r>
              <a:rPr lang="en-US" sz="1400" dirty="0"/>
              <a:t>Forensic science</a:t>
            </a:r>
            <a:br>
              <a:rPr lang="en-US" sz="1400" dirty="0"/>
            </a:br>
            <a:r>
              <a:rPr lang="en-US" sz="1400" dirty="0" err="1"/>
              <a:t>Bioprospecting</a:t>
            </a:r>
            <a:r>
              <a:rPr lang="en-US" sz="1400" dirty="0"/>
              <a:t> 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521376" y="1368920"/>
            <a:ext cx="1" cy="3164980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874965"/>
            <a:ext cx="4572000" cy="459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b="1" i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What are the barriers?</a:t>
            </a:r>
          </a:p>
        </p:txBody>
      </p:sp>
    </p:spTree>
    <p:extLst>
      <p:ext uri="{BB962C8B-B14F-4D97-AF65-F5344CB8AC3E}">
        <p14:creationId xmlns:p14="http://schemas.microsoft.com/office/powerpoint/2010/main" val="81173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7200" y="1130495"/>
            <a:ext cx="2686778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Human heath and safety</a:t>
            </a:r>
            <a:br>
              <a:rPr lang="en-US" sz="1400" dirty="0"/>
            </a:br>
            <a:r>
              <a:rPr lang="en-US" sz="1400" dirty="0"/>
              <a:t>Homeland security</a:t>
            </a:r>
            <a:br>
              <a:rPr lang="en-US" sz="1400" dirty="0"/>
            </a:br>
            <a:r>
              <a:rPr lang="en-US" sz="1400" dirty="0"/>
              <a:t>International trade </a:t>
            </a:r>
            <a:br>
              <a:rPr lang="en-US" sz="1400" dirty="0"/>
            </a:br>
            <a:r>
              <a:rPr lang="en-US" sz="1400" dirty="0"/>
              <a:t>Conservation planning </a:t>
            </a:r>
            <a:br>
              <a:rPr lang="en-US" sz="1400" dirty="0"/>
            </a:br>
            <a:r>
              <a:rPr lang="en-US" sz="1400" dirty="0"/>
              <a:t>Prevention of wildlife trafficking</a:t>
            </a:r>
            <a:br>
              <a:rPr lang="en-US" sz="1400" dirty="0"/>
            </a:br>
            <a:r>
              <a:rPr lang="en-US" sz="1400" dirty="0"/>
              <a:t>Sustaining ecosystems</a:t>
            </a:r>
            <a:br>
              <a:rPr lang="en-US" sz="1400" dirty="0"/>
            </a:br>
            <a:r>
              <a:rPr lang="en-US" sz="1400" dirty="0"/>
              <a:t>Land use planning</a:t>
            </a:r>
            <a:br>
              <a:rPr lang="en-US" sz="1400" dirty="0"/>
            </a:br>
            <a:r>
              <a:rPr lang="en-US" sz="1400" dirty="0"/>
              <a:t>Invasive species predictive models</a:t>
            </a:r>
            <a:br>
              <a:rPr lang="en-US" sz="1400" dirty="0"/>
            </a:br>
            <a:r>
              <a:rPr lang="en-US" sz="1400" dirty="0"/>
              <a:t>Discovery and exploration</a:t>
            </a:r>
            <a:br>
              <a:rPr lang="en-US" sz="1400" dirty="0"/>
            </a:br>
            <a:r>
              <a:rPr lang="en-US" sz="1400" dirty="0"/>
              <a:t>Climate change</a:t>
            </a:r>
            <a:br>
              <a:rPr lang="en-US" sz="1400" dirty="0"/>
            </a:br>
            <a:r>
              <a:rPr lang="en-US" sz="1400" dirty="0"/>
              <a:t>Emerging infection diseases</a:t>
            </a:r>
            <a:br>
              <a:rPr lang="en-US" sz="1400" dirty="0"/>
            </a:br>
            <a:r>
              <a:rPr lang="en-US" sz="1400" dirty="0"/>
              <a:t>Management of agricultural pests</a:t>
            </a:r>
            <a:br>
              <a:rPr lang="en-US" sz="1400" dirty="0"/>
            </a:br>
            <a:r>
              <a:rPr lang="en-US" sz="1400" dirty="0"/>
              <a:t>Biological control</a:t>
            </a:r>
            <a:br>
              <a:rPr lang="en-US" sz="1400" dirty="0"/>
            </a:br>
            <a:r>
              <a:rPr lang="en-US" sz="1400" dirty="0"/>
              <a:t>Identification of disease vectors</a:t>
            </a:r>
            <a:br>
              <a:rPr lang="en-US" sz="1400" dirty="0"/>
            </a:br>
            <a:r>
              <a:rPr lang="en-US" sz="1400" dirty="0"/>
              <a:t>Forensic science</a:t>
            </a:r>
            <a:br>
              <a:rPr lang="en-US" sz="1400" dirty="0"/>
            </a:br>
            <a:r>
              <a:rPr lang="en-US" sz="1400" dirty="0" err="1" smtClean="0"/>
              <a:t>Bioprospecting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6946" y="1824335"/>
            <a:ext cx="180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+mj-lt"/>
              </a:rPr>
              <a:t>Digitization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549898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1398580" y="5289821"/>
            <a:ext cx="520154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543800" y="2362200"/>
            <a:ext cx="27856" cy="203398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6200000" flipH="1">
            <a:off x="7305876" y="1584420"/>
            <a:ext cx="431002" cy="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874965"/>
            <a:ext cx="4572000" cy="459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b="1" i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What </a:t>
            </a:r>
            <a:r>
              <a:rPr lang="en-US" b="1" i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are the barriers?</a:t>
            </a:r>
            <a:endParaRPr lang="en-US" b="1" i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6890" y="3429000"/>
            <a:ext cx="384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Data have been inaccessible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0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60" y="963010"/>
            <a:ext cx="1922601" cy="128726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7200" y="1130495"/>
            <a:ext cx="2686778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Human heath and safety</a:t>
            </a:r>
            <a:br>
              <a:rPr lang="en-US" sz="1400" dirty="0"/>
            </a:br>
            <a:r>
              <a:rPr lang="en-US" sz="1400" dirty="0"/>
              <a:t>Homeland security</a:t>
            </a:r>
            <a:br>
              <a:rPr lang="en-US" sz="1400" dirty="0"/>
            </a:br>
            <a:r>
              <a:rPr lang="en-US" sz="1400" dirty="0"/>
              <a:t>International trade </a:t>
            </a:r>
            <a:br>
              <a:rPr lang="en-US" sz="1400" dirty="0"/>
            </a:br>
            <a:r>
              <a:rPr lang="en-US" sz="1400" dirty="0"/>
              <a:t>Conservation planning </a:t>
            </a:r>
            <a:br>
              <a:rPr lang="en-US" sz="1400" dirty="0"/>
            </a:br>
            <a:r>
              <a:rPr lang="en-US" sz="1400" dirty="0"/>
              <a:t>Prevention of wildlife trafficking</a:t>
            </a:r>
            <a:br>
              <a:rPr lang="en-US" sz="1400" dirty="0"/>
            </a:br>
            <a:r>
              <a:rPr lang="en-US" sz="1400" dirty="0"/>
              <a:t>Sustaining ecosystems</a:t>
            </a:r>
            <a:br>
              <a:rPr lang="en-US" sz="1400" dirty="0"/>
            </a:br>
            <a:r>
              <a:rPr lang="en-US" sz="1400" dirty="0"/>
              <a:t>Land use planning</a:t>
            </a:r>
            <a:br>
              <a:rPr lang="en-US" sz="1400" dirty="0"/>
            </a:br>
            <a:r>
              <a:rPr lang="en-US" sz="1400" dirty="0"/>
              <a:t>Invasive species predictive models</a:t>
            </a:r>
            <a:br>
              <a:rPr lang="en-US" sz="1400" dirty="0"/>
            </a:br>
            <a:r>
              <a:rPr lang="en-US" sz="1400" dirty="0"/>
              <a:t>Discovery and exploration</a:t>
            </a:r>
            <a:br>
              <a:rPr lang="en-US" sz="1400" dirty="0"/>
            </a:br>
            <a:r>
              <a:rPr lang="en-US" sz="1400" dirty="0"/>
              <a:t>Climate change</a:t>
            </a:r>
            <a:br>
              <a:rPr lang="en-US" sz="1400" dirty="0"/>
            </a:br>
            <a:r>
              <a:rPr lang="en-US" sz="1400" dirty="0"/>
              <a:t>Emerging infection diseases</a:t>
            </a:r>
            <a:br>
              <a:rPr lang="en-US" sz="1400" dirty="0"/>
            </a:br>
            <a:r>
              <a:rPr lang="en-US" sz="1400" dirty="0"/>
              <a:t>Management of agricultural pests</a:t>
            </a:r>
            <a:br>
              <a:rPr lang="en-US" sz="1400" dirty="0"/>
            </a:br>
            <a:r>
              <a:rPr lang="en-US" sz="1400" dirty="0"/>
              <a:t>Biological control</a:t>
            </a:r>
            <a:br>
              <a:rPr lang="en-US" sz="1400" dirty="0"/>
            </a:br>
            <a:r>
              <a:rPr lang="en-US" sz="1400" dirty="0"/>
              <a:t>Identification of disease vectors</a:t>
            </a:r>
            <a:br>
              <a:rPr lang="en-US" sz="1400" dirty="0"/>
            </a:br>
            <a:r>
              <a:rPr lang="en-US" sz="1400" dirty="0"/>
              <a:t>Forensic science</a:t>
            </a:r>
            <a:br>
              <a:rPr lang="en-US" sz="1400" dirty="0"/>
            </a:br>
            <a:r>
              <a:rPr lang="en-US" sz="1400" dirty="0" err="1" smtClean="0"/>
              <a:t>Bioprospecting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84885" y="442215"/>
            <a:ext cx="4788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Specimens, Observations, DNA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6946" y="1824335"/>
            <a:ext cx="180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Digitization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23974" y="4412046"/>
            <a:ext cx="165153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Education</a:t>
            </a:r>
          </a:p>
          <a:p>
            <a:endParaRPr lang="en-U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Outreach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8932" y="4790657"/>
            <a:ext cx="2086692" cy="4424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nderstanding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8933" y="5324057"/>
            <a:ext cx="2086691" cy="486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j-lt"/>
              </a:rPr>
              <a:t>A</a:t>
            </a:r>
            <a:r>
              <a:rPr lang="en-US" b="1" dirty="0" smtClean="0">
                <a:solidFill>
                  <a:srgbClr val="FFFF00"/>
                </a:solidFill>
                <a:latin typeface="+mj-lt"/>
              </a:rPr>
              <a:t>ppreciation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028648" y="5292765"/>
            <a:ext cx="995326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>
            <a:off x="1658658" y="5789612"/>
            <a:ext cx="1413475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1676400" y="4648200"/>
            <a:ext cx="1" cy="381000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543800" y="2362200"/>
            <a:ext cx="27856" cy="203398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6200000" flipH="1">
            <a:off x="7305876" y="1584420"/>
            <a:ext cx="431002" cy="1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855459" y="1368920"/>
            <a:ext cx="1665918" cy="8246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38933" y="4191000"/>
            <a:ext cx="2086691" cy="524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j-lt"/>
              </a:rPr>
              <a:t>New Discoveries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874965"/>
            <a:ext cx="4572000" cy="459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b="1" i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What </a:t>
            </a:r>
            <a:r>
              <a:rPr lang="en-US" b="1" i="1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are the barriers?</a:t>
            </a:r>
            <a:endParaRPr lang="en-US" b="1" i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4977824"/>
            <a:ext cx="274496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Biodiversity scientists</a:t>
            </a:r>
          </a:p>
          <a:p>
            <a:r>
              <a:rPr lang="en-US" sz="1600" b="1" u="sng" dirty="0" smtClean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lack </a:t>
            </a:r>
            <a:r>
              <a:rPr lang="en-US" sz="1600" b="1" u="sng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an effective voice</a:t>
            </a:r>
            <a:endParaRPr lang="en-US" sz="1600" b="1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676400" y="5562600"/>
            <a:ext cx="0" cy="228600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w="med" len="med"/>
            <a:tailEnd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76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8424" y="193891"/>
            <a:ext cx="4666061" cy="6740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F7F7F"/>
                </a:solidFill>
              </a:rPr>
              <a:t>American </a:t>
            </a:r>
            <a:r>
              <a:rPr lang="en-US" sz="1600" dirty="0" err="1">
                <a:solidFill>
                  <a:srgbClr val="7F7F7F"/>
                </a:solidFill>
              </a:rPr>
              <a:t>Arachnological</a:t>
            </a:r>
            <a:r>
              <a:rPr lang="en-US" sz="1600" dirty="0">
                <a:solidFill>
                  <a:srgbClr val="7F7F7F"/>
                </a:solidFill>
              </a:rPr>
              <a:t> Society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</a:t>
            </a:r>
            <a:r>
              <a:rPr lang="en-US" sz="1600" dirty="0" err="1">
                <a:solidFill>
                  <a:srgbClr val="7F7F7F"/>
                </a:solidFill>
              </a:rPr>
              <a:t>Bryological</a:t>
            </a:r>
            <a:r>
              <a:rPr lang="en-US" sz="1600" dirty="0">
                <a:solidFill>
                  <a:srgbClr val="7F7F7F"/>
                </a:solidFill>
              </a:rPr>
              <a:t> &amp; Lichenological Society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Fern Society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</a:t>
            </a:r>
            <a:r>
              <a:rPr lang="en-US" sz="1600" dirty="0" err="1">
                <a:solidFill>
                  <a:srgbClr val="7F7F7F"/>
                </a:solidFill>
              </a:rPr>
              <a:t>Malacological</a:t>
            </a:r>
            <a:r>
              <a:rPr lang="en-US" sz="1600" dirty="0">
                <a:solidFill>
                  <a:srgbClr val="7F7F7F"/>
                </a:solidFill>
              </a:rPr>
              <a:t> Society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Ornithologists' Union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Society for Microbiology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Society of Ichthyologists and Herpetologists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Society of </a:t>
            </a:r>
            <a:r>
              <a:rPr lang="en-US" sz="1600" dirty="0" err="1">
                <a:solidFill>
                  <a:srgbClr val="7F7F7F"/>
                </a:solidFill>
              </a:rPr>
              <a:t>Mammalogists</a:t>
            </a:r>
            <a:r>
              <a:rPr lang="en-US" sz="1600" dirty="0">
                <a:solidFill>
                  <a:srgbClr val="7F7F7F"/>
                </a:solidFill>
              </a:rPr>
              <a:t/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Society of </a:t>
            </a:r>
            <a:r>
              <a:rPr lang="en-US" sz="1600" dirty="0" err="1">
                <a:solidFill>
                  <a:srgbClr val="7F7F7F"/>
                </a:solidFill>
              </a:rPr>
              <a:t>Parasitologists</a:t>
            </a:r>
            <a:r>
              <a:rPr lang="en-US" sz="1600" dirty="0">
                <a:solidFill>
                  <a:srgbClr val="7F7F7F"/>
                </a:solidFill>
              </a:rPr>
              <a:t/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Society of Plant Taxonomists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American Society of Primatologists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Botanical Society of America</a:t>
            </a:r>
          </a:p>
          <a:p>
            <a:pPr algn="ctr"/>
            <a:r>
              <a:rPr lang="en-US" sz="1600" dirty="0">
                <a:solidFill>
                  <a:srgbClr val="7F7F7F"/>
                </a:solidFill>
              </a:rPr>
              <a:t>California Botanical Society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Cooper Ornithological Society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Crustacean Society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Entomological Society of America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Helminthological Society of Washington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International Society of </a:t>
            </a:r>
            <a:r>
              <a:rPr lang="en-US" sz="1600" dirty="0" err="1">
                <a:solidFill>
                  <a:srgbClr val="7F7F7F"/>
                </a:solidFill>
              </a:rPr>
              <a:t>Protistologists</a:t>
            </a:r>
            <a:r>
              <a:rPr lang="en-US" sz="1600" dirty="0">
                <a:solidFill>
                  <a:srgbClr val="7F7F7F"/>
                </a:solidFill>
              </a:rPr>
              <a:t/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Lepidopterists' Society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Mycological Society of America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b="1" dirty="0"/>
              <a:t>Paleontological Society</a:t>
            </a:r>
            <a:br>
              <a:rPr lang="en-US" sz="1600" b="1" dirty="0"/>
            </a:br>
            <a:r>
              <a:rPr lang="en-US" sz="1600" dirty="0" err="1">
                <a:solidFill>
                  <a:srgbClr val="7F7F7F"/>
                </a:solidFill>
              </a:rPr>
              <a:t>Phycological</a:t>
            </a:r>
            <a:r>
              <a:rPr lang="en-US" sz="1600" dirty="0">
                <a:solidFill>
                  <a:srgbClr val="7F7F7F"/>
                </a:solidFill>
              </a:rPr>
              <a:t> Society of America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Society for Integrative &amp; Comparative Biology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Society for Study of Amphibians &amp; Reptiles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Society of </a:t>
            </a:r>
            <a:r>
              <a:rPr lang="en-US" sz="1600" dirty="0" err="1">
                <a:solidFill>
                  <a:srgbClr val="7F7F7F"/>
                </a:solidFill>
              </a:rPr>
              <a:t>Nematologists</a:t>
            </a:r>
            <a:r>
              <a:rPr lang="en-US" sz="1600" dirty="0">
                <a:solidFill>
                  <a:srgbClr val="7F7F7F"/>
                </a:solidFill>
              </a:rPr>
              <a:t/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dirty="0">
                <a:solidFill>
                  <a:srgbClr val="7F7F7F"/>
                </a:solidFill>
              </a:rPr>
              <a:t>Society of Systematic Biologists</a:t>
            </a:r>
            <a:br>
              <a:rPr lang="en-US" sz="1600" dirty="0">
                <a:solidFill>
                  <a:srgbClr val="7F7F7F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Society of Vertebrate Paleontology</a:t>
            </a:r>
          </a:p>
        </p:txBody>
      </p:sp>
    </p:spTree>
    <p:extLst>
      <p:ext uri="{BB962C8B-B14F-4D97-AF65-F5344CB8AC3E}">
        <p14:creationId xmlns:p14="http://schemas.microsoft.com/office/powerpoint/2010/main" val="166617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• As a result of several meetings associated with </a:t>
            </a:r>
            <a:r>
              <a:rPr lang="en-US" sz="2400" dirty="0" err="1" smtClean="0">
                <a:solidFill>
                  <a:srgbClr val="000000"/>
                </a:solidFill>
              </a:rPr>
              <a:t>CollectionsWeb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and NSF’s “Future Directions for Systematics and Biodiversity”, a common theme emerged: </a:t>
            </a:r>
            <a:r>
              <a:rPr lang="en-US" sz="2400" b="1" dirty="0">
                <a:solidFill>
                  <a:srgbClr val="000000"/>
                </a:solidFill>
              </a:rPr>
              <a:t>the systematics community lacks a united voice. 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• The </a:t>
            </a:r>
            <a:r>
              <a:rPr lang="en-US" sz="2400" b="1" dirty="0" smtClean="0">
                <a:solidFill>
                  <a:srgbClr val="000000"/>
                </a:solidFill>
              </a:rPr>
              <a:t>Ad </a:t>
            </a:r>
            <a:r>
              <a:rPr lang="en-US" sz="2400" b="1" dirty="0">
                <a:solidFill>
                  <a:srgbClr val="000000"/>
                </a:solidFill>
              </a:rPr>
              <a:t>Hoc AIBS Committee </a:t>
            </a:r>
            <a:r>
              <a:rPr lang="en-US" sz="2400" dirty="0">
                <a:solidFill>
                  <a:srgbClr val="000000"/>
                </a:solidFill>
              </a:rPr>
              <a:t>was developed at the request of </a:t>
            </a:r>
            <a:r>
              <a:rPr lang="en-US" sz="2400" dirty="0" err="1">
                <a:solidFill>
                  <a:srgbClr val="000000"/>
                </a:solidFill>
              </a:rPr>
              <a:t>systematists</a:t>
            </a:r>
            <a:r>
              <a:rPr lang="en-US" sz="2400" dirty="0">
                <a:solidFill>
                  <a:srgbClr val="000000"/>
                </a:solidFill>
              </a:rPr>
              <a:t> to propose a long-term mechanism to develop and promote a shared agenda of systematic biologists. 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463" t="4847"/>
          <a:stretch>
            <a:fillRect/>
          </a:stretch>
        </p:blipFill>
        <p:spPr>
          <a:xfrm>
            <a:off x="7977432" y="93137"/>
            <a:ext cx="1217368" cy="12049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00" y="801469"/>
            <a:ext cx="4972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C923C"/>
                </a:solidFill>
                <a:latin typeface="Franklin Gothic Medium"/>
                <a:cs typeface="Franklin Gothic Medium"/>
              </a:rPr>
              <a:t>Ad Hoc AIBS Committee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935625" y="6305034"/>
            <a:ext cx="204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Mary Liz Jameson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9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00" y="1793439"/>
            <a:ext cx="69596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NSCA</a:t>
            </a:r>
            <a:r>
              <a:rPr lang="en-US" sz="2400" dirty="0">
                <a:solidFill>
                  <a:srgbClr val="000000"/>
                </a:solidFill>
              </a:rPr>
              <a:t>:  The Natural Science Collections Alliance is a Washington, D.C.-based nonprofit association </a:t>
            </a:r>
            <a:r>
              <a:rPr lang="en-US" sz="2400" u="sng" dirty="0">
                <a:solidFill>
                  <a:srgbClr val="000000"/>
                </a:solidFill>
              </a:rPr>
              <a:t>that supports natural science collections</a:t>
            </a:r>
            <a:r>
              <a:rPr lang="en-US" sz="2400" dirty="0">
                <a:solidFill>
                  <a:srgbClr val="000000"/>
                </a:solidFill>
              </a:rPr>
              <a:t>, their human resources, the institutions that house them, and their research activities for the benefit of science and </a:t>
            </a:r>
            <a:r>
              <a:rPr lang="en-US" sz="2400" dirty="0" smtClean="0">
                <a:solidFill>
                  <a:srgbClr val="000000"/>
                </a:solidFill>
              </a:rPr>
              <a:t>society.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				           - headquartered in AIBS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 descr="NSCA 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5600" cy="14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6" name="Picture 5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87" y="1588280"/>
            <a:ext cx="2177681" cy="673223"/>
          </a:xfrm>
          <a:prstGeom prst="rect">
            <a:avLst/>
          </a:prstGeom>
        </p:spPr>
      </p:pic>
      <p:pic>
        <p:nvPicPr>
          <p:cNvPr id="34" name="Picture 3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378" y="818023"/>
            <a:ext cx="2018722" cy="3068102"/>
          </a:xfrm>
          <a:prstGeom prst="rect">
            <a:avLst/>
          </a:prstGeom>
        </p:spPr>
      </p:pic>
      <p:pic>
        <p:nvPicPr>
          <p:cNvPr id="35" name="Picture 34" descr="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118" y="3727617"/>
            <a:ext cx="3683100" cy="2465990"/>
          </a:xfrm>
          <a:prstGeom prst="rect">
            <a:avLst/>
          </a:prstGeom>
        </p:spPr>
      </p:pic>
      <p:pic>
        <p:nvPicPr>
          <p:cNvPr id="37" name="Picture 36" descr="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862" y="597932"/>
            <a:ext cx="1899786" cy="28870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836978" y="196334"/>
            <a:ext cx="144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Biodiversity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24761" y="304800"/>
            <a:ext cx="1569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Collections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0" name="Picture 39" descr="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978" y="3485023"/>
            <a:ext cx="1887783" cy="28520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889000"/>
            <a:ext cx="1565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ADBC 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876" y="3779786"/>
            <a:ext cx="1310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AIBS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070100" y="4085356"/>
            <a:ext cx="2113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8000"/>
                </a:solidFill>
              </a:rPr>
              <a:t>One Voice</a:t>
            </a:r>
            <a:endParaRPr lang="en-US" sz="3200" b="1" i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2451100"/>
            <a:ext cx="1543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NSCA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9901" y="3098725"/>
            <a:ext cx="2834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125B80"/>
                </a:solidFill>
              </a:rPr>
              <a:t>Collection Support</a:t>
            </a:r>
            <a:endParaRPr lang="en-US" sz="2400" b="1" i="1" dirty="0">
              <a:solidFill>
                <a:srgbClr val="125B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5227" y="5071031"/>
            <a:ext cx="1492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USGS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42427" y="5348030"/>
            <a:ext cx="1720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BISON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0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Palatino Linotype"/>
                <a:cs typeface="Palatino Linotype"/>
              </a:rPr>
              <a:t>ADBC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1189037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000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457200" lvl="1" indent="0">
              <a:buNone/>
            </a:pPr>
            <a:endParaRPr lang="en-US" sz="2000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Long-term Sustainability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-- a discussion to begin in earnest in Year 2</a:t>
            </a:r>
          </a:p>
          <a:p>
            <a:pPr marL="0" lv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Given:  New, improved, innovative research on biodiversity,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education </a:t>
            </a:r>
            <a:r>
              <a:rPr lang="en-US" sz="2000" dirty="0">
                <a:solidFill>
                  <a:srgbClr val="000000"/>
                </a:solidFill>
              </a:rPr>
              <a:t>and </a:t>
            </a:r>
            <a:r>
              <a:rPr lang="en-US" sz="2000" dirty="0" smtClean="0">
                <a:solidFill>
                  <a:srgbClr val="000000"/>
                </a:solidFill>
              </a:rPr>
              <a:t>outreaches programs that reach downstream users	</a:t>
            </a:r>
            <a:endParaRPr 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Also, focus on value of biodiversity collections data for </a:t>
            </a:r>
            <a:r>
              <a:rPr lang="en-US" sz="2000" b="1" u="sng" dirty="0" smtClean="0">
                <a:solidFill>
                  <a:schemeClr val="tx1"/>
                </a:solidFill>
              </a:rPr>
              <a:t>human benefit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(improves </a:t>
            </a:r>
            <a:r>
              <a:rPr lang="en-US" sz="2000" dirty="0">
                <a:solidFill>
                  <a:srgbClr val="000000"/>
                </a:solidFill>
              </a:rPr>
              <a:t>human health, addresses energy needs, drives economic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growth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smtClean="0">
                <a:solidFill>
                  <a:srgbClr val="000000"/>
                </a:solidFill>
              </a:rPr>
              <a:t>and </a:t>
            </a:r>
            <a:r>
              <a:rPr lang="en-US" sz="2000" dirty="0">
                <a:solidFill>
                  <a:srgbClr val="000000"/>
                </a:solidFill>
              </a:rPr>
              <a:t>enables sustainable management of our natural </a:t>
            </a:r>
            <a:r>
              <a:rPr lang="en-US" sz="2000" dirty="0" smtClean="0">
                <a:solidFill>
                  <a:srgbClr val="000000"/>
                </a:solidFill>
              </a:rPr>
              <a:t>resources}</a:t>
            </a: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21505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9144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19200" y="3124200"/>
            <a:ext cx="6934200" cy="1219200"/>
          </a:xfrm>
        </p:spPr>
        <p:txBody>
          <a:bodyPr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alatino Linotype"/>
                <a:cs typeface="Palatino Linotype"/>
              </a:rPr>
              <a:t>University of Florida</a:t>
            </a:r>
          </a:p>
          <a:p>
            <a:pPr lvl="1" algn="ctr"/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Larry Page, Jose Fortes, Pamela </a:t>
            </a:r>
            <a:r>
              <a:rPr lang="en-US" sz="1600" dirty="0" err="1">
                <a:solidFill>
                  <a:srgbClr val="000000"/>
                </a:solidFill>
                <a:latin typeface="Palatino Linotype"/>
                <a:cs typeface="Palatino Linotype"/>
              </a:rPr>
              <a:t>Soltis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, Bruce McFadden, Renato </a:t>
            </a:r>
            <a:r>
              <a:rPr lang="en-US" sz="1600" dirty="0" err="1">
                <a:solidFill>
                  <a:srgbClr val="000000"/>
                </a:solidFill>
                <a:latin typeface="Palatino Linotype"/>
                <a:cs typeface="Palatino Linotype"/>
              </a:rPr>
              <a:t>Figueiredo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, Reed </a:t>
            </a:r>
            <a:r>
              <a:rPr lang="en-US" sz="1600" dirty="0" err="1">
                <a:solidFill>
                  <a:srgbClr val="000000"/>
                </a:solidFill>
                <a:latin typeface="Palatino Linotype"/>
                <a:cs typeface="Palatino Linotype"/>
              </a:rPr>
              <a:t>Beaman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, Andrea </a:t>
            </a:r>
            <a:r>
              <a:rPr lang="en-US" sz="1600" dirty="0" err="1">
                <a:solidFill>
                  <a:srgbClr val="000000"/>
                </a:solidFill>
                <a:latin typeface="Palatino Linotype"/>
                <a:cs typeface="Palatino Linotype"/>
              </a:rPr>
              <a:t>Matsunaga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, Alex Thompson, Matthew Collins, Jason </a:t>
            </a:r>
            <a:r>
              <a:rPr lang="en-US" sz="1600" dirty="0" err="1">
                <a:solidFill>
                  <a:srgbClr val="000000"/>
                </a:solidFill>
                <a:latin typeface="Palatino Linotype"/>
                <a:cs typeface="Palatino Linotype"/>
              </a:rPr>
              <a:t>Grabon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, Shari Ellis, Kevin Love, </a:t>
            </a:r>
            <a:endParaRPr lang="en-US" sz="16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393192" lvl="1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Betty </a:t>
            </a:r>
            <a:r>
              <a:rPr lang="en-US" sz="1600" dirty="0" err="1" smtClean="0">
                <a:solidFill>
                  <a:srgbClr val="000000"/>
                </a:solidFill>
                <a:latin typeface="Palatino Linotype"/>
                <a:cs typeface="Palatino Linotype"/>
              </a:rPr>
              <a:t>Dunkel</a:t>
            </a:r>
            <a:r>
              <a:rPr lang="en-US" sz="16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, Cathleen 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Bester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alatino Linotype"/>
                <a:cs typeface="Palatino Linotype"/>
              </a:rPr>
              <a:t>Florida State University</a:t>
            </a:r>
          </a:p>
          <a:p>
            <a:pPr lvl="1" algn="ctr"/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Greg </a:t>
            </a:r>
            <a:r>
              <a:rPr lang="en-US" sz="1600" dirty="0" err="1">
                <a:solidFill>
                  <a:srgbClr val="000000"/>
                </a:solidFill>
                <a:latin typeface="Palatino Linotype"/>
                <a:cs typeface="Palatino Linotype"/>
              </a:rPr>
              <a:t>Riccardi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, Austin Mast, Marcia </a:t>
            </a:r>
            <a:r>
              <a:rPr lang="en-US" sz="1600" dirty="0" err="1">
                <a:solidFill>
                  <a:srgbClr val="000000"/>
                </a:solidFill>
                <a:latin typeface="Palatino Linotype"/>
                <a:cs typeface="Palatino Linotype"/>
              </a:rPr>
              <a:t>Mardis</a:t>
            </a:r>
            <a:r>
              <a:rPr lang="en-US" sz="1600" dirty="0">
                <a:solidFill>
                  <a:srgbClr val="000000"/>
                </a:solidFill>
                <a:latin typeface="Palatino Linotype"/>
                <a:cs typeface="Palatino Linotype"/>
              </a:rPr>
              <a:t>, Gil Nelson, Casey McLaughlin, Deb Paul, Guillaume Jimenez</a:t>
            </a:r>
          </a:p>
        </p:txBody>
      </p:sp>
      <p:pic>
        <p:nvPicPr>
          <p:cNvPr id="4" name="Picture 3" descr="iDigBio_Logo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38200"/>
            <a:ext cx="5965135" cy="18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7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Palatino Linotype"/>
                <a:cs typeface="Palatino Linotype"/>
              </a:rPr>
              <a:t>ADBC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1189037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000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457200" lvl="1" indent="0">
              <a:buNone/>
            </a:pPr>
            <a:endParaRPr lang="en-US" sz="2000" b="1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Long-term Sustainability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-- a discussion to begin in Year 2</a:t>
            </a:r>
          </a:p>
          <a:p>
            <a:pPr marL="0" lv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Needed from Collections Community:  </a:t>
            </a:r>
          </a:p>
          <a:p>
            <a:pPr marL="0" lv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 </a:t>
            </a:r>
            <a:r>
              <a:rPr lang="en-US" sz="2000" dirty="0" smtClean="0">
                <a:solidFill>
                  <a:srgbClr val="000000"/>
                </a:solidFill>
              </a:rPr>
              <a:t> How will we be most successful at using/explaining biodiversity data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pPr marL="0" lv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US" sz="2000" i="1" dirty="0" smtClean="0">
                <a:solidFill>
                  <a:srgbClr val="000000"/>
                </a:solidFill>
              </a:rPr>
              <a:t>		</a:t>
            </a:r>
            <a:r>
              <a:rPr lang="en-US" sz="2000" i="1" dirty="0">
                <a:solidFill>
                  <a:srgbClr val="000000"/>
                </a:solidFill>
              </a:rPr>
              <a:t>What uses</a:t>
            </a:r>
            <a:r>
              <a:rPr lang="en-US" sz="2000" i="1" dirty="0" smtClean="0">
                <a:solidFill>
                  <a:srgbClr val="000000"/>
                </a:solidFill>
              </a:rPr>
              <a:t>?</a:t>
            </a:r>
          </a:p>
          <a:p>
            <a:pPr marL="0" lvl="0" indent="0">
              <a:buNone/>
            </a:pPr>
            <a:r>
              <a:rPr lang="en-US" sz="2000" i="1" dirty="0">
                <a:solidFill>
                  <a:srgbClr val="000000"/>
                </a:solidFill>
              </a:rPr>
              <a:t>	</a:t>
            </a:r>
            <a:r>
              <a:rPr lang="en-US" sz="2000" i="1" dirty="0" smtClean="0">
                <a:solidFill>
                  <a:srgbClr val="000000"/>
                </a:solidFill>
              </a:rPr>
              <a:t>		Which data?</a:t>
            </a:r>
          </a:p>
          <a:p>
            <a:pPr marL="0" lvl="0" indent="0">
              <a:buNone/>
            </a:pPr>
            <a:r>
              <a:rPr lang="en-US" sz="2000" i="1" dirty="0" smtClean="0">
                <a:solidFill>
                  <a:srgbClr val="000000"/>
                </a:solidFill>
              </a:rPr>
              <a:t>				What questions?</a:t>
            </a:r>
          </a:p>
          <a:p>
            <a:pPr marL="0" lvl="0" indent="0">
              <a:buNone/>
            </a:pPr>
            <a:r>
              <a:rPr lang="en-US" sz="2000" i="1" dirty="0" smtClean="0">
                <a:solidFill>
                  <a:srgbClr val="000000"/>
                </a:solidFill>
              </a:rPr>
              <a:t>					What search capabilities?</a:t>
            </a:r>
          </a:p>
          <a:p>
            <a:pPr marL="0" lvl="0" indent="0">
              <a:buNone/>
            </a:pPr>
            <a:r>
              <a:rPr lang="en-US" sz="2000" i="1" dirty="0" smtClean="0">
                <a:solidFill>
                  <a:srgbClr val="000000"/>
                </a:solidFill>
              </a:rPr>
              <a:t>		</a:t>
            </a:r>
            <a:endParaRPr lang="en-US" sz="2000" i="1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30518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411207"/>
            <a:ext cx="2819400" cy="4284993"/>
          </a:xfrm>
          <a:prstGeom prst="rect">
            <a:avLst/>
          </a:prstGeom>
        </p:spPr>
      </p:pic>
      <p:pic>
        <p:nvPicPr>
          <p:cNvPr id="11" name="Picture 10" descr="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5800"/>
            <a:ext cx="1996017" cy="3124200"/>
          </a:xfrm>
          <a:prstGeom prst="rect">
            <a:avLst/>
          </a:prstGeom>
        </p:spPr>
      </p:pic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7312902" cy="4419600"/>
          </a:xfrm>
          <a:prstGeom prst="rect">
            <a:avLst/>
          </a:prstGeom>
        </p:spPr>
      </p:pic>
      <p:pic>
        <p:nvPicPr>
          <p:cNvPr id="15" name="Picture 14" descr="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99" y="1065540"/>
            <a:ext cx="3808396" cy="57924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8400" y="3048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Palatino Linotype"/>
                <a:cs typeface="Palatino Linotype"/>
              </a:rPr>
              <a:t>BIODIVERSITY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  <a:p>
            <a:endParaRPr lang="en-US" dirty="0">
              <a:latin typeface="Palatino Linotype"/>
              <a:cs typeface="Palatino Linotype"/>
            </a:endParaRPr>
          </a:p>
        </p:txBody>
      </p:sp>
      <p:pic>
        <p:nvPicPr>
          <p:cNvPr id="18" name="Picture 17" descr="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862" y="2819400"/>
            <a:ext cx="2590800" cy="1860518"/>
          </a:xfrm>
          <a:prstGeom prst="rect">
            <a:avLst/>
          </a:prstGeom>
        </p:spPr>
      </p:pic>
      <p:pic>
        <p:nvPicPr>
          <p:cNvPr id="23" name="Picture 22" descr="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76201"/>
            <a:ext cx="2180100" cy="2971800"/>
          </a:xfrm>
          <a:prstGeom prst="rect">
            <a:avLst/>
          </a:prstGeom>
        </p:spPr>
      </p:pic>
      <p:pic>
        <p:nvPicPr>
          <p:cNvPr id="25" name="Picture 24" descr="1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946400"/>
            <a:ext cx="2590800" cy="2133600"/>
          </a:xfrm>
          <a:prstGeom prst="rect">
            <a:avLst/>
          </a:prstGeom>
        </p:spPr>
      </p:pic>
      <p:pic>
        <p:nvPicPr>
          <p:cNvPr id="2" name="Picture 1" descr="dFHL_05908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55" y="5062352"/>
            <a:ext cx="2711076" cy="1795648"/>
          </a:xfrm>
          <a:prstGeom prst="rect">
            <a:avLst/>
          </a:prstGeom>
        </p:spPr>
      </p:pic>
      <p:pic>
        <p:nvPicPr>
          <p:cNvPr id="3" name="Picture 2" descr="dFHL_06402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899"/>
            <a:ext cx="1828800" cy="1211283"/>
          </a:xfrm>
          <a:prstGeom prst="rect">
            <a:avLst/>
          </a:prstGeom>
        </p:spPr>
      </p:pic>
      <p:pic>
        <p:nvPicPr>
          <p:cNvPr id="8" name="Picture 7" descr="Clinostomus.cropp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78321"/>
            <a:ext cx="2298700" cy="1467503"/>
          </a:xfrm>
          <a:prstGeom prst="rect">
            <a:avLst/>
          </a:prstGeom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4600" y="4033229"/>
            <a:ext cx="1676400" cy="2532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1000" y="6122658"/>
            <a:ext cx="218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Photos: M. Jeffords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&amp; </a:t>
            </a:r>
            <a:r>
              <a:rPr lang="en-US" dirty="0">
                <a:solidFill>
                  <a:schemeClr val="bg1"/>
                </a:solidFill>
              </a:rPr>
              <a:t>G. </a:t>
            </a:r>
            <a:r>
              <a:rPr lang="en-US" dirty="0" err="1">
                <a:solidFill>
                  <a:schemeClr val="bg1"/>
                </a:solidFill>
              </a:rPr>
              <a:t>Paulay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1371600"/>
            <a:ext cx="19094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Thank you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3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Palatino Linotype"/>
                <a:cs typeface="Palatino Linotype"/>
              </a:rPr>
              <a:t>ADBC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1189037"/>
            <a:ext cx="8398933" cy="5059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lvl="1"/>
            <a:endParaRPr lang="en-US" sz="2000" b="1" dirty="0" smtClean="0">
              <a:latin typeface="Palatino Linotype"/>
              <a:cs typeface="Palatino Linotype"/>
            </a:endParaRPr>
          </a:p>
          <a:p>
            <a:pPr lvl="1"/>
            <a:endParaRPr lang="en-US" sz="2000" b="1" dirty="0" smtClean="0">
              <a:latin typeface="Palatino Linotype"/>
              <a:cs typeface="Palatino Linotype"/>
            </a:endParaRPr>
          </a:p>
          <a:p>
            <a:pPr lvl="1"/>
            <a:endParaRPr lang="en-US" sz="2000" b="1" dirty="0" smtClean="0">
              <a:latin typeface="Palatino Linotype"/>
              <a:cs typeface="Palatino Linotype"/>
            </a:endParaRPr>
          </a:p>
          <a:p>
            <a:pPr lvl="1"/>
            <a:r>
              <a:rPr lang="en-US" sz="2000" b="1" dirty="0" smtClean="0">
                <a:latin typeface="Palatino Linotype"/>
                <a:cs typeface="Palatino Linotype"/>
              </a:rPr>
              <a:t>The enormous amount of information in biological </a:t>
            </a:r>
          </a:p>
          <a:p>
            <a:pPr marL="457200" lvl="1" indent="0">
              <a:buNone/>
            </a:pPr>
            <a:r>
              <a:rPr lang="en-US" sz="2000" b="1" dirty="0">
                <a:latin typeface="Palatino Linotype"/>
                <a:cs typeface="Palatino Linotype"/>
              </a:rPr>
              <a:t>	</a:t>
            </a:r>
            <a:r>
              <a:rPr lang="en-US" sz="2000" b="1" dirty="0" smtClean="0">
                <a:latin typeface="Palatino Linotype"/>
                <a:cs typeface="Palatino Linotype"/>
              </a:rPr>
              <a:t>collections is inaccessible to most potential users.</a:t>
            </a:r>
            <a:endParaRPr lang="en-US" sz="2000" dirty="0" smtClean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endParaRPr lang="en-US" sz="2000" dirty="0" smtClean="0">
              <a:latin typeface="Palatino Linotype"/>
              <a:cs typeface="Palatino Linotype"/>
            </a:endParaRPr>
          </a:p>
          <a:p>
            <a:endParaRPr lang="en-US" sz="1000" dirty="0" smtClean="0">
              <a:latin typeface="Palatino Linotype"/>
              <a:cs typeface="Palatino Linotype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latin typeface="Palatino Linotype"/>
                <a:cs typeface="Palatino Linotype"/>
              </a:rPr>
              <a:t>        The </a:t>
            </a:r>
            <a:r>
              <a:rPr lang="en-US" sz="2000" b="1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goal of </a:t>
            </a:r>
            <a:r>
              <a:rPr lang="en-US" sz="2000" b="1" i="1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ADBC </a:t>
            </a:r>
            <a:r>
              <a:rPr lang="en-US" sz="2000" b="1" i="1" dirty="0" smtClean="0">
                <a:solidFill>
                  <a:schemeClr val="tx1"/>
                </a:solidFill>
                <a:latin typeface="Palatino Linotype"/>
                <a:cs typeface="Palatino Linotype"/>
              </a:rPr>
              <a:t>is to remove this inaccessibility </a:t>
            </a:r>
            <a:r>
              <a:rPr lang="en-US" sz="2000" dirty="0" smtClean="0">
                <a:latin typeface="Palatino Linotype"/>
                <a:cs typeface="Palatino Linotype"/>
              </a:rPr>
              <a:t>by putting           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latin typeface="Palatino Linotype"/>
                <a:cs typeface="Palatino Linotype"/>
              </a:rPr>
              <a:t>             information online so that researchers, educators, students,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latin typeface="Palatino Linotype"/>
                <a:cs typeface="Palatino Linotype"/>
              </a:rPr>
              <a:t>             environmentalists, and policymakers will have access.  </a:t>
            </a:r>
          </a:p>
          <a:p>
            <a:endParaRPr lang="en-US" sz="20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18179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NMap_power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8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14400"/>
            <a:ext cx="38745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Mission of </a:t>
            </a:r>
            <a:r>
              <a:rPr lang="en-US" sz="3200" b="1" i="1" dirty="0" err="1" smtClean="0">
                <a:solidFill>
                  <a:schemeClr val="tx2"/>
                </a:solidFill>
                <a:latin typeface="Palatino Linotype"/>
                <a:cs typeface="Palatino Linotype"/>
              </a:rPr>
              <a:t>iDigBio</a:t>
            </a:r>
            <a:r>
              <a:rPr lang="en-US" sz="3200" b="1" i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:</a:t>
            </a:r>
            <a:endParaRPr lang="en-US" sz="3200" b="1" i="1" dirty="0">
              <a:solidFill>
                <a:schemeClr val="tx2"/>
              </a:solidFill>
              <a:latin typeface="Palatino Linotype"/>
              <a:cs typeface="Palatino Linotyp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2819400"/>
            <a:ext cx="8458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To make ADBC a success.</a:t>
            </a:r>
            <a:endParaRPr lang="en-US" sz="32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594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1" y="914400"/>
            <a:ext cx="82772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Vision of </a:t>
            </a:r>
            <a:r>
              <a:rPr lang="en-US" sz="3200" b="1" i="1" dirty="0" err="1" smtClean="0">
                <a:solidFill>
                  <a:schemeClr val="tx2"/>
                </a:solidFill>
                <a:latin typeface="Palatino Linotype"/>
                <a:cs typeface="Palatino Linotype"/>
              </a:rPr>
              <a:t>iDigBio</a:t>
            </a:r>
            <a:r>
              <a:rPr lang="en-US" sz="3200" b="1" i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:  Two Primary Outcomes</a:t>
            </a:r>
            <a:endParaRPr lang="en-US" sz="3200" b="1" i="1" dirty="0">
              <a:solidFill>
                <a:schemeClr val="tx2"/>
              </a:solidFill>
              <a:latin typeface="Palatino Linotype"/>
              <a:cs typeface="Palatino Linotyp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104833"/>
            <a:ext cx="8458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en-US" sz="24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Palatino Linotype"/>
                <a:cs typeface="Palatino Linotype"/>
              </a:rPr>
              <a:t>iDigBio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is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the primary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source for information from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 </a:t>
            </a:r>
          </a:p>
          <a:p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biological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collections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in the U.S.</a:t>
            </a:r>
          </a:p>
          <a:p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457200" indent="-457200"/>
            <a:endParaRPr lang="en-US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	information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from biological collections reaches </a:t>
            </a:r>
          </a:p>
          <a:p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users as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seamlessly and as usefully as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possible</a:t>
            </a:r>
            <a:endParaRPr lang="en-US" sz="2400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2000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   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1062573" y="3657600"/>
            <a:ext cx="381000" cy="406400"/>
          </a:xfrm>
          <a:prstGeom prst="curvedRightArrow">
            <a:avLst>
              <a:gd name="adj1" fmla="val 25000"/>
              <a:gd name="adj2" fmla="val 50000"/>
              <a:gd name="adj3" fmla="val 2844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0128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1" y="914400"/>
            <a:ext cx="82772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Vision of </a:t>
            </a:r>
            <a:r>
              <a:rPr lang="en-US" sz="3200" b="1" i="1" dirty="0" err="1" smtClean="0">
                <a:solidFill>
                  <a:schemeClr val="tx2"/>
                </a:solidFill>
                <a:latin typeface="Palatino Linotype"/>
                <a:cs typeface="Palatino Linotype"/>
              </a:rPr>
              <a:t>iDigBio</a:t>
            </a:r>
            <a:r>
              <a:rPr lang="en-US" sz="3200" b="1" i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:  Two Primary Outcomes</a:t>
            </a:r>
            <a:endParaRPr lang="en-US" sz="3200" b="1" i="1" dirty="0">
              <a:solidFill>
                <a:schemeClr val="tx2"/>
              </a:solidFill>
              <a:latin typeface="Palatino Linotype"/>
              <a:cs typeface="Palatino Linotyp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799" y="2371533"/>
            <a:ext cx="80602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2.  </a:t>
            </a:r>
            <a:r>
              <a:rPr lang="en-US" sz="2400" dirty="0" err="1" smtClean="0">
                <a:solidFill>
                  <a:srgbClr val="000000"/>
                </a:solidFill>
                <a:latin typeface="Palatino Linotype"/>
                <a:cs typeface="Palatino Linotype"/>
              </a:rPr>
              <a:t>iDigBio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a primary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source for information on standards 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 </a:t>
            </a:r>
          </a:p>
          <a:p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       and methods for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digitization of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biological collections</a:t>
            </a:r>
            <a:endParaRPr lang="en-US" sz="2400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2000" dirty="0" smtClean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2400" dirty="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   	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and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digitization becomes routine in all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	    </a:t>
            </a:r>
          </a:p>
          <a:p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	 </a:t>
            </a:r>
            <a:r>
              <a:rPr lang="en-US" sz="24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   institutions with biological </a:t>
            </a:r>
            <a:r>
              <a:rPr lang="en-US" sz="2400" dirty="0">
                <a:solidFill>
                  <a:srgbClr val="000000"/>
                </a:solidFill>
                <a:latin typeface="Palatino Linotype"/>
                <a:cs typeface="Palatino Linotype"/>
              </a:rPr>
              <a:t>collections</a:t>
            </a:r>
          </a:p>
        </p:txBody>
      </p:sp>
      <p:sp>
        <p:nvSpPr>
          <p:cNvPr id="6" name="Curved Right Arrow 5"/>
          <p:cNvSpPr/>
          <p:nvPr/>
        </p:nvSpPr>
        <p:spPr>
          <a:xfrm>
            <a:off x="1143000" y="3708400"/>
            <a:ext cx="381000" cy="406400"/>
          </a:xfrm>
          <a:prstGeom prst="curvedRightArrow">
            <a:avLst>
              <a:gd name="adj1" fmla="val 25000"/>
              <a:gd name="adj2" fmla="val 50000"/>
              <a:gd name="adj3" fmla="val 2844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08679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4267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6781" y="2362200"/>
            <a:ext cx="6400800" cy="1219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‘Grand</a:t>
            </a:r>
            <a:r>
              <a:rPr lang="en-US" sz="3600" b="1" dirty="0">
                <a:solidFill>
                  <a:schemeClr val="tx2"/>
                </a:solidFill>
                <a:latin typeface="Palatino Linotype"/>
                <a:cs typeface="Palatino Linotype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Challenges’</a:t>
            </a:r>
          </a:p>
          <a:p>
            <a:r>
              <a:rPr lang="en-US" sz="3600" b="1" dirty="0">
                <a:solidFill>
                  <a:schemeClr val="tx2"/>
                </a:solidFill>
                <a:latin typeface="Palatino Linotype"/>
                <a:cs typeface="Palatino Linotype"/>
              </a:rPr>
              <a:t>i</a:t>
            </a:r>
            <a:r>
              <a:rPr lang="en-US" sz="3600" b="1" dirty="0" smtClean="0">
                <a:solidFill>
                  <a:schemeClr val="tx2"/>
                </a:solidFill>
                <a:latin typeface="Palatino Linotype"/>
                <a:cs typeface="Palatino Linotype"/>
              </a:rPr>
              <a:t>n science and in society</a:t>
            </a:r>
            <a:endParaRPr lang="en-US" sz="3600" b="1" dirty="0">
              <a:solidFill>
                <a:schemeClr val="tx2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27767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F6FC6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45413</TotalTime>
  <Words>719</Words>
  <Application>Microsoft Macintosh PowerPoint</Application>
  <PresentationFormat>On-screen Show (4:3)</PresentationFormat>
  <Paragraphs>254</Paragraphs>
  <Slides>31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Flow</vt:lpstr>
      <vt:lpstr>Overview of iDigBio, the HUB  for Advancing Digitization of Biological Collections</vt:lpstr>
      <vt:lpstr>University of Florida &amp; Florida State University   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adm-acis</dc:creator>
  <cp:lastModifiedBy>Larry M. Page</cp:lastModifiedBy>
  <cp:revision>1816</cp:revision>
  <dcterms:created xsi:type="dcterms:W3CDTF">2006-08-16T00:00:00Z</dcterms:created>
  <dcterms:modified xsi:type="dcterms:W3CDTF">2012-04-27T10:04:58Z</dcterms:modified>
</cp:coreProperties>
</file>