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91" r:id="rId3"/>
    <p:sldId id="298" r:id="rId4"/>
    <p:sldId id="297" r:id="rId5"/>
    <p:sldId id="296" r:id="rId6"/>
    <p:sldId id="263" r:id="rId7"/>
    <p:sldId id="299" r:id="rId8"/>
    <p:sldId id="282" r:id="rId9"/>
    <p:sldId id="283" r:id="rId10"/>
    <p:sldId id="295" r:id="rId11"/>
    <p:sldId id="304" r:id="rId12"/>
    <p:sldId id="284" r:id="rId13"/>
    <p:sldId id="302" r:id="rId14"/>
    <p:sldId id="289" r:id="rId15"/>
    <p:sldId id="275" r:id="rId16"/>
    <p:sldId id="301" r:id="rId17"/>
    <p:sldId id="303" r:id="rId18"/>
    <p:sldId id="258" r:id="rId19"/>
    <p:sldId id="259" r:id="rId20"/>
    <p:sldId id="260" r:id="rId21"/>
    <p:sldId id="261" r:id="rId22"/>
    <p:sldId id="292" r:id="rId23"/>
    <p:sldId id="267" r:id="rId24"/>
    <p:sldId id="265" r:id="rId25"/>
    <p:sldId id="266" r:id="rId26"/>
    <p:sldId id="264" r:id="rId27"/>
    <p:sldId id="269" r:id="rId28"/>
    <p:sldId id="271" r:id="rId29"/>
    <p:sldId id="272" r:id="rId30"/>
    <p:sldId id="273" r:id="rId31"/>
    <p:sldId id="274" r:id="rId32"/>
    <p:sldId id="290" r:id="rId33"/>
    <p:sldId id="27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93" autoAdjust="0"/>
  </p:normalViewPr>
  <p:slideViewPr>
    <p:cSldViewPr>
      <p:cViewPr varScale="1">
        <p:scale>
          <a:sx n="64" d="100"/>
          <a:sy n="64" d="100"/>
        </p:scale>
        <p:origin x="-156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4BC373-B2C9-4F89-A6DE-591B7B8BDE5B}" type="doc">
      <dgm:prSet loTypeId="urn:microsoft.com/office/officeart/2005/8/layout/pyramid3" loCatId="pyramid" qsTypeId="urn:microsoft.com/office/officeart/2005/8/quickstyle/simple1" qsCatId="simple" csTypeId="urn:microsoft.com/office/officeart/2005/8/colors/accent1_2" csCatId="accent1" phldr="1"/>
      <dgm:spPr/>
    </dgm:pt>
    <dgm:pt modelId="{6EB66A1A-CCB4-4BC4-9BBC-6ABDB90F76F0}">
      <dgm:prSet phldrT="[Text]" custT="1"/>
      <dgm:spPr/>
      <dgm:t>
        <a:bodyPr/>
        <a:lstStyle/>
        <a:p>
          <a:r>
            <a:rPr lang="en-US" sz="3600" dirty="0" smtClean="0"/>
            <a:t>Global continua </a:t>
          </a:r>
        </a:p>
        <a:p>
          <a:r>
            <a:rPr lang="en-US" sz="3600" dirty="0" smtClean="0"/>
            <a:t>guiding digitization</a:t>
          </a:r>
          <a:endParaRPr lang="en-US" sz="3600" dirty="0"/>
        </a:p>
      </dgm:t>
    </dgm:pt>
    <dgm:pt modelId="{677A5FE4-AFCF-4769-9665-8171205B4112}" type="parTrans" cxnId="{DB60F9F4-4FFC-4139-B38F-0C1D46BA0DA1}">
      <dgm:prSet/>
      <dgm:spPr/>
      <dgm:t>
        <a:bodyPr/>
        <a:lstStyle/>
        <a:p>
          <a:endParaRPr lang="en-US"/>
        </a:p>
      </dgm:t>
    </dgm:pt>
    <dgm:pt modelId="{1AA388CC-EC3C-41A2-9AA1-612217246CE8}" type="sibTrans" cxnId="{DB60F9F4-4FFC-4139-B38F-0C1D46BA0DA1}">
      <dgm:prSet/>
      <dgm:spPr/>
      <dgm:t>
        <a:bodyPr/>
        <a:lstStyle/>
        <a:p>
          <a:endParaRPr lang="en-US"/>
        </a:p>
      </dgm:t>
    </dgm:pt>
    <dgm:pt modelId="{79A4CB21-3C0A-4F58-A585-DBBF1254C42D}">
      <dgm:prSet phldrT="[Text]" custT="1"/>
      <dgm:spPr/>
      <dgm:t>
        <a:bodyPr/>
        <a:lstStyle/>
        <a:p>
          <a:r>
            <a:rPr lang="en-US" sz="3600" dirty="0" smtClean="0"/>
            <a:t> Local decisions and policies</a:t>
          </a:r>
        </a:p>
        <a:p>
          <a:endParaRPr lang="en-US" sz="3600" dirty="0"/>
        </a:p>
      </dgm:t>
    </dgm:pt>
    <dgm:pt modelId="{4A518D37-8FD9-4823-9F06-CA54D44F8CC5}" type="parTrans" cxnId="{52A56D2B-0CE7-4D36-A104-DF8FAD26BBAB}">
      <dgm:prSet/>
      <dgm:spPr/>
      <dgm:t>
        <a:bodyPr/>
        <a:lstStyle/>
        <a:p>
          <a:endParaRPr lang="en-US"/>
        </a:p>
      </dgm:t>
    </dgm:pt>
    <dgm:pt modelId="{D4FBF1CB-380E-43B2-8AD1-1F19CDCF63FA}" type="sibTrans" cxnId="{52A56D2B-0CE7-4D36-A104-DF8FAD26BBAB}">
      <dgm:prSet/>
      <dgm:spPr/>
      <dgm:t>
        <a:bodyPr/>
        <a:lstStyle/>
        <a:p>
          <a:endParaRPr lang="en-US"/>
        </a:p>
      </dgm:t>
    </dgm:pt>
    <dgm:pt modelId="{6CF49973-C501-4A81-9B0A-32B8F89593C3}">
      <dgm:prSet phldrT="[Text]" custT="1"/>
      <dgm:spPr/>
      <dgm:t>
        <a:bodyPr/>
        <a:lstStyle/>
        <a:p>
          <a:endParaRPr lang="en-US" sz="3200" dirty="0"/>
        </a:p>
      </dgm:t>
    </dgm:pt>
    <dgm:pt modelId="{05E4731F-1E9F-4EB3-8C19-731115DABB84}" type="parTrans" cxnId="{1A078CE2-D174-4C47-94A3-600758099512}">
      <dgm:prSet/>
      <dgm:spPr/>
      <dgm:t>
        <a:bodyPr/>
        <a:lstStyle/>
        <a:p>
          <a:endParaRPr lang="en-US"/>
        </a:p>
      </dgm:t>
    </dgm:pt>
    <dgm:pt modelId="{829AFF57-C5B0-4C5F-A480-29933B38FAD1}" type="sibTrans" cxnId="{1A078CE2-D174-4C47-94A3-600758099512}">
      <dgm:prSet/>
      <dgm:spPr/>
      <dgm:t>
        <a:bodyPr/>
        <a:lstStyle/>
        <a:p>
          <a:endParaRPr lang="en-US"/>
        </a:p>
      </dgm:t>
    </dgm:pt>
    <dgm:pt modelId="{7BC95FC9-80AE-48DE-A212-047D66C2FFB4}" type="pres">
      <dgm:prSet presAssocID="{8E4BC373-B2C9-4F89-A6DE-591B7B8BDE5B}" presName="Name0" presStyleCnt="0">
        <dgm:presLayoutVars>
          <dgm:dir/>
          <dgm:animLvl val="lvl"/>
          <dgm:resizeHandles val="exact"/>
        </dgm:presLayoutVars>
      </dgm:prSet>
      <dgm:spPr/>
    </dgm:pt>
    <dgm:pt modelId="{43876BB6-FB7A-43E6-BB04-326CD2FC5D5E}" type="pres">
      <dgm:prSet presAssocID="{6EB66A1A-CCB4-4BC4-9BBC-6ABDB90F76F0}" presName="Name8" presStyleCnt="0"/>
      <dgm:spPr/>
    </dgm:pt>
    <dgm:pt modelId="{7520AF8A-1BE2-4E94-9A1C-B88E5BFE5A68}" type="pres">
      <dgm:prSet presAssocID="{6EB66A1A-CCB4-4BC4-9BBC-6ABDB90F76F0}" presName="level" presStyleLbl="node1" presStyleIdx="0" presStyleCnt="3" custScaleX="97959" custScaleY="70461" custLinFactNeighborY="8219">
        <dgm:presLayoutVars>
          <dgm:chMax val="1"/>
          <dgm:bulletEnabled val="1"/>
        </dgm:presLayoutVars>
      </dgm:prSet>
      <dgm:spPr/>
      <dgm:t>
        <a:bodyPr/>
        <a:lstStyle/>
        <a:p>
          <a:endParaRPr lang="en-US"/>
        </a:p>
      </dgm:t>
    </dgm:pt>
    <dgm:pt modelId="{DEFBDE8B-F88E-41C5-B101-5B3404E477A3}" type="pres">
      <dgm:prSet presAssocID="{6EB66A1A-CCB4-4BC4-9BBC-6ABDB90F76F0}" presName="levelTx" presStyleLbl="revTx" presStyleIdx="0" presStyleCnt="0">
        <dgm:presLayoutVars>
          <dgm:chMax val="1"/>
          <dgm:bulletEnabled val="1"/>
        </dgm:presLayoutVars>
      </dgm:prSet>
      <dgm:spPr/>
      <dgm:t>
        <a:bodyPr/>
        <a:lstStyle/>
        <a:p>
          <a:endParaRPr lang="en-US"/>
        </a:p>
      </dgm:t>
    </dgm:pt>
    <dgm:pt modelId="{81EC8931-5F79-478B-8AF7-3994BF6AA380}" type="pres">
      <dgm:prSet presAssocID="{79A4CB21-3C0A-4F58-A585-DBBF1254C42D}" presName="Name8" presStyleCnt="0"/>
      <dgm:spPr/>
    </dgm:pt>
    <dgm:pt modelId="{C6D6ED37-6D5D-4FBF-825D-9C9FD5B7404B}" type="pres">
      <dgm:prSet presAssocID="{79A4CB21-3C0A-4F58-A585-DBBF1254C42D}" presName="level" presStyleLbl="node1" presStyleIdx="1" presStyleCnt="3" custScaleX="95870" custScaleY="97144" custLinFactNeighborX="544" custLinFactNeighborY="8647">
        <dgm:presLayoutVars>
          <dgm:chMax val="1"/>
          <dgm:bulletEnabled val="1"/>
        </dgm:presLayoutVars>
      </dgm:prSet>
      <dgm:spPr/>
      <dgm:t>
        <a:bodyPr/>
        <a:lstStyle/>
        <a:p>
          <a:endParaRPr lang="en-US"/>
        </a:p>
      </dgm:t>
    </dgm:pt>
    <dgm:pt modelId="{FBC71DA2-8C12-4699-BEE4-CCABA450F3FE}" type="pres">
      <dgm:prSet presAssocID="{79A4CB21-3C0A-4F58-A585-DBBF1254C42D}" presName="levelTx" presStyleLbl="revTx" presStyleIdx="0" presStyleCnt="0">
        <dgm:presLayoutVars>
          <dgm:chMax val="1"/>
          <dgm:bulletEnabled val="1"/>
        </dgm:presLayoutVars>
      </dgm:prSet>
      <dgm:spPr/>
      <dgm:t>
        <a:bodyPr/>
        <a:lstStyle/>
        <a:p>
          <a:endParaRPr lang="en-US"/>
        </a:p>
      </dgm:t>
    </dgm:pt>
    <dgm:pt modelId="{D9468C71-0453-4389-AF07-6F3136D5F133}" type="pres">
      <dgm:prSet presAssocID="{6CF49973-C501-4A81-9B0A-32B8F89593C3}" presName="Name8" presStyleCnt="0"/>
      <dgm:spPr/>
    </dgm:pt>
    <dgm:pt modelId="{EECA0477-BD96-411B-AE21-12B2C83A9FFC}" type="pres">
      <dgm:prSet presAssocID="{6CF49973-C501-4A81-9B0A-32B8F89593C3}" presName="level" presStyleLbl="node1" presStyleIdx="2" presStyleCnt="3" custScaleX="101389" custLinFactNeighborX="1188" custLinFactNeighborY="1712">
        <dgm:presLayoutVars>
          <dgm:chMax val="1"/>
          <dgm:bulletEnabled val="1"/>
        </dgm:presLayoutVars>
      </dgm:prSet>
      <dgm:spPr/>
      <dgm:t>
        <a:bodyPr/>
        <a:lstStyle/>
        <a:p>
          <a:endParaRPr lang="en-US"/>
        </a:p>
      </dgm:t>
    </dgm:pt>
    <dgm:pt modelId="{2B6962AE-B15D-461D-8BDB-73BBF138C51A}" type="pres">
      <dgm:prSet presAssocID="{6CF49973-C501-4A81-9B0A-32B8F89593C3}" presName="levelTx" presStyleLbl="revTx" presStyleIdx="0" presStyleCnt="0">
        <dgm:presLayoutVars>
          <dgm:chMax val="1"/>
          <dgm:bulletEnabled val="1"/>
        </dgm:presLayoutVars>
      </dgm:prSet>
      <dgm:spPr/>
      <dgm:t>
        <a:bodyPr/>
        <a:lstStyle/>
        <a:p>
          <a:endParaRPr lang="en-US"/>
        </a:p>
      </dgm:t>
    </dgm:pt>
  </dgm:ptLst>
  <dgm:cxnLst>
    <dgm:cxn modelId="{52A56D2B-0CE7-4D36-A104-DF8FAD26BBAB}" srcId="{8E4BC373-B2C9-4F89-A6DE-591B7B8BDE5B}" destId="{79A4CB21-3C0A-4F58-A585-DBBF1254C42D}" srcOrd="1" destOrd="0" parTransId="{4A518D37-8FD9-4823-9F06-CA54D44F8CC5}" sibTransId="{D4FBF1CB-380E-43B2-8AD1-1F19CDCF63FA}"/>
    <dgm:cxn modelId="{F906E8F5-16B0-4DF3-A00B-B8F6A5B270AF}" type="presOf" srcId="{79A4CB21-3C0A-4F58-A585-DBBF1254C42D}" destId="{C6D6ED37-6D5D-4FBF-825D-9C9FD5B7404B}" srcOrd="0" destOrd="0" presId="urn:microsoft.com/office/officeart/2005/8/layout/pyramid3"/>
    <dgm:cxn modelId="{F01FBCCD-DBFC-494C-AA9A-70C6281C55B0}" type="presOf" srcId="{6EB66A1A-CCB4-4BC4-9BBC-6ABDB90F76F0}" destId="{7520AF8A-1BE2-4E94-9A1C-B88E5BFE5A68}" srcOrd="0" destOrd="0" presId="urn:microsoft.com/office/officeart/2005/8/layout/pyramid3"/>
    <dgm:cxn modelId="{DB60F9F4-4FFC-4139-B38F-0C1D46BA0DA1}" srcId="{8E4BC373-B2C9-4F89-A6DE-591B7B8BDE5B}" destId="{6EB66A1A-CCB4-4BC4-9BBC-6ABDB90F76F0}" srcOrd="0" destOrd="0" parTransId="{677A5FE4-AFCF-4769-9665-8171205B4112}" sibTransId="{1AA388CC-EC3C-41A2-9AA1-612217246CE8}"/>
    <dgm:cxn modelId="{18C3C4CE-F408-4EEC-ACBE-E01963DE4B6D}" type="presOf" srcId="{6CF49973-C501-4A81-9B0A-32B8F89593C3}" destId="{2B6962AE-B15D-461D-8BDB-73BBF138C51A}" srcOrd="1" destOrd="0" presId="urn:microsoft.com/office/officeart/2005/8/layout/pyramid3"/>
    <dgm:cxn modelId="{C7086364-6853-4022-B5F0-89E80CFD63E9}" type="presOf" srcId="{79A4CB21-3C0A-4F58-A585-DBBF1254C42D}" destId="{FBC71DA2-8C12-4699-BEE4-CCABA450F3FE}" srcOrd="1" destOrd="0" presId="urn:microsoft.com/office/officeart/2005/8/layout/pyramid3"/>
    <dgm:cxn modelId="{1E941231-CB2F-4FD1-9C67-CB05DB35DC0A}" type="presOf" srcId="{6EB66A1A-CCB4-4BC4-9BBC-6ABDB90F76F0}" destId="{DEFBDE8B-F88E-41C5-B101-5B3404E477A3}" srcOrd="1" destOrd="0" presId="urn:microsoft.com/office/officeart/2005/8/layout/pyramid3"/>
    <dgm:cxn modelId="{1A078CE2-D174-4C47-94A3-600758099512}" srcId="{8E4BC373-B2C9-4F89-A6DE-591B7B8BDE5B}" destId="{6CF49973-C501-4A81-9B0A-32B8F89593C3}" srcOrd="2" destOrd="0" parTransId="{05E4731F-1E9F-4EB3-8C19-731115DABB84}" sibTransId="{829AFF57-C5B0-4C5F-A480-29933B38FAD1}"/>
    <dgm:cxn modelId="{01FDC9F5-C5C4-4D60-A274-ACFB266CB5D9}" type="presOf" srcId="{6CF49973-C501-4A81-9B0A-32B8F89593C3}" destId="{EECA0477-BD96-411B-AE21-12B2C83A9FFC}" srcOrd="0" destOrd="0" presId="urn:microsoft.com/office/officeart/2005/8/layout/pyramid3"/>
    <dgm:cxn modelId="{5830FF48-0667-4C43-BFBC-BBE04CFF6A00}" type="presOf" srcId="{8E4BC373-B2C9-4F89-A6DE-591B7B8BDE5B}" destId="{7BC95FC9-80AE-48DE-A212-047D66C2FFB4}" srcOrd="0" destOrd="0" presId="urn:microsoft.com/office/officeart/2005/8/layout/pyramid3"/>
    <dgm:cxn modelId="{39AB932E-B81B-41D5-AAE1-E58CFD855B60}" type="presParOf" srcId="{7BC95FC9-80AE-48DE-A212-047D66C2FFB4}" destId="{43876BB6-FB7A-43E6-BB04-326CD2FC5D5E}" srcOrd="0" destOrd="0" presId="urn:microsoft.com/office/officeart/2005/8/layout/pyramid3"/>
    <dgm:cxn modelId="{B5D6E97A-C0A4-4B81-8E8A-BC1202D9C84D}" type="presParOf" srcId="{43876BB6-FB7A-43E6-BB04-326CD2FC5D5E}" destId="{7520AF8A-1BE2-4E94-9A1C-B88E5BFE5A68}" srcOrd="0" destOrd="0" presId="urn:microsoft.com/office/officeart/2005/8/layout/pyramid3"/>
    <dgm:cxn modelId="{38718456-7A60-47EF-A74C-D4D5BF8FC6F3}" type="presParOf" srcId="{43876BB6-FB7A-43E6-BB04-326CD2FC5D5E}" destId="{DEFBDE8B-F88E-41C5-B101-5B3404E477A3}" srcOrd="1" destOrd="0" presId="urn:microsoft.com/office/officeart/2005/8/layout/pyramid3"/>
    <dgm:cxn modelId="{AAD654D4-F6DC-445E-B02F-B90890475114}" type="presParOf" srcId="{7BC95FC9-80AE-48DE-A212-047D66C2FFB4}" destId="{81EC8931-5F79-478B-8AF7-3994BF6AA380}" srcOrd="1" destOrd="0" presId="urn:microsoft.com/office/officeart/2005/8/layout/pyramid3"/>
    <dgm:cxn modelId="{B16F7654-F581-4693-8F46-6B05C705F353}" type="presParOf" srcId="{81EC8931-5F79-478B-8AF7-3994BF6AA380}" destId="{C6D6ED37-6D5D-4FBF-825D-9C9FD5B7404B}" srcOrd="0" destOrd="0" presId="urn:microsoft.com/office/officeart/2005/8/layout/pyramid3"/>
    <dgm:cxn modelId="{FD4073BB-6141-41DE-8468-C01285175908}" type="presParOf" srcId="{81EC8931-5F79-478B-8AF7-3994BF6AA380}" destId="{FBC71DA2-8C12-4699-BEE4-CCABA450F3FE}" srcOrd="1" destOrd="0" presId="urn:microsoft.com/office/officeart/2005/8/layout/pyramid3"/>
    <dgm:cxn modelId="{13C8AE20-347C-4DBC-A8E4-1BD4B581437E}" type="presParOf" srcId="{7BC95FC9-80AE-48DE-A212-047D66C2FFB4}" destId="{D9468C71-0453-4389-AF07-6F3136D5F133}" srcOrd="2" destOrd="0" presId="urn:microsoft.com/office/officeart/2005/8/layout/pyramid3"/>
    <dgm:cxn modelId="{98BB7FC4-414F-4E1F-9E17-9ADC48F5DA42}" type="presParOf" srcId="{D9468C71-0453-4389-AF07-6F3136D5F133}" destId="{EECA0477-BD96-411B-AE21-12B2C83A9FFC}" srcOrd="0" destOrd="0" presId="urn:microsoft.com/office/officeart/2005/8/layout/pyramid3"/>
    <dgm:cxn modelId="{B46C6F31-76D0-41D5-8337-21A0B7ECE46E}" type="presParOf" srcId="{D9468C71-0453-4389-AF07-6F3136D5F133}" destId="{2B6962AE-B15D-461D-8BDB-73BBF138C51A}"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20AF8A-1BE2-4E94-9A1C-B88E5BFE5A68}">
      <dsp:nvSpPr>
        <dsp:cNvPr id="0" name=""/>
        <dsp:cNvSpPr/>
      </dsp:nvSpPr>
      <dsp:spPr>
        <a:xfrm rot="10800000">
          <a:off x="73096" y="183606"/>
          <a:ext cx="7016607" cy="1574046"/>
        </a:xfrm>
        <a:prstGeom prst="trapezoid">
          <a:avLst>
            <a:gd name="adj" fmla="val 599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Global continua </a:t>
          </a:r>
        </a:p>
        <a:p>
          <a:pPr lvl="0" algn="ctr" defTabSz="1600200">
            <a:lnSpc>
              <a:spcPct val="90000"/>
            </a:lnSpc>
            <a:spcBef>
              <a:spcPct val="0"/>
            </a:spcBef>
            <a:spcAft>
              <a:spcPct val="35000"/>
            </a:spcAft>
          </a:pPr>
          <a:r>
            <a:rPr lang="en-US" sz="3600" kern="1200" dirty="0" smtClean="0"/>
            <a:t>guiding digitization</a:t>
          </a:r>
          <a:endParaRPr lang="en-US" sz="3600" kern="1200" dirty="0"/>
        </a:p>
      </dsp:txBody>
      <dsp:txXfrm rot="-10800000">
        <a:off x="1301002" y="183606"/>
        <a:ext cx="4560794" cy="1574046"/>
      </dsp:txXfrm>
    </dsp:sp>
    <dsp:sp modelId="{C6D6ED37-6D5D-4FBF-825D-9C9FD5B7404B}">
      <dsp:nvSpPr>
        <dsp:cNvPr id="0" name=""/>
        <dsp:cNvSpPr/>
      </dsp:nvSpPr>
      <dsp:spPr>
        <a:xfrm rot="10800000">
          <a:off x="1080662" y="1767214"/>
          <a:ext cx="5058885" cy="2170125"/>
        </a:xfrm>
        <a:prstGeom prst="trapezoid">
          <a:avLst>
            <a:gd name="adj" fmla="val 599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 Local decisions and policies</a:t>
          </a:r>
        </a:p>
        <a:p>
          <a:pPr lvl="0" algn="ctr" defTabSz="1600200">
            <a:lnSpc>
              <a:spcPct val="90000"/>
            </a:lnSpc>
            <a:spcBef>
              <a:spcPct val="0"/>
            </a:spcBef>
            <a:spcAft>
              <a:spcPct val="35000"/>
            </a:spcAft>
          </a:pPr>
          <a:endParaRPr lang="en-US" sz="3600" kern="1200" dirty="0"/>
        </a:p>
      </dsp:txBody>
      <dsp:txXfrm rot="-10800000">
        <a:off x="1965967" y="1767214"/>
        <a:ext cx="3288275" cy="2170125"/>
      </dsp:txXfrm>
    </dsp:sp>
    <dsp:sp modelId="{EECA0477-BD96-411B-AE21-12B2C83A9FFC}">
      <dsp:nvSpPr>
        <dsp:cNvPr id="0" name=""/>
        <dsp:cNvSpPr/>
      </dsp:nvSpPr>
      <dsp:spPr>
        <a:xfrm rot="10800000">
          <a:off x="2256293" y="3744172"/>
          <a:ext cx="2713810" cy="2233926"/>
        </a:xfrm>
        <a:prstGeom prst="trapezoid">
          <a:avLst>
            <a:gd name="adj" fmla="val 5990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rot="-10800000">
        <a:off x="2256293" y="3744172"/>
        <a:ext cx="2713810" cy="223392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D0EC8-1B41-4F1F-AD8F-263298CF0141}" type="datetimeFigureOut">
              <a:rPr lang="en-US" smtClean="0"/>
              <a:t>5/30/2012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532DB-E52A-4410-B3E8-AF19758FF2F4}" type="slidenum">
              <a:rPr lang="en-US" smtClean="0"/>
              <a:t>‹#›</a:t>
            </a:fld>
            <a:endParaRPr lang="en-US"/>
          </a:p>
        </p:txBody>
      </p:sp>
    </p:spTree>
    <p:extLst>
      <p:ext uri="{BB962C8B-B14F-4D97-AF65-F5344CB8AC3E}">
        <p14:creationId xmlns:p14="http://schemas.microsoft.com/office/powerpoint/2010/main" val="51990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a:t>
            </a:r>
            <a:r>
              <a:rPr lang="en-US" dirty="0" err="1" smtClean="0"/>
              <a:t>ento</a:t>
            </a:r>
            <a:r>
              <a:rPr lang="en-US" dirty="0" smtClean="0"/>
              <a:t> </a:t>
            </a:r>
            <a:r>
              <a:rPr lang="en-US" dirty="0" err="1" smtClean="0"/>
              <a:t>collectons</a:t>
            </a:r>
            <a:r>
              <a:rPr lang="en-US" dirty="0" smtClean="0"/>
              <a:t> are</a:t>
            </a:r>
            <a:r>
              <a:rPr lang="en-US" baseline="0" dirty="0" smtClean="0"/>
              <a:t> </a:t>
            </a:r>
            <a:r>
              <a:rPr lang="en-US" baseline="0" dirty="0" err="1" smtClean="0"/>
              <a:t>dbing</a:t>
            </a:r>
            <a:r>
              <a:rPr lang="en-US" baseline="0" dirty="0" smtClean="0"/>
              <a:t> then printing labels [more efficient]</a:t>
            </a:r>
            <a:endParaRPr lang="en-US" dirty="0"/>
          </a:p>
        </p:txBody>
      </p:sp>
      <p:sp>
        <p:nvSpPr>
          <p:cNvPr id="4" name="Slide Number Placeholder 3"/>
          <p:cNvSpPr>
            <a:spLocks noGrp="1"/>
          </p:cNvSpPr>
          <p:nvPr>
            <p:ph type="sldNum" sz="quarter" idx="10"/>
          </p:nvPr>
        </p:nvSpPr>
        <p:spPr/>
        <p:txBody>
          <a:bodyPr/>
          <a:lstStyle/>
          <a:p>
            <a:fld id="{2C7532DB-E52A-4410-B3E8-AF19758FF2F4}" type="slidenum">
              <a:rPr lang="en-US" smtClean="0"/>
              <a:t>10</a:t>
            </a:fld>
            <a:endParaRPr lang="en-US"/>
          </a:p>
        </p:txBody>
      </p:sp>
    </p:spTree>
    <p:extLst>
      <p:ext uri="{BB962C8B-B14F-4D97-AF65-F5344CB8AC3E}">
        <p14:creationId xmlns:p14="http://schemas.microsoft.com/office/powerpoint/2010/main" val="1000180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false? Would seem that if you’re more efficient, you’d be more speedy</a:t>
            </a:r>
            <a:endParaRPr lang="en-US" dirty="0"/>
          </a:p>
        </p:txBody>
      </p:sp>
      <p:sp>
        <p:nvSpPr>
          <p:cNvPr id="4" name="Slide Number Placeholder 3"/>
          <p:cNvSpPr>
            <a:spLocks noGrp="1"/>
          </p:cNvSpPr>
          <p:nvPr>
            <p:ph type="sldNum" sz="quarter" idx="10"/>
          </p:nvPr>
        </p:nvSpPr>
        <p:spPr/>
        <p:txBody>
          <a:bodyPr/>
          <a:lstStyle/>
          <a:p>
            <a:fld id="{2C7532DB-E52A-4410-B3E8-AF19758FF2F4}" type="slidenum">
              <a:rPr lang="en-US" smtClean="0"/>
              <a:t>11</a:t>
            </a:fld>
            <a:endParaRPr lang="en-US"/>
          </a:p>
        </p:txBody>
      </p:sp>
    </p:spTree>
    <p:extLst>
      <p:ext uri="{BB962C8B-B14F-4D97-AF65-F5344CB8AC3E}">
        <p14:creationId xmlns:p14="http://schemas.microsoft.com/office/powerpoint/2010/main" val="104452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Cost per specimen must</a:t>
            </a:r>
            <a:r>
              <a:rPr lang="en-US" baseline="0" dirty="0" smtClean="0"/>
              <a:t> be a determiner in our workflow decisions</a:t>
            </a:r>
            <a:endParaRPr lang="en-US" dirty="0"/>
          </a:p>
        </p:txBody>
      </p:sp>
      <p:sp>
        <p:nvSpPr>
          <p:cNvPr id="4" name="Slide Number Placeholder 3"/>
          <p:cNvSpPr>
            <a:spLocks noGrp="1"/>
          </p:cNvSpPr>
          <p:nvPr>
            <p:ph type="sldNum" sz="quarter" idx="10"/>
          </p:nvPr>
        </p:nvSpPr>
        <p:spPr/>
        <p:txBody>
          <a:bodyPr/>
          <a:lstStyle/>
          <a:p>
            <a:fld id="{2C7532DB-E52A-4410-B3E8-AF19758FF2F4}" type="slidenum">
              <a:rPr lang="en-US" smtClean="0"/>
              <a:t>12</a:t>
            </a:fld>
            <a:endParaRPr lang="en-US"/>
          </a:p>
        </p:txBody>
      </p:sp>
    </p:spTree>
    <p:extLst>
      <p:ext uri="{BB962C8B-B14F-4D97-AF65-F5344CB8AC3E}">
        <p14:creationId xmlns:p14="http://schemas.microsoft.com/office/powerpoint/2010/main" val="2087917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13</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14</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15</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16</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17</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18</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19</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useful:=fitness, robustness,</a:t>
            </a:r>
            <a:r>
              <a:rPr lang="en-US" baseline="0" dirty="0" smtClean="0"/>
              <a:t> usability, discoverability, elucidation, new knowledge</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20</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21</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22</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23</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24</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25</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26</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27</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28</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29</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Deductive approach:</a:t>
            </a:r>
            <a:r>
              <a:rPr lang="en-US" baseline="0" dirty="0" smtClean="0"/>
              <a:t> general issues to specific applications. In a perfect world, all of use would like to digitize (including data records, specimen images, ancillary filed books and catalogs, etc. and make it all available.</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3</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30</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31</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32</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33</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the long</a:t>
            </a:r>
            <a:r>
              <a:rPr lang="en-US" baseline="0" dirty="0" smtClean="0"/>
              <a:t> view as our goal; see the short view only as a set of constraints, not as an end</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4</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Taking</a:t>
            </a:r>
            <a:r>
              <a:rPr lang="en-US" baseline="0" dirty="0" smtClean="0"/>
              <a:t> the</a:t>
            </a:r>
            <a:r>
              <a:rPr lang="en-US" dirty="0" smtClean="0"/>
              <a:t> long view</a:t>
            </a:r>
            <a:r>
              <a:rPr lang="en-US" baseline="0" dirty="0" smtClean="0"/>
              <a:t> does not preclude also taking t</a:t>
            </a:r>
            <a:r>
              <a:rPr lang="en-US" dirty="0" smtClean="0"/>
              <a:t>he inside track, as long as </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5</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non-exhaustive list</a:t>
            </a:r>
            <a:r>
              <a:rPr lang="en-US" baseline="0" dirty="0" smtClean="0"/>
              <a:t> of global continua. </a:t>
            </a:r>
            <a:r>
              <a:rPr lang="en-US" dirty="0" smtClean="0"/>
              <a:t>Left column represents</a:t>
            </a:r>
            <a:r>
              <a:rPr lang="en-US" baseline="0" dirty="0" smtClean="0"/>
              <a:t> the</a:t>
            </a:r>
            <a:r>
              <a:rPr lang="en-US" dirty="0" smtClean="0"/>
              <a:t> outside</a:t>
            </a:r>
            <a:r>
              <a:rPr lang="en-US" baseline="0" dirty="0" smtClean="0"/>
              <a:t> track, right column, the inside track. This is not a set of continua of good and evil. Our challenge is to find balances in our workflows that ensure an appropriate level of affordable quality now that anticipates future tool enhancements.</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6</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a non-exhaustive list. Taking the perspective that</a:t>
            </a:r>
            <a:r>
              <a:rPr lang="en-US" baseline="0" dirty="0" smtClean="0"/>
              <a:t> future tools will be developed to enhance our digitization practices is reasonable and might well be considered as an outside track solution. Are we reasonably confident that OCR, NLP, and ICR will improve quickly enough in the </a:t>
            </a:r>
            <a:r>
              <a:rPr lang="en-US" baseline="0" dirty="0" err="1" smtClean="0"/>
              <a:t>foreseable</a:t>
            </a:r>
            <a:r>
              <a:rPr lang="en-US" baseline="0" dirty="0" smtClean="0"/>
              <a:t> future? I am sometimes a skeptic….compulsive nature leads me to doubt things will be ready in time for me to accomplish what I want to accomplish.</a:t>
            </a:r>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7</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left column largely represents the</a:t>
            </a:r>
            <a:r>
              <a:rPr lang="en-US" baseline="0" dirty="0" smtClean="0"/>
              <a:t> outside track, right, inside track. </a:t>
            </a:r>
            <a:endParaRPr lang="en-US" dirty="0"/>
          </a:p>
        </p:txBody>
      </p:sp>
      <p:sp>
        <p:nvSpPr>
          <p:cNvPr id="4" name="Slide Number Placeholder 3"/>
          <p:cNvSpPr>
            <a:spLocks noGrp="1"/>
          </p:cNvSpPr>
          <p:nvPr>
            <p:ph type="sldNum" sz="quarter" idx="10"/>
          </p:nvPr>
        </p:nvSpPr>
        <p:spPr/>
        <p:txBody>
          <a:bodyPr/>
          <a:lstStyle/>
          <a:p>
            <a:fld id="{2C7532DB-E52A-4410-B3E8-AF19758FF2F4}" type="slidenum">
              <a:rPr lang="en-US" smtClean="0"/>
              <a:t>8</a:t>
            </a:fld>
            <a:endParaRPr lang="en-US"/>
          </a:p>
        </p:txBody>
      </p:sp>
    </p:spTree>
    <p:extLst>
      <p:ext uri="{BB962C8B-B14F-4D97-AF65-F5344CB8AC3E}">
        <p14:creationId xmlns:p14="http://schemas.microsoft.com/office/powerpoint/2010/main" val="3340381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false? Would seem that if you’re more efficient, you’d be more speedy</a:t>
            </a:r>
            <a:endParaRPr lang="en-US" dirty="0"/>
          </a:p>
        </p:txBody>
      </p:sp>
      <p:sp>
        <p:nvSpPr>
          <p:cNvPr id="4" name="Slide Number Placeholder 3"/>
          <p:cNvSpPr>
            <a:spLocks noGrp="1"/>
          </p:cNvSpPr>
          <p:nvPr>
            <p:ph type="sldNum" sz="quarter" idx="10"/>
          </p:nvPr>
        </p:nvSpPr>
        <p:spPr/>
        <p:txBody>
          <a:bodyPr/>
          <a:lstStyle/>
          <a:p>
            <a:fld id="{2C7532DB-E52A-4410-B3E8-AF19758FF2F4}" type="slidenum">
              <a:rPr lang="en-US" smtClean="0"/>
              <a:t>9</a:t>
            </a:fld>
            <a:endParaRPr lang="en-US"/>
          </a:p>
        </p:txBody>
      </p:sp>
    </p:spTree>
    <p:extLst>
      <p:ext uri="{BB962C8B-B14F-4D97-AF65-F5344CB8AC3E}">
        <p14:creationId xmlns:p14="http://schemas.microsoft.com/office/powerpoint/2010/main" val="104452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14294D-5F1D-4BAA-8371-0D165AA5662B}"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286366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4294D-5F1D-4BAA-8371-0D165AA5662B}"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107576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4294D-5F1D-4BAA-8371-0D165AA5662B}"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4273127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4294D-5F1D-4BAA-8371-0D165AA5662B}"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1261385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14294D-5F1D-4BAA-8371-0D165AA5662B}" type="datetimeFigureOut">
              <a:rPr lang="en-US" smtClean="0"/>
              <a:t>5/30/2012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94397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14294D-5F1D-4BAA-8371-0D165AA5662B}" type="datetimeFigureOut">
              <a:rPr lang="en-US" smtClean="0"/>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4188929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14294D-5F1D-4BAA-8371-0D165AA5662B}" type="datetimeFigureOut">
              <a:rPr lang="en-US" smtClean="0"/>
              <a:t>5/30/2012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36599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14294D-5F1D-4BAA-8371-0D165AA5662B}" type="datetimeFigureOut">
              <a:rPr lang="en-US" smtClean="0"/>
              <a:t>5/30/2012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2474366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14294D-5F1D-4BAA-8371-0D165AA5662B}" type="datetimeFigureOut">
              <a:rPr lang="en-US" smtClean="0"/>
              <a:t>5/30/2012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85697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4294D-5F1D-4BAA-8371-0D165AA5662B}" type="datetimeFigureOut">
              <a:rPr lang="en-US" smtClean="0"/>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206904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14294D-5F1D-4BAA-8371-0D165AA5662B}" type="datetimeFigureOut">
              <a:rPr lang="en-US" smtClean="0"/>
              <a:t>5/30/2012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1458FE-F2D3-4976-B47B-FEDC4C3FAFE1}" type="slidenum">
              <a:rPr lang="en-US" smtClean="0"/>
              <a:t>‹#›</a:t>
            </a:fld>
            <a:endParaRPr lang="en-US"/>
          </a:p>
        </p:txBody>
      </p:sp>
    </p:spTree>
    <p:extLst>
      <p:ext uri="{BB962C8B-B14F-4D97-AF65-F5344CB8AC3E}">
        <p14:creationId xmlns:p14="http://schemas.microsoft.com/office/powerpoint/2010/main" val="148059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4294D-5F1D-4BAA-8371-0D165AA5662B}" type="datetimeFigureOut">
              <a:rPr lang="en-US" smtClean="0"/>
              <a:t>5/30/2012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1458FE-F2D3-4976-B47B-FEDC4C3FAFE1}" type="slidenum">
              <a:rPr lang="en-US" smtClean="0"/>
              <a:t>‹#›</a:t>
            </a:fld>
            <a:endParaRPr lang="en-US"/>
          </a:p>
        </p:txBody>
      </p:sp>
    </p:spTree>
    <p:extLst>
      <p:ext uri="{BB962C8B-B14F-4D97-AF65-F5344CB8AC3E}">
        <p14:creationId xmlns:p14="http://schemas.microsoft.com/office/powerpoint/2010/main" val="42136046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4029650"/>
            <a:ext cx="2937933" cy="222303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535743" y="3523108"/>
            <a:ext cx="2294949" cy="3308034"/>
          </a:xfrm>
          <a:prstGeom prst="rect">
            <a:avLst/>
          </a:prstGeom>
        </p:spPr>
      </p:pic>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29817" y="2961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Digitizing Biological </a:t>
            </a:r>
            <a:r>
              <a:rPr lang="en-US" sz="2400" b="1" dirty="0"/>
              <a:t>Collections</a:t>
            </a:r>
            <a:endParaRPr lang="en-US" sz="900" b="1" dirty="0"/>
          </a:p>
        </p:txBody>
      </p:sp>
      <p:pic>
        <p:nvPicPr>
          <p:cNvPr id="25" name="Picture 6" descr="https://www.idigbio.org/wiki/_media/idigbio_logo_rg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601031" y="6569495"/>
            <a:ext cx="381000" cy="290270"/>
          </a:xfrm>
        </p:spPr>
        <p:txBody>
          <a:bodyPr/>
          <a:lstStyle/>
          <a:p>
            <a:fld id="{B6F15528-21DE-4FAA-801E-634DDDAF4B2B}" type="slidenum">
              <a:rPr lang="en-US" sz="1600" smtClean="0"/>
              <a:pPr/>
              <a:t>1</a:t>
            </a:fld>
            <a:endParaRPr lang="en-US" sz="1600" dirty="0"/>
          </a:p>
        </p:txBody>
      </p:sp>
      <p:sp>
        <p:nvSpPr>
          <p:cNvPr id="8" name="TextBox 7"/>
          <p:cNvSpPr txBox="1"/>
          <p:nvPr/>
        </p:nvSpPr>
        <p:spPr>
          <a:xfrm>
            <a:off x="304800" y="2319516"/>
            <a:ext cx="4643718" cy="1569660"/>
          </a:xfrm>
          <a:prstGeom prst="rect">
            <a:avLst/>
          </a:prstGeom>
          <a:noFill/>
          <a:ln>
            <a:noFill/>
          </a:ln>
        </p:spPr>
        <p:txBody>
          <a:bodyPr wrap="square" rtlCol="0">
            <a:spAutoFit/>
          </a:bodyPr>
          <a:lstStyle/>
          <a:p>
            <a:pPr algn="ctr"/>
            <a:r>
              <a:rPr lang="en-US" sz="2400" b="1" dirty="0" smtClean="0"/>
              <a:t>Workflow Elements and Concepts:</a:t>
            </a:r>
          </a:p>
          <a:p>
            <a:pPr algn="ctr"/>
            <a:r>
              <a:rPr lang="en-US" sz="2400" b="1" dirty="0" smtClean="0"/>
              <a:t>Common Practices</a:t>
            </a:r>
          </a:p>
          <a:p>
            <a:pPr algn="ctr"/>
            <a:endParaRPr lang="en-US" sz="1200" b="1" dirty="0" smtClean="0"/>
          </a:p>
          <a:p>
            <a:pPr algn="ctr"/>
            <a:r>
              <a:rPr lang="en-US" sz="1200" b="1" dirty="0" smtClean="0"/>
              <a:t>Gil Nelson</a:t>
            </a:r>
          </a:p>
          <a:p>
            <a:pPr algn="ctr"/>
            <a:r>
              <a:rPr lang="en-US" sz="1200" b="1" dirty="0" smtClean="0"/>
              <a:t>Digitization Workshop</a:t>
            </a:r>
          </a:p>
          <a:p>
            <a:pPr algn="ctr"/>
            <a:r>
              <a:rPr lang="en-US" sz="1200" b="1" dirty="0" smtClean="0"/>
              <a:t>May 30, 2012</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9793" y="4020468"/>
            <a:ext cx="2835007" cy="2244381"/>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219700" y="952500"/>
            <a:ext cx="3352800" cy="2514600"/>
          </a:xfrm>
          <a:prstGeom prst="rect">
            <a:avLst/>
          </a:prstGeom>
        </p:spPr>
      </p:pic>
      <p:pic>
        <p:nvPicPr>
          <p:cNvPr id="12" name="Picture 6" descr="https://www.idigbio.org/wiki/_media/idigbio_logo_rgb.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784689"/>
            <a:ext cx="5105400" cy="157751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3" descr="nsfc.jpg"/>
          <p:cNvPicPr>
            <a:picLocks noChangeAspect="1"/>
          </p:cNvPicPr>
          <p:nvPr/>
        </p:nvPicPr>
        <p:blipFill>
          <a:blip r:embed="rId9" cstate="print"/>
          <a:srcRect/>
          <a:stretch>
            <a:fillRect/>
          </a:stretch>
        </p:blipFill>
        <p:spPr bwMode="auto">
          <a:xfrm>
            <a:off x="4832350" y="533400"/>
            <a:ext cx="577850" cy="577850"/>
          </a:xfrm>
          <a:prstGeom prst="rect">
            <a:avLst/>
          </a:prstGeom>
          <a:noFill/>
          <a:ln w="9525">
            <a:noFill/>
            <a:miter lim="800000"/>
            <a:headEnd/>
            <a:tailEnd/>
          </a:ln>
        </p:spPr>
      </p:pic>
    </p:spTree>
    <p:extLst>
      <p:ext uri="{BB962C8B-B14F-4D97-AF65-F5344CB8AC3E}">
        <p14:creationId xmlns:p14="http://schemas.microsoft.com/office/powerpoint/2010/main" val="10426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ln>
            <a:solidFill>
              <a:schemeClr val="accent1"/>
            </a:solidFill>
          </a:ln>
        </p:spPr>
        <p:txBody>
          <a:bodyPr/>
          <a:lstStyle/>
          <a:p>
            <a:r>
              <a:rPr lang="en-US" b="1" dirty="0" smtClean="0">
                <a:solidFill>
                  <a:srgbClr val="0070C0"/>
                </a:solidFill>
              </a:rPr>
              <a:t>Efficiency vs. Speed</a:t>
            </a:r>
            <a:endParaRPr lang="en-US" b="1" dirty="0">
              <a:solidFill>
                <a:srgbClr val="0070C0"/>
              </a:solidFill>
            </a:endParaRPr>
          </a:p>
        </p:txBody>
      </p:sp>
      <p:sp>
        <p:nvSpPr>
          <p:cNvPr id="7" name="TextBox 6"/>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sp>
        <p:nvSpPr>
          <p:cNvPr id="8" name="TextBox 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9"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11"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10</a:t>
            </a:fld>
            <a:endParaRPr lang="en-US" sz="1600" dirty="0"/>
          </a:p>
        </p:txBody>
      </p:sp>
      <p:sp>
        <p:nvSpPr>
          <p:cNvPr id="14" name="TextBox 13"/>
          <p:cNvSpPr txBox="1"/>
          <p:nvPr/>
        </p:nvSpPr>
        <p:spPr>
          <a:xfrm>
            <a:off x="0" y="1905000"/>
            <a:ext cx="9144000" cy="4216539"/>
          </a:xfrm>
          <a:prstGeom prst="rect">
            <a:avLst/>
          </a:prstGeom>
          <a:noFill/>
          <a:ln>
            <a:noFill/>
          </a:ln>
        </p:spPr>
        <p:txBody>
          <a:bodyPr wrap="square" rtlCol="0">
            <a:spAutoFit/>
          </a:bodyPr>
          <a:lstStyle/>
          <a:p>
            <a:pPr algn="ctr"/>
            <a:r>
              <a:rPr lang="en-US" sz="3200" b="1" dirty="0" smtClean="0">
                <a:solidFill>
                  <a:srgbClr val="002060"/>
                </a:solidFill>
              </a:rPr>
              <a:t>Improving Efficiency</a:t>
            </a:r>
          </a:p>
          <a:p>
            <a:pPr algn="ctr"/>
            <a:endParaRPr lang="en-US" sz="1200" b="1" dirty="0" smtClean="0">
              <a:solidFill>
                <a:srgbClr val="002060"/>
              </a:solidFill>
            </a:endParaRPr>
          </a:p>
          <a:p>
            <a:pPr algn="ctr"/>
            <a:r>
              <a:rPr lang="en-US" sz="2800" b="1" dirty="0" smtClean="0">
                <a:solidFill>
                  <a:srgbClr val="002060"/>
                </a:solidFill>
              </a:rPr>
              <a:t>Reduce or eliminate redundancy (e.g., label data entry)</a:t>
            </a:r>
          </a:p>
          <a:p>
            <a:pPr algn="ctr"/>
            <a:r>
              <a:rPr lang="en-US" sz="2800" b="1" dirty="0" smtClean="0">
                <a:solidFill>
                  <a:srgbClr val="002060"/>
                </a:solidFill>
              </a:rPr>
              <a:t>Reduce or eliminate unnecessary steps in a workflow</a:t>
            </a:r>
          </a:p>
          <a:p>
            <a:pPr algn="ctr"/>
            <a:r>
              <a:rPr lang="en-US" sz="2800" b="1" dirty="0" smtClean="0">
                <a:solidFill>
                  <a:srgbClr val="002060"/>
                </a:solidFill>
              </a:rPr>
              <a:t>Maintain an evidently logical, easy-to-follow workflow</a:t>
            </a:r>
          </a:p>
          <a:p>
            <a:pPr algn="ctr"/>
            <a:r>
              <a:rPr lang="en-US" sz="2800" b="1" dirty="0" smtClean="0">
                <a:solidFill>
                  <a:srgbClr val="002060"/>
                </a:solidFill>
              </a:rPr>
              <a:t>Mitigate monotony for technicians</a:t>
            </a:r>
          </a:p>
          <a:p>
            <a:pPr algn="ctr"/>
            <a:r>
              <a:rPr lang="en-US" sz="2800" b="1" dirty="0" smtClean="0">
                <a:solidFill>
                  <a:srgbClr val="002060"/>
                </a:solidFill>
              </a:rPr>
              <a:t>Reduce or eliminate travel time</a:t>
            </a:r>
          </a:p>
          <a:p>
            <a:pPr algn="ctr"/>
            <a:r>
              <a:rPr lang="en-US" sz="2800" b="1" dirty="0" smtClean="0">
                <a:solidFill>
                  <a:srgbClr val="002060"/>
                </a:solidFill>
              </a:rPr>
              <a:t>Reduce technician fatigue</a:t>
            </a:r>
          </a:p>
          <a:p>
            <a:pPr algn="ctr"/>
            <a:r>
              <a:rPr lang="en-US" sz="2800" b="1" dirty="0" smtClean="0">
                <a:solidFill>
                  <a:srgbClr val="002060"/>
                </a:solidFill>
              </a:rPr>
              <a:t>Ensure sustained output</a:t>
            </a:r>
          </a:p>
          <a:p>
            <a:pPr algn="ctr"/>
            <a:r>
              <a:rPr lang="en-US" sz="2800" b="1" dirty="0" smtClean="0">
                <a:solidFill>
                  <a:srgbClr val="002060"/>
                </a:solidFill>
              </a:rPr>
              <a:t>Increase output over the long term</a:t>
            </a:r>
          </a:p>
        </p:txBody>
      </p:sp>
    </p:spTree>
    <p:extLst>
      <p:ext uri="{BB962C8B-B14F-4D97-AF65-F5344CB8AC3E}">
        <p14:creationId xmlns:p14="http://schemas.microsoft.com/office/powerpoint/2010/main" val="29938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1.google.com/images?q=tbn:ANd9GcRnI0-DyZJZA0Thrdt1ThtTtndjy8zO18I17Nrc5nqQaTv6ojQ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96422"/>
            <a:ext cx="4876800" cy="33471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609600"/>
            <a:ext cx="8229600" cy="1143000"/>
          </a:xfrm>
          <a:ln>
            <a:solidFill>
              <a:schemeClr val="accent1"/>
            </a:solidFill>
          </a:ln>
        </p:spPr>
        <p:txBody>
          <a:bodyPr/>
          <a:lstStyle/>
          <a:p>
            <a:r>
              <a:rPr lang="en-US" b="1" dirty="0" smtClean="0">
                <a:solidFill>
                  <a:srgbClr val="0070C0"/>
                </a:solidFill>
              </a:rPr>
              <a:t>Efficiency vs. Speed</a:t>
            </a:r>
            <a:endParaRPr lang="en-US" b="1" dirty="0">
              <a:solidFill>
                <a:srgbClr val="0070C0"/>
              </a:solidFill>
            </a:endParaRPr>
          </a:p>
        </p:txBody>
      </p:sp>
      <p:sp>
        <p:nvSpPr>
          <p:cNvPr id="7" name="TextBox 6"/>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sp>
        <p:nvSpPr>
          <p:cNvPr id="8" name="TextBox 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9"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11"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11</a:t>
            </a:fld>
            <a:endParaRPr lang="en-US" sz="1600" dirty="0"/>
          </a:p>
        </p:txBody>
      </p:sp>
      <p:sp>
        <p:nvSpPr>
          <p:cNvPr id="3" name="TextBox 2"/>
          <p:cNvSpPr txBox="1"/>
          <p:nvPr/>
        </p:nvSpPr>
        <p:spPr>
          <a:xfrm>
            <a:off x="457200" y="1981200"/>
            <a:ext cx="5867400" cy="954107"/>
          </a:xfrm>
          <a:prstGeom prst="rect">
            <a:avLst/>
          </a:prstGeom>
          <a:noFill/>
        </p:spPr>
        <p:txBody>
          <a:bodyPr wrap="square" rtlCol="0">
            <a:spAutoFit/>
          </a:bodyPr>
          <a:lstStyle/>
          <a:p>
            <a:r>
              <a:rPr lang="en-US" sz="2800" b="1" dirty="0" smtClean="0">
                <a:solidFill>
                  <a:srgbClr val="002060"/>
                </a:solidFill>
              </a:rPr>
              <a:t>A rested, happy, satisfied tortoise is usually better than a harried hare</a:t>
            </a:r>
            <a:r>
              <a:rPr lang="en-US" sz="2800" b="1" dirty="0">
                <a:solidFill>
                  <a:srgbClr val="002060"/>
                </a:solidFill>
              </a:rPr>
              <a:t>!</a:t>
            </a:r>
          </a:p>
        </p:txBody>
      </p:sp>
    </p:spTree>
    <p:extLst>
      <p:ext uri="{BB962C8B-B14F-4D97-AF65-F5344CB8AC3E}">
        <p14:creationId xmlns:p14="http://schemas.microsoft.com/office/powerpoint/2010/main" val="247837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ln>
            <a:solidFill>
              <a:schemeClr val="accent1"/>
            </a:solidFill>
          </a:ln>
        </p:spPr>
        <p:txBody>
          <a:bodyPr/>
          <a:lstStyle/>
          <a:p>
            <a:r>
              <a:rPr lang="en-US" b="1" dirty="0" smtClean="0">
                <a:solidFill>
                  <a:srgbClr val="0070C0"/>
                </a:solidFill>
              </a:rPr>
              <a:t>Productivity vs. Cost</a:t>
            </a:r>
            <a:endParaRPr lang="en-US" b="1" dirty="0">
              <a:solidFill>
                <a:srgbClr val="0070C0"/>
              </a:solidFill>
            </a:endParaRPr>
          </a:p>
        </p:txBody>
      </p:sp>
      <p:sp>
        <p:nvSpPr>
          <p:cNvPr id="7" name="TextBox 6"/>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sp>
        <p:nvSpPr>
          <p:cNvPr id="8" name="TextBox 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9"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11"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12</a:t>
            </a:fld>
            <a:endParaRPr lang="en-US" sz="1600" dirty="0"/>
          </a:p>
        </p:txBody>
      </p:sp>
      <p:sp>
        <p:nvSpPr>
          <p:cNvPr id="3" name="TextBox 2"/>
          <p:cNvSpPr txBox="1"/>
          <p:nvPr/>
        </p:nvSpPr>
        <p:spPr>
          <a:xfrm>
            <a:off x="0" y="1752600"/>
            <a:ext cx="9144000" cy="461665"/>
          </a:xfrm>
          <a:prstGeom prst="rect">
            <a:avLst/>
          </a:prstGeom>
          <a:noFill/>
        </p:spPr>
        <p:txBody>
          <a:bodyPr wrap="square" rtlCol="0">
            <a:spAutoFit/>
          </a:bodyPr>
          <a:lstStyle/>
          <a:p>
            <a:pPr algn="ctr"/>
            <a:r>
              <a:rPr lang="en-US" sz="2400" b="1" dirty="0" smtClean="0"/>
              <a:t>Issues to Resolve in Assessing Productivity</a:t>
            </a:r>
            <a:endParaRPr lang="en-US" sz="2400" b="1" dirty="0"/>
          </a:p>
        </p:txBody>
      </p:sp>
      <p:sp>
        <p:nvSpPr>
          <p:cNvPr id="4" name="TextBox 3"/>
          <p:cNvSpPr txBox="1"/>
          <p:nvPr/>
        </p:nvSpPr>
        <p:spPr>
          <a:xfrm>
            <a:off x="990600" y="3733800"/>
            <a:ext cx="8183217" cy="1200329"/>
          </a:xfrm>
          <a:prstGeom prst="rect">
            <a:avLst/>
          </a:prstGeom>
          <a:noFill/>
        </p:spPr>
        <p:txBody>
          <a:bodyPr wrap="square" rtlCol="0">
            <a:spAutoFit/>
          </a:bodyPr>
          <a:lstStyle/>
          <a:p>
            <a:r>
              <a:rPr lang="en-US" b="1" dirty="0" smtClean="0">
                <a:solidFill>
                  <a:srgbClr val="002060"/>
                </a:solidFill>
              </a:rPr>
              <a:t>Measuring productivity (comparability across collections):</a:t>
            </a:r>
          </a:p>
          <a:p>
            <a:pPr marL="285750" indent="-285750">
              <a:buFont typeface="Wingdings" pitchFamily="2" charset="2"/>
              <a:buChar char="§"/>
            </a:pPr>
            <a:r>
              <a:rPr lang="en-US" b="1" dirty="0" smtClean="0">
                <a:solidFill>
                  <a:srgbClr val="002060"/>
                </a:solidFill>
              </a:rPr>
              <a:t>Unit (output per unit time vs. expenditure/project totals)</a:t>
            </a:r>
          </a:p>
          <a:p>
            <a:pPr marL="285750" indent="-285750">
              <a:buFont typeface="Wingdings" pitchFamily="2" charset="2"/>
              <a:buChar char="§"/>
            </a:pPr>
            <a:r>
              <a:rPr lang="en-US" b="1" dirty="0" smtClean="0">
                <a:solidFill>
                  <a:srgbClr val="002060"/>
                </a:solidFill>
              </a:rPr>
              <a:t>Data fitness (should data robustness be factored in the calculus?)</a:t>
            </a:r>
          </a:p>
          <a:p>
            <a:endParaRPr lang="en-US" dirty="0">
              <a:solidFill>
                <a:srgbClr val="002060"/>
              </a:solidFill>
            </a:endParaRPr>
          </a:p>
        </p:txBody>
      </p:sp>
      <p:sp>
        <p:nvSpPr>
          <p:cNvPr id="5" name="TextBox 4"/>
          <p:cNvSpPr txBox="1"/>
          <p:nvPr/>
        </p:nvSpPr>
        <p:spPr>
          <a:xfrm>
            <a:off x="990600" y="4724400"/>
            <a:ext cx="8153400" cy="1477328"/>
          </a:xfrm>
          <a:prstGeom prst="rect">
            <a:avLst/>
          </a:prstGeom>
          <a:noFill/>
        </p:spPr>
        <p:txBody>
          <a:bodyPr wrap="square" rtlCol="0">
            <a:spAutoFit/>
          </a:bodyPr>
          <a:lstStyle/>
          <a:p>
            <a:r>
              <a:rPr lang="en-US" b="1" dirty="0" smtClean="0">
                <a:solidFill>
                  <a:srgbClr val="002060"/>
                </a:solidFill>
              </a:rPr>
              <a:t>Measuring cost:</a:t>
            </a:r>
          </a:p>
          <a:p>
            <a:pPr marL="285750" indent="-285750">
              <a:buFont typeface="Wingdings" pitchFamily="2" charset="2"/>
              <a:buChar char="§"/>
            </a:pPr>
            <a:r>
              <a:rPr lang="en-US" b="1" dirty="0" smtClean="0">
                <a:solidFill>
                  <a:srgbClr val="002060"/>
                </a:solidFill>
              </a:rPr>
              <a:t>Is this a competitive event?</a:t>
            </a:r>
          </a:p>
          <a:p>
            <a:pPr marL="285750" indent="-285750">
              <a:buFont typeface="Wingdings" pitchFamily="2" charset="2"/>
              <a:buChar char="§"/>
            </a:pPr>
            <a:r>
              <a:rPr lang="en-US" b="1" dirty="0" smtClean="0">
                <a:solidFill>
                  <a:srgbClr val="002060"/>
                </a:solidFill>
              </a:rPr>
              <a:t>Output per hour at given fitness?</a:t>
            </a:r>
          </a:p>
          <a:p>
            <a:pPr marL="285750" indent="-285750">
              <a:buFont typeface="Wingdings" pitchFamily="2" charset="2"/>
              <a:buChar char="§"/>
            </a:pPr>
            <a:r>
              <a:rPr lang="en-US" b="1" dirty="0" smtClean="0">
                <a:solidFill>
                  <a:srgbClr val="002060"/>
                </a:solidFill>
              </a:rPr>
              <a:t>$$ per specimen at given fitness?</a:t>
            </a:r>
          </a:p>
          <a:p>
            <a:pPr marL="285750" indent="-285750">
              <a:buFont typeface="Wingdings" pitchFamily="2" charset="2"/>
              <a:buChar char="§"/>
            </a:pPr>
            <a:r>
              <a:rPr lang="en-US" b="1" dirty="0" smtClean="0">
                <a:solidFill>
                  <a:srgbClr val="002060"/>
                </a:solidFill>
              </a:rPr>
              <a:t>Accounting for variances in prep type, regional pay rates, data robustness, etc.?  </a:t>
            </a:r>
            <a:endParaRPr lang="en-US" b="1" dirty="0">
              <a:solidFill>
                <a:srgbClr val="002060"/>
              </a:solidFill>
            </a:endParaRPr>
          </a:p>
        </p:txBody>
      </p:sp>
      <p:sp>
        <p:nvSpPr>
          <p:cNvPr id="6" name="TextBox 5"/>
          <p:cNvSpPr txBox="1"/>
          <p:nvPr/>
        </p:nvSpPr>
        <p:spPr>
          <a:xfrm>
            <a:off x="990600" y="2209800"/>
            <a:ext cx="8153400" cy="1754326"/>
          </a:xfrm>
          <a:prstGeom prst="rect">
            <a:avLst/>
          </a:prstGeom>
          <a:noFill/>
        </p:spPr>
        <p:txBody>
          <a:bodyPr wrap="square" rtlCol="0">
            <a:spAutoFit/>
          </a:bodyPr>
          <a:lstStyle/>
          <a:p>
            <a:r>
              <a:rPr lang="en-US" b="1" dirty="0" smtClean="0">
                <a:solidFill>
                  <a:srgbClr val="002060"/>
                </a:solidFill>
              </a:rPr>
              <a:t>Comparability: Just what is being measured?</a:t>
            </a:r>
          </a:p>
          <a:p>
            <a:pPr marL="285750" indent="-285750">
              <a:buFont typeface="Wingdings" pitchFamily="2" charset="2"/>
              <a:buChar char="§"/>
            </a:pPr>
            <a:r>
              <a:rPr lang="en-US" b="1" dirty="0" smtClean="0">
                <a:solidFill>
                  <a:srgbClr val="002060"/>
                </a:solidFill>
              </a:rPr>
              <a:t>What is included in the output?</a:t>
            </a:r>
          </a:p>
          <a:p>
            <a:pPr marL="285750" indent="-285750">
              <a:buFont typeface="Wingdings" pitchFamily="2" charset="2"/>
              <a:buChar char="§"/>
            </a:pPr>
            <a:r>
              <a:rPr lang="en-US" b="1" dirty="0" smtClean="0">
                <a:solidFill>
                  <a:srgbClr val="002060"/>
                </a:solidFill>
              </a:rPr>
              <a:t>Are all steps in the process accounted for?</a:t>
            </a:r>
          </a:p>
          <a:p>
            <a:pPr marL="285750" indent="-285750">
              <a:buFont typeface="Wingdings" pitchFamily="2" charset="2"/>
              <a:buChar char="§"/>
            </a:pPr>
            <a:r>
              <a:rPr lang="en-US" b="1" dirty="0" smtClean="0">
                <a:solidFill>
                  <a:srgbClr val="002060"/>
                </a:solidFill>
              </a:rPr>
              <a:t>Are all expenditures of time accounted for?</a:t>
            </a:r>
          </a:p>
          <a:p>
            <a:pPr marL="285750" indent="-285750">
              <a:buFont typeface="Wingdings" pitchFamily="2" charset="2"/>
              <a:buChar char="§"/>
            </a:pPr>
            <a:r>
              <a:rPr lang="en-US" b="1" dirty="0" smtClean="0">
                <a:solidFill>
                  <a:srgbClr val="002060"/>
                </a:solidFill>
              </a:rPr>
              <a:t>How do we arrive at a true per specimen cost?</a:t>
            </a:r>
          </a:p>
          <a:p>
            <a:endParaRPr lang="en-US" dirty="0"/>
          </a:p>
        </p:txBody>
      </p:sp>
    </p:spTree>
    <p:extLst>
      <p:ext uri="{BB962C8B-B14F-4D97-AF65-F5344CB8AC3E}">
        <p14:creationId xmlns:p14="http://schemas.microsoft.com/office/powerpoint/2010/main" val="214450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13</a:t>
            </a:fld>
            <a:endParaRPr lang="en-US" sz="1600" dirty="0"/>
          </a:p>
        </p:txBody>
      </p:sp>
      <p:sp>
        <p:nvSpPr>
          <p:cNvPr id="2" name="TextBox 1"/>
          <p:cNvSpPr txBox="1"/>
          <p:nvPr/>
        </p:nvSpPr>
        <p:spPr>
          <a:xfrm>
            <a:off x="-10099" y="838200"/>
            <a:ext cx="9144000" cy="461665"/>
          </a:xfrm>
          <a:prstGeom prst="rect">
            <a:avLst/>
          </a:prstGeom>
          <a:noFill/>
        </p:spPr>
        <p:txBody>
          <a:bodyPr wrap="square" rtlCol="0">
            <a:spAutoFit/>
          </a:bodyPr>
          <a:lstStyle/>
          <a:p>
            <a:pPr algn="ctr"/>
            <a:r>
              <a:rPr lang="en-US" sz="2400" b="1" dirty="0" smtClean="0"/>
              <a:t>Continuous Workflow Improvement</a:t>
            </a:r>
            <a:endParaRPr lang="en-US" sz="2400" b="1" dirty="0"/>
          </a:p>
        </p:txBody>
      </p:sp>
      <p:sp>
        <p:nvSpPr>
          <p:cNvPr id="3" name="TextBox 2"/>
          <p:cNvSpPr txBox="1"/>
          <p:nvPr/>
        </p:nvSpPr>
        <p:spPr>
          <a:xfrm>
            <a:off x="0" y="1524000"/>
            <a:ext cx="9144000" cy="769441"/>
          </a:xfrm>
          <a:prstGeom prst="rect">
            <a:avLst/>
          </a:prstGeom>
          <a:noFill/>
        </p:spPr>
        <p:txBody>
          <a:bodyPr wrap="square" rtlCol="0">
            <a:spAutoFit/>
          </a:bodyPr>
          <a:lstStyle/>
          <a:p>
            <a:pPr algn="ctr"/>
            <a:r>
              <a:rPr lang="en-US" dirty="0" smtClean="0">
                <a:solidFill>
                  <a:srgbClr val="002060"/>
                </a:solidFill>
              </a:rPr>
              <a:t>Develop written workflows</a:t>
            </a:r>
          </a:p>
          <a:p>
            <a:pPr algn="ctr"/>
            <a:endParaRPr lang="en-US" sz="800" dirty="0" smtClean="0">
              <a:solidFill>
                <a:srgbClr val="002060"/>
              </a:solidFill>
            </a:endParaRPr>
          </a:p>
          <a:p>
            <a:pPr algn="ctr"/>
            <a:r>
              <a:rPr lang="en-US" dirty="0" smtClean="0">
                <a:solidFill>
                  <a:srgbClr val="002060"/>
                </a:solidFill>
              </a:rPr>
              <a:t>Continuous evaluation of written and production workflows by:</a:t>
            </a:r>
          </a:p>
        </p:txBody>
      </p:sp>
      <p:sp>
        <p:nvSpPr>
          <p:cNvPr id="4" name="TextBox 3"/>
          <p:cNvSpPr txBox="1"/>
          <p:nvPr/>
        </p:nvSpPr>
        <p:spPr>
          <a:xfrm>
            <a:off x="3352800" y="2166651"/>
            <a:ext cx="3048000" cy="923330"/>
          </a:xfrm>
          <a:prstGeom prst="rect">
            <a:avLst/>
          </a:prstGeom>
          <a:noFill/>
          <a:ln>
            <a:noFill/>
          </a:ln>
        </p:spPr>
        <p:txBody>
          <a:bodyPr wrap="square" rtlCol="0">
            <a:spAutoFit/>
          </a:bodyPr>
          <a:lstStyle/>
          <a:p>
            <a:pPr marL="285750" indent="-285750">
              <a:buFont typeface="Wingdings" pitchFamily="2" charset="2"/>
              <a:buChar char="§"/>
            </a:pPr>
            <a:r>
              <a:rPr lang="en-US" dirty="0">
                <a:solidFill>
                  <a:srgbClr val="002060"/>
                </a:solidFill>
              </a:rPr>
              <a:t>Technicians</a:t>
            </a:r>
          </a:p>
          <a:p>
            <a:pPr marL="285750" indent="-285750">
              <a:buFont typeface="Wingdings" pitchFamily="2" charset="2"/>
              <a:buChar char="§"/>
            </a:pPr>
            <a:r>
              <a:rPr lang="en-US" dirty="0">
                <a:solidFill>
                  <a:srgbClr val="002060"/>
                </a:solidFill>
              </a:rPr>
              <a:t>Workflow managers</a:t>
            </a:r>
          </a:p>
          <a:p>
            <a:pPr marL="285750" indent="-285750">
              <a:buFont typeface="Wingdings" pitchFamily="2" charset="2"/>
              <a:buChar char="§"/>
            </a:pPr>
            <a:r>
              <a:rPr lang="en-US" dirty="0">
                <a:solidFill>
                  <a:srgbClr val="002060"/>
                </a:solidFill>
              </a:rPr>
              <a:t>Collections mangers</a:t>
            </a:r>
          </a:p>
        </p:txBody>
      </p:sp>
      <p:sp>
        <p:nvSpPr>
          <p:cNvPr id="5" name="TextBox 4"/>
          <p:cNvSpPr txBox="1"/>
          <p:nvPr/>
        </p:nvSpPr>
        <p:spPr>
          <a:xfrm>
            <a:off x="0" y="3124200"/>
            <a:ext cx="9173817" cy="381000"/>
          </a:xfrm>
          <a:prstGeom prst="rect">
            <a:avLst/>
          </a:prstGeom>
          <a:noFill/>
        </p:spPr>
        <p:txBody>
          <a:bodyPr wrap="square" rtlCol="0">
            <a:spAutoFit/>
          </a:bodyPr>
          <a:lstStyle/>
          <a:p>
            <a:pPr algn="ctr"/>
            <a:r>
              <a:rPr lang="en-US" dirty="0" smtClean="0">
                <a:solidFill>
                  <a:srgbClr val="002060"/>
                </a:solidFill>
              </a:rPr>
              <a:t>With particular attention to:</a:t>
            </a:r>
            <a:endParaRPr lang="en-US" dirty="0">
              <a:solidFill>
                <a:srgbClr val="002060"/>
              </a:solidFill>
            </a:endParaRPr>
          </a:p>
        </p:txBody>
      </p:sp>
      <p:sp>
        <p:nvSpPr>
          <p:cNvPr id="11" name="TextBox 10"/>
          <p:cNvSpPr txBox="1"/>
          <p:nvPr/>
        </p:nvSpPr>
        <p:spPr>
          <a:xfrm>
            <a:off x="3362898" y="3355806"/>
            <a:ext cx="3505200" cy="1200329"/>
          </a:xfrm>
          <a:prstGeom prst="rect">
            <a:avLst/>
          </a:prstGeom>
          <a:noFill/>
        </p:spPr>
        <p:txBody>
          <a:bodyPr wrap="square" rtlCol="0">
            <a:spAutoFit/>
          </a:bodyPr>
          <a:lstStyle/>
          <a:p>
            <a:pPr marL="285750" indent="-285750">
              <a:buFont typeface="Wingdings" pitchFamily="2" charset="2"/>
              <a:buChar char="§"/>
            </a:pPr>
            <a:r>
              <a:rPr lang="en-US" dirty="0" smtClean="0">
                <a:solidFill>
                  <a:srgbClr val="002060"/>
                </a:solidFill>
              </a:rPr>
              <a:t>Bottlenecks</a:t>
            </a:r>
            <a:endParaRPr lang="en-US" dirty="0">
              <a:solidFill>
                <a:srgbClr val="002060"/>
              </a:solidFill>
            </a:endParaRPr>
          </a:p>
          <a:p>
            <a:pPr marL="285750" indent="-285750">
              <a:buFont typeface="Wingdings" pitchFamily="2" charset="2"/>
              <a:buChar char="§"/>
            </a:pPr>
            <a:r>
              <a:rPr lang="en-US" dirty="0" smtClean="0">
                <a:solidFill>
                  <a:srgbClr val="002060"/>
                </a:solidFill>
              </a:rPr>
              <a:t>Redundancy</a:t>
            </a:r>
            <a:endParaRPr lang="en-US" dirty="0">
              <a:solidFill>
                <a:srgbClr val="002060"/>
              </a:solidFill>
            </a:endParaRPr>
          </a:p>
          <a:p>
            <a:pPr marL="285750" indent="-285750">
              <a:buFont typeface="Wingdings" pitchFamily="2" charset="2"/>
              <a:buChar char="§"/>
            </a:pPr>
            <a:r>
              <a:rPr lang="en-US" dirty="0" smtClean="0">
                <a:solidFill>
                  <a:srgbClr val="002060"/>
                </a:solidFill>
              </a:rPr>
              <a:t>Handling time</a:t>
            </a:r>
          </a:p>
          <a:p>
            <a:pPr marL="285750" indent="-285750">
              <a:buFont typeface="Wingdings" pitchFamily="2" charset="2"/>
              <a:buChar char="§"/>
            </a:pPr>
            <a:r>
              <a:rPr lang="en-US" dirty="0" smtClean="0">
                <a:solidFill>
                  <a:srgbClr val="002060"/>
                </a:solidFill>
              </a:rPr>
              <a:t>Varying rates of productivity</a:t>
            </a:r>
            <a:endParaRPr lang="en-US" dirty="0">
              <a:solidFill>
                <a:srgbClr val="002060"/>
              </a:solidFill>
            </a:endParaRPr>
          </a:p>
        </p:txBody>
      </p:sp>
    </p:spTree>
    <p:extLst>
      <p:ext uri="{BB962C8B-B14F-4D97-AF65-F5344CB8AC3E}">
        <p14:creationId xmlns:p14="http://schemas.microsoft.com/office/powerpoint/2010/main" val="104131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14</a:t>
            </a:fld>
            <a:endParaRPr lang="en-US" sz="16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4400"/>
            <a:ext cx="9144000" cy="5176189"/>
          </a:xfrm>
          <a:prstGeom prst="rect">
            <a:avLst/>
          </a:prstGeom>
        </p:spPr>
      </p:pic>
      <p:sp>
        <p:nvSpPr>
          <p:cNvPr id="4" name="TextBox 3"/>
          <p:cNvSpPr txBox="1"/>
          <p:nvPr/>
        </p:nvSpPr>
        <p:spPr>
          <a:xfrm>
            <a:off x="29817" y="609600"/>
            <a:ext cx="9114183" cy="369332"/>
          </a:xfrm>
          <a:prstGeom prst="rect">
            <a:avLst/>
          </a:prstGeom>
          <a:noFill/>
        </p:spPr>
        <p:txBody>
          <a:bodyPr wrap="square" rtlCol="0">
            <a:spAutoFit/>
          </a:bodyPr>
          <a:lstStyle/>
          <a:p>
            <a:r>
              <a:rPr lang="en-US" b="1" dirty="0" smtClean="0"/>
              <a:t>Written Protocols</a:t>
            </a:r>
            <a:endParaRPr lang="en-US" b="1" dirty="0"/>
          </a:p>
        </p:txBody>
      </p:sp>
    </p:spTree>
    <p:extLst>
      <p:ext uri="{BB962C8B-B14F-4D97-AF65-F5344CB8AC3E}">
        <p14:creationId xmlns:p14="http://schemas.microsoft.com/office/powerpoint/2010/main" val="198093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242" y="609599"/>
            <a:ext cx="7692494" cy="5940623"/>
          </a:xfrm>
          <a:prstGeom prst="rect">
            <a:avLst/>
          </a:prstGeom>
        </p:spPr>
      </p:pic>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15</a:t>
            </a:fld>
            <a:endParaRPr lang="en-US" sz="1600" dirty="0"/>
          </a:p>
        </p:txBody>
      </p:sp>
      <p:sp>
        <p:nvSpPr>
          <p:cNvPr id="7" name="TextBox 6"/>
          <p:cNvSpPr txBox="1"/>
          <p:nvPr/>
        </p:nvSpPr>
        <p:spPr>
          <a:xfrm>
            <a:off x="29817" y="609600"/>
            <a:ext cx="9114183" cy="369332"/>
          </a:xfrm>
          <a:prstGeom prst="rect">
            <a:avLst/>
          </a:prstGeom>
          <a:noFill/>
        </p:spPr>
        <p:txBody>
          <a:bodyPr wrap="square" rtlCol="0">
            <a:spAutoFit/>
          </a:bodyPr>
          <a:lstStyle/>
          <a:p>
            <a:r>
              <a:rPr lang="en-US" b="1" dirty="0" smtClean="0"/>
              <a:t>Written Protocols</a:t>
            </a:r>
            <a:endParaRPr lang="en-US" b="1" dirty="0"/>
          </a:p>
        </p:txBody>
      </p:sp>
    </p:spTree>
    <p:extLst>
      <p:ext uri="{BB962C8B-B14F-4D97-AF65-F5344CB8AC3E}">
        <p14:creationId xmlns:p14="http://schemas.microsoft.com/office/powerpoint/2010/main" val="34431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487" y="421358"/>
            <a:ext cx="7836713" cy="6055642"/>
          </a:xfrm>
          <a:prstGeom prst="rect">
            <a:avLst/>
          </a:prstGeom>
        </p:spPr>
      </p:pic>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16</a:t>
            </a:fld>
            <a:endParaRPr lang="en-US" sz="1600" dirty="0"/>
          </a:p>
        </p:txBody>
      </p:sp>
      <p:sp>
        <p:nvSpPr>
          <p:cNvPr id="7" name="TextBox 6"/>
          <p:cNvSpPr txBox="1"/>
          <p:nvPr/>
        </p:nvSpPr>
        <p:spPr>
          <a:xfrm>
            <a:off x="29817" y="609600"/>
            <a:ext cx="9114183" cy="369332"/>
          </a:xfrm>
          <a:prstGeom prst="rect">
            <a:avLst/>
          </a:prstGeom>
          <a:noFill/>
        </p:spPr>
        <p:txBody>
          <a:bodyPr wrap="square" rtlCol="0">
            <a:spAutoFit/>
          </a:bodyPr>
          <a:lstStyle/>
          <a:p>
            <a:r>
              <a:rPr lang="en-US" b="1" dirty="0" smtClean="0"/>
              <a:t>Written Protocols</a:t>
            </a:r>
            <a:endParaRPr lang="en-US" b="1" dirty="0"/>
          </a:p>
        </p:txBody>
      </p:sp>
    </p:spTree>
    <p:extLst>
      <p:ext uri="{BB962C8B-B14F-4D97-AF65-F5344CB8AC3E}">
        <p14:creationId xmlns:p14="http://schemas.microsoft.com/office/powerpoint/2010/main" val="233774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17</a:t>
            </a:fld>
            <a:endParaRPr lang="en-US" sz="1600" dirty="0"/>
          </a:p>
        </p:txBody>
      </p:sp>
      <p:sp>
        <p:nvSpPr>
          <p:cNvPr id="2" name="TextBox 1"/>
          <p:cNvSpPr txBox="1"/>
          <p:nvPr/>
        </p:nvSpPr>
        <p:spPr>
          <a:xfrm>
            <a:off x="-10099" y="838200"/>
            <a:ext cx="9144000" cy="461665"/>
          </a:xfrm>
          <a:prstGeom prst="rect">
            <a:avLst/>
          </a:prstGeom>
          <a:noFill/>
        </p:spPr>
        <p:txBody>
          <a:bodyPr wrap="square" rtlCol="0">
            <a:spAutoFit/>
          </a:bodyPr>
          <a:lstStyle/>
          <a:p>
            <a:pPr algn="ctr"/>
            <a:r>
              <a:rPr lang="en-US" sz="2400" b="1" dirty="0" smtClean="0"/>
              <a:t>Continuous Workflow Improvement</a:t>
            </a:r>
            <a:endParaRPr lang="en-US" sz="2400" b="1" dirty="0"/>
          </a:p>
        </p:txBody>
      </p:sp>
      <p:sp>
        <p:nvSpPr>
          <p:cNvPr id="3" name="TextBox 2"/>
          <p:cNvSpPr txBox="1"/>
          <p:nvPr/>
        </p:nvSpPr>
        <p:spPr>
          <a:xfrm>
            <a:off x="0" y="1295400"/>
            <a:ext cx="9144000" cy="769441"/>
          </a:xfrm>
          <a:prstGeom prst="rect">
            <a:avLst/>
          </a:prstGeom>
          <a:noFill/>
        </p:spPr>
        <p:txBody>
          <a:bodyPr wrap="square" rtlCol="0">
            <a:spAutoFit/>
          </a:bodyPr>
          <a:lstStyle/>
          <a:p>
            <a:pPr algn="ctr"/>
            <a:r>
              <a:rPr lang="en-US" dirty="0" smtClean="0">
                <a:solidFill>
                  <a:srgbClr val="002060"/>
                </a:solidFill>
              </a:rPr>
              <a:t>Develop written workflows that reflect actual practice</a:t>
            </a:r>
          </a:p>
          <a:p>
            <a:pPr algn="ctr"/>
            <a:endParaRPr lang="en-US" sz="800" dirty="0" smtClean="0">
              <a:solidFill>
                <a:srgbClr val="002060"/>
              </a:solidFill>
            </a:endParaRPr>
          </a:p>
          <a:p>
            <a:pPr algn="ctr"/>
            <a:r>
              <a:rPr lang="en-US" dirty="0" smtClean="0">
                <a:solidFill>
                  <a:srgbClr val="002060"/>
                </a:solidFill>
              </a:rPr>
              <a:t>Continuous evaluation of written and actual workflows by:</a:t>
            </a:r>
          </a:p>
        </p:txBody>
      </p:sp>
      <p:sp>
        <p:nvSpPr>
          <p:cNvPr id="4" name="TextBox 3"/>
          <p:cNvSpPr txBox="1"/>
          <p:nvPr/>
        </p:nvSpPr>
        <p:spPr>
          <a:xfrm>
            <a:off x="3352800" y="1938051"/>
            <a:ext cx="3048000" cy="923330"/>
          </a:xfrm>
          <a:prstGeom prst="rect">
            <a:avLst/>
          </a:prstGeom>
          <a:noFill/>
          <a:ln>
            <a:noFill/>
          </a:ln>
        </p:spPr>
        <p:txBody>
          <a:bodyPr wrap="square" rtlCol="0">
            <a:spAutoFit/>
          </a:bodyPr>
          <a:lstStyle/>
          <a:p>
            <a:pPr marL="285750" indent="-285750">
              <a:buFont typeface="Wingdings" pitchFamily="2" charset="2"/>
              <a:buChar char="§"/>
            </a:pPr>
            <a:r>
              <a:rPr lang="en-US" dirty="0">
                <a:solidFill>
                  <a:srgbClr val="002060"/>
                </a:solidFill>
              </a:rPr>
              <a:t>Technicians</a:t>
            </a:r>
          </a:p>
          <a:p>
            <a:pPr marL="285750" indent="-285750">
              <a:buFont typeface="Wingdings" pitchFamily="2" charset="2"/>
              <a:buChar char="§"/>
            </a:pPr>
            <a:r>
              <a:rPr lang="en-US" dirty="0">
                <a:solidFill>
                  <a:srgbClr val="002060"/>
                </a:solidFill>
              </a:rPr>
              <a:t>Workflow managers</a:t>
            </a:r>
          </a:p>
          <a:p>
            <a:pPr marL="285750" indent="-285750">
              <a:buFont typeface="Wingdings" pitchFamily="2" charset="2"/>
              <a:buChar char="§"/>
            </a:pPr>
            <a:r>
              <a:rPr lang="en-US" dirty="0">
                <a:solidFill>
                  <a:srgbClr val="002060"/>
                </a:solidFill>
              </a:rPr>
              <a:t>Collections </a:t>
            </a:r>
            <a:r>
              <a:rPr lang="en-US" dirty="0" smtClean="0">
                <a:solidFill>
                  <a:srgbClr val="002060"/>
                </a:solidFill>
              </a:rPr>
              <a:t>managers</a:t>
            </a:r>
            <a:endParaRPr lang="en-US" dirty="0">
              <a:solidFill>
                <a:srgbClr val="002060"/>
              </a:solidFill>
            </a:endParaRPr>
          </a:p>
        </p:txBody>
      </p:sp>
      <p:sp>
        <p:nvSpPr>
          <p:cNvPr id="5" name="TextBox 4"/>
          <p:cNvSpPr txBox="1"/>
          <p:nvPr/>
        </p:nvSpPr>
        <p:spPr>
          <a:xfrm>
            <a:off x="0" y="2895600"/>
            <a:ext cx="9173817" cy="381000"/>
          </a:xfrm>
          <a:prstGeom prst="rect">
            <a:avLst/>
          </a:prstGeom>
          <a:noFill/>
        </p:spPr>
        <p:txBody>
          <a:bodyPr wrap="square" rtlCol="0">
            <a:spAutoFit/>
          </a:bodyPr>
          <a:lstStyle/>
          <a:p>
            <a:pPr algn="ctr"/>
            <a:r>
              <a:rPr lang="en-US" dirty="0" smtClean="0">
                <a:solidFill>
                  <a:srgbClr val="002060"/>
                </a:solidFill>
              </a:rPr>
              <a:t>With particular attention to:</a:t>
            </a:r>
            <a:endParaRPr lang="en-US" dirty="0">
              <a:solidFill>
                <a:srgbClr val="002060"/>
              </a:solidFill>
            </a:endParaRPr>
          </a:p>
        </p:txBody>
      </p:sp>
      <p:sp>
        <p:nvSpPr>
          <p:cNvPr id="11" name="TextBox 10"/>
          <p:cNvSpPr txBox="1"/>
          <p:nvPr/>
        </p:nvSpPr>
        <p:spPr>
          <a:xfrm>
            <a:off x="3362898" y="3127206"/>
            <a:ext cx="3505200" cy="1200329"/>
          </a:xfrm>
          <a:prstGeom prst="rect">
            <a:avLst/>
          </a:prstGeom>
          <a:noFill/>
        </p:spPr>
        <p:txBody>
          <a:bodyPr wrap="square" rtlCol="0">
            <a:spAutoFit/>
          </a:bodyPr>
          <a:lstStyle/>
          <a:p>
            <a:pPr marL="285750" indent="-285750">
              <a:buFont typeface="Wingdings" pitchFamily="2" charset="2"/>
              <a:buChar char="§"/>
            </a:pPr>
            <a:r>
              <a:rPr lang="en-US" dirty="0" smtClean="0">
                <a:solidFill>
                  <a:srgbClr val="002060"/>
                </a:solidFill>
              </a:rPr>
              <a:t>Bottlenecks</a:t>
            </a:r>
            <a:endParaRPr lang="en-US" dirty="0">
              <a:solidFill>
                <a:srgbClr val="002060"/>
              </a:solidFill>
            </a:endParaRPr>
          </a:p>
          <a:p>
            <a:pPr marL="285750" indent="-285750">
              <a:buFont typeface="Wingdings" pitchFamily="2" charset="2"/>
              <a:buChar char="§"/>
            </a:pPr>
            <a:r>
              <a:rPr lang="en-US" dirty="0" smtClean="0">
                <a:solidFill>
                  <a:srgbClr val="002060"/>
                </a:solidFill>
              </a:rPr>
              <a:t>Redundancy</a:t>
            </a:r>
            <a:endParaRPr lang="en-US" dirty="0">
              <a:solidFill>
                <a:srgbClr val="002060"/>
              </a:solidFill>
            </a:endParaRPr>
          </a:p>
          <a:p>
            <a:pPr marL="285750" indent="-285750">
              <a:buFont typeface="Wingdings" pitchFamily="2" charset="2"/>
              <a:buChar char="§"/>
            </a:pPr>
            <a:r>
              <a:rPr lang="en-US" dirty="0" smtClean="0">
                <a:solidFill>
                  <a:srgbClr val="002060"/>
                </a:solidFill>
              </a:rPr>
              <a:t>Handling time</a:t>
            </a:r>
          </a:p>
          <a:p>
            <a:pPr marL="285750" indent="-285750">
              <a:buFont typeface="Wingdings" pitchFamily="2" charset="2"/>
              <a:buChar char="§"/>
            </a:pPr>
            <a:r>
              <a:rPr lang="en-US" dirty="0" smtClean="0">
                <a:solidFill>
                  <a:srgbClr val="002060"/>
                </a:solidFill>
              </a:rPr>
              <a:t>Varying rates of productivity</a:t>
            </a:r>
            <a:endParaRPr lang="en-US" dirty="0">
              <a:solidFill>
                <a:srgbClr val="002060"/>
              </a:solidFill>
            </a:endParaRPr>
          </a:p>
        </p:txBody>
      </p:sp>
    </p:spTree>
    <p:extLst>
      <p:ext uri="{BB962C8B-B14F-4D97-AF65-F5344CB8AC3E}">
        <p14:creationId xmlns:p14="http://schemas.microsoft.com/office/powerpoint/2010/main" val="177865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18</a:t>
            </a:fld>
            <a:endParaRPr lang="en-US" sz="1600" dirty="0"/>
          </a:p>
        </p:txBody>
      </p:sp>
      <p:sp>
        <p:nvSpPr>
          <p:cNvPr id="2" name="TextBox 1"/>
          <p:cNvSpPr txBox="1"/>
          <p:nvPr/>
        </p:nvSpPr>
        <p:spPr>
          <a:xfrm>
            <a:off x="2057399" y="1648361"/>
            <a:ext cx="5181601" cy="1323439"/>
          </a:xfrm>
          <a:prstGeom prst="rect">
            <a:avLst/>
          </a:prstGeom>
          <a:noFill/>
          <a:ln>
            <a:solidFill>
              <a:schemeClr val="tx1"/>
            </a:solidFill>
          </a:ln>
        </p:spPr>
        <p:txBody>
          <a:bodyPr wrap="square" rtlCol="0">
            <a:spAutoFit/>
          </a:bodyPr>
          <a:lstStyle/>
          <a:p>
            <a:pPr algn="ctr"/>
            <a:r>
              <a:rPr lang="en-US" sz="1600" b="1" dirty="0" smtClean="0"/>
              <a:t>28 Collections</a:t>
            </a:r>
          </a:p>
          <a:p>
            <a:pPr algn="ctr"/>
            <a:r>
              <a:rPr lang="en-US" sz="1600" b="1" dirty="0" smtClean="0"/>
              <a:t>10 Museums</a:t>
            </a:r>
          </a:p>
          <a:p>
            <a:pPr algn="ctr"/>
            <a:r>
              <a:rPr lang="en-US" sz="1600" b="1" dirty="0" smtClean="0"/>
              <a:t>Spanning biological and paleontological collections</a:t>
            </a:r>
          </a:p>
          <a:p>
            <a:pPr algn="ctr"/>
            <a:r>
              <a:rPr lang="en-US" sz="1600" b="1" dirty="0" smtClean="0"/>
              <a:t>Insects and other invertebrates, plants, birds, mammals</a:t>
            </a:r>
          </a:p>
          <a:p>
            <a:pPr algn="ctr"/>
            <a:r>
              <a:rPr lang="en-US" sz="1600" b="1" dirty="0" smtClean="0"/>
              <a:t>Wet, dry</a:t>
            </a:r>
            <a:endParaRPr lang="en-US" sz="1600" b="1" dirty="0"/>
          </a:p>
        </p:txBody>
      </p:sp>
      <p:sp>
        <p:nvSpPr>
          <p:cNvPr id="3" name="TextBox 2"/>
          <p:cNvSpPr txBox="1"/>
          <p:nvPr/>
        </p:nvSpPr>
        <p:spPr>
          <a:xfrm>
            <a:off x="0" y="838200"/>
            <a:ext cx="9144000" cy="369332"/>
          </a:xfrm>
          <a:prstGeom prst="rect">
            <a:avLst/>
          </a:prstGeom>
          <a:noFill/>
        </p:spPr>
        <p:txBody>
          <a:bodyPr wrap="square" rtlCol="0">
            <a:spAutoFit/>
          </a:bodyPr>
          <a:lstStyle/>
          <a:p>
            <a:pPr algn="ctr"/>
            <a:r>
              <a:rPr lang="en-US" b="1" dirty="0" smtClean="0"/>
              <a:t>Observ</a:t>
            </a:r>
            <a:r>
              <a:rPr lang="en-US" b="1" dirty="0" smtClean="0"/>
              <a:t>ing </a:t>
            </a:r>
            <a:r>
              <a:rPr lang="en-US" b="1" dirty="0" smtClean="0"/>
              <a:t>Digitization Practices in Biological and Paleontological Collections</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352800"/>
            <a:ext cx="8957863" cy="1676400"/>
          </a:xfrm>
          <a:prstGeom prst="rect">
            <a:avLst/>
          </a:prstGeom>
        </p:spPr>
      </p:pic>
    </p:spTree>
    <p:extLst>
      <p:ext uri="{BB962C8B-B14F-4D97-AF65-F5344CB8AC3E}">
        <p14:creationId xmlns:p14="http://schemas.microsoft.com/office/powerpoint/2010/main" val="1416355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19</a:t>
            </a:fld>
            <a:endParaRPr lang="en-US" sz="1600" dirty="0"/>
          </a:p>
        </p:txBody>
      </p:sp>
      <p:sp>
        <p:nvSpPr>
          <p:cNvPr id="8" name="Rectangle 7"/>
          <p:cNvSpPr/>
          <p:nvPr/>
        </p:nvSpPr>
        <p:spPr>
          <a:xfrm>
            <a:off x="1981200" y="1066800"/>
            <a:ext cx="5151783" cy="3785652"/>
          </a:xfrm>
          <a:prstGeom prst="rect">
            <a:avLst/>
          </a:prstGeom>
        </p:spPr>
        <p:txBody>
          <a:bodyPr wrap="square">
            <a:spAutoFit/>
          </a:bodyPr>
          <a:lstStyle/>
          <a:p>
            <a:pPr algn="ctr"/>
            <a:r>
              <a:rPr lang="en-US" sz="1600" b="1" dirty="0"/>
              <a:t>American Museum of Natural History</a:t>
            </a:r>
          </a:p>
          <a:p>
            <a:pPr algn="ctr"/>
            <a:r>
              <a:rPr lang="en-US" sz="1600" b="1" dirty="0"/>
              <a:t>Botanical Research Institute of Texas</a:t>
            </a:r>
          </a:p>
          <a:p>
            <a:pPr algn="ctr"/>
            <a:r>
              <a:rPr lang="en-US" sz="1600" b="1" dirty="0"/>
              <a:t>Florida Museum of Natural History</a:t>
            </a:r>
          </a:p>
          <a:p>
            <a:pPr algn="ctr"/>
            <a:r>
              <a:rPr lang="en-US" sz="1600" b="1" dirty="0"/>
              <a:t>Florida State </a:t>
            </a:r>
            <a:r>
              <a:rPr lang="en-US" sz="1600" b="1" dirty="0" smtClean="0"/>
              <a:t>University</a:t>
            </a:r>
          </a:p>
          <a:p>
            <a:pPr algn="ctr"/>
            <a:r>
              <a:rPr lang="en-US" sz="1600" b="1" dirty="0" smtClean="0"/>
              <a:t>Harvard Herbarium</a:t>
            </a:r>
            <a:endParaRPr lang="en-US" sz="1600" b="1" dirty="0"/>
          </a:p>
          <a:p>
            <a:pPr algn="ctr"/>
            <a:r>
              <a:rPr lang="en-US" sz="1600" b="1" dirty="0"/>
              <a:t>Museum of Comparative Zoology (Harvard)</a:t>
            </a:r>
          </a:p>
          <a:p>
            <a:pPr algn="ctr"/>
            <a:r>
              <a:rPr lang="en-US" sz="1600" b="1" dirty="0"/>
              <a:t>New York Botanical Garden</a:t>
            </a:r>
          </a:p>
          <a:p>
            <a:pPr algn="ctr"/>
            <a:r>
              <a:rPr lang="en-US" sz="1600" b="1" dirty="0" smtClean="0"/>
              <a:t>SERNEC</a:t>
            </a:r>
            <a:endParaRPr lang="en-US" sz="1600" b="1" dirty="0"/>
          </a:p>
          <a:p>
            <a:pPr algn="ctr"/>
            <a:r>
              <a:rPr lang="en-US" sz="1600" b="1" dirty="0"/>
              <a:t>Specify Software Project (University of Kansas)</a:t>
            </a:r>
          </a:p>
          <a:p>
            <a:pPr algn="ctr"/>
            <a:r>
              <a:rPr lang="en-US" sz="1600" b="1" dirty="0" err="1"/>
              <a:t>Symbiota</a:t>
            </a:r>
            <a:r>
              <a:rPr lang="en-US" sz="1600" b="1" dirty="0"/>
              <a:t> Software Project (Arizona State University)</a:t>
            </a:r>
          </a:p>
          <a:p>
            <a:pPr algn="ctr"/>
            <a:r>
              <a:rPr lang="en-US" sz="1600" b="1" dirty="0"/>
              <a:t>Tall Timbers Research Station and Land Conservancy</a:t>
            </a:r>
          </a:p>
          <a:p>
            <a:pPr algn="ctr"/>
            <a:r>
              <a:rPr lang="en-US" sz="1600" b="1" dirty="0"/>
              <a:t>Tulane University Museum of Natural History</a:t>
            </a:r>
          </a:p>
          <a:p>
            <a:pPr algn="ctr"/>
            <a:r>
              <a:rPr lang="en-US" sz="1600" b="1" dirty="0"/>
              <a:t>University of Kansas Insect Museum</a:t>
            </a:r>
          </a:p>
          <a:p>
            <a:pPr algn="ctr"/>
            <a:r>
              <a:rPr lang="en-US" sz="1600" b="1" dirty="0"/>
              <a:t>Valdosta State </a:t>
            </a:r>
            <a:r>
              <a:rPr lang="en-US" sz="1600" b="1" dirty="0" smtClean="0"/>
              <a:t>University</a:t>
            </a:r>
          </a:p>
          <a:p>
            <a:pPr algn="ctr"/>
            <a:r>
              <a:rPr lang="en-US" sz="1600" b="1" dirty="0"/>
              <a:t>Yale Peabody </a:t>
            </a:r>
            <a:r>
              <a:rPr lang="en-US" sz="1600" b="1" dirty="0" smtClean="0"/>
              <a:t>Museum</a:t>
            </a:r>
            <a:endParaRPr lang="en-US" sz="1600" b="1" dirty="0"/>
          </a:p>
        </p:txBody>
      </p:sp>
      <p:sp>
        <p:nvSpPr>
          <p:cNvPr id="3" name="TextBox 2"/>
          <p:cNvSpPr txBox="1"/>
          <p:nvPr/>
        </p:nvSpPr>
        <p:spPr>
          <a:xfrm>
            <a:off x="29817" y="609600"/>
            <a:ext cx="9144000" cy="400110"/>
          </a:xfrm>
          <a:prstGeom prst="rect">
            <a:avLst/>
          </a:prstGeom>
          <a:noFill/>
        </p:spPr>
        <p:txBody>
          <a:bodyPr wrap="square" rtlCol="0">
            <a:spAutoFit/>
          </a:bodyPr>
          <a:lstStyle/>
          <a:p>
            <a:pPr algn="ctr"/>
            <a:r>
              <a:rPr lang="en-US" sz="2000" b="1" dirty="0" smtClean="0"/>
              <a:t>Acknowledgments</a:t>
            </a:r>
            <a:endParaRPr lang="en-US" sz="2000" b="1" dirty="0"/>
          </a:p>
        </p:txBody>
      </p:sp>
    </p:spTree>
    <p:extLst>
      <p:ext uri="{BB962C8B-B14F-4D97-AF65-F5344CB8AC3E}">
        <p14:creationId xmlns:p14="http://schemas.microsoft.com/office/powerpoint/2010/main" val="51617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a:t>
            </a:fld>
            <a:endParaRPr lang="en-US" sz="1600" dirty="0"/>
          </a:p>
        </p:txBody>
      </p:sp>
      <p:sp>
        <p:nvSpPr>
          <p:cNvPr id="2" name="TextBox 1"/>
          <p:cNvSpPr txBox="1"/>
          <p:nvPr/>
        </p:nvSpPr>
        <p:spPr>
          <a:xfrm>
            <a:off x="29817" y="914400"/>
            <a:ext cx="9114183" cy="4985980"/>
          </a:xfrm>
          <a:prstGeom prst="rect">
            <a:avLst/>
          </a:prstGeom>
          <a:noFill/>
        </p:spPr>
        <p:txBody>
          <a:bodyPr wrap="square" rtlCol="0">
            <a:spAutoFit/>
          </a:bodyPr>
          <a:lstStyle/>
          <a:p>
            <a:pPr algn="ctr"/>
            <a:r>
              <a:rPr lang="en-US" sz="2400" b="1" dirty="0" smtClean="0">
                <a:solidFill>
                  <a:srgbClr val="0070C0"/>
                </a:solidFill>
              </a:rPr>
              <a:t>Biodiversity Digitization:</a:t>
            </a:r>
          </a:p>
          <a:p>
            <a:pPr algn="ctr"/>
            <a:r>
              <a:rPr lang="en-US" sz="2400" b="1" dirty="0" smtClean="0">
                <a:solidFill>
                  <a:srgbClr val="0070C0"/>
                </a:solidFill>
              </a:rPr>
              <a:t> Ultimate Goals of Effective Workflows</a:t>
            </a:r>
          </a:p>
          <a:p>
            <a:pPr algn="ctr"/>
            <a:endParaRPr lang="en-US" dirty="0"/>
          </a:p>
          <a:p>
            <a:pPr algn="ctr"/>
            <a:r>
              <a:rPr lang="en-US" sz="2000" b="1" dirty="0" smtClean="0"/>
              <a:t>Output level: An abundance of scientifically </a:t>
            </a:r>
            <a:r>
              <a:rPr lang="en-US" sz="2000" b="1" dirty="0" smtClean="0">
                <a:solidFill>
                  <a:srgbClr val="FF0000"/>
                </a:solidFill>
              </a:rPr>
              <a:t>useful</a:t>
            </a:r>
            <a:r>
              <a:rPr lang="en-US" sz="2000" b="1" dirty="0" smtClean="0"/>
              <a:t> and </a:t>
            </a:r>
            <a:r>
              <a:rPr lang="en-US" sz="2000" b="1" dirty="0" smtClean="0">
                <a:solidFill>
                  <a:srgbClr val="FF0000"/>
                </a:solidFill>
              </a:rPr>
              <a:t>accessible</a:t>
            </a:r>
            <a:r>
              <a:rPr lang="en-US" sz="2000" b="1" dirty="0" smtClean="0"/>
              <a:t> data.</a:t>
            </a:r>
          </a:p>
          <a:p>
            <a:pPr algn="ctr"/>
            <a:endParaRPr lang="en-US" sz="2000" b="1" dirty="0"/>
          </a:p>
          <a:p>
            <a:pPr algn="ctr"/>
            <a:r>
              <a:rPr lang="en-US" sz="2000" b="1" dirty="0" smtClean="0"/>
              <a:t>Constituency level: High quality </a:t>
            </a:r>
            <a:r>
              <a:rPr lang="en-US" sz="2000" b="1" dirty="0" smtClean="0">
                <a:solidFill>
                  <a:srgbClr val="FF0000"/>
                </a:solidFill>
              </a:rPr>
              <a:t>exposure</a:t>
            </a:r>
            <a:r>
              <a:rPr lang="en-US" sz="2000" b="1" dirty="0" smtClean="0"/>
              <a:t> of the content and value of scientific collections.</a:t>
            </a:r>
          </a:p>
          <a:p>
            <a:pPr algn="ctr"/>
            <a:endParaRPr lang="en-US" sz="2000" b="1" dirty="0"/>
          </a:p>
          <a:p>
            <a:pPr algn="ctr"/>
            <a:r>
              <a:rPr lang="en-US" sz="2000" b="1" dirty="0" smtClean="0"/>
              <a:t>Improvement level: </a:t>
            </a:r>
            <a:r>
              <a:rPr lang="en-US" sz="2000" b="1" dirty="0" smtClean="0">
                <a:solidFill>
                  <a:srgbClr val="FF0000"/>
                </a:solidFill>
              </a:rPr>
              <a:t>Collaboration</a:t>
            </a:r>
            <a:r>
              <a:rPr lang="en-US" sz="2000" b="1" dirty="0" smtClean="0"/>
              <a:t> and </a:t>
            </a:r>
            <a:r>
              <a:rPr lang="en-US" sz="2000" b="1" dirty="0" smtClean="0">
                <a:solidFill>
                  <a:srgbClr val="FF0000"/>
                </a:solidFill>
              </a:rPr>
              <a:t>workflow sharing </a:t>
            </a:r>
            <a:r>
              <a:rPr lang="en-US" sz="2000" b="1" dirty="0" smtClean="0"/>
              <a:t>across the collections community.</a:t>
            </a:r>
          </a:p>
          <a:p>
            <a:pPr algn="ctr"/>
            <a:endParaRPr lang="en-US" sz="2000" b="1" dirty="0"/>
          </a:p>
          <a:p>
            <a:pPr algn="ctr"/>
            <a:endParaRPr lang="en-US" sz="2000" b="1" dirty="0" smtClean="0"/>
          </a:p>
          <a:p>
            <a:pPr algn="ctr"/>
            <a:endParaRPr lang="en-US" dirty="0"/>
          </a:p>
          <a:p>
            <a:pPr algn="ctr"/>
            <a:endParaRPr lang="en-US" dirty="0" smtClean="0"/>
          </a:p>
          <a:p>
            <a:pPr algn="ctr"/>
            <a:endParaRPr lang="en-US" dirty="0"/>
          </a:p>
          <a:p>
            <a:pPr algn="ctr"/>
            <a:endParaRPr lang="en-US" dirty="0"/>
          </a:p>
        </p:txBody>
      </p:sp>
    </p:spTree>
    <p:extLst>
      <p:ext uri="{BB962C8B-B14F-4D97-AF65-F5344CB8AC3E}">
        <p14:creationId xmlns:p14="http://schemas.microsoft.com/office/powerpoint/2010/main" val="110247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6" name="Oval 5"/>
          <p:cNvSpPr/>
          <p:nvPr/>
        </p:nvSpPr>
        <p:spPr>
          <a:xfrm>
            <a:off x="112642" y="2590800"/>
            <a:ext cx="2325757"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Pre-digitization </a:t>
            </a:r>
            <a:r>
              <a:rPr lang="en-US" b="1" dirty="0" err="1" smtClean="0">
                <a:solidFill>
                  <a:schemeClr val="tx1"/>
                </a:solidFill>
              </a:rPr>
              <a:t>Curation</a:t>
            </a:r>
            <a:endParaRPr lang="en-US" b="1" dirty="0" smtClean="0">
              <a:solidFill>
                <a:schemeClr val="tx1"/>
              </a:solidFill>
            </a:endParaRPr>
          </a:p>
          <a:p>
            <a:pPr algn="ctr"/>
            <a:r>
              <a:rPr lang="en-US" b="1" dirty="0">
                <a:solidFill>
                  <a:schemeClr val="tx1"/>
                </a:solidFill>
              </a:rPr>
              <a:t>o</a:t>
            </a:r>
            <a:r>
              <a:rPr lang="en-US" b="1" dirty="0" smtClean="0">
                <a:solidFill>
                  <a:schemeClr val="tx1"/>
                </a:solidFill>
              </a:rPr>
              <a:t>r “Staging” </a:t>
            </a:r>
            <a:endParaRPr lang="en-US" b="1" dirty="0">
              <a:solidFill>
                <a:schemeClr val="tx1"/>
              </a:solidFill>
            </a:endParaRPr>
          </a:p>
        </p:txBody>
      </p:sp>
      <p:sp>
        <p:nvSpPr>
          <p:cNvPr id="9" name="Oval 8"/>
          <p:cNvSpPr/>
          <p:nvPr/>
        </p:nvSpPr>
        <p:spPr>
          <a:xfrm>
            <a:off x="2305878" y="9144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Capture </a:t>
            </a:r>
          </a:p>
        </p:txBody>
      </p:sp>
      <p:sp>
        <p:nvSpPr>
          <p:cNvPr id="10" name="Oval 9"/>
          <p:cNvSpPr/>
          <p:nvPr/>
        </p:nvSpPr>
        <p:spPr>
          <a:xfrm>
            <a:off x="2362200" y="41910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 Capture </a:t>
            </a:r>
          </a:p>
        </p:txBody>
      </p:sp>
      <p:sp>
        <p:nvSpPr>
          <p:cNvPr id="11" name="Oval 10"/>
          <p:cNvSpPr/>
          <p:nvPr/>
        </p:nvSpPr>
        <p:spPr>
          <a:xfrm>
            <a:off x="4800600" y="21336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a:t>
            </a:r>
            <a:r>
              <a:rPr lang="en-US" b="1" dirty="0" smtClean="0">
                <a:solidFill>
                  <a:schemeClr val="tx1"/>
                </a:solidFill>
              </a:rPr>
              <a:t>Processing</a:t>
            </a:r>
            <a:endParaRPr lang="en-US" b="1" dirty="0">
              <a:solidFill>
                <a:schemeClr val="tx1"/>
              </a:solidFill>
            </a:endParaRPr>
          </a:p>
        </p:txBody>
      </p:sp>
      <p:sp>
        <p:nvSpPr>
          <p:cNvPr id="12" name="Oval 11"/>
          <p:cNvSpPr/>
          <p:nvPr/>
        </p:nvSpPr>
        <p:spPr>
          <a:xfrm>
            <a:off x="6591300" y="4128052"/>
            <a:ext cx="19431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Image/Data</a:t>
            </a:r>
          </a:p>
          <a:p>
            <a:r>
              <a:rPr lang="en-US" b="1" dirty="0" smtClean="0">
                <a:solidFill>
                  <a:schemeClr val="tx1"/>
                </a:solidFill>
              </a:rPr>
              <a:t>    Storage</a:t>
            </a:r>
            <a:endParaRPr lang="en-US" b="1" dirty="0">
              <a:solidFill>
                <a:schemeClr val="tx1"/>
              </a:solidFill>
            </a:endParaRPr>
          </a:p>
        </p:txBody>
      </p:sp>
      <p:sp>
        <p:nvSpPr>
          <p:cNvPr id="13" name="Oval 12"/>
          <p:cNvSpPr/>
          <p:nvPr/>
        </p:nvSpPr>
        <p:spPr>
          <a:xfrm>
            <a:off x="6248400" y="543338"/>
            <a:ext cx="2667000" cy="1895061"/>
          </a:xfrm>
          <a:prstGeom prst="ellipse">
            <a:avLst/>
          </a:prstGeom>
          <a:solidFill>
            <a:schemeClr val="accent2">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Geo-referencing</a:t>
            </a:r>
            <a:endParaRPr lang="en-US" b="1" dirty="0">
              <a:solidFill>
                <a:schemeClr val="tx1"/>
              </a:solidFill>
            </a:endParaRPr>
          </a:p>
        </p:txBody>
      </p:sp>
      <p:cxnSp>
        <p:nvCxnSpPr>
          <p:cNvPr id="15" name="Straight Arrow Connector 14"/>
          <p:cNvCxnSpPr/>
          <p:nvPr/>
        </p:nvCxnSpPr>
        <p:spPr>
          <a:xfrm flipV="1">
            <a:off x="2057401" y="2438400"/>
            <a:ext cx="457199"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93844" y="4267200"/>
            <a:ext cx="344555"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353470" y="6569495"/>
            <a:ext cx="628561" cy="290270"/>
          </a:xfrm>
        </p:spPr>
        <p:txBody>
          <a:bodyPr/>
          <a:lstStyle/>
          <a:p>
            <a:fld id="{B6F15528-21DE-4FAA-801E-634DDDAF4B2B}" type="slidenum">
              <a:rPr lang="en-US" sz="1600" smtClean="0"/>
              <a:pPr/>
              <a:t>20</a:t>
            </a:fld>
            <a:endParaRPr lang="en-US" sz="1600" dirty="0"/>
          </a:p>
        </p:txBody>
      </p:sp>
      <p:cxnSp>
        <p:nvCxnSpPr>
          <p:cNvPr id="16" name="Straight Arrow Connector 15"/>
          <p:cNvCxnSpPr/>
          <p:nvPr/>
        </p:nvCxnSpPr>
        <p:spPr>
          <a:xfrm>
            <a:off x="4343400" y="2286000"/>
            <a:ext cx="4572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12642" y="543339"/>
            <a:ext cx="1792358" cy="1828800"/>
          </a:xfrm>
          <a:prstGeom prst="ellipse">
            <a:avLst/>
          </a:prstGeom>
          <a:solidFill>
            <a:schemeClr val="bg1">
              <a:lumMod val="6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Personnel</a:t>
            </a:r>
            <a:endParaRPr lang="en-US" b="1" dirty="0">
              <a:solidFill>
                <a:schemeClr val="tx1"/>
              </a:solidFill>
            </a:endParaRPr>
          </a:p>
        </p:txBody>
      </p:sp>
      <p:cxnSp>
        <p:nvCxnSpPr>
          <p:cNvPr id="20" name="Straight Arrow Connector 19"/>
          <p:cNvCxnSpPr/>
          <p:nvPr/>
        </p:nvCxnSpPr>
        <p:spPr>
          <a:xfrm>
            <a:off x="6591300" y="3810000"/>
            <a:ext cx="4572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5896" y="4532244"/>
            <a:ext cx="1792358" cy="1828800"/>
          </a:xfrm>
          <a:prstGeom prst="ellipse">
            <a:avLst/>
          </a:prstGeom>
          <a:solidFill>
            <a:schemeClr val="bg1">
              <a:lumMod val="6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Written</a:t>
            </a:r>
          </a:p>
          <a:p>
            <a:r>
              <a:rPr lang="en-US" b="1" dirty="0" smtClean="0">
                <a:solidFill>
                  <a:schemeClr val="tx1"/>
                </a:solidFill>
              </a:rPr>
              <a:t>  Protocols</a:t>
            </a:r>
            <a:endParaRPr lang="en-US" b="1" dirty="0">
              <a:solidFill>
                <a:schemeClr val="tx1"/>
              </a:solidFill>
            </a:endParaRPr>
          </a:p>
        </p:txBody>
      </p:sp>
      <p:sp>
        <p:nvSpPr>
          <p:cNvPr id="2" name="TextBox 1"/>
          <p:cNvSpPr txBox="1"/>
          <p:nvPr/>
        </p:nvSpPr>
        <p:spPr>
          <a:xfrm>
            <a:off x="4267200" y="5879068"/>
            <a:ext cx="2514600" cy="646331"/>
          </a:xfrm>
          <a:prstGeom prst="rect">
            <a:avLst/>
          </a:prstGeom>
          <a:solidFill>
            <a:srgbClr val="FFFF00"/>
          </a:solidFill>
        </p:spPr>
        <p:txBody>
          <a:bodyPr wrap="square" rtlCol="0">
            <a:spAutoFit/>
          </a:bodyPr>
          <a:lstStyle/>
          <a:p>
            <a:pPr algn="ctr"/>
            <a:r>
              <a:rPr lang="en-US" dirty="0" smtClean="0"/>
              <a:t>Biodiversity informatics Manager</a:t>
            </a:r>
            <a:endParaRPr lang="en-US" dirty="0"/>
          </a:p>
        </p:txBody>
      </p:sp>
      <p:cxnSp>
        <p:nvCxnSpPr>
          <p:cNvPr id="4" name="Straight Arrow Connector 3"/>
          <p:cNvCxnSpPr/>
          <p:nvPr/>
        </p:nvCxnSpPr>
        <p:spPr>
          <a:xfrm flipV="1">
            <a:off x="6400800" y="5446644"/>
            <a:ext cx="190500" cy="432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943600" y="4128052"/>
            <a:ext cx="76200" cy="1751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962400" y="2756452"/>
            <a:ext cx="1676400" cy="3122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343400" y="5662856"/>
            <a:ext cx="228600" cy="216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248400" y="2590800"/>
            <a:ext cx="1066800" cy="3288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 idx="1"/>
          </p:cNvCxnSpPr>
          <p:nvPr/>
        </p:nvCxnSpPr>
        <p:spPr>
          <a:xfrm flipH="1" flipV="1">
            <a:off x="2057402" y="5662856"/>
            <a:ext cx="2209798" cy="539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362200" y="4000500"/>
            <a:ext cx="1981200" cy="1862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797832" y="2195755"/>
            <a:ext cx="3186135" cy="3729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457700" y="5003560"/>
            <a:ext cx="203835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0"/>
          </p:cNvCxnSpPr>
          <p:nvPr/>
        </p:nvCxnSpPr>
        <p:spPr>
          <a:xfrm flipH="1" flipV="1">
            <a:off x="3334578" y="2756452"/>
            <a:ext cx="56322" cy="1434548"/>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3"/>
          </p:cNvCxnSpPr>
          <p:nvPr/>
        </p:nvCxnSpPr>
        <p:spPr>
          <a:xfrm flipH="1">
            <a:off x="4267200" y="3694578"/>
            <a:ext cx="834699" cy="837666"/>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57700" y="543339"/>
            <a:ext cx="1562100" cy="371061"/>
          </a:xfrm>
          <a:prstGeom prst="rect">
            <a:avLst/>
          </a:prstGeom>
          <a:noFill/>
        </p:spPr>
        <p:txBody>
          <a:bodyPr wrap="square" rtlCol="0">
            <a:spAutoFit/>
          </a:bodyPr>
          <a:lstStyle/>
          <a:p>
            <a:r>
              <a:rPr lang="en-US" b="1" dirty="0" smtClean="0"/>
              <a:t>Task Clusters</a:t>
            </a:r>
            <a:endParaRPr lang="en-US" b="1" dirty="0"/>
          </a:p>
        </p:txBody>
      </p:sp>
    </p:spTree>
    <p:extLst>
      <p:ext uri="{BB962C8B-B14F-4D97-AF65-F5344CB8AC3E}">
        <p14:creationId xmlns:p14="http://schemas.microsoft.com/office/powerpoint/2010/main" val="399399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2" grpId="0" animBg="1"/>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69495"/>
            <a:ext cx="752431" cy="290270"/>
          </a:xfrm>
        </p:spPr>
        <p:txBody>
          <a:bodyPr/>
          <a:lstStyle/>
          <a:p>
            <a:fld id="{B6F15528-21DE-4FAA-801E-634DDDAF4B2B}" type="slidenum">
              <a:rPr lang="en-US" sz="1600" smtClean="0"/>
              <a:pPr/>
              <a:t>21</a:t>
            </a:fld>
            <a:endParaRPr lang="en-US"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83" y="471604"/>
            <a:ext cx="7711417" cy="5962467"/>
          </a:xfrm>
          <a:prstGeom prst="rect">
            <a:avLst/>
          </a:prstGeom>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p:spPr>
      </p:pic>
      <p:sp>
        <p:nvSpPr>
          <p:cNvPr id="2" name="TextBox 1"/>
          <p:cNvSpPr txBox="1"/>
          <p:nvPr/>
        </p:nvSpPr>
        <p:spPr>
          <a:xfrm>
            <a:off x="1421028" y="1097633"/>
            <a:ext cx="3453714" cy="261610"/>
          </a:xfrm>
          <a:prstGeom prst="rect">
            <a:avLst/>
          </a:prstGeom>
          <a:solidFill>
            <a:schemeClr val="bg1"/>
          </a:solidFill>
        </p:spPr>
        <p:txBody>
          <a:bodyPr wrap="square" rtlCol="0">
            <a:spAutoFit/>
          </a:bodyPr>
          <a:lstStyle/>
          <a:p>
            <a:r>
              <a:rPr lang="en-US" sz="1100" b="1" dirty="0" smtClean="0">
                <a:latin typeface="Times New Roman" pitchFamily="18" charset="0"/>
                <a:cs typeface="Times New Roman" pitchFamily="18" charset="0"/>
              </a:rPr>
              <a:t>Dominant Digitization Patterns Observed</a:t>
            </a:r>
            <a:endParaRPr lang="en-US" sz="1100" b="1" dirty="0">
              <a:latin typeface="Times New Roman" pitchFamily="18" charset="0"/>
              <a:cs typeface="Times New Roman" pitchFamily="18" charset="0"/>
            </a:endParaRPr>
          </a:p>
        </p:txBody>
      </p:sp>
      <p:cxnSp>
        <p:nvCxnSpPr>
          <p:cNvPr id="5" name="Straight Arrow Connector 4"/>
          <p:cNvCxnSpPr/>
          <p:nvPr/>
        </p:nvCxnSpPr>
        <p:spPr>
          <a:xfrm flipH="1">
            <a:off x="2286000" y="3048000"/>
            <a:ext cx="609600" cy="2286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286000" y="3505200"/>
            <a:ext cx="533400" cy="38100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22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a:off x="2438400" y="4800599"/>
            <a:ext cx="426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5271884" y="4343400"/>
            <a:ext cx="1143004"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3886200" y="4343400"/>
            <a:ext cx="1215888"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11" name="Rectangle 10"/>
          <p:cNvSpPr/>
          <p:nvPr/>
        </p:nvSpPr>
        <p:spPr>
          <a:xfrm>
            <a:off x="2590800" y="4343400"/>
            <a:ext cx="1143004" cy="9906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22</a:t>
            </a:fld>
            <a:endParaRPr lang="en-US" sz="1600" dirty="0"/>
          </a:p>
        </p:txBody>
      </p:sp>
      <p:sp>
        <p:nvSpPr>
          <p:cNvPr id="2" name="TextBox 1"/>
          <p:cNvSpPr txBox="1"/>
          <p:nvPr/>
        </p:nvSpPr>
        <p:spPr>
          <a:xfrm>
            <a:off x="1" y="902827"/>
            <a:ext cx="9114183" cy="584775"/>
          </a:xfrm>
          <a:prstGeom prst="rect">
            <a:avLst/>
          </a:prstGeom>
          <a:noFill/>
        </p:spPr>
        <p:txBody>
          <a:bodyPr wrap="square" rtlCol="0">
            <a:spAutoFit/>
          </a:bodyPr>
          <a:lstStyle/>
          <a:p>
            <a:pPr algn="ctr"/>
            <a:r>
              <a:rPr lang="en-US" sz="3200" b="1" dirty="0" smtClean="0"/>
              <a:t>Linear </a:t>
            </a:r>
            <a:r>
              <a:rPr lang="en-US" sz="3200" b="1" dirty="0"/>
              <a:t>vs. </a:t>
            </a:r>
            <a:r>
              <a:rPr lang="en-US" sz="3200" b="1" dirty="0" smtClean="0"/>
              <a:t>Looping</a:t>
            </a:r>
            <a:endParaRPr lang="en-US" sz="3200" b="1" dirty="0"/>
          </a:p>
        </p:txBody>
      </p:sp>
      <p:sp>
        <p:nvSpPr>
          <p:cNvPr id="3" name="Oval 2"/>
          <p:cNvSpPr/>
          <p:nvPr/>
        </p:nvSpPr>
        <p:spPr>
          <a:xfrm>
            <a:off x="1676400" y="2971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A</a:t>
            </a:r>
            <a:endParaRPr lang="en-US" sz="2800" b="1" dirty="0">
              <a:solidFill>
                <a:schemeClr val="bg1"/>
              </a:solidFill>
            </a:endParaRPr>
          </a:p>
        </p:txBody>
      </p:sp>
      <p:sp>
        <p:nvSpPr>
          <p:cNvPr id="9" name="Oval 8"/>
          <p:cNvSpPr/>
          <p:nvPr/>
        </p:nvSpPr>
        <p:spPr>
          <a:xfrm>
            <a:off x="6705600" y="2971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B</a:t>
            </a:r>
          </a:p>
        </p:txBody>
      </p:sp>
      <p:cxnSp>
        <p:nvCxnSpPr>
          <p:cNvPr id="5" name="Straight Arrow Connector 4"/>
          <p:cNvCxnSpPr>
            <a:stCxn id="3" idx="6"/>
            <a:endCxn id="9" idx="2"/>
          </p:cNvCxnSpPr>
          <p:nvPr/>
        </p:nvCxnSpPr>
        <p:spPr>
          <a:xfrm>
            <a:off x="2438400" y="3314700"/>
            <a:ext cx="426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2842592" y="3086100"/>
            <a:ext cx="1043608"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Barcode</a:t>
            </a:r>
            <a:endParaRPr lang="en-US" dirty="0">
              <a:solidFill>
                <a:srgbClr val="FF0000"/>
              </a:solidFill>
            </a:endParaRPr>
          </a:p>
        </p:txBody>
      </p:sp>
      <p:sp>
        <p:nvSpPr>
          <p:cNvPr id="12" name="Rectangle 11"/>
          <p:cNvSpPr/>
          <p:nvPr/>
        </p:nvSpPr>
        <p:spPr>
          <a:xfrm>
            <a:off x="4114800" y="3086100"/>
            <a:ext cx="914400"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Image</a:t>
            </a:r>
            <a:endParaRPr lang="en-US" dirty="0">
              <a:solidFill>
                <a:srgbClr val="FF0000"/>
              </a:solidFill>
            </a:endParaRPr>
          </a:p>
        </p:txBody>
      </p:sp>
      <p:sp>
        <p:nvSpPr>
          <p:cNvPr id="13" name="Rectangle 12"/>
          <p:cNvSpPr/>
          <p:nvPr/>
        </p:nvSpPr>
        <p:spPr>
          <a:xfrm>
            <a:off x="5257800" y="3086100"/>
            <a:ext cx="914400" cy="4572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Data</a:t>
            </a:r>
            <a:endParaRPr lang="en-US" dirty="0">
              <a:solidFill>
                <a:srgbClr val="FF0000"/>
              </a:solidFill>
            </a:endParaRPr>
          </a:p>
        </p:txBody>
      </p:sp>
      <p:sp>
        <p:nvSpPr>
          <p:cNvPr id="14" name="Oval 13"/>
          <p:cNvSpPr/>
          <p:nvPr/>
        </p:nvSpPr>
        <p:spPr>
          <a:xfrm>
            <a:off x="1676400" y="1828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A</a:t>
            </a:r>
            <a:endParaRPr lang="en-US" sz="2800" b="1" dirty="0">
              <a:solidFill>
                <a:schemeClr val="bg1"/>
              </a:solidFill>
            </a:endParaRPr>
          </a:p>
        </p:txBody>
      </p:sp>
      <p:sp>
        <p:nvSpPr>
          <p:cNvPr id="15" name="Oval 14"/>
          <p:cNvSpPr/>
          <p:nvPr/>
        </p:nvSpPr>
        <p:spPr>
          <a:xfrm>
            <a:off x="6705600" y="18288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B</a:t>
            </a:r>
          </a:p>
        </p:txBody>
      </p:sp>
      <p:cxnSp>
        <p:nvCxnSpPr>
          <p:cNvPr id="16" name="Straight Arrow Connector 15"/>
          <p:cNvCxnSpPr>
            <a:stCxn id="14" idx="6"/>
            <a:endCxn id="15" idx="2"/>
          </p:cNvCxnSpPr>
          <p:nvPr/>
        </p:nvCxnSpPr>
        <p:spPr>
          <a:xfrm>
            <a:off x="2438400" y="2171700"/>
            <a:ext cx="4267200"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676400" y="4495799"/>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rPr>
              <a:t>A</a:t>
            </a:r>
            <a:endParaRPr lang="en-US" sz="2800" b="1" dirty="0">
              <a:solidFill>
                <a:schemeClr val="bg1"/>
              </a:solidFill>
            </a:endParaRPr>
          </a:p>
        </p:txBody>
      </p:sp>
      <p:sp>
        <p:nvSpPr>
          <p:cNvPr id="18" name="Oval 17"/>
          <p:cNvSpPr/>
          <p:nvPr/>
        </p:nvSpPr>
        <p:spPr>
          <a:xfrm>
            <a:off x="6705600" y="4495799"/>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B</a:t>
            </a:r>
          </a:p>
        </p:txBody>
      </p:sp>
      <p:sp>
        <p:nvSpPr>
          <p:cNvPr id="7" name="Curved Left Arrow 6"/>
          <p:cNvSpPr/>
          <p:nvPr/>
        </p:nvSpPr>
        <p:spPr>
          <a:xfrm>
            <a:off x="3158990" y="4495799"/>
            <a:ext cx="574814"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10800000">
            <a:off x="2590801" y="4419599"/>
            <a:ext cx="568187" cy="914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Curved Left Arrow 28"/>
          <p:cNvSpPr/>
          <p:nvPr/>
        </p:nvSpPr>
        <p:spPr>
          <a:xfrm>
            <a:off x="4530586" y="4495799"/>
            <a:ext cx="574814"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Curved Left Arrow 29"/>
          <p:cNvSpPr/>
          <p:nvPr/>
        </p:nvSpPr>
        <p:spPr>
          <a:xfrm rot="10800000">
            <a:off x="3927613" y="4419599"/>
            <a:ext cx="568187" cy="914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urved Left Arrow 30"/>
          <p:cNvSpPr/>
          <p:nvPr/>
        </p:nvSpPr>
        <p:spPr>
          <a:xfrm>
            <a:off x="5825986" y="4419599"/>
            <a:ext cx="574814" cy="8382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urved Left Arrow 31"/>
          <p:cNvSpPr/>
          <p:nvPr/>
        </p:nvSpPr>
        <p:spPr>
          <a:xfrm rot="10800000">
            <a:off x="5257797" y="4343399"/>
            <a:ext cx="568187" cy="914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p:cNvSpPr txBox="1"/>
          <p:nvPr/>
        </p:nvSpPr>
        <p:spPr>
          <a:xfrm>
            <a:off x="0" y="5715000"/>
            <a:ext cx="9144000" cy="369332"/>
          </a:xfrm>
          <a:prstGeom prst="rect">
            <a:avLst/>
          </a:prstGeom>
          <a:noFill/>
        </p:spPr>
        <p:txBody>
          <a:bodyPr wrap="square" rtlCol="0">
            <a:spAutoFit/>
          </a:bodyPr>
          <a:lstStyle/>
          <a:p>
            <a:pPr algn="ctr"/>
            <a:r>
              <a:rPr lang="en-US" b="1" dirty="0" smtClean="0">
                <a:solidFill>
                  <a:srgbClr val="002060"/>
                </a:solidFill>
              </a:rPr>
              <a:t>Personnel specialization &amp; availability | Reduces bottlenecks | Technician preference </a:t>
            </a:r>
            <a:endParaRPr lang="en-US" b="1" dirty="0">
              <a:solidFill>
                <a:srgbClr val="002060"/>
              </a:solidFill>
            </a:endParaRPr>
          </a:p>
        </p:txBody>
      </p:sp>
    </p:spTree>
    <p:extLst>
      <p:ext uri="{BB962C8B-B14F-4D97-AF65-F5344CB8AC3E}">
        <p14:creationId xmlns:p14="http://schemas.microsoft.com/office/powerpoint/2010/main" val="11177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23</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57200"/>
            <a:ext cx="7637929" cy="5902036"/>
          </a:xfrm>
          <a:prstGeom prst="rect">
            <a:avLst/>
          </a:prstGeom>
        </p:spPr>
      </p:pic>
      <p:sp>
        <p:nvSpPr>
          <p:cNvPr id="3" name="Circular Arrow 2"/>
          <p:cNvSpPr/>
          <p:nvPr/>
        </p:nvSpPr>
        <p:spPr>
          <a:xfrm>
            <a:off x="1524000" y="3010929"/>
            <a:ext cx="304800" cy="36021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ular Arrow 8"/>
          <p:cNvSpPr/>
          <p:nvPr/>
        </p:nvSpPr>
        <p:spPr>
          <a:xfrm rot="10632625">
            <a:off x="1515415" y="3063636"/>
            <a:ext cx="304800" cy="36021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Left Arrow 3"/>
          <p:cNvSpPr/>
          <p:nvPr/>
        </p:nvSpPr>
        <p:spPr>
          <a:xfrm rot="5087433">
            <a:off x="2833878" y="3734562"/>
            <a:ext cx="365760" cy="1766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Right Arrow 4"/>
          <p:cNvSpPr/>
          <p:nvPr/>
        </p:nvSpPr>
        <p:spPr>
          <a:xfrm rot="12823820">
            <a:off x="4395919" y="2957462"/>
            <a:ext cx="281161" cy="109776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24</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450" y="457200"/>
            <a:ext cx="7626950" cy="5893552"/>
          </a:xfrm>
          <a:prstGeom prst="rect">
            <a:avLst/>
          </a:prstGeom>
        </p:spPr>
      </p:pic>
      <p:sp>
        <p:nvSpPr>
          <p:cNvPr id="3" name="Circular Arrow 2"/>
          <p:cNvSpPr/>
          <p:nvPr/>
        </p:nvSpPr>
        <p:spPr>
          <a:xfrm>
            <a:off x="1568196" y="3795585"/>
            <a:ext cx="489204"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ircular Arrow 3"/>
          <p:cNvSpPr/>
          <p:nvPr/>
        </p:nvSpPr>
        <p:spPr>
          <a:xfrm rot="10800000">
            <a:off x="1568197" y="3849129"/>
            <a:ext cx="489203"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ular Arrow 9"/>
          <p:cNvSpPr/>
          <p:nvPr/>
        </p:nvSpPr>
        <p:spPr>
          <a:xfrm rot="10800000">
            <a:off x="2546440" y="4097211"/>
            <a:ext cx="489203"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ircular Arrow 4"/>
          <p:cNvSpPr/>
          <p:nvPr/>
        </p:nvSpPr>
        <p:spPr>
          <a:xfrm>
            <a:off x="2551671" y="4040187"/>
            <a:ext cx="473202" cy="531813"/>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Left Arrow 6"/>
          <p:cNvSpPr/>
          <p:nvPr/>
        </p:nvSpPr>
        <p:spPr>
          <a:xfrm rot="5212074">
            <a:off x="4497327" y="2854512"/>
            <a:ext cx="456474" cy="256019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Right Arrow 7"/>
          <p:cNvSpPr/>
          <p:nvPr/>
        </p:nvSpPr>
        <p:spPr>
          <a:xfrm rot="6425439">
            <a:off x="5528964" y="2132439"/>
            <a:ext cx="479314" cy="15072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25</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4882" y="419256"/>
            <a:ext cx="7663527" cy="5921817"/>
          </a:xfrm>
          <a:prstGeom prst="rect">
            <a:avLst/>
          </a:prstGeom>
        </p:spPr>
      </p:pic>
      <p:sp>
        <p:nvSpPr>
          <p:cNvPr id="8" name="Circular Arrow 7"/>
          <p:cNvSpPr/>
          <p:nvPr/>
        </p:nvSpPr>
        <p:spPr>
          <a:xfrm rot="10632625">
            <a:off x="6620815" y="3817204"/>
            <a:ext cx="304800" cy="36021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ular Arrow 8"/>
          <p:cNvSpPr/>
          <p:nvPr/>
        </p:nvSpPr>
        <p:spPr>
          <a:xfrm>
            <a:off x="6629400" y="3766939"/>
            <a:ext cx="304800" cy="360218"/>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5087433">
            <a:off x="3416805" y="4569529"/>
            <a:ext cx="365760" cy="176631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26</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461666"/>
            <a:ext cx="7680161" cy="5934670"/>
          </a:xfrm>
          <a:prstGeom prst="rect">
            <a:avLst/>
          </a:prstGeom>
        </p:spPr>
      </p:pic>
      <p:sp>
        <p:nvSpPr>
          <p:cNvPr id="4" name="Circular Arrow 3"/>
          <p:cNvSpPr/>
          <p:nvPr/>
        </p:nvSpPr>
        <p:spPr>
          <a:xfrm>
            <a:off x="2971800" y="4648200"/>
            <a:ext cx="533400"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ular Arrow 11"/>
          <p:cNvSpPr/>
          <p:nvPr/>
        </p:nvSpPr>
        <p:spPr>
          <a:xfrm rot="10800000">
            <a:off x="2971800" y="4692396"/>
            <a:ext cx="533400"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a:off x="3733800" y="4539996"/>
            <a:ext cx="533400"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ircular Arrow 13"/>
          <p:cNvSpPr/>
          <p:nvPr/>
        </p:nvSpPr>
        <p:spPr>
          <a:xfrm rot="10800000">
            <a:off x="3733800" y="4572000"/>
            <a:ext cx="533400"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ircular Arrow 14"/>
          <p:cNvSpPr/>
          <p:nvPr/>
        </p:nvSpPr>
        <p:spPr>
          <a:xfrm rot="10800000">
            <a:off x="4561701" y="4623486"/>
            <a:ext cx="533400"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ircular Arrow 15"/>
          <p:cNvSpPr/>
          <p:nvPr/>
        </p:nvSpPr>
        <p:spPr>
          <a:xfrm>
            <a:off x="4572000" y="4572000"/>
            <a:ext cx="533400" cy="48920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Right Arrow 4"/>
          <p:cNvSpPr/>
          <p:nvPr/>
        </p:nvSpPr>
        <p:spPr>
          <a:xfrm rot="5400000">
            <a:off x="4999482" y="2530603"/>
            <a:ext cx="502919" cy="275691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27</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001" y="457200"/>
            <a:ext cx="7645599" cy="5907962"/>
          </a:xfrm>
          <a:prstGeom prst="rect">
            <a:avLst/>
          </a:prstGeom>
        </p:spPr>
      </p:pic>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28</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456104"/>
            <a:ext cx="6099298" cy="5940231"/>
          </a:xfrm>
          <a:prstGeom prst="rect">
            <a:avLst/>
          </a:prstGeom>
        </p:spPr>
      </p:pic>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29</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871" y="498764"/>
            <a:ext cx="7637929" cy="5902036"/>
          </a:xfrm>
          <a:prstGeom prst="rect">
            <a:avLst/>
          </a:prstGeom>
        </p:spPr>
      </p:pic>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3</a:t>
            </a:fld>
            <a:endParaRPr lang="en-US" sz="1600" dirty="0"/>
          </a:p>
        </p:txBody>
      </p:sp>
      <p:graphicFrame>
        <p:nvGraphicFramePr>
          <p:cNvPr id="3" name="Diagram 2"/>
          <p:cNvGraphicFramePr/>
          <p:nvPr>
            <p:extLst>
              <p:ext uri="{D42A27DB-BD31-4B8C-83A1-F6EECF244321}">
                <p14:modId xmlns:p14="http://schemas.microsoft.com/office/powerpoint/2010/main" val="1448057991"/>
              </p:ext>
            </p:extLst>
          </p:nvPr>
        </p:nvGraphicFramePr>
        <p:xfrm>
          <a:off x="990600" y="346501"/>
          <a:ext cx="7162800" cy="5978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2590800" y="4038600"/>
            <a:ext cx="4038600" cy="1077218"/>
          </a:xfrm>
          <a:prstGeom prst="rect">
            <a:avLst/>
          </a:prstGeom>
          <a:noFill/>
        </p:spPr>
        <p:txBody>
          <a:bodyPr wrap="square" rtlCol="0">
            <a:spAutoFit/>
          </a:bodyPr>
          <a:lstStyle/>
          <a:p>
            <a:pPr algn="ctr"/>
            <a:r>
              <a:rPr lang="en-US" sz="3200" dirty="0" smtClean="0"/>
              <a:t>Specific </a:t>
            </a:r>
          </a:p>
          <a:p>
            <a:pPr algn="ctr"/>
            <a:r>
              <a:rPr lang="en-US" sz="3200" dirty="0" smtClean="0"/>
              <a:t>workflows</a:t>
            </a:r>
            <a:endParaRPr lang="en-US" sz="3200" dirty="0"/>
          </a:p>
        </p:txBody>
      </p:sp>
      <p:sp>
        <p:nvSpPr>
          <p:cNvPr id="4" name="TextBox 3"/>
          <p:cNvSpPr txBox="1"/>
          <p:nvPr/>
        </p:nvSpPr>
        <p:spPr>
          <a:xfrm>
            <a:off x="228600" y="2209800"/>
            <a:ext cx="1600200" cy="369332"/>
          </a:xfrm>
          <a:prstGeom prst="rect">
            <a:avLst/>
          </a:prstGeom>
          <a:noFill/>
          <a:ln w="31750">
            <a:solidFill>
              <a:schemeClr val="accent1"/>
            </a:solidFill>
          </a:ln>
        </p:spPr>
        <p:txBody>
          <a:bodyPr wrap="square" rtlCol="0">
            <a:spAutoFit/>
          </a:bodyPr>
          <a:lstStyle/>
          <a:p>
            <a:r>
              <a:rPr lang="en-US" dirty="0" smtClean="0"/>
              <a:t>Emphasis in</a:t>
            </a:r>
            <a:endParaRPr lang="en-US" dirty="0"/>
          </a:p>
        </p:txBody>
      </p:sp>
      <p:sp>
        <p:nvSpPr>
          <p:cNvPr id="7" name="Curved Right Arrow 6"/>
          <p:cNvSpPr/>
          <p:nvPr/>
        </p:nvSpPr>
        <p:spPr>
          <a:xfrm rot="18702274">
            <a:off x="1028095" y="2595062"/>
            <a:ext cx="580162" cy="11637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762000" y="4267200"/>
            <a:ext cx="1905000" cy="381000"/>
          </a:xfrm>
          <a:prstGeom prst="rect">
            <a:avLst/>
          </a:prstGeom>
          <a:noFill/>
          <a:ln w="31750">
            <a:solidFill>
              <a:schemeClr val="accent1"/>
            </a:solidFill>
          </a:ln>
        </p:spPr>
        <p:txBody>
          <a:bodyPr wrap="square" rtlCol="0">
            <a:spAutoFit/>
          </a:bodyPr>
          <a:lstStyle/>
          <a:p>
            <a:r>
              <a:rPr lang="en-US" dirty="0" smtClean="0"/>
              <a:t>Implementation in</a:t>
            </a:r>
            <a:endParaRPr lang="en-US" dirty="0"/>
          </a:p>
        </p:txBody>
      </p:sp>
      <p:sp>
        <p:nvSpPr>
          <p:cNvPr id="14" name="Curved Right Arrow 13"/>
          <p:cNvSpPr/>
          <p:nvPr/>
        </p:nvSpPr>
        <p:spPr>
          <a:xfrm rot="18702274">
            <a:off x="1901915" y="4758046"/>
            <a:ext cx="580162" cy="11637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2684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30</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307" y="467591"/>
            <a:ext cx="7672493" cy="5928744"/>
          </a:xfrm>
          <a:prstGeom prst="rect">
            <a:avLst/>
          </a:prstGeom>
        </p:spPr>
      </p:pic>
    </p:spTree>
    <p:extLst>
      <p:ext uri="{BB962C8B-B14F-4D97-AF65-F5344CB8AC3E}">
        <p14:creationId xmlns:p14="http://schemas.microsoft.com/office/powerpoint/2010/main" val="29044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31</a:t>
            </a:fld>
            <a:endParaRPr lang="en-US" sz="16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498764"/>
            <a:ext cx="7637929" cy="5902036"/>
          </a:xfrm>
          <a:prstGeom prst="rect">
            <a:avLst/>
          </a:prstGeom>
        </p:spPr>
      </p:pic>
    </p:spTree>
    <p:extLst>
      <p:ext uri="{BB962C8B-B14F-4D97-AF65-F5344CB8AC3E}">
        <p14:creationId xmlns:p14="http://schemas.microsoft.com/office/powerpoint/2010/main" val="34431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32</a:t>
            </a:fld>
            <a:endParaRPr lang="en-US" sz="16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181" y="457200"/>
            <a:ext cx="7122819" cy="5614458"/>
          </a:xfrm>
          <a:prstGeom prst="rect">
            <a:avLst/>
          </a:prstGeom>
        </p:spPr>
      </p:pic>
      <p:sp>
        <p:nvSpPr>
          <p:cNvPr id="3" name="TextBox 2"/>
          <p:cNvSpPr txBox="1"/>
          <p:nvPr/>
        </p:nvSpPr>
        <p:spPr>
          <a:xfrm>
            <a:off x="29817" y="6019800"/>
            <a:ext cx="6523383" cy="430887"/>
          </a:xfrm>
          <a:prstGeom prst="rect">
            <a:avLst/>
          </a:prstGeom>
          <a:noFill/>
        </p:spPr>
        <p:txBody>
          <a:bodyPr wrap="square" rtlCol="0">
            <a:spAutoFit/>
          </a:bodyPr>
          <a:lstStyle/>
          <a:p>
            <a:r>
              <a:rPr lang="en-US" sz="1100" i="1" dirty="0"/>
              <a:t>Guidance--</a:t>
            </a:r>
            <a:r>
              <a:rPr lang="en-US" sz="1100" i="1" dirty="0" err="1"/>
              <a:t>Digitisation</a:t>
            </a:r>
            <a:r>
              <a:rPr lang="en-US" sz="1100" i="1" dirty="0"/>
              <a:t>: A strategic approach for natural history collections, </a:t>
            </a:r>
            <a:r>
              <a:rPr lang="en-US" sz="1100" dirty="0"/>
              <a:t>2012</a:t>
            </a:r>
          </a:p>
          <a:p>
            <a:r>
              <a:rPr lang="en-US" sz="1100" dirty="0"/>
              <a:t>B. </a:t>
            </a:r>
            <a:r>
              <a:rPr lang="en-US" sz="1100" dirty="0" err="1"/>
              <a:t>Kalms</a:t>
            </a:r>
            <a:endParaRPr lang="en-US" sz="1100" dirty="0"/>
          </a:p>
        </p:txBody>
      </p:sp>
    </p:spTree>
    <p:extLst>
      <p:ext uri="{BB962C8B-B14F-4D97-AF65-F5344CB8AC3E}">
        <p14:creationId xmlns:p14="http://schemas.microsoft.com/office/powerpoint/2010/main" val="3767325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33</a:t>
            </a:fld>
            <a:endParaRPr lang="en-US" sz="1600" dirty="0"/>
          </a:p>
        </p:txBody>
      </p:sp>
      <p:pic>
        <p:nvPicPr>
          <p:cNvPr id="7"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680223">
            <a:off x="703223" y="1923816"/>
            <a:ext cx="7366190" cy="22760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38735" y="4648200"/>
            <a:ext cx="3748065" cy="646331"/>
          </a:xfrm>
          <a:prstGeom prst="rect">
            <a:avLst/>
          </a:prstGeom>
          <a:noFill/>
        </p:spPr>
        <p:txBody>
          <a:bodyPr wrap="square" rtlCol="0">
            <a:spAutoFit/>
          </a:bodyPr>
          <a:lstStyle/>
          <a:p>
            <a:r>
              <a:rPr lang="en-US" sz="3600" b="1" dirty="0" smtClean="0">
                <a:solidFill>
                  <a:schemeClr val="accent3">
                    <a:lumMod val="75000"/>
                  </a:schemeClr>
                </a:solidFill>
              </a:rPr>
              <a:t>Thank You!</a:t>
            </a:r>
            <a:endParaRPr lang="en-US" sz="3600" b="1" dirty="0">
              <a:solidFill>
                <a:schemeClr val="accent3">
                  <a:lumMod val="75000"/>
                </a:schemeClr>
              </a:solidFill>
            </a:endParaRPr>
          </a:p>
        </p:txBody>
      </p:sp>
    </p:spTree>
    <p:extLst>
      <p:ext uri="{BB962C8B-B14F-4D97-AF65-F5344CB8AC3E}">
        <p14:creationId xmlns:p14="http://schemas.microsoft.com/office/powerpoint/2010/main" val="34431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4</a:t>
            </a:fld>
            <a:endParaRPr lang="en-US" sz="1600" dirty="0"/>
          </a:p>
        </p:txBody>
      </p:sp>
      <p:sp>
        <p:nvSpPr>
          <p:cNvPr id="3" name="TextBox 2"/>
          <p:cNvSpPr txBox="1"/>
          <p:nvPr/>
        </p:nvSpPr>
        <p:spPr>
          <a:xfrm>
            <a:off x="0" y="3585389"/>
            <a:ext cx="9144000" cy="2739211"/>
          </a:xfrm>
          <a:prstGeom prst="rect">
            <a:avLst/>
          </a:prstGeom>
          <a:noFill/>
        </p:spPr>
        <p:txBody>
          <a:bodyPr wrap="square" rtlCol="0">
            <a:spAutoFit/>
          </a:bodyPr>
          <a:lstStyle/>
          <a:p>
            <a:pPr algn="ctr"/>
            <a:r>
              <a:rPr lang="en-US" sz="2000" b="1" dirty="0" smtClean="0"/>
              <a:t>Pressures mitigating the long view</a:t>
            </a:r>
          </a:p>
          <a:p>
            <a:pPr algn="ctr"/>
            <a:r>
              <a:rPr lang="en-US" sz="2000" dirty="0" smtClean="0"/>
              <a:t>So much data, so little time.</a:t>
            </a:r>
          </a:p>
          <a:p>
            <a:pPr algn="ctr"/>
            <a:r>
              <a:rPr lang="en-US" sz="2000" dirty="0" smtClean="0"/>
              <a:t>Our collections are not getting smaller.</a:t>
            </a:r>
          </a:p>
          <a:p>
            <a:pPr algn="ctr"/>
            <a:r>
              <a:rPr lang="en-US" sz="2000" dirty="0" smtClean="0"/>
              <a:t>The funding agencies have high output expectations.</a:t>
            </a:r>
          </a:p>
          <a:p>
            <a:pPr algn="ctr"/>
            <a:r>
              <a:rPr lang="en-US" sz="2000" dirty="0" smtClean="0"/>
              <a:t>We only have 3 years to get this done.</a:t>
            </a:r>
          </a:p>
          <a:p>
            <a:pPr algn="ctr"/>
            <a:r>
              <a:rPr lang="en-US" sz="2000" dirty="0" smtClean="0"/>
              <a:t>All of our data and all of our specimens are important.</a:t>
            </a:r>
          </a:p>
          <a:p>
            <a:pPr algn="ctr"/>
            <a:r>
              <a:rPr lang="en-US" sz="2000" dirty="0" smtClean="0"/>
              <a:t>Let’s just use the images!</a:t>
            </a:r>
          </a:p>
          <a:p>
            <a:pPr algn="ctr"/>
            <a:r>
              <a:rPr lang="en-US" sz="2000" dirty="0" smtClean="0"/>
              <a:t>We’ll do the minimum now and enhance it later.</a:t>
            </a:r>
            <a:endParaRPr lang="en-US" sz="1200" dirty="0" smtClean="0"/>
          </a:p>
          <a:p>
            <a:pPr algn="ctr"/>
            <a:r>
              <a:rPr lang="en-US" sz="1200" dirty="0" smtClean="0"/>
              <a:t>(while avoiding the Scarlet O’Hara syndrome).</a:t>
            </a:r>
            <a:endParaRPr lang="en-US" sz="1200" dirty="0"/>
          </a:p>
        </p:txBody>
      </p:sp>
      <p:sp>
        <p:nvSpPr>
          <p:cNvPr id="4" name="TextBox 3"/>
          <p:cNvSpPr txBox="1"/>
          <p:nvPr/>
        </p:nvSpPr>
        <p:spPr>
          <a:xfrm>
            <a:off x="1" y="2337137"/>
            <a:ext cx="9143999" cy="1015663"/>
          </a:xfrm>
          <a:prstGeom prst="rect">
            <a:avLst/>
          </a:prstGeom>
          <a:noFill/>
        </p:spPr>
        <p:txBody>
          <a:bodyPr wrap="square" rtlCol="0">
            <a:spAutoFit/>
          </a:bodyPr>
          <a:lstStyle/>
          <a:p>
            <a:pPr algn="ctr"/>
            <a:r>
              <a:rPr lang="en-US" sz="2000" b="1" dirty="0" smtClean="0"/>
              <a:t>Taking the long view means developing doable, effective, and </a:t>
            </a:r>
            <a:r>
              <a:rPr lang="en-US" sz="2000" b="1" dirty="0" smtClean="0"/>
              <a:t>sustainable </a:t>
            </a:r>
            <a:r>
              <a:rPr lang="en-US" sz="2000" b="1" dirty="0" smtClean="0"/>
              <a:t>strategies for balancing long term goals with short term constraints, including a commitment to implementing future enhancements.</a:t>
            </a:r>
            <a:endParaRPr lang="en-US" sz="2000" b="1" dirty="0"/>
          </a:p>
        </p:txBody>
      </p:sp>
      <p:sp>
        <p:nvSpPr>
          <p:cNvPr id="5" name="Isosceles Triangle 4"/>
          <p:cNvSpPr/>
          <p:nvPr/>
        </p:nvSpPr>
        <p:spPr>
          <a:xfrm>
            <a:off x="4038600" y="1371600"/>
            <a:ext cx="990600" cy="762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914400" y="1371600"/>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858000" y="1104900"/>
            <a:ext cx="1371600" cy="338554"/>
          </a:xfrm>
          <a:prstGeom prst="rect">
            <a:avLst/>
          </a:prstGeom>
          <a:noFill/>
        </p:spPr>
        <p:txBody>
          <a:bodyPr wrap="square" rtlCol="0">
            <a:spAutoFit/>
          </a:bodyPr>
          <a:lstStyle/>
          <a:p>
            <a:r>
              <a:rPr lang="en-US" sz="1600" dirty="0" smtClean="0"/>
              <a:t>Short view</a:t>
            </a:r>
            <a:endParaRPr lang="en-US" sz="1600" dirty="0"/>
          </a:p>
        </p:txBody>
      </p:sp>
      <p:sp>
        <p:nvSpPr>
          <p:cNvPr id="10" name="TextBox 9"/>
          <p:cNvSpPr txBox="1"/>
          <p:nvPr/>
        </p:nvSpPr>
        <p:spPr>
          <a:xfrm>
            <a:off x="1066800" y="1104900"/>
            <a:ext cx="1676400" cy="338554"/>
          </a:xfrm>
          <a:prstGeom prst="rect">
            <a:avLst/>
          </a:prstGeom>
          <a:noFill/>
        </p:spPr>
        <p:txBody>
          <a:bodyPr wrap="square" rtlCol="0">
            <a:spAutoFit/>
          </a:bodyPr>
          <a:lstStyle/>
          <a:p>
            <a:r>
              <a:rPr lang="en-US" sz="1600" dirty="0" smtClean="0"/>
              <a:t>Long view</a:t>
            </a:r>
            <a:endParaRPr lang="en-US" sz="1600" dirty="0"/>
          </a:p>
        </p:txBody>
      </p:sp>
    </p:spTree>
    <p:extLst>
      <p:ext uri="{BB962C8B-B14F-4D97-AF65-F5344CB8AC3E}">
        <p14:creationId xmlns:p14="http://schemas.microsoft.com/office/powerpoint/2010/main" val="4031380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5</a:t>
            </a:fld>
            <a:endParaRPr lang="en-US" sz="1600" dirty="0"/>
          </a:p>
        </p:txBody>
      </p:sp>
      <p:sp>
        <p:nvSpPr>
          <p:cNvPr id="2" name="TextBox 1"/>
          <p:cNvSpPr txBox="1"/>
          <p:nvPr/>
        </p:nvSpPr>
        <p:spPr>
          <a:xfrm>
            <a:off x="0" y="6016102"/>
            <a:ext cx="8961783" cy="400110"/>
          </a:xfrm>
          <a:prstGeom prst="rect">
            <a:avLst/>
          </a:prstGeom>
          <a:noFill/>
        </p:spPr>
        <p:txBody>
          <a:bodyPr wrap="square" rtlCol="0">
            <a:spAutoFit/>
          </a:bodyPr>
          <a:lstStyle/>
          <a:p>
            <a:r>
              <a:rPr lang="en-US" sz="1000" i="1" dirty="0"/>
              <a:t>Scan and Deliver: Managing User-initiated Digitization in Special Collections and </a:t>
            </a:r>
            <a:r>
              <a:rPr lang="en-US" sz="1000" i="1" dirty="0" smtClean="0"/>
              <a:t>Archives</a:t>
            </a:r>
            <a:r>
              <a:rPr lang="en-US" sz="1000" dirty="0" smtClean="0"/>
              <a:t>, 2011</a:t>
            </a:r>
            <a:endParaRPr lang="en-US" sz="1000" dirty="0"/>
          </a:p>
          <a:p>
            <a:r>
              <a:rPr lang="en-US" sz="1000" dirty="0" smtClean="0"/>
              <a:t>J. </a:t>
            </a:r>
            <a:r>
              <a:rPr lang="en-US" sz="1000" dirty="0" err="1"/>
              <a:t>Schaffner</a:t>
            </a:r>
            <a:r>
              <a:rPr lang="en-US" sz="1000" dirty="0"/>
              <a:t>, F. Snyder. S. Supple</a:t>
            </a:r>
          </a:p>
        </p:txBody>
      </p:sp>
      <p:sp>
        <p:nvSpPr>
          <p:cNvPr id="3" name="TextBox 2"/>
          <p:cNvSpPr txBox="1"/>
          <p:nvPr/>
        </p:nvSpPr>
        <p:spPr>
          <a:xfrm>
            <a:off x="914400" y="1219200"/>
            <a:ext cx="7543800" cy="4247317"/>
          </a:xfrm>
          <a:prstGeom prst="rect">
            <a:avLst/>
          </a:prstGeom>
          <a:noFill/>
        </p:spPr>
        <p:txBody>
          <a:bodyPr wrap="square" rtlCol="0">
            <a:spAutoFit/>
          </a:bodyPr>
          <a:lstStyle/>
          <a:p>
            <a:endParaRPr lang="en-US" dirty="0"/>
          </a:p>
          <a:p>
            <a:r>
              <a:rPr lang="en-US" dirty="0"/>
              <a:t>• </a:t>
            </a:r>
            <a:r>
              <a:rPr lang="en-US" b="1" dirty="0"/>
              <a:t>Taking the inside track </a:t>
            </a:r>
            <a:r>
              <a:rPr lang="en-US" dirty="0"/>
              <a:t>is often based on stretching the institution’s resources. Decisions are made to maximize resources available for user-initiated digitization by using solid baseline practices. The primary focus on the inside track is to get the job done quickly and to fill the user’s request. </a:t>
            </a:r>
          </a:p>
          <a:p>
            <a:r>
              <a:rPr lang="en-US" dirty="0"/>
              <a:t>• </a:t>
            </a:r>
            <a:r>
              <a:rPr lang="en-US" b="1" dirty="0"/>
              <a:t>Taking the middle track </a:t>
            </a:r>
            <a:r>
              <a:rPr lang="en-US" dirty="0"/>
              <a:t>has the widest range of options, standards, and results. This is the most flexible of the tracks, where decisions often fall in gray areas. </a:t>
            </a:r>
          </a:p>
          <a:p>
            <a:r>
              <a:rPr lang="en-US" dirty="0"/>
              <a:t>• </a:t>
            </a:r>
            <a:r>
              <a:rPr lang="en-US" b="1" dirty="0"/>
              <a:t>Taking the outside track </a:t>
            </a:r>
            <a:r>
              <a:rPr lang="en-US" dirty="0"/>
              <a:t>focuses on the collections themselves. While users may initiate digitization, it is undertaken to deliver materials to a greater public. These decisions may lead to comprehensive digitization, such as an entire book, series, or collection. The goal is to create maximum access to special collections, using preservation and archival standards. This track usually involves a level of thought and planning that is more in-depth than the fulfillment of day-to-day digitization requests. </a:t>
            </a:r>
          </a:p>
        </p:txBody>
      </p:sp>
      <p:sp>
        <p:nvSpPr>
          <p:cNvPr id="4" name="TextBox 3"/>
          <p:cNvSpPr txBox="1"/>
          <p:nvPr/>
        </p:nvSpPr>
        <p:spPr>
          <a:xfrm>
            <a:off x="0" y="833735"/>
            <a:ext cx="9144000" cy="461665"/>
          </a:xfrm>
          <a:prstGeom prst="rect">
            <a:avLst/>
          </a:prstGeom>
          <a:noFill/>
        </p:spPr>
        <p:txBody>
          <a:bodyPr wrap="square" rtlCol="0">
            <a:spAutoFit/>
          </a:bodyPr>
          <a:lstStyle/>
          <a:p>
            <a:pPr algn="ctr"/>
            <a:r>
              <a:rPr lang="en-US" sz="2400" b="1" dirty="0" smtClean="0">
                <a:solidFill>
                  <a:srgbClr val="0070C0"/>
                </a:solidFill>
              </a:rPr>
              <a:t>Tracks to Digitization</a:t>
            </a:r>
            <a:endParaRPr lang="en-US" sz="2400" b="1" dirty="0">
              <a:solidFill>
                <a:srgbClr val="0070C0"/>
              </a:solidFill>
            </a:endParaRPr>
          </a:p>
        </p:txBody>
      </p:sp>
    </p:spTree>
    <p:extLst>
      <p:ext uri="{BB962C8B-B14F-4D97-AF65-F5344CB8AC3E}">
        <p14:creationId xmlns:p14="http://schemas.microsoft.com/office/powerpoint/2010/main" val="12062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6</a:t>
            </a:fld>
            <a:endParaRPr lang="en-US" sz="1600" dirty="0"/>
          </a:p>
        </p:txBody>
      </p:sp>
      <p:sp>
        <p:nvSpPr>
          <p:cNvPr id="2" name="TextBox 1"/>
          <p:cNvSpPr txBox="1"/>
          <p:nvPr/>
        </p:nvSpPr>
        <p:spPr>
          <a:xfrm>
            <a:off x="38100" y="533400"/>
            <a:ext cx="9067800" cy="461665"/>
          </a:xfrm>
          <a:prstGeom prst="rect">
            <a:avLst/>
          </a:prstGeom>
          <a:noFill/>
        </p:spPr>
        <p:txBody>
          <a:bodyPr wrap="square" rtlCol="0">
            <a:spAutoFit/>
          </a:bodyPr>
          <a:lstStyle/>
          <a:p>
            <a:pPr algn="ctr"/>
            <a:r>
              <a:rPr lang="en-US" sz="2400" b="1" dirty="0" smtClean="0"/>
              <a:t>Global Digitization Continua</a:t>
            </a:r>
            <a:endParaRPr lang="en-US" sz="2400" b="1" dirty="0"/>
          </a:p>
        </p:txBody>
      </p:sp>
      <p:sp>
        <p:nvSpPr>
          <p:cNvPr id="3" name="TextBox 2"/>
          <p:cNvSpPr txBox="1"/>
          <p:nvPr/>
        </p:nvSpPr>
        <p:spPr>
          <a:xfrm>
            <a:off x="838200" y="1066800"/>
            <a:ext cx="8001000" cy="369332"/>
          </a:xfrm>
          <a:prstGeom prst="rect">
            <a:avLst/>
          </a:prstGeom>
          <a:noFill/>
        </p:spPr>
        <p:txBody>
          <a:bodyPr wrap="square" rtlCol="0">
            <a:spAutoFit/>
          </a:bodyPr>
          <a:lstStyle/>
          <a:p>
            <a:r>
              <a:rPr lang="en-US" b="1" dirty="0"/>
              <a:t>Current Tools                                                                       </a:t>
            </a:r>
            <a:r>
              <a:rPr lang="en-US" b="1" dirty="0" smtClean="0"/>
              <a:t>         Potential </a:t>
            </a:r>
            <a:r>
              <a:rPr lang="en-US" b="1" dirty="0"/>
              <a:t>Future Tools</a:t>
            </a:r>
          </a:p>
        </p:txBody>
      </p:sp>
      <p:sp>
        <p:nvSpPr>
          <p:cNvPr id="4" name="TextBox 3"/>
          <p:cNvSpPr txBox="1"/>
          <p:nvPr/>
        </p:nvSpPr>
        <p:spPr>
          <a:xfrm>
            <a:off x="1371600" y="1676400"/>
            <a:ext cx="7573617" cy="369332"/>
          </a:xfrm>
          <a:prstGeom prst="rect">
            <a:avLst/>
          </a:prstGeom>
          <a:noFill/>
        </p:spPr>
        <p:txBody>
          <a:bodyPr wrap="square" rtlCol="0">
            <a:spAutoFit/>
          </a:bodyPr>
          <a:lstStyle/>
          <a:p>
            <a:r>
              <a:rPr lang="en-US" b="1" dirty="0"/>
              <a:t>Fitness                                                         </a:t>
            </a:r>
            <a:r>
              <a:rPr lang="en-US" b="1" dirty="0" smtClean="0"/>
              <a:t>                        Quantity</a:t>
            </a:r>
            <a:endParaRPr lang="en-US" b="1" dirty="0"/>
          </a:p>
        </p:txBody>
      </p:sp>
      <p:sp>
        <p:nvSpPr>
          <p:cNvPr id="5" name="TextBox 4"/>
          <p:cNvSpPr txBox="1"/>
          <p:nvPr/>
        </p:nvSpPr>
        <p:spPr>
          <a:xfrm>
            <a:off x="1249017" y="2971800"/>
            <a:ext cx="7696200" cy="369332"/>
          </a:xfrm>
          <a:prstGeom prst="rect">
            <a:avLst/>
          </a:prstGeom>
          <a:noFill/>
        </p:spPr>
        <p:txBody>
          <a:bodyPr wrap="square" rtlCol="0">
            <a:spAutoFit/>
          </a:bodyPr>
          <a:lstStyle/>
          <a:p>
            <a:r>
              <a:rPr lang="en-US" b="1" dirty="0" smtClean="0"/>
              <a:t>Efficiency                                                                               Speed</a:t>
            </a:r>
            <a:endParaRPr lang="en-US" b="1" dirty="0"/>
          </a:p>
        </p:txBody>
      </p:sp>
      <p:sp>
        <p:nvSpPr>
          <p:cNvPr id="6" name="TextBox 5"/>
          <p:cNvSpPr txBox="1"/>
          <p:nvPr/>
        </p:nvSpPr>
        <p:spPr>
          <a:xfrm>
            <a:off x="228600" y="2286000"/>
            <a:ext cx="8229600" cy="369332"/>
          </a:xfrm>
          <a:prstGeom prst="rect">
            <a:avLst/>
          </a:prstGeom>
          <a:noFill/>
        </p:spPr>
        <p:txBody>
          <a:bodyPr wrap="square" rtlCol="0">
            <a:spAutoFit/>
          </a:bodyPr>
          <a:lstStyle/>
          <a:p>
            <a:r>
              <a:rPr lang="en-US" b="1" dirty="0" smtClean="0"/>
              <a:t>High cost/specimen                                                                                Low cost/specimen</a:t>
            </a:r>
            <a:endParaRPr lang="en-US" b="1" dirty="0"/>
          </a:p>
        </p:txBody>
      </p:sp>
      <p:sp>
        <p:nvSpPr>
          <p:cNvPr id="9" name="TextBox 8"/>
          <p:cNvSpPr txBox="1"/>
          <p:nvPr/>
        </p:nvSpPr>
        <p:spPr>
          <a:xfrm>
            <a:off x="228600" y="3581400"/>
            <a:ext cx="8915400" cy="369332"/>
          </a:xfrm>
          <a:prstGeom prst="rect">
            <a:avLst/>
          </a:prstGeom>
          <a:noFill/>
        </p:spPr>
        <p:txBody>
          <a:bodyPr wrap="square" rtlCol="0">
            <a:spAutoFit/>
          </a:bodyPr>
          <a:lstStyle/>
          <a:p>
            <a:r>
              <a:rPr lang="en-US" b="1" dirty="0" smtClean="0"/>
              <a:t>       Digital protocols                                                                               Traditional practices</a:t>
            </a:r>
            <a:endParaRPr lang="en-US" b="1" dirty="0"/>
          </a:p>
        </p:txBody>
      </p:sp>
      <p:cxnSp>
        <p:nvCxnSpPr>
          <p:cNvPr id="11" name="Straight Arrow Connector 10"/>
          <p:cNvCxnSpPr/>
          <p:nvPr/>
        </p:nvCxnSpPr>
        <p:spPr>
          <a:xfrm>
            <a:off x="2209800" y="1251466"/>
            <a:ext cx="41148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209800" y="1871949"/>
            <a:ext cx="41148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286000" y="3133647"/>
            <a:ext cx="4038600" cy="11802"/>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3757402"/>
            <a:ext cx="4038600" cy="709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86000" y="2480898"/>
            <a:ext cx="40386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0" name="Isosceles Triangle 29"/>
          <p:cNvSpPr/>
          <p:nvPr/>
        </p:nvSpPr>
        <p:spPr>
          <a:xfrm>
            <a:off x="4152900" y="1251466"/>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31" name="Isosceles Triangle 30"/>
          <p:cNvSpPr/>
          <p:nvPr/>
        </p:nvSpPr>
        <p:spPr>
          <a:xfrm>
            <a:off x="4152900" y="1882966"/>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p:cNvSpPr/>
          <p:nvPr/>
        </p:nvSpPr>
        <p:spPr>
          <a:xfrm>
            <a:off x="4152900" y="2535198"/>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4152900" y="3156466"/>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a:off x="4152900" y="3764496"/>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Arrow Connector 39"/>
          <p:cNvCxnSpPr/>
          <p:nvPr/>
        </p:nvCxnSpPr>
        <p:spPr>
          <a:xfrm flipV="1">
            <a:off x="2286000" y="4495800"/>
            <a:ext cx="4038600" cy="709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1" name="Isosceles Triangle 40"/>
          <p:cNvSpPr/>
          <p:nvPr/>
        </p:nvSpPr>
        <p:spPr>
          <a:xfrm>
            <a:off x="4152900" y="4528066"/>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33400" y="4332383"/>
            <a:ext cx="8610600" cy="369332"/>
          </a:xfrm>
          <a:prstGeom prst="rect">
            <a:avLst/>
          </a:prstGeom>
          <a:noFill/>
        </p:spPr>
        <p:txBody>
          <a:bodyPr wrap="square" rtlCol="0">
            <a:spAutoFit/>
          </a:bodyPr>
          <a:lstStyle/>
          <a:p>
            <a:r>
              <a:rPr lang="en-US" b="1" dirty="0" smtClean="0"/>
              <a:t>Image everything                                                                               Image nothing</a:t>
            </a:r>
            <a:endParaRPr lang="en-US" b="1" dirty="0"/>
          </a:p>
        </p:txBody>
      </p:sp>
      <p:sp>
        <p:nvSpPr>
          <p:cNvPr id="43" name="TextBox 42"/>
          <p:cNvSpPr txBox="1"/>
          <p:nvPr/>
        </p:nvSpPr>
        <p:spPr>
          <a:xfrm>
            <a:off x="3452192" y="4191000"/>
            <a:ext cx="1958008" cy="338554"/>
          </a:xfrm>
          <a:prstGeom prst="rect">
            <a:avLst/>
          </a:prstGeom>
          <a:noFill/>
        </p:spPr>
        <p:txBody>
          <a:bodyPr wrap="square" rtlCol="0">
            <a:spAutoFit/>
          </a:bodyPr>
          <a:lstStyle/>
          <a:p>
            <a:r>
              <a:rPr lang="en-US" sz="1600" b="1" dirty="0" smtClean="0"/>
              <a:t>Image exemplars</a:t>
            </a:r>
            <a:endParaRPr lang="en-US" sz="1600" b="1" dirty="0"/>
          </a:p>
        </p:txBody>
      </p:sp>
      <p:sp>
        <p:nvSpPr>
          <p:cNvPr id="44" name="TextBox 43"/>
          <p:cNvSpPr txBox="1"/>
          <p:nvPr/>
        </p:nvSpPr>
        <p:spPr>
          <a:xfrm>
            <a:off x="381000" y="5029200"/>
            <a:ext cx="8763000" cy="369332"/>
          </a:xfrm>
          <a:prstGeom prst="rect">
            <a:avLst/>
          </a:prstGeom>
          <a:noFill/>
        </p:spPr>
        <p:txBody>
          <a:bodyPr wrap="square" rtlCol="0">
            <a:spAutoFit/>
          </a:bodyPr>
          <a:lstStyle/>
          <a:p>
            <a:r>
              <a:rPr lang="en-US" b="1" dirty="0" smtClean="0"/>
              <a:t>Ancillary materials                                                                               Specimens only</a:t>
            </a:r>
            <a:endParaRPr lang="en-US" b="1" dirty="0"/>
          </a:p>
        </p:txBody>
      </p:sp>
      <p:cxnSp>
        <p:nvCxnSpPr>
          <p:cNvPr id="45" name="Straight Arrow Connector 44"/>
          <p:cNvCxnSpPr/>
          <p:nvPr/>
        </p:nvCxnSpPr>
        <p:spPr>
          <a:xfrm flipV="1">
            <a:off x="2286000" y="5205202"/>
            <a:ext cx="4038600" cy="709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6" name="Isosceles Triangle 45"/>
          <p:cNvSpPr/>
          <p:nvPr/>
        </p:nvSpPr>
        <p:spPr>
          <a:xfrm>
            <a:off x="4152900" y="5212296"/>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p:cNvCxnSpPr/>
          <p:nvPr/>
        </p:nvCxnSpPr>
        <p:spPr>
          <a:xfrm flipV="1">
            <a:off x="2286000" y="5816372"/>
            <a:ext cx="4038600" cy="7094"/>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6" name="Isosceles Triangle 35"/>
          <p:cNvSpPr/>
          <p:nvPr/>
        </p:nvSpPr>
        <p:spPr>
          <a:xfrm>
            <a:off x="4152900" y="5823466"/>
            <a:ext cx="266700" cy="2725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04800" y="5607220"/>
            <a:ext cx="8839200" cy="369332"/>
          </a:xfrm>
          <a:prstGeom prst="rect">
            <a:avLst/>
          </a:prstGeom>
          <a:noFill/>
        </p:spPr>
        <p:txBody>
          <a:bodyPr wrap="square" rtlCol="0">
            <a:spAutoFit/>
          </a:bodyPr>
          <a:lstStyle/>
          <a:p>
            <a:r>
              <a:rPr lang="en-US" b="1" dirty="0" smtClean="0"/>
              <a:t>Evolving workflows                                                                               Static workflows</a:t>
            </a:r>
            <a:endParaRPr lang="en-US" b="1" dirty="0"/>
          </a:p>
        </p:txBody>
      </p:sp>
    </p:spTree>
    <p:extLst>
      <p:ext uri="{BB962C8B-B14F-4D97-AF65-F5344CB8AC3E}">
        <p14:creationId xmlns:p14="http://schemas.microsoft.com/office/powerpoint/2010/main" val="203573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7</a:t>
            </a:fld>
            <a:endParaRPr lang="en-US" sz="1600" dirty="0"/>
          </a:p>
        </p:txBody>
      </p:sp>
      <p:sp>
        <p:nvSpPr>
          <p:cNvPr id="2" name="TextBox 1"/>
          <p:cNvSpPr txBox="1"/>
          <p:nvPr/>
        </p:nvSpPr>
        <p:spPr>
          <a:xfrm>
            <a:off x="0" y="838200"/>
            <a:ext cx="9144000" cy="523220"/>
          </a:xfrm>
          <a:prstGeom prst="rect">
            <a:avLst/>
          </a:prstGeom>
          <a:noFill/>
        </p:spPr>
        <p:txBody>
          <a:bodyPr wrap="square" rtlCol="0">
            <a:spAutoFit/>
          </a:bodyPr>
          <a:lstStyle/>
          <a:p>
            <a:pPr algn="ctr"/>
            <a:r>
              <a:rPr lang="en-US" sz="2800" b="1" dirty="0" smtClean="0"/>
              <a:t>Future Tools Favoring the Inside/Middle Tracks</a:t>
            </a:r>
          </a:p>
        </p:txBody>
      </p:sp>
      <p:sp>
        <p:nvSpPr>
          <p:cNvPr id="3" name="TextBox 2"/>
          <p:cNvSpPr txBox="1"/>
          <p:nvPr/>
        </p:nvSpPr>
        <p:spPr>
          <a:xfrm>
            <a:off x="1371600" y="1600200"/>
            <a:ext cx="7772400" cy="2308324"/>
          </a:xfrm>
          <a:prstGeom prst="rect">
            <a:avLst/>
          </a:prstGeom>
          <a:noFill/>
        </p:spPr>
        <p:txBody>
          <a:bodyPr wrap="square" rtlCol="0">
            <a:spAutoFit/>
          </a:bodyPr>
          <a:lstStyle/>
          <a:p>
            <a:r>
              <a:rPr lang="en-US" dirty="0" smtClean="0"/>
              <a:t>OCR, NLP, and ICR (handwriting analysis) improvements </a:t>
            </a:r>
          </a:p>
          <a:p>
            <a:r>
              <a:rPr lang="en-US" dirty="0" smtClean="0"/>
              <a:t>Automated image analysis for data extraction</a:t>
            </a:r>
          </a:p>
          <a:p>
            <a:r>
              <a:rPr lang="en-US" dirty="0" smtClean="0"/>
              <a:t>Data mining of labels</a:t>
            </a:r>
          </a:p>
          <a:p>
            <a:r>
              <a:rPr lang="en-US" dirty="0" smtClean="0"/>
              <a:t>Robotic technologies, conveyor belts, etc.</a:t>
            </a:r>
          </a:p>
          <a:p>
            <a:r>
              <a:rPr lang="en-US" dirty="0" smtClean="0"/>
              <a:t>Improvements in discovery/capture/use of duplicates</a:t>
            </a:r>
          </a:p>
          <a:p>
            <a:r>
              <a:rPr lang="en-US" dirty="0" smtClean="0"/>
              <a:t>Improvements in voice recognition and other data entry technologies</a:t>
            </a:r>
          </a:p>
          <a:p>
            <a:r>
              <a:rPr lang="en-US" dirty="0" smtClean="0"/>
              <a:t>Post-digitization tools for </a:t>
            </a:r>
            <a:r>
              <a:rPr lang="en-US" dirty="0" err="1" smtClean="0"/>
              <a:t>curation</a:t>
            </a:r>
            <a:r>
              <a:rPr lang="en-US" dirty="0" smtClean="0"/>
              <a:t> and quality control</a:t>
            </a:r>
          </a:p>
          <a:p>
            <a:r>
              <a:rPr lang="en-US" dirty="0" smtClean="0"/>
              <a:t>Field data capture</a:t>
            </a:r>
          </a:p>
        </p:txBody>
      </p:sp>
    </p:spTree>
    <p:extLst>
      <p:ext uri="{BB962C8B-B14F-4D97-AF65-F5344CB8AC3E}">
        <p14:creationId xmlns:p14="http://schemas.microsoft.com/office/powerpoint/2010/main" val="10559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a:ln>
            <a:solidFill>
              <a:schemeClr val="accent1"/>
            </a:solidFill>
          </a:ln>
        </p:spPr>
        <p:txBody>
          <a:bodyPr/>
          <a:lstStyle/>
          <a:p>
            <a:r>
              <a:rPr lang="en-US" dirty="0" smtClean="0"/>
              <a:t>Fitness                                 Quantity</a:t>
            </a:r>
            <a:endParaRPr lang="en-US" dirty="0"/>
          </a:p>
        </p:txBody>
      </p:sp>
      <p:sp>
        <p:nvSpPr>
          <p:cNvPr id="3" name="Text Placeholder 2"/>
          <p:cNvSpPr>
            <a:spLocks noGrp="1"/>
          </p:cNvSpPr>
          <p:nvPr>
            <p:ph type="body" idx="1"/>
          </p:nvPr>
        </p:nvSpPr>
        <p:spPr>
          <a:xfrm>
            <a:off x="152400" y="1535113"/>
            <a:ext cx="4344988" cy="639762"/>
          </a:xfrm>
        </p:spPr>
        <p:txBody>
          <a:bodyPr/>
          <a:lstStyle/>
          <a:p>
            <a:pPr algn="ctr"/>
            <a:r>
              <a:rPr lang="en-US" dirty="0" smtClean="0"/>
              <a:t>Facilitators</a:t>
            </a:r>
            <a:endParaRPr lang="en-US" dirty="0"/>
          </a:p>
        </p:txBody>
      </p:sp>
      <p:sp>
        <p:nvSpPr>
          <p:cNvPr id="4" name="Content Placeholder 3"/>
          <p:cNvSpPr>
            <a:spLocks noGrp="1"/>
          </p:cNvSpPr>
          <p:nvPr>
            <p:ph sz="half" idx="2"/>
          </p:nvPr>
        </p:nvSpPr>
        <p:spPr>
          <a:xfrm>
            <a:off x="152400" y="2174875"/>
            <a:ext cx="4344988" cy="3951288"/>
          </a:xfrm>
          <a:ln>
            <a:solidFill>
              <a:schemeClr val="accent1"/>
            </a:solidFill>
          </a:ln>
        </p:spPr>
        <p:txBody>
          <a:bodyPr>
            <a:normAutofit fontScale="92500" lnSpcReduction="20000"/>
          </a:bodyPr>
          <a:lstStyle/>
          <a:p>
            <a:r>
              <a:rPr lang="en-US" dirty="0" smtClean="0"/>
              <a:t>Emphasize fitness for use</a:t>
            </a:r>
            <a:endParaRPr lang="en-US" dirty="0"/>
          </a:p>
          <a:p>
            <a:r>
              <a:rPr lang="en-US" dirty="0" smtClean="0"/>
              <a:t>Robust datasets</a:t>
            </a:r>
          </a:p>
          <a:p>
            <a:r>
              <a:rPr lang="en-US" dirty="0" smtClean="0"/>
              <a:t>Data validation/cleaning	</a:t>
            </a:r>
          </a:p>
          <a:p>
            <a:r>
              <a:rPr lang="en-US" dirty="0" smtClean="0"/>
              <a:t>Integrated quality control</a:t>
            </a:r>
          </a:p>
          <a:p>
            <a:r>
              <a:rPr lang="en-US" dirty="0" smtClean="0"/>
              <a:t>Integrated </a:t>
            </a:r>
            <a:r>
              <a:rPr lang="en-US" dirty="0" err="1" smtClean="0"/>
              <a:t>georeferencing</a:t>
            </a:r>
            <a:endParaRPr lang="en-US" dirty="0" smtClean="0"/>
          </a:p>
          <a:p>
            <a:r>
              <a:rPr lang="en-US" dirty="0" smtClean="0"/>
              <a:t>Intensive </a:t>
            </a:r>
            <a:r>
              <a:rPr lang="en-US" dirty="0" err="1" smtClean="0"/>
              <a:t>curation</a:t>
            </a:r>
            <a:endParaRPr lang="en-US" dirty="0" smtClean="0"/>
          </a:p>
          <a:p>
            <a:r>
              <a:rPr lang="en-US" dirty="0" smtClean="0"/>
              <a:t>Record historical annotations</a:t>
            </a:r>
          </a:p>
          <a:p>
            <a:r>
              <a:rPr lang="en-US" dirty="0" smtClean="0"/>
              <a:t>Staff specialization</a:t>
            </a:r>
          </a:p>
          <a:p>
            <a:r>
              <a:rPr lang="en-US" dirty="0" smtClean="0"/>
              <a:t>Small collection</a:t>
            </a:r>
          </a:p>
          <a:p>
            <a:r>
              <a:rPr lang="en-US" dirty="0" smtClean="0"/>
              <a:t>Emphasize images</a:t>
            </a:r>
          </a:p>
          <a:p>
            <a:r>
              <a:rPr lang="en-US" dirty="0" smtClean="0"/>
              <a:t>High quality images</a:t>
            </a:r>
          </a:p>
        </p:txBody>
      </p:sp>
      <p:sp>
        <p:nvSpPr>
          <p:cNvPr id="5" name="Text Placeholder 4"/>
          <p:cNvSpPr>
            <a:spLocks noGrp="1"/>
          </p:cNvSpPr>
          <p:nvPr>
            <p:ph type="body" sz="quarter" idx="3"/>
          </p:nvPr>
        </p:nvSpPr>
        <p:spPr>
          <a:xfrm>
            <a:off x="4645025" y="1535113"/>
            <a:ext cx="4346575" cy="639762"/>
          </a:xfrm>
        </p:spPr>
        <p:txBody>
          <a:bodyPr/>
          <a:lstStyle/>
          <a:p>
            <a:pPr algn="ctr"/>
            <a:r>
              <a:rPr lang="en-US" dirty="0"/>
              <a:t> </a:t>
            </a:r>
            <a:r>
              <a:rPr lang="en-US" dirty="0" smtClean="0"/>
              <a:t>    Facilitators</a:t>
            </a:r>
            <a:endParaRPr lang="en-US" dirty="0"/>
          </a:p>
        </p:txBody>
      </p:sp>
      <p:sp>
        <p:nvSpPr>
          <p:cNvPr id="6" name="Content Placeholder 5"/>
          <p:cNvSpPr>
            <a:spLocks noGrp="1"/>
          </p:cNvSpPr>
          <p:nvPr>
            <p:ph sz="quarter" idx="4"/>
          </p:nvPr>
        </p:nvSpPr>
        <p:spPr>
          <a:xfrm>
            <a:off x="4645025" y="2174875"/>
            <a:ext cx="4346575" cy="3951288"/>
          </a:xfrm>
          <a:ln>
            <a:solidFill>
              <a:schemeClr val="accent1"/>
            </a:solidFill>
          </a:ln>
        </p:spPr>
        <p:txBody>
          <a:bodyPr>
            <a:normAutofit fontScale="92500" lnSpcReduction="20000"/>
          </a:bodyPr>
          <a:lstStyle/>
          <a:p>
            <a:r>
              <a:rPr lang="en-US" dirty="0" smtClean="0"/>
              <a:t>Emphasize output</a:t>
            </a:r>
            <a:endParaRPr lang="en-US" dirty="0"/>
          </a:p>
          <a:p>
            <a:r>
              <a:rPr lang="en-US" dirty="0" smtClean="0"/>
              <a:t>Spartan datasets</a:t>
            </a:r>
          </a:p>
          <a:p>
            <a:r>
              <a:rPr lang="en-US" dirty="0" smtClean="0"/>
              <a:t>Defer validation/cleaning</a:t>
            </a:r>
          </a:p>
          <a:p>
            <a:r>
              <a:rPr lang="en-US" dirty="0" smtClean="0"/>
              <a:t>Deferred quality control</a:t>
            </a:r>
          </a:p>
          <a:p>
            <a:r>
              <a:rPr lang="en-US" dirty="0" smtClean="0"/>
              <a:t>Deferred </a:t>
            </a:r>
            <a:r>
              <a:rPr lang="en-US" dirty="0" err="1" smtClean="0"/>
              <a:t>georeferencing</a:t>
            </a:r>
            <a:endParaRPr lang="en-US" dirty="0" smtClean="0"/>
          </a:p>
          <a:p>
            <a:r>
              <a:rPr lang="en-US" dirty="0" smtClean="0"/>
              <a:t>Deferred or cursory </a:t>
            </a:r>
            <a:r>
              <a:rPr lang="en-US" dirty="0" err="1" smtClean="0"/>
              <a:t>curation</a:t>
            </a:r>
            <a:endParaRPr lang="en-US" dirty="0" smtClean="0"/>
          </a:p>
          <a:p>
            <a:r>
              <a:rPr lang="en-US" dirty="0" smtClean="0"/>
              <a:t>Record current determination</a:t>
            </a:r>
          </a:p>
          <a:p>
            <a:r>
              <a:rPr lang="en-US" dirty="0" smtClean="0"/>
              <a:t>Staff generalization</a:t>
            </a:r>
          </a:p>
          <a:p>
            <a:r>
              <a:rPr lang="en-US" dirty="0" smtClean="0"/>
              <a:t>Large collection</a:t>
            </a:r>
          </a:p>
          <a:p>
            <a:r>
              <a:rPr lang="en-US" dirty="0" smtClean="0"/>
              <a:t>Emphasize data</a:t>
            </a:r>
          </a:p>
          <a:p>
            <a:r>
              <a:rPr lang="en-US" dirty="0" smtClean="0"/>
              <a:t>Low quality images</a:t>
            </a:r>
          </a:p>
        </p:txBody>
      </p:sp>
      <p:sp>
        <p:nvSpPr>
          <p:cNvPr id="7" name="TextBox 6"/>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sp>
        <p:nvSpPr>
          <p:cNvPr id="8" name="TextBox 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9"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11"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8</a:t>
            </a:fld>
            <a:endParaRPr lang="en-US" sz="1600" dirty="0"/>
          </a:p>
        </p:txBody>
      </p:sp>
      <p:cxnSp>
        <p:nvCxnSpPr>
          <p:cNvPr id="13" name="Straight Arrow Connector 12"/>
          <p:cNvCxnSpPr/>
          <p:nvPr/>
        </p:nvCxnSpPr>
        <p:spPr>
          <a:xfrm>
            <a:off x="2362200" y="1143000"/>
            <a:ext cx="40386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a:off x="4389783" y="1143000"/>
            <a:ext cx="334617" cy="381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1247000"/>
            <a:ext cx="1219200" cy="276999"/>
          </a:xfrm>
          <a:prstGeom prst="rect">
            <a:avLst/>
          </a:prstGeom>
          <a:noFill/>
        </p:spPr>
        <p:txBody>
          <a:bodyPr wrap="square" rtlCol="0">
            <a:spAutoFit/>
          </a:bodyPr>
          <a:lstStyle/>
          <a:p>
            <a:r>
              <a:rPr lang="en-US" sz="1200" b="1" dirty="0" smtClean="0"/>
              <a:t>(Quality?)</a:t>
            </a:r>
            <a:endParaRPr lang="en-US" sz="1200" b="1" dirty="0"/>
          </a:p>
        </p:txBody>
      </p:sp>
    </p:spTree>
    <p:extLst>
      <p:ext uri="{BB962C8B-B14F-4D97-AF65-F5344CB8AC3E}">
        <p14:creationId xmlns:p14="http://schemas.microsoft.com/office/powerpoint/2010/main" val="42428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a:ln>
            <a:solidFill>
              <a:schemeClr val="accent1"/>
            </a:solidFill>
          </a:ln>
        </p:spPr>
        <p:txBody>
          <a:bodyPr/>
          <a:lstStyle/>
          <a:p>
            <a:r>
              <a:rPr lang="en-US" b="1" dirty="0" smtClean="0">
                <a:solidFill>
                  <a:srgbClr val="0070C0"/>
                </a:solidFill>
              </a:rPr>
              <a:t>Efficiency vs. Speed</a:t>
            </a:r>
            <a:endParaRPr lang="en-US" b="1" dirty="0">
              <a:solidFill>
                <a:srgbClr val="0070C0"/>
              </a:solidFill>
            </a:endParaRPr>
          </a:p>
        </p:txBody>
      </p:sp>
      <p:sp>
        <p:nvSpPr>
          <p:cNvPr id="7" name="TextBox 6"/>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sp>
        <p:nvSpPr>
          <p:cNvPr id="8" name="TextBox 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9"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11"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9</a:t>
            </a:fld>
            <a:endParaRPr lang="en-US" sz="1600" dirty="0"/>
          </a:p>
        </p:txBody>
      </p:sp>
      <p:sp>
        <p:nvSpPr>
          <p:cNvPr id="14" name="TextBox 13"/>
          <p:cNvSpPr txBox="1"/>
          <p:nvPr/>
        </p:nvSpPr>
        <p:spPr>
          <a:xfrm>
            <a:off x="457200" y="2154466"/>
            <a:ext cx="8305800" cy="2569934"/>
          </a:xfrm>
          <a:prstGeom prst="rect">
            <a:avLst/>
          </a:prstGeom>
          <a:noFill/>
        </p:spPr>
        <p:txBody>
          <a:bodyPr wrap="square" rtlCol="0">
            <a:spAutoFit/>
          </a:bodyPr>
          <a:lstStyle/>
          <a:p>
            <a:pPr algn="ctr"/>
            <a:r>
              <a:rPr lang="en-US" sz="2800" b="1" dirty="0" smtClean="0">
                <a:solidFill>
                  <a:srgbClr val="002060"/>
                </a:solidFill>
              </a:rPr>
              <a:t>False dichotomy?</a:t>
            </a:r>
          </a:p>
          <a:p>
            <a:pPr algn="ctr"/>
            <a:endParaRPr lang="en-US" sz="1000" b="1" dirty="0" smtClean="0">
              <a:solidFill>
                <a:srgbClr val="002060"/>
              </a:solidFill>
            </a:endParaRPr>
          </a:p>
          <a:p>
            <a:pPr algn="ctr"/>
            <a:r>
              <a:rPr lang="en-US" sz="2800" b="1" dirty="0" smtClean="0">
                <a:solidFill>
                  <a:srgbClr val="002060"/>
                </a:solidFill>
              </a:rPr>
              <a:t>Is increased speed the inevitable outcome of improved efficiency?</a:t>
            </a:r>
          </a:p>
          <a:p>
            <a:pPr algn="ctr"/>
            <a:endParaRPr lang="en-US" sz="1000" b="1" dirty="0" smtClean="0">
              <a:solidFill>
                <a:srgbClr val="002060"/>
              </a:solidFill>
            </a:endParaRPr>
          </a:p>
          <a:p>
            <a:pPr algn="ctr"/>
            <a:r>
              <a:rPr lang="en-US" sz="2800" b="1" dirty="0" smtClean="0">
                <a:solidFill>
                  <a:srgbClr val="002060"/>
                </a:solidFill>
              </a:rPr>
              <a:t>Is increased speed always and necessarily the desired outcome of improved efficiency?</a:t>
            </a:r>
          </a:p>
        </p:txBody>
      </p:sp>
    </p:spTree>
    <p:extLst>
      <p:ext uri="{BB962C8B-B14F-4D97-AF65-F5344CB8AC3E}">
        <p14:creationId xmlns:p14="http://schemas.microsoft.com/office/powerpoint/2010/main" val="336109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2510</TotalTime>
  <Words>1836</Words>
  <Application>Microsoft Office PowerPoint</Application>
  <PresentationFormat>On-screen Show (4:3)</PresentationFormat>
  <Paragraphs>344</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Fitness                                 Quantity</vt:lpstr>
      <vt:lpstr>Efficiency vs. Speed</vt:lpstr>
      <vt:lpstr>Efficiency vs. Speed</vt:lpstr>
      <vt:lpstr>Efficiency vs. Speed</vt:lpstr>
      <vt:lpstr>Productivity vs. Cost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dc:creator>
  <cp:lastModifiedBy>Gil</cp:lastModifiedBy>
  <cp:revision>134</cp:revision>
  <dcterms:created xsi:type="dcterms:W3CDTF">2012-04-30T15:52:17Z</dcterms:created>
  <dcterms:modified xsi:type="dcterms:W3CDTF">2012-05-30T12:18:53Z</dcterms:modified>
</cp:coreProperties>
</file>