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65" r:id="rId5"/>
    <p:sldId id="259" r:id="rId6"/>
    <p:sldId id="268" r:id="rId7"/>
    <p:sldId id="260" r:id="rId8"/>
    <p:sldId id="275" r:id="rId9"/>
    <p:sldId id="271" r:id="rId10"/>
    <p:sldId id="269" r:id="rId11"/>
    <p:sldId id="270" r:id="rId12"/>
    <p:sldId id="261" r:id="rId13"/>
    <p:sldId id="263" r:id="rId14"/>
    <p:sldId id="264" r:id="rId15"/>
    <p:sldId id="272" r:id="rId16"/>
    <p:sldId id="273" r:id="rId17"/>
    <p:sldId id="274" r:id="rId18"/>
  </p:sldIdLst>
  <p:sldSz cx="9144000" cy="6858000" type="screen4x3"/>
  <p:notesSz cx="6858000" cy="9144000"/>
  <p:embeddedFontLst>
    <p:embeddedFont>
      <p:font typeface="Book Antiqua" pitchFamily="18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9933"/>
    <a:srgbClr val="800000"/>
    <a:srgbClr val="006600"/>
    <a:srgbClr val="00F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1798" autoAdjust="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48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CFBDA-732C-45BB-8652-3A78A1BD53E9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5FBC5-90AF-4387-8ED1-0655A3F8D1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4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68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64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baseline="0" dirty="0" smtClean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6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Book Antiqua" pitchFamily="18" charset="0"/>
              </a:rPr>
              <a:t>These may or may not “fit” into existing database schema</a:t>
            </a:r>
          </a:p>
          <a:p>
            <a:r>
              <a:rPr lang="en-US" b="1" dirty="0" smtClean="0">
                <a:latin typeface="Book Antiqua" pitchFamily="18" charset="0"/>
              </a:rPr>
              <a:t>Palynomorphs</a:t>
            </a:r>
            <a:r>
              <a:rPr lang="en-US" b="1" baseline="0" dirty="0" smtClean="0">
                <a:latin typeface="Book Antiqua" pitchFamily="18" charset="0"/>
              </a:rPr>
              <a:t> can be part of multiple </a:t>
            </a:r>
            <a:r>
              <a:rPr lang="en-US" b="1" dirty="0" smtClean="0">
                <a:solidFill>
                  <a:srgbClr val="006600"/>
                </a:solidFill>
                <a:latin typeface="Book Antiqua" pitchFamily="18" charset="0"/>
              </a:rPr>
              <a:t>hierarchical ranks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5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7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3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3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solidFill>
                <a:srgbClr val="800000"/>
              </a:solidFill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0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24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5FBC5-90AF-4387-8ED1-0655A3F8D1E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2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90588-4F81-4D3E-AD56-EE3B26395291}" type="datetimeFigureOut">
              <a:rPr lang="en-US" smtClean="0"/>
              <a:pPr/>
              <a:t>4/28/2012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C6F5F-6644-421E-83F8-01B95A0B95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11" Type="http://schemas.openxmlformats.org/officeDocument/2006/relationships/image" Target="../media/image60.gif"/><Relationship Id="rId5" Type="http://schemas.openxmlformats.org/officeDocument/2006/relationships/package" Target="../embeddings/Microsoft_Excel_Worksheet1.xlsx"/><Relationship Id="rId15" Type="http://schemas.openxmlformats.org/officeDocument/2006/relationships/image" Target="../media/image64.jpeg"/><Relationship Id="rId10" Type="http://schemas.openxmlformats.org/officeDocument/2006/relationships/image" Target="../media/image59.gif"/><Relationship Id="rId4" Type="http://schemas.openxmlformats.org/officeDocument/2006/relationships/image" Target="../media/image1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26" Type="http://schemas.openxmlformats.org/officeDocument/2006/relationships/image" Target="../media/image41.png"/><Relationship Id="rId3" Type="http://schemas.openxmlformats.org/officeDocument/2006/relationships/image" Target="../media/image1.jpeg"/><Relationship Id="rId21" Type="http://schemas.openxmlformats.org/officeDocument/2006/relationships/image" Target="../media/image36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gif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gif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724" y="5562600"/>
            <a:ext cx="8988552" cy="1219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006600"/>
                </a:solidFill>
                <a:latin typeface="Book Antiqua" pitchFamily="18" charset="0"/>
              </a:rPr>
              <a:t>Margaret Landis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6600"/>
                </a:solidFill>
                <a:latin typeface="Book Antiqua" pitchFamily="18" charset="0"/>
              </a:rPr>
              <a:t>Rick Lupia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6600"/>
                </a:solidFill>
                <a:latin typeface="Book Antiqua" pitchFamily="18" charset="0"/>
              </a:rPr>
              <a:t>Roger Burkhalter</a:t>
            </a:r>
          </a:p>
          <a:p>
            <a:r>
              <a:rPr lang="en-US" sz="1800" dirty="0" smtClean="0">
                <a:solidFill>
                  <a:srgbClr val="006600"/>
                </a:solidFill>
                <a:latin typeface="Book Antiqua" pitchFamily="18" charset="0"/>
              </a:rPr>
              <a:t>Sam Noble Oklahoma Museum of Natural History</a:t>
            </a:r>
            <a:endParaRPr lang="en-US" sz="1800" dirty="0">
              <a:solidFill>
                <a:srgbClr val="006600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8873" y="4840069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“The Talk”</a:t>
            </a:r>
            <a:endParaRPr lang="en-US" sz="36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" y="3121152"/>
            <a:ext cx="8988552" cy="1905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3600" b="1" cap="none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Reality check: Our experience integrating invertebrate paleontology and paleobotany collection databases</a:t>
            </a:r>
            <a:endParaRPr lang="en-US" sz="3600" b="1" cap="none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38200"/>
            <a:ext cx="91440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Other “locality” concerns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914400"/>
            <a:ext cx="8412480" cy="56692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500" dirty="0" smtClean="0">
                <a:solidFill>
                  <a:srgbClr val="006600"/>
                </a:solidFill>
                <a:latin typeface="Book Antiqua" pitchFamily="18" charset="0"/>
              </a:rPr>
              <a:t>Geological Formations</a:t>
            </a:r>
          </a:p>
          <a:p>
            <a:pPr marL="919163"/>
            <a:r>
              <a:rPr lang="en-US" sz="3000" dirty="0" smtClean="0">
                <a:solidFill>
                  <a:srgbClr val="006600"/>
                </a:solidFill>
                <a:latin typeface="Book Antiqua" pitchFamily="18" charset="0"/>
              </a:rPr>
              <a:t>Surface vs. Subsurface names</a:t>
            </a:r>
          </a:p>
          <a:p>
            <a:pPr marL="1319213" lvl="1"/>
            <a:r>
              <a:rPr lang="en-US" dirty="0">
                <a:solidFill>
                  <a:srgbClr val="006600"/>
                </a:solidFill>
                <a:latin typeface="Book Antiqua" pitchFamily="18" charset="0"/>
              </a:rPr>
              <a:t>W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hich to use</a:t>
            </a:r>
          </a:p>
          <a:p>
            <a:pPr marL="1719263"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Where collection came from</a:t>
            </a:r>
          </a:p>
          <a:p>
            <a:pPr marL="1719263"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What collector specified or What agreed on today?</a:t>
            </a:r>
          </a:p>
          <a:p>
            <a:pPr marL="1319213" lvl="1"/>
            <a:r>
              <a:rPr lang="en-US" dirty="0">
                <a:solidFill>
                  <a:srgbClr val="006600"/>
                </a:solidFill>
                <a:latin typeface="Book Antiqua" pitchFamily="18" charset="0"/>
              </a:rPr>
              <a:t>H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ow to indicate which surface &amp; subsurface names are related</a:t>
            </a:r>
            <a:endParaRPr lang="en-US" sz="1900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919163"/>
            <a:r>
              <a:rPr lang="en-US" sz="3000" dirty="0" smtClean="0">
                <a:solidFill>
                  <a:srgbClr val="006600"/>
                </a:solidFill>
                <a:latin typeface="Book Antiqua" pitchFamily="18" charset="0"/>
              </a:rPr>
              <a:t>Unofficial names</a:t>
            </a:r>
            <a:r>
              <a:rPr lang="en-US" sz="1900" dirty="0" smtClean="0">
                <a:solidFill>
                  <a:srgbClr val="006600"/>
                </a:solidFill>
                <a:latin typeface="Book Antiqua" pitchFamily="18" charset="0"/>
              </a:rPr>
              <a:t> </a:t>
            </a:r>
            <a:r>
              <a:rPr lang="en-US" sz="2400" dirty="0" smtClean="0">
                <a:solidFill>
                  <a:srgbClr val="006600"/>
                </a:solidFill>
                <a:latin typeface="Book Antiqua" pitchFamily="18" charset="0"/>
              </a:rPr>
              <a:t>(especially for coals)</a:t>
            </a:r>
          </a:p>
          <a:p>
            <a:pPr marL="919163"/>
            <a:r>
              <a:rPr lang="en-US" sz="3000" dirty="0" smtClean="0">
                <a:solidFill>
                  <a:srgbClr val="006600"/>
                </a:solidFill>
                <a:latin typeface="Book Antiqua" pitchFamily="18" charset="0"/>
              </a:rPr>
              <a:t>Measurements</a:t>
            </a:r>
          </a:p>
          <a:p>
            <a:pPr marL="1319213"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Feet vs. Meters</a:t>
            </a:r>
          </a:p>
          <a:p>
            <a:pPr marL="1319213"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Original vs. Converted/Standardized</a:t>
            </a:r>
          </a:p>
          <a:p>
            <a:pPr marL="1719263"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Recording Errors &amp; Error source?</a:t>
            </a:r>
          </a:p>
          <a:p>
            <a:pPr marL="1319213"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Direction of Measurement</a:t>
            </a:r>
          </a:p>
          <a:p>
            <a:pPr marL="1719263"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Outcrops measured bottom up</a:t>
            </a:r>
          </a:p>
          <a:p>
            <a:pPr marL="1719263"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Cores/Wells measure top down</a:t>
            </a:r>
          </a:p>
        </p:txBody>
      </p:sp>
      <p:pic>
        <p:nvPicPr>
          <p:cNvPr id="4098" name="Picture 2" descr="C:\Users\Margaret Landis\Desktop\Files_For\11_14-resizedobsc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41959"/>
            <a:ext cx="2133600" cy="34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“Locality” differences – Why debated?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914400"/>
            <a:ext cx="8412480" cy="5669280"/>
          </a:xfrm>
        </p:spPr>
        <p:txBody>
          <a:bodyPr>
            <a:normAutofit/>
          </a:bodyPr>
          <a:lstStyle/>
          <a:p>
            <a:pPr marL="0" indent="3175">
              <a:buNone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Some specimens are more sensitive to slight changes than others for varying reasons:</a:t>
            </a:r>
          </a:p>
          <a:p>
            <a:pPr marL="690563"/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Size of specimen vs. thickness of strata</a:t>
            </a:r>
          </a:p>
          <a:p>
            <a:pPr marL="1084263" lvl="1" indent="-342900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Pollen</a:t>
            </a:r>
          </a:p>
          <a:p>
            <a:pPr marL="1084263" lvl="1" indent="-342900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Cephalopod</a:t>
            </a:r>
          </a:p>
          <a:p>
            <a:pPr marL="690563">
              <a:buNone/>
            </a:pP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690563">
              <a:buNone/>
            </a:pPr>
            <a:endParaRPr lang="en-US" dirty="0">
              <a:solidFill>
                <a:srgbClr val="006600"/>
              </a:solidFill>
              <a:latin typeface="Book Antiqua" pitchFamily="18" charset="0"/>
            </a:endParaRPr>
          </a:p>
          <a:p>
            <a:pPr marL="690563">
              <a:buNone/>
            </a:pP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690563">
              <a:buNone/>
            </a:pP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690563"/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Condensed &amp; expanded intervals</a:t>
            </a:r>
            <a:endParaRPr lang="en-US" sz="2800" dirty="0">
              <a:latin typeface="Book Antiqu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304137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54895"/>
            <a:ext cx="190500" cy="1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What is a Paleontological specimen?</a:t>
            </a:r>
            <a:endParaRPr lang="en-US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524000"/>
            <a:ext cx="8412480" cy="4724400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What is a Specimen &amp; How is it numbered?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Has implications to dbase design &amp; functionality</a:t>
            </a:r>
          </a:p>
          <a:p>
            <a:pPr lvl="1"/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lvl="1"/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Better ?: Is a specimen a loanable object or an identifiable object?</a:t>
            </a:r>
          </a:p>
          <a:p>
            <a:pPr lvl="1">
              <a:buNone/>
            </a:pPr>
            <a:endParaRPr lang="en-US" dirty="0" smtClean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Loanable Object vs. Identifiable Specimen</a:t>
            </a:r>
            <a:endParaRPr lang="en-US" sz="36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2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2017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Worksheet" r:id="rId5" imgW="13811255" imgH="11753718" progId="Excel.Sheet.12">
                  <p:embed/>
                </p:oleObj>
              </mc:Choice>
              <mc:Fallback>
                <p:oleObj name="Worksheet" r:id="rId5" imgW="13811255" imgH="11753718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2412797"/>
            <a:ext cx="1143000" cy="88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2362200"/>
            <a:ext cx="936776" cy="69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9" y="5867400"/>
            <a:ext cx="2039815" cy="72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48" y="1052498"/>
            <a:ext cx="601052" cy="70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9264">
            <a:off x="1917987" y="1184661"/>
            <a:ext cx="698784" cy="473833"/>
          </a:xfrm>
          <a:prstGeom prst="rect">
            <a:avLst/>
          </a:prstGeom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6" y="2592512"/>
            <a:ext cx="1055991" cy="7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3" y="994756"/>
            <a:ext cx="710320" cy="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6" y="4081188"/>
            <a:ext cx="137160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Margaret Landis\Desktop\Files_For\Resizers\Pbot_Talk_0000000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81980" y="4244635"/>
            <a:ext cx="1263887" cy="8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4445000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Recording/Assigning IDs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838200"/>
            <a:ext cx="8412480" cy="5669280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an object is handled depends on: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specimen is defined &amp; numbered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Database schema &amp; capabilities</a:t>
            </a:r>
          </a:p>
          <a:p>
            <a:pPr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Number of fields</a:t>
            </a:r>
          </a:p>
          <a:p>
            <a:pPr lvl="2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searched &amp;/or if Search possible</a:t>
            </a:r>
          </a:p>
          <a:p>
            <a:pPr marL="914400" lvl="2" indent="0">
              <a:buNone/>
            </a:pPr>
            <a:endParaRPr lang="en-US" dirty="0">
              <a:solidFill>
                <a:srgbClr val="006600"/>
              </a:solidFill>
              <a:latin typeface="Book Antiqua" pitchFamily="18" charset="0"/>
            </a:endParaRPr>
          </a:p>
          <a:p>
            <a:pPr>
              <a:buNone/>
            </a:pP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3528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6858000" y="4445000"/>
            <a:ext cx="1219200" cy="533400"/>
          </a:xfrm>
          <a:prstGeom prst="straightConnector1">
            <a:avLst/>
          </a:prstGeom>
          <a:ln>
            <a:solidFill>
              <a:srgbClr val="339933"/>
            </a:solidFill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32004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" y="1371600"/>
            <a:ext cx="8988552" cy="685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What about those IDs?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2438400"/>
            <a:ext cx="8412480" cy="22860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Do Plants &amp; Animals agree?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Separate Codes &amp; standards of usage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Differing hierarchical ranks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Recording &amp; formatting species authors</a:t>
            </a:r>
          </a:p>
          <a:p>
            <a:pPr>
              <a:buNone/>
            </a:pP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More - What about those IDs?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399"/>
            <a:ext cx="8625840" cy="566928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How do the fossils affect these Codes &amp;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standards of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usage?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Unplaced taxa </a:t>
            </a:r>
            <a:r>
              <a:rPr lang="en-US" sz="2400" dirty="0" smtClean="0">
                <a:solidFill>
                  <a:srgbClr val="006600"/>
                </a:solidFill>
                <a:latin typeface="Book Antiqua" pitchFamily="18" charset="0"/>
              </a:rPr>
              <a:t>(many if not most fossil palynomorphs)</a:t>
            </a: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Form taxa/ Ichnotaxa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Portions of plants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Trace Fossils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Lithological samples</a:t>
            </a:r>
          </a:p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What about uncertainties?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</a:t>
            </a:r>
            <a:r>
              <a:rPr lang="en-US" i="1" dirty="0" smtClean="0">
                <a:solidFill>
                  <a:srgbClr val="006600"/>
                </a:solidFill>
                <a:latin typeface="Book Antiqua" pitchFamily="18" charset="0"/>
              </a:rPr>
              <a:t>Genus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? </a:t>
            </a:r>
            <a:r>
              <a:rPr lang="en-US" i="1" dirty="0" smtClean="0">
                <a:solidFill>
                  <a:srgbClr val="006600"/>
                </a:solidFill>
                <a:latin typeface="Book Antiqua" pitchFamily="18" charset="0"/>
              </a:rPr>
              <a:t>sp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., </a:t>
            </a:r>
            <a:r>
              <a:rPr lang="en-US" i="1" dirty="0" smtClean="0">
                <a:solidFill>
                  <a:srgbClr val="006600"/>
                </a:solidFill>
                <a:latin typeface="Book Antiqua" pitchFamily="18" charset="0"/>
              </a:rPr>
              <a:t>Genus species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?, cf., aff.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Palynomorphs</a:t>
            </a:r>
            <a:endParaRPr lang="en-US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None/>
            </a:pP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53" y="2590800"/>
            <a:ext cx="2745647" cy="398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7724" y="6019800"/>
            <a:ext cx="8988552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6600"/>
                </a:solidFill>
                <a:latin typeface="Book Antiqua" pitchFamily="18" charset="0"/>
              </a:rPr>
              <a:t>Margaret Landis</a:t>
            </a:r>
            <a:r>
              <a:rPr lang="en-US" sz="2400" dirty="0" smtClean="0">
                <a:solidFill>
                  <a:srgbClr val="006600"/>
                </a:solidFill>
                <a:latin typeface="Book Antiqua" pitchFamily="18" charset="0"/>
              </a:rPr>
              <a:t>, Roger Burkhalter</a:t>
            </a:r>
            <a:r>
              <a:rPr lang="en-US" sz="2000" dirty="0" smtClean="0">
                <a:solidFill>
                  <a:srgbClr val="006600"/>
                </a:solidFill>
                <a:latin typeface="Book Antiqua" pitchFamily="18" charset="0"/>
              </a:rPr>
              <a:t>, </a:t>
            </a:r>
            <a:r>
              <a:rPr lang="en-US" sz="2400" dirty="0" smtClean="0">
                <a:solidFill>
                  <a:srgbClr val="006600"/>
                </a:solidFill>
                <a:latin typeface="Book Antiqua" pitchFamily="18" charset="0"/>
              </a:rPr>
              <a:t>Rick Lupia, Steve Westrop</a:t>
            </a:r>
            <a:endParaRPr lang="en-US" sz="2000" dirty="0" smtClean="0">
              <a:solidFill>
                <a:srgbClr val="006600"/>
              </a:solidFill>
              <a:latin typeface="Book Antiqua" pitchFamily="18" charset="0"/>
            </a:endParaRPr>
          </a:p>
          <a:p>
            <a:r>
              <a:rPr lang="en-US" sz="2000" dirty="0" smtClean="0">
                <a:solidFill>
                  <a:srgbClr val="006600"/>
                </a:solidFill>
                <a:latin typeface="Book Antiqua" pitchFamily="18" charset="0"/>
              </a:rPr>
              <a:t>Sam Noble Oklahoma Museum of Natural History</a:t>
            </a:r>
            <a:endParaRPr lang="en-US" sz="2000" dirty="0">
              <a:solidFill>
                <a:srgbClr val="00660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662" y="5574268"/>
            <a:ext cx="845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(Construction Ongoing)</a:t>
            </a:r>
            <a:endParaRPr lang="en-US" dirty="0">
              <a:solidFill>
                <a:srgbClr val="006600"/>
              </a:solidFill>
              <a:latin typeface="Book Antiqua" pitchFamily="18" charset="0"/>
            </a:endParaRPr>
          </a:p>
        </p:txBody>
      </p:sp>
      <p:pic>
        <p:nvPicPr>
          <p:cNvPr id="2050" name="Picture 2" descr="C:\Users\Margaret Landis\Desktop\Files_For\Iceber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52400"/>
            <a:ext cx="26670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981200" y="210732"/>
            <a:ext cx="2468880" cy="1554480"/>
          </a:xfrm>
          <a:prstGeom prst="rightArrow">
            <a:avLst/>
          </a:prstGeom>
          <a:solidFill>
            <a:srgbClr val="006600"/>
          </a:solidFill>
          <a:ln/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Book Antiqua" pitchFamily="18" charset="0"/>
              </a:rPr>
              <a:t>What Mentioned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5562" y="4114800"/>
            <a:ext cx="8532876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6600"/>
                </a:solidFill>
                <a:latin typeface="Book Antiqua" pitchFamily="18" charset="0"/>
              </a:rPr>
              <a:t>Be Sure to check </a:t>
            </a:r>
            <a:r>
              <a:rPr lang="en-US" sz="2800" b="1" dirty="0">
                <a:solidFill>
                  <a:srgbClr val="006600"/>
                </a:solidFill>
                <a:latin typeface="Book Antiqua" pitchFamily="18" charset="0"/>
              </a:rPr>
              <a:t>out </a:t>
            </a:r>
            <a:r>
              <a:rPr lang="en-US" sz="2800" b="1" dirty="0" smtClean="0">
                <a:solidFill>
                  <a:srgbClr val="006600"/>
                </a:solidFill>
                <a:latin typeface="Book Antiqua" pitchFamily="18" charset="0"/>
              </a:rPr>
              <a:t>our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Book Antiqua" pitchFamily="18" charset="0"/>
              </a:rPr>
              <a:t>Common </a:t>
            </a:r>
            <a:r>
              <a:rPr lang="en-US" sz="2800" b="1" dirty="0">
                <a:solidFill>
                  <a:srgbClr val="006600"/>
                </a:solidFill>
                <a:latin typeface="Book Antiqua" pitchFamily="18" charset="0"/>
              </a:rPr>
              <a:t>Fossils of </a:t>
            </a:r>
            <a:r>
              <a:rPr lang="en-US" sz="2800" b="1" dirty="0" smtClean="0">
                <a:solidFill>
                  <a:srgbClr val="006600"/>
                </a:solidFill>
                <a:latin typeface="Book Antiqua" pitchFamily="18" charset="0"/>
              </a:rPr>
              <a:t>Oklahoma </a:t>
            </a:r>
            <a:r>
              <a:rPr lang="en-US" sz="2800" b="1" dirty="0">
                <a:solidFill>
                  <a:srgbClr val="006600"/>
                </a:solidFill>
                <a:latin typeface="Book Antiqua" pitchFamily="18" charset="0"/>
              </a:rPr>
              <a:t>webpage at:</a:t>
            </a:r>
          </a:p>
          <a:p>
            <a:r>
              <a:rPr lang="en-US" sz="2800" b="1" dirty="0">
                <a:solidFill>
                  <a:srgbClr val="006600"/>
                </a:solidFill>
                <a:latin typeface="Book Antiqua" pitchFamily="18" charset="0"/>
              </a:rPr>
              <a:t>http://commonfossilsofoklahoma.snomnh.ou.edu</a:t>
            </a:r>
            <a:r>
              <a:rPr lang="en-US" sz="2800" b="1" dirty="0" smtClean="0">
                <a:solidFill>
                  <a:srgbClr val="006600"/>
                </a:solidFill>
              </a:rPr>
              <a:t>/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2900" y="2865208"/>
            <a:ext cx="3810000" cy="1401992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We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Are Willing to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Discuss Our Experiences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&amp;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Answer Questions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6294120" y="1143000"/>
            <a:ext cx="2468880" cy="1554480"/>
          </a:xfrm>
          <a:prstGeom prst="leftArrow">
            <a:avLst>
              <a:gd name="adj1" fmla="val 45719"/>
              <a:gd name="adj2" fmla="val 33591"/>
            </a:avLst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Book Antiqua" pitchFamily="18" charset="0"/>
              </a:rPr>
              <a:t>What Could Have Discussed</a:t>
            </a:r>
            <a:endParaRPr lang="en-US" sz="20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037">
            <a:off x="3403620" y="1080936"/>
            <a:ext cx="1905166" cy="149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634" y="2438400"/>
            <a:ext cx="2163365" cy="128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47369">
            <a:off x="4267034" y="2267461"/>
            <a:ext cx="958933" cy="12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79795">
            <a:off x="348827" y="2997813"/>
            <a:ext cx="139422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6201" y="76200"/>
            <a:ext cx="8991599" cy="6858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Who are “We”?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28529">
            <a:off x="1625607" y="3090709"/>
            <a:ext cx="1345522" cy="179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mlandis\Desktop\Possible_Talk_Pics\IMG_43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73486">
            <a:off x="236706" y="4954414"/>
            <a:ext cx="1965715" cy="1474286"/>
          </a:xfrm>
          <a:prstGeom prst="rect">
            <a:avLst/>
          </a:prstGeom>
          <a:noFill/>
        </p:spPr>
      </p:pic>
      <p:pic>
        <p:nvPicPr>
          <p:cNvPr id="7173" name="Picture 5" descr="C:\Users\mlandis\Desktop\Possible_Talk_Pics\IMG_435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33675">
            <a:off x="1675942" y="4861281"/>
            <a:ext cx="1981200" cy="1486001"/>
          </a:xfrm>
          <a:prstGeom prst="rect">
            <a:avLst/>
          </a:prstGeom>
          <a:noFill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89113">
            <a:off x="3206362" y="4810177"/>
            <a:ext cx="1828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mlandis\Desktop\Possible_Talk_Pics\IMG_436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92058">
            <a:off x="2457417" y="3731351"/>
            <a:ext cx="1735297" cy="1234143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71003" y="4694463"/>
            <a:ext cx="1371600" cy="365760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Volunteers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904099">
            <a:off x="4269088" y="1253868"/>
            <a:ext cx="1534705" cy="138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325652">
            <a:off x="7504105" y="3333342"/>
            <a:ext cx="13899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0634" y="725195"/>
            <a:ext cx="2285999" cy="147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080696">
            <a:off x="5952199" y="3132620"/>
            <a:ext cx="125147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423756" y="4353246"/>
            <a:ext cx="1371600" cy="365760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Students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313771">
            <a:off x="3193754" y="1426868"/>
            <a:ext cx="1185255" cy="158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912177" y="3048000"/>
            <a:ext cx="1371600" cy="640080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Collection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Staff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159">
            <a:off x="5913483" y="5271643"/>
            <a:ext cx="1315621" cy="11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435">
            <a:off x="7139127" y="5362199"/>
            <a:ext cx="1315621" cy="11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425338" y="6316795"/>
            <a:ext cx="1371600" cy="365760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IT Staff</a:t>
            </a:r>
          </a:p>
        </p:txBody>
      </p:sp>
      <p:pic>
        <p:nvPicPr>
          <p:cNvPr id="2" name="Picture 2" descr="E:\Pbot-Sign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3" y="849674"/>
            <a:ext cx="2329705" cy="16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3108319" cy="76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Photograpgh of Pecopteris sp., a fossil f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1295400" cy="106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48681" y="878517"/>
            <a:ext cx="1091990" cy="100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o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97" y="1780122"/>
            <a:ext cx="1191515" cy="8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100CANON\IMG_29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3149" y="3430165"/>
            <a:ext cx="1932851" cy="12885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" y="76200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What do these collections encompass?</a:t>
            </a:r>
            <a:endParaRPr lang="en-US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66799" y="3886201"/>
            <a:ext cx="1005840" cy="41148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Spores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599" y="3581400"/>
            <a:ext cx="1005840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Book Antiqua" pitchFamily="18" charset="0"/>
              </a:rPr>
              <a:t>Pollen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96601" y="1524000"/>
            <a:ext cx="1676402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Book Antiqua" pitchFamily="18" charset="0"/>
              </a:rPr>
              <a:t>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acrofossils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639944" y="6035040"/>
            <a:ext cx="2286000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Lithology Samples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76650" y="3728132"/>
            <a:ext cx="942950" cy="122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10743">
            <a:off x="917920" y="4908730"/>
            <a:ext cx="6472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44747">
            <a:off x="218518" y="4921605"/>
            <a:ext cx="60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43200" y="3124200"/>
            <a:ext cx="80684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48075" y="6248400"/>
            <a:ext cx="1371600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Residues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95600" y="3411595"/>
            <a:ext cx="1901831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Reserves/Bulk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0400" y="5319584"/>
            <a:ext cx="1965158" cy="100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971800" y="6408316"/>
            <a:ext cx="3276600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Supporting Documentation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32" name="Picture 31" descr="Pollen01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8600" y="2665889"/>
            <a:ext cx="762000" cy="703856"/>
          </a:xfrm>
          <a:prstGeom prst="rect">
            <a:avLst/>
          </a:prstGeom>
        </p:spPr>
      </p:pic>
      <p:pic>
        <p:nvPicPr>
          <p:cNvPr id="33" name="Picture 32" descr="Spore01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97889" y="3170363"/>
            <a:ext cx="646255" cy="635775"/>
          </a:xfrm>
          <a:prstGeom prst="rect">
            <a:avLst/>
          </a:prstGeom>
        </p:spPr>
      </p:pic>
      <p:pic>
        <p:nvPicPr>
          <p:cNvPr id="34" name="Picture 33" descr="Spore0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020474">
            <a:off x="997430" y="2915311"/>
            <a:ext cx="757613" cy="681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0" y="978217"/>
            <a:ext cx="10874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79089" y="1908441"/>
            <a:ext cx="1676400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Microfossils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8394">
            <a:off x="7297660" y="3234012"/>
            <a:ext cx="1697268" cy="11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318604">
            <a:off x="6360840" y="3031968"/>
            <a:ext cx="1371600" cy="115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162800" y="3907773"/>
            <a:ext cx="1645920" cy="365760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Trace Fossils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62" y="838200"/>
            <a:ext cx="857238" cy="940735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02" y="2452380"/>
            <a:ext cx="1184616" cy="42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31" y="781403"/>
            <a:ext cx="5715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30" y="1029127"/>
            <a:ext cx="1146169" cy="68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44" y="4763457"/>
            <a:ext cx="1382756" cy="118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293">
            <a:off x="1953155" y="5013545"/>
            <a:ext cx="1280553" cy="93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49" y="4985615"/>
            <a:ext cx="1395451" cy="111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" y="1066800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Why are we databasing?</a:t>
            </a:r>
            <a:endParaRPr lang="en-US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04" y="1946970"/>
            <a:ext cx="868699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Improve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collection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management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View collection better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Increase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users &amp;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uses</a:t>
            </a:r>
          </a:p>
          <a:p>
            <a:pPr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Make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remote access of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collection	accessible</a:t>
            </a:r>
          </a:p>
          <a:p>
            <a:pPr marL="509588"/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&amp;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user-friendly via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web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Give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researchers an idea of what we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have</a:t>
            </a:r>
          </a:p>
          <a:p>
            <a:pPr marL="465138"/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so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that they can request loans &amp;/or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visit</a:t>
            </a:r>
            <a:endParaRPr lang="en-US" sz="3200" dirty="0">
              <a:solidFill>
                <a:srgbClr val="0066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" y="0"/>
            <a:ext cx="6780276" cy="122224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Why are we integrating our collections?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" y="1219200"/>
            <a:ext cx="898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Single Access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Point</a:t>
            </a:r>
          </a:p>
          <a:p>
            <a:pPr marL="914400" lvl="1" indent="-457200">
              <a:buFont typeface="Book Antiqua" pitchFamily="18" charset="0"/>
              <a:buChar char="─"/>
            </a:pP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To </a:t>
            </a:r>
            <a:r>
              <a:rPr lang="en-US" sz="2800" dirty="0">
                <a:solidFill>
                  <a:srgbClr val="006600"/>
                </a:solidFill>
                <a:latin typeface="Book Antiqua" pitchFamily="18" charset="0"/>
              </a:rPr>
              <a:t>serve the </a:t>
            </a: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public</a:t>
            </a:r>
          </a:p>
          <a:p>
            <a:pPr marL="914400" lvl="1" indent="-457200">
              <a:buFont typeface="Book Antiqua" pitchFamily="18" charset="0"/>
              <a:buChar char="─"/>
            </a:pP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To </a:t>
            </a:r>
            <a:r>
              <a:rPr lang="en-US" sz="2800" dirty="0">
                <a:solidFill>
                  <a:srgbClr val="006600"/>
                </a:solidFill>
                <a:latin typeface="Book Antiqua" pitchFamily="18" charset="0"/>
              </a:rPr>
              <a:t>show </a:t>
            </a: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relevance</a:t>
            </a:r>
          </a:p>
          <a:p>
            <a:pPr marL="914400" lvl="1" indent="-457200">
              <a:buFont typeface="Book Antiqua" pitchFamily="18" charset="0"/>
              <a:buChar char="─"/>
            </a:pPr>
            <a:endParaRPr lang="en-US" sz="2800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Shared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taxonomic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holdings</a:t>
            </a:r>
          </a:p>
          <a:p>
            <a:pPr marL="914400" lvl="1" indent="-457200">
              <a:buFont typeface="Book Antiqua" pitchFamily="18" charset="0"/>
              <a:buChar char="─"/>
            </a:pP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Plants </a:t>
            </a:r>
            <a:r>
              <a:rPr lang="en-US" sz="2800" dirty="0">
                <a:solidFill>
                  <a:srgbClr val="006600"/>
                </a:solidFill>
                <a:latin typeface="Book Antiqua" pitchFamily="18" charset="0"/>
              </a:rPr>
              <a:t>&amp; invertebrates on same </a:t>
            </a: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specimen</a:t>
            </a:r>
          </a:p>
          <a:p>
            <a:pPr marL="914400" lvl="1" indent="-457200">
              <a:buFont typeface="Book Antiqua" pitchFamily="18" charset="0"/>
              <a:buChar char="─"/>
            </a:pP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Microfossils </a:t>
            </a:r>
            <a:r>
              <a:rPr lang="en-US" sz="2800" dirty="0">
                <a:solidFill>
                  <a:srgbClr val="006600"/>
                </a:solidFill>
                <a:latin typeface="Book Antiqua" pitchFamily="18" charset="0"/>
              </a:rPr>
              <a:t>include animals </a:t>
            </a:r>
            <a:r>
              <a:rPr lang="en-US" sz="2400" dirty="0">
                <a:solidFill>
                  <a:srgbClr val="006600"/>
                </a:solidFill>
                <a:latin typeface="Book Antiqua" pitchFamily="18" charset="0"/>
              </a:rPr>
              <a:t>(e.g., </a:t>
            </a:r>
            <a:r>
              <a:rPr lang="en-US" sz="2400" dirty="0" smtClean="0">
                <a:solidFill>
                  <a:srgbClr val="006600"/>
                </a:solidFill>
                <a:latin typeface="Book Antiqua" pitchFamily="18" charset="0"/>
              </a:rPr>
              <a:t>ostracods)</a:t>
            </a:r>
          </a:p>
          <a:p>
            <a:pPr marL="914400" lvl="1" indent="-457200">
              <a:buFont typeface="Book Antiqua" pitchFamily="18" charset="0"/>
              <a:buChar char="─"/>
            </a:pPr>
            <a:endParaRPr lang="en-US" sz="2800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Shared localities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Shared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timescale/stratigraphy </a:t>
            </a:r>
            <a:r>
              <a:rPr lang="en-US" sz="3200" dirty="0" smtClean="0">
                <a:solidFill>
                  <a:srgbClr val="006600"/>
                </a:solidFill>
                <a:latin typeface="Book Antiqua" pitchFamily="18" charset="0"/>
              </a:rPr>
              <a:t>&amp; </a:t>
            </a:r>
            <a:r>
              <a:rPr lang="en-US" sz="3200" dirty="0">
                <a:solidFill>
                  <a:srgbClr val="006600"/>
                </a:solidFill>
                <a:latin typeface="Book Antiqua" pitchFamily="18" charset="0"/>
              </a:rPr>
              <a:t>ancillary data types</a:t>
            </a:r>
            <a:endParaRPr lang="en-US" sz="3200" dirty="0" smtClean="0">
              <a:solidFill>
                <a:srgbClr val="006600"/>
              </a:solidFill>
              <a:latin typeface="Book Antiqu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37" y="4411098"/>
            <a:ext cx="1501094" cy="130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26" y="609600"/>
            <a:ext cx="3371850" cy="26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6052" y="828993"/>
            <a:ext cx="1517953" cy="217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 rot="18342871">
            <a:off x="8147919" y="4314318"/>
            <a:ext cx="804421" cy="586599"/>
          </a:xfrm>
          <a:prstGeom prst="leftArrow">
            <a:avLst/>
          </a:prstGeom>
          <a:solidFill>
            <a:srgbClr val="339933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76200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Why a “reality check”?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914399"/>
            <a:ext cx="8412480" cy="5669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Challenges in databasing a collection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Collection Specific Challenges</a:t>
            </a:r>
          </a:p>
          <a:p>
            <a:pPr lvl="2">
              <a:buFont typeface="Book Antiqua" pitchFamily="18" charset="0"/>
              <a:buChar char="─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Unique numbering systems</a:t>
            </a:r>
          </a:p>
          <a:p>
            <a:pPr lvl="2">
              <a:buFont typeface="Book Antiqua" pitchFamily="18" charset="0"/>
              <a:buChar char="─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Past record keeping techniques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Museum Specific Challenges</a:t>
            </a:r>
          </a:p>
          <a:p>
            <a:pPr lvl="2">
              <a:buFont typeface="Book Antiqua" pitchFamily="18" charset="0"/>
              <a:buChar char="─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 Past museum fires effect on data</a:t>
            </a:r>
          </a:p>
          <a:p>
            <a:pPr lvl="2">
              <a:buFont typeface="Book Antiqua" pitchFamily="18" charset="0"/>
              <a:buChar char="─"/>
            </a:pPr>
            <a:r>
              <a:rPr lang="en-US" dirty="0">
                <a:solidFill>
                  <a:srgbClr val="006600"/>
                </a:solidFill>
                <a:latin typeface="Book Antiqua" pitchFamily="18" charset="0"/>
              </a:rPr>
              <a:t> 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Technology support/programs allowed</a:t>
            </a:r>
            <a:endParaRPr lang="en-US" dirty="0" smtClean="0">
              <a:latin typeface="Book Antiqua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Challenges arising from bridging disciplines</a:t>
            </a:r>
          </a:p>
          <a:p>
            <a:pPr marL="1258888" lvl="2" indent="-344488" defTabSz="7883525">
              <a:buFont typeface="Book Antiqua" pitchFamily="18" charset="0"/>
              <a:buChar char="─"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Legacy Geology &amp; Paleontology specimens have had less standardization</a:t>
            </a:r>
          </a:p>
          <a:p>
            <a:pPr lvl="2">
              <a:buFont typeface="Book Antiqua" pitchFamily="18" charset="0"/>
              <a:buChar char="─"/>
            </a:pPr>
            <a:r>
              <a:rPr lang="en-US" dirty="0">
                <a:solidFill>
                  <a:srgbClr val="006600"/>
                </a:solidFill>
                <a:latin typeface="Book Antiqua" pitchFamily="18" charset="0"/>
              </a:rPr>
              <a:t> 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Changes in data recorded/needed</a:t>
            </a:r>
          </a:p>
          <a:p>
            <a:pPr lvl="2">
              <a:buFont typeface="Book Antiqua" pitchFamily="18" charset="0"/>
              <a:buChar char="─"/>
            </a:pPr>
            <a:r>
              <a:rPr lang="en-US" dirty="0">
                <a:solidFill>
                  <a:srgbClr val="006600"/>
                </a:solidFill>
                <a:latin typeface="Book Antiqua" pitchFamily="18" charset="0"/>
              </a:rPr>
              <a:t> 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Field Formatting/Dbase schema often not adequate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1" y="4876800"/>
            <a:ext cx="1295399" cy="1142999"/>
            <a:chOff x="152401" y="4800601"/>
            <a:chExt cx="1295399" cy="1142999"/>
          </a:xfrm>
        </p:grpSpPr>
        <p:sp>
          <p:nvSpPr>
            <p:cNvPr id="9" name="5-Point Star 8"/>
            <p:cNvSpPr/>
            <p:nvPr/>
          </p:nvSpPr>
          <p:spPr>
            <a:xfrm>
              <a:off x="152401" y="4800601"/>
              <a:ext cx="1295399" cy="1142999"/>
            </a:xfrm>
            <a:prstGeom prst="star5">
              <a:avLst/>
            </a:prstGeom>
            <a:solidFill>
              <a:srgbClr val="006600"/>
            </a:solidFill>
            <a:ln/>
            <a:effectLst>
              <a:outerShdw blurRad="40000" dist="23000" dir="5400000" rotWithShape="0">
                <a:srgbClr val="0033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76200" contourW="12700">
              <a:bevelT w="635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5253335"/>
              <a:ext cx="832279" cy="461665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Book Antiqua" pitchFamily="18" charset="0"/>
                </a:rPr>
                <a:t>Today’s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Book Antiqua" pitchFamily="18" charset="0"/>
                </a:rPr>
                <a:t>Focus</a:t>
              </a:r>
              <a:endParaRPr lang="en-US" sz="12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Paleontological “localities”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685800"/>
            <a:ext cx="8412480" cy="5791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Usage &amp; Definition of Locality Important 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data are “seen”/”used”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data are managed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data are entered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How data are accessed 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006600"/>
                </a:solidFill>
                <a:latin typeface="Book Antiqua" pitchFamily="18" charset="0"/>
              </a:rPr>
              <a:t>ex. Additional data needs &amp; formats so GIS software can be used to create data portrayals data </a:t>
            </a:r>
            <a:r>
              <a:rPr lang="en-US" sz="2000" dirty="0" smtClean="0">
                <a:solidFill>
                  <a:srgbClr val="006600"/>
                </a:solidFill>
                <a:latin typeface="Book Antiqua" pitchFamily="18" charset="0"/>
              </a:rPr>
              <a:t>(especially 3D or relief)</a:t>
            </a:r>
          </a:p>
          <a:p>
            <a:pPr>
              <a:buNone/>
            </a:pPr>
            <a:endParaRPr lang="en-US" dirty="0">
              <a:latin typeface="Book Antiqu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557269" cy="16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Margaret Landis\Desktop\Files_For\ESU Thesis - Images\InternalExternalPol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83" y="4114800"/>
            <a:ext cx="1613073" cy="15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9584" y="5726668"/>
            <a:ext cx="2749471" cy="369332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“Modern” City Outlines</a:t>
            </a:r>
          </a:p>
        </p:txBody>
      </p:sp>
      <p:pic>
        <p:nvPicPr>
          <p:cNvPr id="8195" name="Picture 3" descr="C:\Users\Margaret Landis\Desktop\Files_For\ESU Thesis - Images\Map.DakotaTerria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4495800"/>
            <a:ext cx="2413371" cy="20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6514271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Book Antiqua" pitchFamily="18" charset="0"/>
              </a:rPr>
              <a:t>© Landis, 2005</a:t>
            </a:r>
            <a:endParaRPr lang="en-US" sz="800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808" y="4126468"/>
            <a:ext cx="3967753" cy="369332"/>
          </a:xfrm>
          <a:prstGeom prst="rect">
            <a:avLst/>
          </a:prstGeom>
          <a:solidFill>
            <a:srgbClr val="006600"/>
          </a:solidFill>
          <a:effectLst>
            <a:outerShdw blurRad="40000" dist="23000" dir="5400000" rotWithShape="0">
              <a:srgbClr val="0033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 contourW="12700">
            <a:bevelT w="63500" h="25400"/>
            <a:extrusionClr>
              <a:schemeClr val="accent3">
                <a:lumMod val="75000"/>
              </a:schemeClr>
            </a:extrusionClr>
            <a:contourClr>
              <a:srgbClr val="003300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Illustration of Geology with Relief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0838" y="6096000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Book Antiqua" pitchFamily="18" charset="0"/>
              </a:rPr>
              <a:t>Where is the “true” city center?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Book Antiqua" pitchFamily="18" charset="0"/>
              </a:rPr>
              <a:t>Where was it when specimen was collected</a:t>
            </a:r>
            <a:r>
              <a:rPr lang="en-US" b="1" dirty="0" smtClean="0">
                <a:solidFill>
                  <a:srgbClr val="C00000"/>
                </a:solidFill>
                <a:latin typeface="Book Antiqua" pitchFamily="18" charset="0"/>
              </a:rPr>
              <a:t>?</a:t>
            </a:r>
            <a:endParaRPr lang="en-US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Paleontological “localities”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914400"/>
            <a:ext cx="8412480" cy="5791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Historically age &amp; stratigraphy associated with locality </a:t>
            </a: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(paleontological context)</a:t>
            </a:r>
          </a:p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Many Paleo Collections stored by some </a:t>
            </a:r>
            <a:r>
              <a:rPr lang="en-US" dirty="0">
                <a:solidFill>
                  <a:srgbClr val="006600"/>
                </a:solidFill>
                <a:latin typeface="Book Antiqua" pitchFamily="18" charset="0"/>
              </a:rPr>
              <a:t>paleontological context</a:t>
            </a:r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Age &amp; Geography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Age &amp; Stratigraphy &amp; Geography</a:t>
            </a:r>
          </a:p>
          <a:p>
            <a:pPr>
              <a:buNone/>
            </a:pPr>
            <a:endParaRPr lang="en-US" dirty="0">
              <a:latin typeface="Book Antiqua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159354"/>
            <a:ext cx="1905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783286"/>
            <a:ext cx="2091306" cy="279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82348"/>
            <a:ext cx="1793875" cy="252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" y="73152"/>
            <a:ext cx="8988552" cy="6858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3">
                  <a:lumMod val="75000"/>
                </a:schemeClr>
              </a:extrusionClr>
              <a:contourClr>
                <a:srgbClr val="003300"/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3300">
                      <a:alpha val="30000"/>
                    </a:srgbClr>
                  </a:outerShdw>
                </a:effectLst>
                <a:latin typeface="Book Antiqua" pitchFamily="18" charset="0"/>
              </a:rPr>
              <a:t>Defining Paleontological localities</a:t>
            </a:r>
            <a:endParaRPr lang="en-US" sz="4000" b="1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33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914400"/>
            <a:ext cx="8412480" cy="5791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Is it a point on a map?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Treating as 2-D with associated info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1400A, 1400B, 1400C</a:t>
            </a:r>
          </a:p>
          <a:p>
            <a:pPr lvl="1"/>
            <a:endParaRPr lang="en-US" dirty="0" smtClean="0">
              <a:solidFill>
                <a:srgbClr val="006600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OR</a:t>
            </a:r>
          </a:p>
          <a:p>
            <a:endParaRPr lang="en-US" sz="1100" dirty="0" smtClean="0">
              <a:solidFill>
                <a:srgbClr val="006600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Is it a point on a map with depth </a:t>
            </a:r>
            <a:r>
              <a:rPr lang="en-US" sz="2800" dirty="0" smtClean="0">
                <a:solidFill>
                  <a:srgbClr val="006600"/>
                </a:solidFill>
                <a:latin typeface="Book Antiqua" pitchFamily="18" charset="0"/>
              </a:rPr>
              <a:t>(point in space)</a:t>
            </a:r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?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Treating as 3-D that still could have associated info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  <a:latin typeface="Book Antiqua" pitchFamily="18" charset="0"/>
              </a:rPr>
              <a:t>1400 (1400A), 1900 (1400B), 1901 (1400C)</a:t>
            </a:r>
          </a:p>
          <a:p>
            <a:pPr>
              <a:buNone/>
            </a:pPr>
            <a:endParaRPr lang="en-US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38200"/>
            <a:ext cx="1422911" cy="282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714</Words>
  <Application>Microsoft Office PowerPoint</Application>
  <PresentationFormat>On-screen Show (4:3)</PresentationFormat>
  <Paragraphs>166</Paragraphs>
  <Slides>17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Book Antiqua</vt:lpstr>
      <vt:lpstr>Calibri</vt:lpstr>
      <vt:lpstr>Office Theme</vt:lpstr>
      <vt:lpstr>Worksheet</vt:lpstr>
      <vt:lpstr>Reality check: Our experience integrating invertebrate paleontology and paleobotany collection databases</vt:lpstr>
      <vt:lpstr>PowerPoint Presentation</vt:lpstr>
      <vt:lpstr>What do these collections encompass?</vt:lpstr>
      <vt:lpstr>Why are we databasing?</vt:lpstr>
      <vt:lpstr>Why are we integrating our collections?</vt:lpstr>
      <vt:lpstr>Why a “reality check”?</vt:lpstr>
      <vt:lpstr>Paleontological “localities”</vt:lpstr>
      <vt:lpstr>Paleontological “localities”</vt:lpstr>
      <vt:lpstr>Defining Paleontological localities</vt:lpstr>
      <vt:lpstr>Other “locality” concerns</vt:lpstr>
      <vt:lpstr>“Locality” differences – Why debated?</vt:lpstr>
      <vt:lpstr>What is a Paleontological specimen?</vt:lpstr>
      <vt:lpstr>Loanable Object vs. Identifiable Specimen</vt:lpstr>
      <vt:lpstr>Recording/Assigning IDs</vt:lpstr>
      <vt:lpstr>What about those IDs?</vt:lpstr>
      <vt:lpstr>More - What about those IDs?</vt:lpstr>
      <vt:lpstr>PowerPoint Presentation</vt:lpstr>
    </vt:vector>
  </TitlesOfParts>
  <Company>SNOMNH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Reality Check: Our experience integrating invertebrate paleontology and paleobotany collection databases “The Talk’</dc:title>
  <dc:creator>JohnLewisArmitage</dc:creator>
  <cp:lastModifiedBy>Paleobotany</cp:lastModifiedBy>
  <cp:revision>159</cp:revision>
  <dcterms:created xsi:type="dcterms:W3CDTF">2012-04-23T16:56:24Z</dcterms:created>
  <dcterms:modified xsi:type="dcterms:W3CDTF">2012-04-28T12:01:23Z</dcterms:modified>
</cp:coreProperties>
</file>