
<file path=[Content_Types].xml><?xml version="1.0" encoding="utf-8"?>
<Types xmlns="http://schemas.openxmlformats.org/package/2006/content-types">
  <Default Extension="xml" ContentType="application/xml"/>
  <Default Extension="jpeg" ContentType="image/jpeg"/>
  <Default Extension="jpg" ContentType="image/jpeg"/>
  <Default Extension="tiff" ContentType="image/tiff"/>
  <Default Extension="rels" ContentType="application/vnd.openxmlformats-package.relationships+xm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2" r:id="rId1"/>
  </p:sldMasterIdLst>
  <p:notesMasterIdLst>
    <p:notesMasterId r:id="rId9"/>
  </p:notesMasterIdLst>
  <p:sldIdLst>
    <p:sldId id="261" r:id="rId2"/>
    <p:sldId id="300" r:id="rId3"/>
    <p:sldId id="274" r:id="rId4"/>
    <p:sldId id="295" r:id="rId5"/>
    <p:sldId id="301" r:id="rId6"/>
    <p:sldId id="299" r:id="rId7"/>
    <p:sldId id="280" r:id="rId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A850"/>
    <a:srgbClr val="00A7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077" autoAdjust="0"/>
  </p:normalViewPr>
  <p:slideViewPr>
    <p:cSldViewPr>
      <p:cViewPr>
        <p:scale>
          <a:sx n="139" d="100"/>
          <a:sy n="139" d="100"/>
        </p:scale>
        <p:origin x="-376" y="-56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01" d="100"/>
          <a:sy n="101" d="100"/>
        </p:scale>
        <p:origin x="-3528" y="6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interSettings" Target="printerSettings/printerSettings1.bin"/></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9E10CD-4DEB-45DA-A2BB-4B29225B696B}" type="datetimeFigureOut">
              <a:rPr lang="en-US" smtClean="0"/>
              <a:t>10/2/12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AB71BA-52D9-4FF5-8C0D-2CE33372DFB0}" type="slidenum">
              <a:rPr lang="en-US" smtClean="0"/>
              <a:t>‹#›</a:t>
            </a:fld>
            <a:endParaRPr lang="en-US"/>
          </a:p>
        </p:txBody>
      </p:sp>
    </p:spTree>
    <p:extLst>
      <p:ext uri="{BB962C8B-B14F-4D97-AF65-F5344CB8AC3E}">
        <p14:creationId xmlns:p14="http://schemas.microsoft.com/office/powerpoint/2010/main" val="12912521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1</a:t>
            </a:fld>
            <a:endParaRPr lang="en-US"/>
          </a:p>
        </p:txBody>
      </p:sp>
    </p:spTree>
    <p:extLst>
      <p:ext uri="{BB962C8B-B14F-4D97-AF65-F5344CB8AC3E}">
        <p14:creationId xmlns:p14="http://schemas.microsoft.com/office/powerpoint/2010/main" val="30787851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iDigBio</a:t>
            </a:r>
            <a:r>
              <a:rPr lang="en-US" dirty="0"/>
              <a:t> uses a cloud-based strategy for building its </a:t>
            </a:r>
            <a:r>
              <a:rPr lang="en-US" dirty="0" err="1"/>
              <a:t>cyberinfrastructure</a:t>
            </a:r>
            <a:r>
              <a:rPr lang="en-US" dirty="0"/>
              <a:t>.</a:t>
            </a:r>
          </a:p>
          <a:p>
            <a:r>
              <a:rPr lang="en-US" dirty="0"/>
              <a:t>The strategy is to build a federated scalable object storage and information processing that can be accessed through programmatic and web-based interfaces; always relying on standards, proven solutions and sustainable software that can be packaged in virtual appliances that facilitate the digitization workflow.</a:t>
            </a:r>
          </a:p>
          <a:p>
            <a:r>
              <a:rPr lang="en-US" dirty="0"/>
              <a:t>This process is transparent and with continuous consultation with stakeholders through surveys, working groups, etc.</a:t>
            </a:r>
          </a:p>
          <a:p>
            <a:endParaRPr lang="en-US" dirty="0"/>
          </a:p>
          <a:p>
            <a:r>
              <a:rPr lang="en-US" dirty="0"/>
              <a:t>The picture abstracts main components that are being built into the </a:t>
            </a:r>
            <a:r>
              <a:rPr lang="en-US" dirty="0" err="1"/>
              <a:t>iDigBio</a:t>
            </a:r>
            <a:r>
              <a:rPr lang="en-US" dirty="0"/>
              <a:t> </a:t>
            </a:r>
            <a:r>
              <a:rPr lang="en-US" dirty="0" err="1"/>
              <a:t>cyberinfrastructure</a:t>
            </a:r>
            <a:r>
              <a:rPr lang="en-US" dirty="0"/>
              <a:t>, and suffices to say that it is being built having in mind the strategy just described.</a:t>
            </a:r>
          </a:p>
          <a:p>
            <a:r>
              <a:rPr lang="en-US" dirty="0"/>
              <a:t>----------------------</a:t>
            </a:r>
          </a:p>
          <a:p>
            <a:r>
              <a:rPr lang="en-US" dirty="0"/>
              <a:t>If the presenter is asked about the details of the figure, it shows:</a:t>
            </a:r>
          </a:p>
          <a:p>
            <a:r>
              <a:rPr lang="en-US" dirty="0"/>
              <a:t>a) The physical hardware at the bottom layer (“Cloud Nodes”);</a:t>
            </a:r>
          </a:p>
          <a:p>
            <a:r>
              <a:rPr lang="en-US" dirty="0"/>
              <a:t>b) The storage of both text and binary objects (“Bulk Text Storage” and “Binary Object Storage”) on top of physical nodes;</a:t>
            </a:r>
          </a:p>
          <a:p>
            <a:r>
              <a:rPr lang="en-US" dirty="0"/>
              <a:t>c) Various types of customized indexing that accelerates searches of data (“Full-text and Faceted Indexing”, “Geo-spatial and Range Indexing)”;</a:t>
            </a:r>
          </a:p>
          <a:p>
            <a:r>
              <a:rPr lang="en-US" dirty="0"/>
              <a:t>d) The different types of Application Programming Interfaces (APIs) that will be exposed to the public (“Search API”, “Metadata API”, “Object API”). The APIs allow other applications, especially from other stakeholders, to ingest and retrieve the data in </a:t>
            </a:r>
            <a:r>
              <a:rPr lang="en-US" dirty="0" err="1"/>
              <a:t>iDigBio</a:t>
            </a:r>
            <a:r>
              <a:rPr lang="en-US" dirty="0"/>
              <a:t> in a programmatic fashion.</a:t>
            </a:r>
          </a:p>
          <a:p>
            <a:r>
              <a:rPr lang="en-US" dirty="0"/>
              <a:t>e) The “</a:t>
            </a:r>
            <a:r>
              <a:rPr lang="en-US" dirty="0" err="1"/>
              <a:t>iDigBio</a:t>
            </a:r>
            <a:r>
              <a:rPr lang="en-US" dirty="0"/>
              <a:t> Specimen Portal” provides a web-based user interface that also makes use of the exposed APIs.</a:t>
            </a:r>
          </a:p>
          <a:p>
            <a:r>
              <a:rPr lang="en-US" dirty="0"/>
              <a:t>f) Different types of “Appliances” and “Third Party Consumers” also interact with the exposed APIs with the purpose of facilitating the digitization process by packaging well existing biodiversity tools.</a:t>
            </a:r>
          </a:p>
          <a:p>
            <a:r>
              <a:rPr lang="en-US" dirty="0"/>
              <a:t>g) All components will need to be integrated and managed securely (authentication, authorization, access control, auditing).</a:t>
            </a:r>
          </a:p>
          <a:p>
            <a:endParaRPr lang="en-US" dirty="0"/>
          </a:p>
          <a:p>
            <a:r>
              <a:rPr lang="en-US" dirty="0"/>
              <a:t>The names in smaller fonts inside each box (e.g., Apache, </a:t>
            </a:r>
            <a:r>
              <a:rPr lang="en-US" dirty="0" err="1"/>
              <a:t>Solr</a:t>
            </a:r>
            <a:r>
              <a:rPr lang="en-US" dirty="0"/>
              <a:t>) are particular software packages considered for delivering the expected capability.</a:t>
            </a:r>
          </a:p>
          <a:p>
            <a:endParaRPr lang="en-US" dirty="0"/>
          </a:p>
          <a:p>
            <a:endParaRPr lang="en-US" dirty="0"/>
          </a:p>
        </p:txBody>
      </p:sp>
      <p:sp>
        <p:nvSpPr>
          <p:cNvPr id="4" name="Slide Number Placeholder 3"/>
          <p:cNvSpPr>
            <a:spLocks noGrp="1"/>
          </p:cNvSpPr>
          <p:nvPr>
            <p:ph type="sldNum" sz="quarter" idx="10"/>
          </p:nvPr>
        </p:nvSpPr>
        <p:spPr/>
        <p:txBody>
          <a:bodyPr/>
          <a:lstStyle/>
          <a:p>
            <a:fld id="{EAAB71BA-52D9-4FF5-8C0D-2CE33372DFB0}" type="slidenum">
              <a:rPr lang="en-US" smtClean="0"/>
              <a:t>5</a:t>
            </a:fld>
            <a:endParaRPr lang="en-US"/>
          </a:p>
        </p:txBody>
      </p:sp>
    </p:spTree>
    <p:extLst>
      <p:ext uri="{BB962C8B-B14F-4D97-AF65-F5344CB8AC3E}">
        <p14:creationId xmlns:p14="http://schemas.microsoft.com/office/powerpoint/2010/main" val="1374351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2D2B3B-882E-40F3-A32F-6DD516915044}" type="slidenum">
              <a:rPr lang="en-US" smtClean="0"/>
              <a:pPr/>
              <a:t>‹#›</a:t>
            </a:fld>
            <a:endParaRPr lang="en-US" dirty="0"/>
          </a:p>
        </p:txBody>
      </p:sp>
    </p:spTree>
    <p:extLst>
      <p:ext uri="{BB962C8B-B14F-4D97-AF65-F5344CB8AC3E}">
        <p14:creationId xmlns:p14="http://schemas.microsoft.com/office/powerpoint/2010/main" val="940616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21474949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482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21D23B-8599-4842-B32C-D3E73C008BAF}"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364932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21D23B-8599-4842-B32C-D3E73C008BAF}" type="datetimeFigureOut">
              <a:rPr lang="en-US" smtClean="0"/>
              <a:t>10/2/12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1316556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21D23B-8599-4842-B32C-D3E73C008BAF}" type="datetimeFigureOut">
              <a:rPr lang="en-US" smtClean="0"/>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3418197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21D23B-8599-4842-B32C-D3E73C008BAF}" type="datetimeFigureOut">
              <a:rPr lang="en-US" smtClean="0"/>
              <a:t>10/2/12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1796348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21D23B-8599-4842-B32C-D3E73C008BAF}" type="datetimeFigureOut">
              <a:rPr lang="en-US" smtClean="0"/>
              <a:t>10/2/12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28078598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21D23B-8599-4842-B32C-D3E73C008BAF}" type="datetimeFigureOut">
              <a:rPr lang="en-US" smtClean="0"/>
              <a:t>10/2/12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2537293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2D2B3B-882E-40F3-A32F-6DD516915044}" type="slidenum">
              <a:rPr lang="en-US" smtClean="0"/>
              <a:pPr/>
              <a:t>‹#›</a:t>
            </a:fld>
            <a:endParaRPr lang="en-US"/>
          </a:p>
        </p:txBody>
      </p:sp>
    </p:spTree>
    <p:extLst>
      <p:ext uri="{BB962C8B-B14F-4D97-AF65-F5344CB8AC3E}">
        <p14:creationId xmlns:p14="http://schemas.microsoft.com/office/powerpoint/2010/main" val="225307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21D23B-8599-4842-B32C-D3E73C008BAF}" type="datetimeFigureOut">
              <a:rPr lang="en-US" smtClean="0"/>
              <a:t>10/2/12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0B1A3C-1260-4E81-A40F-FE28022A9393}" type="slidenum">
              <a:rPr lang="en-US" smtClean="0"/>
              <a:t>‹#›</a:t>
            </a:fld>
            <a:endParaRPr lang="en-US"/>
          </a:p>
        </p:txBody>
      </p:sp>
    </p:spTree>
    <p:extLst>
      <p:ext uri="{BB962C8B-B14F-4D97-AF65-F5344CB8AC3E}">
        <p14:creationId xmlns:p14="http://schemas.microsoft.com/office/powerpoint/2010/main" val="28837242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21D23B-8599-4842-B32C-D3E73C008BAF}" type="datetimeFigureOut">
              <a:rPr lang="en-US" smtClean="0"/>
              <a:t>10/2/12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0B1A3C-1260-4E81-A40F-FE28022A9393}" type="slidenum">
              <a:rPr lang="en-US" smtClean="0"/>
              <a:t>‹#›</a:t>
            </a:fld>
            <a:endParaRPr lang="en-US"/>
          </a:p>
        </p:txBody>
      </p:sp>
    </p:spTree>
    <p:extLst>
      <p:ext uri="{BB962C8B-B14F-4D97-AF65-F5344CB8AC3E}">
        <p14:creationId xmlns:p14="http://schemas.microsoft.com/office/powerpoint/2010/main" val="1161234650"/>
      </p:ext>
    </p:extLst>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image" Target="../media/image3.jpg"/><Relationship Id="rId6" Type="http://schemas.openxmlformats.org/officeDocument/2006/relationships/image" Target="../media/image4.png"/><Relationship Id="rId7" Type="http://schemas.openxmlformats.org/officeDocument/2006/relationships/image" Target="../media/image5.jpeg"/><Relationship Id="rId8" Type="http://schemas.openxmlformats.org/officeDocument/2006/relationships/image" Target="../media/image6.tiff"/><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hyperlink" Target="http://tcn.amnh.org/" TargetMode="External"/><Relationship Id="rId4" Type="http://schemas.openxmlformats.org/officeDocument/2006/relationships/hyperlink" Target="http://symbiota.org/nalichens/index.php" TargetMode="External"/><Relationship Id="rId5" Type="http://schemas.openxmlformats.org/officeDocument/2006/relationships/hyperlink" Target="http://symbiota.org/bryophytes/index.php" TargetMode="External"/><Relationship Id="rId6" Type="http://schemas.openxmlformats.org/officeDocument/2006/relationships/hyperlink" Target="http://hasbrouck.asu.edu/symbiota/portal/index.php" TargetMode="External"/><Relationship Id="rId7" Type="http://schemas.openxmlformats.org/officeDocument/2006/relationships/image" Target="../media/image7.png"/><Relationship Id="rId1" Type="http://schemas.openxmlformats.org/officeDocument/2006/relationships/slideLayout" Target="../slideLayouts/slideLayout7.xml"/><Relationship Id="rId2" Type="http://schemas.openxmlformats.org/officeDocument/2006/relationships/hyperlink" Target="http://invertnet.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6.tiff"/><Relationship Id="rId5" Type="http://schemas.openxmlformats.org/officeDocument/2006/relationships/image" Target="../media/image11.png"/><Relationship Id="rId6"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3733800"/>
            <a:ext cx="2937933" cy="222303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6602543" y="2846258"/>
            <a:ext cx="2294949" cy="3308034"/>
          </a:xfrm>
          <a:prstGeom prst="rect">
            <a:avLst/>
          </a:prstGeom>
          <a:scene3d>
            <a:camera prst="orthographicFront">
              <a:rot lat="0" lon="0" rev="16200000"/>
            </a:camera>
            <a:lightRig rig="threePt" dir="t"/>
          </a:scene3d>
        </p:spPr>
      </p:pic>
      <p:sp>
        <p:nvSpPr>
          <p:cNvPr id="28" name="TextBox 27"/>
          <p:cNvSpPr txBox="1"/>
          <p:nvPr/>
        </p:nvSpPr>
        <p:spPr>
          <a:xfrm>
            <a:off x="0" y="6396335"/>
            <a:ext cx="9144000" cy="461665"/>
          </a:xfrm>
          <a:prstGeom prst="rect">
            <a:avLst/>
          </a:prstGeom>
          <a:solidFill>
            <a:srgbClr val="6AA850"/>
          </a:solidFill>
        </p:spPr>
        <p:txBody>
          <a:bodyPr wrap="square" rtlCol="0">
            <a:spAutoFit/>
          </a:bodyPr>
          <a:lstStyle/>
          <a:p>
            <a:pPr algn="ctr"/>
            <a:endParaRPr lang="en-US" sz="2400" b="1" dirty="0"/>
          </a:p>
        </p:txBody>
      </p:sp>
      <p:sp>
        <p:nvSpPr>
          <p:cNvPr id="24" name="TextBox 23"/>
          <p:cNvSpPr txBox="1"/>
          <p:nvPr/>
        </p:nvSpPr>
        <p:spPr>
          <a:xfrm>
            <a:off x="0" y="0"/>
            <a:ext cx="9144000" cy="230832"/>
          </a:xfrm>
          <a:prstGeom prst="rect">
            <a:avLst/>
          </a:prstGeom>
          <a:solidFill>
            <a:srgbClr val="6AA850"/>
          </a:solidFill>
        </p:spPr>
        <p:txBody>
          <a:bodyPr wrap="square" rtlCol="0">
            <a:spAutoFit/>
          </a:bodyPr>
          <a:lstStyle/>
          <a:p>
            <a:pPr algn="ctr"/>
            <a:endParaRPr lang="en-US" sz="900" b="1" dirty="0"/>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86400" y="304800"/>
            <a:ext cx="2887579" cy="2286000"/>
          </a:xfrm>
          <a:prstGeom prst="rect">
            <a:avLst/>
          </a:prstGeom>
        </p:spPr>
      </p:pic>
      <p:pic>
        <p:nvPicPr>
          <p:cNvPr id="12" name="Picture 6" descr="https://www.idigbio.org/wiki/_media/idigbio_logo_rgb.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4583" y="762000"/>
            <a:ext cx="3763617" cy="116291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609600" y="2077315"/>
            <a:ext cx="4572000" cy="954107"/>
          </a:xfrm>
          <a:prstGeom prst="rect">
            <a:avLst/>
          </a:prstGeom>
        </p:spPr>
        <p:txBody>
          <a:bodyPr>
            <a:spAutoFit/>
          </a:bodyPr>
          <a:lstStyle/>
          <a:p>
            <a:pPr algn="ctr"/>
            <a:r>
              <a:rPr lang="en-US" sz="2400" b="1" dirty="0" smtClean="0"/>
              <a:t>University </a:t>
            </a:r>
            <a:r>
              <a:rPr lang="en-US" sz="2400" b="1" dirty="0"/>
              <a:t>of </a:t>
            </a:r>
            <a:r>
              <a:rPr lang="en-US" sz="2400" b="1" dirty="0" smtClean="0"/>
              <a:t>Florida</a:t>
            </a:r>
          </a:p>
          <a:p>
            <a:pPr algn="ctr"/>
            <a:r>
              <a:rPr lang="en-US" sz="800" b="1" dirty="0" smtClean="0"/>
              <a:t> </a:t>
            </a:r>
            <a:endParaRPr lang="en-US" sz="800" b="1" dirty="0"/>
          </a:p>
          <a:p>
            <a:pPr algn="ctr"/>
            <a:r>
              <a:rPr lang="en-US" sz="2400" b="1" dirty="0" smtClean="0"/>
              <a:t>Florida </a:t>
            </a:r>
            <a:r>
              <a:rPr lang="en-US" sz="2400" b="1" dirty="0"/>
              <a:t>State University </a:t>
            </a:r>
            <a:endParaRPr lang="en-US" sz="2400" dirty="0"/>
          </a:p>
        </p:txBody>
      </p:sp>
      <p:sp>
        <p:nvSpPr>
          <p:cNvPr id="4" name="Rectangle 3"/>
          <p:cNvSpPr/>
          <p:nvPr/>
        </p:nvSpPr>
        <p:spPr>
          <a:xfrm>
            <a:off x="3886200" y="5791200"/>
            <a:ext cx="1798313" cy="369332"/>
          </a:xfrm>
          <a:prstGeom prst="rect">
            <a:avLst/>
          </a:prstGeom>
        </p:spPr>
        <p:txBody>
          <a:bodyPr wrap="none">
            <a:spAutoFit/>
          </a:bodyPr>
          <a:lstStyle/>
          <a:p>
            <a:r>
              <a:rPr lang="en-US" b="1" dirty="0" smtClean="0">
                <a:solidFill>
                  <a:srgbClr val="000000"/>
                </a:solidFill>
              </a:rPr>
              <a:t>www.iDigBio.org</a:t>
            </a:r>
            <a:endParaRPr lang="en-US" b="1" dirty="0">
              <a:solidFill>
                <a:srgbClr val="000000"/>
              </a:solidFill>
            </a:endParaRPr>
          </a:p>
        </p:txBody>
      </p:sp>
      <p:pic>
        <p:nvPicPr>
          <p:cNvPr id="5" name="Picture 4" descr="Day 1 imaging station crop1.jp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29000" y="3581400"/>
            <a:ext cx="2743200" cy="2000048"/>
          </a:xfrm>
          <a:prstGeom prst="rect">
            <a:avLst/>
          </a:prstGeom>
        </p:spPr>
      </p:pic>
      <p:pic>
        <p:nvPicPr>
          <p:cNvPr id="13" name="Picture 12" descr="C:\Users\dpaul\Downloads\nsf1.t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4800" y="6096000"/>
            <a:ext cx="660504" cy="6639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265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6396335"/>
            <a:ext cx="9144000" cy="461665"/>
          </a:xfrm>
          <a:prstGeom prst="rect">
            <a:avLst/>
          </a:prstGeom>
          <a:solidFill>
            <a:srgbClr val="6AA850"/>
          </a:solidFill>
        </p:spPr>
        <p:txBody>
          <a:bodyPr wrap="square" rtlCol="0">
            <a:spAutoFit/>
          </a:bodyPr>
          <a:lstStyle/>
          <a:p>
            <a:pPr algn="ctr"/>
            <a:endParaRPr lang="en-US" sz="2400" b="1" dirty="0"/>
          </a:p>
        </p:txBody>
      </p:sp>
      <p:sp>
        <p:nvSpPr>
          <p:cNvPr id="6" name="TextBox 5"/>
          <p:cNvSpPr txBox="1"/>
          <p:nvPr/>
        </p:nvSpPr>
        <p:spPr>
          <a:xfrm>
            <a:off x="4953000" y="2209800"/>
            <a:ext cx="3676650" cy="461665"/>
          </a:xfrm>
          <a:prstGeom prst="rect">
            <a:avLst/>
          </a:prstGeom>
          <a:noFill/>
        </p:spPr>
        <p:txBody>
          <a:bodyPr wrap="square" rtlCol="0">
            <a:spAutoFit/>
          </a:bodyPr>
          <a:lstStyle/>
          <a:p>
            <a:pPr algn="ctr"/>
            <a:endParaRPr lang="en-US" sz="2400" b="1" dirty="0">
              <a:solidFill>
                <a:schemeClr val="tx2"/>
              </a:solidFill>
            </a:endParaRPr>
          </a:p>
        </p:txBody>
      </p:sp>
      <p:sp>
        <p:nvSpPr>
          <p:cNvPr id="2" name="Title 1"/>
          <p:cNvSpPr>
            <a:spLocks noGrp="1"/>
          </p:cNvSpPr>
          <p:nvPr>
            <p:ph type="title"/>
          </p:nvPr>
        </p:nvSpPr>
        <p:spPr>
          <a:xfrm>
            <a:off x="457200" y="457200"/>
            <a:ext cx="8229600" cy="792162"/>
          </a:xfrm>
        </p:spPr>
        <p:txBody>
          <a:bodyPr>
            <a:normAutofit/>
          </a:bodyPr>
          <a:lstStyle/>
          <a:p>
            <a:r>
              <a:rPr lang="en-US" sz="2800" b="1" dirty="0" smtClean="0"/>
              <a:t>Advancing Digitization </a:t>
            </a:r>
            <a:r>
              <a:rPr lang="en-US" sz="2800" b="1" dirty="0"/>
              <a:t>of </a:t>
            </a:r>
            <a:r>
              <a:rPr lang="en-US" sz="2800" b="1" dirty="0" smtClean="0"/>
              <a:t>Biodiversity Collections</a:t>
            </a:r>
            <a:endParaRPr lang="en-US" sz="2800" b="1" dirty="0"/>
          </a:p>
        </p:txBody>
      </p:sp>
      <p:sp>
        <p:nvSpPr>
          <p:cNvPr id="3" name="Content Placeholder 2"/>
          <p:cNvSpPr>
            <a:spLocks noGrp="1"/>
          </p:cNvSpPr>
          <p:nvPr>
            <p:ph idx="1"/>
          </p:nvPr>
        </p:nvSpPr>
        <p:spPr>
          <a:xfrm>
            <a:off x="457200" y="1295400"/>
            <a:ext cx="7924800" cy="4876800"/>
          </a:xfrm>
        </p:spPr>
        <p:txBody>
          <a:bodyPr>
            <a:noAutofit/>
          </a:bodyPr>
          <a:lstStyle/>
          <a:p>
            <a:r>
              <a:rPr lang="en-US" sz="1800" b="1" dirty="0" smtClean="0">
                <a:solidFill>
                  <a:srgbClr val="000000"/>
                </a:solidFill>
              </a:rPr>
              <a:t>Facilitate use </a:t>
            </a:r>
            <a:r>
              <a:rPr lang="en-US" sz="1800" b="1" dirty="0">
                <a:solidFill>
                  <a:srgbClr val="000000"/>
                </a:solidFill>
              </a:rPr>
              <a:t>of biodiversity data to address environmental and economic </a:t>
            </a:r>
            <a:r>
              <a:rPr lang="en-US" sz="1800" b="1" dirty="0" smtClean="0">
                <a:solidFill>
                  <a:srgbClr val="000000"/>
                </a:solidFill>
              </a:rPr>
              <a:t> </a:t>
            </a:r>
          </a:p>
          <a:p>
            <a:pPr marL="0" indent="0">
              <a:buNone/>
            </a:pPr>
            <a:r>
              <a:rPr lang="en-US" sz="1800" b="1" dirty="0">
                <a:solidFill>
                  <a:srgbClr val="000000"/>
                </a:solidFill>
              </a:rPr>
              <a:t> </a:t>
            </a:r>
            <a:r>
              <a:rPr lang="en-US" sz="1800" b="1" dirty="0" smtClean="0">
                <a:solidFill>
                  <a:srgbClr val="000000"/>
                </a:solidFill>
              </a:rPr>
              <a:t>         challenges</a:t>
            </a:r>
            <a:endParaRPr lang="en-US" sz="1800" b="1" dirty="0">
              <a:solidFill>
                <a:srgbClr val="000000"/>
              </a:solidFill>
            </a:endParaRPr>
          </a:p>
          <a:p>
            <a:pPr lvl="1">
              <a:buFont typeface="Wingdings" pitchFamily="2" charset="2"/>
              <a:buChar char="§"/>
            </a:pPr>
            <a:r>
              <a:rPr lang="en-US" sz="1800" dirty="0" smtClean="0">
                <a:solidFill>
                  <a:srgbClr val="000000"/>
                </a:solidFill>
              </a:rPr>
              <a:t>Researchers</a:t>
            </a:r>
            <a:endParaRPr lang="en-US" sz="1800" dirty="0">
              <a:solidFill>
                <a:srgbClr val="000000"/>
              </a:solidFill>
            </a:endParaRPr>
          </a:p>
          <a:p>
            <a:pPr lvl="1">
              <a:buFont typeface="Wingdings" pitchFamily="2" charset="2"/>
              <a:buChar char="§"/>
            </a:pPr>
            <a:r>
              <a:rPr lang="en-US" sz="1800" dirty="0">
                <a:solidFill>
                  <a:srgbClr val="000000"/>
                </a:solidFill>
              </a:rPr>
              <a:t>Educators</a:t>
            </a:r>
          </a:p>
          <a:p>
            <a:pPr lvl="1">
              <a:buFont typeface="Wingdings" pitchFamily="2" charset="2"/>
              <a:buChar char="§"/>
            </a:pPr>
            <a:r>
              <a:rPr lang="en-US" sz="1800" dirty="0" smtClean="0">
                <a:solidFill>
                  <a:srgbClr val="000000"/>
                </a:solidFill>
              </a:rPr>
              <a:t>General public</a:t>
            </a:r>
          </a:p>
          <a:p>
            <a:pPr lvl="1">
              <a:buFont typeface="Wingdings" pitchFamily="2" charset="2"/>
              <a:buChar char="§"/>
            </a:pPr>
            <a:r>
              <a:rPr lang="en-US" sz="1800" dirty="0" smtClean="0">
                <a:solidFill>
                  <a:srgbClr val="000000"/>
                </a:solidFill>
              </a:rPr>
              <a:t>Policy</a:t>
            </a:r>
            <a:r>
              <a:rPr lang="en-US" sz="1800" dirty="0">
                <a:solidFill>
                  <a:srgbClr val="000000"/>
                </a:solidFill>
              </a:rPr>
              <a:t>-makers</a:t>
            </a:r>
          </a:p>
          <a:p>
            <a:pPr marL="0" indent="0">
              <a:buNone/>
            </a:pPr>
            <a:endParaRPr lang="en-US" sz="1100" dirty="0" smtClean="0">
              <a:solidFill>
                <a:srgbClr val="000000"/>
              </a:solidFill>
            </a:endParaRPr>
          </a:p>
          <a:p>
            <a:r>
              <a:rPr lang="en-US" sz="1800" b="1" dirty="0" smtClean="0">
                <a:solidFill>
                  <a:srgbClr val="000000"/>
                </a:solidFill>
              </a:rPr>
              <a:t>Enable digitization of biodiversity collections data</a:t>
            </a:r>
          </a:p>
          <a:p>
            <a:pPr lvl="1">
              <a:buFont typeface="Wingdings" pitchFamily="2" charset="2"/>
              <a:buChar char="§"/>
            </a:pPr>
            <a:r>
              <a:rPr lang="en-US" sz="1800" dirty="0" smtClean="0">
                <a:solidFill>
                  <a:srgbClr val="000000"/>
                </a:solidFill>
              </a:rPr>
              <a:t>Develop efficient and effective digitization standards and workflows </a:t>
            </a:r>
          </a:p>
          <a:p>
            <a:pPr lvl="1">
              <a:buFont typeface="Wingdings" pitchFamily="2" charset="2"/>
              <a:buChar char="§"/>
            </a:pPr>
            <a:r>
              <a:rPr lang="en-US" sz="1800" dirty="0">
                <a:solidFill>
                  <a:srgbClr val="000000"/>
                </a:solidFill>
              </a:rPr>
              <a:t>Respond to </a:t>
            </a:r>
            <a:r>
              <a:rPr lang="en-US" sz="1800" dirty="0" err="1">
                <a:solidFill>
                  <a:srgbClr val="000000"/>
                </a:solidFill>
              </a:rPr>
              <a:t>cyberinfrastructure</a:t>
            </a:r>
            <a:r>
              <a:rPr lang="en-US" sz="1800" dirty="0">
                <a:solidFill>
                  <a:srgbClr val="000000"/>
                </a:solidFill>
              </a:rPr>
              <a:t> needs</a:t>
            </a:r>
          </a:p>
          <a:p>
            <a:pPr marL="457200" lvl="1" indent="0">
              <a:buNone/>
            </a:pPr>
            <a:endParaRPr lang="en-US" sz="1100" dirty="0" smtClean="0">
              <a:solidFill>
                <a:srgbClr val="000000"/>
              </a:solidFill>
            </a:endParaRPr>
          </a:p>
          <a:p>
            <a:r>
              <a:rPr lang="en-US" sz="1800" b="1" dirty="0" smtClean="0">
                <a:solidFill>
                  <a:srgbClr val="000000"/>
                </a:solidFill>
              </a:rPr>
              <a:t>Provide portal access to biodiversity data in a cloud-computing environment</a:t>
            </a:r>
          </a:p>
          <a:p>
            <a:pPr marL="457200" lvl="1" indent="0">
              <a:buNone/>
            </a:pPr>
            <a:endParaRPr lang="en-US" sz="1100" dirty="0" smtClean="0">
              <a:solidFill>
                <a:srgbClr val="000000"/>
              </a:solidFill>
            </a:endParaRPr>
          </a:p>
          <a:p>
            <a:r>
              <a:rPr lang="en-US" sz="1800" b="1" dirty="0" smtClean="0">
                <a:solidFill>
                  <a:srgbClr val="000000"/>
                </a:solidFill>
              </a:rPr>
              <a:t>Plan for long-term sustainability of the national digitization effort</a:t>
            </a:r>
          </a:p>
          <a:p>
            <a:pPr marL="742950" lvl="2" indent="-342900">
              <a:buFont typeface="Wingdings" charset="2"/>
              <a:buChar char="§"/>
            </a:pPr>
            <a:r>
              <a:rPr lang="en-US" sz="1800" dirty="0">
                <a:solidFill>
                  <a:srgbClr val="000000"/>
                </a:solidFill>
              </a:rPr>
              <a:t>Expand participation: partners and data sources</a:t>
            </a:r>
          </a:p>
          <a:p>
            <a:endParaRPr lang="en-US" sz="1800" b="1" dirty="0" smtClean="0">
              <a:solidFill>
                <a:srgbClr val="953735"/>
              </a:solidFill>
            </a:endParaRPr>
          </a:p>
        </p:txBody>
      </p:sp>
      <p:pic>
        <p:nvPicPr>
          <p:cNvPr id="10"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59039" y="2057400"/>
            <a:ext cx="3699161" cy="114300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Tree>
    <p:extLst>
      <p:ext uri="{BB962C8B-B14F-4D97-AF65-F5344CB8AC3E}">
        <p14:creationId xmlns:p14="http://schemas.microsoft.com/office/powerpoint/2010/main" val="1862333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0" y="6396335"/>
            <a:ext cx="9144000" cy="461665"/>
          </a:xfrm>
          <a:prstGeom prst="rect">
            <a:avLst/>
          </a:prstGeom>
          <a:solidFill>
            <a:srgbClr val="6AA850"/>
          </a:solidFill>
        </p:spPr>
        <p:txBody>
          <a:bodyPr wrap="square" rtlCol="0">
            <a:spAutoFit/>
          </a:bodyPr>
          <a:lstStyle/>
          <a:p>
            <a:pPr algn="ctr"/>
            <a:endParaRPr lang="en-US" sz="2400" b="1" dirty="0"/>
          </a:p>
        </p:txBody>
      </p:sp>
      <p:sp>
        <p:nvSpPr>
          <p:cNvPr id="5" name="Rectangle 4"/>
          <p:cNvSpPr/>
          <p:nvPr/>
        </p:nvSpPr>
        <p:spPr>
          <a:xfrm>
            <a:off x="25168" y="838200"/>
            <a:ext cx="8991600" cy="6771085"/>
          </a:xfrm>
          <a:prstGeom prst="rect">
            <a:avLst/>
          </a:prstGeom>
        </p:spPr>
        <p:txBody>
          <a:bodyPr wrap="square">
            <a:spAutoFit/>
          </a:bodyPr>
          <a:lstStyle/>
          <a:p>
            <a:pPr algn="ctr"/>
            <a:r>
              <a:rPr lang="en-US" sz="2800" b="1" dirty="0" smtClean="0">
                <a:latin typeface="+mj-lt"/>
              </a:rPr>
              <a:t>Seven Thematic Collections Networks (TCNs</a:t>
            </a:r>
            <a:r>
              <a:rPr lang="en-US" sz="2800" b="1" dirty="0" smtClean="0"/>
              <a:t>)</a:t>
            </a:r>
            <a:endParaRPr lang="en-US" b="1" u="sng" dirty="0" smtClean="0"/>
          </a:p>
          <a:p>
            <a:pPr algn="ctr"/>
            <a:endParaRPr lang="en-US" sz="1000" u="sng" dirty="0" smtClean="0">
              <a:solidFill>
                <a:srgbClr val="000000"/>
              </a:solidFill>
            </a:endParaRPr>
          </a:p>
          <a:p>
            <a:pPr marL="285750" indent="-285750">
              <a:buFont typeface="Arial"/>
              <a:buChar char="•"/>
            </a:pPr>
            <a:r>
              <a:rPr lang="en-US" sz="1600" dirty="0" err="1" smtClean="0">
                <a:solidFill>
                  <a:srgbClr val="000000"/>
                </a:solidFill>
              </a:rPr>
              <a:t>InvertNet</a:t>
            </a:r>
            <a:r>
              <a:rPr lang="en-US" sz="1600" dirty="0">
                <a:solidFill>
                  <a:srgbClr val="000000"/>
                </a:solidFill>
              </a:rPr>
              <a:t>:</a:t>
            </a:r>
            <a:r>
              <a:rPr lang="en-US" sz="1600" dirty="0" smtClean="0">
                <a:solidFill>
                  <a:srgbClr val="000000"/>
                </a:solidFill>
              </a:rPr>
              <a:t> </a:t>
            </a:r>
            <a:r>
              <a:rPr lang="en-US" sz="1600" dirty="0">
                <a:solidFill>
                  <a:srgbClr val="000000"/>
                </a:solidFill>
              </a:rPr>
              <a:t>An Integrative Platform for Research on Environmental Change, Species Discovery and </a:t>
            </a:r>
            <a:r>
              <a:rPr lang="en-US" sz="1600" dirty="0" smtClean="0">
                <a:solidFill>
                  <a:srgbClr val="000000"/>
                </a:solidFill>
              </a:rPr>
              <a:t>   </a:t>
            </a:r>
          </a:p>
          <a:p>
            <a:r>
              <a:rPr lang="en-US" sz="1600" dirty="0">
                <a:solidFill>
                  <a:srgbClr val="000000"/>
                </a:solidFill>
              </a:rPr>
              <a:t> </a:t>
            </a:r>
            <a:r>
              <a:rPr lang="en-US" sz="1600" dirty="0" smtClean="0">
                <a:solidFill>
                  <a:srgbClr val="000000"/>
                </a:solidFill>
              </a:rPr>
              <a:t>  	Identification (</a:t>
            </a:r>
            <a:r>
              <a:rPr lang="en-US" sz="1600" i="1" dirty="0" smtClean="0">
                <a:solidFill>
                  <a:srgbClr val="000000"/>
                </a:solidFill>
              </a:rPr>
              <a:t>Illinois Natural History Survey, University of Illinois</a:t>
            </a:r>
            <a:r>
              <a:rPr lang="en-US" sz="1600" dirty="0" smtClean="0">
                <a:solidFill>
                  <a:srgbClr val="000000"/>
                </a:solidFill>
              </a:rPr>
              <a:t>) </a:t>
            </a:r>
            <a:r>
              <a:rPr lang="en-US" sz="1600" dirty="0" smtClean="0">
                <a:solidFill>
                  <a:srgbClr val="000000"/>
                </a:solidFill>
                <a:hlinkClick r:id="rId2"/>
              </a:rPr>
              <a:t>http://invertnet.org</a:t>
            </a:r>
            <a:endParaRPr lang="en-US" sz="1600" dirty="0" smtClean="0">
              <a:solidFill>
                <a:srgbClr val="000000"/>
              </a:solidFill>
            </a:endParaRPr>
          </a:p>
          <a:p>
            <a:pPr marL="171450" indent="-171450">
              <a:buFont typeface="Arial"/>
              <a:buChar char="•"/>
            </a:pPr>
            <a:endParaRPr lang="en-US" sz="1100" dirty="0" smtClean="0">
              <a:solidFill>
                <a:srgbClr val="000000"/>
              </a:solidFill>
            </a:endParaRPr>
          </a:p>
          <a:p>
            <a:pPr marL="285750" indent="-285750">
              <a:buFont typeface="Arial"/>
              <a:buChar char="•"/>
            </a:pPr>
            <a:r>
              <a:rPr lang="en-US" sz="1600" dirty="0">
                <a:solidFill>
                  <a:srgbClr val="000000"/>
                </a:solidFill>
              </a:rPr>
              <a:t>Plants, </a:t>
            </a:r>
            <a:r>
              <a:rPr lang="en-US" sz="1600" dirty="0" smtClean="0">
                <a:solidFill>
                  <a:srgbClr val="000000"/>
                </a:solidFill>
              </a:rPr>
              <a:t>Herbivores, </a:t>
            </a:r>
            <a:r>
              <a:rPr lang="en-US" sz="1600" dirty="0">
                <a:solidFill>
                  <a:srgbClr val="000000"/>
                </a:solidFill>
              </a:rPr>
              <a:t>and Parasitoids: A Model System for the Study of Tri-Trophic </a:t>
            </a:r>
            <a:r>
              <a:rPr lang="en-US" sz="1600" dirty="0" smtClean="0">
                <a:solidFill>
                  <a:srgbClr val="000000"/>
                </a:solidFill>
              </a:rPr>
              <a:t>Associations 	(</a:t>
            </a:r>
            <a:r>
              <a:rPr lang="en-US" sz="1600" i="1" dirty="0" smtClean="0">
                <a:solidFill>
                  <a:srgbClr val="000000"/>
                </a:solidFill>
              </a:rPr>
              <a:t>American Museum of Natural History</a:t>
            </a:r>
            <a:r>
              <a:rPr lang="en-US" sz="1600" dirty="0" smtClean="0">
                <a:solidFill>
                  <a:srgbClr val="000000"/>
                </a:solidFill>
              </a:rPr>
              <a:t>) </a:t>
            </a:r>
            <a:r>
              <a:rPr lang="en-US" sz="1600" dirty="0" smtClean="0">
                <a:solidFill>
                  <a:srgbClr val="000000"/>
                </a:solidFill>
                <a:hlinkClick r:id="rId3"/>
              </a:rPr>
              <a:t>http://tcn.amnh.org</a:t>
            </a:r>
            <a:endParaRPr lang="en-US" sz="1600" dirty="0" smtClean="0">
              <a:solidFill>
                <a:srgbClr val="000000"/>
              </a:solidFill>
            </a:endParaRPr>
          </a:p>
          <a:p>
            <a:pPr marL="171450" indent="-171450">
              <a:buFont typeface="Arial"/>
              <a:buChar char="•"/>
            </a:pPr>
            <a:endParaRPr lang="en-US" sz="1100" dirty="0" smtClean="0">
              <a:solidFill>
                <a:srgbClr val="000000"/>
              </a:solidFill>
            </a:endParaRPr>
          </a:p>
          <a:p>
            <a:pPr marL="285750" indent="-285750">
              <a:buFont typeface="Arial"/>
              <a:buChar char="•"/>
            </a:pPr>
            <a:r>
              <a:rPr lang="en-US" sz="1600" dirty="0">
                <a:solidFill>
                  <a:srgbClr val="000000"/>
                </a:solidFill>
              </a:rPr>
              <a:t>North American Lichens and Bryophytes: Sensitive Indicators of Environmental Quality and </a:t>
            </a:r>
            <a:r>
              <a:rPr lang="en-US" sz="1600" dirty="0" smtClean="0">
                <a:solidFill>
                  <a:srgbClr val="000000"/>
                </a:solidFill>
              </a:rPr>
              <a:t>Change 	(</a:t>
            </a:r>
            <a:r>
              <a:rPr lang="en-US" sz="1600" i="1" dirty="0" smtClean="0">
                <a:solidFill>
                  <a:srgbClr val="000000"/>
                </a:solidFill>
              </a:rPr>
              <a:t>University of Wisconsin – Madison</a:t>
            </a:r>
            <a:r>
              <a:rPr lang="en-US" sz="1600" dirty="0" smtClean="0">
                <a:solidFill>
                  <a:srgbClr val="000000"/>
                </a:solidFill>
              </a:rPr>
              <a:t>) </a:t>
            </a:r>
            <a:r>
              <a:rPr lang="en-US" sz="1600" dirty="0" smtClean="0">
                <a:solidFill>
                  <a:srgbClr val="000000"/>
                </a:solidFill>
                <a:hlinkClick r:id="rId4"/>
              </a:rPr>
              <a:t>http://symbiota.org/nalichens/index.php</a:t>
            </a:r>
            <a:r>
              <a:rPr lang="en-US" sz="1600" dirty="0" smtClean="0">
                <a:solidFill>
                  <a:srgbClr val="000000"/>
                </a:solidFill>
              </a:rPr>
              <a:t>  		</a:t>
            </a:r>
            <a:r>
              <a:rPr lang="en-US" sz="1600" dirty="0" smtClean="0">
                <a:solidFill>
                  <a:srgbClr val="000000"/>
                </a:solidFill>
                <a:hlinkClick r:id="rId5"/>
              </a:rPr>
              <a:t>http://symbiota.org/bryophytes/index.php</a:t>
            </a:r>
            <a:endParaRPr lang="en-US" sz="1600" dirty="0" smtClean="0">
              <a:solidFill>
                <a:srgbClr val="000000"/>
              </a:solidFill>
            </a:endParaRPr>
          </a:p>
          <a:p>
            <a:pPr marL="171450" indent="-171450">
              <a:buFont typeface="Arial"/>
              <a:buChar char="•"/>
            </a:pPr>
            <a:endParaRPr lang="en-US" sz="1100" dirty="0" smtClean="0">
              <a:solidFill>
                <a:srgbClr val="000000"/>
              </a:solidFill>
            </a:endParaRPr>
          </a:p>
          <a:p>
            <a:pPr marL="285750" indent="-285750">
              <a:buFont typeface="Arial"/>
              <a:buChar char="•"/>
            </a:pPr>
            <a:r>
              <a:rPr lang="en-US" sz="1600" dirty="0">
                <a:solidFill>
                  <a:srgbClr val="000000"/>
                </a:solidFill>
              </a:rPr>
              <a:t>Digitizing Fossils to Enable New Syntheses in </a:t>
            </a:r>
            <a:r>
              <a:rPr lang="en-US" sz="1600" dirty="0" smtClean="0">
                <a:solidFill>
                  <a:srgbClr val="000000"/>
                </a:solidFill>
              </a:rPr>
              <a:t>Biogeography-Creating </a:t>
            </a:r>
            <a:r>
              <a:rPr lang="en-US" sz="1600" dirty="0">
                <a:solidFill>
                  <a:srgbClr val="000000"/>
                </a:solidFill>
              </a:rPr>
              <a:t>a </a:t>
            </a:r>
            <a:r>
              <a:rPr lang="en-US" sz="1600" dirty="0" smtClean="0">
                <a:solidFill>
                  <a:srgbClr val="000000"/>
                </a:solidFill>
              </a:rPr>
              <a:t>PALEONICHES-TCN (</a:t>
            </a:r>
            <a:r>
              <a:rPr lang="en-US" sz="1600" i="1" dirty="0" smtClean="0">
                <a:solidFill>
                  <a:srgbClr val="000000"/>
                </a:solidFill>
              </a:rPr>
              <a:t>University of 	Kansas</a:t>
            </a:r>
            <a:r>
              <a:rPr lang="en-US" sz="1600" dirty="0" smtClean="0">
                <a:solidFill>
                  <a:srgbClr val="000000"/>
                </a:solidFill>
              </a:rPr>
              <a:t>) </a:t>
            </a:r>
          </a:p>
          <a:p>
            <a:pPr marL="171450" indent="-171450">
              <a:buFont typeface="Arial"/>
              <a:buChar char="•"/>
            </a:pPr>
            <a:endParaRPr lang="en-US" sz="1100" dirty="0">
              <a:solidFill>
                <a:srgbClr val="000000"/>
              </a:solidFill>
            </a:endParaRPr>
          </a:p>
          <a:p>
            <a:pPr marL="285750" indent="-285750">
              <a:buFont typeface="Arial"/>
              <a:buChar char="•"/>
            </a:pPr>
            <a:r>
              <a:rPr lang="en-US" sz="1600" dirty="0">
                <a:solidFill>
                  <a:srgbClr val="000000"/>
                </a:solidFill>
              </a:rPr>
              <a:t>The </a:t>
            </a:r>
            <a:r>
              <a:rPr lang="en-US" sz="1600" dirty="0" err="1">
                <a:solidFill>
                  <a:srgbClr val="000000"/>
                </a:solidFill>
              </a:rPr>
              <a:t>Macrofungi</a:t>
            </a:r>
            <a:r>
              <a:rPr lang="en-US" sz="1600" dirty="0">
                <a:solidFill>
                  <a:srgbClr val="000000"/>
                </a:solidFill>
              </a:rPr>
              <a:t> Collection Consortium: Unlocking a Biodiversity Resource for Understanding </a:t>
            </a:r>
            <a:r>
              <a:rPr lang="en-US" sz="1600" dirty="0" smtClean="0">
                <a:solidFill>
                  <a:srgbClr val="000000"/>
                </a:solidFill>
              </a:rPr>
              <a:t>Biotic 	Interactions</a:t>
            </a:r>
            <a:r>
              <a:rPr lang="en-US" sz="1600" dirty="0">
                <a:solidFill>
                  <a:srgbClr val="000000"/>
                </a:solidFill>
              </a:rPr>
              <a:t>, Nutrient Cycling and Human Affairs </a:t>
            </a:r>
            <a:r>
              <a:rPr lang="en-US" sz="1600" dirty="0" smtClean="0">
                <a:solidFill>
                  <a:srgbClr val="000000"/>
                </a:solidFill>
              </a:rPr>
              <a:t>(</a:t>
            </a:r>
            <a:r>
              <a:rPr lang="en-US" sz="1600" i="1" dirty="0" smtClean="0">
                <a:solidFill>
                  <a:srgbClr val="000000"/>
                </a:solidFill>
              </a:rPr>
              <a:t>New York Botanical Garde</a:t>
            </a:r>
            <a:r>
              <a:rPr lang="en-US" sz="1600" i="1" dirty="0">
                <a:solidFill>
                  <a:srgbClr val="000000"/>
                </a:solidFill>
              </a:rPr>
              <a:t>n</a:t>
            </a:r>
            <a:r>
              <a:rPr lang="en-US" sz="1600" dirty="0" smtClean="0">
                <a:solidFill>
                  <a:srgbClr val="000000"/>
                </a:solidFill>
              </a:rPr>
              <a:t>)</a:t>
            </a:r>
          </a:p>
          <a:p>
            <a:pPr marL="171450" indent="-171450">
              <a:buFont typeface="Arial"/>
              <a:buChar char="•"/>
            </a:pPr>
            <a:endParaRPr lang="en-US" sz="1100" dirty="0" smtClean="0">
              <a:solidFill>
                <a:srgbClr val="000000"/>
              </a:solidFill>
            </a:endParaRPr>
          </a:p>
          <a:p>
            <a:pPr marL="285750" indent="-285750">
              <a:buFont typeface="Arial"/>
              <a:buChar char="•"/>
            </a:pPr>
            <a:r>
              <a:rPr lang="en-US" sz="1600" dirty="0" smtClean="0">
                <a:solidFill>
                  <a:srgbClr val="000000"/>
                </a:solidFill>
              </a:rPr>
              <a:t>Mobilizing </a:t>
            </a:r>
            <a:r>
              <a:rPr lang="en-US" sz="1600" dirty="0">
                <a:solidFill>
                  <a:srgbClr val="000000"/>
                </a:solidFill>
              </a:rPr>
              <a:t>New England Vascular Plant Specimen Data to Track Environmental </a:t>
            </a:r>
            <a:r>
              <a:rPr lang="en-US" sz="1600" dirty="0" smtClean="0">
                <a:solidFill>
                  <a:srgbClr val="000000"/>
                </a:solidFill>
              </a:rPr>
              <a:t>Change (</a:t>
            </a:r>
            <a:r>
              <a:rPr lang="en-US" sz="1600" i="1" dirty="0" smtClean="0">
                <a:solidFill>
                  <a:srgbClr val="000000"/>
                </a:solidFill>
              </a:rPr>
              <a:t>Yale University</a:t>
            </a:r>
            <a:r>
              <a:rPr lang="en-US" sz="1600" dirty="0" smtClean="0">
                <a:solidFill>
                  <a:srgbClr val="000000"/>
                </a:solidFill>
              </a:rPr>
              <a:t>)</a:t>
            </a:r>
            <a:r>
              <a:rPr lang="en-US" sz="1600" dirty="0">
                <a:solidFill>
                  <a:srgbClr val="000000"/>
                </a:solidFill>
              </a:rPr>
              <a:t> </a:t>
            </a:r>
          </a:p>
          <a:p>
            <a:pPr marL="171450" indent="-171450">
              <a:buFont typeface="Arial"/>
              <a:buChar char="•"/>
            </a:pPr>
            <a:endParaRPr lang="en-US" sz="1100" dirty="0" smtClean="0">
              <a:solidFill>
                <a:srgbClr val="000000"/>
              </a:solidFill>
            </a:endParaRPr>
          </a:p>
          <a:p>
            <a:pPr marL="285750" indent="-285750">
              <a:buFont typeface="Arial"/>
              <a:buChar char="•"/>
            </a:pPr>
            <a:r>
              <a:rPr lang="en-US" sz="1600" dirty="0">
                <a:solidFill>
                  <a:srgbClr val="000000"/>
                </a:solidFill>
              </a:rPr>
              <a:t>Southwest Collections </a:t>
            </a:r>
            <a:r>
              <a:rPr lang="en-US" sz="1600">
                <a:solidFill>
                  <a:srgbClr val="000000"/>
                </a:solidFill>
              </a:rPr>
              <a:t>of </a:t>
            </a:r>
            <a:r>
              <a:rPr lang="en-US" sz="1600" smtClean="0">
                <a:solidFill>
                  <a:srgbClr val="000000"/>
                </a:solidFill>
              </a:rPr>
              <a:t>Arthropods </a:t>
            </a:r>
            <a:r>
              <a:rPr lang="en-US" sz="1600" dirty="0">
                <a:solidFill>
                  <a:srgbClr val="000000"/>
                </a:solidFill>
              </a:rPr>
              <a:t>Network (SCAN): A Model for Collections Digitization to Promote </a:t>
            </a:r>
            <a:r>
              <a:rPr lang="en-US" sz="1600" dirty="0" smtClean="0">
                <a:solidFill>
                  <a:srgbClr val="000000"/>
                </a:solidFill>
              </a:rPr>
              <a:t>	Taxonomic </a:t>
            </a:r>
            <a:r>
              <a:rPr lang="en-US" sz="1600" dirty="0">
                <a:solidFill>
                  <a:srgbClr val="000000"/>
                </a:solidFill>
              </a:rPr>
              <a:t>and Ecological </a:t>
            </a:r>
            <a:r>
              <a:rPr lang="en-US" sz="1600" dirty="0" smtClean="0">
                <a:solidFill>
                  <a:srgbClr val="000000"/>
                </a:solidFill>
              </a:rPr>
              <a:t>Research (</a:t>
            </a:r>
            <a:r>
              <a:rPr lang="en-US" sz="1600" i="1" dirty="0" smtClean="0">
                <a:solidFill>
                  <a:srgbClr val="000000"/>
                </a:solidFill>
              </a:rPr>
              <a:t>Northern Arizona University</a:t>
            </a:r>
            <a:r>
              <a:rPr lang="en-US" sz="1600" dirty="0" smtClean="0">
                <a:solidFill>
                  <a:srgbClr val="000000"/>
                </a:solidFill>
              </a:rPr>
              <a:t>) 	</a:t>
            </a:r>
            <a:r>
              <a:rPr lang="en-US" sz="1600" dirty="0">
                <a:solidFill>
                  <a:srgbClr val="000000"/>
                </a:solidFill>
              </a:rPr>
              <a:t>	</a:t>
            </a:r>
            <a:endParaRPr lang="en-US" sz="1600" dirty="0" smtClean="0">
              <a:solidFill>
                <a:srgbClr val="000000"/>
              </a:solidFill>
            </a:endParaRPr>
          </a:p>
          <a:p>
            <a:pPr lvl="2"/>
            <a:r>
              <a:rPr lang="en-US" sz="1600" u="sng" dirty="0" smtClean="0">
                <a:solidFill>
                  <a:srgbClr val="000000"/>
                </a:solidFill>
                <a:hlinkClick r:id="rId6"/>
              </a:rPr>
              <a:t>http</a:t>
            </a:r>
            <a:r>
              <a:rPr lang="en-US" sz="1600" u="sng" dirty="0">
                <a:solidFill>
                  <a:srgbClr val="000000"/>
                </a:solidFill>
                <a:hlinkClick r:id="rId6"/>
              </a:rPr>
              <a:t>://</a:t>
            </a:r>
            <a:r>
              <a:rPr lang="en-US" sz="1600" u="sng" dirty="0" smtClean="0">
                <a:solidFill>
                  <a:srgbClr val="000000"/>
                </a:solidFill>
                <a:hlinkClick r:id="rId6"/>
              </a:rPr>
              <a:t>hasbrouck.asu.edu/symbiota/portal/index.php</a:t>
            </a:r>
            <a:endParaRPr lang="en-US" sz="1600" u="sng" dirty="0" smtClean="0">
              <a:solidFill>
                <a:srgbClr val="000000"/>
              </a:solidFill>
            </a:endParaRPr>
          </a:p>
          <a:p>
            <a:endParaRPr lang="en-US" u="sng" dirty="0" smtClean="0">
              <a:solidFill>
                <a:srgbClr val="000000"/>
              </a:solidFill>
            </a:endParaRPr>
          </a:p>
          <a:p>
            <a:pPr algn="ctr"/>
            <a:endParaRPr lang="en-US" sz="2400" b="1" dirty="0" smtClean="0"/>
          </a:p>
          <a:p>
            <a:pPr algn="ctr"/>
            <a:endParaRPr lang="en-US" sz="2400" b="1" dirty="0" smtClean="0"/>
          </a:p>
          <a:p>
            <a:pPr algn="ctr"/>
            <a:r>
              <a:rPr lang="en-US" sz="2400" b="1" dirty="0" smtClean="0"/>
              <a:t> </a:t>
            </a:r>
            <a:endParaRPr lang="en-US" sz="2400" dirty="0"/>
          </a:p>
        </p:txBody>
      </p:sp>
      <p:pic>
        <p:nvPicPr>
          <p:cNvPr id="8" name="Picture 6" descr="https://www.idigbio.org/wiki/_media/idigbio_logo_rgb.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Tree>
    <p:extLst>
      <p:ext uri="{BB962C8B-B14F-4D97-AF65-F5344CB8AC3E}">
        <p14:creationId xmlns:p14="http://schemas.microsoft.com/office/powerpoint/2010/main" val="381136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2012map_presentatio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3" y="1271359"/>
            <a:ext cx="9144000" cy="5129441"/>
          </a:xfrm>
          <a:prstGeom prst="rect">
            <a:avLst/>
          </a:prstGeom>
        </p:spPr>
      </p:pic>
      <p:sp>
        <p:nvSpPr>
          <p:cNvPr id="5" name="TextBox 4"/>
          <p:cNvSpPr txBox="1"/>
          <p:nvPr/>
        </p:nvSpPr>
        <p:spPr>
          <a:xfrm>
            <a:off x="0" y="6396335"/>
            <a:ext cx="9144000" cy="369332"/>
          </a:xfrm>
          <a:prstGeom prst="rect">
            <a:avLst/>
          </a:prstGeom>
          <a:solidFill>
            <a:srgbClr val="6AA850"/>
          </a:solidFill>
        </p:spPr>
        <p:txBody>
          <a:bodyPr wrap="square" rtlCol="0">
            <a:spAutoFit/>
          </a:bodyPr>
          <a:lstStyle/>
          <a:p>
            <a:r>
              <a:rPr lang="en-US" b="1" dirty="0" smtClean="0"/>
              <a:t>	                                        </a:t>
            </a:r>
            <a:r>
              <a:rPr lang="en-US" sz="1600" b="1" dirty="0" smtClean="0"/>
              <a:t>7 </a:t>
            </a:r>
            <a:r>
              <a:rPr lang="en-US" sz="1600" b="1" dirty="0"/>
              <a:t>TCNs </a:t>
            </a:r>
            <a:r>
              <a:rPr lang="en-US" sz="1600" b="1" dirty="0" smtClean="0"/>
              <a:t>with </a:t>
            </a:r>
            <a:r>
              <a:rPr lang="en-US" sz="1600" b="1" dirty="0"/>
              <a:t>130 participating institutions</a:t>
            </a:r>
          </a:p>
        </p:txBody>
      </p:sp>
      <p:sp>
        <p:nvSpPr>
          <p:cNvPr id="6" name="TextBox 5"/>
          <p:cNvSpPr txBox="1"/>
          <p:nvPr/>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
        <p:nvSpPr>
          <p:cNvPr id="7" name="TextBox 6"/>
          <p:cNvSpPr txBox="1"/>
          <p:nvPr/>
        </p:nvSpPr>
        <p:spPr>
          <a:xfrm>
            <a:off x="162903" y="388203"/>
            <a:ext cx="8991600" cy="830997"/>
          </a:xfrm>
          <a:prstGeom prst="rect">
            <a:avLst/>
          </a:prstGeom>
          <a:noFill/>
        </p:spPr>
        <p:txBody>
          <a:bodyPr wrap="square" rtlCol="0">
            <a:spAutoFit/>
          </a:bodyPr>
          <a:lstStyle/>
          <a:p>
            <a:pPr algn="ctr"/>
            <a:r>
              <a:rPr lang="en-US" sz="2400" b="1" dirty="0" smtClean="0">
                <a:latin typeface="+mj-lt"/>
              </a:rPr>
              <a:t>National Resource (</a:t>
            </a:r>
            <a:r>
              <a:rPr lang="en-US" sz="2400" b="1" dirty="0" err="1" smtClean="0">
                <a:latin typeface="+mj-lt"/>
              </a:rPr>
              <a:t>iDigBio</a:t>
            </a:r>
            <a:r>
              <a:rPr lang="en-US" sz="2400" b="1" dirty="0" smtClean="0">
                <a:latin typeface="+mj-lt"/>
              </a:rPr>
              <a:t>), Thematic Collection Networks (TCNs), and Collaborators</a:t>
            </a:r>
            <a:endParaRPr lang="en-US" sz="2400" b="1" dirty="0">
              <a:latin typeface="+mj-lt"/>
            </a:endParaRPr>
          </a:p>
        </p:txBody>
      </p:sp>
    </p:spTree>
    <p:extLst>
      <p:ext uri="{BB962C8B-B14F-4D97-AF65-F5344CB8AC3E}">
        <p14:creationId xmlns:p14="http://schemas.microsoft.com/office/powerpoint/2010/main" val="323516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228600"/>
          </a:xfrm>
        </p:spPr>
        <p:txBody>
          <a:bodyPr>
            <a:normAutofit fontScale="90000"/>
          </a:bodyPr>
          <a:lstStyle/>
          <a:p>
            <a:r>
              <a:rPr lang="en-US" sz="3100" b="1" dirty="0"/>
              <a:t>Building the </a:t>
            </a:r>
            <a:r>
              <a:rPr lang="en-US" sz="3100" b="1" dirty="0" err="1"/>
              <a:t>iDigBio</a:t>
            </a:r>
            <a:r>
              <a:rPr lang="en-US" sz="3100" b="1" dirty="0"/>
              <a:t> Cloud </a:t>
            </a:r>
            <a:r>
              <a:rPr lang="en-US" b="1" dirty="0"/>
              <a:t/>
            </a:r>
            <a:br>
              <a:rPr lang="en-US" b="1" dirty="0"/>
            </a:br>
            <a:endParaRPr lang="en-US" dirty="0"/>
          </a:p>
        </p:txBody>
      </p:sp>
      <p:sp>
        <p:nvSpPr>
          <p:cNvPr id="3" name="Content Placeholder 2"/>
          <p:cNvSpPr>
            <a:spLocks noGrp="1"/>
          </p:cNvSpPr>
          <p:nvPr>
            <p:ph idx="1"/>
          </p:nvPr>
        </p:nvSpPr>
        <p:spPr>
          <a:xfrm>
            <a:off x="457200" y="1112837"/>
            <a:ext cx="8458200" cy="4906963"/>
          </a:xfrm>
        </p:spPr>
        <p:txBody>
          <a:bodyPr>
            <a:normAutofit/>
          </a:bodyPr>
          <a:lstStyle/>
          <a:p>
            <a:r>
              <a:rPr lang="en-US" sz="1800" dirty="0"/>
              <a:t>Cloud-based strategy</a:t>
            </a:r>
          </a:p>
          <a:p>
            <a:pPr lvl="1"/>
            <a:r>
              <a:rPr lang="en-US" sz="1800" dirty="0"/>
              <a:t>Providing useful services/APIs (programmatic and web-</a:t>
            </a:r>
            <a:r>
              <a:rPr lang="en-US" sz="1800" dirty="0" smtClean="0"/>
              <a:t>based Application    </a:t>
            </a:r>
          </a:p>
          <a:p>
            <a:pPr marL="457200" lvl="1" indent="0">
              <a:buNone/>
            </a:pPr>
            <a:r>
              <a:rPr lang="en-US" sz="1800" dirty="0"/>
              <a:t>	</a:t>
            </a:r>
            <a:r>
              <a:rPr lang="en-US" sz="1800" dirty="0" smtClean="0"/>
              <a:t>Programming </a:t>
            </a:r>
            <a:r>
              <a:rPr lang="en-US" sz="1800" dirty="0"/>
              <a:t>I</a:t>
            </a:r>
            <a:r>
              <a:rPr lang="en-US" sz="1800" dirty="0" smtClean="0"/>
              <a:t>nterface)</a:t>
            </a:r>
            <a:endParaRPr lang="en-US" sz="1800" dirty="0"/>
          </a:p>
          <a:p>
            <a:pPr lvl="1"/>
            <a:r>
              <a:rPr lang="en-US" sz="1800" dirty="0"/>
              <a:t>Federated scalable object storage and information processing</a:t>
            </a:r>
          </a:p>
          <a:p>
            <a:pPr lvl="1"/>
            <a:r>
              <a:rPr lang="en-US" sz="1800" dirty="0"/>
              <a:t>Digitization-oriented virtual appliances</a:t>
            </a:r>
          </a:p>
          <a:p>
            <a:pPr lvl="1"/>
            <a:r>
              <a:rPr lang="en-US" sz="1800" dirty="0"/>
              <a:t>Reliance on standards, proven solutions and sustainable software</a:t>
            </a:r>
          </a:p>
          <a:p>
            <a:r>
              <a:rPr lang="en-US" sz="1800" dirty="0"/>
              <a:t>Continuous consultation with stakeholders</a:t>
            </a:r>
          </a:p>
          <a:p>
            <a:pPr lvl="1"/>
            <a:r>
              <a:rPr lang="en-US" sz="1800" dirty="0"/>
              <a:t>Surveys, </a:t>
            </a:r>
            <a:r>
              <a:rPr lang="en-US" sz="1800" dirty="0" smtClean="0"/>
              <a:t>working groups</a:t>
            </a:r>
            <a:r>
              <a:rPr lang="en-US" sz="1800" dirty="0"/>
              <a:t>, </a:t>
            </a:r>
            <a:r>
              <a:rPr lang="en-US" sz="1800" dirty="0" smtClean="0"/>
              <a:t>workshops</a:t>
            </a:r>
            <a:r>
              <a:rPr lang="en-US" sz="1800" dirty="0"/>
              <a:t>, </a:t>
            </a:r>
            <a:r>
              <a:rPr lang="en-US" sz="1800" dirty="0" smtClean="0"/>
              <a:t>person-to-person</a:t>
            </a:r>
            <a:endParaRPr lang="en-US" sz="1800" dirty="0"/>
          </a:p>
          <a:p>
            <a:endParaRPr lang="en-US" sz="2200" dirty="0"/>
          </a:p>
        </p:txBody>
      </p:sp>
      <p:pic>
        <p:nvPicPr>
          <p:cNvPr id="5" name="Picture 6" descr="https://www.idigbio.org/wiki/_media/idigbio_logo_rg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Users\jf\Downloads\iDigBioAchitectureDiag.png"/>
          <p:cNvPicPr>
            <a:picLocks noChangeAspect="1" noChangeArrowheads="1"/>
          </p:cNvPicPr>
          <p:nvPr/>
        </p:nvPicPr>
        <p:blipFill>
          <a:blip r:embed="rId4" cstate="print"/>
          <a:srcRect/>
          <a:stretch>
            <a:fillRect/>
          </a:stretch>
        </p:blipFill>
        <p:spPr bwMode="auto">
          <a:xfrm>
            <a:off x="1143000" y="3815244"/>
            <a:ext cx="7048500" cy="2509356"/>
          </a:xfrm>
          <a:prstGeom prst="rect">
            <a:avLst/>
          </a:prstGeom>
          <a:noFill/>
        </p:spPr>
      </p:pic>
      <p:sp>
        <p:nvSpPr>
          <p:cNvPr id="8" name="TextBox 7"/>
          <p:cNvSpPr txBox="1"/>
          <p:nvPr/>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
        <p:nvSpPr>
          <p:cNvPr id="9" name="TextBox 8"/>
          <p:cNvSpPr txBox="1"/>
          <p:nvPr/>
        </p:nvSpPr>
        <p:spPr>
          <a:xfrm>
            <a:off x="0" y="6396335"/>
            <a:ext cx="9144000" cy="461665"/>
          </a:xfrm>
          <a:prstGeom prst="rect">
            <a:avLst/>
          </a:prstGeom>
          <a:solidFill>
            <a:srgbClr val="6AA850"/>
          </a:solidFill>
        </p:spPr>
        <p:txBody>
          <a:bodyPr wrap="square" rtlCol="0">
            <a:spAutoFit/>
          </a:bodyPr>
          <a:lstStyle/>
          <a:p>
            <a:pPr algn="ctr"/>
            <a:endParaRPr lang="en-US" sz="2400" b="1" dirty="0"/>
          </a:p>
        </p:txBody>
      </p:sp>
    </p:spTree>
    <p:extLst>
      <p:ext uri="{BB962C8B-B14F-4D97-AF65-F5344CB8AC3E}">
        <p14:creationId xmlns:p14="http://schemas.microsoft.com/office/powerpoint/2010/main" val="909308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6396335"/>
            <a:ext cx="9144000" cy="461665"/>
          </a:xfrm>
          <a:prstGeom prst="rect">
            <a:avLst/>
          </a:prstGeom>
          <a:solidFill>
            <a:srgbClr val="6AA850"/>
          </a:solidFill>
        </p:spPr>
        <p:txBody>
          <a:bodyPr wrap="square" rtlCol="0">
            <a:spAutoFit/>
          </a:bodyPr>
          <a:lstStyle/>
          <a:p>
            <a:pPr algn="ctr"/>
            <a:endParaRPr lang="en-US" sz="2400" b="1" dirty="0"/>
          </a:p>
        </p:txBody>
      </p:sp>
      <p:pic>
        <p:nvPicPr>
          <p:cNvPr id="11"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838200"/>
            <a:ext cx="8839200" cy="523220"/>
          </a:xfrm>
          <a:prstGeom prst="rect">
            <a:avLst/>
          </a:prstGeom>
          <a:noFill/>
        </p:spPr>
        <p:txBody>
          <a:bodyPr wrap="square" rtlCol="0">
            <a:spAutoFit/>
          </a:bodyPr>
          <a:lstStyle/>
          <a:p>
            <a:pPr algn="ctr"/>
            <a:r>
              <a:rPr lang="en-US" sz="2800" b="1" dirty="0" smtClean="0"/>
              <a:t>What Makes </a:t>
            </a:r>
            <a:r>
              <a:rPr lang="en-US" sz="2800" b="1" dirty="0" err="1" smtClean="0"/>
              <a:t>iDigBio</a:t>
            </a:r>
            <a:r>
              <a:rPr lang="en-US" sz="2800" b="1" dirty="0" smtClean="0"/>
              <a:t> Unique?</a:t>
            </a:r>
            <a:endParaRPr lang="en-US" sz="2800" b="1" dirty="0"/>
          </a:p>
        </p:txBody>
      </p:sp>
      <p:sp>
        <p:nvSpPr>
          <p:cNvPr id="12" name="TextBox 11"/>
          <p:cNvSpPr txBox="1"/>
          <p:nvPr/>
        </p:nvSpPr>
        <p:spPr>
          <a:xfrm>
            <a:off x="533400" y="1524773"/>
            <a:ext cx="8229600" cy="4431983"/>
          </a:xfrm>
          <a:prstGeom prst="rect">
            <a:avLst/>
          </a:prstGeom>
          <a:noFill/>
        </p:spPr>
        <p:txBody>
          <a:bodyPr wrap="square" rtlCol="0">
            <a:spAutoFit/>
          </a:bodyPr>
          <a:lstStyle/>
          <a:p>
            <a:pPr marL="342900" indent="-342900">
              <a:buFont typeface="Wingdings" pitchFamily="2" charset="2"/>
              <a:buChar char="§"/>
            </a:pPr>
            <a:r>
              <a:rPr lang="en-US" dirty="0" smtClean="0">
                <a:solidFill>
                  <a:srgbClr val="000000"/>
                </a:solidFill>
              </a:rPr>
              <a:t>Ingest all contributed data with emphasis on GUIDs, not only a restricted set of selected data elements</a:t>
            </a: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dirty="0" smtClean="0">
                <a:solidFill>
                  <a:srgbClr val="000000"/>
                </a:solidFill>
              </a:rPr>
              <a:t>Maintain persistent datasets and versioning, allowing new and edited records to be uploaded</a:t>
            </a:r>
            <a:r>
              <a:rPr lang="en-US" dirty="0">
                <a:solidFill>
                  <a:srgbClr val="000000"/>
                </a:solidFill>
              </a:rPr>
              <a:t> </a:t>
            </a:r>
            <a:r>
              <a:rPr lang="en-US" dirty="0" smtClean="0">
                <a:solidFill>
                  <a:srgbClr val="000000"/>
                </a:solidFill>
              </a:rPr>
              <a:t>as needed</a:t>
            </a:r>
            <a:endParaRPr lang="en-US" dirty="0">
              <a:solidFill>
                <a:srgbClr val="000000"/>
              </a:solidFill>
            </a:endParaRP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dirty="0" smtClean="0">
                <a:solidFill>
                  <a:srgbClr val="000000"/>
                </a:solidFill>
              </a:rPr>
              <a:t>Ingest textual specimen records, associated still images, video, audio, and other media</a:t>
            </a:r>
          </a:p>
          <a:p>
            <a:pPr marL="342900" indent="-342900">
              <a:buFont typeface="Wingdings" pitchFamily="2" charset="2"/>
              <a:buChar char="§"/>
            </a:pPr>
            <a:endParaRPr lang="en-US" sz="1100" dirty="0">
              <a:solidFill>
                <a:srgbClr val="000000"/>
              </a:solidFill>
            </a:endParaRPr>
          </a:p>
          <a:p>
            <a:pPr marL="342900" indent="-342900">
              <a:buFont typeface="Wingdings" pitchFamily="2" charset="2"/>
              <a:buChar char="§"/>
            </a:pPr>
            <a:r>
              <a:rPr lang="en-US" dirty="0" smtClean="0">
                <a:solidFill>
                  <a:srgbClr val="000000"/>
                </a:solidFill>
              </a:rPr>
              <a:t>Ingest linked documents and associated literature, including field notes, ledgers, monographs, related specimen collections, etc.</a:t>
            </a:r>
          </a:p>
          <a:p>
            <a:pPr marL="342900" indent="-342900">
              <a:buFont typeface="Wingdings" pitchFamily="2" charset="2"/>
              <a:buChar char="§"/>
            </a:pPr>
            <a:endParaRPr lang="en-US" sz="1100" dirty="0">
              <a:solidFill>
                <a:srgbClr val="000000"/>
              </a:solidFill>
            </a:endParaRPr>
          </a:p>
          <a:p>
            <a:pPr marL="342900" indent="-342900">
              <a:buFont typeface="Wingdings" pitchFamily="2" charset="2"/>
              <a:buChar char="§"/>
            </a:pPr>
            <a:r>
              <a:rPr lang="en-US" dirty="0" smtClean="0">
                <a:solidFill>
                  <a:srgbClr val="000000"/>
                </a:solidFill>
              </a:rPr>
              <a:t>Provide virtual annotation capabilities and track annotations back to the originating collection</a:t>
            </a:r>
            <a:br>
              <a:rPr lang="en-US" dirty="0" smtClean="0">
                <a:solidFill>
                  <a:srgbClr val="000000"/>
                </a:solidFill>
              </a:rPr>
            </a:br>
            <a:endParaRPr lang="en-US" sz="1100" dirty="0" smtClean="0">
              <a:solidFill>
                <a:srgbClr val="000000"/>
              </a:solidFill>
            </a:endParaRPr>
          </a:p>
          <a:p>
            <a:pPr marL="342900" indent="-342900">
              <a:buFont typeface="Wingdings" pitchFamily="2" charset="2"/>
              <a:buChar char="§"/>
            </a:pPr>
            <a:r>
              <a:rPr lang="en-US" dirty="0" smtClean="0">
                <a:solidFill>
                  <a:srgbClr val="000000"/>
                </a:solidFill>
              </a:rPr>
              <a:t>Facilitate sharing and integration of data relevant to biodiversity research</a:t>
            </a:r>
          </a:p>
          <a:p>
            <a:pPr marL="342900" indent="-342900">
              <a:buFont typeface="Wingdings" pitchFamily="2" charset="2"/>
              <a:buChar char="§"/>
            </a:pPr>
            <a:endParaRPr lang="en-US" sz="1100" dirty="0" smtClean="0">
              <a:solidFill>
                <a:srgbClr val="000000"/>
              </a:solidFill>
            </a:endParaRPr>
          </a:p>
          <a:p>
            <a:pPr marL="342900" indent="-342900">
              <a:buFont typeface="Wingdings" pitchFamily="2" charset="2"/>
              <a:buChar char="§"/>
            </a:pPr>
            <a:r>
              <a:rPr lang="en-US" dirty="0"/>
              <a:t>Provide computational </a:t>
            </a:r>
            <a:r>
              <a:rPr lang="en-US" dirty="0" smtClean="0"/>
              <a:t>services for </a:t>
            </a:r>
            <a:r>
              <a:rPr lang="en-US" dirty="0"/>
              <a:t>biodiversity research</a:t>
            </a:r>
            <a:endParaRPr lang="en-US" dirty="0">
              <a:solidFill>
                <a:srgbClr val="000000"/>
              </a:solidFill>
            </a:endParaRPr>
          </a:p>
        </p:txBody>
      </p:sp>
      <p:sp>
        <p:nvSpPr>
          <p:cNvPr id="13" name="TextBox 12"/>
          <p:cNvSpPr txBox="1"/>
          <p:nvPr/>
        </p:nvSpPr>
        <p:spPr>
          <a:xfrm>
            <a:off x="0" y="0"/>
            <a:ext cx="9144000" cy="230832"/>
          </a:xfrm>
          <a:prstGeom prst="rect">
            <a:avLst/>
          </a:prstGeom>
          <a:solidFill>
            <a:srgbClr val="6AA850"/>
          </a:solidFill>
        </p:spPr>
        <p:txBody>
          <a:bodyPr wrap="square" rtlCol="0">
            <a:spAutoFit/>
          </a:bodyPr>
          <a:lstStyle/>
          <a:p>
            <a:pPr algn="ctr"/>
            <a:endParaRPr lang="en-US" sz="900" b="1" dirty="0"/>
          </a:p>
        </p:txBody>
      </p:sp>
    </p:spTree>
    <p:extLst>
      <p:ext uri="{BB962C8B-B14F-4D97-AF65-F5344CB8AC3E}">
        <p14:creationId xmlns:p14="http://schemas.microsoft.com/office/powerpoint/2010/main" val="1132585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0" y="6396335"/>
            <a:ext cx="9144000" cy="461665"/>
          </a:xfrm>
          <a:prstGeom prst="rect">
            <a:avLst/>
          </a:prstGeom>
          <a:solidFill>
            <a:srgbClr val="6AA850"/>
          </a:solidFill>
        </p:spPr>
        <p:txBody>
          <a:bodyPr wrap="square" rtlCol="0">
            <a:spAutoFit/>
          </a:bodyPr>
          <a:lstStyle/>
          <a:p>
            <a:pPr algn="ctr"/>
            <a:endParaRPr lang="en-US" sz="2400" b="1" dirty="0"/>
          </a:p>
        </p:txBody>
      </p:sp>
      <p:sp>
        <p:nvSpPr>
          <p:cNvPr id="2" name="Title 1"/>
          <p:cNvSpPr>
            <a:spLocks noGrp="1"/>
          </p:cNvSpPr>
          <p:nvPr>
            <p:ph type="title"/>
          </p:nvPr>
        </p:nvSpPr>
        <p:spPr>
          <a:xfrm>
            <a:off x="0" y="381000"/>
            <a:ext cx="9144000" cy="1143000"/>
          </a:xfrm>
        </p:spPr>
        <p:txBody>
          <a:bodyPr>
            <a:normAutofit/>
          </a:bodyPr>
          <a:lstStyle/>
          <a:p>
            <a:r>
              <a:rPr lang="en-US" sz="2400" b="1" dirty="0" smtClean="0"/>
              <a:t>Recent </a:t>
            </a:r>
            <a:r>
              <a:rPr lang="en-US" sz="2400" b="1" smtClean="0"/>
              <a:t>and Ongoing Activities</a:t>
            </a:r>
            <a:endParaRPr lang="en-US" sz="2400" b="1" dirty="0"/>
          </a:p>
        </p:txBody>
      </p:sp>
      <p:sp>
        <p:nvSpPr>
          <p:cNvPr id="3" name="Content Placeholder 2"/>
          <p:cNvSpPr>
            <a:spLocks noGrp="1"/>
          </p:cNvSpPr>
          <p:nvPr>
            <p:ph idx="1"/>
          </p:nvPr>
        </p:nvSpPr>
        <p:spPr>
          <a:xfrm>
            <a:off x="457200" y="1189037"/>
            <a:ext cx="8229600" cy="4449763"/>
          </a:xfrm>
        </p:spPr>
        <p:txBody>
          <a:bodyPr>
            <a:noAutofit/>
          </a:bodyPr>
          <a:lstStyle/>
          <a:p>
            <a:r>
              <a:rPr lang="en-US" sz="1800" dirty="0" smtClean="0"/>
              <a:t>Assessment of common and effective practices (paper in </a:t>
            </a:r>
            <a:r>
              <a:rPr lang="en-US" sz="1800" i="1" dirty="0" err="1" smtClean="0"/>
              <a:t>ZooKeys</a:t>
            </a:r>
            <a:r>
              <a:rPr lang="en-US" sz="1800" dirty="0"/>
              <a:t>)</a:t>
            </a:r>
            <a:endParaRPr lang="en-US" sz="1800" dirty="0" smtClean="0"/>
          </a:p>
          <a:p>
            <a:r>
              <a:rPr lang="en-US" sz="1800" dirty="0" smtClean="0"/>
              <a:t>Minimum information for scientific collections working group</a:t>
            </a:r>
          </a:p>
          <a:p>
            <a:r>
              <a:rPr lang="en-US" sz="1800" dirty="0" smtClean="0"/>
              <a:t>Collaborative </a:t>
            </a:r>
            <a:r>
              <a:rPr lang="en-US" sz="1800" dirty="0" err="1" smtClean="0"/>
              <a:t>georeferencing</a:t>
            </a:r>
            <a:r>
              <a:rPr lang="en-US" sz="1800" dirty="0" smtClean="0"/>
              <a:t> pilot project at Godfrey Herbarium</a:t>
            </a:r>
          </a:p>
          <a:p>
            <a:r>
              <a:rPr lang="en-US" sz="1800" dirty="0" smtClean="0"/>
              <a:t>Digitization workflows working groups</a:t>
            </a:r>
          </a:p>
          <a:p>
            <a:r>
              <a:rPr lang="en-US" sz="1800" dirty="0" smtClean="0"/>
              <a:t>Public Participation in Digitization of Biodiversity Specimens workshop</a:t>
            </a:r>
          </a:p>
          <a:p>
            <a:r>
              <a:rPr lang="en-US" sz="1800" dirty="0" err="1" smtClean="0"/>
              <a:t>Georeferencing</a:t>
            </a:r>
            <a:r>
              <a:rPr lang="en-US" sz="1800" dirty="0" smtClean="0"/>
              <a:t> working group &amp; train-the-trainers workshop</a:t>
            </a:r>
          </a:p>
          <a:p>
            <a:r>
              <a:rPr lang="en-US" sz="1800" dirty="0" smtClean="0"/>
              <a:t>OCR/natural language processing working group</a:t>
            </a:r>
          </a:p>
          <a:p>
            <a:r>
              <a:rPr lang="en-US" sz="1800" dirty="0" smtClean="0"/>
              <a:t>Linked data workshop</a:t>
            </a:r>
          </a:p>
          <a:p>
            <a:r>
              <a:rPr lang="en-US" sz="1800" dirty="0" smtClean="0"/>
              <a:t>Series </a:t>
            </a:r>
            <a:r>
              <a:rPr lang="en-US" sz="1800" dirty="0"/>
              <a:t>of digitization training </a:t>
            </a:r>
            <a:r>
              <a:rPr lang="en-US" sz="1800" dirty="0" smtClean="0"/>
              <a:t>workshops</a:t>
            </a:r>
          </a:p>
          <a:p>
            <a:r>
              <a:rPr lang="en-US" sz="1800" dirty="0" smtClean="0"/>
              <a:t>Call for appliances</a:t>
            </a:r>
          </a:p>
          <a:p>
            <a:r>
              <a:rPr lang="en-US" sz="1800" dirty="0" smtClean="0"/>
              <a:t>Call for working groups</a:t>
            </a:r>
          </a:p>
          <a:p>
            <a:r>
              <a:rPr lang="en-US" sz="1800" dirty="0" err="1" smtClean="0"/>
              <a:t>Cyberinfrastructure</a:t>
            </a:r>
            <a:r>
              <a:rPr lang="en-US" sz="1800" dirty="0" smtClean="0"/>
              <a:t> working group</a:t>
            </a:r>
          </a:p>
          <a:p>
            <a:r>
              <a:rPr lang="en-US" sz="1800" dirty="0" smtClean="0"/>
              <a:t>Specimen data portal v0 implementation</a:t>
            </a:r>
          </a:p>
          <a:p>
            <a:r>
              <a:rPr lang="en-US" sz="1800" dirty="0" smtClean="0"/>
              <a:t>Server hosting</a:t>
            </a:r>
            <a:endParaRPr lang="en-US" sz="1800" dirty="0"/>
          </a:p>
          <a:p>
            <a:endParaRPr lang="en-US" sz="1800" dirty="0"/>
          </a:p>
          <a:p>
            <a:endParaRPr lang="en-US" sz="1800" dirty="0" smtClean="0"/>
          </a:p>
          <a:p>
            <a:endParaRPr lang="en-US" sz="1800" b="1" dirty="0"/>
          </a:p>
        </p:txBody>
      </p:sp>
      <p:pic>
        <p:nvPicPr>
          <p:cNvPr id="12" name="Picture 6" descr="https://www.idigbio.org/wiki/_media/idigbio_logo_rgb.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5200" y="304800"/>
            <a:ext cx="1523999" cy="47089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0" y="0"/>
            <a:ext cx="9144000" cy="230832"/>
          </a:xfrm>
          <a:prstGeom prst="rect">
            <a:avLst/>
          </a:prstGeom>
          <a:solidFill>
            <a:srgbClr val="6AA850"/>
          </a:solidFill>
        </p:spPr>
        <p:txBody>
          <a:bodyPr wrap="square" rtlCol="0">
            <a:spAutoFit/>
          </a:bodyPr>
          <a:lstStyle/>
          <a:p>
            <a:pPr algn="ctr"/>
            <a:endParaRPr lang="en-US" sz="900" b="1" dirty="0"/>
          </a:p>
        </p:txBody>
      </p:sp>
      <p:pic>
        <p:nvPicPr>
          <p:cNvPr id="15" name="Picture 1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4204" y="5580251"/>
            <a:ext cx="837196"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descr="C:\Users\dpaul\Downloads\nsf1.t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39000" y="5562600"/>
            <a:ext cx="660504" cy="6639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9018" y="5580251"/>
            <a:ext cx="663982"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88724" y="5580251"/>
            <a:ext cx="688276" cy="6639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52400" y="6427113"/>
            <a:ext cx="8714921" cy="430887"/>
          </a:xfrm>
          <a:prstGeom prst="rect">
            <a:avLst/>
          </a:prstGeom>
          <a:noFill/>
        </p:spPr>
        <p:txBody>
          <a:bodyPr wrap="none" rtlCol="0">
            <a:spAutoFit/>
          </a:bodyPr>
          <a:lstStyle/>
          <a:p>
            <a:r>
              <a:rPr lang="en-US" sz="1100" dirty="0" smtClean="0"/>
              <a:t>   This </a:t>
            </a:r>
            <a:r>
              <a:rPr lang="en-US" sz="1100" dirty="0"/>
              <a:t>material is based upon work supported by the National Science Foundation under Cooperative Agreement EF-1115210</a:t>
            </a:r>
            <a:r>
              <a:rPr lang="en-US" sz="1100" dirty="0" smtClean="0"/>
              <a:t>.  Any </a:t>
            </a:r>
            <a:r>
              <a:rPr lang="en-US" sz="1100" dirty="0"/>
              <a:t>opinions, findings, </a:t>
            </a:r>
            <a:endParaRPr lang="en-US" sz="1100" dirty="0" smtClean="0"/>
          </a:p>
          <a:p>
            <a:r>
              <a:rPr lang="en-US" sz="1100" dirty="0" smtClean="0"/>
              <a:t>        and </a:t>
            </a:r>
            <a:r>
              <a:rPr lang="en-US" sz="1100" dirty="0"/>
              <a:t>conclusions or recommendations expressed in this material are those of the author(s) and do not necessarily reflect the views of the </a:t>
            </a:r>
            <a:r>
              <a:rPr lang="en-US" sz="1100" dirty="0" smtClean="0"/>
              <a:t>NSF.</a:t>
            </a:r>
            <a:endParaRPr lang="en-US" sz="1100" dirty="0"/>
          </a:p>
        </p:txBody>
      </p:sp>
    </p:spTree>
    <p:extLst>
      <p:ext uri="{BB962C8B-B14F-4D97-AF65-F5344CB8AC3E}">
        <p14:creationId xmlns:p14="http://schemas.microsoft.com/office/powerpoint/2010/main" val="18706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5205</TotalTime>
  <Words>755</Words>
  <Application>Microsoft Macintosh PowerPoint</Application>
  <PresentationFormat>On-screen Show (4:3)</PresentationFormat>
  <Paragraphs>101</Paragraphs>
  <Slides>7</Slides>
  <Notes>2</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Advancing Digitization of Biodiversity Collections</vt:lpstr>
      <vt:lpstr>PowerPoint Presentation</vt:lpstr>
      <vt:lpstr>PowerPoint Presentation</vt:lpstr>
      <vt:lpstr>Building the iDigBio Cloud  </vt:lpstr>
      <vt:lpstr>PowerPoint Presentation</vt:lpstr>
      <vt:lpstr>Recent and Ongoing Activities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dc:creator>
  <cp:lastModifiedBy>Joanna McCaffrey</cp:lastModifiedBy>
  <cp:revision>221</cp:revision>
  <dcterms:created xsi:type="dcterms:W3CDTF">2012-01-29T11:28:53Z</dcterms:created>
  <dcterms:modified xsi:type="dcterms:W3CDTF">2012-10-02T19:30:43Z</dcterms:modified>
</cp:coreProperties>
</file>