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4"/>
  </p:notesMasterIdLst>
  <p:handoutMasterIdLst>
    <p:handoutMasterId r:id="rId45"/>
  </p:handoutMasterIdLst>
  <p:sldIdLst>
    <p:sldId id="256" r:id="rId2"/>
    <p:sldId id="469" r:id="rId3"/>
    <p:sldId id="398" r:id="rId4"/>
    <p:sldId id="393" r:id="rId5"/>
    <p:sldId id="394" r:id="rId6"/>
    <p:sldId id="424" r:id="rId7"/>
    <p:sldId id="402" r:id="rId8"/>
    <p:sldId id="430" r:id="rId9"/>
    <p:sldId id="431" r:id="rId10"/>
    <p:sldId id="432" r:id="rId11"/>
    <p:sldId id="434" r:id="rId12"/>
    <p:sldId id="445" r:id="rId13"/>
    <p:sldId id="470" r:id="rId14"/>
    <p:sldId id="471" r:id="rId15"/>
    <p:sldId id="440" r:id="rId16"/>
    <p:sldId id="441" r:id="rId17"/>
    <p:sldId id="442" r:id="rId18"/>
    <p:sldId id="413" r:id="rId19"/>
    <p:sldId id="419" r:id="rId20"/>
    <p:sldId id="414" r:id="rId21"/>
    <p:sldId id="451" r:id="rId22"/>
    <p:sldId id="439" r:id="rId23"/>
    <p:sldId id="437" r:id="rId24"/>
    <p:sldId id="449" r:id="rId25"/>
    <p:sldId id="452" r:id="rId26"/>
    <p:sldId id="453" r:id="rId27"/>
    <p:sldId id="459" r:id="rId28"/>
    <p:sldId id="455" r:id="rId29"/>
    <p:sldId id="456" r:id="rId30"/>
    <p:sldId id="457" r:id="rId31"/>
    <p:sldId id="460" r:id="rId32"/>
    <p:sldId id="461" r:id="rId33"/>
    <p:sldId id="462" r:id="rId34"/>
    <p:sldId id="463" r:id="rId35"/>
    <p:sldId id="464" r:id="rId36"/>
    <p:sldId id="465" r:id="rId37"/>
    <p:sldId id="466" r:id="rId38"/>
    <p:sldId id="467" r:id="rId39"/>
    <p:sldId id="468" r:id="rId40"/>
    <p:sldId id="446" r:id="rId41"/>
    <p:sldId id="448" r:id="rId42"/>
    <p:sldId id="458" r:id="rId43"/>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33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85996" autoAdjust="0"/>
  </p:normalViewPr>
  <p:slideViewPr>
    <p:cSldViewPr>
      <p:cViewPr>
        <p:scale>
          <a:sx n="66" d="100"/>
          <a:sy n="66" d="100"/>
        </p:scale>
        <p:origin x="-1278" y="-102"/>
      </p:cViewPr>
      <p:guideLst>
        <p:guide orient="horz" pos="2688"/>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F15B6-2858-4396-A65C-477934CD0B78}" type="doc">
      <dgm:prSet loTypeId="urn:microsoft.com/office/officeart/2005/8/layout/cycle6" loCatId="relationship" qsTypeId="urn:microsoft.com/office/officeart/2005/8/quickstyle/simple1" qsCatId="simple" csTypeId="urn:microsoft.com/office/officeart/2005/8/colors/colorful1#1" csCatId="colorful" phldr="1"/>
      <dgm:spPr/>
      <dgm:t>
        <a:bodyPr/>
        <a:lstStyle/>
        <a:p>
          <a:endParaRPr lang="en-US"/>
        </a:p>
      </dgm:t>
    </dgm:pt>
    <dgm:pt modelId="{18AF27F2-8786-43E0-8BD1-662F1BA1348A}">
      <dgm:prSet phldrT="[Text]"/>
      <dgm:spPr/>
      <dgm:t>
        <a:bodyPr/>
        <a:lstStyle/>
        <a:p>
          <a:r>
            <a:rPr lang="en-US" b="1" dirty="0" smtClean="0">
              <a:solidFill>
                <a:schemeClr val="tx1"/>
              </a:solidFill>
            </a:rPr>
            <a:t>Domain Data Producers</a:t>
          </a:r>
          <a:endParaRPr lang="en-US" b="1" dirty="0">
            <a:solidFill>
              <a:schemeClr val="tx1"/>
            </a:solidFill>
          </a:endParaRPr>
        </a:p>
      </dgm:t>
    </dgm:pt>
    <dgm:pt modelId="{25A3742B-5C7B-4E78-902B-BF2B0A523E35}" type="parTrans" cxnId="{549F74A0-FF4A-4D3F-A973-873F6FD08310}">
      <dgm:prSet/>
      <dgm:spPr/>
      <dgm:t>
        <a:bodyPr/>
        <a:lstStyle/>
        <a:p>
          <a:endParaRPr lang="en-US"/>
        </a:p>
      </dgm:t>
    </dgm:pt>
    <dgm:pt modelId="{4480A1EB-3B04-4166-8756-52D1BE0AC4B5}" type="sibTrans" cxnId="{549F74A0-FF4A-4D3F-A973-873F6FD08310}">
      <dgm:prSet/>
      <dgm:spPr/>
      <dgm:t>
        <a:bodyPr/>
        <a:lstStyle/>
        <a:p>
          <a:endParaRPr lang="en-US"/>
        </a:p>
      </dgm:t>
    </dgm:pt>
    <dgm:pt modelId="{B0B88CA1-7018-4E8D-9121-0B3C8F28F58C}">
      <dgm:prSet phldrT="[Text]"/>
      <dgm:spPr/>
      <dgm:t>
        <a:bodyPr/>
        <a:lstStyle/>
        <a:p>
          <a:r>
            <a:rPr lang="en-US" b="1" dirty="0" smtClean="0">
              <a:solidFill>
                <a:schemeClr val="tx1"/>
              </a:solidFill>
            </a:rPr>
            <a:t>Infrastructure Providers</a:t>
          </a:r>
          <a:endParaRPr lang="en-US" b="1" dirty="0">
            <a:solidFill>
              <a:schemeClr val="tx1"/>
            </a:solidFill>
          </a:endParaRPr>
        </a:p>
      </dgm:t>
    </dgm:pt>
    <dgm:pt modelId="{A500213D-5F43-4D29-AD67-EF02F1D29D67}" type="parTrans" cxnId="{248EA765-0870-4F16-9DFA-B24D7E9D8E81}">
      <dgm:prSet/>
      <dgm:spPr/>
      <dgm:t>
        <a:bodyPr/>
        <a:lstStyle/>
        <a:p>
          <a:endParaRPr lang="en-US"/>
        </a:p>
      </dgm:t>
    </dgm:pt>
    <dgm:pt modelId="{554D6842-FE51-4EF7-B245-611F4F2D7525}" type="sibTrans" cxnId="{248EA765-0870-4F16-9DFA-B24D7E9D8E81}">
      <dgm:prSet/>
      <dgm:spPr/>
      <dgm:t>
        <a:bodyPr/>
        <a:lstStyle/>
        <a:p>
          <a:endParaRPr lang="en-US"/>
        </a:p>
      </dgm:t>
    </dgm:pt>
    <dgm:pt modelId="{DB2A49AD-4C49-4476-8D0B-2231772D37F0}">
      <dgm:prSet phldrT="[Text]"/>
      <dgm:spPr/>
      <dgm:t>
        <a:bodyPr/>
        <a:lstStyle/>
        <a:p>
          <a:r>
            <a:rPr lang="en-US" b="1" dirty="0" smtClean="0">
              <a:solidFill>
                <a:schemeClr val="tx1"/>
              </a:solidFill>
            </a:rPr>
            <a:t>Domain Service Providers</a:t>
          </a:r>
          <a:endParaRPr lang="en-US" b="1" dirty="0">
            <a:solidFill>
              <a:schemeClr val="tx1"/>
            </a:solidFill>
          </a:endParaRPr>
        </a:p>
      </dgm:t>
    </dgm:pt>
    <dgm:pt modelId="{78EEACD9-89AE-4464-8EE6-4E79325E9350}" type="parTrans" cxnId="{7137D63D-8C94-4D00-8494-62027CCFFD21}">
      <dgm:prSet/>
      <dgm:spPr/>
      <dgm:t>
        <a:bodyPr/>
        <a:lstStyle/>
        <a:p>
          <a:endParaRPr lang="en-US"/>
        </a:p>
      </dgm:t>
    </dgm:pt>
    <dgm:pt modelId="{68167AC9-08EC-4B5D-BE1E-21BA9C2E97E1}" type="sibTrans" cxnId="{7137D63D-8C94-4D00-8494-62027CCFFD21}">
      <dgm:prSet/>
      <dgm:spPr/>
      <dgm:t>
        <a:bodyPr/>
        <a:lstStyle/>
        <a:p>
          <a:endParaRPr lang="en-US"/>
        </a:p>
      </dgm:t>
    </dgm:pt>
    <dgm:pt modelId="{30EC9069-605F-4E47-A4B7-6B6EB3F86119}">
      <dgm:prSet phldrT="[Text]"/>
      <dgm:spPr/>
      <dgm:t>
        <a:bodyPr/>
        <a:lstStyle/>
        <a:p>
          <a:r>
            <a:rPr lang="en-US" b="1" dirty="0" smtClean="0">
              <a:solidFill>
                <a:schemeClr val="tx1"/>
              </a:solidFill>
            </a:rPr>
            <a:t>Domain Data Consumers</a:t>
          </a:r>
          <a:endParaRPr lang="en-US" b="1" dirty="0">
            <a:solidFill>
              <a:schemeClr val="tx1"/>
            </a:solidFill>
          </a:endParaRPr>
        </a:p>
      </dgm:t>
    </dgm:pt>
    <dgm:pt modelId="{9F13D408-ED95-4EB3-A0AC-8BBEC806321D}" type="parTrans" cxnId="{8DF0BE04-A657-4A11-A996-CF4A71424FC0}">
      <dgm:prSet/>
      <dgm:spPr/>
      <dgm:t>
        <a:bodyPr/>
        <a:lstStyle/>
        <a:p>
          <a:endParaRPr lang="en-US"/>
        </a:p>
      </dgm:t>
    </dgm:pt>
    <dgm:pt modelId="{751ED4AB-7645-4064-BBD1-548004431EFE}" type="sibTrans" cxnId="{8DF0BE04-A657-4A11-A996-CF4A71424FC0}">
      <dgm:prSet/>
      <dgm:spPr/>
      <dgm:t>
        <a:bodyPr/>
        <a:lstStyle/>
        <a:p>
          <a:endParaRPr lang="en-US"/>
        </a:p>
      </dgm:t>
    </dgm:pt>
    <dgm:pt modelId="{8ED28B5F-BA58-471E-ABD7-098C9E0B2E1B}">
      <dgm:prSet phldrT="[Text]"/>
      <dgm:spPr/>
      <dgm:t>
        <a:bodyPr/>
        <a:lstStyle/>
        <a:p>
          <a:r>
            <a:rPr lang="en-US" b="1" dirty="0" smtClean="0">
              <a:solidFill>
                <a:schemeClr val="tx1"/>
              </a:solidFill>
            </a:rPr>
            <a:t>National/Global Data Aggregators</a:t>
          </a:r>
          <a:endParaRPr lang="en-US" b="1" dirty="0">
            <a:solidFill>
              <a:schemeClr val="tx1"/>
            </a:solidFill>
          </a:endParaRPr>
        </a:p>
      </dgm:t>
    </dgm:pt>
    <dgm:pt modelId="{A3D26DB2-C0FE-43B1-92F2-E40BEA634971}" type="parTrans" cxnId="{119BE9F4-750F-44FE-B595-06EF46B53BF2}">
      <dgm:prSet/>
      <dgm:spPr/>
      <dgm:t>
        <a:bodyPr/>
        <a:lstStyle/>
        <a:p>
          <a:endParaRPr lang="en-US"/>
        </a:p>
      </dgm:t>
    </dgm:pt>
    <dgm:pt modelId="{6517B45F-340E-40A0-8B20-EB9783323320}" type="sibTrans" cxnId="{119BE9F4-750F-44FE-B595-06EF46B53BF2}">
      <dgm:prSet/>
      <dgm:spPr/>
      <dgm:t>
        <a:bodyPr/>
        <a:lstStyle/>
        <a:p>
          <a:endParaRPr lang="en-US"/>
        </a:p>
      </dgm:t>
    </dgm:pt>
    <dgm:pt modelId="{62A9E6A8-AFF9-485B-8340-1EA99DD99FF5}" type="pres">
      <dgm:prSet presAssocID="{1ADF15B6-2858-4396-A65C-477934CD0B78}" presName="cycle" presStyleCnt="0">
        <dgm:presLayoutVars>
          <dgm:dir/>
          <dgm:resizeHandles val="exact"/>
        </dgm:presLayoutVars>
      </dgm:prSet>
      <dgm:spPr/>
      <dgm:t>
        <a:bodyPr/>
        <a:lstStyle/>
        <a:p>
          <a:endParaRPr lang="en-US"/>
        </a:p>
      </dgm:t>
    </dgm:pt>
    <dgm:pt modelId="{8C3748AB-6B29-4260-8209-850141A4559D}" type="pres">
      <dgm:prSet presAssocID="{18AF27F2-8786-43E0-8BD1-662F1BA1348A}" presName="node" presStyleLbl="node1" presStyleIdx="0" presStyleCnt="5">
        <dgm:presLayoutVars>
          <dgm:bulletEnabled val="1"/>
        </dgm:presLayoutVars>
      </dgm:prSet>
      <dgm:spPr/>
      <dgm:t>
        <a:bodyPr/>
        <a:lstStyle/>
        <a:p>
          <a:endParaRPr lang="en-US"/>
        </a:p>
      </dgm:t>
    </dgm:pt>
    <dgm:pt modelId="{C11AD3BD-0C55-4747-8612-BD1AC94BE123}" type="pres">
      <dgm:prSet presAssocID="{18AF27F2-8786-43E0-8BD1-662F1BA1348A}" presName="spNode" presStyleCnt="0"/>
      <dgm:spPr/>
    </dgm:pt>
    <dgm:pt modelId="{C3C3B251-B2B8-4461-8840-AA7BF07B9BE5}" type="pres">
      <dgm:prSet presAssocID="{4480A1EB-3B04-4166-8756-52D1BE0AC4B5}" presName="sibTrans" presStyleLbl="sibTrans1D1" presStyleIdx="0" presStyleCnt="5"/>
      <dgm:spPr/>
      <dgm:t>
        <a:bodyPr/>
        <a:lstStyle/>
        <a:p>
          <a:endParaRPr lang="en-US"/>
        </a:p>
      </dgm:t>
    </dgm:pt>
    <dgm:pt modelId="{D414B61A-C413-43CE-859A-3C8DE17E487A}" type="pres">
      <dgm:prSet presAssocID="{B0B88CA1-7018-4E8D-9121-0B3C8F28F58C}" presName="node" presStyleLbl="node1" presStyleIdx="1" presStyleCnt="5">
        <dgm:presLayoutVars>
          <dgm:bulletEnabled val="1"/>
        </dgm:presLayoutVars>
      </dgm:prSet>
      <dgm:spPr/>
      <dgm:t>
        <a:bodyPr/>
        <a:lstStyle/>
        <a:p>
          <a:endParaRPr lang="en-US"/>
        </a:p>
      </dgm:t>
    </dgm:pt>
    <dgm:pt modelId="{2D85E94B-B439-4C82-8F2B-A116FCC37BCA}" type="pres">
      <dgm:prSet presAssocID="{B0B88CA1-7018-4E8D-9121-0B3C8F28F58C}" presName="spNode" presStyleCnt="0"/>
      <dgm:spPr/>
    </dgm:pt>
    <dgm:pt modelId="{7791E96C-7D05-4BE0-862F-67242D145290}" type="pres">
      <dgm:prSet presAssocID="{554D6842-FE51-4EF7-B245-611F4F2D7525}" presName="sibTrans" presStyleLbl="sibTrans1D1" presStyleIdx="1" presStyleCnt="5"/>
      <dgm:spPr/>
      <dgm:t>
        <a:bodyPr/>
        <a:lstStyle/>
        <a:p>
          <a:endParaRPr lang="en-US"/>
        </a:p>
      </dgm:t>
    </dgm:pt>
    <dgm:pt modelId="{1BEEF3EF-C1A9-4737-9F6F-5876A4A181D9}" type="pres">
      <dgm:prSet presAssocID="{DB2A49AD-4C49-4476-8D0B-2231772D37F0}" presName="node" presStyleLbl="node1" presStyleIdx="2" presStyleCnt="5">
        <dgm:presLayoutVars>
          <dgm:bulletEnabled val="1"/>
        </dgm:presLayoutVars>
      </dgm:prSet>
      <dgm:spPr/>
      <dgm:t>
        <a:bodyPr/>
        <a:lstStyle/>
        <a:p>
          <a:endParaRPr lang="en-US"/>
        </a:p>
      </dgm:t>
    </dgm:pt>
    <dgm:pt modelId="{77CF2F5F-31EF-40BD-B05E-F0F27AE582C4}" type="pres">
      <dgm:prSet presAssocID="{DB2A49AD-4C49-4476-8D0B-2231772D37F0}" presName="spNode" presStyleCnt="0"/>
      <dgm:spPr/>
    </dgm:pt>
    <dgm:pt modelId="{C816B6DA-87BE-4691-8F63-6948A4D5F9D9}" type="pres">
      <dgm:prSet presAssocID="{68167AC9-08EC-4B5D-BE1E-21BA9C2E97E1}" presName="sibTrans" presStyleLbl="sibTrans1D1" presStyleIdx="2" presStyleCnt="5"/>
      <dgm:spPr/>
      <dgm:t>
        <a:bodyPr/>
        <a:lstStyle/>
        <a:p>
          <a:endParaRPr lang="en-US"/>
        </a:p>
      </dgm:t>
    </dgm:pt>
    <dgm:pt modelId="{2E890EA6-7C25-4B52-BD6A-D8EFDAEBA107}" type="pres">
      <dgm:prSet presAssocID="{30EC9069-605F-4E47-A4B7-6B6EB3F86119}" presName="node" presStyleLbl="node1" presStyleIdx="3" presStyleCnt="5">
        <dgm:presLayoutVars>
          <dgm:bulletEnabled val="1"/>
        </dgm:presLayoutVars>
      </dgm:prSet>
      <dgm:spPr/>
      <dgm:t>
        <a:bodyPr/>
        <a:lstStyle/>
        <a:p>
          <a:endParaRPr lang="en-US"/>
        </a:p>
      </dgm:t>
    </dgm:pt>
    <dgm:pt modelId="{B91889D4-A876-4C87-977B-653E9E96A565}" type="pres">
      <dgm:prSet presAssocID="{30EC9069-605F-4E47-A4B7-6B6EB3F86119}" presName="spNode" presStyleCnt="0"/>
      <dgm:spPr/>
    </dgm:pt>
    <dgm:pt modelId="{D2C2023C-86ED-4B7B-A0BD-51186E6F1385}" type="pres">
      <dgm:prSet presAssocID="{751ED4AB-7645-4064-BBD1-548004431EFE}" presName="sibTrans" presStyleLbl="sibTrans1D1" presStyleIdx="3" presStyleCnt="5"/>
      <dgm:spPr/>
      <dgm:t>
        <a:bodyPr/>
        <a:lstStyle/>
        <a:p>
          <a:endParaRPr lang="en-US"/>
        </a:p>
      </dgm:t>
    </dgm:pt>
    <dgm:pt modelId="{606D8E19-B75D-4AEE-B40F-4CD5B29BA811}" type="pres">
      <dgm:prSet presAssocID="{8ED28B5F-BA58-471E-ABD7-098C9E0B2E1B}" presName="node" presStyleLbl="node1" presStyleIdx="4" presStyleCnt="5">
        <dgm:presLayoutVars>
          <dgm:bulletEnabled val="1"/>
        </dgm:presLayoutVars>
      </dgm:prSet>
      <dgm:spPr/>
      <dgm:t>
        <a:bodyPr/>
        <a:lstStyle/>
        <a:p>
          <a:endParaRPr lang="en-US"/>
        </a:p>
      </dgm:t>
    </dgm:pt>
    <dgm:pt modelId="{9C964732-B5E6-49C4-B1E8-52F0034E25B4}" type="pres">
      <dgm:prSet presAssocID="{8ED28B5F-BA58-471E-ABD7-098C9E0B2E1B}" presName="spNode" presStyleCnt="0"/>
      <dgm:spPr/>
    </dgm:pt>
    <dgm:pt modelId="{9005F82E-4D08-4AE7-9C3A-C54E05E51AA8}" type="pres">
      <dgm:prSet presAssocID="{6517B45F-340E-40A0-8B20-EB9783323320}" presName="sibTrans" presStyleLbl="sibTrans1D1" presStyleIdx="4" presStyleCnt="5"/>
      <dgm:spPr/>
      <dgm:t>
        <a:bodyPr/>
        <a:lstStyle/>
        <a:p>
          <a:endParaRPr lang="en-US"/>
        </a:p>
      </dgm:t>
    </dgm:pt>
  </dgm:ptLst>
  <dgm:cxnLst>
    <dgm:cxn modelId="{A74C0AD2-1FCC-4966-B660-EA46E81B8507}" type="presOf" srcId="{68167AC9-08EC-4B5D-BE1E-21BA9C2E97E1}" destId="{C816B6DA-87BE-4691-8F63-6948A4D5F9D9}" srcOrd="0" destOrd="0" presId="urn:microsoft.com/office/officeart/2005/8/layout/cycle6"/>
    <dgm:cxn modelId="{5B69852D-5992-45AD-A42A-08DE25B53620}" type="presOf" srcId="{DB2A49AD-4C49-4476-8D0B-2231772D37F0}" destId="{1BEEF3EF-C1A9-4737-9F6F-5876A4A181D9}" srcOrd="0" destOrd="0" presId="urn:microsoft.com/office/officeart/2005/8/layout/cycle6"/>
    <dgm:cxn modelId="{BE09B950-7EF1-41BA-BCBD-540EF94BABDD}" type="presOf" srcId="{6517B45F-340E-40A0-8B20-EB9783323320}" destId="{9005F82E-4D08-4AE7-9C3A-C54E05E51AA8}" srcOrd="0" destOrd="0" presId="urn:microsoft.com/office/officeart/2005/8/layout/cycle6"/>
    <dgm:cxn modelId="{5100573A-0364-425F-A5CE-736F5223347D}" type="presOf" srcId="{30EC9069-605F-4E47-A4B7-6B6EB3F86119}" destId="{2E890EA6-7C25-4B52-BD6A-D8EFDAEBA107}" srcOrd="0" destOrd="0" presId="urn:microsoft.com/office/officeart/2005/8/layout/cycle6"/>
    <dgm:cxn modelId="{AC15D80A-7189-4862-8CB4-5959B53E2826}" type="presOf" srcId="{18AF27F2-8786-43E0-8BD1-662F1BA1348A}" destId="{8C3748AB-6B29-4260-8209-850141A4559D}" srcOrd="0" destOrd="0" presId="urn:microsoft.com/office/officeart/2005/8/layout/cycle6"/>
    <dgm:cxn modelId="{4DA746F2-16C7-4D18-9BCE-6ED233B7CAF0}" type="presOf" srcId="{554D6842-FE51-4EF7-B245-611F4F2D7525}" destId="{7791E96C-7D05-4BE0-862F-67242D145290}" srcOrd="0" destOrd="0" presId="urn:microsoft.com/office/officeart/2005/8/layout/cycle6"/>
    <dgm:cxn modelId="{119BE9F4-750F-44FE-B595-06EF46B53BF2}" srcId="{1ADF15B6-2858-4396-A65C-477934CD0B78}" destId="{8ED28B5F-BA58-471E-ABD7-098C9E0B2E1B}" srcOrd="4" destOrd="0" parTransId="{A3D26DB2-C0FE-43B1-92F2-E40BEA634971}" sibTransId="{6517B45F-340E-40A0-8B20-EB9783323320}"/>
    <dgm:cxn modelId="{BC4D6F5F-8500-40CE-B265-59E3AB8ED25B}" type="presOf" srcId="{751ED4AB-7645-4064-BBD1-548004431EFE}" destId="{D2C2023C-86ED-4B7B-A0BD-51186E6F1385}" srcOrd="0" destOrd="0" presId="urn:microsoft.com/office/officeart/2005/8/layout/cycle6"/>
    <dgm:cxn modelId="{248EA765-0870-4F16-9DFA-B24D7E9D8E81}" srcId="{1ADF15B6-2858-4396-A65C-477934CD0B78}" destId="{B0B88CA1-7018-4E8D-9121-0B3C8F28F58C}" srcOrd="1" destOrd="0" parTransId="{A500213D-5F43-4D29-AD67-EF02F1D29D67}" sibTransId="{554D6842-FE51-4EF7-B245-611F4F2D7525}"/>
    <dgm:cxn modelId="{9582B8BB-60BA-4E41-A75D-E6C63428743C}" type="presOf" srcId="{4480A1EB-3B04-4166-8756-52D1BE0AC4B5}" destId="{C3C3B251-B2B8-4461-8840-AA7BF07B9BE5}" srcOrd="0" destOrd="0" presId="urn:microsoft.com/office/officeart/2005/8/layout/cycle6"/>
    <dgm:cxn modelId="{549F74A0-FF4A-4D3F-A973-873F6FD08310}" srcId="{1ADF15B6-2858-4396-A65C-477934CD0B78}" destId="{18AF27F2-8786-43E0-8BD1-662F1BA1348A}" srcOrd="0" destOrd="0" parTransId="{25A3742B-5C7B-4E78-902B-BF2B0A523E35}" sibTransId="{4480A1EB-3B04-4166-8756-52D1BE0AC4B5}"/>
    <dgm:cxn modelId="{F6411E50-64B8-4339-ADFD-881BACDE8CB5}" type="presOf" srcId="{1ADF15B6-2858-4396-A65C-477934CD0B78}" destId="{62A9E6A8-AFF9-485B-8340-1EA99DD99FF5}" srcOrd="0" destOrd="0" presId="urn:microsoft.com/office/officeart/2005/8/layout/cycle6"/>
    <dgm:cxn modelId="{8DF0BE04-A657-4A11-A996-CF4A71424FC0}" srcId="{1ADF15B6-2858-4396-A65C-477934CD0B78}" destId="{30EC9069-605F-4E47-A4B7-6B6EB3F86119}" srcOrd="3" destOrd="0" parTransId="{9F13D408-ED95-4EB3-A0AC-8BBEC806321D}" sibTransId="{751ED4AB-7645-4064-BBD1-548004431EFE}"/>
    <dgm:cxn modelId="{7137D63D-8C94-4D00-8494-62027CCFFD21}" srcId="{1ADF15B6-2858-4396-A65C-477934CD0B78}" destId="{DB2A49AD-4C49-4476-8D0B-2231772D37F0}" srcOrd="2" destOrd="0" parTransId="{78EEACD9-89AE-4464-8EE6-4E79325E9350}" sibTransId="{68167AC9-08EC-4B5D-BE1E-21BA9C2E97E1}"/>
    <dgm:cxn modelId="{3082FD3A-545F-4F0D-A38C-1C1421C8DF58}" type="presOf" srcId="{8ED28B5F-BA58-471E-ABD7-098C9E0B2E1B}" destId="{606D8E19-B75D-4AEE-B40F-4CD5B29BA811}" srcOrd="0" destOrd="0" presId="urn:microsoft.com/office/officeart/2005/8/layout/cycle6"/>
    <dgm:cxn modelId="{2BA43E2B-568D-4011-B64E-82F0335AD059}" type="presOf" srcId="{B0B88CA1-7018-4E8D-9121-0B3C8F28F58C}" destId="{D414B61A-C413-43CE-859A-3C8DE17E487A}" srcOrd="0" destOrd="0" presId="urn:microsoft.com/office/officeart/2005/8/layout/cycle6"/>
    <dgm:cxn modelId="{EE84DB78-194F-448B-A6F4-66083BBB5120}" type="presParOf" srcId="{62A9E6A8-AFF9-485B-8340-1EA99DD99FF5}" destId="{8C3748AB-6B29-4260-8209-850141A4559D}" srcOrd="0" destOrd="0" presId="urn:microsoft.com/office/officeart/2005/8/layout/cycle6"/>
    <dgm:cxn modelId="{E3EE7738-D086-4274-8CCA-0B48C91F5EFA}" type="presParOf" srcId="{62A9E6A8-AFF9-485B-8340-1EA99DD99FF5}" destId="{C11AD3BD-0C55-4747-8612-BD1AC94BE123}" srcOrd="1" destOrd="0" presId="urn:microsoft.com/office/officeart/2005/8/layout/cycle6"/>
    <dgm:cxn modelId="{5DF139A5-48E3-4624-B295-13335359CC29}" type="presParOf" srcId="{62A9E6A8-AFF9-485B-8340-1EA99DD99FF5}" destId="{C3C3B251-B2B8-4461-8840-AA7BF07B9BE5}" srcOrd="2" destOrd="0" presId="urn:microsoft.com/office/officeart/2005/8/layout/cycle6"/>
    <dgm:cxn modelId="{EBA6A79B-DA3E-4A5D-AE4C-AE4982CCECA8}" type="presParOf" srcId="{62A9E6A8-AFF9-485B-8340-1EA99DD99FF5}" destId="{D414B61A-C413-43CE-859A-3C8DE17E487A}" srcOrd="3" destOrd="0" presId="urn:microsoft.com/office/officeart/2005/8/layout/cycle6"/>
    <dgm:cxn modelId="{F86B2104-CB69-433B-81C6-764CD9780028}" type="presParOf" srcId="{62A9E6A8-AFF9-485B-8340-1EA99DD99FF5}" destId="{2D85E94B-B439-4C82-8F2B-A116FCC37BCA}" srcOrd="4" destOrd="0" presId="urn:microsoft.com/office/officeart/2005/8/layout/cycle6"/>
    <dgm:cxn modelId="{442D2F48-9FDB-41B4-9382-7183EAE88D09}" type="presParOf" srcId="{62A9E6A8-AFF9-485B-8340-1EA99DD99FF5}" destId="{7791E96C-7D05-4BE0-862F-67242D145290}" srcOrd="5" destOrd="0" presId="urn:microsoft.com/office/officeart/2005/8/layout/cycle6"/>
    <dgm:cxn modelId="{67643CA3-153C-47DB-A08A-AD69C98367FC}" type="presParOf" srcId="{62A9E6A8-AFF9-485B-8340-1EA99DD99FF5}" destId="{1BEEF3EF-C1A9-4737-9F6F-5876A4A181D9}" srcOrd="6" destOrd="0" presId="urn:microsoft.com/office/officeart/2005/8/layout/cycle6"/>
    <dgm:cxn modelId="{FE2717E9-E228-4102-BCD2-444068D0F755}" type="presParOf" srcId="{62A9E6A8-AFF9-485B-8340-1EA99DD99FF5}" destId="{77CF2F5F-31EF-40BD-B05E-F0F27AE582C4}" srcOrd="7" destOrd="0" presId="urn:microsoft.com/office/officeart/2005/8/layout/cycle6"/>
    <dgm:cxn modelId="{B78EBABA-F88A-4916-985A-9B117B9C73A2}" type="presParOf" srcId="{62A9E6A8-AFF9-485B-8340-1EA99DD99FF5}" destId="{C816B6DA-87BE-4691-8F63-6948A4D5F9D9}" srcOrd="8" destOrd="0" presId="urn:microsoft.com/office/officeart/2005/8/layout/cycle6"/>
    <dgm:cxn modelId="{54D066F9-D63F-4A5E-8FF2-EAC7C9DFAE76}" type="presParOf" srcId="{62A9E6A8-AFF9-485B-8340-1EA99DD99FF5}" destId="{2E890EA6-7C25-4B52-BD6A-D8EFDAEBA107}" srcOrd="9" destOrd="0" presId="urn:microsoft.com/office/officeart/2005/8/layout/cycle6"/>
    <dgm:cxn modelId="{2C1C5CF6-C0EC-4161-A3C2-781541F4F12B}" type="presParOf" srcId="{62A9E6A8-AFF9-485B-8340-1EA99DD99FF5}" destId="{B91889D4-A876-4C87-977B-653E9E96A565}" srcOrd="10" destOrd="0" presId="urn:microsoft.com/office/officeart/2005/8/layout/cycle6"/>
    <dgm:cxn modelId="{A390049F-48F1-4E5F-BF86-29016949250B}" type="presParOf" srcId="{62A9E6A8-AFF9-485B-8340-1EA99DD99FF5}" destId="{D2C2023C-86ED-4B7B-A0BD-51186E6F1385}" srcOrd="11" destOrd="0" presId="urn:microsoft.com/office/officeart/2005/8/layout/cycle6"/>
    <dgm:cxn modelId="{596642CB-25B1-45D7-8C18-24FD8C13C91C}" type="presParOf" srcId="{62A9E6A8-AFF9-485B-8340-1EA99DD99FF5}" destId="{606D8E19-B75D-4AEE-B40F-4CD5B29BA811}" srcOrd="12" destOrd="0" presId="urn:microsoft.com/office/officeart/2005/8/layout/cycle6"/>
    <dgm:cxn modelId="{15C25B12-147E-4C27-882D-D23119B34787}" type="presParOf" srcId="{62A9E6A8-AFF9-485B-8340-1EA99DD99FF5}" destId="{9C964732-B5E6-49C4-B1E8-52F0034E25B4}" srcOrd="13" destOrd="0" presId="urn:microsoft.com/office/officeart/2005/8/layout/cycle6"/>
    <dgm:cxn modelId="{5E8BA2B9-91FF-42BC-A647-11D5990E82F3}" type="presParOf" srcId="{62A9E6A8-AFF9-485B-8340-1EA99DD99FF5}" destId="{9005F82E-4D08-4AE7-9C3A-C54E05E51AA8}"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DF15B6-2858-4396-A65C-477934CD0B78}" type="doc">
      <dgm:prSet loTypeId="urn:microsoft.com/office/officeart/2005/8/layout/cycle6" loCatId="relationship" qsTypeId="urn:microsoft.com/office/officeart/2005/8/quickstyle/simple1" qsCatId="simple" csTypeId="urn:microsoft.com/office/officeart/2005/8/colors/colorful1#2" csCatId="colorful" phldr="1"/>
      <dgm:spPr/>
      <dgm:t>
        <a:bodyPr/>
        <a:lstStyle/>
        <a:p>
          <a:endParaRPr lang="en-US"/>
        </a:p>
      </dgm:t>
    </dgm:pt>
    <dgm:pt modelId="{18AF27F2-8786-43E0-8BD1-662F1BA1348A}">
      <dgm:prSet phldrT="[Text]"/>
      <dgm:spPr/>
      <dgm:t>
        <a:bodyPr/>
        <a:lstStyle/>
        <a:p>
          <a:r>
            <a:rPr lang="en-US" b="1" dirty="0" smtClean="0">
              <a:solidFill>
                <a:schemeClr val="tx1"/>
              </a:solidFill>
            </a:rPr>
            <a:t>Domain Data Producers</a:t>
          </a:r>
          <a:endParaRPr lang="en-US" b="1" dirty="0">
            <a:solidFill>
              <a:schemeClr val="tx1"/>
            </a:solidFill>
          </a:endParaRPr>
        </a:p>
      </dgm:t>
    </dgm:pt>
    <dgm:pt modelId="{25A3742B-5C7B-4E78-902B-BF2B0A523E35}" type="parTrans" cxnId="{549F74A0-FF4A-4D3F-A973-873F6FD08310}">
      <dgm:prSet/>
      <dgm:spPr/>
      <dgm:t>
        <a:bodyPr/>
        <a:lstStyle/>
        <a:p>
          <a:endParaRPr lang="en-US"/>
        </a:p>
      </dgm:t>
    </dgm:pt>
    <dgm:pt modelId="{4480A1EB-3B04-4166-8756-52D1BE0AC4B5}" type="sibTrans" cxnId="{549F74A0-FF4A-4D3F-A973-873F6FD08310}">
      <dgm:prSet/>
      <dgm:spPr/>
      <dgm:t>
        <a:bodyPr/>
        <a:lstStyle/>
        <a:p>
          <a:endParaRPr lang="en-US"/>
        </a:p>
      </dgm:t>
    </dgm:pt>
    <dgm:pt modelId="{B0B88CA1-7018-4E8D-9121-0B3C8F28F58C}">
      <dgm:prSet phldrT="[Text]"/>
      <dgm:spPr/>
      <dgm:t>
        <a:bodyPr/>
        <a:lstStyle/>
        <a:p>
          <a:r>
            <a:rPr lang="en-US" b="1" dirty="0" smtClean="0">
              <a:solidFill>
                <a:schemeClr val="tx1"/>
              </a:solidFill>
            </a:rPr>
            <a:t>Infrastructure Providers</a:t>
          </a:r>
          <a:endParaRPr lang="en-US" b="1" dirty="0">
            <a:solidFill>
              <a:schemeClr val="tx1"/>
            </a:solidFill>
          </a:endParaRPr>
        </a:p>
      </dgm:t>
    </dgm:pt>
    <dgm:pt modelId="{A500213D-5F43-4D29-AD67-EF02F1D29D67}" type="parTrans" cxnId="{248EA765-0870-4F16-9DFA-B24D7E9D8E81}">
      <dgm:prSet/>
      <dgm:spPr/>
      <dgm:t>
        <a:bodyPr/>
        <a:lstStyle/>
        <a:p>
          <a:endParaRPr lang="en-US"/>
        </a:p>
      </dgm:t>
    </dgm:pt>
    <dgm:pt modelId="{554D6842-FE51-4EF7-B245-611F4F2D7525}" type="sibTrans" cxnId="{248EA765-0870-4F16-9DFA-B24D7E9D8E81}">
      <dgm:prSet/>
      <dgm:spPr/>
      <dgm:t>
        <a:bodyPr/>
        <a:lstStyle/>
        <a:p>
          <a:endParaRPr lang="en-US"/>
        </a:p>
      </dgm:t>
    </dgm:pt>
    <dgm:pt modelId="{DB2A49AD-4C49-4476-8D0B-2231772D37F0}">
      <dgm:prSet phldrT="[Text]"/>
      <dgm:spPr/>
      <dgm:t>
        <a:bodyPr/>
        <a:lstStyle/>
        <a:p>
          <a:r>
            <a:rPr lang="en-US" b="1" dirty="0" smtClean="0">
              <a:solidFill>
                <a:schemeClr val="tx1"/>
              </a:solidFill>
            </a:rPr>
            <a:t>Domain Service Providers</a:t>
          </a:r>
          <a:endParaRPr lang="en-US" b="1" dirty="0">
            <a:solidFill>
              <a:schemeClr val="tx1"/>
            </a:solidFill>
          </a:endParaRPr>
        </a:p>
      </dgm:t>
    </dgm:pt>
    <dgm:pt modelId="{78EEACD9-89AE-4464-8EE6-4E79325E9350}" type="parTrans" cxnId="{7137D63D-8C94-4D00-8494-62027CCFFD21}">
      <dgm:prSet/>
      <dgm:spPr/>
      <dgm:t>
        <a:bodyPr/>
        <a:lstStyle/>
        <a:p>
          <a:endParaRPr lang="en-US"/>
        </a:p>
      </dgm:t>
    </dgm:pt>
    <dgm:pt modelId="{68167AC9-08EC-4B5D-BE1E-21BA9C2E97E1}" type="sibTrans" cxnId="{7137D63D-8C94-4D00-8494-62027CCFFD21}">
      <dgm:prSet/>
      <dgm:spPr/>
      <dgm:t>
        <a:bodyPr/>
        <a:lstStyle/>
        <a:p>
          <a:endParaRPr lang="en-US"/>
        </a:p>
      </dgm:t>
    </dgm:pt>
    <dgm:pt modelId="{30EC9069-605F-4E47-A4B7-6B6EB3F86119}">
      <dgm:prSet phldrT="[Text]"/>
      <dgm:spPr/>
      <dgm:t>
        <a:bodyPr/>
        <a:lstStyle/>
        <a:p>
          <a:r>
            <a:rPr lang="en-US" b="1" dirty="0" smtClean="0">
              <a:solidFill>
                <a:schemeClr val="tx1"/>
              </a:solidFill>
            </a:rPr>
            <a:t>Domain Data Consumers</a:t>
          </a:r>
          <a:endParaRPr lang="en-US" b="1" dirty="0">
            <a:solidFill>
              <a:schemeClr val="tx1"/>
            </a:solidFill>
          </a:endParaRPr>
        </a:p>
      </dgm:t>
    </dgm:pt>
    <dgm:pt modelId="{9F13D408-ED95-4EB3-A0AC-8BBEC806321D}" type="parTrans" cxnId="{8DF0BE04-A657-4A11-A996-CF4A71424FC0}">
      <dgm:prSet/>
      <dgm:spPr/>
      <dgm:t>
        <a:bodyPr/>
        <a:lstStyle/>
        <a:p>
          <a:endParaRPr lang="en-US"/>
        </a:p>
      </dgm:t>
    </dgm:pt>
    <dgm:pt modelId="{751ED4AB-7645-4064-BBD1-548004431EFE}" type="sibTrans" cxnId="{8DF0BE04-A657-4A11-A996-CF4A71424FC0}">
      <dgm:prSet/>
      <dgm:spPr/>
      <dgm:t>
        <a:bodyPr/>
        <a:lstStyle/>
        <a:p>
          <a:endParaRPr lang="en-US"/>
        </a:p>
      </dgm:t>
    </dgm:pt>
    <dgm:pt modelId="{8ED28B5F-BA58-471E-ABD7-098C9E0B2E1B}">
      <dgm:prSet phldrT="[Text]"/>
      <dgm:spPr/>
      <dgm:t>
        <a:bodyPr/>
        <a:lstStyle/>
        <a:p>
          <a:r>
            <a:rPr lang="en-US" b="1" dirty="0" smtClean="0">
              <a:solidFill>
                <a:schemeClr val="tx1"/>
              </a:solidFill>
            </a:rPr>
            <a:t>National/Global Data Aggregators</a:t>
          </a:r>
          <a:endParaRPr lang="en-US" b="1" dirty="0">
            <a:solidFill>
              <a:schemeClr val="tx1"/>
            </a:solidFill>
          </a:endParaRPr>
        </a:p>
      </dgm:t>
    </dgm:pt>
    <dgm:pt modelId="{A3D26DB2-C0FE-43B1-92F2-E40BEA634971}" type="parTrans" cxnId="{119BE9F4-750F-44FE-B595-06EF46B53BF2}">
      <dgm:prSet/>
      <dgm:spPr/>
      <dgm:t>
        <a:bodyPr/>
        <a:lstStyle/>
        <a:p>
          <a:endParaRPr lang="en-US"/>
        </a:p>
      </dgm:t>
    </dgm:pt>
    <dgm:pt modelId="{6517B45F-340E-40A0-8B20-EB9783323320}" type="sibTrans" cxnId="{119BE9F4-750F-44FE-B595-06EF46B53BF2}">
      <dgm:prSet/>
      <dgm:spPr/>
      <dgm:t>
        <a:bodyPr/>
        <a:lstStyle/>
        <a:p>
          <a:endParaRPr lang="en-US"/>
        </a:p>
      </dgm:t>
    </dgm:pt>
    <dgm:pt modelId="{62A9E6A8-AFF9-485B-8340-1EA99DD99FF5}" type="pres">
      <dgm:prSet presAssocID="{1ADF15B6-2858-4396-A65C-477934CD0B78}" presName="cycle" presStyleCnt="0">
        <dgm:presLayoutVars>
          <dgm:dir/>
          <dgm:resizeHandles val="exact"/>
        </dgm:presLayoutVars>
      </dgm:prSet>
      <dgm:spPr/>
      <dgm:t>
        <a:bodyPr/>
        <a:lstStyle/>
        <a:p>
          <a:endParaRPr lang="en-US"/>
        </a:p>
      </dgm:t>
    </dgm:pt>
    <dgm:pt modelId="{8C3748AB-6B29-4260-8209-850141A4559D}" type="pres">
      <dgm:prSet presAssocID="{18AF27F2-8786-43E0-8BD1-662F1BA1348A}" presName="node" presStyleLbl="node1" presStyleIdx="0" presStyleCnt="5">
        <dgm:presLayoutVars>
          <dgm:bulletEnabled val="1"/>
        </dgm:presLayoutVars>
      </dgm:prSet>
      <dgm:spPr/>
      <dgm:t>
        <a:bodyPr/>
        <a:lstStyle/>
        <a:p>
          <a:endParaRPr lang="en-US"/>
        </a:p>
      </dgm:t>
    </dgm:pt>
    <dgm:pt modelId="{C11AD3BD-0C55-4747-8612-BD1AC94BE123}" type="pres">
      <dgm:prSet presAssocID="{18AF27F2-8786-43E0-8BD1-662F1BA1348A}" presName="spNode" presStyleCnt="0"/>
      <dgm:spPr/>
    </dgm:pt>
    <dgm:pt modelId="{C3C3B251-B2B8-4461-8840-AA7BF07B9BE5}" type="pres">
      <dgm:prSet presAssocID="{4480A1EB-3B04-4166-8756-52D1BE0AC4B5}" presName="sibTrans" presStyleLbl="sibTrans1D1" presStyleIdx="0" presStyleCnt="5"/>
      <dgm:spPr/>
      <dgm:t>
        <a:bodyPr/>
        <a:lstStyle/>
        <a:p>
          <a:endParaRPr lang="en-US"/>
        </a:p>
      </dgm:t>
    </dgm:pt>
    <dgm:pt modelId="{D414B61A-C413-43CE-859A-3C8DE17E487A}" type="pres">
      <dgm:prSet presAssocID="{B0B88CA1-7018-4E8D-9121-0B3C8F28F58C}" presName="node" presStyleLbl="node1" presStyleIdx="1" presStyleCnt="5">
        <dgm:presLayoutVars>
          <dgm:bulletEnabled val="1"/>
        </dgm:presLayoutVars>
      </dgm:prSet>
      <dgm:spPr/>
      <dgm:t>
        <a:bodyPr/>
        <a:lstStyle/>
        <a:p>
          <a:endParaRPr lang="en-US"/>
        </a:p>
      </dgm:t>
    </dgm:pt>
    <dgm:pt modelId="{2D85E94B-B439-4C82-8F2B-A116FCC37BCA}" type="pres">
      <dgm:prSet presAssocID="{B0B88CA1-7018-4E8D-9121-0B3C8F28F58C}" presName="spNode" presStyleCnt="0"/>
      <dgm:spPr/>
    </dgm:pt>
    <dgm:pt modelId="{7791E96C-7D05-4BE0-862F-67242D145290}" type="pres">
      <dgm:prSet presAssocID="{554D6842-FE51-4EF7-B245-611F4F2D7525}" presName="sibTrans" presStyleLbl="sibTrans1D1" presStyleIdx="1" presStyleCnt="5"/>
      <dgm:spPr/>
      <dgm:t>
        <a:bodyPr/>
        <a:lstStyle/>
        <a:p>
          <a:endParaRPr lang="en-US"/>
        </a:p>
      </dgm:t>
    </dgm:pt>
    <dgm:pt modelId="{1BEEF3EF-C1A9-4737-9F6F-5876A4A181D9}" type="pres">
      <dgm:prSet presAssocID="{DB2A49AD-4C49-4476-8D0B-2231772D37F0}" presName="node" presStyleLbl="node1" presStyleIdx="2" presStyleCnt="5">
        <dgm:presLayoutVars>
          <dgm:bulletEnabled val="1"/>
        </dgm:presLayoutVars>
      </dgm:prSet>
      <dgm:spPr/>
      <dgm:t>
        <a:bodyPr/>
        <a:lstStyle/>
        <a:p>
          <a:endParaRPr lang="en-US"/>
        </a:p>
      </dgm:t>
    </dgm:pt>
    <dgm:pt modelId="{77CF2F5F-31EF-40BD-B05E-F0F27AE582C4}" type="pres">
      <dgm:prSet presAssocID="{DB2A49AD-4C49-4476-8D0B-2231772D37F0}" presName="spNode" presStyleCnt="0"/>
      <dgm:spPr/>
    </dgm:pt>
    <dgm:pt modelId="{C816B6DA-87BE-4691-8F63-6948A4D5F9D9}" type="pres">
      <dgm:prSet presAssocID="{68167AC9-08EC-4B5D-BE1E-21BA9C2E97E1}" presName="sibTrans" presStyleLbl="sibTrans1D1" presStyleIdx="2" presStyleCnt="5"/>
      <dgm:spPr/>
      <dgm:t>
        <a:bodyPr/>
        <a:lstStyle/>
        <a:p>
          <a:endParaRPr lang="en-US"/>
        </a:p>
      </dgm:t>
    </dgm:pt>
    <dgm:pt modelId="{2E890EA6-7C25-4B52-BD6A-D8EFDAEBA107}" type="pres">
      <dgm:prSet presAssocID="{30EC9069-605F-4E47-A4B7-6B6EB3F86119}" presName="node" presStyleLbl="node1" presStyleIdx="3" presStyleCnt="5">
        <dgm:presLayoutVars>
          <dgm:bulletEnabled val="1"/>
        </dgm:presLayoutVars>
      </dgm:prSet>
      <dgm:spPr/>
      <dgm:t>
        <a:bodyPr/>
        <a:lstStyle/>
        <a:p>
          <a:endParaRPr lang="en-US"/>
        </a:p>
      </dgm:t>
    </dgm:pt>
    <dgm:pt modelId="{B91889D4-A876-4C87-977B-653E9E96A565}" type="pres">
      <dgm:prSet presAssocID="{30EC9069-605F-4E47-A4B7-6B6EB3F86119}" presName="spNode" presStyleCnt="0"/>
      <dgm:spPr/>
    </dgm:pt>
    <dgm:pt modelId="{D2C2023C-86ED-4B7B-A0BD-51186E6F1385}" type="pres">
      <dgm:prSet presAssocID="{751ED4AB-7645-4064-BBD1-548004431EFE}" presName="sibTrans" presStyleLbl="sibTrans1D1" presStyleIdx="3" presStyleCnt="5"/>
      <dgm:spPr/>
      <dgm:t>
        <a:bodyPr/>
        <a:lstStyle/>
        <a:p>
          <a:endParaRPr lang="en-US"/>
        </a:p>
      </dgm:t>
    </dgm:pt>
    <dgm:pt modelId="{606D8E19-B75D-4AEE-B40F-4CD5B29BA811}" type="pres">
      <dgm:prSet presAssocID="{8ED28B5F-BA58-471E-ABD7-098C9E0B2E1B}" presName="node" presStyleLbl="node1" presStyleIdx="4" presStyleCnt="5">
        <dgm:presLayoutVars>
          <dgm:bulletEnabled val="1"/>
        </dgm:presLayoutVars>
      </dgm:prSet>
      <dgm:spPr/>
      <dgm:t>
        <a:bodyPr/>
        <a:lstStyle/>
        <a:p>
          <a:endParaRPr lang="en-US"/>
        </a:p>
      </dgm:t>
    </dgm:pt>
    <dgm:pt modelId="{9C964732-B5E6-49C4-B1E8-52F0034E25B4}" type="pres">
      <dgm:prSet presAssocID="{8ED28B5F-BA58-471E-ABD7-098C9E0B2E1B}" presName="spNode" presStyleCnt="0"/>
      <dgm:spPr/>
    </dgm:pt>
    <dgm:pt modelId="{9005F82E-4D08-4AE7-9C3A-C54E05E51AA8}" type="pres">
      <dgm:prSet presAssocID="{6517B45F-340E-40A0-8B20-EB9783323320}" presName="sibTrans" presStyleLbl="sibTrans1D1" presStyleIdx="4" presStyleCnt="5"/>
      <dgm:spPr/>
      <dgm:t>
        <a:bodyPr/>
        <a:lstStyle/>
        <a:p>
          <a:endParaRPr lang="en-US"/>
        </a:p>
      </dgm:t>
    </dgm:pt>
  </dgm:ptLst>
  <dgm:cxnLst>
    <dgm:cxn modelId="{E8136DE3-F9C3-40D4-9E51-A9319C31E55D}" type="presOf" srcId="{6517B45F-340E-40A0-8B20-EB9783323320}" destId="{9005F82E-4D08-4AE7-9C3A-C54E05E51AA8}" srcOrd="0" destOrd="0" presId="urn:microsoft.com/office/officeart/2005/8/layout/cycle6"/>
    <dgm:cxn modelId="{FD9910D8-0445-488D-AC5B-696717661B83}" type="presOf" srcId="{8ED28B5F-BA58-471E-ABD7-098C9E0B2E1B}" destId="{606D8E19-B75D-4AEE-B40F-4CD5B29BA811}" srcOrd="0" destOrd="0" presId="urn:microsoft.com/office/officeart/2005/8/layout/cycle6"/>
    <dgm:cxn modelId="{37BD1F04-321E-4EC4-A911-651BB852C2CC}" type="presOf" srcId="{DB2A49AD-4C49-4476-8D0B-2231772D37F0}" destId="{1BEEF3EF-C1A9-4737-9F6F-5876A4A181D9}" srcOrd="0" destOrd="0" presId="urn:microsoft.com/office/officeart/2005/8/layout/cycle6"/>
    <dgm:cxn modelId="{F34C2031-45B1-4D50-9A13-AE7CF0CB0BED}" type="presOf" srcId="{18AF27F2-8786-43E0-8BD1-662F1BA1348A}" destId="{8C3748AB-6B29-4260-8209-850141A4559D}" srcOrd="0" destOrd="0" presId="urn:microsoft.com/office/officeart/2005/8/layout/cycle6"/>
    <dgm:cxn modelId="{DB556640-1ACB-457D-9BCF-A129D0590721}" type="presOf" srcId="{B0B88CA1-7018-4E8D-9121-0B3C8F28F58C}" destId="{D414B61A-C413-43CE-859A-3C8DE17E487A}" srcOrd="0" destOrd="0" presId="urn:microsoft.com/office/officeart/2005/8/layout/cycle6"/>
    <dgm:cxn modelId="{4F48CC7F-0A81-4B68-8782-722A5226BD8C}" type="presOf" srcId="{30EC9069-605F-4E47-A4B7-6B6EB3F86119}" destId="{2E890EA6-7C25-4B52-BD6A-D8EFDAEBA107}" srcOrd="0" destOrd="0" presId="urn:microsoft.com/office/officeart/2005/8/layout/cycle6"/>
    <dgm:cxn modelId="{FEB03368-1AEA-4890-BDC5-93FB092CFEC3}" type="presOf" srcId="{68167AC9-08EC-4B5D-BE1E-21BA9C2E97E1}" destId="{C816B6DA-87BE-4691-8F63-6948A4D5F9D9}" srcOrd="0" destOrd="0" presId="urn:microsoft.com/office/officeart/2005/8/layout/cycle6"/>
    <dgm:cxn modelId="{F244D181-E91F-49D2-A3CD-E7AE057C984E}" type="presOf" srcId="{4480A1EB-3B04-4166-8756-52D1BE0AC4B5}" destId="{C3C3B251-B2B8-4461-8840-AA7BF07B9BE5}" srcOrd="0" destOrd="0" presId="urn:microsoft.com/office/officeart/2005/8/layout/cycle6"/>
    <dgm:cxn modelId="{4F00B164-3F72-4062-8A71-99EC43653B3D}" type="presOf" srcId="{554D6842-FE51-4EF7-B245-611F4F2D7525}" destId="{7791E96C-7D05-4BE0-862F-67242D145290}" srcOrd="0" destOrd="0" presId="urn:microsoft.com/office/officeart/2005/8/layout/cycle6"/>
    <dgm:cxn modelId="{119BE9F4-750F-44FE-B595-06EF46B53BF2}" srcId="{1ADF15B6-2858-4396-A65C-477934CD0B78}" destId="{8ED28B5F-BA58-471E-ABD7-098C9E0B2E1B}" srcOrd="4" destOrd="0" parTransId="{A3D26DB2-C0FE-43B1-92F2-E40BEA634971}" sibTransId="{6517B45F-340E-40A0-8B20-EB9783323320}"/>
    <dgm:cxn modelId="{C1078426-6B17-4CD8-90F2-BA7C69F0DE57}" type="presOf" srcId="{1ADF15B6-2858-4396-A65C-477934CD0B78}" destId="{62A9E6A8-AFF9-485B-8340-1EA99DD99FF5}" srcOrd="0" destOrd="0" presId="urn:microsoft.com/office/officeart/2005/8/layout/cycle6"/>
    <dgm:cxn modelId="{248EA765-0870-4F16-9DFA-B24D7E9D8E81}" srcId="{1ADF15B6-2858-4396-A65C-477934CD0B78}" destId="{B0B88CA1-7018-4E8D-9121-0B3C8F28F58C}" srcOrd="1" destOrd="0" parTransId="{A500213D-5F43-4D29-AD67-EF02F1D29D67}" sibTransId="{554D6842-FE51-4EF7-B245-611F4F2D7525}"/>
    <dgm:cxn modelId="{549F74A0-FF4A-4D3F-A973-873F6FD08310}" srcId="{1ADF15B6-2858-4396-A65C-477934CD0B78}" destId="{18AF27F2-8786-43E0-8BD1-662F1BA1348A}" srcOrd="0" destOrd="0" parTransId="{25A3742B-5C7B-4E78-902B-BF2B0A523E35}" sibTransId="{4480A1EB-3B04-4166-8756-52D1BE0AC4B5}"/>
    <dgm:cxn modelId="{49E289C0-E4EC-4355-ADBF-044287B50B03}" type="presOf" srcId="{751ED4AB-7645-4064-BBD1-548004431EFE}" destId="{D2C2023C-86ED-4B7B-A0BD-51186E6F1385}" srcOrd="0" destOrd="0" presId="urn:microsoft.com/office/officeart/2005/8/layout/cycle6"/>
    <dgm:cxn modelId="{8DF0BE04-A657-4A11-A996-CF4A71424FC0}" srcId="{1ADF15B6-2858-4396-A65C-477934CD0B78}" destId="{30EC9069-605F-4E47-A4B7-6B6EB3F86119}" srcOrd="3" destOrd="0" parTransId="{9F13D408-ED95-4EB3-A0AC-8BBEC806321D}" sibTransId="{751ED4AB-7645-4064-BBD1-548004431EFE}"/>
    <dgm:cxn modelId="{7137D63D-8C94-4D00-8494-62027CCFFD21}" srcId="{1ADF15B6-2858-4396-A65C-477934CD0B78}" destId="{DB2A49AD-4C49-4476-8D0B-2231772D37F0}" srcOrd="2" destOrd="0" parTransId="{78EEACD9-89AE-4464-8EE6-4E79325E9350}" sibTransId="{68167AC9-08EC-4B5D-BE1E-21BA9C2E97E1}"/>
    <dgm:cxn modelId="{D693CDBD-005E-4DB2-83C8-5969013345FC}" type="presParOf" srcId="{62A9E6A8-AFF9-485B-8340-1EA99DD99FF5}" destId="{8C3748AB-6B29-4260-8209-850141A4559D}" srcOrd="0" destOrd="0" presId="urn:microsoft.com/office/officeart/2005/8/layout/cycle6"/>
    <dgm:cxn modelId="{2564E881-8FD6-473B-A962-00A020B9C4D4}" type="presParOf" srcId="{62A9E6A8-AFF9-485B-8340-1EA99DD99FF5}" destId="{C11AD3BD-0C55-4747-8612-BD1AC94BE123}" srcOrd="1" destOrd="0" presId="urn:microsoft.com/office/officeart/2005/8/layout/cycle6"/>
    <dgm:cxn modelId="{8DEB1122-CEF9-49AD-A70E-A0D22F965655}" type="presParOf" srcId="{62A9E6A8-AFF9-485B-8340-1EA99DD99FF5}" destId="{C3C3B251-B2B8-4461-8840-AA7BF07B9BE5}" srcOrd="2" destOrd="0" presId="urn:microsoft.com/office/officeart/2005/8/layout/cycle6"/>
    <dgm:cxn modelId="{21799642-CDE5-43FE-ADA1-BEC0B7306678}" type="presParOf" srcId="{62A9E6A8-AFF9-485B-8340-1EA99DD99FF5}" destId="{D414B61A-C413-43CE-859A-3C8DE17E487A}" srcOrd="3" destOrd="0" presId="urn:microsoft.com/office/officeart/2005/8/layout/cycle6"/>
    <dgm:cxn modelId="{B51E5A9D-A955-4319-B32E-B3715AF812B3}" type="presParOf" srcId="{62A9E6A8-AFF9-485B-8340-1EA99DD99FF5}" destId="{2D85E94B-B439-4C82-8F2B-A116FCC37BCA}" srcOrd="4" destOrd="0" presId="urn:microsoft.com/office/officeart/2005/8/layout/cycle6"/>
    <dgm:cxn modelId="{24D8D5EE-C829-47D4-8B66-4D72D6787017}" type="presParOf" srcId="{62A9E6A8-AFF9-485B-8340-1EA99DD99FF5}" destId="{7791E96C-7D05-4BE0-862F-67242D145290}" srcOrd="5" destOrd="0" presId="urn:microsoft.com/office/officeart/2005/8/layout/cycle6"/>
    <dgm:cxn modelId="{7B7B1453-8D06-442C-AD0A-8E3D332304FE}" type="presParOf" srcId="{62A9E6A8-AFF9-485B-8340-1EA99DD99FF5}" destId="{1BEEF3EF-C1A9-4737-9F6F-5876A4A181D9}" srcOrd="6" destOrd="0" presId="urn:microsoft.com/office/officeart/2005/8/layout/cycle6"/>
    <dgm:cxn modelId="{0CCAB70C-A8B0-40FB-AA99-10463AA305C8}" type="presParOf" srcId="{62A9E6A8-AFF9-485B-8340-1EA99DD99FF5}" destId="{77CF2F5F-31EF-40BD-B05E-F0F27AE582C4}" srcOrd="7" destOrd="0" presId="urn:microsoft.com/office/officeart/2005/8/layout/cycle6"/>
    <dgm:cxn modelId="{96491011-F581-4D66-BF9F-2CA7AE67E38C}" type="presParOf" srcId="{62A9E6A8-AFF9-485B-8340-1EA99DD99FF5}" destId="{C816B6DA-87BE-4691-8F63-6948A4D5F9D9}" srcOrd="8" destOrd="0" presId="urn:microsoft.com/office/officeart/2005/8/layout/cycle6"/>
    <dgm:cxn modelId="{F088EF1E-85C3-4CFE-9D27-9180A65C0686}" type="presParOf" srcId="{62A9E6A8-AFF9-485B-8340-1EA99DD99FF5}" destId="{2E890EA6-7C25-4B52-BD6A-D8EFDAEBA107}" srcOrd="9" destOrd="0" presId="urn:microsoft.com/office/officeart/2005/8/layout/cycle6"/>
    <dgm:cxn modelId="{61735646-09AA-4899-B32C-550D09159F91}" type="presParOf" srcId="{62A9E6A8-AFF9-485B-8340-1EA99DD99FF5}" destId="{B91889D4-A876-4C87-977B-653E9E96A565}" srcOrd="10" destOrd="0" presId="urn:microsoft.com/office/officeart/2005/8/layout/cycle6"/>
    <dgm:cxn modelId="{496A0710-FF69-4F9D-845A-7B5F3E5DF8AD}" type="presParOf" srcId="{62A9E6A8-AFF9-485B-8340-1EA99DD99FF5}" destId="{D2C2023C-86ED-4B7B-A0BD-51186E6F1385}" srcOrd="11" destOrd="0" presId="urn:microsoft.com/office/officeart/2005/8/layout/cycle6"/>
    <dgm:cxn modelId="{03172BFB-0AF4-42CD-94DA-315C03F544BA}" type="presParOf" srcId="{62A9E6A8-AFF9-485B-8340-1EA99DD99FF5}" destId="{606D8E19-B75D-4AEE-B40F-4CD5B29BA811}" srcOrd="12" destOrd="0" presId="urn:microsoft.com/office/officeart/2005/8/layout/cycle6"/>
    <dgm:cxn modelId="{8B0D27B6-74AE-49E0-B3BE-592F4859400B}" type="presParOf" srcId="{62A9E6A8-AFF9-485B-8340-1EA99DD99FF5}" destId="{9C964732-B5E6-49C4-B1E8-52F0034E25B4}" srcOrd="13" destOrd="0" presId="urn:microsoft.com/office/officeart/2005/8/layout/cycle6"/>
    <dgm:cxn modelId="{7CE2D77B-2C26-4B3D-9EA4-0F62086D96FE}" type="presParOf" srcId="{62A9E6A8-AFF9-485B-8340-1EA99DD99FF5}" destId="{9005F82E-4D08-4AE7-9C3A-C54E05E51AA8}"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3748AB-6B29-4260-8209-850141A4559D}">
      <dsp:nvSpPr>
        <dsp:cNvPr id="0" name=""/>
        <dsp:cNvSpPr/>
      </dsp:nvSpPr>
      <dsp:spPr>
        <a:xfrm>
          <a:off x="3250852" y="1214"/>
          <a:ext cx="1727894" cy="11231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Data Producers</a:t>
          </a:r>
          <a:endParaRPr lang="en-US" sz="1700" b="1" kern="1200" dirty="0">
            <a:solidFill>
              <a:schemeClr val="tx1"/>
            </a:solidFill>
          </a:endParaRPr>
        </a:p>
      </dsp:txBody>
      <dsp:txXfrm>
        <a:off x="3250852" y="1214"/>
        <a:ext cx="1727894" cy="1123131"/>
      </dsp:txXfrm>
    </dsp:sp>
    <dsp:sp modelId="{C3C3B251-B2B8-4461-8840-AA7BF07B9BE5}">
      <dsp:nvSpPr>
        <dsp:cNvPr id="0" name=""/>
        <dsp:cNvSpPr/>
      </dsp:nvSpPr>
      <dsp:spPr>
        <a:xfrm>
          <a:off x="1871570" y="562780"/>
          <a:ext cx="4486458" cy="4486458"/>
        </a:xfrm>
        <a:custGeom>
          <a:avLst/>
          <a:gdLst/>
          <a:ahLst/>
          <a:cxnLst/>
          <a:rect l="0" t="0" r="0" b="0"/>
          <a:pathLst>
            <a:path>
              <a:moveTo>
                <a:pt x="3119037" y="178032"/>
              </a:moveTo>
              <a:arcTo wR="2243229" hR="2243229" stAng="17578850" swAng="1960756"/>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14B61A-C413-43CE-859A-3C8DE17E487A}">
      <dsp:nvSpPr>
        <dsp:cNvPr id="0" name=""/>
        <dsp:cNvSpPr/>
      </dsp:nvSpPr>
      <dsp:spPr>
        <a:xfrm>
          <a:off x="5384290" y="1551247"/>
          <a:ext cx="1727894" cy="11231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Infrastructure Providers</a:t>
          </a:r>
          <a:endParaRPr lang="en-US" sz="1700" b="1" kern="1200" dirty="0">
            <a:solidFill>
              <a:schemeClr val="tx1"/>
            </a:solidFill>
          </a:endParaRPr>
        </a:p>
      </dsp:txBody>
      <dsp:txXfrm>
        <a:off x="5384290" y="1551247"/>
        <a:ext cx="1727894" cy="1123131"/>
      </dsp:txXfrm>
    </dsp:sp>
    <dsp:sp modelId="{7791E96C-7D05-4BE0-862F-67242D145290}">
      <dsp:nvSpPr>
        <dsp:cNvPr id="0" name=""/>
        <dsp:cNvSpPr/>
      </dsp:nvSpPr>
      <dsp:spPr>
        <a:xfrm>
          <a:off x="1871570" y="562780"/>
          <a:ext cx="4486458" cy="4486458"/>
        </a:xfrm>
        <a:custGeom>
          <a:avLst/>
          <a:gdLst/>
          <a:ahLst/>
          <a:cxnLst/>
          <a:rect l="0" t="0" r="0" b="0"/>
          <a:pathLst>
            <a:path>
              <a:moveTo>
                <a:pt x="4483389" y="2125934"/>
              </a:moveTo>
              <a:arcTo wR="2243229" hR="2243229" stAng="21420164" swAng="2195702"/>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EEF3EF-C1A9-4737-9F6F-5876A4A181D9}">
      <dsp:nvSpPr>
        <dsp:cNvPr id="0" name=""/>
        <dsp:cNvSpPr/>
      </dsp:nvSpPr>
      <dsp:spPr>
        <a:xfrm>
          <a:off x="4569389" y="4059253"/>
          <a:ext cx="1727894" cy="112313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Service Providers</a:t>
          </a:r>
          <a:endParaRPr lang="en-US" sz="1700" b="1" kern="1200" dirty="0">
            <a:solidFill>
              <a:schemeClr val="tx1"/>
            </a:solidFill>
          </a:endParaRPr>
        </a:p>
      </dsp:txBody>
      <dsp:txXfrm>
        <a:off x="4569389" y="4059253"/>
        <a:ext cx="1727894" cy="1123131"/>
      </dsp:txXfrm>
    </dsp:sp>
    <dsp:sp modelId="{C816B6DA-87BE-4691-8F63-6948A4D5F9D9}">
      <dsp:nvSpPr>
        <dsp:cNvPr id="0" name=""/>
        <dsp:cNvSpPr/>
      </dsp:nvSpPr>
      <dsp:spPr>
        <a:xfrm>
          <a:off x="1871570" y="562780"/>
          <a:ext cx="4486458" cy="4486458"/>
        </a:xfrm>
        <a:custGeom>
          <a:avLst/>
          <a:gdLst/>
          <a:ahLst/>
          <a:cxnLst/>
          <a:rect l="0" t="0" r="0" b="0"/>
          <a:pathLst>
            <a:path>
              <a:moveTo>
                <a:pt x="2688911" y="4441738"/>
              </a:moveTo>
              <a:arcTo wR="2243229" hR="2243229" stAng="4712416" swAng="137516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890EA6-7C25-4B52-BD6A-D8EFDAEBA107}">
      <dsp:nvSpPr>
        <dsp:cNvPr id="0" name=""/>
        <dsp:cNvSpPr/>
      </dsp:nvSpPr>
      <dsp:spPr>
        <a:xfrm>
          <a:off x="1932315" y="4059253"/>
          <a:ext cx="1727894" cy="11231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Data Consumers</a:t>
          </a:r>
          <a:endParaRPr lang="en-US" sz="1700" b="1" kern="1200" dirty="0">
            <a:solidFill>
              <a:schemeClr val="tx1"/>
            </a:solidFill>
          </a:endParaRPr>
        </a:p>
      </dsp:txBody>
      <dsp:txXfrm>
        <a:off x="1932315" y="4059253"/>
        <a:ext cx="1727894" cy="1123131"/>
      </dsp:txXfrm>
    </dsp:sp>
    <dsp:sp modelId="{D2C2023C-86ED-4B7B-A0BD-51186E6F1385}">
      <dsp:nvSpPr>
        <dsp:cNvPr id="0" name=""/>
        <dsp:cNvSpPr/>
      </dsp:nvSpPr>
      <dsp:spPr>
        <a:xfrm>
          <a:off x="1871570" y="562780"/>
          <a:ext cx="4486458" cy="4486458"/>
        </a:xfrm>
        <a:custGeom>
          <a:avLst/>
          <a:gdLst/>
          <a:ahLst/>
          <a:cxnLst/>
          <a:rect l="0" t="0" r="0" b="0"/>
          <a:pathLst>
            <a:path>
              <a:moveTo>
                <a:pt x="374747" y="3484540"/>
              </a:moveTo>
              <a:arcTo wR="2243229" hR="2243229" stAng="8784134" swAng="219570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6D8E19-B75D-4AEE-B40F-4CD5B29BA811}">
      <dsp:nvSpPr>
        <dsp:cNvPr id="0" name=""/>
        <dsp:cNvSpPr/>
      </dsp:nvSpPr>
      <dsp:spPr>
        <a:xfrm>
          <a:off x="1117415" y="1551247"/>
          <a:ext cx="1727894" cy="112313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National/Global Data Aggregators</a:t>
          </a:r>
          <a:endParaRPr lang="en-US" sz="1700" b="1" kern="1200" dirty="0">
            <a:solidFill>
              <a:schemeClr val="tx1"/>
            </a:solidFill>
          </a:endParaRPr>
        </a:p>
      </dsp:txBody>
      <dsp:txXfrm>
        <a:off x="1117415" y="1551247"/>
        <a:ext cx="1727894" cy="1123131"/>
      </dsp:txXfrm>
    </dsp:sp>
    <dsp:sp modelId="{9005F82E-4D08-4AE7-9C3A-C54E05E51AA8}">
      <dsp:nvSpPr>
        <dsp:cNvPr id="0" name=""/>
        <dsp:cNvSpPr/>
      </dsp:nvSpPr>
      <dsp:spPr>
        <a:xfrm>
          <a:off x="1871570" y="562780"/>
          <a:ext cx="4486458" cy="4486458"/>
        </a:xfrm>
        <a:custGeom>
          <a:avLst/>
          <a:gdLst/>
          <a:ahLst/>
          <a:cxnLst/>
          <a:rect l="0" t="0" r="0" b="0"/>
          <a:pathLst>
            <a:path>
              <a:moveTo>
                <a:pt x="390982" y="977821"/>
              </a:moveTo>
              <a:arcTo wR="2243229" hR="2243229" stAng="12860394" swAng="1960756"/>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3748AB-6B29-4260-8209-850141A4559D}">
      <dsp:nvSpPr>
        <dsp:cNvPr id="0" name=""/>
        <dsp:cNvSpPr/>
      </dsp:nvSpPr>
      <dsp:spPr>
        <a:xfrm>
          <a:off x="3250852" y="1214"/>
          <a:ext cx="1727894" cy="11231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Data Producers</a:t>
          </a:r>
          <a:endParaRPr lang="en-US" sz="1700" b="1" kern="1200" dirty="0">
            <a:solidFill>
              <a:schemeClr val="tx1"/>
            </a:solidFill>
          </a:endParaRPr>
        </a:p>
      </dsp:txBody>
      <dsp:txXfrm>
        <a:off x="3250852" y="1214"/>
        <a:ext cx="1727894" cy="1123131"/>
      </dsp:txXfrm>
    </dsp:sp>
    <dsp:sp modelId="{C3C3B251-B2B8-4461-8840-AA7BF07B9BE5}">
      <dsp:nvSpPr>
        <dsp:cNvPr id="0" name=""/>
        <dsp:cNvSpPr/>
      </dsp:nvSpPr>
      <dsp:spPr>
        <a:xfrm>
          <a:off x="1871570" y="562780"/>
          <a:ext cx="4486458" cy="4486458"/>
        </a:xfrm>
        <a:custGeom>
          <a:avLst/>
          <a:gdLst/>
          <a:ahLst/>
          <a:cxnLst/>
          <a:rect l="0" t="0" r="0" b="0"/>
          <a:pathLst>
            <a:path>
              <a:moveTo>
                <a:pt x="3119037" y="178032"/>
              </a:moveTo>
              <a:arcTo wR="2243229" hR="2243229" stAng="17578850" swAng="1960756"/>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14B61A-C413-43CE-859A-3C8DE17E487A}">
      <dsp:nvSpPr>
        <dsp:cNvPr id="0" name=""/>
        <dsp:cNvSpPr/>
      </dsp:nvSpPr>
      <dsp:spPr>
        <a:xfrm>
          <a:off x="5384290" y="1551247"/>
          <a:ext cx="1727894" cy="11231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Infrastructure Providers</a:t>
          </a:r>
          <a:endParaRPr lang="en-US" sz="1700" b="1" kern="1200" dirty="0">
            <a:solidFill>
              <a:schemeClr val="tx1"/>
            </a:solidFill>
          </a:endParaRPr>
        </a:p>
      </dsp:txBody>
      <dsp:txXfrm>
        <a:off x="5384290" y="1551247"/>
        <a:ext cx="1727894" cy="1123131"/>
      </dsp:txXfrm>
    </dsp:sp>
    <dsp:sp modelId="{7791E96C-7D05-4BE0-862F-67242D145290}">
      <dsp:nvSpPr>
        <dsp:cNvPr id="0" name=""/>
        <dsp:cNvSpPr/>
      </dsp:nvSpPr>
      <dsp:spPr>
        <a:xfrm>
          <a:off x="1871570" y="562780"/>
          <a:ext cx="4486458" cy="4486458"/>
        </a:xfrm>
        <a:custGeom>
          <a:avLst/>
          <a:gdLst/>
          <a:ahLst/>
          <a:cxnLst/>
          <a:rect l="0" t="0" r="0" b="0"/>
          <a:pathLst>
            <a:path>
              <a:moveTo>
                <a:pt x="4483389" y="2125934"/>
              </a:moveTo>
              <a:arcTo wR="2243229" hR="2243229" stAng="21420164" swAng="2195702"/>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EEF3EF-C1A9-4737-9F6F-5876A4A181D9}">
      <dsp:nvSpPr>
        <dsp:cNvPr id="0" name=""/>
        <dsp:cNvSpPr/>
      </dsp:nvSpPr>
      <dsp:spPr>
        <a:xfrm>
          <a:off x="4569389" y="4059253"/>
          <a:ext cx="1727894" cy="112313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Service Providers</a:t>
          </a:r>
          <a:endParaRPr lang="en-US" sz="1700" b="1" kern="1200" dirty="0">
            <a:solidFill>
              <a:schemeClr val="tx1"/>
            </a:solidFill>
          </a:endParaRPr>
        </a:p>
      </dsp:txBody>
      <dsp:txXfrm>
        <a:off x="4569389" y="4059253"/>
        <a:ext cx="1727894" cy="1123131"/>
      </dsp:txXfrm>
    </dsp:sp>
    <dsp:sp modelId="{C816B6DA-87BE-4691-8F63-6948A4D5F9D9}">
      <dsp:nvSpPr>
        <dsp:cNvPr id="0" name=""/>
        <dsp:cNvSpPr/>
      </dsp:nvSpPr>
      <dsp:spPr>
        <a:xfrm>
          <a:off x="1871570" y="562780"/>
          <a:ext cx="4486458" cy="4486458"/>
        </a:xfrm>
        <a:custGeom>
          <a:avLst/>
          <a:gdLst/>
          <a:ahLst/>
          <a:cxnLst/>
          <a:rect l="0" t="0" r="0" b="0"/>
          <a:pathLst>
            <a:path>
              <a:moveTo>
                <a:pt x="2688911" y="4441738"/>
              </a:moveTo>
              <a:arcTo wR="2243229" hR="2243229" stAng="4712416" swAng="137516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890EA6-7C25-4B52-BD6A-D8EFDAEBA107}">
      <dsp:nvSpPr>
        <dsp:cNvPr id="0" name=""/>
        <dsp:cNvSpPr/>
      </dsp:nvSpPr>
      <dsp:spPr>
        <a:xfrm>
          <a:off x="1932315" y="4059253"/>
          <a:ext cx="1727894" cy="11231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Domain Data Consumers</a:t>
          </a:r>
          <a:endParaRPr lang="en-US" sz="1700" b="1" kern="1200" dirty="0">
            <a:solidFill>
              <a:schemeClr val="tx1"/>
            </a:solidFill>
          </a:endParaRPr>
        </a:p>
      </dsp:txBody>
      <dsp:txXfrm>
        <a:off x="1932315" y="4059253"/>
        <a:ext cx="1727894" cy="1123131"/>
      </dsp:txXfrm>
    </dsp:sp>
    <dsp:sp modelId="{D2C2023C-86ED-4B7B-A0BD-51186E6F1385}">
      <dsp:nvSpPr>
        <dsp:cNvPr id="0" name=""/>
        <dsp:cNvSpPr/>
      </dsp:nvSpPr>
      <dsp:spPr>
        <a:xfrm>
          <a:off x="1871570" y="562780"/>
          <a:ext cx="4486458" cy="4486458"/>
        </a:xfrm>
        <a:custGeom>
          <a:avLst/>
          <a:gdLst/>
          <a:ahLst/>
          <a:cxnLst/>
          <a:rect l="0" t="0" r="0" b="0"/>
          <a:pathLst>
            <a:path>
              <a:moveTo>
                <a:pt x="374747" y="3484540"/>
              </a:moveTo>
              <a:arcTo wR="2243229" hR="2243229" stAng="8784134" swAng="219570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6D8E19-B75D-4AEE-B40F-4CD5B29BA811}">
      <dsp:nvSpPr>
        <dsp:cNvPr id="0" name=""/>
        <dsp:cNvSpPr/>
      </dsp:nvSpPr>
      <dsp:spPr>
        <a:xfrm>
          <a:off x="1117415" y="1551247"/>
          <a:ext cx="1727894" cy="112313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National/Global Data Aggregators</a:t>
          </a:r>
          <a:endParaRPr lang="en-US" sz="1700" b="1" kern="1200" dirty="0">
            <a:solidFill>
              <a:schemeClr val="tx1"/>
            </a:solidFill>
          </a:endParaRPr>
        </a:p>
      </dsp:txBody>
      <dsp:txXfrm>
        <a:off x="1117415" y="1551247"/>
        <a:ext cx="1727894" cy="1123131"/>
      </dsp:txXfrm>
    </dsp:sp>
    <dsp:sp modelId="{9005F82E-4D08-4AE7-9C3A-C54E05E51AA8}">
      <dsp:nvSpPr>
        <dsp:cNvPr id="0" name=""/>
        <dsp:cNvSpPr/>
      </dsp:nvSpPr>
      <dsp:spPr>
        <a:xfrm>
          <a:off x="1871570" y="562780"/>
          <a:ext cx="4486458" cy="4486458"/>
        </a:xfrm>
        <a:custGeom>
          <a:avLst/>
          <a:gdLst/>
          <a:ahLst/>
          <a:cxnLst/>
          <a:rect l="0" t="0" r="0" b="0"/>
          <a:pathLst>
            <a:path>
              <a:moveTo>
                <a:pt x="390982" y="977821"/>
              </a:moveTo>
              <a:arcTo wR="2243229" hR="2243229" stAng="12860394" swAng="1960756"/>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3075" cy="461963"/>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40176" y="1"/>
            <a:ext cx="3013075" cy="461963"/>
          </a:xfrm>
          <a:prstGeom prst="rect">
            <a:avLst/>
          </a:prstGeom>
        </p:spPr>
        <p:txBody>
          <a:bodyPr vert="horz" lIns="91429" tIns="45714" rIns="91429" bIns="45714" rtlCol="0"/>
          <a:lstStyle>
            <a:lvl1pPr algn="r">
              <a:defRPr sz="1200"/>
            </a:lvl1pPr>
          </a:lstStyle>
          <a:p>
            <a:fld id="{20BD3DA3-AEA8-4C32-86D3-4A33A16D08EA}" type="datetimeFigureOut">
              <a:rPr lang="en-US" smtClean="0"/>
              <a:pPr/>
              <a:t>4/27/2012</a:t>
            </a:fld>
            <a:endParaRPr lang="en-US"/>
          </a:p>
        </p:txBody>
      </p:sp>
      <p:sp>
        <p:nvSpPr>
          <p:cNvPr id="4" name="Footer Placeholder 3"/>
          <p:cNvSpPr>
            <a:spLocks noGrp="1"/>
          </p:cNvSpPr>
          <p:nvPr>
            <p:ph type="ftr" sz="quarter" idx="2"/>
          </p:nvPr>
        </p:nvSpPr>
        <p:spPr>
          <a:xfrm>
            <a:off x="2" y="8777289"/>
            <a:ext cx="3013075" cy="461962"/>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40176" y="8777289"/>
            <a:ext cx="3013075" cy="461962"/>
          </a:xfrm>
          <a:prstGeom prst="rect">
            <a:avLst/>
          </a:prstGeom>
        </p:spPr>
        <p:txBody>
          <a:bodyPr vert="horz" lIns="91429" tIns="45714" rIns="91429" bIns="45714" rtlCol="0" anchor="b"/>
          <a:lstStyle>
            <a:lvl1pPr algn="r">
              <a:defRPr sz="1200"/>
            </a:lvl1pPr>
          </a:lstStyle>
          <a:p>
            <a:fld id="{077FC18F-C2E6-4FAC-976A-991D2F60E037}" type="slidenum">
              <a:rPr lang="en-US" smtClean="0"/>
              <a:pPr/>
              <a:t>‹#›</a:t>
            </a:fld>
            <a:endParaRPr lang="en-US"/>
          </a:p>
        </p:txBody>
      </p:sp>
    </p:spTree>
    <p:extLst>
      <p:ext uri="{BB962C8B-B14F-4D97-AF65-F5344CB8AC3E}">
        <p14:creationId xmlns="" xmlns:p14="http://schemas.microsoft.com/office/powerpoint/2010/main" val="3592258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291" cy="461410"/>
          </a:xfrm>
          <a:prstGeom prst="rect">
            <a:avLst/>
          </a:prstGeom>
        </p:spPr>
        <p:txBody>
          <a:bodyPr vert="horz" lIns="91020" tIns="45509" rIns="91020" bIns="45509" rtlCol="0"/>
          <a:lstStyle>
            <a:lvl1pPr algn="l">
              <a:defRPr sz="1200"/>
            </a:lvl1pPr>
          </a:lstStyle>
          <a:p>
            <a:endParaRPr lang="en-US"/>
          </a:p>
        </p:txBody>
      </p:sp>
      <p:sp>
        <p:nvSpPr>
          <p:cNvPr id="3" name="Date Placeholder 2"/>
          <p:cNvSpPr>
            <a:spLocks noGrp="1"/>
          </p:cNvSpPr>
          <p:nvPr>
            <p:ph type="dt" idx="1"/>
          </p:nvPr>
        </p:nvSpPr>
        <p:spPr>
          <a:xfrm>
            <a:off x="3938969" y="0"/>
            <a:ext cx="3014291" cy="461410"/>
          </a:xfrm>
          <a:prstGeom prst="rect">
            <a:avLst/>
          </a:prstGeom>
        </p:spPr>
        <p:txBody>
          <a:bodyPr vert="horz" lIns="91020" tIns="45509" rIns="91020" bIns="45509" rtlCol="0"/>
          <a:lstStyle>
            <a:lvl1pPr algn="r">
              <a:defRPr sz="1200"/>
            </a:lvl1pPr>
          </a:lstStyle>
          <a:p>
            <a:fld id="{38A9DFE8-E678-4B49-9346-8B0DB9078ABC}" type="datetimeFigureOut">
              <a:rPr lang="en-US" smtClean="0"/>
              <a:pPr/>
              <a:t>4/27/2012</a:t>
            </a:fld>
            <a:endParaRPr lang="en-US"/>
          </a:p>
        </p:txBody>
      </p:sp>
      <p:sp>
        <p:nvSpPr>
          <p:cNvPr id="4" name="Slide Image Placeholder 3"/>
          <p:cNvSpPr>
            <a:spLocks noGrp="1" noRot="1" noChangeAspect="1"/>
          </p:cNvSpPr>
          <p:nvPr>
            <p:ph type="sldImg" idx="2"/>
          </p:nvPr>
        </p:nvSpPr>
        <p:spPr>
          <a:xfrm>
            <a:off x="1168400" y="693738"/>
            <a:ext cx="4618038" cy="3465512"/>
          </a:xfrm>
          <a:prstGeom prst="rect">
            <a:avLst/>
          </a:prstGeom>
          <a:noFill/>
          <a:ln w="12700">
            <a:solidFill>
              <a:prstClr val="black"/>
            </a:solidFill>
          </a:ln>
        </p:spPr>
        <p:txBody>
          <a:bodyPr vert="horz" lIns="91020" tIns="45509" rIns="91020" bIns="45509" rtlCol="0" anchor="ctr"/>
          <a:lstStyle/>
          <a:p>
            <a:endParaRPr lang="en-US"/>
          </a:p>
        </p:txBody>
      </p:sp>
      <p:sp>
        <p:nvSpPr>
          <p:cNvPr id="5" name="Notes Placeholder 4"/>
          <p:cNvSpPr>
            <a:spLocks noGrp="1"/>
          </p:cNvSpPr>
          <p:nvPr>
            <p:ph type="body" sz="quarter" idx="3"/>
          </p:nvPr>
        </p:nvSpPr>
        <p:spPr>
          <a:xfrm>
            <a:off x="695484" y="4389716"/>
            <a:ext cx="5563870" cy="4157429"/>
          </a:xfrm>
          <a:prstGeom prst="rect">
            <a:avLst/>
          </a:prstGeom>
        </p:spPr>
        <p:txBody>
          <a:bodyPr vert="horz" lIns="91020" tIns="45509" rIns="91020" bIns="455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7848"/>
            <a:ext cx="3014291" cy="461410"/>
          </a:xfrm>
          <a:prstGeom prst="rect">
            <a:avLst/>
          </a:prstGeom>
        </p:spPr>
        <p:txBody>
          <a:bodyPr vert="horz" lIns="91020" tIns="45509" rIns="91020" bIns="45509" rtlCol="0" anchor="b"/>
          <a:lstStyle>
            <a:lvl1pPr algn="l">
              <a:defRPr sz="1200"/>
            </a:lvl1pPr>
          </a:lstStyle>
          <a:p>
            <a:endParaRPr lang="en-US"/>
          </a:p>
        </p:txBody>
      </p:sp>
      <p:sp>
        <p:nvSpPr>
          <p:cNvPr id="7" name="Slide Number Placeholder 6"/>
          <p:cNvSpPr>
            <a:spLocks noGrp="1"/>
          </p:cNvSpPr>
          <p:nvPr>
            <p:ph type="sldNum" sz="quarter" idx="5"/>
          </p:nvPr>
        </p:nvSpPr>
        <p:spPr>
          <a:xfrm>
            <a:off x="3938969" y="8777848"/>
            <a:ext cx="3014291" cy="461410"/>
          </a:xfrm>
          <a:prstGeom prst="rect">
            <a:avLst/>
          </a:prstGeom>
        </p:spPr>
        <p:txBody>
          <a:bodyPr vert="horz" lIns="91020" tIns="45509" rIns="91020" bIns="45509" rtlCol="0" anchor="b"/>
          <a:lstStyle>
            <a:lvl1pPr algn="r">
              <a:defRPr sz="1200"/>
            </a:lvl1pPr>
          </a:lstStyle>
          <a:p>
            <a:fld id="{6B552B13-6D11-4809-8962-3A9CF738C8DF}" type="slidenum">
              <a:rPr lang="en-US" smtClean="0"/>
              <a:pPr/>
              <a:t>‹#›</a:t>
            </a:fld>
            <a:endParaRPr lang="en-US"/>
          </a:p>
        </p:txBody>
      </p:sp>
    </p:spTree>
    <p:extLst>
      <p:ext uri="{BB962C8B-B14F-4D97-AF65-F5344CB8AC3E}">
        <p14:creationId xmlns="" xmlns:p14="http://schemas.microsoft.com/office/powerpoint/2010/main" val="77033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orage.idigbio.org/uwisc-tcn/bryopytes/objec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orage.idigbio.org/uwisc-tcn/bryopytes/object/550e8400-e29b-41d4-a716-44665544000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overviews where we are in the data ingestion appliance</a:t>
            </a:r>
          </a:p>
          <a:p>
            <a:r>
              <a:rPr lang="en-US" baseline="0" dirty="0" smtClean="0"/>
              <a:t>This is an example of an appliance that addresses a need identified internally – ingesting image files into the </a:t>
            </a:r>
            <a:r>
              <a:rPr lang="en-US" baseline="0" dirty="0" err="1" smtClean="0"/>
              <a:t>iDigBio</a:t>
            </a:r>
            <a:r>
              <a:rPr lang="en-US" baseline="0" dirty="0" smtClean="0"/>
              <a:t> cloud in a simple, reliable manner</a:t>
            </a:r>
          </a:p>
          <a:p>
            <a:r>
              <a:rPr lang="en-US" baseline="0" dirty="0" smtClean="0"/>
              <a:t>A goal here is to streamline the process of consolidating images into a repository that is Web accessible. For instance, a TCN with multiple institutions can use this mechanism to ingest images in a distributed fashion, then later post-process the image to extract metadata, OCR, </a:t>
            </a:r>
            <a:r>
              <a:rPr lang="en-US" baseline="0" dirty="0" err="1" smtClean="0"/>
              <a:t>etc</a:t>
            </a:r>
            <a:r>
              <a:rPr lang="en-US" baseline="0" dirty="0" smtClean="0"/>
              <a:t> – rather than expecting TCNs to coordinate the exchange of these images, they get stored in </a:t>
            </a:r>
            <a:r>
              <a:rPr lang="en-US" baseline="0" dirty="0" err="1" smtClean="0"/>
              <a:t>iDigBio</a:t>
            </a:r>
            <a:r>
              <a:rPr lang="en-US" baseline="0" dirty="0" smtClean="0"/>
              <a:t> cloud</a:t>
            </a:r>
          </a:p>
          <a:p>
            <a:r>
              <a:rPr lang="en-US" baseline="0" dirty="0" smtClean="0"/>
              <a:t>The approach here is akin to synchronizing media to storage; media here would be typically images captured using a camera/scanner. </a:t>
            </a:r>
          </a:p>
          <a:p>
            <a:pPr marL="173508" indent="-173508">
              <a:buFontTx/>
              <a:buChar char="-"/>
            </a:pPr>
            <a:r>
              <a:rPr lang="en-US" baseline="0" dirty="0" smtClean="0"/>
              <a:t>The user interface is Web-based, so it’s accessible from a browser</a:t>
            </a:r>
          </a:p>
          <a:p>
            <a:pPr marL="173508" indent="-173508">
              <a:buFontTx/>
              <a:buChar char="-"/>
            </a:pPr>
            <a:r>
              <a:rPr lang="en-US" baseline="0" dirty="0" smtClean="0"/>
              <a:t>An embedded web server is in the appliance and take user requests to specify a folder that are to be uploaded</a:t>
            </a:r>
          </a:p>
          <a:p>
            <a:pPr marL="173508" indent="-173508">
              <a:buFontTx/>
              <a:buChar char="-"/>
            </a:pPr>
            <a:r>
              <a:rPr lang="en-US" baseline="0" dirty="0" smtClean="0"/>
              <a:t>The appliance takes this request and becomes responsible for locating and uploading images, interacting with the </a:t>
            </a:r>
            <a:r>
              <a:rPr lang="en-US" baseline="0" dirty="0" err="1" smtClean="0"/>
              <a:t>iDigBio</a:t>
            </a:r>
            <a:r>
              <a:rPr lang="en-US" baseline="0" dirty="0" smtClean="0"/>
              <a:t> API, dealing with failures, and providing unique URL identifiers that can be used to reference the uploaded image(s) (and can be used as GUIDs)</a:t>
            </a:r>
          </a:p>
          <a:p>
            <a:pPr marL="173508" indent="-173508">
              <a:buFontTx/>
              <a:buChar char="-"/>
            </a:pPr>
            <a:endParaRPr lang="en-US" dirty="0"/>
          </a:p>
        </p:txBody>
      </p:sp>
      <p:sp>
        <p:nvSpPr>
          <p:cNvPr id="4" name="Slide Number Placeholder 3"/>
          <p:cNvSpPr>
            <a:spLocks noGrp="1"/>
          </p:cNvSpPr>
          <p:nvPr>
            <p:ph type="sldNum" sz="quarter" idx="10"/>
          </p:nvPr>
        </p:nvSpPr>
        <p:spPr/>
        <p:txBody>
          <a:bodyPr/>
          <a:lstStyle/>
          <a:p>
            <a:fld id="{B313EC0C-D362-4880-AF14-CB6733D851C4}" type="slidenum">
              <a:rPr lang="en-US" smtClean="0"/>
              <a:pPr/>
              <a:t>15</a:t>
            </a:fld>
            <a:endParaRPr lang="en-US"/>
          </a:p>
        </p:txBody>
      </p:sp>
    </p:spTree>
    <p:extLst>
      <p:ext uri="{BB962C8B-B14F-4D97-AF65-F5344CB8AC3E}">
        <p14:creationId xmlns:p14="http://schemas.microsoft.com/office/powerpoint/2010/main" xmlns="" val="318566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in</a:t>
            </a:r>
            <a:r>
              <a:rPr lang="en-US" baseline="0" dirty="0" smtClean="0"/>
              <a:t> the medium term, more appliances will be proposed and developed either in collaboration with </a:t>
            </a:r>
            <a:r>
              <a:rPr lang="en-US" baseline="0" dirty="0" err="1" smtClean="0"/>
              <a:t>iDigBio</a:t>
            </a:r>
            <a:r>
              <a:rPr lang="en-US" baseline="0" dirty="0" smtClean="0"/>
              <a:t> personnel, or by users in the community.</a:t>
            </a:r>
          </a:p>
          <a:p>
            <a:r>
              <a:rPr lang="en-US" baseline="0" dirty="0" smtClean="0"/>
              <a:t>The portal will serve as an aggregator of the appliance images (and best practices for their development) and users will be able to download and use tools from this repository</a:t>
            </a:r>
            <a:endParaRPr lang="en-US" dirty="0"/>
          </a:p>
        </p:txBody>
      </p:sp>
      <p:sp>
        <p:nvSpPr>
          <p:cNvPr id="4" name="Slide Number Placeholder 3"/>
          <p:cNvSpPr>
            <a:spLocks noGrp="1"/>
          </p:cNvSpPr>
          <p:nvPr>
            <p:ph type="sldNum" sz="quarter" idx="10"/>
          </p:nvPr>
        </p:nvSpPr>
        <p:spPr/>
        <p:txBody>
          <a:bodyPr/>
          <a:lstStyle/>
          <a:p>
            <a:fld id="{B313EC0C-D362-4880-AF14-CB6733D851C4}" type="slidenum">
              <a:rPr lang="en-US" smtClean="0"/>
              <a:pPr/>
              <a:t>16</a:t>
            </a:fld>
            <a:endParaRPr lang="en-US"/>
          </a:p>
        </p:txBody>
      </p:sp>
    </p:spTree>
    <p:extLst>
      <p:ext uri="{BB962C8B-B14F-4D97-AF65-F5344CB8AC3E}">
        <p14:creationId xmlns:p14="http://schemas.microsoft.com/office/powerpoint/2010/main" xmlns="" val="232025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in the long term, appliances</a:t>
            </a:r>
            <a:r>
              <a:rPr lang="en-US" baseline="0" dirty="0" smtClean="0"/>
              <a:t> serve not only as user interfaces to interact with iDigBio for tasks such as ingestion, but they also can be packaged to run on iDigBio cloud resources (eventually also on a user’s private cloud, or on a commercial cloud). The goal here is to encapsulate in appliances workflows that are useful for research processes and that can programmatically retrieve from the specimen database and </a:t>
            </a:r>
            <a:r>
              <a:rPr lang="en-US" baseline="0" dirty="0" err="1" smtClean="0"/>
              <a:t>iDigBio</a:t>
            </a:r>
            <a:r>
              <a:rPr lang="en-US" baseline="0" dirty="0" smtClean="0"/>
              <a:t> storage. </a:t>
            </a:r>
          </a:p>
          <a:p>
            <a:r>
              <a:rPr lang="en-US" baseline="0" dirty="0" smtClean="0"/>
              <a:t>The process continues to take proposals and working with the community, as well as enabling contributions from users, but here the appliances have a different purpose – e.g. scalable queries and data-intensive processing using for instance appliances that run </a:t>
            </a:r>
            <a:r>
              <a:rPr lang="en-US" baseline="0" dirty="0" err="1" smtClean="0"/>
              <a:t>Hadoop</a:t>
            </a:r>
            <a:r>
              <a:rPr lang="en-US" baseline="0" dirty="0" smtClean="0"/>
              <a:t> map/reduce jobs.</a:t>
            </a:r>
            <a:endParaRPr lang="en-US" dirty="0"/>
          </a:p>
        </p:txBody>
      </p:sp>
      <p:sp>
        <p:nvSpPr>
          <p:cNvPr id="4" name="Slide Number Placeholder 3"/>
          <p:cNvSpPr>
            <a:spLocks noGrp="1"/>
          </p:cNvSpPr>
          <p:nvPr>
            <p:ph type="sldNum" sz="quarter" idx="10"/>
          </p:nvPr>
        </p:nvSpPr>
        <p:spPr/>
        <p:txBody>
          <a:bodyPr/>
          <a:lstStyle/>
          <a:p>
            <a:fld id="{B313EC0C-D362-4880-AF14-CB6733D851C4}" type="slidenum">
              <a:rPr lang="en-US" smtClean="0"/>
              <a:pPr/>
              <a:t>17</a:t>
            </a:fld>
            <a:endParaRPr lang="en-US"/>
          </a:p>
        </p:txBody>
      </p:sp>
    </p:spTree>
    <p:extLst>
      <p:ext uri="{BB962C8B-B14F-4D97-AF65-F5344CB8AC3E}">
        <p14:creationId xmlns:p14="http://schemas.microsoft.com/office/powerpoint/2010/main" xmlns="" val="415393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examples of appliances that can run ranging from end-user to </a:t>
            </a:r>
            <a:r>
              <a:rPr lang="en-US" baseline="0" dirty="0" err="1" smtClean="0"/>
              <a:t>iDigBio</a:t>
            </a:r>
            <a:r>
              <a:rPr lang="en-US" baseline="0" dirty="0" smtClean="0"/>
              <a:t> cloud environment</a:t>
            </a:r>
          </a:p>
          <a:p>
            <a:pPr marL="173508" indent="-173508">
              <a:buFontTx/>
              <a:buChar char="-"/>
            </a:pPr>
            <a:r>
              <a:rPr lang="en-US" baseline="0" dirty="0" smtClean="0"/>
              <a:t>Image ingestion: end user (images are on their local resources)</a:t>
            </a:r>
          </a:p>
          <a:p>
            <a:pPr marL="173508" indent="-173508">
              <a:buFontTx/>
              <a:buChar char="-"/>
            </a:pPr>
            <a:r>
              <a:rPr lang="en-US" baseline="0" dirty="0" smtClean="0"/>
              <a:t>Post-processing: might be at the end-user side (if post-processing is in workflow before committing to </a:t>
            </a:r>
            <a:r>
              <a:rPr lang="en-US" baseline="0" dirty="0" err="1" smtClean="0"/>
              <a:t>iDigBio</a:t>
            </a:r>
            <a:r>
              <a:rPr lang="en-US" baseline="0" dirty="0" smtClean="0"/>
              <a:t>), or on </a:t>
            </a:r>
            <a:r>
              <a:rPr lang="en-US" baseline="0" dirty="0" err="1" smtClean="0"/>
              <a:t>iDigBio</a:t>
            </a:r>
            <a:r>
              <a:rPr lang="en-US" baseline="0" dirty="0" smtClean="0"/>
              <a:t> cloud environment (if workflow has post-processing decoupled from image capture)</a:t>
            </a:r>
          </a:p>
          <a:p>
            <a:pPr marL="173508" indent="-173508">
              <a:buFontTx/>
              <a:buChar char="-"/>
            </a:pPr>
            <a:r>
              <a:rPr lang="en-US" baseline="0" dirty="0" smtClean="0"/>
              <a:t>Geo-referencing (appliances with pre-set data/examples/benchmarks for training; hosting of geo-referencing services as virtual appliances in the </a:t>
            </a:r>
            <a:r>
              <a:rPr lang="en-US" baseline="0" dirty="0" err="1" smtClean="0"/>
              <a:t>iDigBio</a:t>
            </a:r>
            <a:r>
              <a:rPr lang="en-US" baseline="0" dirty="0" smtClean="0"/>
              <a:t> cloud)</a:t>
            </a:r>
          </a:p>
          <a:p>
            <a:pPr marL="173508" indent="-173508">
              <a:buFontTx/>
              <a:buChar char="-"/>
            </a:pPr>
            <a:r>
              <a:rPr lang="en-US" baseline="0" dirty="0" smtClean="0"/>
              <a:t>Research workflow: run in </a:t>
            </a:r>
            <a:r>
              <a:rPr lang="en-US" baseline="0" dirty="0" err="1" smtClean="0"/>
              <a:t>iDigBio</a:t>
            </a:r>
            <a:r>
              <a:rPr lang="en-US" baseline="0" dirty="0" smtClean="0"/>
              <a:t> back-end infrastructure; e.g. provide APIs for scalable Map/Reduce information processing with queries to </a:t>
            </a:r>
            <a:r>
              <a:rPr lang="en-US" baseline="0" dirty="0" err="1" smtClean="0"/>
              <a:t>iDigBio</a:t>
            </a:r>
            <a:r>
              <a:rPr lang="en-US" baseline="0" dirty="0" smtClean="0"/>
              <a:t> specimen/image </a:t>
            </a:r>
            <a:r>
              <a:rPr lang="en-US" baseline="0" dirty="0" err="1" smtClean="0"/>
              <a:t>databased</a:t>
            </a:r>
            <a:endParaRPr lang="en-US" baseline="0" dirty="0" smtClean="0"/>
          </a:p>
        </p:txBody>
      </p:sp>
      <p:sp>
        <p:nvSpPr>
          <p:cNvPr id="4" name="Slide Number Placeholder 3"/>
          <p:cNvSpPr>
            <a:spLocks noGrp="1"/>
          </p:cNvSpPr>
          <p:nvPr>
            <p:ph type="sldNum" sz="quarter" idx="10"/>
          </p:nvPr>
        </p:nvSpPr>
        <p:spPr/>
        <p:txBody>
          <a:bodyPr/>
          <a:lstStyle/>
          <a:p>
            <a:fld id="{B313EC0C-D362-4880-AF14-CB6733D851C4}" type="slidenum">
              <a:rPr lang="en-US" smtClean="0"/>
              <a:pPr/>
              <a:t>21</a:t>
            </a:fld>
            <a:endParaRPr lang="en-US"/>
          </a:p>
        </p:txBody>
      </p:sp>
    </p:spTree>
    <p:extLst>
      <p:ext uri="{BB962C8B-B14F-4D97-AF65-F5344CB8AC3E}">
        <p14:creationId xmlns="" xmlns:p14="http://schemas.microsoft.com/office/powerpoint/2010/main" val="72049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point to make here is that the process of identifying appliances comes from the community and our own anticipation of needs of </a:t>
            </a:r>
            <a:r>
              <a:rPr lang="en-US" baseline="0" dirty="0" err="1" smtClean="0"/>
              <a:t>iDigBio</a:t>
            </a:r>
            <a:r>
              <a:rPr lang="en-US" baseline="0" dirty="0" smtClean="0"/>
              <a:t> users (e.g. tools to interact with the cloud/APIs), and that in the long term a goal is to foster the development of appliances by the community.</a:t>
            </a:r>
            <a:endParaRPr lang="en-US" dirty="0"/>
          </a:p>
        </p:txBody>
      </p:sp>
      <p:sp>
        <p:nvSpPr>
          <p:cNvPr id="4" name="Slide Number Placeholder 3"/>
          <p:cNvSpPr>
            <a:spLocks noGrp="1"/>
          </p:cNvSpPr>
          <p:nvPr>
            <p:ph type="sldNum" sz="quarter" idx="10"/>
          </p:nvPr>
        </p:nvSpPr>
        <p:spPr/>
        <p:txBody>
          <a:bodyPr/>
          <a:lstStyle/>
          <a:p>
            <a:fld id="{B313EC0C-D362-4880-AF14-CB6733D851C4}" type="slidenum">
              <a:rPr lang="en-US" smtClean="0"/>
              <a:pPr/>
              <a:t>22</a:t>
            </a:fld>
            <a:endParaRPr lang="en-US"/>
          </a:p>
        </p:txBody>
      </p:sp>
    </p:spTree>
    <p:extLst>
      <p:ext uri="{BB962C8B-B14F-4D97-AF65-F5344CB8AC3E}">
        <p14:creationId xmlns:p14="http://schemas.microsoft.com/office/powerpoint/2010/main" xmlns="" val="1431079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points for this slide are:</a:t>
            </a:r>
          </a:p>
          <a:p>
            <a:pPr marL="173508" indent="-173508">
              <a:buFontTx/>
              <a:buChar char="-"/>
            </a:pPr>
            <a:r>
              <a:rPr lang="en-US" baseline="0" dirty="0" err="1" smtClean="0"/>
              <a:t>iDigBio</a:t>
            </a:r>
            <a:r>
              <a:rPr lang="en-US" baseline="0" dirty="0" smtClean="0"/>
              <a:t> is not funded to develop tools, but there are many tools produced by the community that can be of general use</a:t>
            </a:r>
          </a:p>
          <a:p>
            <a:pPr marL="173508" indent="-173508">
              <a:buFontTx/>
              <a:buChar char="-"/>
            </a:pPr>
            <a:r>
              <a:rPr lang="en-US" baseline="0" dirty="0" smtClean="0"/>
              <a:t>There are also tools that support interaction with cloud infrastructures (e.g. cloud storage put/get, provisioning of VMs)</a:t>
            </a:r>
          </a:p>
          <a:p>
            <a:pPr marL="173508" indent="-173508">
              <a:buFontTx/>
              <a:buChar char="-"/>
            </a:pPr>
            <a:r>
              <a:rPr lang="en-US" dirty="0" smtClean="0"/>
              <a:t>Our goal is to integrate existing and future tools and</a:t>
            </a:r>
            <a:r>
              <a:rPr lang="en-US" baseline="0" dirty="0" smtClean="0"/>
              <a:t> package in a way that makes them accessible to end users</a:t>
            </a:r>
          </a:p>
          <a:p>
            <a:pPr marL="173508" indent="-173508">
              <a:buFontTx/>
              <a:buChar char="-"/>
            </a:pPr>
            <a:r>
              <a:rPr lang="en-US" baseline="0" dirty="0" smtClean="0"/>
              <a:t>Our general framework to accomplish this is to use virtualization to encapsulate pre-configured tool(sets)</a:t>
            </a:r>
            <a:endParaRPr lang="en-US" dirty="0" smtClean="0"/>
          </a:p>
        </p:txBody>
      </p:sp>
      <p:sp>
        <p:nvSpPr>
          <p:cNvPr id="4" name="Slide Number Placeholder 3"/>
          <p:cNvSpPr>
            <a:spLocks noGrp="1"/>
          </p:cNvSpPr>
          <p:nvPr>
            <p:ph type="sldNum" sz="quarter" idx="10"/>
          </p:nvPr>
        </p:nvSpPr>
        <p:spPr/>
        <p:txBody>
          <a:bodyPr/>
          <a:lstStyle/>
          <a:p>
            <a:fld id="{B313EC0C-D362-4880-AF14-CB6733D851C4}" type="slidenum">
              <a:rPr lang="en-US" smtClean="0"/>
              <a:pPr/>
              <a:t>23</a:t>
            </a:fld>
            <a:endParaRPr lang="en-US"/>
          </a:p>
        </p:txBody>
      </p:sp>
    </p:spTree>
    <p:extLst>
      <p:ext uri="{BB962C8B-B14F-4D97-AF65-F5344CB8AC3E}">
        <p14:creationId xmlns:p14="http://schemas.microsoft.com/office/powerpoint/2010/main" xmlns="" val="2870752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9">
              <a:defRPr/>
            </a:pPr>
            <a:r>
              <a:rPr lang="en-US" dirty="0" smtClean="0"/>
              <a:t>Potential object store: Swift</a:t>
            </a:r>
          </a:p>
          <a:p>
            <a:r>
              <a:rPr lang="en-US" dirty="0" smtClean="0"/>
              <a:t>Potential database: </a:t>
            </a:r>
            <a:r>
              <a:rPr lang="en-US" dirty="0" err="1" smtClean="0"/>
              <a:t>MySQL</a:t>
            </a:r>
            <a:r>
              <a:rPr lang="en-US" dirty="0" smtClean="0"/>
              <a:t>/Triple store</a:t>
            </a:r>
          </a:p>
          <a:p>
            <a:endParaRPr lang="en-US" dirty="0" smtClean="0"/>
          </a:p>
          <a:p>
            <a:r>
              <a:rPr lang="en-US" dirty="0" smtClean="0"/>
              <a:t>The Darwin Core community is very anal about distinguishing between an occurrence (in nature) and the specimen object documenting that occurrence…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92DF4-A655-4011-A509-4756079229A5}" type="slidenum">
              <a:rPr lang="en-US"/>
              <a:pPr/>
              <a:t>25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dirty="0"/>
              <a:t>Here is one slide where we can claim that we have deployed an appliance-based cyber-infrastructure for the computer architecture community. In this system, there is a cloud of “seed” resources, appliances are designed and customized based on computer architecture needs (e.g. we have Condor, </a:t>
            </a:r>
            <a:r>
              <a:rPr lang="en-US" dirty="0" err="1"/>
              <a:t>Simics</a:t>
            </a:r>
            <a:r>
              <a:rPr lang="en-US" dirty="0"/>
              <a:t>, and NFS file systems), and a Web 2.0 CMS/Wiki site where users can register their own groups, post tutorials,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Density and</a:t>
            </a:r>
            <a:r>
              <a:rPr lang="en-US" baseline="0" dirty="0" smtClean="0"/>
              <a:t> distribution maps </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Integrated with</a:t>
            </a:r>
            <a:r>
              <a:rPr lang="en-US" baseline="0" dirty="0" smtClean="0"/>
              <a:t> phylogeny, tree, found new species which added to </a:t>
            </a:r>
            <a:r>
              <a:rPr lang="en-US" baseline="0" dirty="0" err="1" smtClean="0"/>
              <a:t>genbank</a:t>
            </a:r>
            <a:r>
              <a:rPr lang="en-US" baseline="0" dirty="0" smtClean="0"/>
              <a:t> data</a:t>
            </a:r>
          </a:p>
          <a:p>
            <a:r>
              <a:rPr lang="en-US" baseline="0" dirty="0" smtClean="0"/>
              <a:t>Integrate distributional data,  ecological data, climate models and phylogeny to address questions that compare biodiversity distributions with</a:t>
            </a:r>
          </a:p>
          <a:p>
            <a:r>
              <a:rPr lang="en-US" baseline="0" dirty="0" smtClean="0"/>
              <a:t>Biogenetic diversity  how  surface patterns</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ADBC – Advancing Digitization</a:t>
            </a:r>
            <a:r>
              <a:rPr lang="en-US" baseline="0" dirty="0" smtClean="0"/>
              <a:t> of Biological Collections; PEN – partners to </a:t>
            </a:r>
            <a:r>
              <a:rPr lang="en-US" baseline="0" dirty="0" smtClean="0"/>
              <a:t>existing networks</a:t>
            </a:r>
            <a:endParaRPr lang="en-US" dirty="0" smtClean="0"/>
          </a:p>
          <a:p>
            <a:r>
              <a:rPr lang="en-US" dirty="0" smtClean="0"/>
              <a:t>Search and analytics tools will enable anyone to mine and reference diverse data, such as taxonomy, geographic location, 2- and 3-dimensional images, vocalizations, and molecular resources, which are tied to specific specimens. These data promote integrative biological research on living and fossil species, and provide an immense resource for agricultural sciences, land use management, assessing the impacts of climate change, invasive species, and other natural resource management issues.</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6B552B13-6D11-4809-8962-3A9CF738C8DF}" type="slidenum">
              <a:rPr lang="en-US" smtClean="0"/>
              <a:pPr/>
              <a:t>37</a:t>
            </a:fld>
            <a:endParaRPr lang="en-US"/>
          </a:p>
        </p:txBody>
      </p:sp>
    </p:spTree>
    <p:extLst>
      <p:ext uri="{BB962C8B-B14F-4D97-AF65-F5344CB8AC3E}">
        <p14:creationId xmlns:p14="http://schemas.microsoft.com/office/powerpoint/2010/main" xmlns="" val="406488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237F3-2C25-4566-8871-929F96BFCE73}" type="slidenum">
              <a:rPr lang="en-US"/>
              <a:pPr/>
              <a:t>41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dirty="0"/>
              <a:t>Here’s a slide where you can provide a glimpse of the magnitude and complexity of the system. We have a virtual network with overlay routers than run 24/7 in ~500 resources in the </a:t>
            </a:r>
            <a:r>
              <a:rPr lang="en-US" dirty="0" err="1"/>
              <a:t>PlanetLab</a:t>
            </a:r>
            <a:r>
              <a:rPr lang="en-US" dirty="0"/>
              <a:t> infrastructure, and about 650 cores distributed across clusters at participating Archer institutions, and individual user workstations – Linux, Windows or </a:t>
            </a:r>
            <a:r>
              <a:rPr lang="en-US" dirty="0" err="1"/>
              <a:t>MacOS</a:t>
            </a:r>
            <a:r>
              <a:rPr lang="en-US" dirty="0"/>
              <a:t>. They all run the same appliance developed/maintained at UF, and are used in this case for Grid/job scheduling. In the case of the HUB, the purpose will be of data management; the tools will be different, but with a basis of appliances connected by a virtual network, we can reuse a wealth of existing tools.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42</a:t>
            </a:fld>
            <a:endParaRPr lang="en-US"/>
          </a:p>
        </p:txBody>
      </p:sp>
    </p:spTree>
    <p:extLst>
      <p:ext uri="{BB962C8B-B14F-4D97-AF65-F5344CB8AC3E}">
        <p14:creationId xmlns:p14="http://schemas.microsoft.com/office/powerpoint/2010/main" xmlns="" val="168682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presents the stakeholders listed in the previous slide that will form</a:t>
            </a:r>
            <a:r>
              <a:rPr lang="en-US" baseline="0" dirty="0" smtClean="0"/>
              <a:t> the </a:t>
            </a:r>
            <a:r>
              <a:rPr lang="en-US" baseline="0" dirty="0" err="1" smtClean="0"/>
              <a:t>iDigBio</a:t>
            </a:r>
            <a:r>
              <a:rPr lang="en-US" baseline="0" dirty="0" smtClean="0"/>
              <a:t> cloud and that are distinct from a CI point of view.</a:t>
            </a:r>
          </a:p>
          <a:p>
            <a:r>
              <a:rPr lang="en-US" baseline="0" dirty="0" smtClean="0"/>
              <a:t>Representative projects, industry and organizations of each group are shown around each rounded-box, and one can have multiple “hats”.</a:t>
            </a:r>
          </a:p>
          <a:p>
            <a:r>
              <a:rPr lang="en-US" baseline="0" dirty="0" smtClean="0"/>
              <a:t>For example, a TCN will certainly be a </a:t>
            </a:r>
            <a:r>
              <a:rPr lang="en-US" baseline="0" dirty="0" err="1" smtClean="0"/>
              <a:t>biocollections</a:t>
            </a:r>
            <a:r>
              <a:rPr lang="en-US" baseline="0" dirty="0" smtClean="0"/>
              <a:t> data producer, would also likely be a consumer of this data, and could potentially offer </a:t>
            </a:r>
            <a:r>
              <a:rPr lang="en-US" baseline="0" dirty="0" err="1" smtClean="0"/>
              <a:t>biocollections</a:t>
            </a:r>
            <a:r>
              <a:rPr lang="en-US" baseline="0" dirty="0" smtClean="0"/>
              <a:t>-specific services or provide </a:t>
            </a:r>
            <a:r>
              <a:rPr lang="en-US" baseline="0" dirty="0" err="1" smtClean="0"/>
              <a:t>cyberinfrastructure</a:t>
            </a:r>
            <a:r>
              <a:rPr lang="en-US" baseline="0" dirty="0" smtClean="0"/>
              <a:t> for the </a:t>
            </a:r>
            <a:r>
              <a:rPr lang="en-US" baseline="0" dirty="0" err="1" smtClean="0"/>
              <a:t>iDigBio</a:t>
            </a:r>
            <a:r>
              <a:rPr lang="en-US" baseline="0" dirty="0" smtClean="0"/>
              <a:t> cloud.</a:t>
            </a:r>
          </a:p>
        </p:txBody>
      </p:sp>
      <p:sp>
        <p:nvSpPr>
          <p:cNvPr id="4" name="Slide Number Placeholder 3"/>
          <p:cNvSpPr>
            <a:spLocks noGrp="1"/>
          </p:cNvSpPr>
          <p:nvPr>
            <p:ph type="sldNum" sz="quarter" idx="10"/>
          </p:nvPr>
        </p:nvSpPr>
        <p:spPr/>
        <p:txBody>
          <a:bodyPr/>
          <a:lstStyle/>
          <a:p>
            <a:fld id="{6B552B13-6D11-4809-8962-3A9CF738C8DF}"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distinguish</a:t>
            </a:r>
            <a:r>
              <a:rPr lang="en-US" baseline="0" dirty="0" smtClean="0"/>
              <a:t> more each stakeholder, the animation show the “API” </a:t>
            </a:r>
            <a:r>
              <a:rPr lang="en-US" baseline="0" dirty="0" err="1" smtClean="0"/>
              <a:t>bewtween</a:t>
            </a:r>
            <a:r>
              <a:rPr lang="en-US" baseline="0" dirty="0" smtClean="0"/>
              <a:t> </a:t>
            </a:r>
            <a:r>
              <a:rPr lang="en-US" baseline="0" dirty="0" err="1" smtClean="0"/>
              <a:t>iDigBio</a:t>
            </a:r>
            <a:r>
              <a:rPr lang="en-US" baseline="0" dirty="0" smtClean="0"/>
              <a:t> and each stakeholder will differ with respect to the types of interactions and the level of interactions. (here types=unidirectional, bi-directional; level=software/data stack level, more generic at lower levels, more domain-specific at higher-levels).</a:t>
            </a:r>
          </a:p>
          <a:p>
            <a:endParaRPr lang="en-US" baseline="0" dirty="0" smtClean="0"/>
          </a:p>
          <a:p>
            <a:r>
              <a:rPr lang="en-US" baseline="0" dirty="0" smtClean="0"/>
              <a:t>With infrastructure providers, “APIs” will be generic BLOBs and appliances. It could be bi-directional or unidirectional. </a:t>
            </a:r>
            <a:r>
              <a:rPr lang="en-US" baseline="0" dirty="0" err="1" smtClean="0"/>
              <a:t>iDigBio</a:t>
            </a:r>
            <a:r>
              <a:rPr lang="en-US" baseline="0" dirty="0" smtClean="0"/>
              <a:t> will provide appliances specific for certain clouds, appliances from certain clouds could be used by </a:t>
            </a:r>
            <a:r>
              <a:rPr lang="en-US" baseline="0" dirty="0" err="1" smtClean="0"/>
              <a:t>iDigBio</a:t>
            </a:r>
            <a:r>
              <a:rPr lang="en-US" baseline="0" dirty="0" smtClean="0"/>
              <a:t>. </a:t>
            </a:r>
            <a:r>
              <a:rPr lang="en-US" baseline="0" dirty="0" err="1" smtClean="0"/>
              <a:t>iDigBio</a:t>
            </a:r>
            <a:r>
              <a:rPr lang="en-US" baseline="0" dirty="0" smtClean="0"/>
              <a:t> may have mutual agreements with storage providers to geographically replicate data. IaaS-like APIs (i.e., APIs to request resources on demand) will certainly be part of this “API”.</a:t>
            </a:r>
          </a:p>
          <a:p>
            <a:endParaRPr lang="en-US" baseline="0" dirty="0" smtClean="0"/>
          </a:p>
          <a:p>
            <a:r>
              <a:rPr lang="en-US" baseline="0" dirty="0" smtClean="0"/>
              <a:t>Interactions with </a:t>
            </a:r>
            <a:r>
              <a:rPr lang="en-US" baseline="0" dirty="0" err="1" smtClean="0"/>
              <a:t>biocollection</a:t>
            </a:r>
            <a:r>
              <a:rPr lang="en-US" baseline="0" dirty="0" smtClean="0"/>
              <a:t> data producers will certainly be bi-directional. </a:t>
            </a:r>
            <a:r>
              <a:rPr lang="en-US" baseline="0" dirty="0" err="1" smtClean="0"/>
              <a:t>Biocollection</a:t>
            </a:r>
            <a:r>
              <a:rPr lang="en-US" baseline="0" dirty="0" smtClean="0"/>
              <a:t> data producers will share their domain-specific data (mainly specimen occurrence, including media) with </a:t>
            </a:r>
            <a:r>
              <a:rPr lang="en-US" baseline="0" dirty="0" err="1" smtClean="0"/>
              <a:t>iDigBio</a:t>
            </a:r>
            <a:r>
              <a:rPr lang="en-US" baseline="0" dirty="0" smtClean="0"/>
              <a:t> for integration with other sources. </a:t>
            </a:r>
            <a:r>
              <a:rPr lang="en-US" baseline="0" dirty="0" err="1" smtClean="0"/>
              <a:t>Biocollection</a:t>
            </a:r>
            <a:r>
              <a:rPr lang="en-US" baseline="0" dirty="0" smtClean="0"/>
              <a:t> producers are the “owners” of the data, the ones responsible for administering/managing the data and getting credit for it (here administering does not necessarily include administering the CI, it means mainly organizing and defining the data that can be shared, potentially defining different access rights; and managing means being responsive to updates, ensuring correctness of the data, assignment of persistent globally unique ids, availability of the data, etc.). </a:t>
            </a:r>
            <a:r>
              <a:rPr lang="en-US" baseline="0" dirty="0" err="1" smtClean="0"/>
              <a:t>iDigBio</a:t>
            </a:r>
            <a:r>
              <a:rPr lang="en-US" baseline="0" dirty="0" smtClean="0"/>
              <a:t> will facilitate producers’ data to be found and used, recommend tools/standards/protocols for data producers, updates/annotations/notifications to be fed back to producers, and for usage to be tracked. Note: it is still not clear if </a:t>
            </a:r>
            <a:r>
              <a:rPr lang="en-US" baseline="0" dirty="0" err="1" smtClean="0"/>
              <a:t>iDigBio</a:t>
            </a:r>
            <a:r>
              <a:rPr lang="en-US" baseline="0" dirty="0" smtClean="0"/>
              <a:t> will have a push or pull model (or a mixture).</a:t>
            </a:r>
          </a:p>
          <a:p>
            <a:endParaRPr lang="en-US" baseline="0" dirty="0" smtClean="0"/>
          </a:p>
          <a:p>
            <a:r>
              <a:rPr lang="en-US" dirty="0" err="1" smtClean="0"/>
              <a:t>iDigBio</a:t>
            </a:r>
            <a:r>
              <a:rPr lang="en-US" dirty="0" smtClean="0"/>
              <a:t> will simply share/republish data</a:t>
            </a:r>
            <a:r>
              <a:rPr lang="en-US" baseline="0" dirty="0" smtClean="0"/>
              <a:t> received from data producers with other n</a:t>
            </a:r>
            <a:r>
              <a:rPr lang="en-US" dirty="0" smtClean="0"/>
              <a:t>ational</a:t>
            </a:r>
            <a:r>
              <a:rPr lang="en-US" baseline="0" dirty="0" smtClean="0"/>
              <a:t> and global </a:t>
            </a:r>
            <a:r>
              <a:rPr lang="en-US" baseline="0" dirty="0" err="1" smtClean="0"/>
              <a:t>biocollection</a:t>
            </a:r>
            <a:r>
              <a:rPr lang="en-US" baseline="0" dirty="0" smtClean="0"/>
              <a:t> data aggregators, since currently no aggregator presents a feedback mechanism. This could change in the future, depending on agreements established with these organizations/projects.</a:t>
            </a:r>
          </a:p>
          <a:p>
            <a:endParaRPr lang="en-US" baseline="0" dirty="0" smtClean="0"/>
          </a:p>
          <a:p>
            <a:r>
              <a:rPr lang="en-US" baseline="0" dirty="0" err="1" smtClean="0"/>
              <a:t>Biocollection</a:t>
            </a:r>
            <a:r>
              <a:rPr lang="en-US" baseline="0" dirty="0" smtClean="0"/>
              <a:t> data consumers will be able to query/access data integrated from multiple producers through programmatic APIs (and likely through a diverse set of user interfaces). </a:t>
            </a:r>
            <a:r>
              <a:rPr lang="en-US" baseline="0" dirty="0" err="1" smtClean="0"/>
              <a:t>iDigBio</a:t>
            </a:r>
            <a:r>
              <a:rPr lang="en-US" baseline="0" dirty="0" smtClean="0"/>
              <a:t> will receive back updates/annotations/notifications and forward those to producers, adding accounting value to this interaction.</a:t>
            </a:r>
          </a:p>
          <a:p>
            <a:endParaRPr lang="en-US" baseline="0" dirty="0" smtClean="0"/>
          </a:p>
          <a:p>
            <a:r>
              <a:rPr lang="en-US" baseline="0" dirty="0" smtClean="0"/>
              <a:t>Finally, </a:t>
            </a:r>
            <a:r>
              <a:rPr lang="en-US" baseline="0" dirty="0" err="1" smtClean="0"/>
              <a:t>biocollections</a:t>
            </a:r>
            <a:r>
              <a:rPr lang="en-US" baseline="0" dirty="0" smtClean="0"/>
              <a:t> SaaS providers will offer specific services that facilitate the data workflow of </a:t>
            </a:r>
            <a:r>
              <a:rPr lang="en-US" baseline="0" dirty="0" err="1" smtClean="0"/>
              <a:t>iDigBio</a:t>
            </a:r>
            <a:r>
              <a:rPr lang="en-US" baseline="0" dirty="0" smtClean="0"/>
              <a:t>, e.g. offering OCR services to transform label digital pictures into digital formatted text, imaging transformation services that automatically crop, rotate, and correct color/contrast. In turn, these services will get customers from this community.</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err="1" smtClean="0"/>
              <a:t>iDigBio</a:t>
            </a:r>
            <a:r>
              <a:rPr lang="en-US" dirty="0" smtClean="0"/>
              <a:t> (darker</a:t>
            </a:r>
            <a:r>
              <a:rPr lang="en-US" baseline="0" dirty="0" smtClean="0"/>
              <a:t> blue area) </a:t>
            </a:r>
            <a:r>
              <a:rPr lang="en-US" dirty="0" smtClean="0"/>
              <a:t>will be driven by the </a:t>
            </a:r>
            <a:r>
              <a:rPr lang="en-US" dirty="0" err="1" smtClean="0"/>
              <a:t>biocollections</a:t>
            </a:r>
            <a:r>
              <a:rPr lang="en-US" dirty="0" smtClean="0"/>
              <a:t> community (especially TCNs) and partner with commercial and academic providers/consumers/aggregators</a:t>
            </a:r>
            <a:r>
              <a:rPr lang="en-US" baseline="0" dirty="0" smtClean="0"/>
              <a:t> (green box)</a:t>
            </a:r>
            <a:r>
              <a:rPr lang="en-US" dirty="0" smtClean="0"/>
              <a:t>; work</a:t>
            </a:r>
            <a:r>
              <a:rPr lang="en-US" baseline="0" dirty="0" smtClean="0"/>
              <a:t> with existing standards to leverage previous investments (the dark blue contour); and offer resources (machines, storage, network), information (data collections, appliances, learning modules, workshop, wiki), services (data services, mapping, validation, conversion, collaboration).</a:t>
            </a:r>
          </a:p>
          <a:p>
            <a:endParaRPr lang="en-US" baseline="0" dirty="0" smtClean="0"/>
          </a:p>
          <a:p>
            <a:r>
              <a:rPr lang="en-US" dirty="0" smtClean="0"/>
              <a:t>In particular, the diagram shows that digitization efforts of different TCNs may be in different stages and that support</a:t>
            </a:r>
            <a:r>
              <a:rPr lang="en-US" baseline="0" dirty="0" smtClean="0"/>
              <a:t> from </a:t>
            </a:r>
            <a:r>
              <a:rPr lang="en-US" baseline="0" dirty="0" err="1" smtClean="0"/>
              <a:t>iDigBio</a:t>
            </a:r>
            <a:r>
              <a:rPr lang="en-US" baseline="0" dirty="0" smtClean="0"/>
              <a:t> will come in different shapes and forms to accommodate the need to implement an OAIS model (composed of data ingestion, data archival, data management, data access, data preservation and sustainability, and data administration components).</a:t>
            </a:r>
          </a:p>
          <a:p>
            <a:endParaRPr lang="en-US" baseline="0" dirty="0" smtClean="0"/>
          </a:p>
          <a:p>
            <a:r>
              <a:rPr lang="en-US" baseline="0" dirty="0" smtClean="0"/>
              <a:t>Note: Eventually  all TCNs will be responsible for maintaining their OAIS model workflow (for a particular collection) and iDigBio will concentrate on the “integrated/aggregated OAIS model workflow”.</a:t>
            </a:r>
          </a:p>
          <a:p>
            <a:endParaRPr lang="en-US" baseline="0" dirty="0" smtClean="0"/>
          </a:p>
          <a:p>
            <a:r>
              <a:rPr lang="en-US" dirty="0" smtClean="0"/>
              <a:t>HTTP: Hypertext Transfer Protocol</a:t>
            </a:r>
          </a:p>
          <a:p>
            <a:r>
              <a:rPr lang="en-US" dirty="0" smtClean="0"/>
              <a:t>OCCIWG: Open Cloud Computing Interface Working Group</a:t>
            </a:r>
          </a:p>
          <a:p>
            <a:r>
              <a:rPr lang="en-US" dirty="0" smtClean="0"/>
              <a:t>ODBC: Open Database Connectivity</a:t>
            </a:r>
          </a:p>
          <a:p>
            <a:r>
              <a:rPr lang="en-US" dirty="0" smtClean="0"/>
              <a:t>PNG: Portable Network Graphics (like JPEG, GIF, …)</a:t>
            </a:r>
          </a:p>
          <a:p>
            <a:r>
              <a:rPr lang="en-US" dirty="0" smtClean="0"/>
              <a:t>RDF: Resource Description Framework </a:t>
            </a:r>
          </a:p>
          <a:p>
            <a:r>
              <a:rPr lang="en-US" dirty="0" smtClean="0"/>
              <a:t>REST: Representational State Transfer </a:t>
            </a:r>
          </a:p>
          <a:p>
            <a:r>
              <a:rPr lang="en-US" dirty="0" smtClean="0"/>
              <a:t>SAML: Security Assertion Markup Language</a:t>
            </a:r>
          </a:p>
          <a:p>
            <a:r>
              <a:rPr lang="en-US" dirty="0" smtClean="0"/>
              <a:t>SQL: Structured Query Language</a:t>
            </a:r>
          </a:p>
          <a:p>
            <a:r>
              <a:rPr lang="en-US" dirty="0" smtClean="0"/>
              <a:t>TAPIR: TDWG Access Protocol for Information Retrieval </a:t>
            </a:r>
          </a:p>
          <a:p>
            <a:r>
              <a:rPr lang="en-US" dirty="0" smtClean="0"/>
              <a:t>TCP: Transmission Control Protocol</a:t>
            </a:r>
          </a:p>
          <a:p>
            <a:r>
              <a:rPr lang="en-US" dirty="0" smtClean="0"/>
              <a:t>TDWG: Taxonomic Database Working Group</a:t>
            </a:r>
          </a:p>
          <a:p>
            <a:r>
              <a:rPr lang="en-US" dirty="0" smtClean="0"/>
              <a:t>UTF-8: UCS Transformation Format-8-bit (most generic way of representing characters) </a:t>
            </a:r>
          </a:p>
          <a:p>
            <a:r>
              <a:rPr lang="en-US" dirty="0" smtClean="0"/>
              <a:t>WS-I: Web Services Interoperability</a:t>
            </a:r>
          </a:p>
          <a:p>
            <a:r>
              <a:rPr lang="en-US" dirty="0" smtClean="0"/>
              <a:t>XML: Extensible Markup Language </a:t>
            </a:r>
          </a:p>
          <a:p>
            <a:r>
              <a:rPr lang="en-US" dirty="0" smtClean="0"/>
              <a:t>XMPP: Extensible Messaging and Presence Protocol</a:t>
            </a:r>
          </a:p>
          <a:p>
            <a:endParaRPr lang="en-US" dirty="0" smtClean="0"/>
          </a:p>
          <a:p>
            <a:r>
              <a:rPr lang="en-US" dirty="0" smtClean="0"/>
              <a:t>IPT “=“ http + Darwin-core archive (</a:t>
            </a:r>
            <a:r>
              <a:rPr lang="en-US" dirty="0" err="1" smtClean="0"/>
              <a:t>DwC</a:t>
            </a:r>
            <a:r>
              <a:rPr lang="en-US" dirty="0" smtClean="0"/>
              <a:t>-A which refers to a zip file of Darwin core records + xml metadata file) + registry (I am such institution and will provide such data – like </a:t>
            </a:r>
            <a:r>
              <a:rPr lang="en-US" dirty="0" err="1" smtClean="0"/>
              <a:t>uddi</a:t>
            </a:r>
            <a:r>
              <a:rPr lang="en-US" dirty="0" smtClean="0"/>
              <a:t>)</a:t>
            </a:r>
          </a:p>
          <a:p>
            <a:r>
              <a:rPr lang="en-US" dirty="0" smtClean="0"/>
              <a:t>IPT stands for Integrated Publishing Toolkit</a:t>
            </a:r>
          </a:p>
          <a:p>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Exmaple</a:t>
            </a:r>
            <a:r>
              <a:rPr lang="en-US" dirty="0" smtClean="0"/>
              <a:t> iDigBio API:</a:t>
            </a:r>
          </a:p>
          <a:p>
            <a:r>
              <a:rPr lang="en-US" dirty="0" smtClean="0"/>
              <a:t>Upload:</a:t>
            </a:r>
          </a:p>
          <a:p>
            <a:r>
              <a:rPr lang="en-US" dirty="0" smtClean="0"/>
              <a:t>curl -X PUT </a:t>
            </a:r>
            <a:r>
              <a:rPr lang="en-US" u="sng" dirty="0" smtClean="0">
                <a:hlinkClick r:id="rId3"/>
              </a:rPr>
              <a:t>http://storage.idigbio.org/uwisc-tcn/bryopytes/object</a:t>
            </a:r>
            <a:r>
              <a:rPr lang="en-US" dirty="0" smtClean="0"/>
              <a:t> --data-binary '&lt;binary image data&gt;'</a:t>
            </a:r>
          </a:p>
          <a:p>
            <a:r>
              <a:rPr lang="en-US" dirty="0" smtClean="0"/>
              <a:t>JSON{"created": true, "</a:t>
            </a:r>
            <a:r>
              <a:rPr lang="en-US" dirty="0" err="1" smtClean="0"/>
              <a:t>url</a:t>
            </a:r>
            <a:r>
              <a:rPr lang="en-US" dirty="0" smtClean="0"/>
              <a:t>": "/</a:t>
            </a:r>
            <a:r>
              <a:rPr lang="en-US" dirty="0" err="1" smtClean="0"/>
              <a:t>uwisc-tcn</a:t>
            </a:r>
            <a:r>
              <a:rPr lang="en-US" dirty="0" smtClean="0"/>
              <a:t>/</a:t>
            </a:r>
            <a:r>
              <a:rPr lang="en-US" dirty="0" err="1" smtClean="0"/>
              <a:t>bryopytes</a:t>
            </a:r>
            <a:r>
              <a:rPr lang="en-US" dirty="0" smtClean="0"/>
              <a:t>/object/550e8400-e29b-41d4-a716-446655440001"}</a:t>
            </a:r>
          </a:p>
          <a:p>
            <a:r>
              <a:rPr lang="en-US" dirty="0" smtClean="0"/>
              <a:t> </a:t>
            </a:r>
          </a:p>
          <a:p>
            <a:r>
              <a:rPr lang="en-US" dirty="0" smtClean="0"/>
              <a:t>Download (URL works in a web browser too):</a:t>
            </a:r>
          </a:p>
          <a:p>
            <a:r>
              <a:rPr lang="en-US" dirty="0" smtClean="0"/>
              <a:t>curl </a:t>
            </a:r>
            <a:r>
              <a:rPr lang="en-US" u="sng" dirty="0" smtClean="0">
                <a:hlinkClick r:id="rId4"/>
              </a:rPr>
              <a:t>http://storage.idigbio.org/uwisc-tcn/bryopytes/object/550e8400-e29b-41d4-a716-446655440001</a:t>
            </a:r>
            <a:endParaRPr lang="en-US" dirty="0" smtClean="0"/>
          </a:p>
          <a:p>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EXIF – image metadata embedding standard</a:t>
            </a:r>
          </a:p>
          <a:p>
            <a:r>
              <a:rPr lang="en-US" dirty="0" smtClean="0"/>
              <a:t>Mapping</a:t>
            </a:r>
            <a:r>
              <a:rPr lang="en-US" baseline="0" dirty="0" smtClean="0"/>
              <a:t> – visualization on a map</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6241D-FFC7-4EA5-919C-7C590FCC4038}" type="slidenum">
              <a:rPr lang="en-US"/>
              <a:pPr/>
              <a:t>13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iDigBio</a:t>
            </a:r>
            <a:r>
              <a:rPr lang="en-US" baseline="0" dirty="0" smtClean="0"/>
              <a:t> will offer downloadable appliances specific for TCNs to permanently organize their collections (eventually including all tools/components present in the OAIS model).</a:t>
            </a:r>
          </a:p>
          <a:p>
            <a:r>
              <a:rPr lang="en-US" baseline="0" dirty="0" smtClean="0"/>
              <a:t>Once the appliance is instantiated, data can be entered and validated by experts, and ingested into </a:t>
            </a:r>
            <a:r>
              <a:rPr lang="en-US" baseline="0" dirty="0" err="1" smtClean="0"/>
              <a:t>iDigBio</a:t>
            </a:r>
            <a:r>
              <a:rPr lang="en-US" baseline="0" dirty="0" smtClean="0"/>
              <a:t>.</a:t>
            </a:r>
          </a:p>
          <a:p>
            <a:r>
              <a:rPr lang="en-US" baseline="0" dirty="0" smtClean="0"/>
              <a:t>Concurrently with data integration into </a:t>
            </a:r>
            <a:r>
              <a:rPr lang="en-US" baseline="0" dirty="0" err="1" smtClean="0"/>
              <a:t>iDigBio</a:t>
            </a:r>
            <a:r>
              <a:rPr lang="en-US" baseline="0" dirty="0" smtClean="0"/>
              <a:t>, data will be automatically replicated and published/shared with other national and global aggregators.</a:t>
            </a:r>
          </a:p>
          <a:p>
            <a:r>
              <a:rPr lang="en-US" dirty="0" smtClean="0"/>
              <a:t>Researchers then</a:t>
            </a:r>
            <a:r>
              <a:rPr lang="en-US" baseline="0" dirty="0" smtClean="0"/>
              <a:t> can access the integrated data through search APIs and </a:t>
            </a:r>
            <a:r>
              <a:rPr lang="en-US" baseline="0" dirty="0" err="1" smtClean="0"/>
              <a:t>analyse</a:t>
            </a:r>
            <a:r>
              <a:rPr lang="en-US" baseline="0" dirty="0" smtClean="0"/>
              <a:t>/visualize results in another appliance provided by </a:t>
            </a:r>
            <a:r>
              <a:rPr lang="en-US" baseline="0" dirty="0" err="1" smtClean="0"/>
              <a:t>iDigBio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552B13-6D11-4809-8962-3A9CF738C8DF}"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reflection blurRad="6350" stA="55000" endA="300" endPos="45500" dir="5400000" sy="-100000" algn="bl" rotWithShape="0"/>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45811B0-F38D-4429-A272-217E7CAEA78E}" type="datetime1">
              <a:rPr lang="en-US" smtClean="0"/>
              <a:pPr/>
              <a:t>4/27/2012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4A9E34-46F8-424B-B06A-D37EEB987F56}" type="datetime1">
              <a:rPr lang="en-US" smtClean="0"/>
              <a:pPr/>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AA693A-BC26-4DE8-BB65-B37ECA7F76A4}" type="datetime1">
              <a:rPr lang="en-US" smtClean="0"/>
              <a:pPr/>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609AF0-8F6D-4583-9C7E-B84E717F9F40}" type="datetime1">
              <a:rPr lang="en-US" smtClean="0"/>
              <a:pPr/>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B53AD71-2A99-4082-B429-270197FD3C64}" type="datetime1">
              <a:rPr lang="en-US" smtClean="0"/>
              <a:pPr/>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066800"/>
            <a:ext cx="4038600" cy="5288125"/>
          </a:xfrm>
        </p:spPr>
        <p:txBody>
          <a:bodyPr/>
          <a:lstStyle>
            <a:lvl1pPr>
              <a:defRPr sz="2600"/>
            </a:lvl1pPr>
            <a:lvl2pPr>
              <a:defRPr sz="24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066800"/>
            <a:ext cx="4038600" cy="5288125"/>
          </a:xfrm>
        </p:spPr>
        <p:txBody>
          <a:bodyPr/>
          <a:lstStyle>
            <a:lvl1pPr>
              <a:defRPr sz="2600"/>
            </a:lvl1pPr>
            <a:lvl2pPr>
              <a:defRPr sz="24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p:txBody>
          <a:bodyPr/>
          <a:lstStyle/>
          <a:p>
            <a:fld id="{68DAFE03-E1BD-4A35-8B77-7235632E4A58}" type="datetime1">
              <a:rPr lang="en-US" smtClean="0"/>
              <a:pPr/>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066800"/>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8200" y="106680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752600"/>
            <a:ext cx="4040188" cy="4607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645025" y="1752600"/>
            <a:ext cx="4041775" cy="4607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0"/>
          </p:nvPr>
        </p:nvSpPr>
        <p:spPr/>
        <p:txBody>
          <a:bodyPr/>
          <a:lstStyle/>
          <a:p>
            <a:fld id="{E79E50A3-901B-4A40-9223-93F57CE174C9}" type="datetime1">
              <a:rPr lang="en-US" smtClean="0"/>
              <a:pPr/>
              <a:t>4/27/2012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8382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5CCC0CA-8095-49EF-AA55-3D96842709AA}" type="datetime1">
              <a:rPr lang="en-US" smtClean="0"/>
              <a:pPr/>
              <a:t>4/27/2012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4B201-5FE5-47BD-B93F-5EE259CA3B5B}" type="datetime1">
              <a:rPr lang="en-US" smtClean="0"/>
              <a:pPr/>
              <a:t>4/27/2012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B7D639-5628-43DB-964F-6242913421A2}" type="datetime1">
              <a:rPr lang="en-US" smtClean="0"/>
              <a:pPr/>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350261"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700835D-224B-4B90-9F48-D4CFFC5DFCE4}" type="datetime1">
              <a:rPr lang="en-US" smtClean="0"/>
              <a:pPr/>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694299"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acis.ufl.edu/~acis/acis/index.php?l=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identity.ufl.edu/signatureSystem/UF_Signature.eps.zip"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76200"/>
            <a:ext cx="8229600" cy="9144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066800"/>
            <a:ext cx="8229600" cy="525780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j-lt"/>
              </a:defRPr>
            </a:lvl1pPr>
          </a:lstStyle>
          <a:p>
            <a:fld id="{2D23EF80-617A-4CB8-9C5B-FE884E3EB76F}" type="datetime1">
              <a:rPr lang="en-US" smtClean="0"/>
              <a:pPr/>
              <a:t>4/27/2012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j-lt"/>
              </a:defRPr>
            </a:lvl1pPr>
          </a:lstStyle>
          <a:p>
            <a:endParaRPr lang="en-US"/>
          </a:p>
        </p:txBody>
      </p:sp>
      <p:sp>
        <p:nvSpPr>
          <p:cNvPr id="18" name="Slide Number Placeholder 17"/>
          <p:cNvSpPr>
            <a:spLocks noGrp="1"/>
          </p:cNvSpPr>
          <p:nvPr>
            <p:ph type="sldNum" sz="quarter" idx="4"/>
          </p:nvPr>
        </p:nvSpPr>
        <p:spPr>
          <a:xfrm>
            <a:off x="7620000" y="6477000"/>
            <a:ext cx="4572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mj-lt"/>
              </a:defRPr>
            </a:lvl1pPr>
          </a:lstStyle>
          <a:p>
            <a:fld id="{B6F15528-21DE-4FAA-801E-634DDDAF4B2B}" type="slidenum">
              <a:rPr lang="en-US" smtClean="0"/>
              <a:pPr/>
              <a:t>‹#›</a:t>
            </a:fld>
            <a:endParaRPr lang="en-US"/>
          </a:p>
        </p:txBody>
      </p:sp>
      <p:sp>
        <p:nvSpPr>
          <p:cNvPr id="7" name="Freeform 6"/>
          <p:cNvSpPr>
            <a:spLocks/>
          </p:cNvSpPr>
          <p:nvPr/>
        </p:nvSpPr>
        <p:spPr bwMode="auto">
          <a:xfrm>
            <a:off x="-9525" y="0"/>
            <a:ext cx="9163050" cy="381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0"/>
            <a:ext cx="4762500" cy="233478"/>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2" name="Freeform 11"/>
          <p:cNvSpPr>
            <a:spLocks/>
          </p:cNvSpPr>
          <p:nvPr/>
        </p:nvSpPr>
        <p:spPr bwMode="auto">
          <a:xfrm rot="21435692">
            <a:off x="-10088" y="67822"/>
            <a:ext cx="9174161" cy="374145"/>
          </a:xfrm>
          <a:custGeom>
            <a:avLst>
              <a:gd name="A1" fmla="val 0"/>
              <a:gd name="A2" fmla="val 0"/>
              <a:gd name="A3" fmla="val 0"/>
              <a:gd name="A4" fmla="val 0"/>
              <a:gd name="A5" fmla="val 0"/>
              <a:gd name="A6" fmla="val 0"/>
              <a:gd name="A7" fmla="val 0"/>
              <a:gd name="A8" fmla="val 0"/>
            </a:avLst>
            <a:gdLst>
              <a:gd name="connsiteX0" fmla="*/ 0 w 5772"/>
              <a:gd name="connsiteY0" fmla="*/ 9247 h 10668"/>
              <a:gd name="connsiteX1" fmla="*/ 1620 w 5772"/>
              <a:gd name="connsiteY1" fmla="*/ 7 h 10668"/>
              <a:gd name="connsiteX2" fmla="*/ 4110 w 5772"/>
              <a:gd name="connsiteY2" fmla="*/ 9289 h 10668"/>
              <a:gd name="connsiteX3" fmla="*/ 5772 w 5772"/>
              <a:gd name="connsiteY3" fmla="*/ 8281 h 10668"/>
              <a:gd name="connsiteX0" fmla="*/ 0 w 5767"/>
              <a:gd name="connsiteY0" fmla="*/ 7104 h 11097"/>
              <a:gd name="connsiteX1" fmla="*/ 1615 w 5767"/>
              <a:gd name="connsiteY1" fmla="*/ 436 h 11097"/>
              <a:gd name="connsiteX2" fmla="*/ 4105 w 5767"/>
              <a:gd name="connsiteY2" fmla="*/ 9718 h 11097"/>
              <a:gd name="connsiteX3" fmla="*/ 5767 w 5767"/>
              <a:gd name="connsiteY3" fmla="*/ 8710 h 11097"/>
              <a:gd name="connsiteX0" fmla="*/ 0 w 5765"/>
              <a:gd name="connsiteY0" fmla="*/ 7104 h 15312"/>
              <a:gd name="connsiteX1" fmla="*/ 1615 w 5765"/>
              <a:gd name="connsiteY1" fmla="*/ 436 h 15312"/>
              <a:gd name="connsiteX2" fmla="*/ 4105 w 5765"/>
              <a:gd name="connsiteY2" fmla="*/ 9718 h 15312"/>
              <a:gd name="connsiteX3" fmla="*/ 5765 w 5765"/>
              <a:gd name="connsiteY3" fmla="*/ 15102 h 15312"/>
              <a:gd name="connsiteX0" fmla="*/ 0 w 5771"/>
              <a:gd name="connsiteY0" fmla="*/ 7104 h 12734"/>
              <a:gd name="connsiteX1" fmla="*/ 1615 w 5771"/>
              <a:gd name="connsiteY1" fmla="*/ 436 h 12734"/>
              <a:gd name="connsiteX2" fmla="*/ 4105 w 5771"/>
              <a:gd name="connsiteY2" fmla="*/ 9718 h 12734"/>
              <a:gd name="connsiteX3" fmla="*/ 5771 w 5771"/>
              <a:gd name="connsiteY3" fmla="*/ 12524 h 12734"/>
              <a:gd name="connsiteX0" fmla="*/ 0 w 5771"/>
              <a:gd name="connsiteY0" fmla="*/ 7669 h 15693"/>
              <a:gd name="connsiteX1" fmla="*/ 1615 w 5771"/>
              <a:gd name="connsiteY1" fmla="*/ 1001 h 15693"/>
              <a:gd name="connsiteX2" fmla="*/ 4106 w 5771"/>
              <a:gd name="connsiteY2" fmla="*/ 13678 h 15693"/>
              <a:gd name="connsiteX3" fmla="*/ 5771 w 5771"/>
              <a:gd name="connsiteY3" fmla="*/ 13089 h 15693"/>
              <a:gd name="connsiteX0" fmla="*/ 0 w 5771"/>
              <a:gd name="connsiteY0" fmla="*/ 6474 h 14298"/>
              <a:gd name="connsiteX1" fmla="*/ 1583 w 5771"/>
              <a:gd name="connsiteY1" fmla="*/ 1001 h 14298"/>
              <a:gd name="connsiteX2" fmla="*/ 4106 w 5771"/>
              <a:gd name="connsiteY2" fmla="*/ 12483 h 14298"/>
              <a:gd name="connsiteX3" fmla="*/ 5771 w 5771"/>
              <a:gd name="connsiteY3" fmla="*/ 11894 h 14298"/>
              <a:gd name="connsiteX0" fmla="*/ 0 w 5772"/>
              <a:gd name="connsiteY0" fmla="*/ 6474 h 14071"/>
              <a:gd name="connsiteX1" fmla="*/ 1583 w 5772"/>
              <a:gd name="connsiteY1" fmla="*/ 1001 h 14071"/>
              <a:gd name="connsiteX2" fmla="*/ 4106 w 5772"/>
              <a:gd name="connsiteY2" fmla="*/ 12483 h 14071"/>
              <a:gd name="connsiteX3" fmla="*/ 5772 w 5772"/>
              <a:gd name="connsiteY3" fmla="*/ 10531 h 14071"/>
              <a:gd name="connsiteX0" fmla="*/ 0 w 5772"/>
              <a:gd name="connsiteY0" fmla="*/ 6626 h 15131"/>
              <a:gd name="connsiteX1" fmla="*/ 1583 w 5772"/>
              <a:gd name="connsiteY1" fmla="*/ 1153 h 15131"/>
              <a:gd name="connsiteX2" fmla="*/ 4105 w 5772"/>
              <a:gd name="connsiteY2" fmla="*/ 13543 h 15131"/>
              <a:gd name="connsiteX3" fmla="*/ 5772 w 5772"/>
              <a:gd name="connsiteY3" fmla="*/ 10683 h 15131"/>
              <a:gd name="connsiteX0" fmla="*/ 0 w 5779"/>
              <a:gd name="connsiteY0" fmla="*/ 6626 h 14700"/>
              <a:gd name="connsiteX1" fmla="*/ 1583 w 5779"/>
              <a:gd name="connsiteY1" fmla="*/ 1153 h 14700"/>
              <a:gd name="connsiteX2" fmla="*/ 4105 w 5779"/>
              <a:gd name="connsiteY2" fmla="*/ 13543 h 14700"/>
              <a:gd name="connsiteX3" fmla="*/ 5779 w 5779"/>
              <a:gd name="connsiteY3" fmla="*/ 8094 h 14700"/>
            </a:gdLst>
            <a:ahLst/>
            <a:cxnLst>
              <a:cxn ang="0">
                <a:pos x="connsiteX0" y="connsiteY0"/>
              </a:cxn>
              <a:cxn ang="0">
                <a:pos x="connsiteX1" y="connsiteY1"/>
              </a:cxn>
              <a:cxn ang="0">
                <a:pos x="connsiteX2" y="connsiteY2"/>
              </a:cxn>
              <a:cxn ang="0">
                <a:pos x="connsiteX3" y="connsiteY3"/>
              </a:cxn>
            </a:cxnLst>
            <a:rect l="l" t="t" r="r" b="b"/>
            <a:pathLst>
              <a:path w="5779" h="14700">
                <a:moveTo>
                  <a:pt x="0" y="6626"/>
                </a:moveTo>
                <a:cubicBezTo>
                  <a:pt x="282" y="6398"/>
                  <a:pt x="899" y="0"/>
                  <a:pt x="1583" y="1153"/>
                </a:cubicBezTo>
                <a:cubicBezTo>
                  <a:pt x="2267" y="2306"/>
                  <a:pt x="3406" y="12386"/>
                  <a:pt x="4105" y="13543"/>
                </a:cubicBezTo>
                <a:cubicBezTo>
                  <a:pt x="4804" y="14700"/>
                  <a:pt x="5433" y="8304"/>
                  <a:pt x="5779" y="8094"/>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5748" y="20686"/>
            <a:ext cx="9153532" cy="409817"/>
          </a:xfrm>
          <a:custGeom>
            <a:avLst>
              <a:gd name="A1" fmla="val 0"/>
              <a:gd name="A2" fmla="val 0"/>
              <a:gd name="A3" fmla="val 0"/>
              <a:gd name="A4" fmla="val 0"/>
              <a:gd name="A5" fmla="val 0"/>
              <a:gd name="A6" fmla="val 0"/>
              <a:gd name="A7" fmla="val 0"/>
              <a:gd name="A8" fmla="val 0"/>
            </a:avLst>
            <a:gdLst>
              <a:gd name="connsiteX0" fmla="*/ 0 w 5766"/>
              <a:gd name="connsiteY0" fmla="*/ 732 h 1350"/>
              <a:gd name="connsiteX1" fmla="*/ 1638 w 5766"/>
              <a:gd name="connsiteY1" fmla="*/ 228 h 1350"/>
              <a:gd name="connsiteX2" fmla="*/ 4123 w 5766"/>
              <a:gd name="connsiteY2" fmla="*/ 1312 h 1350"/>
              <a:gd name="connsiteX3" fmla="*/ 5766 w 5766"/>
              <a:gd name="connsiteY3" fmla="*/ 0 h 1350"/>
              <a:gd name="connsiteX0" fmla="*/ 0 w 5768"/>
              <a:gd name="connsiteY0" fmla="*/ 601 h 1226"/>
              <a:gd name="connsiteX1" fmla="*/ 1638 w 5768"/>
              <a:gd name="connsiteY1" fmla="*/ 97 h 1226"/>
              <a:gd name="connsiteX2" fmla="*/ 4123 w 5768"/>
              <a:gd name="connsiteY2" fmla="*/ 1181 h 1226"/>
              <a:gd name="connsiteX3" fmla="*/ 5768 w 5768"/>
              <a:gd name="connsiteY3" fmla="*/ 364 h 1226"/>
              <a:gd name="connsiteX0" fmla="*/ 0 w 5761"/>
              <a:gd name="connsiteY0" fmla="*/ 285 h 1289"/>
              <a:gd name="connsiteX1" fmla="*/ 1631 w 5761"/>
              <a:gd name="connsiteY1" fmla="*/ 160 h 1289"/>
              <a:gd name="connsiteX2" fmla="*/ 4116 w 5761"/>
              <a:gd name="connsiteY2" fmla="*/ 1244 h 1289"/>
              <a:gd name="connsiteX3" fmla="*/ 5761 w 5761"/>
              <a:gd name="connsiteY3" fmla="*/ 427 h 1289"/>
              <a:gd name="connsiteX0" fmla="*/ 0 w 5761"/>
              <a:gd name="connsiteY0" fmla="*/ 728 h 1805"/>
              <a:gd name="connsiteX1" fmla="*/ 1495 w 5761"/>
              <a:gd name="connsiteY1" fmla="*/ 160 h 1805"/>
              <a:gd name="connsiteX2" fmla="*/ 4116 w 5761"/>
              <a:gd name="connsiteY2" fmla="*/ 1687 h 1805"/>
              <a:gd name="connsiteX3" fmla="*/ 5761 w 5761"/>
              <a:gd name="connsiteY3" fmla="*/ 870 h 1805"/>
              <a:gd name="connsiteX0" fmla="*/ 0 w 5762"/>
              <a:gd name="connsiteY0" fmla="*/ 728 h 1888"/>
              <a:gd name="connsiteX1" fmla="*/ 1495 w 5762"/>
              <a:gd name="connsiteY1" fmla="*/ 160 h 1888"/>
              <a:gd name="connsiteX2" fmla="*/ 4116 w 5762"/>
              <a:gd name="connsiteY2" fmla="*/ 1687 h 1888"/>
              <a:gd name="connsiteX3" fmla="*/ 5762 w 5762"/>
              <a:gd name="connsiteY3" fmla="*/ 1364 h 1888"/>
              <a:gd name="connsiteX0" fmla="*/ 0 w 5762"/>
              <a:gd name="connsiteY0" fmla="*/ 737 h 1953"/>
              <a:gd name="connsiteX1" fmla="*/ 1495 w 5762"/>
              <a:gd name="connsiteY1" fmla="*/ 169 h 1953"/>
              <a:gd name="connsiteX2" fmla="*/ 4120 w 5762"/>
              <a:gd name="connsiteY2" fmla="*/ 1752 h 1953"/>
              <a:gd name="connsiteX3" fmla="*/ 5762 w 5762"/>
              <a:gd name="connsiteY3" fmla="*/ 1373 h 1953"/>
              <a:gd name="connsiteX0" fmla="*/ 0 w 5762"/>
              <a:gd name="connsiteY0" fmla="*/ 1118 h 2397"/>
              <a:gd name="connsiteX1" fmla="*/ 1501 w 5762"/>
              <a:gd name="connsiteY1" fmla="*/ 169 h 2397"/>
              <a:gd name="connsiteX2" fmla="*/ 4120 w 5762"/>
              <a:gd name="connsiteY2" fmla="*/ 2133 h 2397"/>
              <a:gd name="connsiteX3" fmla="*/ 5762 w 5762"/>
              <a:gd name="connsiteY3" fmla="*/ 1754 h 2397"/>
              <a:gd name="connsiteX0" fmla="*/ 0 w 5762"/>
              <a:gd name="connsiteY0" fmla="*/ 1110 h 2389"/>
              <a:gd name="connsiteX1" fmla="*/ 1501 w 5762"/>
              <a:gd name="connsiteY1" fmla="*/ 161 h 2389"/>
              <a:gd name="connsiteX2" fmla="*/ 4120 w 5762"/>
              <a:gd name="connsiteY2" fmla="*/ 2125 h 2389"/>
              <a:gd name="connsiteX3" fmla="*/ 5762 w 5762"/>
              <a:gd name="connsiteY3" fmla="*/ 1746 h 2389"/>
              <a:gd name="connsiteX0" fmla="*/ 0 w 5765"/>
              <a:gd name="connsiteY0" fmla="*/ 1110 h 2399"/>
              <a:gd name="connsiteX1" fmla="*/ 1501 w 5765"/>
              <a:gd name="connsiteY1" fmla="*/ 161 h 2399"/>
              <a:gd name="connsiteX2" fmla="*/ 4120 w 5765"/>
              <a:gd name="connsiteY2" fmla="*/ 2125 h 2399"/>
              <a:gd name="connsiteX3" fmla="*/ 5765 w 5765"/>
              <a:gd name="connsiteY3" fmla="*/ 1802 h 2399"/>
              <a:gd name="connsiteX0" fmla="*/ 0 w 5752"/>
              <a:gd name="connsiteY0" fmla="*/ 1110 h 2353"/>
              <a:gd name="connsiteX1" fmla="*/ 1501 w 5752"/>
              <a:gd name="connsiteY1" fmla="*/ 161 h 2353"/>
              <a:gd name="connsiteX2" fmla="*/ 4120 w 5752"/>
              <a:gd name="connsiteY2" fmla="*/ 2125 h 2353"/>
              <a:gd name="connsiteX3" fmla="*/ 5752 w 5752"/>
              <a:gd name="connsiteY3" fmla="*/ 1530 h 2353"/>
            </a:gdLst>
            <a:ahLst/>
            <a:cxnLst>
              <a:cxn ang="0">
                <a:pos x="connsiteX0" y="connsiteY0"/>
              </a:cxn>
              <a:cxn ang="0">
                <a:pos x="connsiteX1" y="connsiteY1"/>
              </a:cxn>
              <a:cxn ang="0">
                <a:pos x="connsiteX2" y="connsiteY2"/>
              </a:cxn>
              <a:cxn ang="0">
                <a:pos x="connsiteX3" y="connsiteY3"/>
              </a:cxn>
            </a:cxnLst>
            <a:rect l="l" t="t" r="r" b="b"/>
            <a:pathLst>
              <a:path w="5752" h="2353">
                <a:moveTo>
                  <a:pt x="0" y="1110"/>
                </a:moveTo>
                <a:cubicBezTo>
                  <a:pt x="273" y="1025"/>
                  <a:pt x="705" y="0"/>
                  <a:pt x="1501" y="161"/>
                </a:cubicBezTo>
                <a:cubicBezTo>
                  <a:pt x="2188" y="330"/>
                  <a:pt x="3412" y="1897"/>
                  <a:pt x="4120" y="2125"/>
                </a:cubicBezTo>
                <a:cubicBezTo>
                  <a:pt x="4828" y="2353"/>
                  <a:pt x="5410" y="1700"/>
                  <a:pt x="5752" y="153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9" descr="ACIS">
            <a:hlinkClick r:id="rId13" tooltip="Advanced Computing and Information Systems Laboratory"/>
          </p:cNvPr>
          <p:cNvPicPr>
            <a:picLocks noChangeAspect="1" noChangeArrowheads="1"/>
          </p:cNvPicPr>
          <p:nvPr userDrawn="1"/>
        </p:nvPicPr>
        <p:blipFill>
          <a:blip r:embed="rId14" cstate="print"/>
          <a:srcRect/>
          <a:stretch>
            <a:fillRect/>
          </a:stretch>
        </p:blipFill>
        <p:spPr bwMode="auto">
          <a:xfrm>
            <a:off x="122238" y="6716713"/>
            <a:ext cx="455612" cy="119062"/>
          </a:xfrm>
          <a:prstGeom prst="rect">
            <a:avLst/>
          </a:prstGeom>
          <a:noFill/>
        </p:spPr>
      </p:pic>
      <p:grpSp>
        <p:nvGrpSpPr>
          <p:cNvPr id="2" name="Group 10"/>
          <p:cNvGrpSpPr>
            <a:grpSpLocks/>
          </p:cNvGrpSpPr>
          <p:nvPr userDrawn="1"/>
        </p:nvGrpSpPr>
        <p:grpSpPr bwMode="auto">
          <a:xfrm>
            <a:off x="685800" y="6750050"/>
            <a:ext cx="5222875" cy="87313"/>
            <a:chOff x="509" y="2547"/>
            <a:chExt cx="4790" cy="72"/>
          </a:xfrm>
        </p:grpSpPr>
        <p:sp>
          <p:nvSpPr>
            <p:cNvPr id="19" name="Rectangle 11"/>
            <p:cNvSpPr>
              <a:spLocks noChangeArrowheads="1"/>
            </p:cNvSpPr>
            <p:nvPr userDrawn="1"/>
          </p:nvSpPr>
          <p:spPr bwMode="blackWhite">
            <a:xfrm flipV="1">
              <a:off x="509" y="2547"/>
              <a:ext cx="4790" cy="48"/>
            </a:xfrm>
            <a:prstGeom prst="rect">
              <a:avLst/>
            </a:prstGeom>
            <a:gradFill rotWithShape="1">
              <a:gsLst>
                <a:gs pos="0">
                  <a:srgbClr val="3333CC"/>
                </a:gs>
                <a:gs pos="100000">
                  <a:srgbClr val="3333CC">
                    <a:gamma/>
                    <a:tint val="0"/>
                    <a:invGamma/>
                  </a:srgbClr>
                </a:gs>
              </a:gsLst>
              <a:lin ang="0" scaled="1"/>
            </a:gradFill>
            <a:ln w="50800" algn="ctr">
              <a:noFill/>
              <a:miter lim="800000"/>
              <a:headEnd/>
              <a:tailEnd/>
            </a:ln>
            <a:effectLst/>
          </p:spPr>
          <p:txBody>
            <a:bodyPr wrap="none" anchor="ctr"/>
            <a:lstStyle/>
            <a:p>
              <a:endParaRPr lang="en-US"/>
            </a:p>
          </p:txBody>
        </p:sp>
        <p:sp>
          <p:nvSpPr>
            <p:cNvPr id="20" name="Rectangle 12"/>
            <p:cNvSpPr>
              <a:spLocks noChangeArrowheads="1"/>
            </p:cNvSpPr>
            <p:nvPr userDrawn="1"/>
          </p:nvSpPr>
          <p:spPr bwMode="blackWhite">
            <a:xfrm flipV="1">
              <a:off x="509" y="2595"/>
              <a:ext cx="4790" cy="24"/>
            </a:xfrm>
            <a:prstGeom prst="rect">
              <a:avLst/>
            </a:prstGeom>
            <a:gradFill rotWithShape="1">
              <a:gsLst>
                <a:gs pos="0">
                  <a:srgbClr val="CC0000"/>
                </a:gs>
                <a:gs pos="100000">
                  <a:srgbClr val="CC0000">
                    <a:gamma/>
                    <a:tint val="0"/>
                    <a:invGamma/>
                  </a:srgbClr>
                </a:gs>
              </a:gsLst>
              <a:lin ang="0" scaled="1"/>
            </a:gradFill>
            <a:ln w="50800" algn="ctr">
              <a:noFill/>
              <a:miter lim="800000"/>
              <a:headEnd/>
              <a:tailEnd/>
            </a:ln>
            <a:effectLst/>
          </p:spPr>
          <p:txBody>
            <a:bodyPr wrap="none" anchor="ctr"/>
            <a:lstStyle/>
            <a:p>
              <a:endParaRPr lang="en-US"/>
            </a:p>
          </p:txBody>
        </p:sp>
      </p:grpSp>
      <p:sp>
        <p:nvSpPr>
          <p:cNvPr id="21" name="Text Box 8"/>
          <p:cNvSpPr txBox="1">
            <a:spLocks noChangeArrowheads="1"/>
          </p:cNvSpPr>
          <p:nvPr userDrawn="1"/>
        </p:nvSpPr>
        <p:spPr bwMode="auto">
          <a:xfrm>
            <a:off x="4800600" y="6638925"/>
            <a:ext cx="2805576" cy="230832"/>
          </a:xfrm>
          <a:prstGeom prst="rect">
            <a:avLst/>
          </a:prstGeom>
          <a:noFill/>
          <a:ln w="9525">
            <a:noFill/>
            <a:miter lim="800000"/>
            <a:headEnd/>
            <a:tailEnd/>
          </a:ln>
          <a:effectLst/>
        </p:spPr>
        <p:txBody>
          <a:bodyPr wrap="none">
            <a:spAutoFit/>
          </a:bodyPr>
          <a:lstStyle/>
          <a:p>
            <a:pPr algn="l" eaLnBrk="0" hangingPunct="0"/>
            <a:r>
              <a:rPr lang="en-US" sz="900" b="1" dirty="0">
                <a:solidFill>
                  <a:srgbClr val="3366FF"/>
                </a:solidFill>
                <a:latin typeface="Arial Narrow" pitchFamily="34" charset="0"/>
                <a:cs typeface="Arial" pitchFamily="34" charset="0"/>
              </a:rPr>
              <a:t>A</a:t>
            </a:r>
            <a:r>
              <a:rPr lang="en-US" sz="900" b="1" dirty="0">
                <a:solidFill>
                  <a:srgbClr val="080808"/>
                </a:solidFill>
                <a:latin typeface="Arial Narrow" pitchFamily="34" charset="0"/>
                <a:cs typeface="Arial" pitchFamily="34" charset="0"/>
              </a:rPr>
              <a:t>dvanced </a:t>
            </a:r>
            <a:r>
              <a:rPr lang="en-US" sz="900" b="1" dirty="0">
                <a:solidFill>
                  <a:srgbClr val="3366FF"/>
                </a:solidFill>
                <a:latin typeface="Arial Narrow" pitchFamily="34" charset="0"/>
                <a:cs typeface="Arial" pitchFamily="34" charset="0"/>
              </a:rPr>
              <a:t>C</a:t>
            </a:r>
            <a:r>
              <a:rPr lang="en-US" sz="900" b="1" dirty="0">
                <a:solidFill>
                  <a:srgbClr val="080808"/>
                </a:solidFill>
                <a:latin typeface="Arial Narrow" pitchFamily="34" charset="0"/>
                <a:cs typeface="Arial" pitchFamily="34" charset="0"/>
              </a:rPr>
              <a:t>omputing and </a:t>
            </a:r>
            <a:r>
              <a:rPr lang="en-US" sz="900" b="1" dirty="0">
                <a:solidFill>
                  <a:srgbClr val="3366FF"/>
                </a:solidFill>
                <a:latin typeface="Arial Narrow" pitchFamily="34" charset="0"/>
                <a:cs typeface="Arial" pitchFamily="34" charset="0"/>
              </a:rPr>
              <a:t>I</a:t>
            </a:r>
            <a:r>
              <a:rPr lang="en-US" sz="900" b="1" dirty="0">
                <a:solidFill>
                  <a:srgbClr val="080808"/>
                </a:solidFill>
                <a:latin typeface="Arial Narrow" pitchFamily="34" charset="0"/>
                <a:cs typeface="Arial" pitchFamily="34" charset="0"/>
              </a:rPr>
              <a:t>nformation </a:t>
            </a:r>
            <a:r>
              <a:rPr lang="en-US" sz="900" b="1" dirty="0">
                <a:solidFill>
                  <a:srgbClr val="3366FF"/>
                </a:solidFill>
                <a:latin typeface="Arial Narrow" pitchFamily="34" charset="0"/>
                <a:cs typeface="Arial" pitchFamily="34" charset="0"/>
              </a:rPr>
              <a:t>S</a:t>
            </a:r>
            <a:r>
              <a:rPr lang="en-US" sz="900" b="1" dirty="0">
                <a:solidFill>
                  <a:srgbClr val="080808"/>
                </a:solidFill>
                <a:latin typeface="Arial Narrow" pitchFamily="34" charset="0"/>
                <a:cs typeface="Arial" pitchFamily="34" charset="0"/>
              </a:rPr>
              <a:t>ystems laboratory</a:t>
            </a:r>
          </a:p>
        </p:txBody>
      </p:sp>
      <p:pic>
        <p:nvPicPr>
          <p:cNvPr id="12290" name="Picture 2" descr="UF Signature">
            <a:hlinkClick r:id="rId15"/>
          </p:cNvPr>
          <p:cNvPicPr>
            <a:picLocks noChangeAspect="1" noChangeArrowheads="1"/>
          </p:cNvPicPr>
          <p:nvPr userDrawn="1"/>
        </p:nvPicPr>
        <p:blipFill>
          <a:blip r:embed="rId16" cstate="print">
            <a:clrChange>
              <a:clrFrom>
                <a:srgbClr val="FFFFFF"/>
              </a:clrFrom>
              <a:clrTo>
                <a:srgbClr val="FFFFFF">
                  <a:alpha val="0"/>
                </a:srgbClr>
              </a:clrTo>
            </a:clrChange>
          </a:blip>
          <a:srcRect/>
          <a:stretch>
            <a:fillRect/>
          </a:stretch>
        </p:blipFill>
        <p:spPr bwMode="auto">
          <a:xfrm>
            <a:off x="8161713" y="6674040"/>
            <a:ext cx="816032" cy="159021"/>
          </a:xfrm>
          <a:prstGeom prst="rect">
            <a:avLst/>
          </a:prstGeom>
          <a:noFill/>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hyperlink" Target="mailto:fortes@ufl.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paleodb.org/cgi-bin/bridge.p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0"/>
            <a:ext cx="3505200" cy="1942512"/>
          </a:xfrm>
        </p:spPr>
        <p:txBody>
          <a:bodyPr>
            <a:noAutofit/>
          </a:bodyPr>
          <a:lstStyle/>
          <a:p>
            <a:r>
              <a:rPr lang="en-US" sz="3200" dirty="0" smtClean="0"/>
              <a:t>iDigBio </a:t>
            </a:r>
            <a:br>
              <a:rPr lang="en-US" sz="3200" dirty="0" smtClean="0"/>
            </a:br>
            <a:r>
              <a:rPr lang="en-US" sz="3200" dirty="0" smtClean="0"/>
              <a:t>Technology, </a:t>
            </a:r>
            <a:br>
              <a:rPr lang="en-US" sz="3200" dirty="0" smtClean="0"/>
            </a:br>
            <a:r>
              <a:rPr lang="en-US" sz="3200" dirty="0" smtClean="0"/>
              <a:t>Cloud and</a:t>
            </a:r>
            <a:br>
              <a:rPr lang="en-US" sz="3200" dirty="0" smtClean="0"/>
            </a:br>
            <a:r>
              <a:rPr lang="en-US" sz="3200" dirty="0" smtClean="0"/>
              <a:t>Appliances</a:t>
            </a:r>
            <a:endParaRPr lang="en-US" sz="3200" dirty="0"/>
          </a:p>
        </p:txBody>
      </p:sp>
      <p:sp>
        <p:nvSpPr>
          <p:cNvPr id="3" name="Subtitle 2"/>
          <p:cNvSpPr>
            <a:spLocks noGrp="1"/>
          </p:cNvSpPr>
          <p:nvPr>
            <p:ph type="body" sz="half" idx="2"/>
          </p:nvPr>
        </p:nvSpPr>
        <p:spPr>
          <a:xfrm>
            <a:off x="609600" y="3459480"/>
            <a:ext cx="2971800" cy="2179320"/>
          </a:xfrm>
        </p:spPr>
        <p:txBody>
          <a:bodyPr>
            <a:normAutofit/>
          </a:bodyPr>
          <a:lstStyle/>
          <a:p>
            <a:r>
              <a:rPr lang="en-US" sz="2800" dirty="0" smtClean="0"/>
              <a:t>Jose Fortes</a:t>
            </a:r>
          </a:p>
          <a:p>
            <a:r>
              <a:rPr lang="en-US" sz="2800" dirty="0" smtClean="0"/>
              <a:t>(on behalf of the </a:t>
            </a:r>
          </a:p>
          <a:p>
            <a:r>
              <a:rPr lang="en-US" sz="2800" dirty="0" smtClean="0"/>
              <a:t>iDigBio IT team)</a:t>
            </a:r>
            <a:endParaRPr lang="en-US" sz="2800" dirty="0"/>
          </a:p>
        </p:txBody>
      </p:sp>
      <p:pic>
        <p:nvPicPr>
          <p:cNvPr id="9" name="Picture 23" descr="nsfc.jpg"/>
          <p:cNvPicPr>
            <a:picLocks noChangeAspect="1"/>
          </p:cNvPicPr>
          <p:nvPr/>
        </p:nvPicPr>
        <p:blipFill>
          <a:blip r:embed="rId3" cstate="print"/>
          <a:srcRect/>
          <a:stretch>
            <a:fillRect/>
          </a:stretch>
        </p:blipFill>
        <p:spPr bwMode="auto">
          <a:xfrm>
            <a:off x="7467600" y="4724400"/>
            <a:ext cx="698500" cy="698500"/>
          </a:xfrm>
          <a:prstGeom prst="rect">
            <a:avLst/>
          </a:prstGeom>
          <a:noFill/>
          <a:ln w="9525">
            <a:noFill/>
            <a:miter lim="800000"/>
            <a:headEnd/>
            <a:tailEnd/>
          </a:ln>
        </p:spPr>
      </p:pic>
      <p:pic>
        <p:nvPicPr>
          <p:cNvPr id="7" name="Picture 6" descr="https://www.idigbio.org/wiki/_media/idigbio_logo_rgb.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14978">
            <a:off x="3642211" y="2384906"/>
            <a:ext cx="4666466" cy="144188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057400" y="5562600"/>
            <a:ext cx="4953000" cy="830997"/>
          </a:xfrm>
          <a:prstGeom prst="rect">
            <a:avLst/>
          </a:prstGeom>
          <a:noFill/>
        </p:spPr>
        <p:txBody>
          <a:bodyPr wrap="square" rtlCol="0">
            <a:spAutoFit/>
          </a:bodyPr>
          <a:lstStyle/>
          <a:p>
            <a:pPr algn="ctr"/>
            <a:r>
              <a:rPr lang="en-US" sz="1200" dirty="0" err="1" smtClean="0"/>
              <a:t>Paleocollections</a:t>
            </a:r>
            <a:r>
              <a:rPr lang="en-US" sz="1200" dirty="0" smtClean="0"/>
              <a:t> Workshop</a:t>
            </a:r>
            <a:endParaRPr lang="en-US" sz="1200" dirty="0" smtClean="0"/>
          </a:p>
          <a:p>
            <a:pPr algn="ctr"/>
            <a:r>
              <a:rPr lang="en-US" sz="1200" dirty="0" smtClean="0"/>
              <a:t>Gainesville, Florida</a:t>
            </a:r>
            <a:endParaRPr lang="en-US" sz="1200" dirty="0" smtClean="0"/>
          </a:p>
          <a:p>
            <a:pPr algn="ctr"/>
            <a:r>
              <a:rPr lang="en-US" sz="1200" dirty="0" smtClean="0"/>
              <a:t>April </a:t>
            </a:r>
            <a:r>
              <a:rPr lang="en-US" sz="1200" dirty="0" smtClean="0"/>
              <a:t>27, </a:t>
            </a:r>
            <a:r>
              <a:rPr lang="en-US" sz="1200" dirty="0" smtClean="0"/>
              <a:t>2012</a:t>
            </a:r>
          </a:p>
          <a:p>
            <a:pPr algn="ctr"/>
            <a:r>
              <a:rPr lang="en-US" sz="1200" dirty="0"/>
              <a:t>Supported by NSF Award </a:t>
            </a:r>
            <a:r>
              <a:rPr lang="en-US" sz="1200" dirty="0" smtClean="0"/>
              <a:t>EF-1115210</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ctrTitle"/>
          </p:nvPr>
        </p:nvSpPr>
        <p:spPr>
          <a:xfrm>
            <a:off x="457200" y="228600"/>
            <a:ext cx="7747635" cy="563880"/>
          </a:xfrm>
        </p:spPr>
        <p:txBody>
          <a:bodyPr vert="horz" lIns="0" rIns="0" bIns="0" anchor="b">
            <a:normAutofit fontScale="90000"/>
          </a:bodyPr>
          <a:lstStyle/>
          <a:p>
            <a:pPr algn="l">
              <a:lnSpc>
                <a:spcPct val="95000"/>
              </a:lnSpc>
            </a:pPr>
            <a:r>
              <a:rPr lang="en-US" sz="5000" b="0" dirty="0" smtClean="0">
                <a:solidFill>
                  <a:schemeClr val="tx2"/>
                </a:solidFill>
                <a:effectLst/>
              </a:rPr>
              <a:t>Near-term goals: ingest data</a:t>
            </a:r>
          </a:p>
        </p:txBody>
      </p:sp>
      <p:sp>
        <p:nvSpPr>
          <p:cNvPr id="4" name="Text Box 4"/>
          <p:cNvSpPr txBox="1">
            <a:spLocks noChangeArrowheads="1"/>
          </p:cNvSpPr>
          <p:nvPr/>
        </p:nvSpPr>
        <p:spPr bwMode="auto">
          <a:xfrm>
            <a:off x="1" y="1138630"/>
            <a:ext cx="5029199" cy="4870564"/>
          </a:xfrm>
          <a:prstGeom prst="rect">
            <a:avLst/>
          </a:prstGeom>
          <a:noFill/>
          <a:ln w="9525">
            <a:noFill/>
            <a:miter lim="800000"/>
            <a:headEnd/>
            <a:tailEnd/>
          </a:ln>
        </p:spPr>
        <p:txBody>
          <a:bodyPr wrap="square" lIns="0" tIns="0" rIns="0" bIns="0">
            <a:spAutoFit/>
          </a:bodyPr>
          <a:lstStyle/>
          <a:p>
            <a:pPr lvl="1" indent="-308610">
              <a:lnSpc>
                <a:spcPct val="150000"/>
              </a:lnSpc>
              <a:buClr>
                <a:srgbClr val="000000"/>
              </a:buClr>
              <a:buSzPct val="100000"/>
              <a:buFontTx/>
              <a:buChar char="•"/>
            </a:pPr>
            <a:r>
              <a:rPr lang="en-US" sz="2600" dirty="0">
                <a:solidFill>
                  <a:srgbClr val="000000"/>
                </a:solidFill>
                <a:latin typeface="Arial" pitchFamily="34" charset="0"/>
              </a:rPr>
              <a:t>Textual </a:t>
            </a:r>
            <a:r>
              <a:rPr lang="en-US" sz="2600" dirty="0" smtClean="0">
                <a:solidFill>
                  <a:srgbClr val="000000"/>
                </a:solidFill>
                <a:latin typeface="Arial" pitchFamily="34" charset="0"/>
              </a:rPr>
              <a:t>data</a:t>
            </a:r>
            <a:endParaRPr lang="en-US" dirty="0"/>
          </a:p>
          <a:p>
            <a:pPr marL="771525" lvl="2" indent="-257175">
              <a:lnSpc>
                <a:spcPct val="150000"/>
              </a:lnSpc>
              <a:buClr>
                <a:srgbClr val="000000"/>
              </a:buClr>
              <a:buSzPct val="80000"/>
              <a:buFont typeface="Courier New" pitchFamily="49" charset="0"/>
              <a:buChar char="o"/>
            </a:pPr>
            <a:r>
              <a:rPr lang="en-US" sz="2300" dirty="0" smtClean="0">
                <a:solidFill>
                  <a:srgbClr val="000000"/>
                </a:solidFill>
                <a:latin typeface="Arial" pitchFamily="34" charset="0"/>
              </a:rPr>
              <a:t>JSON document database</a:t>
            </a:r>
            <a:endParaRPr lang="en-US" dirty="0"/>
          </a:p>
          <a:p>
            <a:pPr marL="771525" lvl="2" indent="-257175">
              <a:lnSpc>
                <a:spcPct val="150000"/>
              </a:lnSpc>
              <a:buClr>
                <a:srgbClr val="000000"/>
              </a:buClr>
              <a:buSzPct val="80000"/>
              <a:buFont typeface="Courier New" pitchFamily="49" charset="0"/>
              <a:buChar char="o"/>
            </a:pPr>
            <a:r>
              <a:rPr lang="en-US" sz="2100" dirty="0">
                <a:solidFill>
                  <a:srgbClr val="000000"/>
                </a:solidFill>
                <a:latin typeface="Arial" pitchFamily="34" charset="0"/>
              </a:rPr>
              <a:t>Data </a:t>
            </a:r>
            <a:r>
              <a:rPr lang="en-US" sz="2100" dirty="0" smtClean="0">
                <a:solidFill>
                  <a:srgbClr val="000000"/>
                </a:solidFill>
                <a:latin typeface="Arial" pitchFamily="34" charset="0"/>
              </a:rPr>
              <a:t>ingestion </a:t>
            </a:r>
            <a:r>
              <a:rPr lang="en-US" sz="2100" dirty="0">
                <a:solidFill>
                  <a:srgbClr val="000000"/>
                </a:solidFill>
                <a:latin typeface="Arial" pitchFamily="34" charset="0"/>
              </a:rPr>
              <a:t>via </a:t>
            </a:r>
            <a:r>
              <a:rPr lang="en-US" sz="2100" dirty="0" err="1">
                <a:solidFill>
                  <a:srgbClr val="000000"/>
                </a:solidFill>
                <a:latin typeface="Arial" pitchFamily="34" charset="0"/>
              </a:rPr>
              <a:t>DwC</a:t>
            </a:r>
            <a:r>
              <a:rPr lang="en-US" sz="2100" dirty="0">
                <a:solidFill>
                  <a:srgbClr val="000000"/>
                </a:solidFill>
                <a:latin typeface="Arial" pitchFamily="34" charset="0"/>
              </a:rPr>
              <a:t>-a files</a:t>
            </a:r>
            <a:endParaRPr lang="en-US" dirty="0"/>
          </a:p>
          <a:p>
            <a:pPr marL="771525" lvl="2" indent="-257175">
              <a:lnSpc>
                <a:spcPct val="150000"/>
              </a:lnSpc>
              <a:buClr>
                <a:srgbClr val="000000"/>
              </a:buClr>
              <a:buSzPct val="80000"/>
              <a:buFont typeface="Courier New" pitchFamily="49" charset="0"/>
              <a:buChar char="o"/>
            </a:pPr>
            <a:r>
              <a:rPr lang="en-US" sz="2300" dirty="0">
                <a:solidFill>
                  <a:srgbClr val="000000"/>
                </a:solidFill>
                <a:latin typeface="Arial" pitchFamily="34" charset="0"/>
              </a:rPr>
              <a:t>Get / Set API</a:t>
            </a:r>
            <a:endParaRPr lang="en-US" dirty="0"/>
          </a:p>
          <a:p>
            <a:pPr lvl="1" indent="-308610">
              <a:lnSpc>
                <a:spcPct val="150000"/>
              </a:lnSpc>
              <a:buClr>
                <a:srgbClr val="000000"/>
              </a:buClr>
              <a:buSzPct val="100000"/>
              <a:buFontTx/>
              <a:buChar char="•"/>
            </a:pPr>
            <a:r>
              <a:rPr lang="en-US" sz="2600" dirty="0">
                <a:solidFill>
                  <a:srgbClr val="000000"/>
                </a:solidFill>
                <a:latin typeface="Arial" pitchFamily="34" charset="0"/>
              </a:rPr>
              <a:t>Image Data</a:t>
            </a:r>
            <a:endParaRPr lang="en-US" dirty="0"/>
          </a:p>
          <a:p>
            <a:pPr marL="771525" lvl="2" indent="-257175">
              <a:lnSpc>
                <a:spcPct val="150000"/>
              </a:lnSpc>
              <a:buClr>
                <a:srgbClr val="000000"/>
              </a:buClr>
              <a:buSzPct val="80000"/>
              <a:buFont typeface="Courier New" pitchFamily="49" charset="0"/>
              <a:buChar char="o"/>
            </a:pPr>
            <a:r>
              <a:rPr lang="en-US" sz="2300" dirty="0" smtClean="0">
                <a:solidFill>
                  <a:srgbClr val="000000"/>
                </a:solidFill>
                <a:latin typeface="Arial" pitchFamily="34" charset="0"/>
              </a:rPr>
              <a:t>Internet-accessible object storage</a:t>
            </a:r>
            <a:endParaRPr lang="en-US" dirty="0"/>
          </a:p>
          <a:p>
            <a:pPr marL="771525" lvl="2" indent="-257175">
              <a:lnSpc>
                <a:spcPct val="150000"/>
              </a:lnSpc>
              <a:buClr>
                <a:srgbClr val="000000"/>
              </a:buClr>
              <a:buSzPct val="80000"/>
              <a:buFont typeface="Courier New" pitchFamily="49" charset="0"/>
              <a:buChar char="o"/>
            </a:pPr>
            <a:r>
              <a:rPr lang="en-US" sz="2300" dirty="0">
                <a:solidFill>
                  <a:srgbClr val="000000"/>
                </a:solidFill>
                <a:latin typeface="Arial" pitchFamily="34" charset="0"/>
              </a:rPr>
              <a:t>Upload </a:t>
            </a:r>
            <a:r>
              <a:rPr lang="en-US" sz="2300" dirty="0" smtClean="0">
                <a:solidFill>
                  <a:srgbClr val="000000"/>
                </a:solidFill>
                <a:latin typeface="Arial" pitchFamily="34" charset="0"/>
              </a:rPr>
              <a:t>appliance</a:t>
            </a:r>
            <a:endParaRPr lang="en-US" dirty="0"/>
          </a:p>
          <a:p>
            <a:pPr marL="771525" lvl="2" indent="-257175">
              <a:lnSpc>
                <a:spcPct val="150000"/>
              </a:lnSpc>
              <a:buClr>
                <a:srgbClr val="000000"/>
              </a:buClr>
              <a:buSzPct val="80000"/>
              <a:buFont typeface="Courier New" pitchFamily="49" charset="0"/>
              <a:buChar char="o"/>
            </a:pPr>
            <a:r>
              <a:rPr lang="en-US" sz="2300" dirty="0">
                <a:solidFill>
                  <a:srgbClr val="000000"/>
                </a:solidFill>
                <a:latin typeface="Arial" pitchFamily="34" charset="0"/>
              </a:rPr>
              <a:t>Limited </a:t>
            </a:r>
            <a:r>
              <a:rPr lang="en-US" sz="2300" dirty="0" smtClean="0">
                <a:solidFill>
                  <a:srgbClr val="000000"/>
                </a:solidFill>
                <a:latin typeface="Arial" pitchFamily="34" charset="0"/>
              </a:rPr>
              <a:t>access </a:t>
            </a:r>
            <a:r>
              <a:rPr lang="en-US" sz="2300" dirty="0">
                <a:solidFill>
                  <a:srgbClr val="000000"/>
                </a:solidFill>
                <a:latin typeface="Arial" pitchFamily="34" charset="0"/>
              </a:rPr>
              <a:t>to low-level APIs</a:t>
            </a:r>
          </a:p>
        </p:txBody>
      </p:sp>
      <p:sp>
        <p:nvSpPr>
          <p:cNvPr id="14" name="Up-Down Arrow 13"/>
          <p:cNvSpPr/>
          <p:nvPr/>
        </p:nvSpPr>
        <p:spPr>
          <a:xfrm>
            <a:off x="6477000" y="1600200"/>
            <a:ext cx="457200" cy="990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419600" y="1219200"/>
            <a:ext cx="4724400" cy="4495800"/>
            <a:chOff x="4419600" y="1219200"/>
            <a:chExt cx="4724400" cy="4495800"/>
          </a:xfrm>
        </p:grpSpPr>
        <p:grpSp>
          <p:nvGrpSpPr>
            <p:cNvPr id="13" name="Group 12"/>
            <p:cNvGrpSpPr/>
            <p:nvPr/>
          </p:nvGrpSpPr>
          <p:grpSpPr>
            <a:xfrm>
              <a:off x="4419600" y="1905000"/>
              <a:ext cx="4724400" cy="3810000"/>
              <a:chOff x="4572000" y="1447800"/>
              <a:chExt cx="4572000" cy="3810000"/>
            </a:xfrm>
          </p:grpSpPr>
          <p:sp>
            <p:nvSpPr>
              <p:cNvPr id="12" name="Cloud 11"/>
              <p:cNvSpPr/>
              <p:nvPr/>
            </p:nvSpPr>
            <p:spPr>
              <a:xfrm>
                <a:off x="4572000" y="1447800"/>
                <a:ext cx="4572000" cy="3810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Flowchart: Magnetic Disk 4"/>
              <p:cNvSpPr/>
              <p:nvPr/>
            </p:nvSpPr>
            <p:spPr>
              <a:xfrm>
                <a:off x="4934856" y="2859318"/>
                <a:ext cx="914400" cy="13716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Textual</a:t>
                </a:r>
              </a:p>
              <a:p>
                <a:pPr algn="ctr"/>
                <a:r>
                  <a:rPr lang="en-US" b="1" dirty="0" smtClean="0">
                    <a:solidFill>
                      <a:srgbClr val="000000"/>
                    </a:solidFill>
                  </a:rPr>
                  <a:t>Data</a:t>
                </a:r>
              </a:p>
              <a:p>
                <a:pPr algn="ctr"/>
                <a:r>
                  <a:rPr lang="en-US" b="1" dirty="0" smtClean="0">
                    <a:solidFill>
                      <a:srgbClr val="000000"/>
                    </a:solidFill>
                  </a:rPr>
                  <a:t>(RIAK)</a:t>
                </a:r>
                <a:endParaRPr lang="en-US" b="1" dirty="0">
                  <a:solidFill>
                    <a:srgbClr val="000000"/>
                  </a:solidFill>
                </a:endParaRPr>
              </a:p>
            </p:txBody>
          </p:sp>
          <p:sp>
            <p:nvSpPr>
              <p:cNvPr id="7" name="Flowchart: Magnetic Disk 6"/>
              <p:cNvSpPr/>
              <p:nvPr/>
            </p:nvSpPr>
            <p:spPr>
              <a:xfrm>
                <a:off x="7801428" y="2873832"/>
                <a:ext cx="914400" cy="13716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Image</a:t>
                </a:r>
              </a:p>
              <a:p>
                <a:pPr algn="ctr"/>
                <a:r>
                  <a:rPr lang="en-US" b="1" dirty="0" smtClean="0">
                    <a:solidFill>
                      <a:srgbClr val="000000"/>
                    </a:solidFill>
                  </a:rPr>
                  <a:t>Data</a:t>
                </a:r>
              </a:p>
              <a:p>
                <a:pPr algn="ctr"/>
                <a:r>
                  <a:rPr lang="en-US" b="1" dirty="0" smtClean="0">
                    <a:solidFill>
                      <a:srgbClr val="000000"/>
                    </a:solidFill>
                  </a:rPr>
                  <a:t>(SWIFT)</a:t>
                </a:r>
                <a:endParaRPr lang="en-US" b="1" dirty="0">
                  <a:solidFill>
                    <a:srgbClr val="000000"/>
                  </a:solidFill>
                </a:endParaRPr>
              </a:p>
            </p:txBody>
          </p:sp>
          <p:sp>
            <p:nvSpPr>
              <p:cNvPr id="8" name="Rectangle 7"/>
              <p:cNvSpPr/>
              <p:nvPr/>
            </p:nvSpPr>
            <p:spPr>
              <a:xfrm>
                <a:off x="5867400" y="2133600"/>
                <a:ext cx="19050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API Gateway</a:t>
                </a:r>
                <a:endParaRPr lang="en-US" b="1" dirty="0">
                  <a:solidFill>
                    <a:srgbClr val="000000"/>
                  </a:solidFill>
                </a:endParaRPr>
              </a:p>
            </p:txBody>
          </p:sp>
          <p:sp>
            <p:nvSpPr>
              <p:cNvPr id="9" name="Left-Up Arrow 8"/>
              <p:cNvSpPr/>
              <p:nvPr/>
            </p:nvSpPr>
            <p:spPr>
              <a:xfrm rot="10800000">
                <a:off x="5210628" y="2286000"/>
                <a:ext cx="609600" cy="838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Left-Up Arrow 10"/>
              <p:cNvSpPr/>
              <p:nvPr/>
            </p:nvSpPr>
            <p:spPr>
              <a:xfrm rot="10800000" flipH="1">
                <a:off x="7805058" y="2286000"/>
                <a:ext cx="609600" cy="838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5" name="TextBox 14"/>
            <p:cNvSpPr txBox="1"/>
            <p:nvPr/>
          </p:nvSpPr>
          <p:spPr>
            <a:xfrm>
              <a:off x="5889733" y="1219200"/>
              <a:ext cx="1669887" cy="369332"/>
            </a:xfrm>
            <a:prstGeom prst="rect">
              <a:avLst/>
            </a:prstGeom>
            <a:noFill/>
          </p:spPr>
          <p:txBody>
            <a:bodyPr wrap="square" rtlCol="0">
              <a:spAutoFit/>
            </a:bodyPr>
            <a:lstStyle/>
            <a:p>
              <a:r>
                <a:rPr lang="en-US" b="1" dirty="0" smtClean="0"/>
                <a:t>Internet access</a:t>
              </a:r>
              <a:endParaRPr lang="en-US" b="1"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Grp="1" noChangeArrowheads="1"/>
          </p:cNvSpPr>
          <p:nvPr>
            <p:ph type="ctrTitle"/>
          </p:nvPr>
        </p:nvSpPr>
        <p:spPr>
          <a:xfrm>
            <a:off x="761999" y="0"/>
            <a:ext cx="7519035" cy="868680"/>
          </a:xfrm>
        </p:spPr>
        <p:txBody>
          <a:bodyPr vert="horz" lIns="0" rIns="0" bIns="0" anchor="b">
            <a:normAutofit/>
          </a:bodyPr>
          <a:lstStyle/>
          <a:p>
            <a:pPr algn="l">
              <a:lnSpc>
                <a:spcPct val="95000"/>
              </a:lnSpc>
            </a:pPr>
            <a:r>
              <a:rPr lang="en-US" sz="5000" b="0" dirty="0" smtClean="0">
                <a:solidFill>
                  <a:schemeClr val="tx2"/>
                </a:solidFill>
                <a:effectLst/>
              </a:rPr>
              <a:t>Medium-term goals</a:t>
            </a:r>
          </a:p>
        </p:txBody>
      </p:sp>
      <p:sp>
        <p:nvSpPr>
          <p:cNvPr id="4" name="Text Box 4"/>
          <p:cNvSpPr txBox="1">
            <a:spLocks noChangeArrowheads="1"/>
          </p:cNvSpPr>
          <p:nvPr/>
        </p:nvSpPr>
        <p:spPr bwMode="auto">
          <a:xfrm>
            <a:off x="1" y="1165622"/>
            <a:ext cx="9143999" cy="5692378"/>
          </a:xfrm>
          <a:prstGeom prst="rect">
            <a:avLst/>
          </a:prstGeom>
          <a:noFill/>
          <a:ln w="9525">
            <a:noFill/>
            <a:miter lim="800000"/>
            <a:headEnd/>
            <a:tailEnd/>
          </a:ln>
        </p:spPr>
        <p:txBody>
          <a:bodyPr wrap="square" lIns="0" tIns="0" rIns="0" bIns="0">
            <a:spAutoFit/>
          </a:bodyPr>
          <a:lstStyle/>
          <a:p>
            <a:pPr lvl="1" indent="-308610">
              <a:buClr>
                <a:srgbClr val="000000"/>
              </a:buClr>
              <a:buSzPct val="100000"/>
              <a:buFontTx/>
              <a:buChar char="•"/>
            </a:pPr>
            <a:r>
              <a:rPr lang="en-US" sz="2000" dirty="0">
                <a:solidFill>
                  <a:srgbClr val="000000"/>
                </a:solidFill>
                <a:latin typeface="Arial" pitchFamily="34" charset="0"/>
              </a:rPr>
              <a:t>Textual Data</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JSON </a:t>
            </a:r>
            <a:r>
              <a:rPr lang="en-US" sz="2000" dirty="0" smtClean="0">
                <a:solidFill>
                  <a:srgbClr val="000000"/>
                </a:solidFill>
                <a:latin typeface="Arial" pitchFamily="34" charset="0"/>
              </a:rPr>
              <a:t>document database</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Data Ingestion via </a:t>
            </a:r>
            <a:r>
              <a:rPr lang="en-US" sz="2000" dirty="0" err="1">
                <a:solidFill>
                  <a:srgbClr val="000000"/>
                </a:solidFill>
                <a:latin typeface="Arial" pitchFamily="34" charset="0"/>
              </a:rPr>
              <a:t>DwC</a:t>
            </a:r>
            <a:r>
              <a:rPr lang="en-US" sz="2000" dirty="0">
                <a:solidFill>
                  <a:srgbClr val="000000"/>
                </a:solidFill>
                <a:latin typeface="Arial" pitchFamily="34" charset="0"/>
              </a:rPr>
              <a:t>-a files</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Rich </a:t>
            </a:r>
            <a:r>
              <a:rPr lang="en-US" sz="2000" dirty="0" err="1">
                <a:solidFill>
                  <a:srgbClr val="000000"/>
                </a:solidFill>
                <a:latin typeface="Arial" pitchFamily="34" charset="0"/>
              </a:rPr>
              <a:t>RESTful</a:t>
            </a:r>
            <a:r>
              <a:rPr lang="en-US" sz="2000" dirty="0">
                <a:solidFill>
                  <a:srgbClr val="000000"/>
                </a:solidFill>
                <a:latin typeface="Arial" pitchFamily="34" charset="0"/>
              </a:rPr>
              <a:t> API</a:t>
            </a:r>
            <a:endParaRPr lang="en-US" sz="2400" dirty="0"/>
          </a:p>
          <a:p>
            <a:pPr lvl="1" indent="-308610">
              <a:buClr>
                <a:srgbClr val="000000"/>
              </a:buClr>
              <a:buSzPct val="100000"/>
              <a:buFontTx/>
              <a:buChar char="•"/>
            </a:pPr>
            <a:r>
              <a:rPr lang="en-US" sz="2000" dirty="0">
                <a:solidFill>
                  <a:srgbClr val="000000"/>
                </a:solidFill>
                <a:latin typeface="Arial" pitchFamily="34" charset="0"/>
              </a:rPr>
              <a:t>Image Data</a:t>
            </a:r>
            <a:endParaRPr lang="en-US" sz="2400" dirty="0"/>
          </a:p>
          <a:p>
            <a:pPr marL="771525" lvl="2" indent="-257175">
              <a:buClr>
                <a:srgbClr val="000000"/>
              </a:buClr>
              <a:buSzPct val="80000"/>
              <a:buFont typeface="Courier New" pitchFamily="49" charset="0"/>
              <a:buChar char="o"/>
            </a:pPr>
            <a:r>
              <a:rPr lang="en-US" sz="2000" dirty="0" smtClean="0">
                <a:solidFill>
                  <a:srgbClr val="000000"/>
                </a:solidFill>
                <a:latin typeface="Arial" pitchFamily="34" charset="0"/>
              </a:rPr>
              <a:t>Web-accessible object storage</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Upload </a:t>
            </a:r>
            <a:r>
              <a:rPr lang="en-US" sz="2000" dirty="0" smtClean="0">
                <a:solidFill>
                  <a:srgbClr val="000000"/>
                </a:solidFill>
                <a:latin typeface="Arial" pitchFamily="34" charset="0"/>
              </a:rPr>
              <a:t>appliance</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Fully </a:t>
            </a:r>
            <a:r>
              <a:rPr lang="en-US" sz="2000" dirty="0" smtClean="0">
                <a:solidFill>
                  <a:srgbClr val="000000"/>
                </a:solidFill>
                <a:latin typeface="Arial" pitchFamily="34" charset="0"/>
              </a:rPr>
              <a:t>abstracted storage</a:t>
            </a:r>
            <a:endParaRPr lang="en-US" sz="2400" dirty="0"/>
          </a:p>
          <a:p>
            <a:pPr lvl="1" indent="-308610">
              <a:buClr>
                <a:srgbClr val="000000"/>
              </a:buClr>
              <a:buSzPct val="100000"/>
              <a:buFontTx/>
              <a:buChar char="•"/>
            </a:pPr>
            <a:r>
              <a:rPr lang="en-US" sz="2000" dirty="0">
                <a:solidFill>
                  <a:srgbClr val="000000"/>
                </a:solidFill>
                <a:latin typeface="Arial" pitchFamily="34" charset="0"/>
              </a:rPr>
              <a:t>Indexing and Search</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Extract EXIF data from images</a:t>
            </a:r>
            <a:endParaRPr lang="en-US" sz="2400" dirty="0"/>
          </a:p>
          <a:p>
            <a:pPr marL="771525" lvl="2" indent="-257175">
              <a:buClr>
                <a:srgbClr val="000000"/>
              </a:buClr>
              <a:buSzPct val="80000"/>
              <a:buFont typeface="Courier New" pitchFamily="49" charset="0"/>
              <a:buChar char="o"/>
            </a:pPr>
            <a:r>
              <a:rPr lang="en-US" sz="2000" dirty="0" smtClean="0">
                <a:solidFill>
                  <a:srgbClr val="000000"/>
                </a:solidFill>
                <a:latin typeface="Arial" pitchFamily="34" charset="0"/>
              </a:rPr>
              <a:t>Limited </a:t>
            </a:r>
            <a:r>
              <a:rPr lang="en-US" sz="2000" dirty="0">
                <a:solidFill>
                  <a:srgbClr val="000000"/>
                </a:solidFill>
                <a:latin typeface="Arial" pitchFamily="34" charset="0"/>
              </a:rPr>
              <a:t>but useful set of indexes</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Intuitive search UI</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Search available via API</a:t>
            </a:r>
            <a:endParaRPr lang="en-US" sz="2400" dirty="0"/>
          </a:p>
          <a:p>
            <a:pPr lvl="1" indent="-308610">
              <a:buClr>
                <a:srgbClr val="000000"/>
              </a:buClr>
              <a:buSzPct val="100000"/>
              <a:buFontTx/>
              <a:buChar char="•"/>
            </a:pPr>
            <a:r>
              <a:rPr lang="en-US" sz="2000" dirty="0">
                <a:solidFill>
                  <a:srgbClr val="000000"/>
                </a:solidFill>
                <a:latin typeface="Arial" pitchFamily="34" charset="0"/>
              </a:rPr>
              <a:t>Portal</a:t>
            </a:r>
            <a:endParaRPr lang="en-US" sz="2400" dirty="0"/>
          </a:p>
          <a:p>
            <a:pPr marL="771525" lvl="2" indent="-257175">
              <a:buClr>
                <a:srgbClr val="000000"/>
              </a:buClr>
              <a:buSzPct val="80000"/>
              <a:buFont typeface="Courier New" pitchFamily="49" charset="0"/>
              <a:buChar char="o"/>
            </a:pPr>
            <a:r>
              <a:rPr lang="en-US" sz="2000" dirty="0">
                <a:solidFill>
                  <a:srgbClr val="000000"/>
                </a:solidFill>
                <a:latin typeface="Arial" pitchFamily="34" charset="0"/>
              </a:rPr>
              <a:t>Consumes and </a:t>
            </a:r>
            <a:r>
              <a:rPr lang="en-US" sz="2000" dirty="0" smtClean="0">
                <a:solidFill>
                  <a:srgbClr val="000000"/>
                </a:solidFill>
                <a:latin typeface="Arial" pitchFamily="34" charset="0"/>
              </a:rPr>
              <a:t>interfaces text</a:t>
            </a:r>
            <a:r>
              <a:rPr lang="en-US" sz="2000" dirty="0">
                <a:solidFill>
                  <a:srgbClr val="000000"/>
                </a:solidFill>
                <a:latin typeface="Arial" pitchFamily="34" charset="0"/>
              </a:rPr>
              <a:t>, </a:t>
            </a:r>
            <a:r>
              <a:rPr lang="en-US" sz="2000" dirty="0" smtClean="0">
                <a:solidFill>
                  <a:srgbClr val="000000"/>
                </a:solidFill>
                <a:latin typeface="Arial" pitchFamily="34" charset="0"/>
              </a:rPr>
              <a:t>image </a:t>
            </a:r>
            <a:r>
              <a:rPr lang="en-US" sz="2000" dirty="0">
                <a:solidFill>
                  <a:srgbClr val="000000"/>
                </a:solidFill>
                <a:latin typeface="Arial" pitchFamily="34" charset="0"/>
              </a:rPr>
              <a:t>and </a:t>
            </a:r>
            <a:r>
              <a:rPr lang="en-US" sz="2000" dirty="0" smtClean="0">
                <a:solidFill>
                  <a:srgbClr val="000000"/>
                </a:solidFill>
                <a:latin typeface="Arial" pitchFamily="34" charset="0"/>
              </a:rPr>
              <a:t>search</a:t>
            </a:r>
            <a:r>
              <a:rPr lang="en-US" sz="2000" dirty="0">
                <a:solidFill>
                  <a:srgbClr val="000000"/>
                </a:solidFill>
                <a:latin typeface="Arial" pitchFamily="34" charset="0"/>
              </a:rPr>
              <a:t> APIs (minimal server side code)</a:t>
            </a:r>
            <a:endParaRPr lang="en-US" sz="2400" dirty="0"/>
          </a:p>
          <a:p>
            <a:pPr marL="771525" lvl="2" indent="-257175">
              <a:buClr>
                <a:srgbClr val="000000"/>
              </a:buClr>
              <a:buSzPct val="80000"/>
              <a:buFont typeface="Courier New" pitchFamily="49" charset="0"/>
              <a:buChar char="o"/>
            </a:pPr>
            <a:r>
              <a:rPr lang="en-US" sz="2000" dirty="0" smtClean="0">
                <a:solidFill>
                  <a:srgbClr val="000000"/>
                </a:solidFill>
                <a:latin typeface="Arial" pitchFamily="34" charset="0"/>
              </a:rPr>
              <a:t>Web-based mapping </a:t>
            </a:r>
            <a:r>
              <a:rPr lang="en-US" sz="2000" dirty="0">
                <a:solidFill>
                  <a:srgbClr val="000000"/>
                </a:solidFill>
                <a:latin typeface="Arial" pitchFamily="34" charset="0"/>
              </a:rPr>
              <a:t>- client side </a:t>
            </a:r>
            <a:r>
              <a:rPr lang="en-US" sz="2000" dirty="0" err="1">
                <a:solidFill>
                  <a:srgbClr val="000000"/>
                </a:solidFill>
                <a:latin typeface="Arial" pitchFamily="34" charset="0"/>
              </a:rPr>
              <a:t>javascript</a:t>
            </a:r>
            <a:r>
              <a:rPr lang="en-US" sz="2000" dirty="0">
                <a:solidFill>
                  <a:srgbClr val="000000"/>
                </a:solidFill>
                <a:latin typeface="Arial" pitchFamily="34" charset="0"/>
              </a:rPr>
              <a:t> limits useable record count to about 50k records at a time.</a:t>
            </a:r>
          </a:p>
        </p:txBody>
      </p:sp>
      <p:grpSp>
        <p:nvGrpSpPr>
          <p:cNvPr id="37" name="Group 36"/>
          <p:cNvGrpSpPr/>
          <p:nvPr/>
        </p:nvGrpSpPr>
        <p:grpSpPr>
          <a:xfrm>
            <a:off x="4267200" y="533400"/>
            <a:ext cx="4876800" cy="4800600"/>
            <a:chOff x="4419600" y="1066800"/>
            <a:chExt cx="4724400" cy="4648200"/>
          </a:xfrm>
        </p:grpSpPr>
        <p:grpSp>
          <p:nvGrpSpPr>
            <p:cNvPr id="14" name="Group 13"/>
            <p:cNvGrpSpPr/>
            <p:nvPr/>
          </p:nvGrpSpPr>
          <p:grpSpPr>
            <a:xfrm>
              <a:off x="4419600" y="1066800"/>
              <a:ext cx="4724400" cy="4648200"/>
              <a:chOff x="4419600" y="1066800"/>
              <a:chExt cx="4724400" cy="4648200"/>
            </a:xfrm>
          </p:grpSpPr>
          <p:grpSp>
            <p:nvGrpSpPr>
              <p:cNvPr id="15" name="Group 12"/>
              <p:cNvGrpSpPr/>
              <p:nvPr/>
            </p:nvGrpSpPr>
            <p:grpSpPr>
              <a:xfrm>
                <a:off x="4419600" y="1905000"/>
                <a:ext cx="4724400" cy="3810000"/>
                <a:chOff x="4572000" y="1447800"/>
                <a:chExt cx="4572000" cy="3810000"/>
              </a:xfrm>
            </p:grpSpPr>
            <p:sp>
              <p:nvSpPr>
                <p:cNvPr id="17" name="Cloud 16"/>
                <p:cNvSpPr/>
                <p:nvPr/>
              </p:nvSpPr>
              <p:spPr>
                <a:xfrm>
                  <a:off x="4572000" y="1447800"/>
                  <a:ext cx="4572000" cy="3810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Flowchart: Magnetic Disk 17"/>
                <p:cNvSpPr/>
                <p:nvPr/>
              </p:nvSpPr>
              <p:spPr>
                <a:xfrm>
                  <a:off x="4866821" y="2859318"/>
                  <a:ext cx="914400" cy="13716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Textual</a:t>
                  </a:r>
                </a:p>
                <a:p>
                  <a:pPr algn="ctr"/>
                  <a:r>
                    <a:rPr lang="en-US" b="1" dirty="0" smtClean="0">
                      <a:solidFill>
                        <a:srgbClr val="000000"/>
                      </a:solidFill>
                    </a:rPr>
                    <a:t>Data</a:t>
                  </a:r>
                </a:p>
                <a:p>
                  <a:pPr algn="ctr"/>
                  <a:r>
                    <a:rPr lang="en-US" b="1" dirty="0" smtClean="0">
                      <a:solidFill>
                        <a:srgbClr val="000000"/>
                      </a:solidFill>
                    </a:rPr>
                    <a:t>(RIAK)</a:t>
                  </a:r>
                  <a:endParaRPr lang="en-US" b="1" dirty="0">
                    <a:solidFill>
                      <a:srgbClr val="000000"/>
                    </a:solidFill>
                  </a:endParaRPr>
                </a:p>
              </p:txBody>
            </p:sp>
            <p:sp>
              <p:nvSpPr>
                <p:cNvPr id="19" name="Flowchart: Magnetic Disk 18"/>
                <p:cNvSpPr/>
                <p:nvPr/>
              </p:nvSpPr>
              <p:spPr>
                <a:xfrm>
                  <a:off x="8059958" y="2873832"/>
                  <a:ext cx="914400" cy="13716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Image</a:t>
                  </a:r>
                </a:p>
                <a:p>
                  <a:pPr algn="ctr"/>
                  <a:r>
                    <a:rPr lang="en-US" b="1" dirty="0" smtClean="0">
                      <a:solidFill>
                        <a:srgbClr val="000000"/>
                      </a:solidFill>
                    </a:rPr>
                    <a:t>Data</a:t>
                  </a:r>
                </a:p>
                <a:p>
                  <a:pPr algn="ctr"/>
                  <a:r>
                    <a:rPr lang="en-US" b="1" dirty="0" smtClean="0">
                      <a:solidFill>
                        <a:srgbClr val="000000"/>
                      </a:solidFill>
                    </a:rPr>
                    <a:t>(SWIFT)</a:t>
                  </a:r>
                  <a:endParaRPr lang="en-US" b="1" dirty="0">
                    <a:solidFill>
                      <a:srgbClr val="000000"/>
                    </a:solidFill>
                  </a:endParaRPr>
                </a:p>
              </p:txBody>
            </p:sp>
            <p:sp>
              <p:nvSpPr>
                <p:cNvPr id="20" name="Rectangle 19"/>
                <p:cNvSpPr/>
                <p:nvPr/>
              </p:nvSpPr>
              <p:spPr>
                <a:xfrm>
                  <a:off x="5867400" y="2133600"/>
                  <a:ext cx="19050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API Gateway</a:t>
                  </a:r>
                  <a:endParaRPr lang="en-US" b="1" dirty="0">
                    <a:solidFill>
                      <a:srgbClr val="000000"/>
                    </a:solidFill>
                  </a:endParaRPr>
                </a:p>
              </p:txBody>
            </p:sp>
            <p:sp>
              <p:nvSpPr>
                <p:cNvPr id="21" name="Left-Up Arrow 20"/>
                <p:cNvSpPr/>
                <p:nvPr/>
              </p:nvSpPr>
              <p:spPr>
                <a:xfrm rot="10800000">
                  <a:off x="5210628" y="2286000"/>
                  <a:ext cx="609600" cy="838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Left-Up Arrow 21"/>
                <p:cNvSpPr/>
                <p:nvPr/>
              </p:nvSpPr>
              <p:spPr>
                <a:xfrm rot="10800000" flipH="1">
                  <a:off x="7805057" y="2286000"/>
                  <a:ext cx="838881" cy="838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6" name="TextBox 15"/>
              <p:cNvSpPr txBox="1"/>
              <p:nvPr/>
            </p:nvSpPr>
            <p:spPr>
              <a:xfrm>
                <a:off x="6707981" y="1066800"/>
                <a:ext cx="1669887" cy="369332"/>
              </a:xfrm>
              <a:prstGeom prst="rect">
                <a:avLst/>
              </a:prstGeom>
              <a:noFill/>
            </p:spPr>
            <p:txBody>
              <a:bodyPr wrap="square" rtlCol="0">
                <a:spAutoFit/>
              </a:bodyPr>
              <a:lstStyle/>
              <a:p>
                <a:r>
                  <a:rPr lang="en-US" b="1" dirty="0" smtClean="0"/>
                  <a:t>Internet access</a:t>
                </a:r>
                <a:endParaRPr lang="en-US" b="1" dirty="0"/>
              </a:p>
            </p:txBody>
          </p:sp>
        </p:grpSp>
        <p:grpSp>
          <p:nvGrpSpPr>
            <p:cNvPr id="36" name="Group 35"/>
            <p:cNvGrpSpPr/>
            <p:nvPr/>
          </p:nvGrpSpPr>
          <p:grpSpPr>
            <a:xfrm>
              <a:off x="5720217" y="3080658"/>
              <a:ext cx="2242684" cy="2329542"/>
              <a:chOff x="5720217" y="3080658"/>
              <a:chExt cx="2242684" cy="2329542"/>
            </a:xfrm>
          </p:grpSpPr>
          <p:sp>
            <p:nvSpPr>
              <p:cNvPr id="23" name="Rectangle 22"/>
              <p:cNvSpPr/>
              <p:nvPr/>
            </p:nvSpPr>
            <p:spPr>
              <a:xfrm>
                <a:off x="5720217" y="3810000"/>
                <a:ext cx="1065441" cy="1600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Filter Set Query interface</a:t>
                </a:r>
                <a:endParaRPr lang="en-US" b="1" dirty="0">
                  <a:solidFill>
                    <a:srgbClr val="000000"/>
                  </a:solidFill>
                </a:endParaRPr>
              </a:p>
            </p:txBody>
          </p:sp>
          <p:sp>
            <p:nvSpPr>
              <p:cNvPr id="24" name="Rectangle 23"/>
              <p:cNvSpPr/>
              <p:nvPr/>
            </p:nvSpPr>
            <p:spPr>
              <a:xfrm>
                <a:off x="6834866" y="3810000"/>
                <a:ext cx="1128035" cy="1600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EXIF extraction</a:t>
                </a:r>
                <a:endParaRPr lang="en-US" b="1" dirty="0">
                  <a:solidFill>
                    <a:srgbClr val="000000"/>
                  </a:solidFill>
                </a:endParaRPr>
              </a:p>
            </p:txBody>
          </p:sp>
          <p:sp>
            <p:nvSpPr>
              <p:cNvPr id="25" name="Left-Right Arrow 24"/>
              <p:cNvSpPr/>
              <p:nvPr/>
            </p:nvSpPr>
            <p:spPr>
              <a:xfrm rot="16200000">
                <a:off x="7010400" y="3309258"/>
                <a:ext cx="685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rot="16200000">
                <a:off x="5715000" y="3309258"/>
                <a:ext cx="685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Left-Up Arrow 28"/>
            <p:cNvSpPr/>
            <p:nvPr/>
          </p:nvSpPr>
          <p:spPr>
            <a:xfrm>
              <a:off x="7962900" y="4724400"/>
              <a:ext cx="516731" cy="457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Up Arrow 29"/>
            <p:cNvSpPr/>
            <p:nvPr/>
          </p:nvSpPr>
          <p:spPr>
            <a:xfrm flipH="1">
              <a:off x="5203368" y="4738914"/>
              <a:ext cx="533400" cy="457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91200" y="1447800"/>
              <a:ext cx="1981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096000" y="1447800"/>
              <a:ext cx="1539652" cy="369332"/>
            </a:xfrm>
            <a:prstGeom prst="rect">
              <a:avLst/>
            </a:prstGeom>
            <a:noFill/>
          </p:spPr>
          <p:txBody>
            <a:bodyPr wrap="none" rtlCol="0">
              <a:spAutoFit/>
            </a:bodyPr>
            <a:lstStyle/>
            <a:p>
              <a:r>
                <a:rPr lang="en-US" b="1" dirty="0" smtClean="0"/>
                <a:t>iDigBio  Portal</a:t>
              </a:r>
              <a:endParaRPr lang="en-US" b="1" dirty="0"/>
            </a:p>
          </p:txBody>
        </p:sp>
        <p:sp>
          <p:nvSpPr>
            <p:cNvPr id="35" name="Left-Right Arrow 34"/>
            <p:cNvSpPr/>
            <p:nvPr/>
          </p:nvSpPr>
          <p:spPr>
            <a:xfrm rot="16200000">
              <a:off x="6400800" y="2104572"/>
              <a:ext cx="685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cstate="print"/>
          <a:srcRect/>
          <a:stretch>
            <a:fillRect/>
          </a:stretch>
        </p:blipFill>
        <p:spPr bwMode="auto">
          <a:xfrm>
            <a:off x="6314356" y="1143000"/>
            <a:ext cx="2829644" cy="2057400"/>
          </a:xfrm>
          <a:prstGeom prst="rect">
            <a:avLst/>
          </a:prstGeom>
          <a:noFill/>
          <a:ln w="9525">
            <a:noFill/>
            <a:miter lim="800000"/>
            <a:headEnd/>
            <a:tailEnd/>
          </a:ln>
        </p:spPr>
      </p:pic>
      <p:sp>
        <p:nvSpPr>
          <p:cNvPr id="7171" name="Rectangle 1"/>
          <p:cNvSpPr>
            <a:spLocks noGrp="1" noChangeArrowheads="1"/>
          </p:cNvSpPr>
          <p:nvPr>
            <p:ph type="ctrTitle"/>
          </p:nvPr>
        </p:nvSpPr>
        <p:spPr>
          <a:xfrm>
            <a:off x="457199" y="0"/>
            <a:ext cx="7823835" cy="868680"/>
          </a:xfrm>
        </p:spPr>
        <p:txBody>
          <a:bodyPr vert="horz" lIns="0" rIns="0" bIns="0" anchor="b">
            <a:normAutofit/>
          </a:bodyPr>
          <a:lstStyle/>
          <a:p>
            <a:pPr algn="l">
              <a:lnSpc>
                <a:spcPct val="95000"/>
              </a:lnSpc>
            </a:pPr>
            <a:r>
              <a:rPr lang="en-US" sz="5000" b="0" dirty="0" smtClean="0">
                <a:solidFill>
                  <a:schemeClr val="tx2"/>
                </a:solidFill>
                <a:effectLst/>
              </a:rPr>
              <a:t>(Very) Long-term Goals</a:t>
            </a:r>
          </a:p>
        </p:txBody>
      </p:sp>
      <p:pic>
        <p:nvPicPr>
          <p:cNvPr id="4" name="Picture 2"/>
          <p:cNvPicPr>
            <a:picLocks noChangeAspect="1" noChangeArrowheads="1"/>
          </p:cNvPicPr>
          <p:nvPr/>
        </p:nvPicPr>
        <p:blipFill>
          <a:blip r:embed="rId3" cstate="print"/>
          <a:srcRect l="5307" t="4138" r="5804" b="11724"/>
          <a:stretch>
            <a:fillRect/>
          </a:stretch>
        </p:blipFill>
        <p:spPr bwMode="auto">
          <a:xfrm>
            <a:off x="228600" y="1371599"/>
            <a:ext cx="5715000" cy="5203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9" name="Oval 435"/>
          <p:cNvSpPr>
            <a:spLocks noChangeArrowheads="1"/>
          </p:cNvSpPr>
          <p:nvPr/>
        </p:nvSpPr>
        <p:spPr bwMode="auto">
          <a:xfrm>
            <a:off x="3886200" y="1905000"/>
            <a:ext cx="4495800" cy="4572000"/>
          </a:xfrm>
          <a:prstGeom prst="ellipse">
            <a:avLst/>
          </a:prstGeom>
          <a:solidFill>
            <a:srgbClr val="EAEAEA"/>
          </a:solidFill>
          <a:ln w="9525">
            <a:solidFill>
              <a:schemeClr val="tx1"/>
            </a:solidFill>
            <a:prstDash val="dash"/>
            <a:round/>
            <a:headEnd/>
            <a:tailEnd/>
          </a:ln>
          <a:effectLst/>
        </p:spPr>
        <p:txBody>
          <a:bodyPr wrap="none" anchor="ctr"/>
          <a:lstStyle/>
          <a:p>
            <a:pPr algn="ctr"/>
            <a:endParaRPr lang="en-US"/>
          </a:p>
        </p:txBody>
      </p:sp>
      <p:sp>
        <p:nvSpPr>
          <p:cNvPr id="21506" name="Rectangle 2"/>
          <p:cNvSpPr>
            <a:spLocks noGrp="1" noChangeArrowheads="1"/>
          </p:cNvSpPr>
          <p:nvPr>
            <p:ph type="title"/>
          </p:nvPr>
        </p:nvSpPr>
        <p:spPr/>
        <p:txBody>
          <a:bodyPr/>
          <a:lstStyle/>
          <a:p>
            <a:r>
              <a:rPr lang="en-US"/>
              <a:t>Virtual appliance cycle</a:t>
            </a:r>
          </a:p>
        </p:txBody>
      </p:sp>
      <p:pic>
        <p:nvPicPr>
          <p:cNvPr id="21508" name="Picture 4" descr="MC900434827[1]"/>
          <p:cNvPicPr>
            <a:picLocks noChangeAspect="1" noChangeArrowheads="1"/>
          </p:cNvPicPr>
          <p:nvPr/>
        </p:nvPicPr>
        <p:blipFill>
          <a:blip r:embed="rId3" cstate="print"/>
          <a:srcRect/>
          <a:stretch>
            <a:fillRect/>
          </a:stretch>
        </p:blipFill>
        <p:spPr bwMode="auto">
          <a:xfrm>
            <a:off x="1600200" y="2971800"/>
            <a:ext cx="1828800" cy="1828800"/>
          </a:xfrm>
          <a:prstGeom prst="rect">
            <a:avLst/>
          </a:prstGeom>
          <a:noFill/>
        </p:spPr>
      </p:pic>
      <p:sp>
        <p:nvSpPr>
          <p:cNvPr id="21514" name="Text Box 10"/>
          <p:cNvSpPr txBox="1">
            <a:spLocks noChangeArrowheads="1"/>
          </p:cNvSpPr>
          <p:nvPr/>
        </p:nvSpPr>
        <p:spPr bwMode="auto">
          <a:xfrm>
            <a:off x="1676400" y="5257800"/>
            <a:ext cx="1273175" cy="336550"/>
          </a:xfrm>
          <a:prstGeom prst="rect">
            <a:avLst/>
          </a:prstGeom>
          <a:noFill/>
          <a:ln w="25400" algn="ctr">
            <a:noFill/>
            <a:miter lim="800000"/>
            <a:headEnd/>
            <a:tailEnd/>
          </a:ln>
          <a:effectLst/>
        </p:spPr>
        <p:txBody>
          <a:bodyPr wrap="none">
            <a:spAutoFit/>
          </a:bodyPr>
          <a:lstStyle/>
          <a:p>
            <a:pPr marL="342900" indent="-342900" algn="ctr" eaLnBrk="1" hangingPunct="1">
              <a:lnSpc>
                <a:spcPct val="80000"/>
              </a:lnSpc>
              <a:spcBef>
                <a:spcPct val="20000"/>
              </a:spcBef>
              <a:buClr>
                <a:schemeClr val="bg2"/>
              </a:buClr>
              <a:buSzPct val="70000"/>
              <a:buFont typeface="Wingdings" pitchFamily="2" charset="2"/>
              <a:buNone/>
            </a:pPr>
            <a:r>
              <a:rPr lang="en-US" sz="2000">
                <a:solidFill>
                  <a:srgbClr val="000000"/>
                </a:solidFill>
              </a:rPr>
              <a:t>download</a:t>
            </a:r>
          </a:p>
        </p:txBody>
      </p:sp>
      <p:sp>
        <p:nvSpPr>
          <p:cNvPr id="21516" name="Text Box 12"/>
          <p:cNvSpPr txBox="1">
            <a:spLocks noChangeArrowheads="1"/>
          </p:cNvSpPr>
          <p:nvPr/>
        </p:nvSpPr>
        <p:spPr bwMode="auto">
          <a:xfrm>
            <a:off x="4572000" y="5410200"/>
            <a:ext cx="1341438" cy="336550"/>
          </a:xfrm>
          <a:prstGeom prst="rect">
            <a:avLst/>
          </a:prstGeom>
          <a:noFill/>
          <a:ln w="25400" algn="ctr">
            <a:noFill/>
            <a:miter lim="800000"/>
            <a:headEnd/>
            <a:tailEnd/>
          </a:ln>
          <a:effectLst/>
        </p:spPr>
        <p:txBody>
          <a:bodyPr wrap="none">
            <a:spAutoFit/>
          </a:bodyPr>
          <a:lstStyle/>
          <a:p>
            <a:pPr marL="342900" indent="-342900" algn="ctr" eaLnBrk="1" hangingPunct="1">
              <a:lnSpc>
                <a:spcPct val="80000"/>
              </a:lnSpc>
              <a:spcBef>
                <a:spcPct val="20000"/>
              </a:spcBef>
              <a:buClr>
                <a:schemeClr val="bg2"/>
              </a:buClr>
              <a:buSzPct val="70000"/>
              <a:buFont typeface="Wingdings" pitchFamily="2" charset="2"/>
              <a:buNone/>
            </a:pPr>
            <a:r>
              <a:rPr lang="en-US" sz="2000">
                <a:solidFill>
                  <a:srgbClr val="000000"/>
                </a:solidFill>
              </a:rPr>
              <a:t>instantiate</a:t>
            </a:r>
          </a:p>
        </p:txBody>
      </p:sp>
      <p:sp>
        <p:nvSpPr>
          <p:cNvPr id="21517" name="Text Box 13"/>
          <p:cNvSpPr txBox="1">
            <a:spLocks noChangeArrowheads="1"/>
          </p:cNvSpPr>
          <p:nvPr/>
        </p:nvSpPr>
        <p:spPr bwMode="auto">
          <a:xfrm>
            <a:off x="262368" y="2590800"/>
            <a:ext cx="1769202" cy="652486"/>
          </a:xfrm>
          <a:prstGeom prst="rect">
            <a:avLst/>
          </a:prstGeom>
          <a:noFill/>
          <a:ln w="25400" algn="ctr">
            <a:noFill/>
            <a:miter lim="800000"/>
            <a:headEnd/>
            <a:tailEnd/>
          </a:ln>
          <a:effectLst/>
        </p:spPr>
        <p:txBody>
          <a:bodyPr wrap="none">
            <a:spAutoFit/>
          </a:bodyPr>
          <a:lstStyle/>
          <a:p>
            <a:pPr marL="342900" indent="-342900" algn="ctr" eaLnBrk="1" hangingPunct="1">
              <a:lnSpc>
                <a:spcPct val="80000"/>
              </a:lnSpc>
              <a:spcBef>
                <a:spcPct val="20000"/>
              </a:spcBef>
              <a:buClr>
                <a:schemeClr val="bg2"/>
              </a:buClr>
              <a:buSzPct val="70000"/>
              <a:buFont typeface="Wingdings" pitchFamily="2" charset="2"/>
              <a:buNone/>
            </a:pPr>
            <a:r>
              <a:rPr lang="en-US" sz="2000" b="1" dirty="0">
                <a:solidFill>
                  <a:srgbClr val="000000"/>
                </a:solidFill>
              </a:rPr>
              <a:t>Domain </a:t>
            </a:r>
            <a:r>
              <a:rPr lang="en-US" sz="2000" b="1" dirty="0" smtClean="0">
                <a:solidFill>
                  <a:srgbClr val="000000"/>
                </a:solidFill>
              </a:rPr>
              <a:t>expert</a:t>
            </a:r>
            <a:endParaRPr lang="en-US" sz="2000" b="1" dirty="0">
              <a:solidFill>
                <a:srgbClr val="000000"/>
              </a:solidFill>
            </a:endParaRPr>
          </a:p>
          <a:p>
            <a:pPr marL="342900" indent="-342900" algn="ctr" eaLnBrk="1" hangingPunct="1">
              <a:lnSpc>
                <a:spcPct val="80000"/>
              </a:lnSpc>
              <a:spcBef>
                <a:spcPct val="20000"/>
              </a:spcBef>
              <a:buClr>
                <a:schemeClr val="bg2"/>
              </a:buClr>
              <a:buSzPct val="70000"/>
              <a:buFont typeface="Wingdings" pitchFamily="2" charset="2"/>
              <a:buNone/>
            </a:pPr>
            <a:r>
              <a:rPr lang="en-US" sz="2000" b="1" dirty="0" err="1" smtClean="0">
                <a:solidFill>
                  <a:srgbClr val="000000"/>
                </a:solidFill>
              </a:rPr>
              <a:t>iDigBio</a:t>
            </a:r>
            <a:endParaRPr lang="en-US" sz="2000" b="1" dirty="0">
              <a:solidFill>
                <a:srgbClr val="000000"/>
              </a:solidFill>
            </a:endParaRPr>
          </a:p>
        </p:txBody>
      </p:sp>
      <p:pic>
        <p:nvPicPr>
          <p:cNvPr id="21522" name="Picture 18"/>
          <p:cNvPicPr>
            <a:picLocks noChangeAspect="1" noChangeArrowheads="1"/>
          </p:cNvPicPr>
          <p:nvPr/>
        </p:nvPicPr>
        <p:blipFill>
          <a:blip r:embed="rId4" cstate="print"/>
          <a:srcRect/>
          <a:stretch>
            <a:fillRect/>
          </a:stretch>
        </p:blipFill>
        <p:spPr bwMode="auto">
          <a:xfrm>
            <a:off x="3200400" y="5029200"/>
            <a:ext cx="1371600" cy="1033463"/>
          </a:xfrm>
          <a:prstGeom prst="rect">
            <a:avLst/>
          </a:prstGeom>
          <a:noFill/>
          <a:ln w="9525">
            <a:noFill/>
            <a:round/>
            <a:headEnd/>
            <a:tailEnd/>
          </a:ln>
          <a:effectLst/>
        </p:spPr>
      </p:pic>
      <p:pic>
        <p:nvPicPr>
          <p:cNvPr id="21525" name="Picture 21" descr="MC900432626[1]"/>
          <p:cNvPicPr>
            <a:picLocks noChangeAspect="1" noChangeArrowheads="1"/>
          </p:cNvPicPr>
          <p:nvPr/>
        </p:nvPicPr>
        <p:blipFill>
          <a:blip r:embed="rId5" cstate="print"/>
          <a:srcRect/>
          <a:stretch>
            <a:fillRect/>
          </a:stretch>
        </p:blipFill>
        <p:spPr bwMode="auto">
          <a:xfrm>
            <a:off x="7772400" y="5334000"/>
            <a:ext cx="785813" cy="785813"/>
          </a:xfrm>
          <a:prstGeom prst="rect">
            <a:avLst/>
          </a:prstGeom>
          <a:noFill/>
        </p:spPr>
      </p:pic>
      <p:pic>
        <p:nvPicPr>
          <p:cNvPr id="21526" name="Picture 22" descr="MC900432626[1]"/>
          <p:cNvPicPr>
            <a:picLocks noChangeAspect="1" noChangeArrowheads="1"/>
          </p:cNvPicPr>
          <p:nvPr/>
        </p:nvPicPr>
        <p:blipFill>
          <a:blip r:embed="rId5" cstate="print"/>
          <a:srcRect/>
          <a:stretch>
            <a:fillRect/>
          </a:stretch>
        </p:blipFill>
        <p:spPr bwMode="auto">
          <a:xfrm>
            <a:off x="4419600" y="5791200"/>
            <a:ext cx="785813" cy="785813"/>
          </a:xfrm>
          <a:prstGeom prst="rect">
            <a:avLst/>
          </a:prstGeom>
          <a:noFill/>
        </p:spPr>
      </p:pic>
      <p:pic>
        <p:nvPicPr>
          <p:cNvPr id="21529" name="Picture 25" descr="j0292020"/>
          <p:cNvPicPr>
            <a:picLocks noChangeAspect="1" noChangeArrowheads="1"/>
          </p:cNvPicPr>
          <p:nvPr/>
        </p:nvPicPr>
        <p:blipFill>
          <a:blip r:embed="rId6" cstate="print"/>
          <a:srcRect/>
          <a:stretch>
            <a:fillRect/>
          </a:stretch>
        </p:blipFill>
        <p:spPr bwMode="auto">
          <a:xfrm>
            <a:off x="228600" y="3276600"/>
            <a:ext cx="1468438" cy="1393825"/>
          </a:xfrm>
          <a:prstGeom prst="rect">
            <a:avLst/>
          </a:prstGeom>
          <a:noFill/>
        </p:spPr>
      </p:pic>
      <p:pic>
        <p:nvPicPr>
          <p:cNvPr id="21530" name="Picture 26"/>
          <p:cNvPicPr>
            <a:picLocks noChangeAspect="1" noChangeArrowheads="1"/>
          </p:cNvPicPr>
          <p:nvPr/>
        </p:nvPicPr>
        <p:blipFill>
          <a:blip r:embed="rId7" cstate="print"/>
          <a:srcRect/>
          <a:stretch>
            <a:fillRect/>
          </a:stretch>
        </p:blipFill>
        <p:spPr bwMode="auto">
          <a:xfrm>
            <a:off x="7315200" y="4343400"/>
            <a:ext cx="1066800" cy="995363"/>
          </a:xfrm>
          <a:prstGeom prst="rect">
            <a:avLst/>
          </a:prstGeom>
          <a:noFill/>
          <a:ln w="9525">
            <a:noFill/>
            <a:round/>
            <a:headEnd/>
            <a:tailEnd/>
          </a:ln>
          <a:effectLst/>
        </p:spPr>
      </p:pic>
      <p:grpSp>
        <p:nvGrpSpPr>
          <p:cNvPr id="2" name="Group 423"/>
          <p:cNvGrpSpPr>
            <a:grpSpLocks/>
          </p:cNvGrpSpPr>
          <p:nvPr/>
        </p:nvGrpSpPr>
        <p:grpSpPr bwMode="auto">
          <a:xfrm>
            <a:off x="4191000" y="4267200"/>
            <a:ext cx="828675" cy="920750"/>
            <a:chOff x="3462" y="1772"/>
            <a:chExt cx="207" cy="311"/>
          </a:xfrm>
        </p:grpSpPr>
        <p:pic>
          <p:nvPicPr>
            <p:cNvPr id="21928" name="Picture 424"/>
            <p:cNvPicPr>
              <a:picLocks noChangeAspect="1" noChangeArrowheads="1"/>
            </p:cNvPicPr>
            <p:nvPr/>
          </p:nvPicPr>
          <p:blipFill>
            <a:blip r:embed="rId8" cstate="print"/>
            <a:srcRect/>
            <a:stretch>
              <a:fillRect/>
            </a:stretch>
          </p:blipFill>
          <p:spPr bwMode="auto">
            <a:xfrm>
              <a:off x="3462" y="1772"/>
              <a:ext cx="207" cy="311"/>
            </a:xfrm>
            <a:prstGeom prst="rect">
              <a:avLst/>
            </a:prstGeom>
            <a:noFill/>
            <a:ln w="9525">
              <a:noFill/>
              <a:miter lim="800000"/>
              <a:headEnd/>
              <a:tailEnd/>
            </a:ln>
          </p:spPr>
        </p:pic>
        <p:pic>
          <p:nvPicPr>
            <p:cNvPr id="21929" name="Picture 425"/>
            <p:cNvPicPr>
              <a:picLocks noChangeAspect="1" noChangeArrowheads="1"/>
            </p:cNvPicPr>
            <p:nvPr/>
          </p:nvPicPr>
          <p:blipFill>
            <a:blip r:embed="rId9" cstate="print"/>
            <a:srcRect/>
            <a:stretch>
              <a:fillRect/>
            </a:stretch>
          </p:blipFill>
          <p:spPr bwMode="auto">
            <a:xfrm>
              <a:off x="3462" y="1772"/>
              <a:ext cx="207" cy="311"/>
            </a:xfrm>
            <a:prstGeom prst="rect">
              <a:avLst/>
            </a:prstGeom>
            <a:noFill/>
            <a:ln w="9525">
              <a:noFill/>
              <a:miter lim="800000"/>
              <a:headEnd/>
              <a:tailEnd/>
            </a:ln>
          </p:spPr>
        </p:pic>
      </p:grpSp>
      <p:sp>
        <p:nvSpPr>
          <p:cNvPr id="21930" name="Line 426"/>
          <p:cNvSpPr>
            <a:spLocks noChangeShapeType="1"/>
          </p:cNvSpPr>
          <p:nvPr/>
        </p:nvSpPr>
        <p:spPr bwMode="auto">
          <a:xfrm flipV="1">
            <a:off x="3733800" y="4267200"/>
            <a:ext cx="457200" cy="1066800"/>
          </a:xfrm>
          <a:prstGeom prst="line">
            <a:avLst/>
          </a:prstGeom>
          <a:noFill/>
          <a:ln w="9525" cap="rnd">
            <a:solidFill>
              <a:schemeClr val="tx1"/>
            </a:solidFill>
            <a:prstDash val="sysDot"/>
            <a:round/>
            <a:headEnd/>
            <a:tailEnd/>
          </a:ln>
          <a:effectLst/>
        </p:spPr>
        <p:txBody>
          <a:bodyPr/>
          <a:lstStyle/>
          <a:p>
            <a:endParaRPr lang="en-US"/>
          </a:p>
        </p:txBody>
      </p:sp>
      <p:sp>
        <p:nvSpPr>
          <p:cNvPr id="21931" name="Line 427"/>
          <p:cNvSpPr>
            <a:spLocks noChangeShapeType="1"/>
          </p:cNvSpPr>
          <p:nvPr/>
        </p:nvSpPr>
        <p:spPr bwMode="auto">
          <a:xfrm flipV="1">
            <a:off x="3886200" y="5105400"/>
            <a:ext cx="1066800" cy="381000"/>
          </a:xfrm>
          <a:prstGeom prst="line">
            <a:avLst/>
          </a:prstGeom>
          <a:noFill/>
          <a:ln w="9525" cap="rnd">
            <a:solidFill>
              <a:schemeClr val="tx1"/>
            </a:solidFill>
            <a:prstDash val="sysDot"/>
            <a:round/>
            <a:headEnd/>
            <a:tailEnd/>
          </a:ln>
          <a:effectLst/>
        </p:spPr>
        <p:txBody>
          <a:bodyPr/>
          <a:lstStyle/>
          <a:p>
            <a:endParaRPr lang="en-US"/>
          </a:p>
        </p:txBody>
      </p:sp>
      <p:grpSp>
        <p:nvGrpSpPr>
          <p:cNvPr id="3" name="Group 428"/>
          <p:cNvGrpSpPr>
            <a:grpSpLocks/>
          </p:cNvGrpSpPr>
          <p:nvPr/>
        </p:nvGrpSpPr>
        <p:grpSpPr bwMode="auto">
          <a:xfrm>
            <a:off x="8001000" y="3505200"/>
            <a:ext cx="828675" cy="920750"/>
            <a:chOff x="3462" y="1772"/>
            <a:chExt cx="207" cy="311"/>
          </a:xfrm>
        </p:grpSpPr>
        <p:pic>
          <p:nvPicPr>
            <p:cNvPr id="21933" name="Picture 429"/>
            <p:cNvPicPr>
              <a:picLocks noChangeAspect="1" noChangeArrowheads="1"/>
            </p:cNvPicPr>
            <p:nvPr/>
          </p:nvPicPr>
          <p:blipFill>
            <a:blip r:embed="rId8" cstate="print"/>
            <a:srcRect/>
            <a:stretch>
              <a:fillRect/>
            </a:stretch>
          </p:blipFill>
          <p:spPr bwMode="auto">
            <a:xfrm>
              <a:off x="3462" y="1772"/>
              <a:ext cx="207" cy="311"/>
            </a:xfrm>
            <a:prstGeom prst="rect">
              <a:avLst/>
            </a:prstGeom>
            <a:noFill/>
            <a:ln w="9525">
              <a:noFill/>
              <a:miter lim="800000"/>
              <a:headEnd/>
              <a:tailEnd/>
            </a:ln>
          </p:spPr>
        </p:pic>
        <p:pic>
          <p:nvPicPr>
            <p:cNvPr id="21934" name="Picture 430"/>
            <p:cNvPicPr>
              <a:picLocks noChangeAspect="1" noChangeArrowheads="1"/>
            </p:cNvPicPr>
            <p:nvPr/>
          </p:nvPicPr>
          <p:blipFill>
            <a:blip r:embed="rId9" cstate="print"/>
            <a:srcRect/>
            <a:stretch>
              <a:fillRect/>
            </a:stretch>
          </p:blipFill>
          <p:spPr bwMode="auto">
            <a:xfrm>
              <a:off x="3462" y="1772"/>
              <a:ext cx="207" cy="311"/>
            </a:xfrm>
            <a:prstGeom prst="rect">
              <a:avLst/>
            </a:prstGeom>
            <a:noFill/>
            <a:ln w="9525">
              <a:noFill/>
              <a:miter lim="800000"/>
              <a:headEnd/>
              <a:tailEnd/>
            </a:ln>
          </p:spPr>
        </p:pic>
      </p:grpSp>
      <p:sp>
        <p:nvSpPr>
          <p:cNvPr id="21935" name="Line 431"/>
          <p:cNvSpPr>
            <a:spLocks noChangeShapeType="1"/>
          </p:cNvSpPr>
          <p:nvPr/>
        </p:nvSpPr>
        <p:spPr bwMode="auto">
          <a:xfrm flipV="1">
            <a:off x="7543800" y="3505200"/>
            <a:ext cx="457200" cy="1066800"/>
          </a:xfrm>
          <a:prstGeom prst="line">
            <a:avLst/>
          </a:prstGeom>
          <a:noFill/>
          <a:ln w="9525" cap="rnd">
            <a:solidFill>
              <a:schemeClr val="tx1"/>
            </a:solidFill>
            <a:prstDash val="sysDot"/>
            <a:round/>
            <a:headEnd/>
            <a:tailEnd/>
          </a:ln>
          <a:effectLst/>
        </p:spPr>
        <p:txBody>
          <a:bodyPr/>
          <a:lstStyle/>
          <a:p>
            <a:endParaRPr lang="en-US"/>
          </a:p>
        </p:txBody>
      </p:sp>
      <p:sp>
        <p:nvSpPr>
          <p:cNvPr id="21936" name="Line 432"/>
          <p:cNvSpPr>
            <a:spLocks noChangeShapeType="1"/>
          </p:cNvSpPr>
          <p:nvPr/>
        </p:nvSpPr>
        <p:spPr bwMode="auto">
          <a:xfrm flipV="1">
            <a:off x="7696200" y="4343400"/>
            <a:ext cx="1066800" cy="381000"/>
          </a:xfrm>
          <a:prstGeom prst="line">
            <a:avLst/>
          </a:prstGeom>
          <a:noFill/>
          <a:ln w="9525" cap="rnd">
            <a:solidFill>
              <a:schemeClr val="tx1"/>
            </a:solidFill>
            <a:prstDash val="sysDot"/>
            <a:round/>
            <a:headEnd/>
            <a:tailEnd/>
          </a:ln>
          <a:effectLst/>
        </p:spPr>
        <p:txBody>
          <a:bodyPr/>
          <a:lstStyle/>
          <a:p>
            <a:endParaRPr lang="en-US"/>
          </a:p>
        </p:txBody>
      </p:sp>
      <p:sp>
        <p:nvSpPr>
          <p:cNvPr id="21937" name="Text Box 433"/>
          <p:cNvSpPr txBox="1">
            <a:spLocks noChangeArrowheads="1"/>
          </p:cNvSpPr>
          <p:nvPr/>
        </p:nvSpPr>
        <p:spPr bwMode="auto">
          <a:xfrm>
            <a:off x="7424738" y="6096000"/>
            <a:ext cx="1185862" cy="641350"/>
          </a:xfrm>
          <a:prstGeom prst="rect">
            <a:avLst/>
          </a:prstGeom>
          <a:noFill/>
          <a:ln w="25400" algn="ctr">
            <a:noFill/>
            <a:miter lim="800000"/>
            <a:headEnd/>
            <a:tailEnd/>
          </a:ln>
          <a:effectLst/>
        </p:spPr>
        <p:txBody>
          <a:bodyPr wrap="none">
            <a:spAutoFit/>
          </a:bodyPr>
          <a:lstStyle/>
          <a:p>
            <a:pPr marL="342900" indent="-342900" algn="ctr" eaLnBrk="1" hangingPunct="1">
              <a:lnSpc>
                <a:spcPct val="80000"/>
              </a:lnSpc>
              <a:spcBef>
                <a:spcPct val="20000"/>
              </a:spcBef>
              <a:buClr>
                <a:schemeClr val="bg2"/>
              </a:buClr>
              <a:buSzPct val="70000"/>
              <a:buFont typeface="Wingdings" pitchFamily="2" charset="2"/>
              <a:buNone/>
            </a:pPr>
            <a:r>
              <a:rPr lang="en-US" sz="2000" b="1">
                <a:solidFill>
                  <a:srgbClr val="000000"/>
                </a:solidFill>
              </a:rPr>
              <a:t>Users at</a:t>
            </a:r>
          </a:p>
          <a:p>
            <a:pPr marL="342900" indent="-342900" algn="ctr" eaLnBrk="1" hangingPunct="1">
              <a:lnSpc>
                <a:spcPct val="80000"/>
              </a:lnSpc>
              <a:spcBef>
                <a:spcPct val="20000"/>
              </a:spcBef>
              <a:buClr>
                <a:schemeClr val="bg2"/>
              </a:buClr>
              <a:buSzPct val="70000"/>
              <a:buFont typeface="Wingdings" pitchFamily="2" charset="2"/>
              <a:buNone/>
            </a:pPr>
            <a:r>
              <a:rPr lang="en-US" sz="2000" b="1">
                <a:solidFill>
                  <a:srgbClr val="000000"/>
                </a:solidFill>
              </a:rPr>
              <a:t>TCNs</a:t>
            </a:r>
          </a:p>
        </p:txBody>
      </p:sp>
      <p:sp>
        <p:nvSpPr>
          <p:cNvPr id="21941" name="Text Box 437"/>
          <p:cNvSpPr txBox="1">
            <a:spLocks noChangeArrowheads="1"/>
          </p:cNvSpPr>
          <p:nvPr/>
        </p:nvSpPr>
        <p:spPr bwMode="auto">
          <a:xfrm>
            <a:off x="5410200" y="2565400"/>
            <a:ext cx="1581150" cy="701675"/>
          </a:xfrm>
          <a:prstGeom prst="rect">
            <a:avLst/>
          </a:prstGeom>
          <a:noFill/>
          <a:ln w="9525">
            <a:noFill/>
            <a:miter lim="800000"/>
            <a:headEnd/>
            <a:tailEnd/>
          </a:ln>
          <a:effectLst/>
        </p:spPr>
        <p:txBody>
          <a:bodyPr wrap="none">
            <a:spAutoFit/>
          </a:bodyPr>
          <a:lstStyle/>
          <a:p>
            <a:r>
              <a:rPr lang="en-US" sz="2000" b="1"/>
              <a:t>Collections</a:t>
            </a:r>
          </a:p>
          <a:p>
            <a:r>
              <a:rPr lang="en-US" sz="2000" b="1"/>
              <a:t>Community</a:t>
            </a:r>
          </a:p>
        </p:txBody>
      </p:sp>
      <p:sp>
        <p:nvSpPr>
          <p:cNvPr id="21946" name="Freeform 442"/>
          <p:cNvSpPr>
            <a:spLocks/>
          </p:cNvSpPr>
          <p:nvPr/>
        </p:nvSpPr>
        <p:spPr bwMode="auto">
          <a:xfrm>
            <a:off x="2743200" y="4648200"/>
            <a:ext cx="533400" cy="685800"/>
          </a:xfrm>
          <a:custGeom>
            <a:avLst/>
            <a:gdLst/>
            <a:ahLst/>
            <a:cxnLst>
              <a:cxn ang="0">
                <a:pos x="0" y="0"/>
              </a:cxn>
              <a:cxn ang="0">
                <a:pos x="96" y="240"/>
              </a:cxn>
              <a:cxn ang="0">
                <a:pos x="336" y="432"/>
              </a:cxn>
            </a:cxnLst>
            <a:rect l="0" t="0" r="r" b="b"/>
            <a:pathLst>
              <a:path w="336" h="432">
                <a:moveTo>
                  <a:pt x="0" y="0"/>
                </a:moveTo>
                <a:cubicBezTo>
                  <a:pt x="20" y="84"/>
                  <a:pt x="40" y="168"/>
                  <a:pt x="96" y="240"/>
                </a:cubicBezTo>
                <a:cubicBezTo>
                  <a:pt x="152" y="312"/>
                  <a:pt x="244" y="372"/>
                  <a:pt x="336" y="432"/>
                </a:cubicBezTo>
              </a:path>
            </a:pathLst>
          </a:custGeom>
          <a:noFill/>
          <a:ln w="9525">
            <a:solidFill>
              <a:schemeClr val="tx1"/>
            </a:solidFill>
            <a:round/>
            <a:headEnd type="none" w="med" len="med"/>
            <a:tailEnd type="triangle" w="med" len="med"/>
          </a:ln>
          <a:effectLst/>
        </p:spPr>
        <p:txBody>
          <a:bodyPr/>
          <a:lstStyle/>
          <a:p>
            <a:endParaRPr lang="en-US"/>
          </a:p>
        </p:txBody>
      </p:sp>
      <p:sp>
        <p:nvSpPr>
          <p:cNvPr id="21947" name="Freeform 443"/>
          <p:cNvSpPr>
            <a:spLocks/>
          </p:cNvSpPr>
          <p:nvPr/>
        </p:nvSpPr>
        <p:spPr bwMode="auto">
          <a:xfrm>
            <a:off x="3352800" y="3454400"/>
            <a:ext cx="4267200" cy="889000"/>
          </a:xfrm>
          <a:custGeom>
            <a:avLst/>
            <a:gdLst/>
            <a:ahLst/>
            <a:cxnLst>
              <a:cxn ang="0">
                <a:pos x="0" y="80"/>
              </a:cxn>
              <a:cxn ang="0">
                <a:pos x="1536" y="80"/>
              </a:cxn>
              <a:cxn ang="0">
                <a:pos x="2688" y="560"/>
              </a:cxn>
            </a:cxnLst>
            <a:rect l="0" t="0" r="r" b="b"/>
            <a:pathLst>
              <a:path w="2688" h="560">
                <a:moveTo>
                  <a:pt x="0" y="80"/>
                </a:moveTo>
                <a:cubicBezTo>
                  <a:pt x="544" y="40"/>
                  <a:pt x="1088" y="0"/>
                  <a:pt x="1536" y="80"/>
                </a:cubicBezTo>
                <a:cubicBezTo>
                  <a:pt x="1984" y="160"/>
                  <a:pt x="2336" y="360"/>
                  <a:pt x="2688" y="560"/>
                </a:cubicBezTo>
              </a:path>
            </a:pathLst>
          </a:custGeom>
          <a:noFill/>
          <a:ln w="9525">
            <a:solidFill>
              <a:schemeClr val="tx1"/>
            </a:solidFill>
            <a:round/>
            <a:headEnd type="none" w="med" len="med"/>
            <a:tailEnd type="triangle" w="med" len="med"/>
          </a:ln>
          <a:effectLst/>
        </p:spPr>
        <p:txBody>
          <a:bodyPr/>
          <a:lstStyle/>
          <a:p>
            <a:endParaRPr lang="en-US"/>
          </a:p>
        </p:txBody>
      </p:sp>
      <p:sp>
        <p:nvSpPr>
          <p:cNvPr id="21948" name="Freeform 444"/>
          <p:cNvSpPr>
            <a:spLocks/>
          </p:cNvSpPr>
          <p:nvPr/>
        </p:nvSpPr>
        <p:spPr bwMode="auto">
          <a:xfrm>
            <a:off x="1066800" y="1968500"/>
            <a:ext cx="4648200" cy="546100"/>
          </a:xfrm>
          <a:custGeom>
            <a:avLst/>
            <a:gdLst/>
            <a:ahLst/>
            <a:cxnLst>
              <a:cxn ang="0">
                <a:pos x="2928" y="344"/>
              </a:cxn>
              <a:cxn ang="0">
                <a:pos x="1488" y="8"/>
              </a:cxn>
              <a:cxn ang="0">
                <a:pos x="0" y="296"/>
              </a:cxn>
            </a:cxnLst>
            <a:rect l="0" t="0" r="r" b="b"/>
            <a:pathLst>
              <a:path w="2928" h="344">
                <a:moveTo>
                  <a:pt x="2928" y="344"/>
                </a:moveTo>
                <a:cubicBezTo>
                  <a:pt x="2452" y="180"/>
                  <a:pt x="1976" y="16"/>
                  <a:pt x="1488" y="8"/>
                </a:cubicBezTo>
                <a:cubicBezTo>
                  <a:pt x="1000" y="0"/>
                  <a:pt x="500" y="148"/>
                  <a:pt x="0" y="296"/>
                </a:cubicBezTo>
              </a:path>
            </a:pathLst>
          </a:custGeom>
          <a:noFill/>
          <a:ln w="9525">
            <a:solidFill>
              <a:schemeClr val="tx1"/>
            </a:solidFill>
            <a:round/>
            <a:headEnd type="none" w="med" len="med"/>
            <a:tailEnd type="triangle" w="med" len="med"/>
          </a:ln>
          <a:effectLst/>
        </p:spPr>
        <p:txBody>
          <a:bodyPr/>
          <a:lstStyle/>
          <a:p>
            <a:endParaRPr lang="en-US"/>
          </a:p>
        </p:txBody>
      </p:sp>
      <p:sp>
        <p:nvSpPr>
          <p:cNvPr id="21952" name="Text Box 448"/>
          <p:cNvSpPr txBox="1">
            <a:spLocks noChangeArrowheads="1"/>
          </p:cNvSpPr>
          <p:nvPr/>
        </p:nvSpPr>
        <p:spPr bwMode="auto">
          <a:xfrm>
            <a:off x="3081338" y="1355725"/>
            <a:ext cx="1947862" cy="701675"/>
          </a:xfrm>
          <a:prstGeom prst="rect">
            <a:avLst/>
          </a:prstGeom>
          <a:noFill/>
          <a:ln w="9525">
            <a:noFill/>
            <a:miter lim="800000"/>
            <a:headEnd/>
            <a:tailEnd/>
          </a:ln>
          <a:effectLst/>
        </p:spPr>
        <p:txBody>
          <a:bodyPr wrap="none">
            <a:spAutoFit/>
          </a:bodyPr>
          <a:lstStyle/>
          <a:p>
            <a:r>
              <a:rPr lang="en-US" sz="2000" b="1"/>
              <a:t>Requirements,</a:t>
            </a:r>
          </a:p>
          <a:p>
            <a:r>
              <a:rPr lang="en-US" sz="2000" b="1"/>
              <a:t>standards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6"/>
          <p:cNvSpPr>
            <a:spLocks noChangeArrowheads="1"/>
          </p:cNvSpPr>
          <p:nvPr/>
        </p:nvSpPr>
        <p:spPr bwMode="auto">
          <a:xfrm>
            <a:off x="2743200" y="1973262"/>
            <a:ext cx="3733800" cy="3360738"/>
          </a:xfrm>
          <a:custGeom>
            <a:avLst/>
            <a:gdLst/>
            <a:ahLst/>
            <a:cxnLst>
              <a:cxn ang="0">
                <a:pos x="0" y="9042"/>
              </a:cxn>
              <a:cxn ang="0">
                <a:pos x="0" y="0"/>
              </a:cxn>
              <a:cxn ang="0">
                <a:pos x="11430" y="0"/>
              </a:cxn>
              <a:cxn ang="0">
                <a:pos x="11430" y="9042"/>
              </a:cxn>
              <a:cxn ang="0">
                <a:pos x="0" y="9042"/>
              </a:cxn>
            </a:cxnLst>
            <a:rect l="0" t="0" r="r" b="b"/>
            <a:pathLst>
              <a:path w="11431" h="9043">
                <a:moveTo>
                  <a:pt x="0" y="9042"/>
                </a:moveTo>
                <a:lnTo>
                  <a:pt x="0" y="0"/>
                </a:lnTo>
                <a:lnTo>
                  <a:pt x="11430" y="0"/>
                </a:lnTo>
                <a:lnTo>
                  <a:pt x="11430" y="9042"/>
                </a:lnTo>
                <a:lnTo>
                  <a:pt x="0" y="9042"/>
                </a:lnTo>
              </a:path>
            </a:pathLst>
          </a:custGeom>
          <a:blipFill>
            <a:blip r:embed="rId3" cstate="print">
              <a:alphaModFix amt="60000"/>
            </a:blip>
            <a:stretch>
              <a:fillRect/>
            </a:stretch>
          </a:blipFill>
          <a:ln w="9525">
            <a:noFill/>
            <a:round/>
            <a:headEnd/>
            <a:tailEnd/>
          </a:ln>
          <a:effectLst/>
        </p:spPr>
        <p:txBody>
          <a:bodyPr wrap="none" anchor="ctr"/>
          <a:lstStyle/>
          <a:p>
            <a:endParaRPr lang="en-US"/>
          </a:p>
        </p:txBody>
      </p:sp>
      <p:sp>
        <p:nvSpPr>
          <p:cNvPr id="2" name="Title 1"/>
          <p:cNvSpPr>
            <a:spLocks noGrp="1"/>
          </p:cNvSpPr>
          <p:nvPr>
            <p:ph type="title"/>
          </p:nvPr>
        </p:nvSpPr>
        <p:spPr/>
        <p:txBody>
          <a:bodyPr/>
          <a:lstStyle/>
          <a:p>
            <a:r>
              <a:rPr lang="en-US" dirty="0" smtClean="0"/>
              <a:t>Toolbox Workflow Example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
        <p:nvSpPr>
          <p:cNvPr id="6" name="Rectangle 4"/>
          <p:cNvSpPr>
            <a:spLocks noChangeArrowheads="1"/>
          </p:cNvSpPr>
          <p:nvPr/>
        </p:nvSpPr>
        <p:spPr bwMode="auto">
          <a:xfrm>
            <a:off x="838200" y="1752600"/>
            <a:ext cx="1295400" cy="1143000"/>
          </a:xfrm>
          <a:prstGeom prst="rect">
            <a:avLst/>
          </a:prstGeom>
          <a:solidFill>
            <a:srgbClr val="EAEAEA"/>
          </a:solidFill>
          <a:ln w="9525">
            <a:solidFill>
              <a:schemeClr val="tx1"/>
            </a:solidFill>
            <a:miter lim="800000"/>
            <a:headEnd/>
            <a:tailEnd/>
          </a:ln>
          <a:effectLst/>
        </p:spPr>
        <p:txBody>
          <a:bodyPr wrap="none" anchor="ctr"/>
          <a:lstStyle/>
          <a:p>
            <a:pPr algn="ctr"/>
            <a:r>
              <a:rPr lang="en-US" dirty="0"/>
              <a:t>Linux,</a:t>
            </a:r>
          </a:p>
          <a:p>
            <a:pPr algn="ctr"/>
            <a:r>
              <a:rPr lang="en-US" dirty="0" err="1"/>
              <a:t>MySQL</a:t>
            </a:r>
            <a:r>
              <a:rPr lang="en-US" dirty="0"/>
              <a:t>,</a:t>
            </a:r>
          </a:p>
          <a:p>
            <a:pPr algn="ctr"/>
            <a:r>
              <a:rPr lang="en-US" dirty="0"/>
              <a:t>Specify,</a:t>
            </a:r>
          </a:p>
          <a:p>
            <a:pPr algn="ctr"/>
            <a:r>
              <a:rPr lang="en-US" dirty="0" err="1"/>
              <a:t>GEOlocate</a:t>
            </a:r>
            <a:endParaRPr lang="en-US" dirty="0"/>
          </a:p>
        </p:txBody>
      </p:sp>
      <p:pic>
        <p:nvPicPr>
          <p:cNvPr id="7" name="Picture 7"/>
          <p:cNvPicPr>
            <a:picLocks noChangeAspect="1" noChangeArrowheads="1"/>
          </p:cNvPicPr>
          <p:nvPr/>
        </p:nvPicPr>
        <p:blipFill>
          <a:blip r:embed="rId4" cstate="print"/>
          <a:srcRect/>
          <a:stretch>
            <a:fillRect/>
          </a:stretch>
        </p:blipFill>
        <p:spPr bwMode="auto">
          <a:xfrm>
            <a:off x="685800" y="3200400"/>
            <a:ext cx="1371600" cy="1033463"/>
          </a:xfrm>
          <a:prstGeom prst="rect">
            <a:avLst/>
          </a:prstGeom>
          <a:noFill/>
          <a:ln w="9525">
            <a:noFill/>
            <a:round/>
            <a:headEnd/>
            <a:tailEnd/>
          </a:ln>
          <a:effectLst/>
        </p:spPr>
      </p:pic>
      <p:pic>
        <p:nvPicPr>
          <p:cNvPr id="8" name="Picture 10"/>
          <p:cNvPicPr>
            <a:picLocks noChangeAspect="1" noChangeArrowheads="1"/>
          </p:cNvPicPr>
          <p:nvPr/>
        </p:nvPicPr>
        <p:blipFill>
          <a:blip r:embed="rId5" cstate="print"/>
          <a:srcRect/>
          <a:stretch>
            <a:fillRect/>
          </a:stretch>
        </p:blipFill>
        <p:spPr bwMode="auto">
          <a:xfrm>
            <a:off x="7239000" y="990600"/>
            <a:ext cx="1214598" cy="1676399"/>
          </a:xfrm>
          <a:prstGeom prst="rect">
            <a:avLst/>
          </a:prstGeom>
          <a:noFill/>
          <a:ln w="9525">
            <a:noFill/>
            <a:round/>
            <a:headEnd/>
            <a:tailEnd/>
          </a:ln>
          <a:effectLst/>
        </p:spPr>
      </p:pic>
      <p:sp>
        <p:nvSpPr>
          <p:cNvPr id="9" name="Text Box 11"/>
          <p:cNvSpPr txBox="1">
            <a:spLocks noChangeArrowheads="1"/>
          </p:cNvSpPr>
          <p:nvPr/>
        </p:nvSpPr>
        <p:spPr bwMode="auto">
          <a:xfrm>
            <a:off x="0" y="4038600"/>
            <a:ext cx="2840929" cy="646331"/>
          </a:xfrm>
          <a:prstGeom prst="rect">
            <a:avLst/>
          </a:prstGeom>
          <a:noFill/>
          <a:ln w="9525">
            <a:noFill/>
            <a:miter lim="800000"/>
            <a:headEnd/>
            <a:tailEnd/>
          </a:ln>
          <a:effectLst/>
        </p:spPr>
        <p:txBody>
          <a:bodyPr wrap="none">
            <a:spAutoFit/>
          </a:bodyPr>
          <a:lstStyle/>
          <a:p>
            <a:r>
              <a:rPr lang="en-US" dirty="0" smtClean="0"/>
              <a:t>(2) Data </a:t>
            </a:r>
            <a:r>
              <a:rPr lang="en-US" dirty="0"/>
              <a:t>entry</a:t>
            </a:r>
            <a:r>
              <a:rPr lang="en-US" dirty="0" smtClean="0"/>
              <a:t>, improvement</a:t>
            </a:r>
          </a:p>
          <a:p>
            <a:r>
              <a:rPr lang="en-US" dirty="0" smtClean="0"/>
              <a:t>TCN server</a:t>
            </a:r>
            <a:endParaRPr lang="en-US" dirty="0"/>
          </a:p>
        </p:txBody>
      </p:sp>
      <p:sp>
        <p:nvSpPr>
          <p:cNvPr id="10" name="Text Box 12"/>
          <p:cNvSpPr txBox="1">
            <a:spLocks noChangeArrowheads="1"/>
          </p:cNvSpPr>
          <p:nvPr/>
        </p:nvSpPr>
        <p:spPr bwMode="auto">
          <a:xfrm>
            <a:off x="7253354" y="2514600"/>
            <a:ext cx="1890646" cy="646331"/>
          </a:xfrm>
          <a:prstGeom prst="rect">
            <a:avLst/>
          </a:prstGeom>
          <a:noFill/>
          <a:ln w="9525">
            <a:noFill/>
            <a:miter lim="800000"/>
            <a:headEnd/>
            <a:tailEnd/>
          </a:ln>
          <a:effectLst/>
        </p:spPr>
        <p:txBody>
          <a:bodyPr wrap="none">
            <a:spAutoFit/>
          </a:bodyPr>
          <a:lstStyle/>
          <a:p>
            <a:r>
              <a:rPr lang="en-US" dirty="0"/>
              <a:t>Cloud </a:t>
            </a:r>
            <a:r>
              <a:rPr lang="en-US" dirty="0" smtClean="0"/>
              <a:t>providers</a:t>
            </a:r>
            <a:endParaRPr lang="en-US" dirty="0"/>
          </a:p>
          <a:p>
            <a:r>
              <a:rPr lang="en-US" dirty="0" smtClean="0"/>
              <a:t>(Amazon</a:t>
            </a:r>
            <a:r>
              <a:rPr lang="en-US" dirty="0"/>
              <a:t>, </a:t>
            </a:r>
            <a:r>
              <a:rPr lang="en-US" dirty="0" smtClean="0"/>
              <a:t>Azure…)</a:t>
            </a:r>
            <a:endParaRPr lang="en-US" dirty="0"/>
          </a:p>
        </p:txBody>
      </p:sp>
      <p:sp>
        <p:nvSpPr>
          <p:cNvPr id="11" name="Line 13"/>
          <p:cNvSpPr>
            <a:spLocks noChangeShapeType="1"/>
          </p:cNvSpPr>
          <p:nvPr/>
        </p:nvSpPr>
        <p:spPr bwMode="auto">
          <a:xfrm flipH="1" flipV="1">
            <a:off x="838200" y="2895600"/>
            <a:ext cx="152400" cy="609600"/>
          </a:xfrm>
          <a:prstGeom prst="line">
            <a:avLst/>
          </a:prstGeom>
          <a:noFill/>
          <a:ln w="9525">
            <a:solidFill>
              <a:schemeClr val="tx1"/>
            </a:solidFill>
            <a:prstDash val="dash"/>
            <a:round/>
            <a:headEnd/>
            <a:tailEnd/>
          </a:ln>
          <a:effectLst/>
        </p:spPr>
        <p:txBody>
          <a:bodyPr/>
          <a:lstStyle/>
          <a:p>
            <a:endParaRPr lang="en-US"/>
          </a:p>
        </p:txBody>
      </p:sp>
      <p:sp>
        <p:nvSpPr>
          <p:cNvPr id="12" name="Line 14"/>
          <p:cNvSpPr>
            <a:spLocks noChangeShapeType="1"/>
          </p:cNvSpPr>
          <p:nvPr/>
        </p:nvSpPr>
        <p:spPr bwMode="auto">
          <a:xfrm flipV="1">
            <a:off x="1524000" y="2895600"/>
            <a:ext cx="457200" cy="609600"/>
          </a:xfrm>
          <a:prstGeom prst="line">
            <a:avLst/>
          </a:prstGeom>
          <a:noFill/>
          <a:ln w="9525">
            <a:solidFill>
              <a:schemeClr val="tx1"/>
            </a:solidFill>
            <a:prstDash val="dash"/>
            <a:round/>
            <a:headEnd/>
            <a:tailEnd/>
          </a:ln>
          <a:effectLst/>
        </p:spPr>
        <p:txBody>
          <a:bodyPr/>
          <a:lstStyle/>
          <a:p>
            <a:endParaRPr lang="en-US"/>
          </a:p>
        </p:txBody>
      </p:sp>
      <p:pic>
        <p:nvPicPr>
          <p:cNvPr id="14" name="Picture 17"/>
          <p:cNvPicPr>
            <a:picLocks noChangeAspect="1" noChangeArrowheads="1"/>
          </p:cNvPicPr>
          <p:nvPr/>
        </p:nvPicPr>
        <p:blipFill>
          <a:blip r:embed="rId6" cstate="print"/>
          <a:srcRect/>
          <a:stretch>
            <a:fillRect/>
          </a:stretch>
        </p:blipFill>
        <p:spPr bwMode="auto">
          <a:xfrm>
            <a:off x="4343400" y="3505200"/>
            <a:ext cx="1104900" cy="1524000"/>
          </a:xfrm>
          <a:prstGeom prst="rect">
            <a:avLst/>
          </a:prstGeom>
          <a:noFill/>
          <a:ln w="9525">
            <a:noFill/>
            <a:round/>
            <a:headEnd/>
            <a:tailEnd/>
          </a:ln>
          <a:effectLst/>
        </p:spPr>
      </p:pic>
      <p:sp>
        <p:nvSpPr>
          <p:cNvPr id="19" name="Line 23"/>
          <p:cNvSpPr>
            <a:spLocks noChangeShapeType="1"/>
          </p:cNvSpPr>
          <p:nvPr/>
        </p:nvSpPr>
        <p:spPr bwMode="auto">
          <a:xfrm flipV="1">
            <a:off x="5410200" y="2438400"/>
            <a:ext cx="1981200" cy="1600200"/>
          </a:xfrm>
          <a:prstGeom prst="line">
            <a:avLst/>
          </a:prstGeom>
          <a:noFill/>
          <a:ln w="9525">
            <a:solidFill>
              <a:schemeClr val="tx1"/>
            </a:solidFill>
            <a:round/>
            <a:headEnd/>
            <a:tailEnd type="triangle" w="med" len="med"/>
          </a:ln>
          <a:effectLst/>
        </p:spPr>
        <p:txBody>
          <a:bodyPr/>
          <a:lstStyle/>
          <a:p>
            <a:endParaRPr lang="en-US"/>
          </a:p>
        </p:txBody>
      </p:sp>
      <p:pic>
        <p:nvPicPr>
          <p:cNvPr id="20" name="Picture 24"/>
          <p:cNvPicPr>
            <a:picLocks noChangeAspect="1" noChangeArrowheads="1"/>
          </p:cNvPicPr>
          <p:nvPr/>
        </p:nvPicPr>
        <p:blipFill>
          <a:blip r:embed="rId7" cstate="print"/>
          <a:srcRect/>
          <a:stretch>
            <a:fillRect/>
          </a:stretch>
        </p:blipFill>
        <p:spPr bwMode="auto">
          <a:xfrm>
            <a:off x="7086600" y="5181600"/>
            <a:ext cx="1066800" cy="995362"/>
          </a:xfrm>
          <a:prstGeom prst="rect">
            <a:avLst/>
          </a:prstGeom>
          <a:noFill/>
          <a:ln w="9525">
            <a:noFill/>
            <a:round/>
            <a:headEnd/>
            <a:tailEnd/>
          </a:ln>
          <a:effectLst/>
        </p:spPr>
      </p:pic>
      <p:sp>
        <p:nvSpPr>
          <p:cNvPr id="21" name="Line 25"/>
          <p:cNvSpPr>
            <a:spLocks noChangeShapeType="1"/>
          </p:cNvSpPr>
          <p:nvPr/>
        </p:nvSpPr>
        <p:spPr bwMode="auto">
          <a:xfrm flipH="1" flipV="1">
            <a:off x="5410200" y="4572000"/>
            <a:ext cx="1676400" cy="838200"/>
          </a:xfrm>
          <a:prstGeom prst="line">
            <a:avLst/>
          </a:prstGeom>
          <a:noFill/>
          <a:ln w="9525">
            <a:solidFill>
              <a:schemeClr val="tx1"/>
            </a:solidFill>
            <a:round/>
            <a:headEnd/>
            <a:tailEnd type="triangle" w="med" len="med"/>
          </a:ln>
          <a:effectLst/>
        </p:spPr>
        <p:txBody>
          <a:bodyPr/>
          <a:lstStyle/>
          <a:p>
            <a:endParaRPr lang="en-US"/>
          </a:p>
        </p:txBody>
      </p:sp>
      <p:sp>
        <p:nvSpPr>
          <p:cNvPr id="22" name="Text Box 26"/>
          <p:cNvSpPr txBox="1">
            <a:spLocks noChangeArrowheads="1"/>
          </p:cNvSpPr>
          <p:nvPr/>
        </p:nvSpPr>
        <p:spPr bwMode="auto">
          <a:xfrm rot="1548844">
            <a:off x="5990289" y="4808168"/>
            <a:ext cx="1123834" cy="369332"/>
          </a:xfrm>
          <a:prstGeom prst="rect">
            <a:avLst/>
          </a:prstGeom>
          <a:noFill/>
          <a:ln w="9525">
            <a:noFill/>
            <a:miter lim="800000"/>
            <a:headEnd/>
            <a:tailEnd/>
          </a:ln>
          <a:effectLst/>
        </p:spPr>
        <p:txBody>
          <a:bodyPr wrap="none">
            <a:spAutoFit/>
          </a:bodyPr>
          <a:lstStyle/>
          <a:p>
            <a:r>
              <a:rPr lang="en-US" dirty="0" smtClean="0"/>
              <a:t>(6) </a:t>
            </a:r>
            <a:r>
              <a:rPr lang="en-US" dirty="0"/>
              <a:t>Search</a:t>
            </a:r>
          </a:p>
        </p:txBody>
      </p:sp>
      <p:sp>
        <p:nvSpPr>
          <p:cNvPr id="23" name="Line 27"/>
          <p:cNvSpPr>
            <a:spLocks noChangeShapeType="1"/>
          </p:cNvSpPr>
          <p:nvPr/>
        </p:nvSpPr>
        <p:spPr bwMode="auto">
          <a:xfrm>
            <a:off x="2133600" y="2514600"/>
            <a:ext cx="2286000" cy="1600200"/>
          </a:xfrm>
          <a:prstGeom prst="line">
            <a:avLst/>
          </a:prstGeom>
          <a:noFill/>
          <a:ln w="9525">
            <a:solidFill>
              <a:schemeClr val="tx1"/>
            </a:solidFill>
            <a:round/>
            <a:headEnd/>
            <a:tailEnd type="triangle" w="med" len="med"/>
          </a:ln>
          <a:effectLst/>
        </p:spPr>
        <p:txBody>
          <a:bodyPr/>
          <a:lstStyle/>
          <a:p>
            <a:endParaRPr lang="en-US"/>
          </a:p>
        </p:txBody>
      </p:sp>
      <p:sp>
        <p:nvSpPr>
          <p:cNvPr id="24" name="Text Box 28"/>
          <p:cNvSpPr txBox="1">
            <a:spLocks noChangeArrowheads="1"/>
          </p:cNvSpPr>
          <p:nvPr/>
        </p:nvSpPr>
        <p:spPr bwMode="auto">
          <a:xfrm rot="2146929">
            <a:off x="1849766" y="2964299"/>
            <a:ext cx="2906650" cy="369332"/>
          </a:xfrm>
          <a:prstGeom prst="rect">
            <a:avLst/>
          </a:prstGeom>
          <a:noFill/>
          <a:ln w="9525">
            <a:noFill/>
            <a:miter lim="800000"/>
            <a:headEnd/>
            <a:tailEnd/>
          </a:ln>
          <a:effectLst/>
        </p:spPr>
        <p:txBody>
          <a:bodyPr wrap="square">
            <a:spAutoFit/>
          </a:bodyPr>
          <a:lstStyle/>
          <a:p>
            <a:r>
              <a:rPr lang="en-US" dirty="0" smtClean="0">
                <a:sym typeface="Wingdings"/>
              </a:rPr>
              <a:t>(3) </a:t>
            </a:r>
            <a:r>
              <a:rPr lang="en-US" dirty="0" smtClean="0"/>
              <a:t>Data ingested into </a:t>
            </a:r>
            <a:r>
              <a:rPr lang="en-US" dirty="0" err="1" smtClean="0"/>
              <a:t>iDigBio</a:t>
            </a:r>
            <a:endParaRPr lang="en-US" dirty="0"/>
          </a:p>
        </p:txBody>
      </p:sp>
      <p:sp>
        <p:nvSpPr>
          <p:cNvPr id="25" name="Text Box 29"/>
          <p:cNvSpPr txBox="1">
            <a:spLocks noChangeArrowheads="1"/>
          </p:cNvSpPr>
          <p:nvPr/>
        </p:nvSpPr>
        <p:spPr bwMode="auto">
          <a:xfrm rot="19347561">
            <a:off x="5086014" y="2904355"/>
            <a:ext cx="2475806" cy="369332"/>
          </a:xfrm>
          <a:prstGeom prst="rect">
            <a:avLst/>
          </a:prstGeom>
          <a:noFill/>
          <a:ln w="9525">
            <a:noFill/>
            <a:miter lim="800000"/>
            <a:headEnd/>
            <a:tailEnd/>
          </a:ln>
          <a:effectLst/>
        </p:spPr>
        <p:txBody>
          <a:bodyPr wrap="none">
            <a:spAutoFit/>
          </a:bodyPr>
          <a:lstStyle/>
          <a:p>
            <a:r>
              <a:rPr lang="en-US" dirty="0" smtClean="0"/>
              <a:t>(4b) Replication Services</a:t>
            </a:r>
            <a:endParaRPr lang="en-US" dirty="0"/>
          </a:p>
        </p:txBody>
      </p:sp>
      <p:sp>
        <p:nvSpPr>
          <p:cNvPr id="26" name="Line 30"/>
          <p:cNvSpPr>
            <a:spLocks noChangeShapeType="1"/>
          </p:cNvSpPr>
          <p:nvPr/>
        </p:nvSpPr>
        <p:spPr bwMode="auto">
          <a:xfrm flipH="1" flipV="1">
            <a:off x="5410200" y="4800600"/>
            <a:ext cx="1676400" cy="838200"/>
          </a:xfrm>
          <a:prstGeom prst="line">
            <a:avLst/>
          </a:prstGeom>
          <a:noFill/>
          <a:ln w="9525">
            <a:solidFill>
              <a:schemeClr val="tx1"/>
            </a:solidFill>
            <a:round/>
            <a:headEnd type="triangle" w="med" len="med"/>
            <a:tailEnd/>
          </a:ln>
          <a:effectLst/>
        </p:spPr>
        <p:txBody>
          <a:bodyPr/>
          <a:lstStyle/>
          <a:p>
            <a:endParaRPr lang="en-US"/>
          </a:p>
        </p:txBody>
      </p:sp>
      <p:sp>
        <p:nvSpPr>
          <p:cNvPr id="27" name="Text Box 31"/>
          <p:cNvSpPr txBox="1">
            <a:spLocks noChangeArrowheads="1"/>
          </p:cNvSpPr>
          <p:nvPr/>
        </p:nvSpPr>
        <p:spPr bwMode="auto">
          <a:xfrm rot="1613848">
            <a:off x="5348593" y="5179256"/>
            <a:ext cx="1677511" cy="369332"/>
          </a:xfrm>
          <a:prstGeom prst="rect">
            <a:avLst/>
          </a:prstGeom>
          <a:noFill/>
          <a:ln w="9525">
            <a:noFill/>
            <a:miter lim="800000"/>
            <a:headEnd/>
            <a:tailEnd/>
          </a:ln>
          <a:effectLst/>
        </p:spPr>
        <p:txBody>
          <a:bodyPr wrap="none">
            <a:spAutoFit/>
          </a:bodyPr>
          <a:lstStyle/>
          <a:p>
            <a:r>
              <a:rPr lang="en-US" dirty="0" smtClean="0"/>
              <a:t>(7) </a:t>
            </a:r>
            <a:r>
              <a:rPr lang="en-US" dirty="0"/>
              <a:t>Visualization</a:t>
            </a:r>
          </a:p>
        </p:txBody>
      </p:sp>
      <p:sp>
        <p:nvSpPr>
          <p:cNvPr id="28" name="Rectangle 32"/>
          <p:cNvSpPr>
            <a:spLocks noChangeArrowheads="1"/>
          </p:cNvSpPr>
          <p:nvPr/>
        </p:nvSpPr>
        <p:spPr bwMode="auto">
          <a:xfrm rot="-580633">
            <a:off x="990600" y="3352800"/>
            <a:ext cx="533400" cy="304800"/>
          </a:xfrm>
          <a:prstGeom prst="rect">
            <a:avLst/>
          </a:prstGeom>
          <a:solidFill>
            <a:srgbClr val="EAEAEA"/>
          </a:solidFill>
          <a:ln w="9525">
            <a:solidFill>
              <a:schemeClr val="tx1"/>
            </a:solidFill>
            <a:miter lim="800000"/>
            <a:headEnd/>
            <a:tailEnd/>
          </a:ln>
          <a:effectLst/>
        </p:spPr>
        <p:txBody>
          <a:bodyPr wrap="none" anchor="ctr"/>
          <a:lstStyle/>
          <a:p>
            <a:endParaRPr lang="en-US"/>
          </a:p>
        </p:txBody>
      </p:sp>
      <p:sp>
        <p:nvSpPr>
          <p:cNvPr id="29" name="Text Box 33"/>
          <p:cNvSpPr txBox="1">
            <a:spLocks noChangeArrowheads="1"/>
          </p:cNvSpPr>
          <p:nvPr/>
        </p:nvSpPr>
        <p:spPr bwMode="auto">
          <a:xfrm>
            <a:off x="3657600" y="2438400"/>
            <a:ext cx="1981200" cy="998538"/>
          </a:xfrm>
          <a:prstGeom prst="rect">
            <a:avLst/>
          </a:prstGeom>
          <a:noFill/>
          <a:ln w="9525">
            <a:noFill/>
            <a:round/>
            <a:headEnd/>
            <a:tailEnd/>
          </a:ln>
          <a:effectLst/>
        </p:spPr>
        <p:txBody>
          <a:bodyPr lIns="90000" tIns="73224" rIns="90000" bIns="45000"/>
          <a:lstStyle/>
          <a:p>
            <a:pPr algn="ctr"/>
            <a:r>
              <a:rPr lang="en-US" sz="3200" dirty="0" err="1" smtClean="0">
                <a:solidFill>
                  <a:schemeClr val="tx1">
                    <a:lumMod val="65000"/>
                    <a:lumOff val="35000"/>
                  </a:schemeClr>
                </a:solidFill>
              </a:rPr>
              <a:t>iDigBio</a:t>
            </a:r>
            <a:r>
              <a:rPr lang="en-US" sz="3200" dirty="0" smtClean="0">
                <a:solidFill>
                  <a:schemeClr val="tx1">
                    <a:lumMod val="65000"/>
                    <a:lumOff val="35000"/>
                  </a:schemeClr>
                </a:solidFill>
              </a:rPr>
              <a:t> Cloud</a:t>
            </a:r>
            <a:endParaRPr lang="en-US" dirty="0">
              <a:solidFill>
                <a:schemeClr val="tx1">
                  <a:lumMod val="65000"/>
                  <a:lumOff val="35000"/>
                </a:schemeClr>
              </a:solidFill>
            </a:endParaRPr>
          </a:p>
        </p:txBody>
      </p:sp>
      <p:sp>
        <p:nvSpPr>
          <p:cNvPr id="30" name="Line 34"/>
          <p:cNvSpPr>
            <a:spLocks noChangeShapeType="1"/>
          </p:cNvSpPr>
          <p:nvPr/>
        </p:nvSpPr>
        <p:spPr bwMode="auto">
          <a:xfrm>
            <a:off x="2133600" y="2819400"/>
            <a:ext cx="2209800" cy="1524000"/>
          </a:xfrm>
          <a:prstGeom prst="line">
            <a:avLst/>
          </a:prstGeom>
          <a:noFill/>
          <a:ln w="9525">
            <a:solidFill>
              <a:schemeClr val="tx1"/>
            </a:solidFill>
            <a:round/>
            <a:headEnd type="triangle"/>
            <a:tailEnd type="none" w="med" len="med"/>
          </a:ln>
          <a:effectLst/>
        </p:spPr>
        <p:txBody>
          <a:bodyPr/>
          <a:lstStyle/>
          <a:p>
            <a:endParaRPr lang="en-US"/>
          </a:p>
        </p:txBody>
      </p:sp>
      <p:sp>
        <p:nvSpPr>
          <p:cNvPr id="31" name="Text Box 35"/>
          <p:cNvSpPr txBox="1">
            <a:spLocks noChangeArrowheads="1"/>
          </p:cNvSpPr>
          <p:nvPr/>
        </p:nvSpPr>
        <p:spPr bwMode="auto">
          <a:xfrm rot="2017022">
            <a:off x="2011438" y="3480815"/>
            <a:ext cx="2163477" cy="646331"/>
          </a:xfrm>
          <a:prstGeom prst="rect">
            <a:avLst/>
          </a:prstGeom>
          <a:noFill/>
          <a:ln w="9525">
            <a:noFill/>
            <a:miter lim="800000"/>
            <a:headEnd/>
            <a:tailEnd/>
          </a:ln>
          <a:effectLst/>
        </p:spPr>
        <p:txBody>
          <a:bodyPr wrap="none">
            <a:spAutoFit/>
          </a:bodyPr>
          <a:lstStyle/>
          <a:p>
            <a:pPr marL="342900" indent="-342900" algn="ctr"/>
            <a:r>
              <a:rPr lang="en-US" dirty="0" smtClean="0">
                <a:sym typeface="Wingdings"/>
              </a:rPr>
              <a:t>(1) </a:t>
            </a:r>
            <a:r>
              <a:rPr lang="en-US" dirty="0" smtClean="0"/>
              <a:t>Download </a:t>
            </a:r>
            <a:r>
              <a:rPr lang="en-US" dirty="0" err="1" smtClean="0"/>
              <a:t>iDigBio</a:t>
            </a:r>
            <a:endParaRPr lang="en-US" dirty="0"/>
          </a:p>
          <a:p>
            <a:pPr marL="342900" indent="-342900" algn="ctr"/>
            <a:r>
              <a:rPr lang="en-US" dirty="0"/>
              <a:t>   appliance</a:t>
            </a:r>
          </a:p>
        </p:txBody>
      </p:sp>
      <p:pic>
        <p:nvPicPr>
          <p:cNvPr id="32" name="Picture 10"/>
          <p:cNvPicPr>
            <a:picLocks noChangeAspect="1" noChangeArrowheads="1"/>
          </p:cNvPicPr>
          <p:nvPr/>
        </p:nvPicPr>
        <p:blipFill>
          <a:blip r:embed="rId5" cstate="print"/>
          <a:srcRect/>
          <a:stretch>
            <a:fillRect/>
          </a:stretch>
        </p:blipFill>
        <p:spPr bwMode="auto">
          <a:xfrm>
            <a:off x="1143000" y="4953000"/>
            <a:ext cx="1143000" cy="1577578"/>
          </a:xfrm>
          <a:prstGeom prst="rect">
            <a:avLst/>
          </a:prstGeom>
          <a:noFill/>
          <a:ln w="9525">
            <a:noFill/>
            <a:round/>
            <a:headEnd/>
            <a:tailEnd/>
          </a:ln>
          <a:effectLst/>
        </p:spPr>
      </p:pic>
      <p:sp>
        <p:nvSpPr>
          <p:cNvPr id="33" name="Text Box 18"/>
          <p:cNvSpPr txBox="1">
            <a:spLocks noChangeArrowheads="1"/>
          </p:cNvSpPr>
          <p:nvPr/>
        </p:nvSpPr>
        <p:spPr bwMode="auto">
          <a:xfrm>
            <a:off x="0" y="6019800"/>
            <a:ext cx="1306063" cy="646331"/>
          </a:xfrm>
          <a:prstGeom prst="rect">
            <a:avLst/>
          </a:prstGeom>
          <a:noFill/>
          <a:ln w="9525">
            <a:noFill/>
            <a:miter lim="800000"/>
            <a:headEnd/>
            <a:tailEnd/>
          </a:ln>
          <a:effectLst/>
        </p:spPr>
        <p:txBody>
          <a:bodyPr wrap="none">
            <a:spAutoFit/>
          </a:bodyPr>
          <a:lstStyle/>
          <a:p>
            <a:r>
              <a:rPr lang="en-US" dirty="0" smtClean="0"/>
              <a:t>Global </a:t>
            </a:r>
          </a:p>
          <a:p>
            <a:r>
              <a:rPr lang="en-US" dirty="0" smtClean="0"/>
              <a:t>Aggregators</a:t>
            </a:r>
            <a:endParaRPr lang="en-US" dirty="0"/>
          </a:p>
        </p:txBody>
      </p:sp>
      <p:sp>
        <p:nvSpPr>
          <p:cNvPr id="34" name="Line 27"/>
          <p:cNvSpPr>
            <a:spLocks noChangeShapeType="1"/>
          </p:cNvSpPr>
          <p:nvPr/>
        </p:nvSpPr>
        <p:spPr bwMode="auto">
          <a:xfrm flipH="1">
            <a:off x="2286000" y="4648200"/>
            <a:ext cx="2133600" cy="914400"/>
          </a:xfrm>
          <a:prstGeom prst="line">
            <a:avLst/>
          </a:prstGeom>
          <a:noFill/>
          <a:ln w="9525">
            <a:solidFill>
              <a:schemeClr val="tx1"/>
            </a:solidFill>
            <a:round/>
            <a:headEnd/>
            <a:tailEnd type="triangle" w="med" len="med"/>
          </a:ln>
          <a:effectLst/>
        </p:spPr>
        <p:txBody>
          <a:bodyPr/>
          <a:lstStyle/>
          <a:p>
            <a:endParaRPr lang="en-US"/>
          </a:p>
        </p:txBody>
      </p:sp>
      <p:sp>
        <p:nvSpPr>
          <p:cNvPr id="35" name="Text Box 21"/>
          <p:cNvSpPr txBox="1">
            <a:spLocks noChangeArrowheads="1"/>
          </p:cNvSpPr>
          <p:nvPr/>
        </p:nvSpPr>
        <p:spPr bwMode="auto">
          <a:xfrm rot="20187541">
            <a:off x="2394034" y="5106663"/>
            <a:ext cx="2061655" cy="369332"/>
          </a:xfrm>
          <a:prstGeom prst="rect">
            <a:avLst/>
          </a:prstGeom>
          <a:noFill/>
          <a:ln w="9525">
            <a:noFill/>
            <a:miter lim="800000"/>
            <a:headEnd/>
            <a:tailEnd/>
          </a:ln>
          <a:effectLst/>
        </p:spPr>
        <p:txBody>
          <a:bodyPr wrap="none">
            <a:spAutoFit/>
          </a:bodyPr>
          <a:lstStyle/>
          <a:p>
            <a:r>
              <a:rPr lang="en-US" dirty="0" smtClean="0"/>
              <a:t>(4a) Data publishing</a:t>
            </a:r>
            <a:endParaRPr lang="en-US" dirty="0"/>
          </a:p>
        </p:txBody>
      </p:sp>
      <p:sp>
        <p:nvSpPr>
          <p:cNvPr id="36" name="Text Box 18"/>
          <p:cNvSpPr txBox="1">
            <a:spLocks noChangeArrowheads="1"/>
          </p:cNvSpPr>
          <p:nvPr/>
        </p:nvSpPr>
        <p:spPr bwMode="auto">
          <a:xfrm>
            <a:off x="7772400" y="6019800"/>
            <a:ext cx="1580924" cy="646331"/>
          </a:xfrm>
          <a:prstGeom prst="rect">
            <a:avLst/>
          </a:prstGeom>
          <a:noFill/>
          <a:ln w="9525">
            <a:noFill/>
            <a:miter lim="800000"/>
            <a:headEnd/>
            <a:tailEnd/>
          </a:ln>
          <a:effectLst/>
        </p:spPr>
        <p:txBody>
          <a:bodyPr wrap="square">
            <a:spAutoFit/>
          </a:bodyPr>
          <a:lstStyle/>
          <a:p>
            <a:r>
              <a:rPr lang="en-US" dirty="0" smtClean="0"/>
              <a:t>Domain Data Consumer</a:t>
            </a:r>
            <a:endParaRPr lang="en-US" dirty="0"/>
          </a:p>
        </p:txBody>
      </p:sp>
      <p:sp>
        <p:nvSpPr>
          <p:cNvPr id="38" name="Line 30"/>
          <p:cNvSpPr>
            <a:spLocks noChangeShapeType="1"/>
          </p:cNvSpPr>
          <p:nvPr/>
        </p:nvSpPr>
        <p:spPr bwMode="auto">
          <a:xfrm flipH="1" flipV="1">
            <a:off x="5410200" y="4267200"/>
            <a:ext cx="1981200" cy="990600"/>
          </a:xfrm>
          <a:prstGeom prst="line">
            <a:avLst/>
          </a:prstGeom>
          <a:noFill/>
          <a:ln w="9525">
            <a:solidFill>
              <a:schemeClr val="tx1"/>
            </a:solidFill>
            <a:round/>
            <a:headEnd type="triangle" w="med" len="med"/>
            <a:tailEnd/>
          </a:ln>
          <a:effectLst/>
        </p:spPr>
        <p:txBody>
          <a:bodyPr/>
          <a:lstStyle/>
          <a:p>
            <a:endParaRPr lang="en-US"/>
          </a:p>
        </p:txBody>
      </p:sp>
      <p:sp>
        <p:nvSpPr>
          <p:cNvPr id="39" name="Text Box 26"/>
          <p:cNvSpPr txBox="1">
            <a:spLocks noChangeArrowheads="1"/>
          </p:cNvSpPr>
          <p:nvPr/>
        </p:nvSpPr>
        <p:spPr bwMode="auto">
          <a:xfrm rot="1548844">
            <a:off x="5266537" y="4201310"/>
            <a:ext cx="2645333" cy="646331"/>
          </a:xfrm>
          <a:prstGeom prst="rect">
            <a:avLst/>
          </a:prstGeom>
          <a:noFill/>
          <a:ln w="9525">
            <a:noFill/>
            <a:miter lim="800000"/>
            <a:headEnd/>
            <a:tailEnd/>
          </a:ln>
          <a:effectLst/>
        </p:spPr>
        <p:txBody>
          <a:bodyPr wrap="square">
            <a:spAutoFit/>
          </a:bodyPr>
          <a:lstStyle/>
          <a:p>
            <a:pPr algn="ctr"/>
            <a:r>
              <a:rPr lang="en-US" dirty="0" smtClean="0"/>
              <a:t>(5</a:t>
            </a:r>
            <a:r>
              <a:rPr lang="en-US" dirty="0"/>
              <a:t>) </a:t>
            </a:r>
            <a:r>
              <a:rPr lang="en-US" dirty="0" smtClean="0"/>
              <a:t>Download analysis appliance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20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fade">
                                      <p:cBhvr>
                                        <p:cTn id="20" dur="2000"/>
                                        <p:tgtEl>
                                          <p:spTgt spid="25">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animEffect transition="in" filter="fade">
                                      <p:cBhvr>
                                        <p:cTn id="23" dur="2000"/>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xEl>
                                              <p:pRg st="0" end="0"/>
                                            </p:txEl>
                                          </p:spTgt>
                                        </p:tgtEl>
                                        <p:attrNameLst>
                                          <p:attrName>style.visibility</p:attrName>
                                        </p:attrNameLst>
                                      </p:cBhvr>
                                      <p:to>
                                        <p:strVal val="visible"/>
                                      </p:to>
                                    </p:set>
                                    <p:animEffect transition="in" filter="fade">
                                      <p:cBhvr>
                                        <p:cTn id="28" dur="2000"/>
                                        <p:tgtEl>
                                          <p:spTgt spid="3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fade">
                                      <p:cBhvr>
                                        <p:cTn id="33" dur="2000"/>
                                        <p:tgtEl>
                                          <p:spTgt spid="2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xEl>
                                              <p:pRg st="0" end="0"/>
                                            </p:txEl>
                                          </p:spTgt>
                                        </p:tgtEl>
                                        <p:attrNameLst>
                                          <p:attrName>style.visibility</p:attrName>
                                        </p:attrNameLst>
                                      </p:cBhvr>
                                      <p:to>
                                        <p:strVal val="visible"/>
                                      </p:to>
                                    </p:set>
                                    <p:animEffect transition="in" filter="fade">
                                      <p:cBhvr>
                                        <p:cTn id="38"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22" grpId="0" build="allAtOnce"/>
      <p:bldP spid="24" grpId="0" build="allAtOnce"/>
      <p:bldP spid="25" grpId="0" build="allAtOnce"/>
      <p:bldP spid="27" grpId="0" build="allAtOnce"/>
      <p:bldP spid="35" grpId="0" build="allAtOnce"/>
      <p:bldP spid="3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Short term</a:t>
            </a:r>
            <a:endParaRPr lang="en-US" dirty="0"/>
          </a:p>
        </p:txBody>
      </p:sp>
      <p:pic>
        <p:nvPicPr>
          <p:cNvPr id="37" name="Picture 4" descr="C:\Users\renato\AppData\Local\Microsoft\Windows\Temporary Internet Files\Content.IE5\4VLQFGSN\MC900432624[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95" y="3279313"/>
            <a:ext cx="889574" cy="889574"/>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p:cNvSpPr txBox="1"/>
          <p:nvPr/>
        </p:nvSpPr>
        <p:spPr>
          <a:xfrm>
            <a:off x="2802181" y="2286000"/>
            <a:ext cx="1100301" cy="646331"/>
          </a:xfrm>
          <a:prstGeom prst="rect">
            <a:avLst/>
          </a:prstGeom>
          <a:noFill/>
        </p:spPr>
        <p:txBody>
          <a:bodyPr wrap="none" rtlCol="0">
            <a:spAutoFit/>
          </a:bodyPr>
          <a:lstStyle/>
          <a:p>
            <a:r>
              <a:rPr lang="en-US" dirty="0" smtClean="0"/>
              <a:t>Ingestion </a:t>
            </a:r>
          </a:p>
          <a:p>
            <a:r>
              <a:rPr lang="en-US" dirty="0" smtClean="0"/>
              <a:t>appliance</a:t>
            </a:r>
          </a:p>
        </p:txBody>
      </p:sp>
      <p:pic>
        <p:nvPicPr>
          <p:cNvPr id="4" name="Picture 3" descr="C:\Users\renato\AppData\Local\Microsoft\Windows\Temporary Internet Files\Content.IE5\4VLQFGSN\MP900390579[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7671" y="3178287"/>
            <a:ext cx="706628"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Users\renato\AppData\Local\Microsoft\Windows\Temporary Internet Files\Content.IE5\0AV5N67X\MP900316369[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85616" y="4567693"/>
            <a:ext cx="891584" cy="604791"/>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685800" y="2607309"/>
            <a:ext cx="1506695" cy="369332"/>
          </a:xfrm>
          <a:prstGeom prst="rect">
            <a:avLst/>
          </a:prstGeom>
          <a:noFill/>
        </p:spPr>
        <p:txBody>
          <a:bodyPr wrap="none" rtlCol="0">
            <a:spAutoFit/>
          </a:bodyPr>
          <a:lstStyle/>
          <a:p>
            <a:r>
              <a:rPr lang="en-US" dirty="0" smtClean="0"/>
              <a:t>Web-based UI</a:t>
            </a:r>
          </a:p>
        </p:txBody>
      </p:sp>
      <p:sp>
        <p:nvSpPr>
          <p:cNvPr id="8" name="Rectangle 7"/>
          <p:cNvSpPr/>
          <p:nvPr/>
        </p:nvSpPr>
        <p:spPr>
          <a:xfrm>
            <a:off x="2252383" y="2976641"/>
            <a:ext cx="1993940" cy="11922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3"/>
            <a:endCxn id="8" idx="1"/>
          </p:cNvCxnSpPr>
          <p:nvPr/>
        </p:nvCxnSpPr>
        <p:spPr>
          <a:xfrm flipV="1">
            <a:off x="1684299" y="3572764"/>
            <a:ext cx="568084" cy="100823"/>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5" idx="0"/>
          </p:cNvCxnSpPr>
          <p:nvPr/>
        </p:nvCxnSpPr>
        <p:spPr>
          <a:xfrm>
            <a:off x="2831408" y="4168887"/>
            <a:ext cx="0" cy="39880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390697" y="5196492"/>
            <a:ext cx="2181303" cy="1754326"/>
          </a:xfrm>
          <a:prstGeom prst="rect">
            <a:avLst/>
          </a:prstGeom>
          <a:noFill/>
        </p:spPr>
        <p:txBody>
          <a:bodyPr wrap="none" rtlCol="0">
            <a:spAutoFit/>
          </a:bodyPr>
          <a:lstStyle/>
          <a:p>
            <a:r>
              <a:rPr lang="en-US" dirty="0" smtClean="0"/>
              <a:t>Images captured</a:t>
            </a:r>
          </a:p>
          <a:p>
            <a:r>
              <a:rPr lang="en-US" dirty="0" smtClean="0"/>
              <a:t>(e.g. HD/flash media)</a:t>
            </a:r>
          </a:p>
          <a:p>
            <a:r>
              <a:rPr lang="en-US" dirty="0" smtClean="0">
                <a:solidFill>
                  <a:srgbClr val="FF0000"/>
                </a:solidFill>
              </a:rPr>
              <a:t>/images</a:t>
            </a:r>
            <a:r>
              <a:rPr lang="en-US" dirty="0" smtClean="0"/>
              <a:t>/1/100.tif</a:t>
            </a:r>
          </a:p>
          <a:p>
            <a:r>
              <a:rPr lang="en-US" dirty="0"/>
              <a:t> </a:t>
            </a:r>
            <a:r>
              <a:rPr lang="en-US" dirty="0" smtClean="0"/>
              <a:t>             /1/101.tif</a:t>
            </a:r>
          </a:p>
          <a:p>
            <a:r>
              <a:rPr lang="en-US" dirty="0"/>
              <a:t> </a:t>
            </a:r>
            <a:r>
              <a:rPr lang="en-US" dirty="0" smtClean="0"/>
              <a:t>             /2/200.tif</a:t>
            </a:r>
          </a:p>
          <a:p>
            <a:r>
              <a:rPr lang="en-US" dirty="0"/>
              <a:t> </a:t>
            </a:r>
            <a:r>
              <a:rPr lang="en-US" dirty="0" smtClean="0"/>
              <a:t>                …</a:t>
            </a:r>
          </a:p>
        </p:txBody>
      </p:sp>
      <p:pic>
        <p:nvPicPr>
          <p:cNvPr id="54"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6476999" y="2750889"/>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6629399" y="2954437"/>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6853174" y="3183037"/>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081774" y="3411637"/>
            <a:ext cx="995425" cy="1969521"/>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p:cNvSpPr txBox="1"/>
          <p:nvPr/>
        </p:nvSpPr>
        <p:spPr>
          <a:xfrm>
            <a:off x="6553199" y="5057992"/>
            <a:ext cx="1483098" cy="923330"/>
          </a:xfrm>
          <a:prstGeom prst="rect">
            <a:avLst/>
          </a:prstGeom>
          <a:noFill/>
        </p:spPr>
        <p:txBody>
          <a:bodyPr wrap="none" rtlCol="0">
            <a:spAutoFit/>
          </a:bodyPr>
          <a:lstStyle/>
          <a:p>
            <a:r>
              <a:rPr lang="en-US" dirty="0" err="1" smtClean="0"/>
              <a:t>iDigBio</a:t>
            </a:r>
            <a:r>
              <a:rPr lang="en-US" dirty="0" smtClean="0"/>
              <a:t> object</a:t>
            </a:r>
          </a:p>
          <a:p>
            <a:r>
              <a:rPr lang="en-US" dirty="0" smtClean="0"/>
              <a:t>Storage cloud</a:t>
            </a:r>
          </a:p>
          <a:p>
            <a:r>
              <a:rPr lang="en-US" dirty="0" smtClean="0"/>
              <a:t>(Swift)</a:t>
            </a:r>
            <a:endParaRPr lang="en-US" dirty="0"/>
          </a:p>
        </p:txBody>
      </p:sp>
      <p:cxnSp>
        <p:nvCxnSpPr>
          <p:cNvPr id="61" name="Straight Arrow Connector 60"/>
          <p:cNvCxnSpPr/>
          <p:nvPr/>
        </p:nvCxnSpPr>
        <p:spPr>
          <a:xfrm>
            <a:off x="4229419" y="3698843"/>
            <a:ext cx="2323780" cy="12766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683487" y="2988309"/>
            <a:ext cx="1473352" cy="646331"/>
          </a:xfrm>
          <a:prstGeom prst="rect">
            <a:avLst/>
          </a:prstGeom>
          <a:noFill/>
        </p:spPr>
        <p:txBody>
          <a:bodyPr wrap="none" rtlCol="0">
            <a:spAutoFit/>
          </a:bodyPr>
          <a:lstStyle/>
          <a:p>
            <a:r>
              <a:rPr lang="en-US" dirty="0" smtClean="0"/>
              <a:t>Batch upload,</a:t>
            </a:r>
          </a:p>
          <a:p>
            <a:r>
              <a:rPr lang="en-US" dirty="0" smtClean="0"/>
              <a:t>Cloud APIs</a:t>
            </a:r>
            <a:endParaRPr lang="en-US" dirty="0"/>
          </a:p>
        </p:txBody>
      </p:sp>
      <p:cxnSp>
        <p:nvCxnSpPr>
          <p:cNvPr id="23" name="Straight Connector 22"/>
          <p:cNvCxnSpPr/>
          <p:nvPr/>
        </p:nvCxnSpPr>
        <p:spPr>
          <a:xfrm>
            <a:off x="2252383" y="3762676"/>
            <a:ext cx="19770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8" idx="0"/>
          </p:cNvCxnSpPr>
          <p:nvPr/>
        </p:nvCxnSpPr>
        <p:spPr>
          <a:xfrm flipH="1">
            <a:off x="3240901" y="2976641"/>
            <a:ext cx="8452" cy="786035"/>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353475" y="3068158"/>
            <a:ext cx="769634" cy="646331"/>
          </a:xfrm>
          <a:prstGeom prst="rect">
            <a:avLst/>
          </a:prstGeom>
          <a:noFill/>
        </p:spPr>
        <p:txBody>
          <a:bodyPr wrap="none" rtlCol="0">
            <a:spAutoFit/>
          </a:bodyPr>
          <a:lstStyle/>
          <a:p>
            <a:r>
              <a:rPr lang="en-US" dirty="0"/>
              <a:t>W</a:t>
            </a:r>
            <a:r>
              <a:rPr lang="en-US" dirty="0" smtClean="0"/>
              <a:t>eb</a:t>
            </a:r>
          </a:p>
          <a:p>
            <a:r>
              <a:rPr lang="en-US" dirty="0" smtClean="0"/>
              <a:t>server</a:t>
            </a:r>
          </a:p>
        </p:txBody>
      </p:sp>
      <p:sp>
        <p:nvSpPr>
          <p:cNvPr id="64" name="TextBox 63"/>
          <p:cNvSpPr txBox="1"/>
          <p:nvPr/>
        </p:nvSpPr>
        <p:spPr>
          <a:xfrm>
            <a:off x="3352331" y="3068158"/>
            <a:ext cx="726481" cy="646331"/>
          </a:xfrm>
          <a:prstGeom prst="rect">
            <a:avLst/>
          </a:prstGeom>
          <a:noFill/>
        </p:spPr>
        <p:txBody>
          <a:bodyPr wrap="none" rtlCol="0">
            <a:spAutoFit/>
          </a:bodyPr>
          <a:lstStyle/>
          <a:p>
            <a:r>
              <a:rPr lang="en-US" dirty="0" smtClean="0"/>
              <a:t>Cloud</a:t>
            </a:r>
          </a:p>
          <a:p>
            <a:r>
              <a:rPr lang="en-US" dirty="0" smtClean="0"/>
              <a:t>client</a:t>
            </a:r>
          </a:p>
        </p:txBody>
      </p:sp>
      <p:sp>
        <p:nvSpPr>
          <p:cNvPr id="65" name="TextBox 64"/>
          <p:cNvSpPr txBox="1"/>
          <p:nvPr/>
        </p:nvSpPr>
        <p:spPr>
          <a:xfrm>
            <a:off x="2590800" y="3750309"/>
            <a:ext cx="1397049" cy="369332"/>
          </a:xfrm>
          <a:prstGeom prst="rect">
            <a:avLst/>
          </a:prstGeom>
          <a:noFill/>
        </p:spPr>
        <p:txBody>
          <a:bodyPr wrap="none" rtlCol="0">
            <a:spAutoFit/>
          </a:bodyPr>
          <a:lstStyle/>
          <a:p>
            <a:r>
              <a:rPr lang="en-US" dirty="0" smtClean="0"/>
              <a:t>File interface</a:t>
            </a:r>
          </a:p>
        </p:txBody>
      </p:sp>
      <p:cxnSp>
        <p:nvCxnSpPr>
          <p:cNvPr id="66" name="Straight Arrow Connector 65"/>
          <p:cNvCxnSpPr/>
          <p:nvPr/>
        </p:nvCxnSpPr>
        <p:spPr>
          <a:xfrm>
            <a:off x="4267200" y="3546443"/>
            <a:ext cx="2323780" cy="12766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8004" y="4600792"/>
            <a:ext cx="1930337" cy="646331"/>
          </a:xfrm>
          <a:prstGeom prst="rect">
            <a:avLst/>
          </a:prstGeom>
          <a:noFill/>
        </p:spPr>
        <p:txBody>
          <a:bodyPr wrap="none" rtlCol="0">
            <a:spAutoFit/>
          </a:bodyPr>
          <a:lstStyle/>
          <a:p>
            <a:r>
              <a:rPr lang="en-US" dirty="0" smtClean="0"/>
              <a:t>/1/100.tif	    GUID1</a:t>
            </a:r>
          </a:p>
          <a:p>
            <a:r>
              <a:rPr lang="en-US" dirty="0" smtClean="0"/>
              <a:t>/1/101.tif	    GUID2</a:t>
            </a:r>
          </a:p>
        </p:txBody>
      </p:sp>
      <p:cxnSp>
        <p:nvCxnSpPr>
          <p:cNvPr id="68" name="Straight Arrow Connector 67"/>
          <p:cNvCxnSpPr>
            <a:stCxn id="67" idx="0"/>
          </p:cNvCxnSpPr>
          <p:nvPr/>
        </p:nvCxnSpPr>
        <p:spPr>
          <a:xfrm flipV="1">
            <a:off x="1003173" y="4167798"/>
            <a:ext cx="327812" cy="432994"/>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Content Placeholder 2"/>
          <p:cNvSpPr>
            <a:spLocks noGrp="1"/>
          </p:cNvSpPr>
          <p:nvPr>
            <p:ph idx="1"/>
          </p:nvPr>
        </p:nvSpPr>
        <p:spPr>
          <a:xfrm>
            <a:off x="457200" y="1295401"/>
            <a:ext cx="8229600" cy="990600"/>
          </a:xfrm>
        </p:spPr>
        <p:txBody>
          <a:bodyPr>
            <a:normAutofit/>
          </a:bodyPr>
          <a:lstStyle/>
          <a:p>
            <a:r>
              <a:rPr lang="en-US" dirty="0" smtClean="0"/>
              <a:t>Facilitate data ingestion, interface with </a:t>
            </a:r>
            <a:r>
              <a:rPr lang="en-US" dirty="0" err="1" smtClean="0"/>
              <a:t>iDigBio</a:t>
            </a:r>
            <a:endParaRPr lang="en-US" dirty="0" smtClean="0"/>
          </a:p>
          <a:p>
            <a:r>
              <a:rPr lang="en-US" dirty="0" smtClean="0"/>
              <a:t>Tools identified by community in workshops/groups</a:t>
            </a:r>
          </a:p>
          <a:p>
            <a:pPr lvl="2"/>
            <a:endParaRPr lang="en-US" dirty="0" smtClean="0"/>
          </a:p>
          <a:p>
            <a:endParaRPr lang="en-US" dirty="0" smtClean="0"/>
          </a:p>
          <a:p>
            <a:endParaRPr lang="en-US" dirty="0"/>
          </a:p>
        </p:txBody>
      </p:sp>
    </p:spTree>
    <p:extLst>
      <p:ext uri="{BB962C8B-B14F-4D97-AF65-F5344CB8AC3E}">
        <p14:creationId xmlns:p14="http://schemas.microsoft.com/office/powerpoint/2010/main" xmlns="" val="2915244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0" y="1774423"/>
            <a:ext cx="1981200" cy="19974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Medium-term – “Marketplace”</a:t>
            </a:r>
            <a:endParaRPr lang="en-US" dirty="0"/>
          </a:p>
        </p:txBody>
      </p:sp>
      <p:sp>
        <p:nvSpPr>
          <p:cNvPr id="6" name="Rectangle 5"/>
          <p:cNvSpPr/>
          <p:nvPr/>
        </p:nvSpPr>
        <p:spPr>
          <a:xfrm>
            <a:off x="2361913" y="2743199"/>
            <a:ext cx="2363321" cy="26129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9921" y="5356177"/>
            <a:ext cx="1448410" cy="369332"/>
          </a:xfrm>
          <a:prstGeom prst="rect">
            <a:avLst/>
          </a:prstGeom>
          <a:noFill/>
        </p:spPr>
        <p:txBody>
          <a:bodyPr wrap="none" rtlCol="0">
            <a:spAutoFit/>
          </a:bodyPr>
          <a:lstStyle/>
          <a:p>
            <a:r>
              <a:rPr lang="en-US" dirty="0" err="1" smtClean="0"/>
              <a:t>iDigBio</a:t>
            </a:r>
            <a:r>
              <a:rPr lang="en-US" dirty="0"/>
              <a:t> </a:t>
            </a:r>
            <a:r>
              <a:rPr lang="en-US" dirty="0" smtClean="0"/>
              <a:t>Portal</a:t>
            </a:r>
            <a:endParaRPr lang="en-US" dirty="0"/>
          </a:p>
        </p:txBody>
      </p:sp>
      <p:pic>
        <p:nvPicPr>
          <p:cNvPr id="1026" name="Picture 2" descr="C:\Users\renato\AppData\Local\Microsoft\Windows\Temporary Internet Files\Content.IE5\B9LR34VF\MC900432626[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52399" y="2049701"/>
            <a:ext cx="552489" cy="5524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renato\AppData\Local\Microsoft\Windows\Temporary Internet Files\Content.IE5\B9LR34VF\MC90043262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704889" y="1778296"/>
            <a:ext cx="542810" cy="5428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renato\AppData\Local\Microsoft\Windows\Temporary Internet Files\Content.IE5\4VLQFGSN\MC900432624[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9238" y="1335704"/>
            <a:ext cx="889574" cy="889574"/>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renato\AppData\Local\Microsoft\Windows\Temporary Internet Files\Content.IE5\0AV5N67X\MC90043163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71768" y="1295400"/>
            <a:ext cx="970181" cy="97018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1676400" y="3181227"/>
            <a:ext cx="613521" cy="1280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6527" y="2477869"/>
            <a:ext cx="1448473" cy="646331"/>
          </a:xfrm>
          <a:prstGeom prst="rect">
            <a:avLst/>
          </a:prstGeom>
          <a:noFill/>
        </p:spPr>
        <p:txBody>
          <a:bodyPr wrap="none" rtlCol="0">
            <a:spAutoFit/>
          </a:bodyPr>
          <a:lstStyle/>
          <a:p>
            <a:r>
              <a:rPr lang="en-US" dirty="0" smtClean="0"/>
              <a:t>Users/</a:t>
            </a:r>
          </a:p>
          <a:p>
            <a:r>
              <a:rPr lang="en-US" dirty="0"/>
              <a:t> </a:t>
            </a:r>
            <a:r>
              <a:rPr lang="en-US" dirty="0" smtClean="0"/>
              <a:t>   Developers</a:t>
            </a:r>
            <a:endParaRPr lang="en-US" dirty="0"/>
          </a:p>
        </p:txBody>
      </p:sp>
      <p:pic>
        <p:nvPicPr>
          <p:cNvPr id="18" name="Picture 3" descr="C:\Users\renato\AppData\Local\Microsoft\Windows\Temporary Internet Files\Content.IE5\B9LR34VF\MC90043262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62079" y="2947360"/>
            <a:ext cx="542810" cy="54281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3110852" y="2794960"/>
            <a:ext cx="1276311" cy="646331"/>
          </a:xfrm>
          <a:prstGeom prst="rect">
            <a:avLst/>
          </a:prstGeom>
          <a:noFill/>
        </p:spPr>
        <p:txBody>
          <a:bodyPr wrap="none" rtlCol="0">
            <a:spAutoFit/>
          </a:bodyPr>
          <a:lstStyle/>
          <a:p>
            <a:r>
              <a:rPr lang="en-US" dirty="0" smtClean="0"/>
              <a:t>Community</a:t>
            </a:r>
          </a:p>
          <a:p>
            <a:r>
              <a:rPr lang="en-US" dirty="0" smtClean="0"/>
              <a:t>appliances</a:t>
            </a:r>
            <a:endParaRPr lang="en-US" dirty="0"/>
          </a:p>
        </p:txBody>
      </p:sp>
      <p:pic>
        <p:nvPicPr>
          <p:cNvPr id="1032" name="Picture 8" descr="C:\Users\renato\AppData\Local\Microsoft\Windows\Temporary Internet Files\Content.IE5\B9LR34VF\MC900431573[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28039" y="2794960"/>
            <a:ext cx="686087" cy="6906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9" name="Straight Connector 18"/>
          <p:cNvCxnSpPr/>
          <p:nvPr/>
        </p:nvCxnSpPr>
        <p:spPr>
          <a:xfrm>
            <a:off x="3052245" y="2743200"/>
            <a:ext cx="0" cy="87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361913" y="3608078"/>
            <a:ext cx="2363321"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424475" y="1492978"/>
            <a:ext cx="677621" cy="646331"/>
          </a:xfrm>
          <a:prstGeom prst="rect">
            <a:avLst/>
          </a:prstGeom>
          <a:noFill/>
        </p:spPr>
        <p:txBody>
          <a:bodyPr wrap="none" rtlCol="0">
            <a:spAutoFit/>
          </a:bodyPr>
          <a:lstStyle/>
          <a:p>
            <a:r>
              <a:rPr lang="en-US" dirty="0" smtClean="0"/>
              <a:t>End</a:t>
            </a:r>
          </a:p>
          <a:p>
            <a:r>
              <a:rPr lang="en-US" dirty="0" smtClean="0"/>
              <a:t>users</a:t>
            </a:r>
            <a:endParaRPr lang="en-US" dirty="0"/>
          </a:p>
        </p:txBody>
      </p:sp>
      <p:sp>
        <p:nvSpPr>
          <p:cNvPr id="41" name="Oval 40"/>
          <p:cNvSpPr/>
          <p:nvPr/>
        </p:nvSpPr>
        <p:spPr>
          <a:xfrm>
            <a:off x="4912969" y="5019495"/>
            <a:ext cx="1716431" cy="160990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descr="C:\Users\renato\AppData\Local\Microsoft\Windows\Temporary Internet Files\Content.IE5\4VLQFGSN\MC900432624[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44186" y="5074807"/>
            <a:ext cx="444787" cy="444787"/>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C:\Users\renato\AppData\Local\Microsoft\Windows\Temporary Internet Files\Content.IE5\B9LR34VF\MC900432626[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4976653" y="5741988"/>
            <a:ext cx="552489" cy="552489"/>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5470088" y="5484312"/>
            <a:ext cx="1113831" cy="646331"/>
          </a:xfrm>
          <a:prstGeom prst="rect">
            <a:avLst/>
          </a:prstGeom>
          <a:noFill/>
        </p:spPr>
        <p:txBody>
          <a:bodyPr wrap="none" rtlCol="0">
            <a:spAutoFit/>
          </a:bodyPr>
          <a:lstStyle/>
          <a:p>
            <a:r>
              <a:rPr lang="en-US" dirty="0" err="1" smtClean="0"/>
              <a:t>iDigBio</a:t>
            </a:r>
            <a:endParaRPr lang="en-US" dirty="0"/>
          </a:p>
          <a:p>
            <a:r>
              <a:rPr lang="en-US" dirty="0" smtClean="0"/>
              <a:t>Personnel</a:t>
            </a:r>
            <a:endParaRPr lang="en-US" dirty="0"/>
          </a:p>
        </p:txBody>
      </p:sp>
      <p:cxnSp>
        <p:nvCxnSpPr>
          <p:cNvPr id="45" name="Straight Connector 44"/>
          <p:cNvCxnSpPr/>
          <p:nvPr/>
        </p:nvCxnSpPr>
        <p:spPr>
          <a:xfrm>
            <a:off x="3048000" y="3608078"/>
            <a:ext cx="4245" cy="1748098"/>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8" descr="C:\Users\renato\AppData\Local\Microsoft\Windows\Temporary Internet Files\Content.IE5\B9LR34VF\MC900431573[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61913" y="3700774"/>
            <a:ext cx="686087" cy="690661"/>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Freeform 30"/>
          <p:cNvSpPr/>
          <p:nvPr/>
        </p:nvSpPr>
        <p:spPr>
          <a:xfrm>
            <a:off x="4387162" y="4020235"/>
            <a:ext cx="1141979" cy="1161366"/>
          </a:xfrm>
          <a:custGeom>
            <a:avLst/>
            <a:gdLst>
              <a:gd name="connsiteX0" fmla="*/ 1490597 w 1490597"/>
              <a:gd name="connsiteY0" fmla="*/ 563388 h 563388"/>
              <a:gd name="connsiteX1" fmla="*/ 576197 w 1490597"/>
              <a:gd name="connsiteY1" fmla="*/ 62347 h 563388"/>
              <a:gd name="connsiteX2" fmla="*/ 0 w 1490597"/>
              <a:gd name="connsiteY2" fmla="*/ 24769 h 563388"/>
            </a:gdLst>
            <a:ahLst/>
            <a:cxnLst>
              <a:cxn ang="0">
                <a:pos x="connsiteX0" y="connsiteY0"/>
              </a:cxn>
              <a:cxn ang="0">
                <a:pos x="connsiteX1" y="connsiteY1"/>
              </a:cxn>
              <a:cxn ang="0">
                <a:pos x="connsiteX2" y="connsiteY2"/>
              </a:cxn>
            </a:cxnLst>
            <a:rect l="l" t="t" r="r" b="b"/>
            <a:pathLst>
              <a:path w="1490597" h="563388">
                <a:moveTo>
                  <a:pt x="1490597" y="563388"/>
                </a:moveTo>
                <a:cubicBezTo>
                  <a:pt x="1157613" y="357752"/>
                  <a:pt x="824630" y="152117"/>
                  <a:pt x="576197" y="62347"/>
                </a:cubicBezTo>
                <a:cubicBezTo>
                  <a:pt x="327764" y="-27423"/>
                  <a:pt x="163882" y="-1327"/>
                  <a:pt x="0" y="24769"/>
                </a:cubicBezTo>
              </a:path>
            </a:pathLst>
          </a:custGeom>
          <a:noFill/>
          <a:ln w="127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163269" y="3697069"/>
            <a:ext cx="1180131" cy="646331"/>
          </a:xfrm>
          <a:prstGeom prst="rect">
            <a:avLst/>
          </a:prstGeom>
          <a:noFill/>
        </p:spPr>
        <p:txBody>
          <a:bodyPr wrap="none" rtlCol="0">
            <a:spAutoFit/>
          </a:bodyPr>
          <a:lstStyle/>
          <a:p>
            <a:r>
              <a:rPr lang="en-US" dirty="0" err="1" smtClean="0"/>
              <a:t>iDigBio</a:t>
            </a:r>
            <a:endParaRPr lang="en-US" dirty="0" smtClean="0"/>
          </a:p>
          <a:p>
            <a:r>
              <a:rPr lang="en-US" dirty="0" smtClean="0"/>
              <a:t>appliances</a:t>
            </a:r>
            <a:endParaRPr lang="en-US" dirty="0"/>
          </a:p>
        </p:txBody>
      </p:sp>
      <p:cxnSp>
        <p:nvCxnSpPr>
          <p:cNvPr id="54" name="Straight Connector 53"/>
          <p:cNvCxnSpPr/>
          <p:nvPr/>
        </p:nvCxnSpPr>
        <p:spPr>
          <a:xfrm>
            <a:off x="2362200" y="4495800"/>
            <a:ext cx="2363321"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124200" y="4574669"/>
            <a:ext cx="1088247" cy="369332"/>
          </a:xfrm>
          <a:prstGeom prst="rect">
            <a:avLst/>
          </a:prstGeom>
          <a:noFill/>
        </p:spPr>
        <p:txBody>
          <a:bodyPr wrap="none" rtlCol="0">
            <a:spAutoFit/>
          </a:bodyPr>
          <a:lstStyle/>
          <a:p>
            <a:r>
              <a:rPr lang="en-US" dirty="0" smtClean="0"/>
              <a:t>Proposals</a:t>
            </a:r>
            <a:endParaRPr lang="en-US" dirty="0"/>
          </a:p>
        </p:txBody>
      </p:sp>
      <p:cxnSp>
        <p:nvCxnSpPr>
          <p:cNvPr id="58" name="Straight Arrow Connector 57"/>
          <p:cNvCxnSpPr/>
          <p:nvPr/>
        </p:nvCxnSpPr>
        <p:spPr>
          <a:xfrm>
            <a:off x="1291479" y="3397661"/>
            <a:ext cx="1036560" cy="1545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90800" y="4711288"/>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90800" y="4876800"/>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590800" y="5029200"/>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590800" y="5181600"/>
            <a:ext cx="3048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008330" y="5135671"/>
            <a:ext cx="843646" cy="882561"/>
          </a:xfrm>
          <a:custGeom>
            <a:avLst/>
            <a:gdLst>
              <a:gd name="connsiteX0" fmla="*/ 0 w 1427967"/>
              <a:gd name="connsiteY0" fmla="*/ 0 h 1315233"/>
              <a:gd name="connsiteX1" fmla="*/ 413359 w 1427967"/>
              <a:gd name="connsiteY1" fmla="*/ 851770 h 1315233"/>
              <a:gd name="connsiteX2" fmla="*/ 1427967 w 1427967"/>
              <a:gd name="connsiteY2" fmla="*/ 1315233 h 1315233"/>
            </a:gdLst>
            <a:ahLst/>
            <a:cxnLst>
              <a:cxn ang="0">
                <a:pos x="connsiteX0" y="connsiteY0"/>
              </a:cxn>
              <a:cxn ang="0">
                <a:pos x="connsiteX1" y="connsiteY1"/>
              </a:cxn>
              <a:cxn ang="0">
                <a:pos x="connsiteX2" y="connsiteY2"/>
              </a:cxn>
            </a:cxnLst>
            <a:rect l="l" t="t" r="r" b="b"/>
            <a:pathLst>
              <a:path w="1427967" h="1315233">
                <a:moveTo>
                  <a:pt x="0" y="0"/>
                </a:moveTo>
                <a:cubicBezTo>
                  <a:pt x="87682" y="316282"/>
                  <a:pt x="175365" y="632565"/>
                  <a:pt x="413359" y="851770"/>
                </a:cubicBezTo>
                <a:cubicBezTo>
                  <a:pt x="651353" y="1070975"/>
                  <a:pt x="1039660" y="1193104"/>
                  <a:pt x="1427967" y="1315233"/>
                </a:cubicBezTo>
              </a:path>
            </a:pathLst>
          </a:custGeom>
          <a:noFill/>
          <a:ln w="63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descr="C:\Users\renato\AppData\Local\Microsoft\Windows\Temporary Internet Files\Content.IE5\4VLQFGSN\MC900432624[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8289" y="2651523"/>
            <a:ext cx="889574" cy="889574"/>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7" descr="C:\Users\renato\AppData\Local\Microsoft\Windows\Temporary Internet Files\Content.IE5\0AV5N67X\MC90043163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30819" y="2611219"/>
            <a:ext cx="970181" cy="97018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flipV="1">
            <a:off x="4606208" y="2225278"/>
            <a:ext cx="1495888" cy="778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430153" y="3397661"/>
            <a:ext cx="1963872" cy="4699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38773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0" y="1774423"/>
            <a:ext cx="1981200" cy="19974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534400" cy="914400"/>
          </a:xfrm>
        </p:spPr>
        <p:txBody>
          <a:bodyPr>
            <a:normAutofit fontScale="90000"/>
          </a:bodyPr>
          <a:lstStyle/>
          <a:p>
            <a:r>
              <a:rPr lang="en-US" dirty="0" smtClean="0"/>
              <a:t>Long-term – information processing</a:t>
            </a:r>
            <a:endParaRPr lang="en-US" dirty="0"/>
          </a:p>
        </p:txBody>
      </p:sp>
      <p:sp>
        <p:nvSpPr>
          <p:cNvPr id="6" name="Rectangle 5"/>
          <p:cNvSpPr/>
          <p:nvPr/>
        </p:nvSpPr>
        <p:spPr>
          <a:xfrm>
            <a:off x="2362200" y="3288268"/>
            <a:ext cx="13716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28039" y="5040868"/>
            <a:ext cx="1448410" cy="369332"/>
          </a:xfrm>
          <a:prstGeom prst="rect">
            <a:avLst/>
          </a:prstGeom>
          <a:noFill/>
        </p:spPr>
        <p:txBody>
          <a:bodyPr wrap="none" rtlCol="0">
            <a:spAutoFit/>
          </a:bodyPr>
          <a:lstStyle/>
          <a:p>
            <a:r>
              <a:rPr lang="en-US" dirty="0" err="1" smtClean="0"/>
              <a:t>iDigBio</a:t>
            </a:r>
            <a:r>
              <a:rPr lang="en-US" dirty="0"/>
              <a:t> </a:t>
            </a:r>
            <a:r>
              <a:rPr lang="en-US" dirty="0" smtClean="0"/>
              <a:t>Portal</a:t>
            </a:r>
            <a:endParaRPr lang="en-US" dirty="0"/>
          </a:p>
        </p:txBody>
      </p:sp>
      <p:pic>
        <p:nvPicPr>
          <p:cNvPr id="1026" name="Picture 2" descr="C:\Users\renato\AppData\Local\Microsoft\Windows\Temporary Internet Files\Content.IE5\B9LR34VF\MC900432626[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52399" y="2049701"/>
            <a:ext cx="552489" cy="5524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renato\AppData\Local\Microsoft\Windows\Temporary Internet Files\Content.IE5\B9LR34VF\MC90043262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704889" y="1778296"/>
            <a:ext cx="542810" cy="5428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renato\AppData\Local\Microsoft\Windows\Temporary Internet Files\Content.IE5\4VLQFGSN\MC900432624[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48963" y="1640504"/>
            <a:ext cx="889574" cy="88957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306523" y="3160931"/>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renato\AppData\Local\Microsoft\Windows\Temporary Internet Files\Content.IE5\0AV5N67X\MC900431632[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71493" y="1600200"/>
            <a:ext cx="970181" cy="97018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1247699" y="3490170"/>
            <a:ext cx="1080340" cy="96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3484" y="2578028"/>
            <a:ext cx="1448473" cy="646331"/>
          </a:xfrm>
          <a:prstGeom prst="rect">
            <a:avLst/>
          </a:prstGeom>
          <a:noFill/>
        </p:spPr>
        <p:txBody>
          <a:bodyPr wrap="none" rtlCol="0">
            <a:spAutoFit/>
          </a:bodyPr>
          <a:lstStyle/>
          <a:p>
            <a:r>
              <a:rPr lang="en-US" dirty="0" smtClean="0"/>
              <a:t>Users/</a:t>
            </a:r>
          </a:p>
          <a:p>
            <a:r>
              <a:rPr lang="en-US" dirty="0"/>
              <a:t> </a:t>
            </a:r>
            <a:r>
              <a:rPr lang="en-US" dirty="0" smtClean="0"/>
              <a:t>   Developers</a:t>
            </a:r>
            <a:endParaRPr lang="en-US" dirty="0"/>
          </a:p>
        </p:txBody>
      </p:sp>
      <p:pic>
        <p:nvPicPr>
          <p:cNvPr id="18" name="Picture 3" descr="C:\Users\renato\AppData\Local\Microsoft\Windows\Temporary Internet Files\Content.IE5\B9LR34VF\MC90043262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62079" y="2947360"/>
            <a:ext cx="542810" cy="54281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143000" y="3690979"/>
            <a:ext cx="1276311" cy="646331"/>
          </a:xfrm>
          <a:prstGeom prst="rect">
            <a:avLst/>
          </a:prstGeom>
          <a:noFill/>
        </p:spPr>
        <p:txBody>
          <a:bodyPr wrap="none" rtlCol="0">
            <a:spAutoFit/>
          </a:bodyPr>
          <a:lstStyle/>
          <a:p>
            <a:r>
              <a:rPr lang="en-US" dirty="0" smtClean="0"/>
              <a:t>Community</a:t>
            </a:r>
          </a:p>
          <a:p>
            <a:r>
              <a:rPr lang="en-US" dirty="0" smtClean="0"/>
              <a:t>appliances</a:t>
            </a:r>
            <a:endParaRPr lang="en-US" dirty="0"/>
          </a:p>
        </p:txBody>
      </p:sp>
      <p:cxnSp>
        <p:nvCxnSpPr>
          <p:cNvPr id="24" name="Straight Arrow Connector 23"/>
          <p:cNvCxnSpPr/>
          <p:nvPr/>
        </p:nvCxnSpPr>
        <p:spPr>
          <a:xfrm flipV="1">
            <a:off x="3014126" y="2444109"/>
            <a:ext cx="1540728" cy="1142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32" name="Picture 8" descr="C:\Users\renato\AppData\Local\Microsoft\Windows\Temporary Internet Files\Content.IE5\B9LR34VF\MC900431573[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28039" y="3340028"/>
            <a:ext cx="686087" cy="6906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9" name="Straight Connector 18"/>
          <p:cNvCxnSpPr>
            <a:stCxn id="6" idx="0"/>
          </p:cNvCxnSpPr>
          <p:nvPr/>
        </p:nvCxnSpPr>
        <p:spPr>
          <a:xfrm>
            <a:off x="3048000" y="3288268"/>
            <a:ext cx="4244" cy="87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6" idx="1"/>
          </p:cNvCxnSpPr>
          <p:nvPr/>
        </p:nvCxnSpPr>
        <p:spPr>
          <a:xfrm>
            <a:off x="2362200" y="4164568"/>
            <a:ext cx="6858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9346460">
            <a:off x="3804178" y="2825964"/>
            <a:ext cx="1142364" cy="369332"/>
          </a:xfrm>
          <a:prstGeom prst="rect">
            <a:avLst/>
          </a:prstGeom>
          <a:noFill/>
        </p:spPr>
        <p:txBody>
          <a:bodyPr wrap="none" rtlCol="0">
            <a:spAutoFit/>
          </a:bodyPr>
          <a:lstStyle/>
          <a:p>
            <a:r>
              <a:rPr lang="en-US" dirty="0" smtClean="0"/>
              <a:t>Download</a:t>
            </a:r>
            <a:endParaRPr lang="en-US" dirty="0"/>
          </a:p>
        </p:txBody>
      </p:sp>
      <p:sp>
        <p:nvSpPr>
          <p:cNvPr id="36" name="TextBox 35"/>
          <p:cNvSpPr txBox="1"/>
          <p:nvPr/>
        </p:nvSpPr>
        <p:spPr>
          <a:xfrm>
            <a:off x="3124200" y="1797778"/>
            <a:ext cx="677621" cy="646331"/>
          </a:xfrm>
          <a:prstGeom prst="rect">
            <a:avLst/>
          </a:prstGeom>
          <a:noFill/>
        </p:spPr>
        <p:txBody>
          <a:bodyPr wrap="none" rtlCol="0">
            <a:spAutoFit/>
          </a:bodyPr>
          <a:lstStyle/>
          <a:p>
            <a:r>
              <a:rPr lang="en-US" dirty="0" smtClean="0"/>
              <a:t>End</a:t>
            </a:r>
          </a:p>
          <a:p>
            <a:r>
              <a:rPr lang="en-US" dirty="0" smtClean="0"/>
              <a:t>users</a:t>
            </a:r>
            <a:endParaRPr lang="en-US" dirty="0"/>
          </a:p>
        </p:txBody>
      </p:sp>
      <p:sp>
        <p:nvSpPr>
          <p:cNvPr id="41" name="Oval 40"/>
          <p:cNvSpPr/>
          <p:nvPr/>
        </p:nvSpPr>
        <p:spPr>
          <a:xfrm>
            <a:off x="3938681" y="4640583"/>
            <a:ext cx="1981200" cy="19974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descr="C:\Users\renato\AppData\Local\Microsoft\Windows\Temporary Internet Files\Content.IE5\4VLQFGSN\MC900432624[1].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25234" y="4749747"/>
            <a:ext cx="444787" cy="444787"/>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C:\Users\renato\AppData\Local\Microsoft\Windows\Temporary Internet Files\Content.IE5\B9LR34VF\MC900432626[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4002365" y="5363076"/>
            <a:ext cx="552489" cy="552489"/>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4606547" y="5402344"/>
            <a:ext cx="1113831" cy="646331"/>
          </a:xfrm>
          <a:prstGeom prst="rect">
            <a:avLst/>
          </a:prstGeom>
          <a:noFill/>
        </p:spPr>
        <p:txBody>
          <a:bodyPr wrap="none" rtlCol="0">
            <a:spAutoFit/>
          </a:bodyPr>
          <a:lstStyle/>
          <a:p>
            <a:r>
              <a:rPr lang="en-US" dirty="0" err="1" smtClean="0"/>
              <a:t>iDigBio</a:t>
            </a:r>
            <a:endParaRPr lang="en-US" dirty="0"/>
          </a:p>
          <a:p>
            <a:r>
              <a:rPr lang="en-US" dirty="0" smtClean="0"/>
              <a:t>Personnel</a:t>
            </a:r>
            <a:endParaRPr lang="en-US" dirty="0"/>
          </a:p>
        </p:txBody>
      </p:sp>
      <p:cxnSp>
        <p:nvCxnSpPr>
          <p:cNvPr id="45" name="Straight Connector 44"/>
          <p:cNvCxnSpPr/>
          <p:nvPr/>
        </p:nvCxnSpPr>
        <p:spPr>
          <a:xfrm>
            <a:off x="3048000" y="4153146"/>
            <a:ext cx="4244" cy="876054"/>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8" descr="C:\Users\renato\AppData\Local\Microsoft\Windows\Temporary Internet Files\Content.IE5\B9LR34VF\MC900431573[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61913" y="4245842"/>
            <a:ext cx="686087" cy="690661"/>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Freeform 29"/>
          <p:cNvSpPr/>
          <p:nvPr/>
        </p:nvSpPr>
        <p:spPr>
          <a:xfrm>
            <a:off x="964504" y="3657600"/>
            <a:ext cx="3432132" cy="2592888"/>
          </a:xfrm>
          <a:custGeom>
            <a:avLst/>
            <a:gdLst>
              <a:gd name="connsiteX0" fmla="*/ 0 w 3432132"/>
              <a:gd name="connsiteY0" fmla="*/ 0 h 2592888"/>
              <a:gd name="connsiteX1" fmla="*/ 751562 w 3432132"/>
              <a:gd name="connsiteY1" fmla="*/ 2004164 h 2592888"/>
              <a:gd name="connsiteX2" fmla="*/ 3432132 w 3432132"/>
              <a:gd name="connsiteY2" fmla="*/ 2592888 h 2592888"/>
            </a:gdLst>
            <a:ahLst/>
            <a:cxnLst>
              <a:cxn ang="0">
                <a:pos x="connsiteX0" y="connsiteY0"/>
              </a:cxn>
              <a:cxn ang="0">
                <a:pos x="connsiteX1" y="connsiteY1"/>
              </a:cxn>
              <a:cxn ang="0">
                <a:pos x="connsiteX2" y="connsiteY2"/>
              </a:cxn>
            </a:cxnLst>
            <a:rect l="l" t="t" r="r" b="b"/>
            <a:pathLst>
              <a:path w="3432132" h="2592888">
                <a:moveTo>
                  <a:pt x="0" y="0"/>
                </a:moveTo>
                <a:cubicBezTo>
                  <a:pt x="89770" y="786008"/>
                  <a:pt x="179540" y="1572016"/>
                  <a:pt x="751562" y="2004164"/>
                </a:cubicBezTo>
                <a:cubicBezTo>
                  <a:pt x="1323584" y="2436312"/>
                  <a:pt x="2377858" y="2514600"/>
                  <a:pt x="3432132" y="2592888"/>
                </a:cubicBezTo>
              </a:path>
            </a:pathLst>
          </a:custGeom>
          <a:noFill/>
          <a:ln w="127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971800" y="4609861"/>
            <a:ext cx="1490597" cy="563388"/>
          </a:xfrm>
          <a:custGeom>
            <a:avLst/>
            <a:gdLst>
              <a:gd name="connsiteX0" fmla="*/ 1490597 w 1490597"/>
              <a:gd name="connsiteY0" fmla="*/ 563388 h 563388"/>
              <a:gd name="connsiteX1" fmla="*/ 576197 w 1490597"/>
              <a:gd name="connsiteY1" fmla="*/ 62347 h 563388"/>
              <a:gd name="connsiteX2" fmla="*/ 0 w 1490597"/>
              <a:gd name="connsiteY2" fmla="*/ 24769 h 563388"/>
            </a:gdLst>
            <a:ahLst/>
            <a:cxnLst>
              <a:cxn ang="0">
                <a:pos x="connsiteX0" y="connsiteY0"/>
              </a:cxn>
              <a:cxn ang="0">
                <a:pos x="connsiteX1" y="connsiteY1"/>
              </a:cxn>
              <a:cxn ang="0">
                <a:pos x="connsiteX2" y="connsiteY2"/>
              </a:cxn>
            </a:cxnLst>
            <a:rect l="l" t="t" r="r" b="b"/>
            <a:pathLst>
              <a:path w="1490597" h="563388">
                <a:moveTo>
                  <a:pt x="1490597" y="563388"/>
                </a:moveTo>
                <a:cubicBezTo>
                  <a:pt x="1157613" y="357752"/>
                  <a:pt x="824630" y="152117"/>
                  <a:pt x="576197" y="62347"/>
                </a:cubicBezTo>
                <a:cubicBezTo>
                  <a:pt x="327764" y="-27423"/>
                  <a:pt x="163882" y="-1327"/>
                  <a:pt x="0" y="24769"/>
                </a:cubicBezTo>
              </a:path>
            </a:pathLst>
          </a:custGeom>
          <a:noFill/>
          <a:ln w="127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458923" y="3364479"/>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682698" y="3593079"/>
            <a:ext cx="995425" cy="1969521"/>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5" descr="C:\Users\renato\AppData\Local\Microsoft\Windows\Temporary Internet Files\Content.IE5\6ZUW3V6Y\MC90043524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911298" y="3821679"/>
            <a:ext cx="995425" cy="196952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3" name="Straight Arrow Connector 52"/>
          <p:cNvCxnSpPr/>
          <p:nvPr/>
        </p:nvCxnSpPr>
        <p:spPr>
          <a:xfrm flipV="1">
            <a:off x="3052244" y="4164568"/>
            <a:ext cx="2021470" cy="237006"/>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rot="21261113">
            <a:off x="4130930" y="3857316"/>
            <a:ext cx="842282" cy="369332"/>
          </a:xfrm>
          <a:prstGeom prst="rect">
            <a:avLst/>
          </a:prstGeom>
          <a:noFill/>
        </p:spPr>
        <p:txBody>
          <a:bodyPr wrap="none" rtlCol="0">
            <a:spAutoFit/>
          </a:bodyPr>
          <a:lstStyle/>
          <a:p>
            <a:r>
              <a:rPr lang="en-US" dirty="0" smtClean="0"/>
              <a:t>Deploy</a:t>
            </a:r>
            <a:endParaRPr lang="en-US" dirty="0"/>
          </a:p>
        </p:txBody>
      </p:sp>
      <p:sp>
        <p:nvSpPr>
          <p:cNvPr id="57" name="TextBox 56"/>
          <p:cNvSpPr txBox="1"/>
          <p:nvPr/>
        </p:nvSpPr>
        <p:spPr>
          <a:xfrm>
            <a:off x="7739219" y="5468034"/>
            <a:ext cx="1099981" cy="646331"/>
          </a:xfrm>
          <a:prstGeom prst="rect">
            <a:avLst/>
          </a:prstGeom>
          <a:noFill/>
        </p:spPr>
        <p:txBody>
          <a:bodyPr wrap="none" rtlCol="0">
            <a:spAutoFit/>
          </a:bodyPr>
          <a:lstStyle/>
          <a:p>
            <a:r>
              <a:rPr lang="en-US" dirty="0" smtClean="0"/>
              <a:t>Specimen</a:t>
            </a:r>
          </a:p>
          <a:p>
            <a:r>
              <a:rPr lang="en-US" dirty="0" smtClean="0"/>
              <a:t>Database</a:t>
            </a:r>
            <a:endParaRPr lang="en-US" dirty="0"/>
          </a:p>
        </p:txBody>
      </p:sp>
      <p:pic>
        <p:nvPicPr>
          <p:cNvPr id="2051" name="Picture 3" descr="C:\Users\renato\AppData\Local\Microsoft\Windows\Temporary Internet Files\Content.IE5\6ZUW3V6Y\MC900435242[2].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720378" y="3218765"/>
            <a:ext cx="865500" cy="171245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3" descr="C:\Users\renato\AppData\Local\Microsoft\Windows\Temporary Internet Files\Content.IE5\6ZUW3V6Y\MC900435242[2].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840100" y="3545347"/>
            <a:ext cx="865500" cy="171245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C:\Users\renato\AppData\Local\Microsoft\Windows\Temporary Internet Files\Content.IE5\6ZUW3V6Y\MC900435242[2].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16300" y="3850147"/>
            <a:ext cx="865500" cy="171245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3" descr="C:\Users\renato\AppData\Local\Microsoft\Windows\Temporary Internet Files\Content.IE5\6ZUW3V6Y\MC900435242[2].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019800" y="4154947"/>
            <a:ext cx="865500" cy="171245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7" name="Straight Arrow Connector 46"/>
          <p:cNvCxnSpPr/>
          <p:nvPr/>
        </p:nvCxnSpPr>
        <p:spPr>
          <a:xfrm>
            <a:off x="6746310" y="3642570"/>
            <a:ext cx="540170" cy="83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969278" y="4648200"/>
            <a:ext cx="650722" cy="137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890177">
            <a:off x="6079258" y="2682722"/>
            <a:ext cx="1397306" cy="646331"/>
          </a:xfrm>
          <a:prstGeom prst="rect">
            <a:avLst/>
          </a:prstGeom>
          <a:noFill/>
        </p:spPr>
        <p:txBody>
          <a:bodyPr wrap="none" rtlCol="0">
            <a:spAutoFit/>
          </a:bodyPr>
          <a:lstStyle/>
          <a:p>
            <a:r>
              <a:rPr lang="en-US" dirty="0" smtClean="0"/>
              <a:t>Workflows</a:t>
            </a:r>
          </a:p>
          <a:p>
            <a:r>
              <a:rPr lang="en-US" dirty="0" smtClean="0"/>
              <a:t>Map/Reduce</a:t>
            </a:r>
            <a:endParaRPr lang="en-US" dirty="0"/>
          </a:p>
        </p:txBody>
      </p:sp>
      <p:cxnSp>
        <p:nvCxnSpPr>
          <p:cNvPr id="54" name="Straight Arrow Connector 53"/>
          <p:cNvCxnSpPr/>
          <p:nvPr/>
        </p:nvCxnSpPr>
        <p:spPr>
          <a:xfrm>
            <a:off x="6885300" y="4154947"/>
            <a:ext cx="436670" cy="102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073714" y="3545347"/>
            <a:ext cx="541547"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2051" idx="1"/>
          </p:cNvCxnSpPr>
          <p:nvPr/>
        </p:nvCxnSpPr>
        <p:spPr>
          <a:xfrm flipV="1">
            <a:off x="5075091" y="4074992"/>
            <a:ext cx="645287" cy="89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075091" y="4164568"/>
            <a:ext cx="765009" cy="4132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163462" y="2514600"/>
            <a:ext cx="556916" cy="704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03496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04800" y="1066800"/>
            <a:ext cx="8686800" cy="5791200"/>
          </a:xfrm>
        </p:spPr>
        <p:txBody>
          <a:bodyPr>
            <a:normAutofit/>
          </a:bodyPr>
          <a:lstStyle/>
          <a:p>
            <a:r>
              <a:rPr lang="en-US" dirty="0" err="1" smtClean="0"/>
              <a:t>iDigBio</a:t>
            </a:r>
            <a:r>
              <a:rPr lang="en-US" dirty="0" smtClean="0"/>
              <a:t> cloud </a:t>
            </a:r>
          </a:p>
          <a:p>
            <a:pPr lvl="1"/>
            <a:r>
              <a:rPr lang="en-US" dirty="0" smtClean="0"/>
              <a:t>Service-oriented </a:t>
            </a:r>
            <a:r>
              <a:rPr lang="en-US" u="sng" dirty="0" smtClean="0"/>
              <a:t>standards</a:t>
            </a:r>
            <a:r>
              <a:rPr lang="en-US" dirty="0" smtClean="0"/>
              <a:t>-based </a:t>
            </a:r>
            <a:r>
              <a:rPr lang="en-US" dirty="0" err="1" smtClean="0"/>
              <a:t>cyberinfrastructure</a:t>
            </a:r>
            <a:r>
              <a:rPr lang="en-US" dirty="0" smtClean="0"/>
              <a:t> focused on the ADBC community</a:t>
            </a:r>
            <a:r>
              <a:rPr lang="en-US" dirty="0" smtClean="0">
                <a:solidFill>
                  <a:srgbClr val="FF0000"/>
                </a:solidFill>
              </a:rPr>
              <a:t> </a:t>
            </a:r>
            <a:r>
              <a:rPr lang="en-US" dirty="0" smtClean="0"/>
              <a:t>needs</a:t>
            </a:r>
          </a:p>
          <a:p>
            <a:pPr lvl="1"/>
            <a:r>
              <a:rPr lang="en-US" dirty="0" smtClean="0"/>
              <a:t>Scalable data management and information processing using </a:t>
            </a:r>
            <a:r>
              <a:rPr lang="en-US" u="sng" dirty="0" smtClean="0"/>
              <a:t>standard interfaces, data formats, protocols, tools</a:t>
            </a:r>
          </a:p>
          <a:p>
            <a:r>
              <a:rPr lang="en-US" dirty="0" smtClean="0"/>
              <a:t>Toolboxes as appliances</a:t>
            </a:r>
          </a:p>
          <a:p>
            <a:pPr lvl="1"/>
            <a:r>
              <a:rPr lang="en-US" dirty="0" smtClean="0"/>
              <a:t>Evolving collection of </a:t>
            </a:r>
            <a:r>
              <a:rPr lang="en-US" u="sng" dirty="0" smtClean="0"/>
              <a:t>community-selected</a:t>
            </a:r>
            <a:r>
              <a:rPr lang="en-US" dirty="0" smtClean="0"/>
              <a:t> tools</a:t>
            </a:r>
          </a:p>
          <a:p>
            <a:pPr lvl="1"/>
            <a:r>
              <a:rPr lang="en-US" dirty="0" smtClean="0"/>
              <a:t>Built-in </a:t>
            </a:r>
            <a:r>
              <a:rPr lang="en-US" u="sng" dirty="0" smtClean="0"/>
              <a:t>interfaces</a:t>
            </a:r>
            <a:r>
              <a:rPr lang="en-US" dirty="0" smtClean="0"/>
              <a:t> for effortless </a:t>
            </a:r>
            <a:r>
              <a:rPr lang="en-US" dirty="0" err="1" smtClean="0"/>
              <a:t>iDigBio</a:t>
            </a:r>
            <a:r>
              <a:rPr lang="en-US" dirty="0" smtClean="0"/>
              <a:t> integration</a:t>
            </a:r>
          </a:p>
          <a:p>
            <a:pPr lvl="1"/>
            <a:r>
              <a:rPr lang="en-US" dirty="0" smtClean="0"/>
              <a:t>Embedded </a:t>
            </a:r>
            <a:r>
              <a:rPr lang="en-US" u="sng" dirty="0" smtClean="0"/>
              <a:t>best practices and standards </a:t>
            </a:r>
            <a:r>
              <a:rPr lang="en-US" dirty="0" smtClean="0"/>
              <a:t>in </a:t>
            </a:r>
            <a:r>
              <a:rPr lang="en-US" dirty="0" err="1" smtClean="0"/>
              <a:t>biocollections</a:t>
            </a:r>
            <a:r>
              <a:rPr lang="en-US" dirty="0" smtClean="0"/>
              <a:t> work</a:t>
            </a:r>
          </a:p>
          <a:p>
            <a:r>
              <a:rPr lang="en-US" dirty="0" smtClean="0"/>
              <a:t>Software re-use when open-source, well maintained, manageable, sustainable and efficient to re-purpose </a:t>
            </a:r>
          </a:p>
          <a:p>
            <a:r>
              <a:rPr lang="en-US" dirty="0" smtClean="0"/>
              <a:t>Feedback and suggestions welcome</a:t>
            </a:r>
          </a:p>
          <a:p>
            <a:pPr lvl="1"/>
            <a:r>
              <a:rPr lang="en-US" dirty="0" smtClean="0">
                <a:hlinkClick r:id="rId2"/>
              </a:rPr>
              <a:t>fortes@ufl.edu</a:t>
            </a:r>
            <a:r>
              <a:rPr lang="en-US" dirty="0" smtClean="0"/>
              <a:t> and “Contacts” at idigbio.org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a:bodyPr>
          <a:lstStyle/>
          <a:p>
            <a:r>
              <a:rPr lang="en-US" dirty="0" smtClean="0"/>
              <a:t>National Science Foundation</a:t>
            </a:r>
          </a:p>
          <a:p>
            <a:pPr lvl="1"/>
            <a:r>
              <a:rPr lang="en-US" dirty="0" smtClean="0"/>
              <a:t>Judith Skog and Anne Maglia</a:t>
            </a:r>
          </a:p>
          <a:p>
            <a:pPr>
              <a:buNone/>
            </a:pPr>
            <a:endParaRPr lang="en-US" dirty="0" smtClean="0"/>
          </a:p>
          <a:p>
            <a:r>
              <a:rPr lang="en-US" dirty="0" smtClean="0"/>
              <a:t>IDigBio team at University of Florida and Florida State University</a:t>
            </a:r>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Picture 23" descr="nsfc.jpg"/>
          <p:cNvPicPr>
            <a:picLocks noChangeAspect="1"/>
          </p:cNvPicPr>
          <p:nvPr/>
        </p:nvPicPr>
        <p:blipFill>
          <a:blip r:embed="rId2" cstate="print"/>
          <a:srcRect/>
          <a:stretch>
            <a:fillRect/>
          </a:stretch>
        </p:blipFill>
        <p:spPr bwMode="auto">
          <a:xfrm>
            <a:off x="5257800" y="1219200"/>
            <a:ext cx="7620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iDigBio (idigbio.org)</a:t>
            </a:r>
            <a:endParaRPr lang="en-US" dirty="0"/>
          </a:p>
        </p:txBody>
      </p:sp>
      <p:sp>
        <p:nvSpPr>
          <p:cNvPr id="3" name="Content Placeholder 2"/>
          <p:cNvSpPr>
            <a:spLocks noGrp="1"/>
          </p:cNvSpPr>
          <p:nvPr>
            <p:ph idx="1"/>
          </p:nvPr>
        </p:nvSpPr>
        <p:spPr>
          <a:xfrm>
            <a:off x="381000" y="1676400"/>
            <a:ext cx="8382000" cy="4800600"/>
          </a:xfrm>
        </p:spPr>
        <p:txBody>
          <a:bodyPr>
            <a:noAutofit/>
          </a:bodyPr>
          <a:lstStyle/>
          <a:p>
            <a:r>
              <a:rPr lang="en-US" sz="2400" b="1" dirty="0" smtClean="0"/>
              <a:t>Goal</a:t>
            </a:r>
            <a:r>
              <a:rPr lang="en-US" sz="2400" dirty="0" smtClean="0"/>
              <a:t>: making data and images for millions of biological specimens available in electronic format for the biological research community, agencies, students, educators, and public</a:t>
            </a:r>
          </a:p>
          <a:p>
            <a:pPr>
              <a:buNone/>
            </a:pPr>
            <a:r>
              <a:rPr lang="en-US" sz="2400" dirty="0" smtClean="0"/>
              <a:t> </a:t>
            </a:r>
          </a:p>
          <a:p>
            <a:r>
              <a:rPr lang="en-US" sz="2400" b="1" dirty="0" smtClean="0"/>
              <a:t>Mission: </a:t>
            </a:r>
            <a:r>
              <a:rPr lang="en-US" sz="2400" dirty="0" smtClean="0"/>
              <a:t>leadership, coordination, and outreach in digitization of collections by implementing resources for communication, use of technology, access to data, research and education. </a:t>
            </a:r>
          </a:p>
          <a:p>
            <a:pPr lvl="1"/>
            <a:r>
              <a:rPr lang="en-US" sz="2200" dirty="0" smtClean="0"/>
              <a:t>The “Hub” part of the NSF ADBC program aggregating TCNs and PENs</a:t>
            </a:r>
          </a:p>
          <a:p>
            <a:r>
              <a:rPr lang="en-US" sz="2400" dirty="0" smtClean="0"/>
              <a:t>A </a:t>
            </a:r>
            <a:r>
              <a:rPr lang="en-US" sz="2400" b="1" dirty="0" smtClean="0"/>
              <a:t>resource</a:t>
            </a:r>
            <a:r>
              <a:rPr lang="en-US" sz="2400" dirty="0" smtClean="0"/>
              <a:t>: permanent cloud computing infrastructure </a:t>
            </a:r>
          </a:p>
          <a:p>
            <a:pPr lvl="1"/>
            <a:r>
              <a:rPr lang="en-US" dirty="0" smtClean="0"/>
              <a:t>to link biological data from collections across the USA</a:t>
            </a:r>
          </a:p>
          <a:p>
            <a:pPr lvl="1"/>
            <a:r>
              <a:rPr lang="en-US" dirty="0" smtClean="0"/>
              <a:t>to use search and analytics tools to mine and reference data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6200010" y="228600"/>
            <a:ext cx="279159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lnSpcReduction="10000"/>
          </a:bodyPr>
          <a:lstStyle/>
          <a:p>
            <a:r>
              <a:rPr lang="en-US" dirty="0" smtClean="0"/>
              <a:t>Image ingestion appliances (short term)</a:t>
            </a:r>
          </a:p>
          <a:p>
            <a:pPr lvl="1"/>
            <a:r>
              <a:rPr lang="en-US" dirty="0"/>
              <a:t>B</a:t>
            </a:r>
            <a:r>
              <a:rPr lang="en-US" dirty="0" smtClean="0"/>
              <a:t>atch upload of several images from a local storage device/file system to cloud storage</a:t>
            </a:r>
          </a:p>
          <a:p>
            <a:pPr lvl="1"/>
            <a:r>
              <a:rPr lang="en-US" dirty="0" smtClean="0"/>
              <a:t>Generate GUID/URLs for later processing</a:t>
            </a:r>
          </a:p>
          <a:p>
            <a:pPr lvl="1"/>
            <a:r>
              <a:rPr lang="en-US" dirty="0" smtClean="0"/>
              <a:t>Reliable transfers using cloud APIs (e.g. Swift/</a:t>
            </a:r>
            <a:r>
              <a:rPr lang="en-US" dirty="0" err="1" smtClean="0"/>
              <a:t>iDigBio</a:t>
            </a:r>
            <a:r>
              <a:rPr lang="en-US" dirty="0" smtClean="0"/>
              <a:t>)</a:t>
            </a:r>
          </a:p>
          <a:p>
            <a:r>
              <a:rPr lang="en-US" dirty="0" smtClean="0"/>
              <a:t>Post-processing appliances</a:t>
            </a:r>
          </a:p>
          <a:p>
            <a:pPr lvl="1"/>
            <a:r>
              <a:rPr lang="en-US" dirty="0" smtClean="0"/>
              <a:t>OCR tools; end-user or for batch processing</a:t>
            </a:r>
          </a:p>
          <a:p>
            <a:r>
              <a:rPr lang="en-US" dirty="0" smtClean="0"/>
              <a:t>Geo-referencing appliances</a:t>
            </a:r>
          </a:p>
          <a:p>
            <a:pPr lvl="1"/>
            <a:r>
              <a:rPr lang="en-US" dirty="0" smtClean="0"/>
              <a:t>Training/verification</a:t>
            </a:r>
          </a:p>
          <a:p>
            <a:r>
              <a:rPr lang="en-US" dirty="0" smtClean="0"/>
              <a:t>Research workflow appliances</a:t>
            </a:r>
          </a:p>
          <a:p>
            <a:pPr lvl="1"/>
            <a:r>
              <a:rPr lang="en-US" dirty="0" smtClean="0"/>
              <a:t>Data-intensive/batch processing workflows; e.g. data mining, image processing</a:t>
            </a:r>
          </a:p>
          <a:p>
            <a:pPr lvl="1"/>
            <a:endParaRPr lang="en-US" dirty="0" smtClean="0"/>
          </a:p>
          <a:p>
            <a:endParaRPr lang="en-US" dirty="0" smtClean="0"/>
          </a:p>
          <a:p>
            <a:endParaRPr lang="en-US" dirty="0"/>
          </a:p>
        </p:txBody>
      </p:sp>
    </p:spTree>
    <p:extLst>
      <p:ext uri="{BB962C8B-B14F-4D97-AF65-F5344CB8AC3E}">
        <p14:creationId xmlns="" xmlns:p14="http://schemas.microsoft.com/office/powerpoint/2010/main" val="1637793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Now: appliance proposal process</a:t>
            </a:r>
            <a:endParaRPr lang="en-US" dirty="0"/>
          </a:p>
        </p:txBody>
      </p:sp>
      <p:sp>
        <p:nvSpPr>
          <p:cNvPr id="3" name="Content Placeholder 2"/>
          <p:cNvSpPr>
            <a:spLocks noGrp="1"/>
          </p:cNvSpPr>
          <p:nvPr>
            <p:ph idx="1"/>
          </p:nvPr>
        </p:nvSpPr>
        <p:spPr/>
        <p:txBody>
          <a:bodyPr>
            <a:normAutofit/>
          </a:bodyPr>
          <a:lstStyle/>
          <a:p>
            <a:r>
              <a:rPr lang="en-US" dirty="0" smtClean="0"/>
              <a:t>By users/developers through the iDigBio Web portal</a:t>
            </a:r>
          </a:p>
          <a:p>
            <a:pPr lvl="1"/>
            <a:r>
              <a:rPr lang="en-US" dirty="0"/>
              <a:t>R</a:t>
            </a:r>
            <a:r>
              <a:rPr lang="en-US" dirty="0" smtClean="0"/>
              <a:t>equirements – demonstrates usage/buy-in, software license, documentation, </a:t>
            </a:r>
            <a:r>
              <a:rPr lang="en-US" dirty="0" err="1" smtClean="0"/>
              <a:t>etc</a:t>
            </a:r>
            <a:endParaRPr lang="en-US" dirty="0" smtClean="0"/>
          </a:p>
          <a:p>
            <a:r>
              <a:rPr lang="en-US" dirty="0" smtClean="0"/>
              <a:t>Queue of appliances for integration</a:t>
            </a:r>
          </a:p>
          <a:p>
            <a:pPr lvl="1"/>
            <a:r>
              <a:rPr lang="en-US" dirty="0" err="1" smtClean="0"/>
              <a:t>iDigBio</a:t>
            </a:r>
            <a:r>
              <a:rPr lang="en-US" dirty="0" smtClean="0"/>
              <a:t> will prioritize and work with developers</a:t>
            </a:r>
          </a:p>
          <a:p>
            <a:r>
              <a:rPr lang="en-US" dirty="0" smtClean="0"/>
              <a:t>Leverage expertise in appliance development</a:t>
            </a:r>
          </a:p>
          <a:p>
            <a:pPr lvl="1"/>
            <a:r>
              <a:rPr lang="en-US" dirty="0" smtClean="0"/>
              <a:t>Focus on images that users can download and run on VMware, </a:t>
            </a:r>
            <a:r>
              <a:rPr lang="en-US" dirty="0" err="1" smtClean="0"/>
              <a:t>Virtualbox</a:t>
            </a:r>
            <a:endParaRPr lang="en-US" dirty="0" smtClean="0"/>
          </a:p>
          <a:p>
            <a:pPr lvl="1"/>
            <a:r>
              <a:rPr lang="en-US" dirty="0" smtClean="0"/>
              <a:t>Application, in addition to appliance, if applicable/desirable</a:t>
            </a:r>
          </a:p>
          <a:p>
            <a:pPr lvl="2"/>
            <a:endParaRPr lang="en-US" dirty="0" smtClean="0"/>
          </a:p>
          <a:p>
            <a:endParaRPr lang="en-US" dirty="0" smtClean="0"/>
          </a:p>
          <a:p>
            <a:endParaRPr lang="en-US" dirty="0"/>
          </a:p>
        </p:txBody>
      </p:sp>
    </p:spTree>
    <p:extLst>
      <p:ext uri="{BB962C8B-B14F-4D97-AF65-F5344CB8AC3E}">
        <p14:creationId xmlns:p14="http://schemas.microsoft.com/office/powerpoint/2010/main" xmlns="" val="808628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Appliances in </a:t>
            </a:r>
            <a:r>
              <a:rPr lang="en-US" dirty="0" err="1" smtClean="0"/>
              <a:t>iDigBio</a:t>
            </a:r>
            <a:endParaRPr lang="en-US" dirty="0"/>
          </a:p>
        </p:txBody>
      </p:sp>
      <p:sp>
        <p:nvSpPr>
          <p:cNvPr id="3" name="Content Placeholder 2"/>
          <p:cNvSpPr>
            <a:spLocks noGrp="1"/>
          </p:cNvSpPr>
          <p:nvPr>
            <p:ph idx="1"/>
          </p:nvPr>
        </p:nvSpPr>
        <p:spPr>
          <a:xfrm>
            <a:off x="0" y="1066800"/>
            <a:ext cx="9144000" cy="5486400"/>
          </a:xfrm>
        </p:spPr>
        <p:txBody>
          <a:bodyPr>
            <a:noAutofit/>
          </a:bodyPr>
          <a:lstStyle/>
          <a:p>
            <a:r>
              <a:rPr lang="en-US" sz="2800" dirty="0" smtClean="0"/>
              <a:t>Packaging of software and dependences in virtual machines</a:t>
            </a:r>
          </a:p>
          <a:p>
            <a:pPr lvl="1"/>
            <a:r>
              <a:rPr lang="en-US" sz="2800" dirty="0" smtClean="0"/>
              <a:t>End user/desktop (e.g. VMware, </a:t>
            </a:r>
            <a:r>
              <a:rPr lang="en-US" sz="2800" dirty="0" err="1" smtClean="0"/>
              <a:t>Virtualbox</a:t>
            </a:r>
            <a:r>
              <a:rPr lang="en-US" sz="2800" dirty="0" smtClean="0"/>
              <a:t>)</a:t>
            </a:r>
          </a:p>
          <a:p>
            <a:pPr lvl="1"/>
            <a:r>
              <a:rPr lang="en-US" sz="2800" dirty="0" smtClean="0"/>
              <a:t>Infrastructure-as-a-Service clouds (e.g. </a:t>
            </a:r>
            <a:r>
              <a:rPr lang="en-US" sz="2800" dirty="0" err="1" smtClean="0"/>
              <a:t>OpenStack</a:t>
            </a:r>
            <a:r>
              <a:rPr lang="en-US" sz="2800" dirty="0" smtClean="0"/>
              <a:t>)</a:t>
            </a:r>
          </a:p>
          <a:p>
            <a:pPr lvl="1"/>
            <a:r>
              <a:rPr lang="en-US" sz="2800" dirty="0" smtClean="0"/>
              <a:t>Enhance user experience, facilitate integration with cloud</a:t>
            </a:r>
          </a:p>
          <a:p>
            <a:r>
              <a:rPr lang="en-US" sz="2800" dirty="0" smtClean="0"/>
              <a:t>Image ingestion appliances (short term)</a:t>
            </a:r>
          </a:p>
          <a:p>
            <a:pPr lvl="1"/>
            <a:r>
              <a:rPr lang="en-US" sz="2800" dirty="0" smtClean="0"/>
              <a:t>Batch upload of images from a local storage to cloud</a:t>
            </a:r>
          </a:p>
          <a:p>
            <a:pPr lvl="1"/>
            <a:r>
              <a:rPr lang="en-US" sz="2800" dirty="0" smtClean="0"/>
              <a:t>Generate GUID/URLs for later processing</a:t>
            </a:r>
          </a:p>
          <a:p>
            <a:pPr lvl="1"/>
            <a:r>
              <a:rPr lang="en-US" sz="2800" dirty="0" smtClean="0"/>
              <a:t>Reliable transfers using cloud APIs (e.g. Swift/iDigBio)</a:t>
            </a:r>
          </a:p>
          <a:p>
            <a:r>
              <a:rPr lang="en-US" sz="2800" dirty="0" smtClean="0"/>
              <a:t>Post-processing appliances </a:t>
            </a:r>
            <a:r>
              <a:rPr lang="en-US" sz="2400" dirty="0" smtClean="0"/>
              <a:t>(</a:t>
            </a:r>
            <a:r>
              <a:rPr lang="en-US" sz="2800" dirty="0" smtClean="0"/>
              <a:t>OCR tools; end-user or batch)</a:t>
            </a:r>
          </a:p>
          <a:p>
            <a:r>
              <a:rPr lang="en-US" sz="2800" dirty="0" smtClean="0"/>
              <a:t>Geo-referencing appliances </a:t>
            </a:r>
            <a:r>
              <a:rPr lang="en-US" sz="2400" dirty="0" smtClean="0"/>
              <a:t>(</a:t>
            </a:r>
            <a:r>
              <a:rPr lang="en-US" sz="2800" dirty="0" smtClean="0"/>
              <a:t>Training/verification)</a:t>
            </a:r>
          </a:p>
          <a:p>
            <a:r>
              <a:rPr lang="en-US" sz="2800" dirty="0" smtClean="0"/>
              <a:t>Research appliances </a:t>
            </a:r>
            <a:r>
              <a:rPr lang="en-US" sz="2400" dirty="0" smtClean="0"/>
              <a:t>(</a:t>
            </a:r>
            <a:r>
              <a:rPr lang="en-US" sz="2800" dirty="0" smtClean="0"/>
              <a:t>Data-intensive/batch workflows)</a:t>
            </a:r>
          </a:p>
          <a:p>
            <a:endParaRPr lang="en-US" sz="2800" dirty="0"/>
          </a:p>
        </p:txBody>
      </p:sp>
    </p:spTree>
    <p:extLst>
      <p:ext uri="{BB962C8B-B14F-4D97-AF65-F5344CB8AC3E}">
        <p14:creationId xmlns:p14="http://schemas.microsoft.com/office/powerpoint/2010/main" xmlns="" val="3393879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iDigBio Cloud Internal Architecture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
        <p:nvSpPr>
          <p:cNvPr id="5" name="Can 4"/>
          <p:cNvSpPr/>
          <p:nvPr/>
        </p:nvSpPr>
        <p:spPr>
          <a:xfrm>
            <a:off x="3048000" y="4572000"/>
            <a:ext cx="1371600" cy="1143000"/>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Object store</a:t>
            </a:r>
          </a:p>
        </p:txBody>
      </p:sp>
      <p:sp>
        <p:nvSpPr>
          <p:cNvPr id="6" name="Can 5"/>
          <p:cNvSpPr/>
          <p:nvPr/>
        </p:nvSpPr>
        <p:spPr>
          <a:xfrm>
            <a:off x="4753428" y="4673598"/>
            <a:ext cx="1371600" cy="1143000"/>
          </a:xfrm>
          <a:prstGeom prst="can">
            <a:avLst>
              <a:gd name="adj" fmla="val 3216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Database</a:t>
            </a:r>
          </a:p>
        </p:txBody>
      </p:sp>
      <p:sp>
        <p:nvSpPr>
          <p:cNvPr id="7" name="Rounded Rectangle 6"/>
          <p:cNvSpPr/>
          <p:nvPr/>
        </p:nvSpPr>
        <p:spPr>
          <a:xfrm>
            <a:off x="3352800" y="2971800"/>
            <a:ext cx="16002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iDigBio</a:t>
            </a:r>
            <a:r>
              <a:rPr lang="en-US" dirty="0" smtClean="0"/>
              <a:t> Collections Management</a:t>
            </a:r>
            <a:endParaRPr lang="en-US" dirty="0"/>
          </a:p>
        </p:txBody>
      </p:sp>
      <p:sp>
        <p:nvSpPr>
          <p:cNvPr id="8" name="TextBox 7"/>
          <p:cNvSpPr txBox="1"/>
          <p:nvPr/>
        </p:nvSpPr>
        <p:spPr>
          <a:xfrm>
            <a:off x="3276600" y="5715000"/>
            <a:ext cx="782587" cy="369332"/>
          </a:xfrm>
          <a:prstGeom prst="rect">
            <a:avLst/>
          </a:prstGeom>
          <a:noFill/>
        </p:spPr>
        <p:txBody>
          <a:bodyPr wrap="none" rtlCol="0">
            <a:spAutoFit/>
          </a:bodyPr>
          <a:lstStyle/>
          <a:p>
            <a:r>
              <a:rPr lang="en-US" dirty="0" smtClean="0"/>
              <a:t>Media</a:t>
            </a:r>
            <a:endParaRPr lang="en-US" dirty="0"/>
          </a:p>
        </p:txBody>
      </p:sp>
      <p:sp>
        <p:nvSpPr>
          <p:cNvPr id="9" name="TextBox 8"/>
          <p:cNvSpPr txBox="1"/>
          <p:nvPr/>
        </p:nvSpPr>
        <p:spPr>
          <a:xfrm>
            <a:off x="4662714" y="5773056"/>
            <a:ext cx="1621470" cy="369332"/>
          </a:xfrm>
          <a:prstGeom prst="rect">
            <a:avLst/>
          </a:prstGeom>
          <a:noFill/>
        </p:spPr>
        <p:txBody>
          <a:bodyPr wrap="none" rtlCol="0">
            <a:spAutoFit/>
          </a:bodyPr>
          <a:lstStyle/>
          <a:p>
            <a:r>
              <a:rPr lang="en-US" dirty="0" smtClean="0"/>
              <a:t>Data/Metadata</a:t>
            </a:r>
            <a:endParaRPr lang="en-US" dirty="0"/>
          </a:p>
        </p:txBody>
      </p:sp>
      <p:sp>
        <p:nvSpPr>
          <p:cNvPr id="10" name="Rectangle 9"/>
          <p:cNvSpPr/>
          <p:nvPr/>
        </p:nvSpPr>
        <p:spPr>
          <a:xfrm>
            <a:off x="838200" y="4724400"/>
            <a:ext cx="19050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Compute </a:t>
            </a:r>
            <a:endParaRPr lang="en-US" dirty="0"/>
          </a:p>
        </p:txBody>
      </p:sp>
      <p:sp>
        <p:nvSpPr>
          <p:cNvPr id="11" name="TextBox 10"/>
          <p:cNvSpPr txBox="1"/>
          <p:nvPr/>
        </p:nvSpPr>
        <p:spPr>
          <a:xfrm>
            <a:off x="6629400" y="2362200"/>
            <a:ext cx="2057400" cy="1200329"/>
          </a:xfrm>
          <a:prstGeom prst="rect">
            <a:avLst/>
          </a:prstGeom>
          <a:noFill/>
        </p:spPr>
        <p:txBody>
          <a:bodyPr wrap="square" rtlCol="0">
            <a:spAutoFit/>
          </a:bodyPr>
          <a:lstStyle/>
          <a:p>
            <a:r>
              <a:rPr lang="en-US" dirty="0" smtClean="0"/>
              <a:t>API/XML Consumer</a:t>
            </a:r>
          </a:p>
          <a:p>
            <a:r>
              <a:rPr lang="en-US" dirty="0" smtClean="0"/>
              <a:t>GBIF</a:t>
            </a:r>
          </a:p>
          <a:p>
            <a:r>
              <a:rPr lang="en-US" dirty="0" err="1" smtClean="0"/>
              <a:t>Morphbank</a:t>
            </a:r>
            <a:endParaRPr lang="en-US" dirty="0" smtClean="0"/>
          </a:p>
          <a:p>
            <a:r>
              <a:rPr lang="en-US" dirty="0" smtClean="0"/>
              <a:t>…</a:t>
            </a:r>
            <a:endParaRPr lang="en-US" dirty="0"/>
          </a:p>
        </p:txBody>
      </p:sp>
      <p:cxnSp>
        <p:nvCxnSpPr>
          <p:cNvPr id="13" name="Straight Arrow Connector 12"/>
          <p:cNvCxnSpPr/>
          <p:nvPr/>
        </p:nvCxnSpPr>
        <p:spPr>
          <a:xfrm flipV="1">
            <a:off x="5069112" y="2471058"/>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38400" y="1676400"/>
            <a:ext cx="2895600" cy="923330"/>
          </a:xfrm>
          <a:prstGeom prst="rect">
            <a:avLst/>
          </a:prstGeom>
          <a:noFill/>
        </p:spPr>
        <p:txBody>
          <a:bodyPr wrap="square" rtlCol="0">
            <a:spAutoFit/>
          </a:bodyPr>
          <a:lstStyle/>
          <a:p>
            <a:r>
              <a:rPr lang="en-US" dirty="0" smtClean="0"/>
              <a:t>Specimen-record objects</a:t>
            </a:r>
          </a:p>
          <a:p>
            <a:r>
              <a:rPr lang="en-US" dirty="0" smtClean="0"/>
              <a:t>Specimen-image objects</a:t>
            </a:r>
          </a:p>
          <a:p>
            <a:endParaRPr lang="en-US" dirty="0"/>
          </a:p>
        </p:txBody>
      </p:sp>
      <p:cxnSp>
        <p:nvCxnSpPr>
          <p:cNvPr id="16" name="Straight Arrow Connector 15"/>
          <p:cNvCxnSpPr>
            <a:stCxn id="7" idx="2"/>
            <a:endCxn id="5" idx="1"/>
          </p:cNvCxnSpPr>
          <p:nvPr/>
        </p:nvCxnSpPr>
        <p:spPr>
          <a:xfrm flipH="1">
            <a:off x="3733800" y="3886200"/>
            <a:ext cx="4191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a:endCxn id="6" idx="1"/>
          </p:cNvCxnSpPr>
          <p:nvPr/>
        </p:nvCxnSpPr>
        <p:spPr>
          <a:xfrm>
            <a:off x="4152900" y="3886200"/>
            <a:ext cx="1286328" cy="787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42458" y="2333172"/>
            <a:ext cx="1066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05400" y="2438400"/>
            <a:ext cx="864339" cy="369332"/>
          </a:xfrm>
          <a:prstGeom prst="rect">
            <a:avLst/>
          </a:prstGeom>
          <a:noFill/>
        </p:spPr>
        <p:txBody>
          <a:bodyPr wrap="none" rtlCol="0">
            <a:spAutoFit/>
          </a:bodyPr>
          <a:lstStyle/>
          <a:p>
            <a:r>
              <a:rPr lang="en-US" dirty="0" smtClean="0"/>
              <a:t>Publish</a:t>
            </a:r>
            <a:endParaRPr lang="en-US" dirty="0"/>
          </a:p>
        </p:txBody>
      </p:sp>
      <p:cxnSp>
        <p:nvCxnSpPr>
          <p:cNvPr id="25" name="Straight Arrow Connector 24"/>
          <p:cNvCxnSpPr/>
          <p:nvPr/>
        </p:nvCxnSpPr>
        <p:spPr>
          <a:xfrm flipH="1" flipV="1">
            <a:off x="1905000" y="2438400"/>
            <a:ext cx="1371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14400" y="2505670"/>
            <a:ext cx="1376467" cy="923330"/>
          </a:xfrm>
          <a:prstGeom prst="rect">
            <a:avLst/>
          </a:prstGeom>
          <a:noFill/>
        </p:spPr>
        <p:txBody>
          <a:bodyPr wrap="none" rtlCol="0">
            <a:spAutoFit/>
          </a:bodyPr>
          <a:lstStyle/>
          <a:p>
            <a:r>
              <a:rPr lang="en-US" dirty="0" smtClean="0"/>
              <a:t>Comment</a:t>
            </a:r>
          </a:p>
          <a:p>
            <a:r>
              <a:rPr lang="en-US" dirty="0" smtClean="0"/>
              <a:t>Updates</a:t>
            </a:r>
          </a:p>
          <a:p>
            <a:r>
              <a:rPr lang="en-US" dirty="0" smtClean="0"/>
              <a:t>Notifications</a:t>
            </a:r>
            <a:endParaRPr lang="en-US" dirty="0"/>
          </a:p>
        </p:txBody>
      </p:sp>
      <p:cxnSp>
        <p:nvCxnSpPr>
          <p:cNvPr id="24" name="Straight Arrow Connector 23"/>
          <p:cNvCxnSpPr>
            <a:stCxn id="7" idx="2"/>
            <a:endCxn id="10" idx="0"/>
          </p:cNvCxnSpPr>
          <p:nvPr/>
        </p:nvCxnSpPr>
        <p:spPr>
          <a:xfrm flipH="1">
            <a:off x="1790700" y="3886200"/>
            <a:ext cx="2362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838200" y="1676400"/>
            <a:ext cx="1524000" cy="6096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Domain Data Producers</a:t>
            </a:r>
            <a:endParaRPr lang="en-US" dirty="0"/>
          </a:p>
        </p:txBody>
      </p:sp>
      <p:sp>
        <p:nvSpPr>
          <p:cNvPr id="32" name="Rounded Rectangle 31"/>
          <p:cNvSpPr/>
          <p:nvPr/>
        </p:nvSpPr>
        <p:spPr>
          <a:xfrm>
            <a:off x="5410200" y="1676400"/>
            <a:ext cx="1905000" cy="6096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National/Global Data Aggregators</a:t>
            </a:r>
            <a:endParaRPr lang="en-US" dirty="0"/>
          </a:p>
        </p:txBody>
      </p:sp>
      <p:sp>
        <p:nvSpPr>
          <p:cNvPr id="36" name="TextBox 35"/>
          <p:cNvSpPr txBox="1"/>
          <p:nvPr/>
        </p:nvSpPr>
        <p:spPr>
          <a:xfrm>
            <a:off x="990600" y="5486400"/>
            <a:ext cx="1600200" cy="646331"/>
          </a:xfrm>
          <a:prstGeom prst="rect">
            <a:avLst/>
          </a:prstGeom>
          <a:noFill/>
        </p:spPr>
        <p:txBody>
          <a:bodyPr wrap="square" rtlCol="0">
            <a:spAutoFit/>
          </a:bodyPr>
          <a:lstStyle/>
          <a:p>
            <a:pPr algn="ctr"/>
            <a:r>
              <a:rPr lang="en-US" dirty="0" smtClean="0"/>
              <a:t>Data Intensive Processing</a:t>
            </a:r>
            <a:endParaRPr lang="en-US" dirty="0"/>
          </a:p>
        </p:txBody>
      </p:sp>
      <p:sp>
        <p:nvSpPr>
          <p:cNvPr id="27" name="Oval 26"/>
          <p:cNvSpPr/>
          <p:nvPr/>
        </p:nvSpPr>
        <p:spPr>
          <a:xfrm>
            <a:off x="381000" y="2819400"/>
            <a:ext cx="7924800" cy="38862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248400" y="4038600"/>
            <a:ext cx="2957284" cy="1200329"/>
          </a:xfrm>
          <a:prstGeom prst="rect">
            <a:avLst/>
          </a:prstGeom>
          <a:noFill/>
        </p:spPr>
        <p:txBody>
          <a:bodyPr wrap="none" rtlCol="0">
            <a:spAutoFit/>
          </a:bodyPr>
          <a:lstStyle/>
          <a:p>
            <a:r>
              <a:rPr lang="en-US" dirty="0" smtClean="0"/>
              <a:t>Initial deployment</a:t>
            </a:r>
          </a:p>
          <a:p>
            <a:r>
              <a:rPr lang="en-US" dirty="0" smtClean="0"/>
              <a:t>on UF ACIS resources;  </a:t>
            </a:r>
          </a:p>
          <a:p>
            <a:r>
              <a:rPr lang="en-US" dirty="0" smtClean="0"/>
              <a:t>partially replicated at FSU for </a:t>
            </a:r>
          </a:p>
          <a:p>
            <a:r>
              <a:rPr lang="en-US" dirty="0" smtClean="0"/>
              <a:t>reliability and performance</a:t>
            </a:r>
            <a:endParaRPr lang="en-US" dirty="0"/>
          </a:p>
        </p:txBody>
      </p:sp>
      <p:sp>
        <p:nvSpPr>
          <p:cNvPr id="28" name="TextBox 27"/>
          <p:cNvSpPr txBox="1"/>
          <p:nvPr/>
        </p:nvSpPr>
        <p:spPr>
          <a:xfrm>
            <a:off x="1447800" y="5105400"/>
            <a:ext cx="877933" cy="369332"/>
          </a:xfrm>
          <a:prstGeom prst="rect">
            <a:avLst/>
          </a:prstGeom>
          <a:noFill/>
        </p:spPr>
        <p:txBody>
          <a:bodyPr wrap="none" rtlCol="0">
            <a:spAutoFit/>
          </a:bodyPr>
          <a:lstStyle/>
          <a:p>
            <a:r>
              <a:rPr lang="en-US" dirty="0" smtClean="0"/>
              <a:t>(NOVA)</a:t>
            </a:r>
            <a:endParaRPr lang="en-US" dirty="0"/>
          </a:p>
        </p:txBody>
      </p:sp>
      <p:sp>
        <p:nvSpPr>
          <p:cNvPr id="31" name="TextBox 30"/>
          <p:cNvSpPr txBox="1"/>
          <p:nvPr/>
        </p:nvSpPr>
        <p:spPr>
          <a:xfrm>
            <a:off x="3352800" y="5334000"/>
            <a:ext cx="910762" cy="369332"/>
          </a:xfrm>
          <a:prstGeom prst="rect">
            <a:avLst/>
          </a:prstGeom>
          <a:noFill/>
        </p:spPr>
        <p:txBody>
          <a:bodyPr wrap="none" rtlCol="0">
            <a:spAutoFit/>
          </a:bodyPr>
          <a:lstStyle/>
          <a:p>
            <a:r>
              <a:rPr lang="en-US" dirty="0" smtClean="0"/>
              <a:t>(SWIFT)</a:t>
            </a:r>
            <a:endParaRPr lang="en-US" dirty="0"/>
          </a:p>
        </p:txBody>
      </p:sp>
      <p:sp>
        <p:nvSpPr>
          <p:cNvPr id="33" name="TextBox 32"/>
          <p:cNvSpPr txBox="1"/>
          <p:nvPr/>
        </p:nvSpPr>
        <p:spPr>
          <a:xfrm>
            <a:off x="5105400" y="5410200"/>
            <a:ext cx="761747" cy="369332"/>
          </a:xfrm>
          <a:prstGeom prst="rect">
            <a:avLst/>
          </a:prstGeom>
          <a:noFill/>
        </p:spPr>
        <p:txBody>
          <a:bodyPr wrap="none" rtlCol="0">
            <a:spAutoFit/>
          </a:bodyPr>
          <a:lstStyle/>
          <a:p>
            <a:r>
              <a:rPr lang="en-US" dirty="0" smtClean="0"/>
              <a:t>(RIAK)</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Archer cyber-infrastructure</a:t>
            </a:r>
          </a:p>
        </p:txBody>
      </p:sp>
      <p:pic>
        <p:nvPicPr>
          <p:cNvPr id="15363" name="Picture 3"/>
          <p:cNvPicPr>
            <a:picLocks noChangeAspect="1" noChangeArrowheads="1"/>
          </p:cNvPicPr>
          <p:nvPr/>
        </p:nvPicPr>
        <p:blipFill>
          <a:blip r:embed="rId3" cstate="print"/>
          <a:srcRect/>
          <a:stretch>
            <a:fillRect/>
          </a:stretch>
        </p:blipFill>
        <p:spPr bwMode="auto">
          <a:xfrm>
            <a:off x="808038" y="1066800"/>
            <a:ext cx="7335837" cy="5873750"/>
          </a:xfrm>
          <a:prstGeom prst="rect">
            <a:avLst/>
          </a:prstGeom>
          <a:noFill/>
          <a:ln w="9525">
            <a:noFill/>
            <a:miter lim="800000"/>
            <a:headEnd/>
            <a:tailEnd/>
          </a:ln>
        </p:spPr>
      </p:pic>
      <p:sp>
        <p:nvSpPr>
          <p:cNvPr id="15364" name="Text Box 4"/>
          <p:cNvSpPr txBox="1">
            <a:spLocks noChangeArrowheads="1"/>
          </p:cNvSpPr>
          <p:nvPr/>
        </p:nvSpPr>
        <p:spPr bwMode="auto">
          <a:xfrm>
            <a:off x="6394450" y="6477000"/>
            <a:ext cx="2749550" cy="366712"/>
          </a:xfrm>
          <a:prstGeom prst="rect">
            <a:avLst/>
          </a:prstGeom>
          <a:noFill/>
          <a:ln w="9525">
            <a:noFill/>
            <a:miter lim="800000"/>
            <a:headEnd/>
            <a:tailEnd/>
          </a:ln>
          <a:effectLst/>
        </p:spPr>
        <p:txBody>
          <a:bodyPr wrap="none">
            <a:spAutoFit/>
          </a:bodyPr>
          <a:lstStyle/>
          <a:p>
            <a:r>
              <a:rPr lang="en-US" b="1" dirty="0"/>
              <a:t>www.archer-project.org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UF+FSU IT resources</a:t>
            </a:r>
            <a:endParaRPr lang="en-US" dirty="0"/>
          </a:p>
        </p:txBody>
      </p:sp>
      <p:sp>
        <p:nvSpPr>
          <p:cNvPr id="3" name="Content Placeholder 2"/>
          <p:cNvSpPr>
            <a:spLocks noGrp="1"/>
          </p:cNvSpPr>
          <p:nvPr>
            <p:ph idx="1"/>
          </p:nvPr>
        </p:nvSpPr>
        <p:spPr/>
        <p:txBody>
          <a:bodyPr/>
          <a:lstStyle/>
          <a:p>
            <a:r>
              <a:rPr lang="en-US" dirty="0" smtClean="0"/>
              <a:t>Excellent resources</a:t>
            </a:r>
          </a:p>
          <a:p>
            <a:pPr lvl="1"/>
            <a:r>
              <a:rPr lang="en-US" dirty="0" smtClean="0"/>
              <a:t>Computational</a:t>
            </a:r>
          </a:p>
          <a:p>
            <a:pPr lvl="2"/>
            <a:r>
              <a:rPr lang="en-US" dirty="0" smtClean="0"/>
              <a:t>ACIS lab: 14 clusters, 700+ cores, 500 Terabytes</a:t>
            </a:r>
          </a:p>
          <a:p>
            <a:pPr lvl="2"/>
            <a:r>
              <a:rPr lang="en-US" dirty="0" smtClean="0"/>
              <a:t>3 HP centers: ~6000 cores, 300 Terabytes</a:t>
            </a:r>
          </a:p>
          <a:p>
            <a:pPr lvl="1"/>
            <a:r>
              <a:rPr lang="en-US" dirty="0" smtClean="0"/>
              <a:t>Networking to/from UF and FSU</a:t>
            </a:r>
          </a:p>
          <a:p>
            <a:pPr lvl="2"/>
            <a:r>
              <a:rPr lang="en-US" dirty="0" smtClean="0"/>
              <a:t>10 </a:t>
            </a:r>
            <a:r>
              <a:rPr lang="en-US" dirty="0" err="1" smtClean="0"/>
              <a:t>Gbit</a:t>
            </a:r>
            <a:r>
              <a:rPr lang="en-US" dirty="0" smtClean="0"/>
              <a:t> connectivity to UF Campus Research Network</a:t>
            </a:r>
          </a:p>
          <a:p>
            <a:pPr lvl="2"/>
            <a:r>
              <a:rPr lang="en-US" dirty="0" smtClean="0"/>
              <a:t>10 </a:t>
            </a:r>
            <a:r>
              <a:rPr lang="en-US" dirty="0" err="1" smtClean="0"/>
              <a:t>Gbit</a:t>
            </a:r>
            <a:r>
              <a:rPr lang="en-US" dirty="0" smtClean="0"/>
              <a:t> connections to Florida Lambda Rail, National Lambda Rail, and Internet2</a:t>
            </a:r>
          </a:p>
          <a:p>
            <a:pPr lvl="2">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715000" y="4724400"/>
            <a:ext cx="3171825" cy="1895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Autofit/>
          </a:bodyPr>
          <a:lstStyle/>
          <a:p>
            <a:pPr algn="ctr"/>
            <a:r>
              <a:rPr lang="en-US" sz="4800" dirty="0" smtClean="0">
                <a:solidFill>
                  <a:srgbClr val="376092"/>
                </a:solidFill>
                <a:cs typeface="Arial"/>
              </a:rPr>
              <a:t>Invasive Species</a:t>
            </a:r>
            <a:endParaRPr lang="en-US" sz="4800" dirty="0">
              <a:solidFill>
                <a:srgbClr val="376092"/>
              </a:solidFill>
              <a:cs typeface="Arial"/>
            </a:endParaRPr>
          </a:p>
        </p:txBody>
      </p:sp>
      <p:sp>
        <p:nvSpPr>
          <p:cNvPr id="3" name="Content Placeholder 2"/>
          <p:cNvSpPr>
            <a:spLocks noGrp="1"/>
          </p:cNvSpPr>
          <p:nvPr>
            <p:ph idx="1"/>
          </p:nvPr>
        </p:nvSpPr>
        <p:spPr>
          <a:xfrm>
            <a:off x="457200" y="1295400"/>
            <a:ext cx="8229600" cy="5257800"/>
          </a:xfrm>
        </p:spPr>
        <p:txBody>
          <a:bodyPr>
            <a:normAutofit/>
          </a:bodyPr>
          <a:lstStyle/>
          <a:p>
            <a:pPr>
              <a:buClr>
                <a:srgbClr val="B97C3F"/>
              </a:buClr>
            </a:pPr>
            <a:r>
              <a:rPr lang="en-US" sz="3000" dirty="0">
                <a:cs typeface="Arial"/>
              </a:rPr>
              <a:t>Where have they been introduced, and how quickly are they spreading? </a:t>
            </a:r>
            <a:r>
              <a:rPr lang="en-US" sz="3000" dirty="0" smtClean="0">
                <a:cs typeface="Arial"/>
              </a:rPr>
              <a:t> </a:t>
            </a:r>
          </a:p>
          <a:p>
            <a:pPr>
              <a:buClr>
                <a:srgbClr val="B97C3F"/>
              </a:buClr>
            </a:pPr>
            <a:r>
              <a:rPr lang="en-US" sz="3000" dirty="0" smtClean="0">
                <a:cs typeface="Arial"/>
              </a:rPr>
              <a:t>What </a:t>
            </a:r>
            <a:r>
              <a:rPr lang="en-US" sz="3000" dirty="0">
                <a:cs typeface="Arial"/>
              </a:rPr>
              <a:t>is the pattern of spread, and do they </a:t>
            </a:r>
            <a:r>
              <a:rPr lang="en-US" sz="3000" dirty="0" err="1">
                <a:cs typeface="Arial"/>
              </a:rPr>
              <a:t>covary</a:t>
            </a:r>
            <a:r>
              <a:rPr lang="en-US" sz="3000" dirty="0">
                <a:cs typeface="Arial"/>
              </a:rPr>
              <a:t> with other </a:t>
            </a:r>
            <a:r>
              <a:rPr lang="en-US" sz="3000" dirty="0" err="1">
                <a:cs typeface="Arial"/>
              </a:rPr>
              <a:t>taxa</a:t>
            </a:r>
            <a:r>
              <a:rPr lang="en-US" sz="3000" dirty="0">
                <a:cs typeface="Arial"/>
              </a:rPr>
              <a:t>? </a:t>
            </a:r>
            <a:r>
              <a:rPr lang="en-US" sz="3000" dirty="0" smtClean="0">
                <a:cs typeface="Arial"/>
              </a:rPr>
              <a:t> </a:t>
            </a:r>
          </a:p>
          <a:p>
            <a:pPr>
              <a:buClr>
                <a:srgbClr val="B97C3F"/>
              </a:buClr>
            </a:pPr>
            <a:r>
              <a:rPr lang="en-US" sz="3000" dirty="0" smtClean="0">
                <a:cs typeface="Arial"/>
              </a:rPr>
              <a:t>What </a:t>
            </a:r>
            <a:r>
              <a:rPr lang="en-US" sz="3000" dirty="0">
                <a:cs typeface="Arial"/>
              </a:rPr>
              <a:t>is the effect of climate change on the spread of </a:t>
            </a:r>
            <a:r>
              <a:rPr lang="en-US" sz="3000" dirty="0" err="1">
                <a:cs typeface="Arial"/>
              </a:rPr>
              <a:t>invasives</a:t>
            </a:r>
            <a:r>
              <a:rPr lang="en-US" sz="3000" dirty="0">
                <a:cs typeface="Arial"/>
              </a:rPr>
              <a:t>? </a:t>
            </a:r>
          </a:p>
        </p:txBody>
      </p:sp>
      <p:pic>
        <p:nvPicPr>
          <p:cNvPr id="5" name="Picture 4" descr="20090219-redbay-2.pdf"/>
          <p:cNvPicPr>
            <a:picLocks noChangeAspect="1"/>
          </p:cNvPicPr>
          <p:nvPr/>
        </p:nvPicPr>
        <p:blipFill>
          <a:blip r:embed="rId2" cstate="print"/>
          <a:srcRect r="35325"/>
          <a:stretch>
            <a:fillRect/>
          </a:stretch>
        </p:blipFill>
        <p:spPr>
          <a:xfrm>
            <a:off x="3177043" y="4826601"/>
            <a:ext cx="1733090" cy="2009776"/>
          </a:xfrm>
          <a:prstGeom prst="rect">
            <a:avLst/>
          </a:prstGeom>
        </p:spPr>
      </p:pic>
      <p:pic>
        <p:nvPicPr>
          <p:cNvPr id="7" name="Picture 5" descr="50282258"/>
          <p:cNvPicPr>
            <a:picLocks noChangeAspect="1" noChangeArrowheads="1"/>
          </p:cNvPicPr>
          <p:nvPr/>
        </p:nvPicPr>
        <p:blipFill>
          <a:blip r:embed="rId3" cstate="print"/>
          <a:srcRect l="3615" r="6024"/>
          <a:stretch>
            <a:fillRect/>
          </a:stretch>
        </p:blipFill>
        <p:spPr bwMode="auto">
          <a:xfrm>
            <a:off x="1940770" y="5775429"/>
            <a:ext cx="1223003" cy="1082571"/>
          </a:xfrm>
          <a:prstGeom prst="rect">
            <a:avLst/>
          </a:prstGeom>
          <a:noFill/>
        </p:spPr>
      </p:pic>
      <p:pic>
        <p:nvPicPr>
          <p:cNvPr id="8" name="Picture 7" descr="regional_infestation_map_march3_2011.pdf"/>
          <p:cNvPicPr>
            <a:picLocks noChangeAspect="1"/>
          </p:cNvPicPr>
          <p:nvPr/>
        </p:nvPicPr>
        <p:blipFill>
          <a:blip r:embed="rId4" cstate="print"/>
          <a:srcRect l="50280" t="5744" r="5562" b="5961"/>
          <a:stretch>
            <a:fillRect/>
          </a:stretch>
        </p:blipFill>
        <p:spPr>
          <a:xfrm>
            <a:off x="4910133" y="4302186"/>
            <a:ext cx="1639996" cy="2534191"/>
          </a:xfrm>
          <a:prstGeom prst="rect">
            <a:avLst/>
          </a:prstGeom>
        </p:spPr>
      </p:pic>
      <p:pic>
        <p:nvPicPr>
          <p:cNvPr id="9" name="Picture 8" descr="schinus.pdf"/>
          <p:cNvPicPr>
            <a:picLocks noChangeAspect="1"/>
          </p:cNvPicPr>
          <p:nvPr/>
        </p:nvPicPr>
        <p:blipFill>
          <a:blip r:embed="rId5" cstate="print"/>
          <a:stretch>
            <a:fillRect/>
          </a:stretch>
        </p:blipFill>
        <p:spPr>
          <a:xfrm>
            <a:off x="0" y="5496778"/>
            <a:ext cx="1997852" cy="1331902"/>
          </a:xfrm>
          <a:prstGeom prst="rect">
            <a:avLst/>
          </a:prstGeom>
        </p:spPr>
      </p:pic>
      <p:pic>
        <p:nvPicPr>
          <p:cNvPr id="10" name="Picture 9" descr="canker_symptoms_250w.jpg"/>
          <p:cNvPicPr>
            <a:picLocks noChangeAspect="1"/>
          </p:cNvPicPr>
          <p:nvPr/>
        </p:nvPicPr>
        <p:blipFill>
          <a:blip r:embed="rId6" cstate="print"/>
          <a:stretch>
            <a:fillRect/>
          </a:stretch>
        </p:blipFill>
        <p:spPr>
          <a:xfrm>
            <a:off x="6553200" y="4876800"/>
            <a:ext cx="2136671" cy="1442253"/>
          </a:xfrm>
          <a:prstGeom prst="rect">
            <a:avLst/>
          </a:prstGeom>
        </p:spPr>
      </p:pic>
      <p:pic>
        <p:nvPicPr>
          <p:cNvPr id="11" name="Picture 10" descr="fishcat_2.jpg"/>
          <p:cNvPicPr>
            <a:picLocks noChangeAspect="1"/>
          </p:cNvPicPr>
          <p:nvPr/>
        </p:nvPicPr>
        <p:blipFill>
          <a:blip r:embed="rId7" cstate="print"/>
          <a:stretch>
            <a:fillRect/>
          </a:stretch>
        </p:blipFill>
        <p:spPr>
          <a:xfrm>
            <a:off x="6553200" y="3810000"/>
            <a:ext cx="2136671" cy="1092076"/>
          </a:xfrm>
          <a:prstGeom prst="rect">
            <a:avLst/>
          </a:prstGeom>
        </p:spPr>
      </p:pic>
      <p:pic>
        <p:nvPicPr>
          <p:cNvPr id="12" name="Picture 11" descr="Fire-Ants11.pdf"/>
          <p:cNvPicPr>
            <a:picLocks noChangeAspect="1"/>
          </p:cNvPicPr>
          <p:nvPr/>
        </p:nvPicPr>
        <p:blipFill>
          <a:blip r:embed="rId8" cstate="print"/>
          <a:stretch>
            <a:fillRect/>
          </a:stretch>
        </p:blipFill>
        <p:spPr>
          <a:xfrm>
            <a:off x="31666" y="4343400"/>
            <a:ext cx="2313625" cy="1143000"/>
          </a:xfrm>
          <a:prstGeom prst="rect">
            <a:avLst/>
          </a:prstGeom>
        </p:spPr>
      </p:pic>
      <p:pic>
        <p:nvPicPr>
          <p:cNvPr id="13" name="Picture 12" descr="ambrosia raffaellea.pdf"/>
          <p:cNvPicPr>
            <a:picLocks noChangeAspect="1"/>
          </p:cNvPicPr>
          <p:nvPr/>
        </p:nvPicPr>
        <p:blipFill>
          <a:blip r:embed="rId9" cstate="print"/>
          <a:stretch>
            <a:fillRect/>
          </a:stretch>
        </p:blipFill>
        <p:spPr>
          <a:xfrm>
            <a:off x="1940770" y="4826601"/>
            <a:ext cx="1236273" cy="92720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14400"/>
          </a:xfrm>
        </p:spPr>
        <p:txBody>
          <a:bodyPr>
            <a:noAutofit/>
          </a:bodyPr>
          <a:lstStyle/>
          <a:p>
            <a:pPr algn="ctr"/>
            <a:r>
              <a:rPr lang="en-US" sz="4000" dirty="0" smtClean="0">
                <a:solidFill>
                  <a:srgbClr val="376092"/>
                </a:solidFill>
              </a:rPr>
              <a:t>Florida Plant Phylogeny:</a:t>
            </a:r>
            <a:br>
              <a:rPr lang="en-US" sz="4000" dirty="0" smtClean="0">
                <a:solidFill>
                  <a:srgbClr val="376092"/>
                </a:solidFill>
              </a:rPr>
            </a:br>
            <a:r>
              <a:rPr lang="en-US" sz="3600" dirty="0" smtClean="0"/>
              <a:t>Phylogenetic Diversity Under Climate Change</a:t>
            </a:r>
            <a:endParaRPr lang="en-US"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grpSp>
        <p:nvGrpSpPr>
          <p:cNvPr id="3" name="Group 13"/>
          <p:cNvGrpSpPr/>
          <p:nvPr/>
        </p:nvGrpSpPr>
        <p:grpSpPr>
          <a:xfrm>
            <a:off x="334008" y="2590800"/>
            <a:ext cx="8774397" cy="2448686"/>
            <a:chOff x="334008" y="2590800"/>
            <a:chExt cx="8774397" cy="2448686"/>
          </a:xfrm>
        </p:grpSpPr>
        <p:pic>
          <p:nvPicPr>
            <p:cNvPr id="5" name="Picture 4" descr="SpeciesIndexPresentAll.pdf"/>
            <p:cNvPicPr>
              <a:picLocks noChangeAspect="1"/>
            </p:cNvPicPr>
            <p:nvPr/>
          </p:nvPicPr>
          <p:blipFill rotWithShape="1">
            <a:blip r:embed="rId3" cstate="print">
              <a:extLst>
                <a:ext uri="{28A0092B-C50C-407E-A947-70E740481C1C}">
                  <a14:useLocalDpi xmlns:a14="http://schemas.microsoft.com/office/drawing/2010/main" xmlns="" val="0"/>
                </a:ext>
              </a:extLst>
            </a:blip>
            <a:srcRect l="15214" r="21186" b="7868"/>
            <a:stretch/>
          </p:blipFill>
          <p:spPr>
            <a:xfrm>
              <a:off x="334008" y="2590800"/>
              <a:ext cx="2947856" cy="2441864"/>
            </a:xfrm>
            <a:prstGeom prst="rect">
              <a:avLst/>
            </a:prstGeom>
          </p:spPr>
        </p:pic>
        <p:pic>
          <p:nvPicPr>
            <p:cNvPr id="6" name="Picture 5" descr="SpeciesIndexPresentEndemics.pdf"/>
            <p:cNvPicPr>
              <a:picLocks noChangeAspect="1"/>
            </p:cNvPicPr>
            <p:nvPr/>
          </p:nvPicPr>
          <p:blipFill rotWithShape="1">
            <a:blip r:embed="rId4" cstate="print">
              <a:extLst>
                <a:ext uri="{28A0092B-C50C-407E-A947-70E740481C1C}">
                  <a14:useLocalDpi xmlns:a14="http://schemas.microsoft.com/office/drawing/2010/main" xmlns="" val="0"/>
                </a:ext>
              </a:extLst>
            </a:blip>
            <a:srcRect l="24937" t="14941" r="24985" b="11933"/>
            <a:stretch/>
          </p:blipFill>
          <p:spPr>
            <a:xfrm>
              <a:off x="3305808" y="2590800"/>
              <a:ext cx="2920243" cy="2438400"/>
            </a:xfrm>
            <a:prstGeom prst="rect">
              <a:avLst/>
            </a:prstGeom>
          </p:spPr>
        </p:pic>
        <p:pic>
          <p:nvPicPr>
            <p:cNvPr id="7" name="Picture 6" descr="ratioEndemicTotalPresent.pdf"/>
            <p:cNvPicPr>
              <a:picLocks noChangeAspect="1"/>
            </p:cNvPicPr>
            <p:nvPr/>
          </p:nvPicPr>
          <p:blipFill rotWithShape="1">
            <a:blip r:embed="rId5" cstate="print">
              <a:extLst>
                <a:ext uri="{28A0092B-C50C-407E-A947-70E740481C1C}">
                  <a14:useLocalDpi xmlns:a14="http://schemas.microsoft.com/office/drawing/2010/main" xmlns="" val="0"/>
                </a:ext>
              </a:extLst>
            </a:blip>
            <a:srcRect l="19021" t="3064" r="18436" b="2324"/>
            <a:stretch/>
          </p:blipFill>
          <p:spPr>
            <a:xfrm>
              <a:off x="6277608" y="2590800"/>
              <a:ext cx="2830797" cy="2448686"/>
            </a:xfrm>
            <a:prstGeom prst="rect">
              <a:avLst/>
            </a:prstGeom>
          </p:spPr>
        </p:pic>
      </p:grpSp>
      <p:sp>
        <p:nvSpPr>
          <p:cNvPr id="9" name="TextBox 8"/>
          <p:cNvSpPr txBox="1"/>
          <p:nvPr/>
        </p:nvSpPr>
        <p:spPr>
          <a:xfrm>
            <a:off x="1752600" y="1752600"/>
            <a:ext cx="5702202" cy="584776"/>
          </a:xfrm>
          <a:prstGeom prst="rect">
            <a:avLst/>
          </a:prstGeom>
          <a:noFill/>
        </p:spPr>
        <p:txBody>
          <a:bodyPr wrap="none" rtlCol="0">
            <a:spAutoFit/>
          </a:bodyPr>
          <a:lstStyle/>
          <a:p>
            <a:r>
              <a:rPr lang="en-US" sz="3200" dirty="0" smtClean="0"/>
              <a:t>Vascular Plant Diversity in Florida    </a:t>
            </a:r>
            <a:endParaRPr lang="en-US" sz="3200" dirty="0"/>
          </a:p>
        </p:txBody>
      </p:sp>
      <p:sp>
        <p:nvSpPr>
          <p:cNvPr id="10" name="TextBox 9"/>
          <p:cNvSpPr txBox="1"/>
          <p:nvPr/>
        </p:nvSpPr>
        <p:spPr>
          <a:xfrm>
            <a:off x="457200" y="5105400"/>
            <a:ext cx="3266489" cy="830997"/>
          </a:xfrm>
          <a:prstGeom prst="rect">
            <a:avLst/>
          </a:prstGeom>
          <a:noFill/>
        </p:spPr>
        <p:txBody>
          <a:bodyPr wrap="none" rtlCol="0">
            <a:spAutoFit/>
          </a:bodyPr>
          <a:lstStyle/>
          <a:p>
            <a:r>
              <a:rPr lang="en-US" sz="2400" dirty="0" smtClean="0"/>
              <a:t>2609 species (of 4200)</a:t>
            </a:r>
          </a:p>
          <a:p>
            <a:r>
              <a:rPr lang="en-US" sz="2400" dirty="0" smtClean="0"/>
              <a:t>all included in phylogeny</a:t>
            </a:r>
            <a:endParaRPr lang="en-US" sz="2400" dirty="0"/>
          </a:p>
        </p:txBody>
      </p:sp>
      <p:sp>
        <p:nvSpPr>
          <p:cNvPr id="11" name="TextBox 10"/>
          <p:cNvSpPr txBox="1"/>
          <p:nvPr/>
        </p:nvSpPr>
        <p:spPr>
          <a:xfrm>
            <a:off x="3886200" y="5105400"/>
            <a:ext cx="2523948" cy="830997"/>
          </a:xfrm>
          <a:prstGeom prst="rect">
            <a:avLst/>
          </a:prstGeom>
          <a:noFill/>
        </p:spPr>
        <p:txBody>
          <a:bodyPr wrap="none" rtlCol="0">
            <a:spAutoFit/>
          </a:bodyPr>
          <a:lstStyle/>
          <a:p>
            <a:r>
              <a:rPr lang="en-US" sz="2400" dirty="0" smtClean="0"/>
              <a:t>203 species</a:t>
            </a:r>
          </a:p>
          <a:p>
            <a:r>
              <a:rPr lang="en-US" sz="2400" dirty="0"/>
              <a:t>e</a:t>
            </a:r>
            <a:r>
              <a:rPr lang="en-US" sz="2400" dirty="0" smtClean="0"/>
              <a:t>ndemic to Florida</a:t>
            </a:r>
            <a:endParaRPr lang="en-US" sz="2400" dirty="0"/>
          </a:p>
        </p:txBody>
      </p:sp>
      <p:sp>
        <p:nvSpPr>
          <p:cNvPr id="12" name="TextBox 11"/>
          <p:cNvSpPr txBox="1"/>
          <p:nvPr/>
        </p:nvSpPr>
        <p:spPr>
          <a:xfrm>
            <a:off x="6553200" y="5105400"/>
            <a:ext cx="2422208" cy="830997"/>
          </a:xfrm>
          <a:prstGeom prst="rect">
            <a:avLst/>
          </a:prstGeom>
          <a:noFill/>
        </p:spPr>
        <p:txBody>
          <a:bodyPr wrap="none" rtlCol="0">
            <a:spAutoFit/>
          </a:bodyPr>
          <a:lstStyle/>
          <a:p>
            <a:r>
              <a:rPr lang="en-US" sz="2400" dirty="0" smtClean="0"/>
              <a:t>Ratio of endemics</a:t>
            </a:r>
          </a:p>
          <a:p>
            <a:r>
              <a:rPr lang="en-US" sz="2400" dirty="0"/>
              <a:t>t</a:t>
            </a:r>
            <a:r>
              <a:rPr lang="en-US" sz="2400" dirty="0" smtClean="0"/>
              <a:t>o all species</a:t>
            </a:r>
            <a:endParaRPr lang="en-US" sz="2400" dirty="0"/>
          </a:p>
        </p:txBody>
      </p:sp>
      <p:sp>
        <p:nvSpPr>
          <p:cNvPr id="13" name="TextBox 12"/>
          <p:cNvSpPr txBox="1"/>
          <p:nvPr/>
        </p:nvSpPr>
        <p:spPr>
          <a:xfrm>
            <a:off x="762000" y="6096000"/>
            <a:ext cx="7676651" cy="461665"/>
          </a:xfrm>
          <a:prstGeom prst="rect">
            <a:avLst/>
          </a:prstGeom>
          <a:noFill/>
        </p:spPr>
        <p:txBody>
          <a:bodyPr wrap="none" rtlCol="0">
            <a:spAutoFit/>
          </a:bodyPr>
          <a:lstStyle/>
          <a:p>
            <a:r>
              <a:rPr lang="en-US" sz="2400" dirty="0" smtClean="0"/>
              <a:t>~200,000 location points; data from UF, FSU, USF, GBIF, FNAI</a:t>
            </a:r>
            <a:endParaRPr lang="en-US" sz="2400" dirty="0"/>
          </a:p>
        </p:txBody>
      </p:sp>
    </p:spTree>
    <p:extLst>
      <p:ext uri="{BB962C8B-B14F-4D97-AF65-F5344CB8AC3E}">
        <p14:creationId xmlns:p14="http://schemas.microsoft.com/office/powerpoint/2010/main" xmlns="" val="2696544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14400"/>
          </a:xfrm>
        </p:spPr>
        <p:txBody>
          <a:bodyPr>
            <a:noAutofit/>
          </a:bodyPr>
          <a:lstStyle/>
          <a:p>
            <a:pPr algn="ctr"/>
            <a:r>
              <a:rPr lang="en-US" sz="4000" dirty="0" smtClean="0">
                <a:solidFill>
                  <a:srgbClr val="376092"/>
                </a:solidFill>
              </a:rPr>
              <a:t>Florida Plant Phylogeny:</a:t>
            </a:r>
            <a:br>
              <a:rPr lang="en-US" sz="4000" dirty="0" smtClean="0">
                <a:solidFill>
                  <a:srgbClr val="376092"/>
                </a:solidFill>
              </a:rPr>
            </a:br>
            <a:r>
              <a:rPr lang="en-US" sz="3600" dirty="0" smtClean="0"/>
              <a:t>Phylogenetic Diversity Under Climate Change</a:t>
            </a:r>
            <a:endParaRPr lang="en-US"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5" name="Picture 4" descr="SpeciesIndexPresentAll.pdf"/>
          <p:cNvPicPr>
            <a:picLocks noChangeAspect="1"/>
          </p:cNvPicPr>
          <p:nvPr/>
        </p:nvPicPr>
        <p:blipFill rotWithShape="1">
          <a:blip r:embed="rId3" cstate="print">
            <a:extLst>
              <a:ext uri="{28A0092B-C50C-407E-A947-70E740481C1C}">
                <a14:useLocalDpi xmlns:a14="http://schemas.microsoft.com/office/drawing/2010/main" xmlns="" val="0"/>
              </a:ext>
            </a:extLst>
          </a:blip>
          <a:srcRect l="15214" r="21186" b="7868"/>
          <a:stretch/>
        </p:blipFill>
        <p:spPr>
          <a:xfrm>
            <a:off x="334008" y="2590800"/>
            <a:ext cx="2947856" cy="2441864"/>
          </a:xfrm>
          <a:prstGeom prst="rect">
            <a:avLst/>
          </a:prstGeom>
        </p:spPr>
      </p:pic>
      <p:sp>
        <p:nvSpPr>
          <p:cNvPr id="9" name="TextBox 8"/>
          <p:cNvSpPr txBox="1"/>
          <p:nvPr/>
        </p:nvSpPr>
        <p:spPr>
          <a:xfrm>
            <a:off x="1752600" y="1752600"/>
            <a:ext cx="5702202" cy="584776"/>
          </a:xfrm>
          <a:prstGeom prst="rect">
            <a:avLst/>
          </a:prstGeom>
          <a:noFill/>
        </p:spPr>
        <p:txBody>
          <a:bodyPr wrap="none" rtlCol="0">
            <a:spAutoFit/>
          </a:bodyPr>
          <a:lstStyle/>
          <a:p>
            <a:r>
              <a:rPr lang="en-US" sz="3200" dirty="0" smtClean="0"/>
              <a:t>Vascular Plant Diversity in Florida    </a:t>
            </a:r>
            <a:endParaRPr lang="en-US" sz="3200" dirty="0"/>
          </a:p>
        </p:txBody>
      </p:sp>
      <p:sp>
        <p:nvSpPr>
          <p:cNvPr id="10" name="TextBox 9"/>
          <p:cNvSpPr txBox="1"/>
          <p:nvPr/>
        </p:nvSpPr>
        <p:spPr>
          <a:xfrm>
            <a:off x="457200" y="5105400"/>
            <a:ext cx="3266489" cy="830997"/>
          </a:xfrm>
          <a:prstGeom prst="rect">
            <a:avLst/>
          </a:prstGeom>
          <a:noFill/>
        </p:spPr>
        <p:txBody>
          <a:bodyPr wrap="none" rtlCol="0">
            <a:spAutoFit/>
          </a:bodyPr>
          <a:lstStyle/>
          <a:p>
            <a:r>
              <a:rPr lang="en-US" sz="2400" dirty="0" smtClean="0"/>
              <a:t>2609 species (of ~4200)</a:t>
            </a:r>
          </a:p>
          <a:p>
            <a:r>
              <a:rPr lang="en-US" sz="2400" dirty="0" smtClean="0"/>
              <a:t>all included in phylogeny</a:t>
            </a:r>
            <a:endParaRPr lang="en-US" sz="2400" dirty="0"/>
          </a:p>
        </p:txBody>
      </p:sp>
      <p:sp>
        <p:nvSpPr>
          <p:cNvPr id="3" name="TextBox 2"/>
          <p:cNvSpPr txBox="1"/>
          <p:nvPr/>
        </p:nvSpPr>
        <p:spPr>
          <a:xfrm>
            <a:off x="3733800" y="2971800"/>
            <a:ext cx="567884" cy="1015663"/>
          </a:xfrm>
          <a:prstGeom prst="rect">
            <a:avLst/>
          </a:prstGeom>
          <a:noFill/>
        </p:spPr>
        <p:txBody>
          <a:bodyPr wrap="none" rtlCol="0">
            <a:spAutoFit/>
          </a:bodyPr>
          <a:lstStyle/>
          <a:p>
            <a:r>
              <a:rPr lang="en-US" sz="6000" b="1" dirty="0" smtClean="0"/>
              <a:t>+</a:t>
            </a:r>
            <a:endParaRPr lang="en-US" sz="6000" b="1" dirty="0"/>
          </a:p>
        </p:txBody>
      </p:sp>
      <p:pic>
        <p:nvPicPr>
          <p:cNvPr id="14" name="Picture 13" descr="FLtree.tiff"/>
          <p:cNvPicPr>
            <a:picLocks noChangeAspect="1"/>
          </p:cNvPicPr>
          <p:nvPr/>
        </p:nvPicPr>
        <p:blipFill>
          <a:blip r:embed="rId4" cstate="print"/>
          <a:stretch>
            <a:fillRect/>
          </a:stretch>
        </p:blipFill>
        <p:spPr>
          <a:xfrm>
            <a:off x="5181600" y="2590800"/>
            <a:ext cx="2790728" cy="2438399"/>
          </a:xfrm>
          <a:prstGeom prst="rect">
            <a:avLst/>
          </a:prstGeom>
        </p:spPr>
      </p:pic>
      <p:sp>
        <p:nvSpPr>
          <p:cNvPr id="15" name="TextBox 14"/>
          <p:cNvSpPr txBox="1"/>
          <p:nvPr/>
        </p:nvSpPr>
        <p:spPr>
          <a:xfrm>
            <a:off x="4648200" y="5105400"/>
            <a:ext cx="4113776" cy="830997"/>
          </a:xfrm>
          <a:prstGeom prst="rect">
            <a:avLst/>
          </a:prstGeom>
          <a:noFill/>
        </p:spPr>
        <p:txBody>
          <a:bodyPr wrap="none" rtlCol="0">
            <a:spAutoFit/>
          </a:bodyPr>
          <a:lstStyle/>
          <a:p>
            <a:r>
              <a:rPr lang="en-US" sz="2400" dirty="0" smtClean="0"/>
              <a:t>Phylogenetic tree, 2609 species</a:t>
            </a:r>
          </a:p>
          <a:p>
            <a:r>
              <a:rPr lang="en-US" sz="2400" dirty="0" err="1" smtClean="0"/>
              <a:t>GenBank</a:t>
            </a:r>
            <a:r>
              <a:rPr lang="en-US" sz="2400" dirty="0" smtClean="0"/>
              <a:t>, new (1000 </a:t>
            </a:r>
            <a:r>
              <a:rPr lang="en-US" sz="2400" dirty="0" err="1" smtClean="0"/>
              <a:t>spp</a:t>
            </a:r>
            <a:r>
              <a:rPr lang="en-US" sz="2400" dirty="0" smtClean="0"/>
              <a:t>)</a:t>
            </a:r>
            <a:endParaRPr lang="en-US" sz="2400" dirty="0"/>
          </a:p>
        </p:txBody>
      </p:sp>
    </p:spTree>
    <p:extLst>
      <p:ext uri="{BB962C8B-B14F-4D97-AF65-F5344CB8AC3E}">
        <p14:creationId xmlns:p14="http://schemas.microsoft.com/office/powerpoint/2010/main" xmlns="" val="2511559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352"/>
            <a:ext cx="8153400" cy="514350"/>
          </a:xfrm>
        </p:spPr>
        <p:txBody>
          <a:bodyPr>
            <a:normAutofit fontScale="90000"/>
          </a:bodyPr>
          <a:lstStyle/>
          <a:p>
            <a:r>
              <a:rPr lang="en-US" dirty="0" smtClean="0"/>
              <a:t>iDigBio IT Vision</a:t>
            </a:r>
            <a:endParaRPr lang="en-US" dirty="0"/>
          </a:p>
        </p:txBody>
      </p:sp>
      <p:sp>
        <p:nvSpPr>
          <p:cNvPr id="3" name="Content Placeholder 2"/>
          <p:cNvSpPr>
            <a:spLocks noGrp="1"/>
          </p:cNvSpPr>
          <p:nvPr>
            <p:ph idx="1"/>
          </p:nvPr>
        </p:nvSpPr>
        <p:spPr/>
        <p:txBody>
          <a:bodyPr/>
          <a:lstStyle/>
          <a:p>
            <a:r>
              <a:rPr lang="en-US" dirty="0" err="1" smtClean="0"/>
              <a:t>Cyberinfrastructure</a:t>
            </a:r>
            <a:r>
              <a:rPr lang="en-US" dirty="0" smtClean="0"/>
              <a:t> to enable </a:t>
            </a:r>
          </a:p>
          <a:p>
            <a:pPr lvl="1"/>
            <a:r>
              <a:rPr lang="en-US" dirty="0" smtClean="0"/>
              <a:t>the collaborative creation, integration and management of digitized </a:t>
            </a:r>
            <a:r>
              <a:rPr lang="en-US" dirty="0" err="1" smtClean="0"/>
              <a:t>biocollections</a:t>
            </a:r>
            <a:r>
              <a:rPr lang="en-US" dirty="0" smtClean="0"/>
              <a:t>,</a:t>
            </a:r>
          </a:p>
          <a:p>
            <a:pPr lvl="1"/>
            <a:r>
              <a:rPr lang="en-US" dirty="0" smtClean="0"/>
              <a:t>their use in scientific research, education and outreach</a:t>
            </a:r>
          </a:p>
          <a:p>
            <a:r>
              <a:rPr lang="en-US" dirty="0" smtClean="0"/>
              <a:t>Visible as a collection of persistent Internet-accessible services, data and resources</a:t>
            </a:r>
          </a:p>
          <a:p>
            <a:pPr lvl="1"/>
            <a:r>
              <a:rPr lang="en-US" dirty="0" smtClean="0"/>
              <a:t>For </a:t>
            </a:r>
            <a:r>
              <a:rPr lang="en-US" dirty="0" err="1" smtClean="0"/>
              <a:t>biocollection</a:t>
            </a:r>
            <a:r>
              <a:rPr lang="en-US" dirty="0" smtClean="0"/>
              <a:t> “producers”</a:t>
            </a:r>
          </a:p>
          <a:p>
            <a:pPr lvl="1"/>
            <a:r>
              <a:rPr lang="en-US" dirty="0" smtClean="0"/>
              <a:t>For </a:t>
            </a:r>
            <a:r>
              <a:rPr lang="en-US" dirty="0" err="1" smtClean="0"/>
              <a:t>biocollection</a:t>
            </a:r>
            <a:r>
              <a:rPr lang="en-US" dirty="0" smtClean="0"/>
              <a:t> “consumers”</a:t>
            </a:r>
          </a:p>
          <a:p>
            <a:pPr lvl="1"/>
            <a:r>
              <a:rPr lang="en-US" dirty="0" smtClean="0"/>
              <a:t>For </a:t>
            </a:r>
            <a:r>
              <a:rPr lang="en-US" dirty="0" err="1" smtClean="0"/>
              <a:t>biocollection</a:t>
            </a:r>
            <a:r>
              <a:rPr lang="en-US" dirty="0" smtClean="0"/>
              <a:t> service providers</a:t>
            </a:r>
          </a:p>
          <a:p>
            <a:pPr lvl="1"/>
            <a:r>
              <a:rPr lang="en-US" dirty="0" smtClean="0"/>
              <a:t>For </a:t>
            </a:r>
            <a:r>
              <a:rPr lang="en-US" dirty="0" err="1" smtClean="0"/>
              <a:t>cyberinfrastructure</a:t>
            </a:r>
            <a:r>
              <a:rPr lang="en-US" dirty="0" smtClean="0"/>
              <a:t> providers</a:t>
            </a:r>
          </a:p>
          <a:p>
            <a:pPr lvl="1"/>
            <a:r>
              <a:rPr lang="en-US" dirty="0" smtClean="0"/>
              <a:t>For national/global data aggregators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14400"/>
          </a:xfrm>
        </p:spPr>
        <p:txBody>
          <a:bodyPr>
            <a:noAutofit/>
          </a:bodyPr>
          <a:lstStyle/>
          <a:p>
            <a:pPr algn="ctr"/>
            <a:r>
              <a:rPr lang="en-US" sz="4000" dirty="0" smtClean="0">
                <a:solidFill>
                  <a:srgbClr val="376092"/>
                </a:solidFill>
              </a:rPr>
              <a:t>Florida Plant Phylogeny:</a:t>
            </a:r>
            <a:br>
              <a:rPr lang="en-US" sz="4000" dirty="0" smtClean="0">
                <a:solidFill>
                  <a:srgbClr val="376092"/>
                </a:solidFill>
              </a:rPr>
            </a:br>
            <a:r>
              <a:rPr lang="en-US" sz="3600" dirty="0" smtClean="0"/>
              <a:t>Phylogenetic Diversity Under Climate Change</a:t>
            </a:r>
            <a:endParaRPr lang="en-US"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12" name="Content Placeholder 11"/>
          <p:cNvSpPr txBox="1">
            <a:spLocks noGrp="1"/>
          </p:cNvSpPr>
          <p:nvPr>
            <p:ph idx="1"/>
          </p:nvPr>
        </p:nvSpPr>
        <p:spPr>
          <a:xfrm>
            <a:off x="152400" y="1426403"/>
            <a:ext cx="8610600" cy="5398401"/>
          </a:xfrm>
          <a:prstGeom prst="rect">
            <a:avLst/>
          </a:prstGeom>
          <a:noFill/>
        </p:spPr>
        <p:txBody>
          <a:bodyPr wrap="square" rtlCol="0">
            <a:spAutoFit/>
          </a:bodyPr>
          <a:lstStyle/>
          <a:p>
            <a:pPr>
              <a:buClr>
                <a:srgbClr val="B97C3F"/>
              </a:buClr>
            </a:pPr>
            <a:r>
              <a:rPr lang="en-US" sz="3200" dirty="0" smtClean="0"/>
              <a:t>Integrate distribution data, ecological data, climate models, phylogeny</a:t>
            </a:r>
          </a:p>
          <a:p>
            <a:pPr lvl="1">
              <a:buClr>
                <a:srgbClr val="B97C3F"/>
              </a:buClr>
            </a:pPr>
            <a:r>
              <a:rPr lang="en-US" sz="3000" dirty="0" smtClean="0"/>
              <a:t>How does species diversity compare to </a:t>
            </a:r>
          </a:p>
          <a:p>
            <a:pPr marL="393192" lvl="1" indent="0">
              <a:buClr>
                <a:srgbClr val="B97C3F"/>
              </a:buClr>
              <a:buNone/>
            </a:pPr>
            <a:r>
              <a:rPr lang="en-US" sz="3000" dirty="0"/>
              <a:t>	</a:t>
            </a:r>
            <a:r>
              <a:rPr lang="en-US" sz="3000" dirty="0" smtClean="0"/>
              <a:t>phylogenetic diversity?</a:t>
            </a:r>
          </a:p>
          <a:p>
            <a:pPr lvl="1">
              <a:buClr>
                <a:srgbClr val="B97C3F"/>
              </a:buClr>
            </a:pPr>
            <a:r>
              <a:rPr lang="en-US" sz="3000" dirty="0" smtClean="0"/>
              <a:t>How do species diversity and phylogenetic </a:t>
            </a:r>
          </a:p>
          <a:p>
            <a:pPr marL="393192" lvl="1" indent="0">
              <a:buClr>
                <a:srgbClr val="B97C3F"/>
              </a:buClr>
              <a:buNone/>
            </a:pPr>
            <a:r>
              <a:rPr lang="en-US" sz="3000" dirty="0"/>
              <a:t>	</a:t>
            </a:r>
            <a:r>
              <a:rPr lang="en-US" sz="3000" dirty="0" smtClean="0"/>
              <a:t>diversity change?</a:t>
            </a:r>
          </a:p>
          <a:p>
            <a:pPr lvl="1">
              <a:buClr>
                <a:srgbClr val="B97C3F"/>
              </a:buClr>
            </a:pPr>
            <a:r>
              <a:rPr lang="en-US" sz="3000" dirty="0" smtClean="0"/>
              <a:t>How do invasive species respond?</a:t>
            </a:r>
          </a:p>
          <a:p>
            <a:pPr lvl="1">
              <a:buClr>
                <a:srgbClr val="B97C3F"/>
              </a:buClr>
            </a:pPr>
            <a:r>
              <a:rPr lang="en-US" sz="3000" dirty="0" smtClean="0"/>
              <a:t>Integrate across clades</a:t>
            </a:r>
            <a:endParaRPr lang="en-US" dirty="0"/>
          </a:p>
          <a:p>
            <a:pPr lvl="1">
              <a:buClr>
                <a:srgbClr val="B97C3F"/>
              </a:buClr>
            </a:pPr>
            <a:r>
              <a:rPr lang="en-US" sz="3000" i="1" dirty="0" smtClean="0"/>
              <a:t>Develop workflows to facilitate such studies</a:t>
            </a:r>
          </a:p>
          <a:p>
            <a:pPr marL="27432" indent="0" algn="ctr">
              <a:buClr>
                <a:srgbClr val="B97C3F"/>
              </a:buClr>
              <a:buNone/>
            </a:pPr>
            <a:r>
              <a:rPr lang="en-US" sz="2400" dirty="0" smtClean="0">
                <a:solidFill>
                  <a:srgbClr val="376092"/>
                </a:solidFill>
              </a:rPr>
              <a:t>D. Soltis, G. Burleigh, C. </a:t>
            </a:r>
            <a:r>
              <a:rPr lang="en-US" sz="2400" dirty="0" err="1" smtClean="0">
                <a:solidFill>
                  <a:srgbClr val="376092"/>
                </a:solidFill>
              </a:rPr>
              <a:t>Germain</a:t>
            </a:r>
            <a:r>
              <a:rPr lang="en-US" sz="2400" dirty="0" smtClean="0">
                <a:solidFill>
                  <a:srgbClr val="376092"/>
                </a:solidFill>
              </a:rPr>
              <a:t>-Aubrey, J. Allen, L. </a:t>
            </a:r>
            <a:r>
              <a:rPr lang="en-US" sz="2400" dirty="0" err="1" smtClean="0">
                <a:solidFill>
                  <a:srgbClr val="376092"/>
                </a:solidFill>
              </a:rPr>
              <a:t>Majure</a:t>
            </a:r>
            <a:endParaRPr lang="en-US" sz="2400" dirty="0" smtClean="0">
              <a:solidFill>
                <a:srgbClr val="376092"/>
              </a:solidFill>
            </a:endParaRPr>
          </a:p>
        </p:txBody>
      </p:sp>
      <p:pic>
        <p:nvPicPr>
          <p:cNvPr id="13" name="Picture 12" descr="SpeciesIndexPresentAll.pdf"/>
          <p:cNvPicPr>
            <a:picLocks noChangeAspect="1"/>
          </p:cNvPicPr>
          <p:nvPr/>
        </p:nvPicPr>
        <p:blipFill rotWithShape="1">
          <a:blip r:embed="rId2" cstate="print">
            <a:extLst>
              <a:ext uri="{28A0092B-C50C-407E-A947-70E740481C1C}">
                <a14:useLocalDpi xmlns:a14="http://schemas.microsoft.com/office/drawing/2010/main" xmlns="" val="0"/>
              </a:ext>
            </a:extLst>
          </a:blip>
          <a:srcRect l="15214" r="21186" b="7868"/>
          <a:stretch/>
        </p:blipFill>
        <p:spPr>
          <a:xfrm>
            <a:off x="7528010" y="1600200"/>
            <a:ext cx="1476019" cy="1222664"/>
          </a:xfrm>
          <a:prstGeom prst="rect">
            <a:avLst/>
          </a:prstGeom>
        </p:spPr>
      </p:pic>
      <p:pic>
        <p:nvPicPr>
          <p:cNvPr id="16" name="Picture 15" descr="FLtree.tiff"/>
          <p:cNvPicPr>
            <a:picLocks noChangeAspect="1"/>
          </p:cNvPicPr>
          <p:nvPr/>
        </p:nvPicPr>
        <p:blipFill>
          <a:blip r:embed="rId3" cstate="print"/>
          <a:stretch>
            <a:fillRect/>
          </a:stretch>
        </p:blipFill>
        <p:spPr>
          <a:xfrm>
            <a:off x="7657658" y="4343400"/>
            <a:ext cx="1482574" cy="1295399"/>
          </a:xfrm>
          <a:prstGeom prst="rect">
            <a:avLst/>
          </a:prstGeom>
        </p:spPr>
      </p:pic>
      <p:pic>
        <p:nvPicPr>
          <p:cNvPr id="21" name="Picture 20" descr="bioclim5.pdf"/>
          <p:cNvPicPr>
            <a:picLocks noChangeAspect="1"/>
          </p:cNvPicPr>
          <p:nvPr/>
        </p:nvPicPr>
        <p:blipFill rotWithShape="1">
          <a:blip r:embed="rId4" cstate="print">
            <a:extLst>
              <a:ext uri="{28A0092B-C50C-407E-A947-70E740481C1C}">
                <a14:useLocalDpi xmlns:a14="http://schemas.microsoft.com/office/drawing/2010/main" xmlns="" val="0"/>
              </a:ext>
            </a:extLst>
          </a:blip>
          <a:srcRect l="5862" r="7773" b="6216"/>
          <a:stretch/>
        </p:blipFill>
        <p:spPr>
          <a:xfrm>
            <a:off x="7567466" y="2895600"/>
            <a:ext cx="1576534" cy="1304968"/>
          </a:xfrm>
          <a:prstGeom prst="rect">
            <a:avLst/>
          </a:prstGeom>
        </p:spPr>
      </p:pic>
    </p:spTree>
    <p:extLst>
      <p:ext uri="{BB962C8B-B14F-4D97-AF65-F5344CB8AC3E}">
        <p14:creationId xmlns:p14="http://schemas.microsoft.com/office/powerpoint/2010/main" xmlns="" val="60280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rmAutofit/>
          </a:bodyPr>
          <a:lstStyle/>
          <a:p>
            <a:pPr algn="ctr"/>
            <a:r>
              <a:rPr lang="en-US" sz="4800" dirty="0" smtClean="0">
                <a:solidFill>
                  <a:srgbClr val="376092"/>
                </a:solidFill>
              </a:rPr>
              <a:t>Research &amp; Scientific Outreach</a:t>
            </a:r>
            <a:endParaRPr lang="en-US" sz="4800" dirty="0">
              <a:solidFill>
                <a:srgbClr val="376092"/>
              </a:solidFill>
            </a:endParaRPr>
          </a:p>
        </p:txBody>
      </p:sp>
      <p:sp>
        <p:nvSpPr>
          <p:cNvPr id="3" name="Content Placeholder 2"/>
          <p:cNvSpPr>
            <a:spLocks noGrp="1"/>
          </p:cNvSpPr>
          <p:nvPr>
            <p:ph idx="1"/>
          </p:nvPr>
        </p:nvSpPr>
        <p:spPr>
          <a:xfrm>
            <a:off x="304800" y="1600200"/>
            <a:ext cx="8561294" cy="4857656"/>
          </a:xfrm>
        </p:spPr>
        <p:txBody>
          <a:bodyPr>
            <a:normAutofit fontScale="92500" lnSpcReduction="10000"/>
          </a:bodyPr>
          <a:lstStyle/>
          <a:p>
            <a:pPr>
              <a:buClr>
                <a:srgbClr val="B97C3F"/>
              </a:buClr>
            </a:pPr>
            <a:r>
              <a:rPr lang="en-US" sz="3000" dirty="0" smtClean="0"/>
              <a:t>Foster, encourage, enhance, enable research using collections data</a:t>
            </a:r>
          </a:p>
          <a:p>
            <a:pPr lvl="1">
              <a:buClr>
                <a:srgbClr val="B97C3F"/>
              </a:buClr>
            </a:pPr>
            <a:r>
              <a:rPr lang="en-US" dirty="0" smtClean="0"/>
              <a:t>Foster research in IT</a:t>
            </a:r>
          </a:p>
          <a:p>
            <a:pPr>
              <a:buClr>
                <a:srgbClr val="B97C3F"/>
              </a:buClr>
            </a:pPr>
            <a:r>
              <a:rPr lang="en-US" sz="3000" dirty="0" smtClean="0"/>
              <a:t>Integrate with various research communities</a:t>
            </a:r>
          </a:p>
          <a:p>
            <a:pPr>
              <a:buClr>
                <a:srgbClr val="B97C3F"/>
              </a:buClr>
            </a:pPr>
            <a:r>
              <a:rPr lang="en-US" sz="3000" dirty="0" smtClean="0"/>
              <a:t>Work with research communities to develop collections and research-related workshops and symposia at meetings</a:t>
            </a:r>
          </a:p>
          <a:p>
            <a:pPr>
              <a:buClr>
                <a:srgbClr val="B97C3F"/>
              </a:buClr>
            </a:pPr>
            <a:r>
              <a:rPr lang="en-US" sz="3000" dirty="0" smtClean="0"/>
              <a:t>Work with research communities to develop interfaces with data repositories, etc. to promote integrated research</a:t>
            </a:r>
          </a:p>
          <a:p>
            <a:pPr>
              <a:buClr>
                <a:srgbClr val="B97C3F"/>
              </a:buClr>
            </a:pPr>
            <a:r>
              <a:rPr lang="en-US" sz="3000" dirty="0" smtClean="0"/>
              <a:t>Coordinate these efforts with TCNs and PENs</a:t>
            </a:r>
            <a:endParaRPr lang="en-US" sz="3000" dirty="0"/>
          </a:p>
        </p:txBody>
      </p:sp>
    </p:spTree>
    <p:extLst>
      <p:ext uri="{BB962C8B-B14F-4D97-AF65-F5344CB8AC3E}">
        <p14:creationId xmlns:p14="http://schemas.microsoft.com/office/powerpoint/2010/main" xmlns="" val="2903379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pPr algn="ctr"/>
            <a:r>
              <a:rPr lang="en-US" sz="4800" dirty="0" smtClean="0">
                <a:solidFill>
                  <a:srgbClr val="376092"/>
                </a:solidFill>
                <a:cs typeface="Arial"/>
              </a:rPr>
              <a:t>Linking Collections to Ecology</a:t>
            </a:r>
            <a:endParaRPr lang="en-US" sz="4800" dirty="0">
              <a:solidFill>
                <a:srgbClr val="376092"/>
              </a:solidFill>
              <a:cs typeface="Arial"/>
            </a:endParaRPr>
          </a:p>
        </p:txBody>
      </p:sp>
      <p:sp>
        <p:nvSpPr>
          <p:cNvPr id="3" name="Content Placeholder 2"/>
          <p:cNvSpPr>
            <a:spLocks noGrp="1"/>
          </p:cNvSpPr>
          <p:nvPr>
            <p:ph idx="1"/>
          </p:nvPr>
        </p:nvSpPr>
        <p:spPr>
          <a:xfrm>
            <a:off x="152400" y="1676400"/>
            <a:ext cx="8229600" cy="5440362"/>
          </a:xfrm>
        </p:spPr>
        <p:txBody>
          <a:bodyPr>
            <a:normAutofit/>
          </a:bodyPr>
          <a:lstStyle/>
          <a:p>
            <a:pPr>
              <a:buClr>
                <a:srgbClr val="B97C3F"/>
              </a:buClr>
            </a:pPr>
            <a:r>
              <a:rPr lang="en-US" sz="3200" dirty="0" smtClean="0">
                <a:cs typeface="Arial"/>
              </a:rPr>
              <a:t>Through collections from </a:t>
            </a:r>
            <a:r>
              <a:rPr lang="en-US" sz="3200" dirty="0" err="1" smtClean="0">
                <a:cs typeface="Arial"/>
              </a:rPr>
              <a:t>LTERs</a:t>
            </a:r>
            <a:endParaRPr lang="en-US" sz="3200" dirty="0" smtClean="0">
              <a:cs typeface="Arial"/>
            </a:endParaRPr>
          </a:p>
          <a:p>
            <a:pPr>
              <a:buClr>
                <a:srgbClr val="FA8362"/>
              </a:buClr>
            </a:pPr>
            <a:endParaRPr lang="en-US" dirty="0" smtClean="0">
              <a:cs typeface="Arial"/>
            </a:endParaRPr>
          </a:p>
          <a:p>
            <a:pPr>
              <a:buClr>
                <a:srgbClr val="FA8362"/>
              </a:buClr>
            </a:pPr>
            <a:endParaRPr lang="en-US" dirty="0" smtClean="0">
              <a:cs typeface="Arial"/>
            </a:endParaRPr>
          </a:p>
          <a:p>
            <a:pPr>
              <a:buClr>
                <a:srgbClr val="FA8362"/>
              </a:buClr>
            </a:pPr>
            <a:endParaRPr lang="en-US" dirty="0" smtClean="0">
              <a:cs typeface="Arial"/>
            </a:endParaRPr>
          </a:p>
          <a:p>
            <a:pPr>
              <a:buClr>
                <a:srgbClr val="FA8362"/>
              </a:buClr>
            </a:pPr>
            <a:endParaRPr lang="en-US" dirty="0" smtClean="0">
              <a:cs typeface="Arial"/>
            </a:endParaRPr>
          </a:p>
        </p:txBody>
      </p:sp>
      <p:pic>
        <p:nvPicPr>
          <p:cNvPr id="4" name="Picture 3"/>
          <p:cNvPicPr>
            <a:picLocks noChangeAspect="1"/>
          </p:cNvPicPr>
          <p:nvPr/>
        </p:nvPicPr>
        <p:blipFill>
          <a:blip r:embed="rId2" cstate="print"/>
          <a:stretch>
            <a:fillRect/>
          </a:stretch>
        </p:blipFill>
        <p:spPr>
          <a:xfrm>
            <a:off x="228600" y="2743200"/>
            <a:ext cx="6009840" cy="1005282"/>
          </a:xfrm>
          <a:prstGeom prst="rect">
            <a:avLst/>
          </a:prstGeom>
        </p:spPr>
      </p:pic>
      <p:pic>
        <p:nvPicPr>
          <p:cNvPr id="5" name="Picture 4"/>
          <p:cNvPicPr>
            <a:picLocks noChangeAspect="1"/>
          </p:cNvPicPr>
          <p:nvPr/>
        </p:nvPicPr>
        <p:blipFill>
          <a:blip r:embed="rId3" cstate="print"/>
          <a:stretch>
            <a:fillRect/>
          </a:stretch>
        </p:blipFill>
        <p:spPr>
          <a:xfrm>
            <a:off x="6400800" y="1524000"/>
            <a:ext cx="2499806" cy="2217219"/>
          </a:xfrm>
          <a:prstGeom prst="rect">
            <a:avLst/>
          </a:prstGeom>
        </p:spPr>
      </p:pic>
      <p:grpSp>
        <p:nvGrpSpPr>
          <p:cNvPr id="7" name="Group 6"/>
          <p:cNvGrpSpPr/>
          <p:nvPr/>
        </p:nvGrpSpPr>
        <p:grpSpPr>
          <a:xfrm>
            <a:off x="228600" y="4191000"/>
            <a:ext cx="8680001" cy="1846814"/>
            <a:chOff x="238225" y="3921359"/>
            <a:chExt cx="8680001" cy="1846814"/>
          </a:xfrm>
        </p:grpSpPr>
        <p:pic>
          <p:nvPicPr>
            <p:cNvPr id="6" name="Picture 5"/>
            <p:cNvPicPr>
              <a:picLocks noChangeAspect="1"/>
            </p:cNvPicPr>
            <p:nvPr/>
          </p:nvPicPr>
          <p:blipFill>
            <a:blip r:embed="rId4" cstate="print"/>
            <a:srcRect r="11147"/>
            <a:stretch>
              <a:fillRect/>
            </a:stretch>
          </p:blipFill>
          <p:spPr>
            <a:xfrm>
              <a:off x="4288442" y="3921359"/>
              <a:ext cx="2178262" cy="1846814"/>
            </a:xfrm>
            <a:prstGeom prst="rect">
              <a:avLst/>
            </a:prstGeom>
          </p:spPr>
        </p:pic>
        <p:pic>
          <p:nvPicPr>
            <p:cNvPr id="10" name="Picture 9"/>
            <p:cNvPicPr>
              <a:picLocks noChangeAspect="1"/>
            </p:cNvPicPr>
            <p:nvPr/>
          </p:nvPicPr>
          <p:blipFill>
            <a:blip r:embed="rId5" cstate="print"/>
            <a:stretch>
              <a:fillRect/>
            </a:stretch>
          </p:blipFill>
          <p:spPr>
            <a:xfrm>
              <a:off x="6466703" y="3921359"/>
              <a:ext cx="2451523" cy="1846814"/>
            </a:xfrm>
            <a:prstGeom prst="rect">
              <a:avLst/>
            </a:prstGeom>
          </p:spPr>
        </p:pic>
        <p:pic>
          <p:nvPicPr>
            <p:cNvPr id="11" name="Picture 10"/>
            <p:cNvPicPr>
              <a:picLocks noChangeAspect="1"/>
            </p:cNvPicPr>
            <p:nvPr/>
          </p:nvPicPr>
          <p:blipFill>
            <a:blip r:embed="rId6" cstate="print"/>
            <a:srcRect r="15911"/>
            <a:stretch>
              <a:fillRect/>
            </a:stretch>
          </p:blipFill>
          <p:spPr>
            <a:xfrm>
              <a:off x="2383442" y="3921359"/>
              <a:ext cx="2061452" cy="1846813"/>
            </a:xfrm>
            <a:prstGeom prst="rect">
              <a:avLst/>
            </a:prstGeom>
          </p:spPr>
        </p:pic>
        <p:pic>
          <p:nvPicPr>
            <p:cNvPr id="12" name="Picture 11"/>
            <p:cNvPicPr>
              <a:picLocks noChangeAspect="1"/>
            </p:cNvPicPr>
            <p:nvPr/>
          </p:nvPicPr>
          <p:blipFill>
            <a:blip r:embed="rId7" cstate="print"/>
            <a:stretch>
              <a:fillRect/>
            </a:stretch>
          </p:blipFill>
          <p:spPr>
            <a:xfrm>
              <a:off x="238225" y="3921359"/>
              <a:ext cx="2451524" cy="1846814"/>
            </a:xfrm>
            <a:prstGeom prst="rect">
              <a:avLst/>
            </a:prstGeom>
          </p:spPr>
        </p:pic>
      </p:grpSp>
      <p:pic>
        <p:nvPicPr>
          <p:cNvPr id="13" name="Picture 4"/>
          <p:cNvPicPr>
            <a:picLocks noChangeAspect="1" noChangeArrowheads="1"/>
          </p:cNvPicPr>
          <p:nvPr/>
        </p:nvPicPr>
        <p:blipFill>
          <a:blip r:embed="rId8" cstate="print"/>
          <a:srcRect/>
          <a:stretch>
            <a:fillRect/>
          </a:stretch>
        </p:blipFill>
        <p:spPr bwMode="auto">
          <a:xfrm>
            <a:off x="228601" y="6096000"/>
            <a:ext cx="762000" cy="76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pPr algn="ctr"/>
            <a:r>
              <a:rPr lang="en-US" sz="4800" dirty="0" smtClean="0">
                <a:solidFill>
                  <a:srgbClr val="376092"/>
                </a:solidFill>
                <a:cs typeface="Arial"/>
              </a:rPr>
              <a:t>Linking Collections to Ecology</a:t>
            </a:r>
            <a:endParaRPr lang="en-US" sz="4800" dirty="0">
              <a:solidFill>
                <a:srgbClr val="376092"/>
              </a:solidFill>
              <a:cs typeface="Arial"/>
            </a:endParaRPr>
          </a:p>
        </p:txBody>
      </p:sp>
      <p:sp>
        <p:nvSpPr>
          <p:cNvPr id="3" name="Content Placeholder 2"/>
          <p:cNvSpPr>
            <a:spLocks noGrp="1"/>
          </p:cNvSpPr>
          <p:nvPr>
            <p:ph idx="1"/>
          </p:nvPr>
        </p:nvSpPr>
        <p:spPr>
          <a:xfrm>
            <a:off x="-304800" y="1905000"/>
            <a:ext cx="9144000" cy="5440362"/>
          </a:xfrm>
        </p:spPr>
        <p:txBody>
          <a:bodyPr>
            <a:normAutofit/>
          </a:bodyPr>
          <a:lstStyle/>
          <a:p>
            <a:pPr lvl="1">
              <a:buClr>
                <a:srgbClr val="B97C3F"/>
              </a:buClr>
            </a:pPr>
            <a:r>
              <a:rPr lang="en-US" sz="3000" dirty="0" smtClean="0">
                <a:cs typeface="Arial"/>
              </a:rPr>
              <a:t>Through NEON</a:t>
            </a:r>
          </a:p>
          <a:p>
            <a:pPr>
              <a:buClr>
                <a:srgbClr val="FA8362"/>
              </a:buClr>
              <a:buNone/>
            </a:pPr>
            <a:endParaRPr lang="en-US" dirty="0" smtClean="0">
              <a:cs typeface="Arial"/>
            </a:endParaRPr>
          </a:p>
          <a:p>
            <a:pPr lvl="1">
              <a:buClr>
                <a:srgbClr val="FA8362"/>
              </a:buClr>
              <a:buNone/>
            </a:pPr>
            <a:endParaRPr lang="en-US" dirty="0" smtClean="0">
              <a:cs typeface="Arial"/>
            </a:endParaRPr>
          </a:p>
          <a:p>
            <a:pPr lvl="1">
              <a:buClr>
                <a:srgbClr val="B97C3F"/>
              </a:buClr>
            </a:pPr>
            <a:r>
              <a:rPr lang="en-US" sz="2800" dirty="0" smtClean="0">
                <a:cs typeface="Arial"/>
              </a:rPr>
              <a:t>Biological monitoring at sites across USA; collections</a:t>
            </a:r>
          </a:p>
          <a:p>
            <a:pPr lvl="1">
              <a:buClr>
                <a:srgbClr val="B97C3F"/>
              </a:buClr>
            </a:pPr>
            <a:r>
              <a:rPr lang="en-US" sz="2800" dirty="0" smtClean="0">
                <a:cs typeface="Arial"/>
              </a:rPr>
              <a:t>Baseline for changes in </a:t>
            </a:r>
          </a:p>
          <a:p>
            <a:pPr lvl="1">
              <a:buClr>
                <a:srgbClr val="B97C3F"/>
              </a:buClr>
              <a:buNone/>
            </a:pPr>
            <a:r>
              <a:rPr lang="en-US" sz="2800" dirty="0" smtClean="0">
                <a:cs typeface="Arial"/>
              </a:rPr>
              <a:t>	species distribution and </a:t>
            </a:r>
          </a:p>
          <a:p>
            <a:pPr lvl="1">
              <a:buClr>
                <a:srgbClr val="B97C3F"/>
              </a:buClr>
              <a:buNone/>
            </a:pPr>
            <a:r>
              <a:rPr lang="en-US" sz="2800" dirty="0" smtClean="0">
                <a:cs typeface="Arial"/>
              </a:rPr>
              <a:t>	abundance over time</a:t>
            </a:r>
            <a:endParaRPr lang="en-US" sz="2800" dirty="0">
              <a:cs typeface="Arial"/>
            </a:endParaRPr>
          </a:p>
        </p:txBody>
      </p:sp>
      <p:grpSp>
        <p:nvGrpSpPr>
          <p:cNvPr id="4" name="Group 10"/>
          <p:cNvGrpSpPr/>
          <p:nvPr/>
        </p:nvGrpSpPr>
        <p:grpSpPr>
          <a:xfrm>
            <a:off x="3329320" y="1511778"/>
            <a:ext cx="5814680" cy="1239112"/>
            <a:chOff x="1080273" y="2087693"/>
            <a:chExt cx="6613023" cy="1605918"/>
          </a:xfrm>
        </p:grpSpPr>
        <p:sp>
          <p:nvSpPr>
            <p:cNvPr id="8" name="Rectangle 7"/>
            <p:cNvSpPr/>
            <p:nvPr/>
          </p:nvSpPr>
          <p:spPr>
            <a:xfrm>
              <a:off x="1080273" y="2087693"/>
              <a:ext cx="6613023" cy="1605918"/>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stretch>
              <a:fillRect/>
            </a:stretch>
          </p:blipFill>
          <p:spPr>
            <a:xfrm>
              <a:off x="1354534" y="2233111"/>
              <a:ext cx="5232400" cy="1460500"/>
            </a:xfrm>
            <a:prstGeom prst="rect">
              <a:avLst/>
            </a:prstGeom>
          </p:spPr>
        </p:pic>
      </p:grpSp>
      <p:pic>
        <p:nvPicPr>
          <p:cNvPr id="13" name="Picture 12"/>
          <p:cNvPicPr>
            <a:picLocks noChangeAspect="1"/>
          </p:cNvPicPr>
          <p:nvPr/>
        </p:nvPicPr>
        <p:blipFill>
          <a:blip r:embed="rId3" cstate="print"/>
          <a:stretch>
            <a:fillRect/>
          </a:stretch>
        </p:blipFill>
        <p:spPr>
          <a:xfrm>
            <a:off x="3886200" y="3874380"/>
            <a:ext cx="4277590" cy="2983620"/>
          </a:xfrm>
          <a:prstGeom prst="rect">
            <a:avLst/>
          </a:prstGeom>
        </p:spPr>
      </p:pic>
      <p:sp>
        <p:nvSpPr>
          <p:cNvPr id="10" name="TextBox 9"/>
          <p:cNvSpPr txBox="1"/>
          <p:nvPr/>
        </p:nvSpPr>
        <p:spPr>
          <a:xfrm>
            <a:off x="2142364" y="2750890"/>
            <a:ext cx="7001636" cy="584776"/>
          </a:xfrm>
          <a:prstGeom prst="rect">
            <a:avLst/>
          </a:prstGeom>
          <a:noFill/>
        </p:spPr>
        <p:txBody>
          <a:bodyPr wrap="none" rtlCol="0">
            <a:spAutoFit/>
          </a:bodyPr>
          <a:lstStyle/>
          <a:p>
            <a:r>
              <a:rPr lang="en-US" sz="3200" dirty="0" smtClean="0">
                <a:solidFill>
                  <a:srgbClr val="354F94"/>
                </a:solidFill>
                <a:cs typeface="Arial"/>
              </a:rPr>
              <a:t>National Ecological Observatory Network</a:t>
            </a:r>
            <a:endParaRPr lang="en-US" sz="3200" dirty="0">
              <a:solidFill>
                <a:srgbClr val="354F94"/>
              </a:solidFill>
              <a:cs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body" idx="1"/>
          </p:nvPr>
        </p:nvSpPr>
        <p:spPr>
          <a:xfrm>
            <a:off x="457200" y="1417638"/>
            <a:ext cx="8229600" cy="4525963"/>
          </a:xfrm>
        </p:spPr>
        <p:txBody>
          <a:bodyPr/>
          <a:lstStyle/>
          <a:p>
            <a:pPr>
              <a:buClr>
                <a:srgbClr val="B97C3F"/>
              </a:buClr>
            </a:pPr>
            <a:r>
              <a:rPr lang="en-US" sz="3200" dirty="0" err="1" smtClean="0">
                <a:cs typeface="Arial"/>
              </a:rPr>
              <a:t>Paleobiology</a:t>
            </a:r>
            <a:r>
              <a:rPr lang="en-US" sz="3200" dirty="0" smtClean="0">
                <a:cs typeface="Arial"/>
              </a:rPr>
              <a:t> Database </a:t>
            </a:r>
          </a:p>
          <a:p>
            <a:pPr lvl="1">
              <a:buClr>
                <a:srgbClr val="B97C3F"/>
              </a:buClr>
            </a:pPr>
            <a:r>
              <a:rPr lang="en-US" dirty="0" smtClean="0">
                <a:cs typeface="Arial"/>
              </a:rPr>
              <a:t>(</a:t>
            </a:r>
            <a:r>
              <a:rPr lang="en-US" dirty="0" smtClean="0">
                <a:cs typeface="Arial"/>
                <a:hlinkClick r:id="rId2"/>
              </a:rPr>
              <a:t>http</a:t>
            </a:r>
            <a:r>
              <a:rPr lang="en-US" dirty="0">
                <a:cs typeface="Arial"/>
                <a:hlinkClick r:id="rId2"/>
              </a:rPr>
              <a:t>://paleodb.org/cgi-bin/bridge.pl</a:t>
            </a:r>
            <a:r>
              <a:rPr lang="en-US" dirty="0">
                <a:cs typeface="Arial"/>
              </a:rPr>
              <a:t>)</a:t>
            </a:r>
            <a:endParaRPr lang="en-US" dirty="0" smtClean="0">
              <a:cs typeface="Arial"/>
            </a:endParaRPr>
          </a:p>
          <a:p>
            <a:pPr>
              <a:buClr>
                <a:srgbClr val="FA8362"/>
              </a:buClr>
            </a:pPr>
            <a:endParaRPr lang="en-US" dirty="0">
              <a:cs typeface="Arial"/>
            </a:endParaRPr>
          </a:p>
        </p:txBody>
      </p:sp>
      <p:pic>
        <p:nvPicPr>
          <p:cNvPr id="5" name="Picture 4" descr="paleodb.pdf"/>
          <p:cNvPicPr>
            <a:picLocks noChangeAspect="1"/>
          </p:cNvPicPr>
          <p:nvPr/>
        </p:nvPicPr>
        <p:blipFill>
          <a:blip r:embed="rId3" cstate="print"/>
          <a:srcRect b="9743"/>
          <a:stretch>
            <a:fillRect/>
          </a:stretch>
        </p:blipFill>
        <p:spPr>
          <a:xfrm>
            <a:off x="152400" y="2667000"/>
            <a:ext cx="7899225" cy="4067363"/>
          </a:xfrm>
          <a:prstGeom prst="rect">
            <a:avLst/>
          </a:prstGeom>
        </p:spPr>
      </p:pic>
      <p:sp>
        <p:nvSpPr>
          <p:cNvPr id="10" name="Rectangle 4"/>
          <p:cNvSpPr>
            <a:spLocks noGrp="1" noChangeArrowheads="1"/>
          </p:cNvSpPr>
          <p:nvPr>
            <p:ph type="title"/>
          </p:nvPr>
        </p:nvSpPr>
        <p:spPr>
          <a:xfrm>
            <a:off x="0" y="381000"/>
            <a:ext cx="9144000" cy="944562"/>
          </a:xfrm>
        </p:spPr>
        <p:txBody>
          <a:bodyPr>
            <a:noAutofit/>
          </a:bodyPr>
          <a:lstStyle/>
          <a:p>
            <a:pPr algn="ctr"/>
            <a:r>
              <a:rPr lang="en-US" sz="4800" dirty="0">
                <a:solidFill>
                  <a:srgbClr val="376092"/>
                </a:solidFill>
                <a:cs typeface="Arial"/>
              </a:rPr>
              <a:t>Linking</a:t>
            </a:r>
            <a:r>
              <a:rPr lang="en-US" sz="4800" dirty="0" smtClean="0">
                <a:solidFill>
                  <a:srgbClr val="376092"/>
                </a:solidFill>
                <a:cs typeface="Arial"/>
              </a:rPr>
              <a:t> Collections </a:t>
            </a:r>
            <a:r>
              <a:rPr lang="en-US" sz="4800" dirty="0">
                <a:solidFill>
                  <a:srgbClr val="376092"/>
                </a:solidFill>
                <a:cs typeface="Arial"/>
              </a:rPr>
              <a:t>to </a:t>
            </a:r>
            <a:r>
              <a:rPr lang="en-US" sz="4800" dirty="0" err="1">
                <a:solidFill>
                  <a:srgbClr val="376092"/>
                </a:solidFill>
                <a:cs typeface="Arial"/>
              </a:rPr>
              <a:t>Paleobiology</a:t>
            </a:r>
            <a:endParaRPr lang="en-US" sz="4800" dirty="0">
              <a:solidFill>
                <a:srgbClr val="376092"/>
              </a:solidFill>
              <a:cs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pPr algn="ctr"/>
            <a:r>
              <a:rPr lang="en-US" sz="4800" dirty="0" smtClean="0">
                <a:solidFill>
                  <a:srgbClr val="376092"/>
                </a:solidFill>
                <a:cs typeface="Arial"/>
              </a:rPr>
              <a:t>Linking Collections to Genomics</a:t>
            </a:r>
            <a:endParaRPr lang="en-US" sz="4800" dirty="0">
              <a:solidFill>
                <a:srgbClr val="376092"/>
              </a:solidFill>
              <a:cs typeface="Arial"/>
            </a:endParaRPr>
          </a:p>
        </p:txBody>
      </p:sp>
      <p:sp>
        <p:nvSpPr>
          <p:cNvPr id="3" name="Content Placeholder 2"/>
          <p:cNvSpPr>
            <a:spLocks noGrp="1"/>
          </p:cNvSpPr>
          <p:nvPr>
            <p:ph idx="1"/>
          </p:nvPr>
        </p:nvSpPr>
        <p:spPr>
          <a:xfrm>
            <a:off x="225774" y="1417638"/>
            <a:ext cx="8461026" cy="4525963"/>
          </a:xfrm>
        </p:spPr>
        <p:txBody>
          <a:bodyPr>
            <a:normAutofit/>
          </a:bodyPr>
          <a:lstStyle/>
          <a:p>
            <a:pPr>
              <a:buClr>
                <a:srgbClr val="B97C3F"/>
              </a:buClr>
            </a:pPr>
            <a:r>
              <a:rPr lang="en-US" sz="3200" dirty="0" smtClean="0">
                <a:cs typeface="Arial"/>
              </a:rPr>
              <a:t>National network of tissue and genetic </a:t>
            </a:r>
          </a:p>
          <a:p>
            <a:pPr>
              <a:buClr>
                <a:srgbClr val="FA8362"/>
              </a:buClr>
              <a:buNone/>
            </a:pPr>
            <a:r>
              <a:rPr lang="en-US" sz="3200" dirty="0">
                <a:cs typeface="Arial"/>
              </a:rPr>
              <a:t>	</a:t>
            </a:r>
            <a:r>
              <a:rPr lang="en-US" sz="3200" dirty="0" smtClean="0">
                <a:cs typeface="Arial"/>
              </a:rPr>
              <a:t>resources</a:t>
            </a:r>
          </a:p>
        </p:txBody>
      </p:sp>
      <p:pic>
        <p:nvPicPr>
          <p:cNvPr id="4" name="Picture 59" descr="valvula2"/>
          <p:cNvPicPr>
            <a:picLocks noChangeAspect="1" noChangeArrowheads="1"/>
          </p:cNvPicPr>
          <p:nvPr/>
        </p:nvPicPr>
        <p:blipFill>
          <a:blip r:embed="rId2" cstate="print"/>
          <a:srcRect l="34714"/>
          <a:stretch>
            <a:fillRect/>
          </a:stretch>
        </p:blipFill>
        <p:spPr bwMode="auto">
          <a:xfrm>
            <a:off x="228600" y="2895600"/>
            <a:ext cx="3152019" cy="3273831"/>
          </a:xfrm>
          <a:prstGeom prst="rect">
            <a:avLst/>
          </a:prstGeom>
          <a:noFill/>
        </p:spPr>
      </p:pic>
      <p:pic>
        <p:nvPicPr>
          <p:cNvPr id="5" name="Picture 4"/>
          <p:cNvPicPr>
            <a:picLocks noChangeAspect="1"/>
          </p:cNvPicPr>
          <p:nvPr/>
        </p:nvPicPr>
        <p:blipFill>
          <a:blip r:embed="rId3" cstate="print"/>
          <a:srcRect l="67423" t="17064" b="19001"/>
          <a:stretch>
            <a:fillRect/>
          </a:stretch>
        </p:blipFill>
        <p:spPr>
          <a:xfrm>
            <a:off x="6705600" y="1905000"/>
            <a:ext cx="1967331" cy="1184965"/>
          </a:xfrm>
          <a:prstGeom prst="rect">
            <a:avLst/>
          </a:prstGeom>
        </p:spPr>
      </p:pic>
      <p:grpSp>
        <p:nvGrpSpPr>
          <p:cNvPr id="6" name="Group 10"/>
          <p:cNvGrpSpPr/>
          <p:nvPr/>
        </p:nvGrpSpPr>
        <p:grpSpPr>
          <a:xfrm>
            <a:off x="3582775" y="5311282"/>
            <a:ext cx="4432520" cy="1281593"/>
            <a:chOff x="3766357" y="5073187"/>
            <a:chExt cx="4496272" cy="1456277"/>
          </a:xfrm>
        </p:grpSpPr>
        <p:pic>
          <p:nvPicPr>
            <p:cNvPr id="7" name="Picture 6" descr="grr.pdf"/>
            <p:cNvPicPr>
              <a:picLocks noChangeAspect="1"/>
            </p:cNvPicPr>
            <p:nvPr/>
          </p:nvPicPr>
          <p:blipFill>
            <a:blip r:embed="rId4" cstate="print"/>
            <a:srcRect r="13121" b="69247"/>
            <a:stretch>
              <a:fillRect/>
            </a:stretch>
          </p:blipFill>
          <p:spPr>
            <a:xfrm>
              <a:off x="3766357" y="5073187"/>
              <a:ext cx="4496272" cy="525574"/>
            </a:xfrm>
            <a:prstGeom prst="rect">
              <a:avLst/>
            </a:prstGeom>
          </p:spPr>
        </p:pic>
        <p:pic>
          <p:nvPicPr>
            <p:cNvPr id="8" name="Picture 7" descr="grr.pdf"/>
            <p:cNvPicPr>
              <a:picLocks noChangeAspect="1"/>
            </p:cNvPicPr>
            <p:nvPr/>
          </p:nvPicPr>
          <p:blipFill>
            <a:blip r:embed="rId4" cstate="print"/>
            <a:srcRect l="26233" t="45541" r="22712"/>
            <a:stretch>
              <a:fillRect/>
            </a:stretch>
          </p:blipFill>
          <p:spPr>
            <a:xfrm>
              <a:off x="5123998" y="5598761"/>
              <a:ext cx="2642289" cy="930703"/>
            </a:xfrm>
            <a:prstGeom prst="rect">
              <a:avLst/>
            </a:prstGeom>
          </p:spPr>
        </p:pic>
      </p:grpSp>
      <p:pic>
        <p:nvPicPr>
          <p:cNvPr id="13" name="Picture 12" descr="map.pdf"/>
          <p:cNvPicPr>
            <a:picLocks noChangeAspect="1"/>
          </p:cNvPicPr>
          <p:nvPr/>
        </p:nvPicPr>
        <p:blipFill>
          <a:blip r:embed="rId5" cstate="print"/>
          <a:stretch>
            <a:fillRect/>
          </a:stretch>
        </p:blipFill>
        <p:spPr>
          <a:xfrm>
            <a:off x="3581400" y="2362200"/>
            <a:ext cx="3154460" cy="2396632"/>
          </a:xfrm>
          <a:prstGeom prst="rect">
            <a:avLst/>
          </a:prstGeom>
        </p:spPr>
      </p:pic>
      <p:pic>
        <p:nvPicPr>
          <p:cNvPr id="14" name="Picture 13" descr="grr stats.pdf"/>
          <p:cNvPicPr>
            <a:picLocks noChangeAspect="1"/>
          </p:cNvPicPr>
          <p:nvPr/>
        </p:nvPicPr>
        <p:blipFill>
          <a:blip r:embed="rId6" cstate="print">
            <a:alphaModFix/>
          </a:blip>
          <a:stretch>
            <a:fillRect/>
          </a:stretch>
        </p:blipFill>
        <p:spPr>
          <a:xfrm>
            <a:off x="6407280" y="3048000"/>
            <a:ext cx="2751431" cy="223419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pPr algn="ctr"/>
            <a:r>
              <a:rPr lang="en-US" sz="4800" dirty="0" smtClean="0">
                <a:solidFill>
                  <a:srgbClr val="376092"/>
                </a:solidFill>
                <a:cs typeface="Arial"/>
              </a:rPr>
              <a:t>Linking Collections to Genomics</a:t>
            </a:r>
            <a:endParaRPr lang="en-US" sz="4800" dirty="0">
              <a:solidFill>
                <a:srgbClr val="376092"/>
              </a:solidFill>
              <a:cs typeface="Arial"/>
            </a:endParaRPr>
          </a:p>
        </p:txBody>
      </p:sp>
      <p:sp>
        <p:nvSpPr>
          <p:cNvPr id="3" name="Content Placeholder 2"/>
          <p:cNvSpPr>
            <a:spLocks noGrp="1"/>
          </p:cNvSpPr>
          <p:nvPr>
            <p:ph idx="1"/>
          </p:nvPr>
        </p:nvSpPr>
        <p:spPr>
          <a:xfrm>
            <a:off x="0" y="1417638"/>
            <a:ext cx="9144000" cy="4525963"/>
          </a:xfrm>
        </p:spPr>
        <p:txBody>
          <a:bodyPr>
            <a:normAutofit/>
          </a:bodyPr>
          <a:lstStyle/>
          <a:p>
            <a:pPr>
              <a:buClr>
                <a:srgbClr val="B97C3F"/>
              </a:buClr>
            </a:pPr>
            <a:r>
              <a:rPr lang="en-US" sz="2800" dirty="0" smtClean="0">
                <a:cs typeface="Arial"/>
              </a:rPr>
              <a:t>Extend HUB connections to genomics databases</a:t>
            </a:r>
            <a:endParaRPr lang="en-US" sz="2800" dirty="0">
              <a:cs typeface="Arial"/>
            </a:endParaRPr>
          </a:p>
        </p:txBody>
      </p:sp>
      <p:pic>
        <p:nvPicPr>
          <p:cNvPr id="8" name="Picture 7" descr="ncbi.pdf"/>
          <p:cNvPicPr>
            <a:picLocks noChangeAspect="1"/>
          </p:cNvPicPr>
          <p:nvPr/>
        </p:nvPicPr>
        <p:blipFill>
          <a:blip r:embed="rId2" cstate="print"/>
          <a:stretch>
            <a:fillRect/>
          </a:stretch>
        </p:blipFill>
        <p:spPr>
          <a:xfrm>
            <a:off x="381000" y="2286000"/>
            <a:ext cx="4178770" cy="4206031"/>
          </a:xfrm>
          <a:prstGeom prst="rect">
            <a:avLst/>
          </a:prstGeom>
        </p:spPr>
      </p:pic>
      <p:pic>
        <p:nvPicPr>
          <p:cNvPr id="9" name="Picture 8" descr="ncbi db.pdf"/>
          <p:cNvPicPr>
            <a:picLocks noChangeAspect="1"/>
          </p:cNvPicPr>
          <p:nvPr/>
        </p:nvPicPr>
        <p:blipFill>
          <a:blip r:embed="rId3" cstate="print"/>
          <a:stretch>
            <a:fillRect/>
          </a:stretch>
        </p:blipFill>
        <p:spPr>
          <a:xfrm>
            <a:off x="4648200" y="1981200"/>
            <a:ext cx="4025900" cy="4521200"/>
          </a:xfrm>
          <a:prstGeom prst="rect">
            <a:avLst/>
          </a:prstGeom>
        </p:spPr>
      </p:pic>
      <p:pic>
        <p:nvPicPr>
          <p:cNvPr id="10" name="Picture 9"/>
          <p:cNvPicPr>
            <a:picLocks noChangeAspect="1"/>
          </p:cNvPicPr>
          <p:nvPr/>
        </p:nvPicPr>
        <p:blipFill>
          <a:blip r:embed="rId4" cstate="print"/>
          <a:srcRect l="69165"/>
          <a:stretch>
            <a:fillRect/>
          </a:stretch>
        </p:blipFill>
        <p:spPr>
          <a:xfrm>
            <a:off x="7538440" y="1943100"/>
            <a:ext cx="1605560" cy="14859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Autofit/>
          </a:bodyPr>
          <a:lstStyle/>
          <a:p>
            <a:pPr algn="ctr"/>
            <a:r>
              <a:rPr lang="en-US" sz="4800" dirty="0" smtClean="0">
                <a:solidFill>
                  <a:srgbClr val="376092"/>
                </a:solidFill>
                <a:cs typeface="Arial"/>
              </a:rPr>
              <a:t>Linking to Living Collections</a:t>
            </a:r>
            <a:endParaRPr lang="en-US" sz="4800" dirty="0">
              <a:solidFill>
                <a:srgbClr val="376092"/>
              </a:solidFill>
              <a:cs typeface="Arial"/>
            </a:endParaRPr>
          </a:p>
        </p:txBody>
      </p:sp>
      <p:sp>
        <p:nvSpPr>
          <p:cNvPr id="3" name="Content Placeholder 2"/>
          <p:cNvSpPr>
            <a:spLocks noGrp="1"/>
          </p:cNvSpPr>
          <p:nvPr>
            <p:ph idx="1"/>
          </p:nvPr>
        </p:nvSpPr>
        <p:spPr>
          <a:xfrm>
            <a:off x="228600" y="1219200"/>
            <a:ext cx="8686800" cy="4525963"/>
          </a:xfrm>
        </p:spPr>
        <p:txBody>
          <a:bodyPr>
            <a:normAutofit/>
          </a:bodyPr>
          <a:lstStyle/>
          <a:p>
            <a:pPr>
              <a:buClr>
                <a:srgbClr val="B97C3F"/>
              </a:buClr>
            </a:pPr>
            <a:r>
              <a:rPr lang="en-US" sz="3200" dirty="0" smtClean="0">
                <a:cs typeface="Arial"/>
              </a:rPr>
              <a:t>Botanical gardens, zoos, culture collections</a:t>
            </a:r>
            <a:endParaRPr lang="en-US" sz="3200" dirty="0">
              <a:cs typeface="Arial"/>
            </a:endParaRPr>
          </a:p>
        </p:txBody>
      </p:sp>
      <p:pic>
        <p:nvPicPr>
          <p:cNvPr id="4" name="Picture 3" descr="mobot.org.pdf"/>
          <p:cNvPicPr>
            <a:picLocks noChangeAspect="1"/>
          </p:cNvPicPr>
          <p:nvPr/>
        </p:nvPicPr>
        <p:blipFill>
          <a:blip r:embed="rId3" cstate="print"/>
          <a:stretch>
            <a:fillRect/>
          </a:stretch>
        </p:blipFill>
        <p:spPr>
          <a:xfrm>
            <a:off x="457200" y="2133600"/>
            <a:ext cx="5359401" cy="850900"/>
          </a:xfrm>
          <a:prstGeom prst="rect">
            <a:avLst/>
          </a:prstGeom>
        </p:spPr>
      </p:pic>
      <p:pic>
        <p:nvPicPr>
          <p:cNvPr id="8" name="Picture 7" descr="zoo.pdf"/>
          <p:cNvPicPr>
            <a:picLocks noChangeAspect="1"/>
          </p:cNvPicPr>
          <p:nvPr/>
        </p:nvPicPr>
        <p:blipFill>
          <a:blip r:embed="rId4" cstate="print"/>
          <a:srcRect r="32636"/>
          <a:stretch>
            <a:fillRect/>
          </a:stretch>
        </p:blipFill>
        <p:spPr>
          <a:xfrm>
            <a:off x="5105400" y="1905000"/>
            <a:ext cx="3725778" cy="2528888"/>
          </a:xfrm>
          <a:prstGeom prst="rect">
            <a:avLst/>
          </a:prstGeom>
        </p:spPr>
      </p:pic>
      <p:sp>
        <p:nvSpPr>
          <p:cNvPr id="9" name="Rectangle 8"/>
          <p:cNvSpPr/>
          <p:nvPr/>
        </p:nvSpPr>
        <p:spPr>
          <a:xfrm>
            <a:off x="7696200" y="3048000"/>
            <a:ext cx="1219200" cy="14943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228600" y="3048000"/>
            <a:ext cx="4419600" cy="1320800"/>
            <a:chOff x="0" y="2853708"/>
            <a:chExt cx="4419600" cy="1320800"/>
          </a:xfrm>
        </p:grpSpPr>
        <p:pic>
          <p:nvPicPr>
            <p:cNvPr id="13" name="Picture 12" descr="culture.pdf"/>
            <p:cNvPicPr>
              <a:picLocks noChangeAspect="1"/>
            </p:cNvPicPr>
            <p:nvPr/>
          </p:nvPicPr>
          <p:blipFill>
            <a:blip r:embed="rId5" cstate="print"/>
            <a:stretch>
              <a:fillRect/>
            </a:stretch>
          </p:blipFill>
          <p:spPr>
            <a:xfrm>
              <a:off x="0" y="2853708"/>
              <a:ext cx="4419600" cy="1320800"/>
            </a:xfrm>
            <a:prstGeom prst="rect">
              <a:avLst/>
            </a:prstGeom>
          </p:spPr>
        </p:pic>
        <p:pic>
          <p:nvPicPr>
            <p:cNvPr id="14" name="Picture 13" descr="fungi.pdf"/>
            <p:cNvPicPr>
              <a:picLocks noChangeAspect="1"/>
            </p:cNvPicPr>
            <p:nvPr/>
          </p:nvPicPr>
          <p:blipFill>
            <a:blip r:embed="rId6" cstate="print"/>
            <a:stretch>
              <a:fillRect/>
            </a:stretch>
          </p:blipFill>
          <p:spPr>
            <a:xfrm>
              <a:off x="1445832" y="2853708"/>
              <a:ext cx="2897767" cy="575292"/>
            </a:xfrm>
            <a:prstGeom prst="rect">
              <a:avLst/>
            </a:prstGeom>
          </p:spPr>
        </p:pic>
      </p:grpSp>
      <p:pic>
        <p:nvPicPr>
          <p:cNvPr id="15" name="Picture 14" descr="algae.pdf"/>
          <p:cNvPicPr>
            <a:picLocks noChangeAspect="1"/>
          </p:cNvPicPr>
          <p:nvPr/>
        </p:nvPicPr>
        <p:blipFill>
          <a:blip r:embed="rId7" cstate="print"/>
          <a:srcRect r="71468"/>
          <a:stretch>
            <a:fillRect/>
          </a:stretch>
        </p:blipFill>
        <p:spPr>
          <a:xfrm>
            <a:off x="381000" y="5029200"/>
            <a:ext cx="2398824" cy="1066800"/>
          </a:xfrm>
          <a:prstGeom prst="rect">
            <a:avLst/>
          </a:prstGeom>
        </p:spPr>
      </p:pic>
      <p:pic>
        <p:nvPicPr>
          <p:cNvPr id="18" name="Picture 17" descr="nybg.pdf"/>
          <p:cNvPicPr>
            <a:picLocks noChangeAspect="1"/>
          </p:cNvPicPr>
          <p:nvPr/>
        </p:nvPicPr>
        <p:blipFill>
          <a:blip r:embed="rId8" cstate="print"/>
          <a:stretch>
            <a:fillRect/>
          </a:stretch>
        </p:blipFill>
        <p:spPr>
          <a:xfrm>
            <a:off x="3456866" y="4648200"/>
            <a:ext cx="4525670" cy="2209800"/>
          </a:xfrm>
          <a:prstGeom prst="rect">
            <a:avLst/>
          </a:prstGeom>
        </p:spPr>
      </p:pic>
      <p:pic>
        <p:nvPicPr>
          <p:cNvPr id="19" name="Picture 18" descr="algae.pdf"/>
          <p:cNvPicPr>
            <a:picLocks noChangeAspect="1"/>
          </p:cNvPicPr>
          <p:nvPr/>
        </p:nvPicPr>
        <p:blipFill>
          <a:blip r:embed="rId7" cstate="print"/>
          <a:srcRect l="28303" b="39158"/>
          <a:stretch>
            <a:fillRect/>
          </a:stretch>
        </p:blipFill>
        <p:spPr>
          <a:xfrm>
            <a:off x="1524000" y="5562600"/>
            <a:ext cx="5307227" cy="580273"/>
          </a:xfrm>
          <a:prstGeom prst="rect">
            <a:avLst/>
          </a:prstGeom>
        </p:spPr>
      </p:pic>
      <p:pic>
        <p:nvPicPr>
          <p:cNvPr id="17" name="Picture 16" descr="nybg name.pdf"/>
          <p:cNvPicPr>
            <a:picLocks noChangeAspect="1"/>
          </p:cNvPicPr>
          <p:nvPr/>
        </p:nvPicPr>
        <p:blipFill>
          <a:blip r:embed="rId9" cstate="print"/>
          <a:stretch>
            <a:fillRect/>
          </a:stretch>
        </p:blipFill>
        <p:spPr>
          <a:xfrm>
            <a:off x="747701" y="4174508"/>
            <a:ext cx="6756400" cy="8382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44372" cy="1143000"/>
          </a:xfrm>
        </p:spPr>
        <p:txBody>
          <a:bodyPr>
            <a:noAutofit/>
          </a:bodyPr>
          <a:lstStyle/>
          <a:p>
            <a:pPr algn="ctr"/>
            <a:r>
              <a:rPr lang="en-US" sz="4000" dirty="0" smtClean="0">
                <a:solidFill>
                  <a:srgbClr val="376092"/>
                </a:solidFill>
                <a:cs typeface="Arial"/>
              </a:rPr>
              <a:t>Interactions with </a:t>
            </a:r>
            <a:r>
              <a:rPr lang="en-US" sz="4000" dirty="0" err="1" smtClean="0">
                <a:solidFill>
                  <a:srgbClr val="376092"/>
                </a:solidFill>
                <a:cs typeface="Arial"/>
              </a:rPr>
              <a:t>Systematics</a:t>
            </a:r>
            <a:r>
              <a:rPr lang="en-US" sz="4000" dirty="0" smtClean="0">
                <a:solidFill>
                  <a:srgbClr val="376092"/>
                </a:solidFill>
                <a:cs typeface="Arial"/>
              </a:rPr>
              <a:t> Community </a:t>
            </a:r>
            <a:br>
              <a:rPr lang="en-US" sz="4000" dirty="0" smtClean="0">
                <a:solidFill>
                  <a:srgbClr val="376092"/>
                </a:solidFill>
                <a:cs typeface="Arial"/>
              </a:rPr>
            </a:br>
            <a:r>
              <a:rPr lang="en-US" sz="4000" dirty="0" smtClean="0">
                <a:solidFill>
                  <a:srgbClr val="376092"/>
                </a:solidFill>
                <a:cs typeface="Arial"/>
              </a:rPr>
              <a:t>and Beyond</a:t>
            </a:r>
            <a:endParaRPr lang="en-US" sz="4000" dirty="0">
              <a:solidFill>
                <a:srgbClr val="376092"/>
              </a:solidFill>
              <a:cs typeface="Arial"/>
            </a:endParaRPr>
          </a:p>
        </p:txBody>
      </p:sp>
      <p:sp>
        <p:nvSpPr>
          <p:cNvPr id="3" name="Content Placeholder 2"/>
          <p:cNvSpPr>
            <a:spLocks noGrp="1"/>
          </p:cNvSpPr>
          <p:nvPr>
            <p:ph idx="1"/>
          </p:nvPr>
        </p:nvSpPr>
        <p:spPr>
          <a:xfrm>
            <a:off x="304800" y="1600200"/>
            <a:ext cx="8686800" cy="5029200"/>
          </a:xfrm>
        </p:spPr>
        <p:txBody>
          <a:bodyPr>
            <a:noAutofit/>
          </a:bodyPr>
          <a:lstStyle/>
          <a:p>
            <a:pPr>
              <a:buClr>
                <a:srgbClr val="B97C3F"/>
              </a:buClr>
            </a:pPr>
            <a:r>
              <a:rPr lang="en-US" sz="2800" dirty="0" smtClean="0">
                <a:cs typeface="Arial"/>
              </a:rPr>
              <a:t>Facilitate digitization efforts</a:t>
            </a:r>
          </a:p>
          <a:p>
            <a:pPr>
              <a:buClr>
                <a:srgbClr val="B97C3F"/>
              </a:buClr>
            </a:pPr>
            <a:r>
              <a:rPr lang="en-US" sz="2800" dirty="0" smtClean="0">
                <a:cs typeface="Arial"/>
              </a:rPr>
              <a:t>Coordinate with other </a:t>
            </a:r>
            <a:r>
              <a:rPr lang="en-US" sz="2800" dirty="0" err="1" smtClean="0">
                <a:cs typeface="Arial"/>
              </a:rPr>
              <a:t>databasing</a:t>
            </a:r>
            <a:r>
              <a:rPr lang="en-US" sz="2800" dirty="0" smtClean="0">
                <a:cs typeface="Arial"/>
              </a:rPr>
              <a:t> efforts in </a:t>
            </a:r>
            <a:r>
              <a:rPr lang="en-US" sz="2800" dirty="0" err="1" smtClean="0">
                <a:cs typeface="Arial"/>
              </a:rPr>
              <a:t>systematics</a:t>
            </a:r>
            <a:endParaRPr lang="en-US" sz="2800" dirty="0" smtClean="0">
              <a:cs typeface="Arial"/>
            </a:endParaRPr>
          </a:p>
          <a:p>
            <a:pPr>
              <a:buClr>
                <a:srgbClr val="B97C3F"/>
              </a:buClr>
            </a:pPr>
            <a:endParaRPr lang="en-US" sz="2800" dirty="0" smtClean="0">
              <a:cs typeface="Arial"/>
            </a:endParaRPr>
          </a:p>
          <a:p>
            <a:pPr>
              <a:buClr>
                <a:srgbClr val="B97C3F"/>
              </a:buClr>
            </a:pPr>
            <a:endParaRPr lang="en-US" sz="2800" dirty="0" smtClean="0">
              <a:cs typeface="Arial"/>
            </a:endParaRPr>
          </a:p>
          <a:p>
            <a:pPr>
              <a:buClr>
                <a:srgbClr val="B97C3F"/>
              </a:buClr>
            </a:pPr>
            <a:endParaRPr lang="en-US" sz="2800" dirty="0" smtClean="0">
              <a:cs typeface="Arial"/>
            </a:endParaRPr>
          </a:p>
          <a:p>
            <a:pPr>
              <a:buClr>
                <a:srgbClr val="B97C3F"/>
              </a:buClr>
            </a:pPr>
            <a:endParaRPr lang="en-US" sz="2800" dirty="0" smtClean="0">
              <a:cs typeface="Arial"/>
            </a:endParaRPr>
          </a:p>
          <a:p>
            <a:pPr>
              <a:buClr>
                <a:srgbClr val="B97C3F"/>
              </a:buClr>
            </a:pPr>
            <a:endParaRPr lang="en-US" sz="2800" dirty="0" smtClean="0">
              <a:cs typeface="Arial"/>
            </a:endParaRPr>
          </a:p>
          <a:p>
            <a:pPr>
              <a:buClr>
                <a:srgbClr val="B97C3F"/>
              </a:buClr>
            </a:pPr>
            <a:r>
              <a:rPr lang="en-US" sz="2800" dirty="0" smtClean="0">
                <a:cs typeface="Arial"/>
              </a:rPr>
              <a:t>Connect to databases outside systematics:  </a:t>
            </a:r>
          </a:p>
          <a:p>
            <a:pPr marL="640080" lvl="2" indent="0">
              <a:buClr>
                <a:srgbClr val="B97C3F"/>
              </a:buClr>
              <a:buNone/>
            </a:pPr>
            <a:r>
              <a:rPr lang="en-US" sz="2800" dirty="0" smtClean="0">
                <a:cs typeface="Arial"/>
              </a:rPr>
              <a:t>ecology to genomics (NEON to </a:t>
            </a:r>
            <a:r>
              <a:rPr lang="en-US" sz="2800" dirty="0" err="1" smtClean="0">
                <a:cs typeface="Arial"/>
              </a:rPr>
              <a:t>GenBank</a:t>
            </a:r>
            <a:r>
              <a:rPr lang="en-US" sz="2800" dirty="0" smtClean="0">
                <a:cs typeface="Arial"/>
              </a:rPr>
              <a:t>)</a:t>
            </a:r>
            <a:endParaRPr lang="en-US" sz="2800" dirty="0">
              <a:cs typeface="Arial"/>
            </a:endParaRPr>
          </a:p>
        </p:txBody>
      </p:sp>
      <p:pic>
        <p:nvPicPr>
          <p:cNvPr id="4" name="Picture 3" descr="treebase shot.jpg"/>
          <p:cNvPicPr>
            <a:picLocks noChangeAspect="1"/>
          </p:cNvPicPr>
          <p:nvPr/>
        </p:nvPicPr>
        <p:blipFill>
          <a:blip r:embed="rId2" cstate="print"/>
          <a:srcRect r="38915" b="69487"/>
          <a:stretch>
            <a:fillRect/>
          </a:stretch>
        </p:blipFill>
        <p:spPr>
          <a:xfrm>
            <a:off x="609600" y="2819400"/>
            <a:ext cx="3747106" cy="1217272"/>
          </a:xfrm>
          <a:prstGeom prst="rect">
            <a:avLst/>
          </a:prstGeom>
        </p:spPr>
      </p:pic>
      <p:pic>
        <p:nvPicPr>
          <p:cNvPr id="5" name="Picture 4" descr="iplantheader.jpg"/>
          <p:cNvPicPr>
            <a:picLocks noChangeAspect="1"/>
          </p:cNvPicPr>
          <p:nvPr/>
        </p:nvPicPr>
        <p:blipFill>
          <a:blip r:embed="rId3" cstate="print"/>
          <a:srcRect r="45822"/>
          <a:stretch>
            <a:fillRect/>
          </a:stretch>
        </p:blipFill>
        <p:spPr>
          <a:xfrm>
            <a:off x="4343400" y="2819400"/>
            <a:ext cx="4062791" cy="1217272"/>
          </a:xfrm>
          <a:prstGeom prst="rect">
            <a:avLst/>
          </a:prstGeom>
        </p:spPr>
      </p:pic>
      <p:pic>
        <p:nvPicPr>
          <p:cNvPr id="6" name="Picture 5" descr="morphbank.pdf"/>
          <p:cNvPicPr>
            <a:picLocks noChangeAspect="1"/>
          </p:cNvPicPr>
          <p:nvPr/>
        </p:nvPicPr>
        <p:blipFill>
          <a:blip r:embed="rId4" cstate="print"/>
          <a:stretch>
            <a:fillRect/>
          </a:stretch>
        </p:blipFill>
        <p:spPr>
          <a:xfrm>
            <a:off x="1981200" y="4191000"/>
            <a:ext cx="4770489" cy="102517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pPr algn="ctr"/>
            <a:r>
              <a:rPr lang="en-US" sz="4800" dirty="0" smtClean="0">
                <a:solidFill>
                  <a:srgbClr val="376092"/>
                </a:solidFill>
                <a:cs typeface="Arial"/>
              </a:rPr>
              <a:t>Interactions Fostered Through…</a:t>
            </a:r>
            <a:endParaRPr lang="en-US" sz="4800" dirty="0">
              <a:solidFill>
                <a:srgbClr val="376092"/>
              </a:solidFill>
              <a:cs typeface="Arial"/>
            </a:endParaRPr>
          </a:p>
        </p:txBody>
      </p:sp>
      <p:sp>
        <p:nvSpPr>
          <p:cNvPr id="3" name="Content Placeholder 2"/>
          <p:cNvSpPr>
            <a:spLocks noGrp="1"/>
          </p:cNvSpPr>
          <p:nvPr>
            <p:ph idx="1"/>
          </p:nvPr>
        </p:nvSpPr>
        <p:spPr>
          <a:xfrm>
            <a:off x="152400" y="1447800"/>
            <a:ext cx="8229600" cy="4525963"/>
          </a:xfrm>
        </p:spPr>
        <p:txBody>
          <a:bodyPr>
            <a:normAutofit/>
          </a:bodyPr>
          <a:lstStyle/>
          <a:p>
            <a:pPr>
              <a:buClr>
                <a:srgbClr val="B97C3F"/>
              </a:buClr>
            </a:pPr>
            <a:r>
              <a:rPr lang="en-US" sz="3200" dirty="0" smtClean="0">
                <a:cs typeface="Arial"/>
              </a:rPr>
              <a:t>Discussions at national meetings of professional societies (</a:t>
            </a:r>
            <a:r>
              <a:rPr lang="en-US" sz="3200" dirty="0" err="1" smtClean="0">
                <a:cs typeface="Arial"/>
              </a:rPr>
              <a:t>systematics</a:t>
            </a:r>
            <a:r>
              <a:rPr lang="en-US" sz="3200" dirty="0" smtClean="0">
                <a:cs typeface="Arial"/>
              </a:rPr>
              <a:t>, ecology, evolution, genomics)</a:t>
            </a:r>
          </a:p>
          <a:p>
            <a:pPr>
              <a:buClr>
                <a:srgbClr val="B97C3F"/>
              </a:buClr>
            </a:pPr>
            <a:r>
              <a:rPr lang="en-US" sz="3200" dirty="0" smtClean="0">
                <a:cs typeface="Arial"/>
              </a:rPr>
              <a:t>Workshops to engage members of      </a:t>
            </a:r>
            <a:r>
              <a:rPr lang="en-US" sz="3200" dirty="0" err="1" smtClean="0">
                <a:cs typeface="Arial"/>
              </a:rPr>
              <a:t>systematics</a:t>
            </a:r>
            <a:r>
              <a:rPr lang="en-US" sz="3200" dirty="0" smtClean="0">
                <a:cs typeface="Arial"/>
              </a:rPr>
              <a:t> community</a:t>
            </a:r>
          </a:p>
          <a:p>
            <a:pPr>
              <a:buClr>
                <a:srgbClr val="B97C3F"/>
              </a:buClr>
            </a:pPr>
            <a:r>
              <a:rPr lang="en-US" sz="3200" dirty="0" smtClean="0">
                <a:cs typeface="Arial"/>
              </a:rPr>
              <a:t>Workshops to engage members of different communities</a:t>
            </a:r>
            <a:endParaRPr lang="en-US" sz="3200" dirty="0">
              <a:cs typeface="Arial"/>
            </a:endParaRPr>
          </a:p>
        </p:txBody>
      </p:sp>
      <p:pic>
        <p:nvPicPr>
          <p:cNvPr id="5" name="Picture 4" descr="nsca.pdf"/>
          <p:cNvPicPr>
            <a:picLocks noChangeAspect="1"/>
          </p:cNvPicPr>
          <p:nvPr/>
        </p:nvPicPr>
        <p:blipFill>
          <a:blip r:embed="rId2" cstate="print"/>
          <a:stretch>
            <a:fillRect/>
          </a:stretch>
        </p:blipFill>
        <p:spPr>
          <a:xfrm>
            <a:off x="7391400" y="4724400"/>
            <a:ext cx="1604625" cy="1249109"/>
          </a:xfrm>
          <a:prstGeom prst="rect">
            <a:avLst/>
          </a:prstGeom>
        </p:spPr>
      </p:pic>
      <p:pic>
        <p:nvPicPr>
          <p:cNvPr id="8" name="Picture 7" descr="Paglogo.pdf"/>
          <p:cNvPicPr>
            <a:picLocks noChangeAspect="1"/>
          </p:cNvPicPr>
          <p:nvPr/>
        </p:nvPicPr>
        <p:blipFill>
          <a:blip r:embed="rId3" cstate="print"/>
          <a:stretch>
            <a:fillRect/>
          </a:stretch>
        </p:blipFill>
        <p:spPr>
          <a:xfrm>
            <a:off x="7543800" y="2590800"/>
            <a:ext cx="1447800" cy="1447800"/>
          </a:xfrm>
          <a:prstGeom prst="rect">
            <a:avLst/>
          </a:prstGeom>
        </p:spPr>
      </p:pic>
      <p:pic>
        <p:nvPicPr>
          <p:cNvPr id="9" name="Picture 8" descr="aspt.jpg"/>
          <p:cNvPicPr>
            <a:picLocks noChangeAspect="1"/>
          </p:cNvPicPr>
          <p:nvPr/>
        </p:nvPicPr>
        <p:blipFill>
          <a:blip r:embed="rId4" cstate="print"/>
          <a:stretch>
            <a:fillRect/>
          </a:stretch>
        </p:blipFill>
        <p:spPr>
          <a:xfrm>
            <a:off x="0" y="5105400"/>
            <a:ext cx="4465365" cy="844536"/>
          </a:xfrm>
          <a:prstGeom prst="rect">
            <a:avLst/>
          </a:prstGeom>
        </p:spPr>
      </p:pic>
      <p:pic>
        <p:nvPicPr>
          <p:cNvPr id="11" name="Picture 10" descr="bsa.pdf"/>
          <p:cNvPicPr>
            <a:picLocks noChangeAspect="1"/>
          </p:cNvPicPr>
          <p:nvPr/>
        </p:nvPicPr>
        <p:blipFill>
          <a:blip r:embed="rId5" cstate="print"/>
          <a:stretch>
            <a:fillRect/>
          </a:stretch>
        </p:blipFill>
        <p:spPr>
          <a:xfrm>
            <a:off x="5334000" y="5588233"/>
            <a:ext cx="1770117" cy="1286285"/>
          </a:xfrm>
          <a:prstGeom prst="rect">
            <a:avLst/>
          </a:prstGeom>
        </p:spPr>
      </p:pic>
      <p:pic>
        <p:nvPicPr>
          <p:cNvPr id="12" name="Picture 11" descr="esa.pdf"/>
          <p:cNvPicPr>
            <a:picLocks noChangeAspect="1"/>
          </p:cNvPicPr>
          <p:nvPr/>
        </p:nvPicPr>
        <p:blipFill>
          <a:blip r:embed="rId6" cstate="print"/>
          <a:srcRect t="28085" b="15865"/>
          <a:stretch>
            <a:fillRect/>
          </a:stretch>
        </p:blipFill>
        <p:spPr>
          <a:xfrm>
            <a:off x="2286000" y="5638800"/>
            <a:ext cx="2657683" cy="10973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 Stakeholders</a:t>
            </a:r>
            <a:endParaRPr lang="en-US" dirty="0"/>
          </a:p>
        </p:txBody>
      </p:sp>
      <p:graphicFrame>
        <p:nvGraphicFramePr>
          <p:cNvPr id="5" name="Content Placeholder 4"/>
          <p:cNvGraphicFramePr>
            <a:graphicFrameLocks noGrp="1"/>
          </p:cNvGraphicFramePr>
          <p:nvPr>
            <p:ph idx="1"/>
          </p:nvPr>
        </p:nvGraphicFramePr>
        <p:xfrm>
          <a:off x="457200" y="1066800"/>
          <a:ext cx="8229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6" name="TextBox 5"/>
          <p:cNvSpPr txBox="1"/>
          <p:nvPr/>
        </p:nvSpPr>
        <p:spPr>
          <a:xfrm>
            <a:off x="3810000" y="3505200"/>
            <a:ext cx="1499128" cy="646331"/>
          </a:xfrm>
          <a:prstGeom prst="rect">
            <a:avLst/>
          </a:prstGeom>
          <a:noFill/>
        </p:spPr>
        <p:txBody>
          <a:bodyPr wrap="none" rtlCol="0">
            <a:spAutoFit/>
          </a:bodyPr>
          <a:lstStyle/>
          <a:p>
            <a:r>
              <a:rPr lang="en-US" sz="3600" dirty="0" err="1" smtClean="0">
                <a:solidFill>
                  <a:schemeClr val="tx2"/>
                </a:solidFill>
              </a:rPr>
              <a:t>iDigBio</a:t>
            </a:r>
            <a:endParaRPr lang="en-US" sz="3600" dirty="0">
              <a:solidFill>
                <a:schemeClr val="tx2"/>
              </a:solidFill>
            </a:endParaRPr>
          </a:p>
        </p:txBody>
      </p:sp>
      <p:sp>
        <p:nvSpPr>
          <p:cNvPr id="7" name="TextBox 6"/>
          <p:cNvSpPr txBox="1"/>
          <p:nvPr/>
        </p:nvSpPr>
        <p:spPr>
          <a:xfrm>
            <a:off x="2514600" y="1143000"/>
            <a:ext cx="1104790" cy="369332"/>
          </a:xfrm>
          <a:prstGeom prst="rect">
            <a:avLst/>
          </a:prstGeom>
          <a:noFill/>
        </p:spPr>
        <p:txBody>
          <a:bodyPr wrap="none" rtlCol="0">
            <a:spAutoFit/>
          </a:bodyPr>
          <a:lstStyle/>
          <a:p>
            <a:r>
              <a:rPr lang="en-US" dirty="0" smtClean="0">
                <a:solidFill>
                  <a:schemeClr val="accent2">
                    <a:lumMod val="75000"/>
                  </a:schemeClr>
                </a:solidFill>
              </a:rPr>
              <a:t>Museums</a:t>
            </a:r>
            <a:endParaRPr lang="en-US" dirty="0">
              <a:solidFill>
                <a:schemeClr val="accent2">
                  <a:lumMod val="75000"/>
                </a:schemeClr>
              </a:solidFill>
            </a:endParaRPr>
          </a:p>
        </p:txBody>
      </p:sp>
      <p:sp>
        <p:nvSpPr>
          <p:cNvPr id="8" name="TextBox 7"/>
          <p:cNvSpPr txBox="1"/>
          <p:nvPr/>
        </p:nvSpPr>
        <p:spPr>
          <a:xfrm>
            <a:off x="6934200" y="2209800"/>
            <a:ext cx="1305357" cy="369332"/>
          </a:xfrm>
          <a:prstGeom prst="rect">
            <a:avLst/>
          </a:prstGeom>
          <a:noFill/>
        </p:spPr>
        <p:txBody>
          <a:bodyPr wrap="none" rtlCol="0">
            <a:spAutoFit/>
          </a:bodyPr>
          <a:lstStyle/>
          <a:p>
            <a:r>
              <a:rPr lang="en-US" dirty="0" smtClean="0">
                <a:solidFill>
                  <a:schemeClr val="bg2">
                    <a:lumMod val="50000"/>
                  </a:schemeClr>
                </a:solidFill>
              </a:rPr>
              <a:t>Amazon WS</a:t>
            </a:r>
            <a:endParaRPr lang="en-US" dirty="0">
              <a:solidFill>
                <a:schemeClr val="bg2">
                  <a:lumMod val="50000"/>
                </a:schemeClr>
              </a:solidFill>
            </a:endParaRPr>
          </a:p>
        </p:txBody>
      </p:sp>
      <p:sp>
        <p:nvSpPr>
          <p:cNvPr id="9" name="TextBox 8"/>
          <p:cNvSpPr txBox="1"/>
          <p:nvPr/>
        </p:nvSpPr>
        <p:spPr>
          <a:xfrm>
            <a:off x="7620000" y="2590800"/>
            <a:ext cx="851515" cy="369332"/>
          </a:xfrm>
          <a:prstGeom prst="rect">
            <a:avLst/>
          </a:prstGeom>
          <a:noFill/>
        </p:spPr>
        <p:txBody>
          <a:bodyPr wrap="none" rtlCol="0">
            <a:spAutoFit/>
          </a:bodyPr>
          <a:lstStyle/>
          <a:p>
            <a:r>
              <a:rPr lang="en-US" dirty="0" smtClean="0">
                <a:solidFill>
                  <a:schemeClr val="bg2">
                    <a:lumMod val="50000"/>
                  </a:schemeClr>
                </a:solidFill>
              </a:rPr>
              <a:t>Google</a:t>
            </a:r>
            <a:endParaRPr lang="en-US" dirty="0">
              <a:solidFill>
                <a:schemeClr val="bg2">
                  <a:lumMod val="50000"/>
                </a:schemeClr>
              </a:solidFill>
            </a:endParaRPr>
          </a:p>
        </p:txBody>
      </p:sp>
      <p:sp>
        <p:nvSpPr>
          <p:cNvPr id="10" name="TextBox 9"/>
          <p:cNvSpPr txBox="1"/>
          <p:nvPr/>
        </p:nvSpPr>
        <p:spPr>
          <a:xfrm>
            <a:off x="7086600" y="3733800"/>
            <a:ext cx="1680396" cy="369332"/>
          </a:xfrm>
          <a:prstGeom prst="rect">
            <a:avLst/>
          </a:prstGeom>
          <a:noFill/>
        </p:spPr>
        <p:txBody>
          <a:bodyPr wrap="none" rtlCol="0">
            <a:spAutoFit/>
          </a:bodyPr>
          <a:lstStyle/>
          <a:p>
            <a:r>
              <a:rPr lang="en-US" dirty="0" smtClean="0">
                <a:solidFill>
                  <a:schemeClr val="bg2">
                    <a:lumMod val="50000"/>
                  </a:schemeClr>
                </a:solidFill>
              </a:rPr>
              <a:t>Microsoft Azure</a:t>
            </a:r>
            <a:endParaRPr lang="en-US" dirty="0">
              <a:solidFill>
                <a:schemeClr val="bg2">
                  <a:lumMod val="50000"/>
                </a:schemeClr>
              </a:solidFill>
            </a:endParaRPr>
          </a:p>
        </p:txBody>
      </p:sp>
      <p:sp>
        <p:nvSpPr>
          <p:cNvPr id="11" name="TextBox 10"/>
          <p:cNvSpPr txBox="1"/>
          <p:nvPr/>
        </p:nvSpPr>
        <p:spPr>
          <a:xfrm>
            <a:off x="7848600" y="2971800"/>
            <a:ext cx="1034129" cy="369332"/>
          </a:xfrm>
          <a:prstGeom prst="rect">
            <a:avLst/>
          </a:prstGeom>
          <a:noFill/>
        </p:spPr>
        <p:txBody>
          <a:bodyPr wrap="none" rtlCol="0">
            <a:spAutoFit/>
          </a:bodyPr>
          <a:lstStyle/>
          <a:p>
            <a:r>
              <a:rPr lang="en-US" dirty="0" err="1" smtClean="0">
                <a:solidFill>
                  <a:schemeClr val="bg2">
                    <a:lumMod val="50000"/>
                  </a:schemeClr>
                </a:solidFill>
              </a:rPr>
              <a:t>DataONE</a:t>
            </a:r>
            <a:endParaRPr lang="en-US" dirty="0">
              <a:solidFill>
                <a:schemeClr val="bg2">
                  <a:lumMod val="50000"/>
                </a:schemeClr>
              </a:solidFill>
            </a:endParaRPr>
          </a:p>
        </p:txBody>
      </p:sp>
      <p:sp>
        <p:nvSpPr>
          <p:cNvPr id="12" name="TextBox 11"/>
          <p:cNvSpPr txBox="1"/>
          <p:nvPr/>
        </p:nvSpPr>
        <p:spPr>
          <a:xfrm>
            <a:off x="5410200" y="914400"/>
            <a:ext cx="654410" cy="369332"/>
          </a:xfrm>
          <a:prstGeom prst="rect">
            <a:avLst/>
          </a:prstGeom>
          <a:noFill/>
        </p:spPr>
        <p:txBody>
          <a:bodyPr wrap="none" rtlCol="0">
            <a:spAutoFit/>
          </a:bodyPr>
          <a:lstStyle/>
          <a:p>
            <a:r>
              <a:rPr lang="en-US" dirty="0" smtClean="0">
                <a:solidFill>
                  <a:schemeClr val="accent2">
                    <a:lumMod val="75000"/>
                  </a:schemeClr>
                </a:solidFill>
              </a:rPr>
              <a:t>TCNs</a:t>
            </a:r>
            <a:endParaRPr lang="en-US" dirty="0">
              <a:solidFill>
                <a:schemeClr val="accent2">
                  <a:lumMod val="75000"/>
                </a:schemeClr>
              </a:solidFill>
            </a:endParaRPr>
          </a:p>
        </p:txBody>
      </p:sp>
      <p:sp>
        <p:nvSpPr>
          <p:cNvPr id="13" name="TextBox 12"/>
          <p:cNvSpPr txBox="1"/>
          <p:nvPr/>
        </p:nvSpPr>
        <p:spPr>
          <a:xfrm>
            <a:off x="5410200" y="1295400"/>
            <a:ext cx="1111394" cy="369332"/>
          </a:xfrm>
          <a:prstGeom prst="rect">
            <a:avLst/>
          </a:prstGeom>
          <a:noFill/>
        </p:spPr>
        <p:txBody>
          <a:bodyPr wrap="none" rtlCol="0">
            <a:spAutoFit/>
          </a:bodyPr>
          <a:lstStyle/>
          <a:p>
            <a:r>
              <a:rPr lang="en-US" dirty="0" smtClean="0">
                <a:solidFill>
                  <a:schemeClr val="accent2">
                    <a:lumMod val="75000"/>
                  </a:schemeClr>
                </a:solidFill>
              </a:rPr>
              <a:t>Collectors</a:t>
            </a:r>
            <a:endParaRPr lang="en-US" dirty="0">
              <a:solidFill>
                <a:schemeClr val="accent2">
                  <a:lumMod val="75000"/>
                </a:schemeClr>
              </a:solidFill>
            </a:endParaRPr>
          </a:p>
        </p:txBody>
      </p:sp>
      <p:sp>
        <p:nvSpPr>
          <p:cNvPr id="14" name="TextBox 13"/>
          <p:cNvSpPr txBox="1"/>
          <p:nvPr/>
        </p:nvSpPr>
        <p:spPr>
          <a:xfrm>
            <a:off x="990600" y="2133600"/>
            <a:ext cx="619080" cy="369332"/>
          </a:xfrm>
          <a:prstGeom prst="rect">
            <a:avLst/>
          </a:prstGeom>
          <a:noFill/>
        </p:spPr>
        <p:txBody>
          <a:bodyPr wrap="none" rtlCol="0">
            <a:spAutoFit/>
          </a:bodyPr>
          <a:lstStyle/>
          <a:p>
            <a:r>
              <a:rPr lang="en-US" dirty="0" smtClean="0">
                <a:solidFill>
                  <a:schemeClr val="accent6">
                    <a:lumMod val="75000"/>
                  </a:schemeClr>
                </a:solidFill>
              </a:rPr>
              <a:t>GBIF</a:t>
            </a:r>
            <a:endParaRPr lang="en-US" dirty="0">
              <a:solidFill>
                <a:schemeClr val="accent6">
                  <a:lumMod val="75000"/>
                </a:schemeClr>
              </a:solidFill>
            </a:endParaRPr>
          </a:p>
        </p:txBody>
      </p:sp>
      <p:sp>
        <p:nvSpPr>
          <p:cNvPr id="15" name="TextBox 14"/>
          <p:cNvSpPr txBox="1"/>
          <p:nvPr/>
        </p:nvSpPr>
        <p:spPr>
          <a:xfrm>
            <a:off x="685800" y="2590800"/>
            <a:ext cx="548548" cy="369332"/>
          </a:xfrm>
          <a:prstGeom prst="rect">
            <a:avLst/>
          </a:prstGeom>
          <a:noFill/>
        </p:spPr>
        <p:txBody>
          <a:bodyPr wrap="none" rtlCol="0">
            <a:spAutoFit/>
          </a:bodyPr>
          <a:lstStyle/>
          <a:p>
            <a:r>
              <a:rPr lang="en-US" dirty="0" smtClean="0">
                <a:solidFill>
                  <a:schemeClr val="accent6">
                    <a:lumMod val="75000"/>
                  </a:schemeClr>
                </a:solidFill>
              </a:rPr>
              <a:t>ALA</a:t>
            </a:r>
            <a:endParaRPr lang="en-US" dirty="0">
              <a:solidFill>
                <a:schemeClr val="accent6">
                  <a:lumMod val="75000"/>
                </a:schemeClr>
              </a:solidFill>
            </a:endParaRPr>
          </a:p>
        </p:txBody>
      </p:sp>
      <p:sp>
        <p:nvSpPr>
          <p:cNvPr id="16" name="TextBox 15"/>
          <p:cNvSpPr txBox="1"/>
          <p:nvPr/>
        </p:nvSpPr>
        <p:spPr>
          <a:xfrm>
            <a:off x="990600" y="5105400"/>
            <a:ext cx="1314591" cy="369332"/>
          </a:xfrm>
          <a:prstGeom prst="rect">
            <a:avLst/>
          </a:prstGeom>
          <a:noFill/>
        </p:spPr>
        <p:txBody>
          <a:bodyPr wrap="none" rtlCol="0">
            <a:spAutoFit/>
          </a:bodyPr>
          <a:lstStyle/>
          <a:p>
            <a:r>
              <a:rPr lang="en-US" dirty="0" smtClean="0">
                <a:solidFill>
                  <a:schemeClr val="accent5">
                    <a:lumMod val="75000"/>
                  </a:schemeClr>
                </a:solidFill>
              </a:rPr>
              <a:t>Researchers</a:t>
            </a:r>
            <a:endParaRPr lang="en-US" dirty="0">
              <a:solidFill>
                <a:schemeClr val="accent5">
                  <a:lumMod val="75000"/>
                </a:schemeClr>
              </a:solidFill>
            </a:endParaRPr>
          </a:p>
        </p:txBody>
      </p:sp>
      <p:sp>
        <p:nvSpPr>
          <p:cNvPr id="18" name="TextBox 17"/>
          <p:cNvSpPr txBox="1"/>
          <p:nvPr/>
        </p:nvSpPr>
        <p:spPr>
          <a:xfrm>
            <a:off x="7543800" y="1828800"/>
            <a:ext cx="1399614" cy="369332"/>
          </a:xfrm>
          <a:prstGeom prst="rect">
            <a:avLst/>
          </a:prstGeom>
          <a:noFill/>
        </p:spPr>
        <p:txBody>
          <a:bodyPr wrap="none" rtlCol="0">
            <a:spAutoFit/>
          </a:bodyPr>
          <a:lstStyle/>
          <a:p>
            <a:r>
              <a:rPr lang="en-US" dirty="0" smtClean="0">
                <a:solidFill>
                  <a:schemeClr val="bg2">
                    <a:lumMod val="50000"/>
                  </a:schemeClr>
                </a:solidFill>
              </a:rPr>
              <a:t>Amazon Turk</a:t>
            </a:r>
            <a:endParaRPr lang="en-US" dirty="0">
              <a:solidFill>
                <a:schemeClr val="bg2">
                  <a:lumMod val="50000"/>
                </a:schemeClr>
              </a:solidFill>
            </a:endParaRPr>
          </a:p>
        </p:txBody>
      </p:sp>
      <p:sp>
        <p:nvSpPr>
          <p:cNvPr id="19" name="TextBox 18"/>
          <p:cNvSpPr txBox="1"/>
          <p:nvPr/>
        </p:nvSpPr>
        <p:spPr>
          <a:xfrm>
            <a:off x="6858000" y="4953000"/>
            <a:ext cx="1634358" cy="369332"/>
          </a:xfrm>
          <a:prstGeom prst="rect">
            <a:avLst/>
          </a:prstGeom>
          <a:noFill/>
        </p:spPr>
        <p:txBody>
          <a:bodyPr wrap="none" rtlCol="0">
            <a:spAutoFit/>
          </a:bodyPr>
          <a:lstStyle/>
          <a:p>
            <a:r>
              <a:rPr lang="en-US" dirty="0" err="1" smtClean="0">
                <a:solidFill>
                  <a:schemeClr val="accent4">
                    <a:lumMod val="75000"/>
                  </a:schemeClr>
                </a:solidFill>
              </a:rPr>
              <a:t>Georeferencing</a:t>
            </a:r>
            <a:endParaRPr lang="en-US" dirty="0">
              <a:solidFill>
                <a:schemeClr val="accent4">
                  <a:lumMod val="75000"/>
                </a:schemeClr>
              </a:solidFill>
            </a:endParaRPr>
          </a:p>
        </p:txBody>
      </p:sp>
      <p:sp>
        <p:nvSpPr>
          <p:cNvPr id="20" name="TextBox 19"/>
          <p:cNvSpPr txBox="1"/>
          <p:nvPr/>
        </p:nvSpPr>
        <p:spPr>
          <a:xfrm>
            <a:off x="7162800" y="5334000"/>
            <a:ext cx="1730474" cy="369332"/>
          </a:xfrm>
          <a:prstGeom prst="rect">
            <a:avLst/>
          </a:prstGeom>
          <a:noFill/>
        </p:spPr>
        <p:txBody>
          <a:bodyPr wrap="none" rtlCol="0">
            <a:spAutoFit/>
          </a:bodyPr>
          <a:lstStyle/>
          <a:p>
            <a:r>
              <a:rPr lang="en-US" dirty="0" smtClean="0">
                <a:solidFill>
                  <a:schemeClr val="accent4">
                    <a:lumMod val="75000"/>
                  </a:schemeClr>
                </a:solidFill>
              </a:rPr>
              <a:t>Imaging services</a:t>
            </a:r>
            <a:endParaRPr lang="en-US" dirty="0">
              <a:solidFill>
                <a:schemeClr val="accent4">
                  <a:lumMod val="75000"/>
                </a:schemeClr>
              </a:solidFill>
            </a:endParaRPr>
          </a:p>
        </p:txBody>
      </p:sp>
      <p:sp>
        <p:nvSpPr>
          <p:cNvPr id="21" name="TextBox 20"/>
          <p:cNvSpPr txBox="1"/>
          <p:nvPr/>
        </p:nvSpPr>
        <p:spPr>
          <a:xfrm>
            <a:off x="6858000" y="5715000"/>
            <a:ext cx="1314655" cy="369332"/>
          </a:xfrm>
          <a:prstGeom prst="rect">
            <a:avLst/>
          </a:prstGeom>
          <a:noFill/>
        </p:spPr>
        <p:txBody>
          <a:bodyPr wrap="none" rtlCol="0">
            <a:spAutoFit/>
          </a:bodyPr>
          <a:lstStyle/>
          <a:p>
            <a:r>
              <a:rPr lang="en-US" dirty="0" smtClean="0">
                <a:solidFill>
                  <a:schemeClr val="accent4">
                    <a:lumMod val="75000"/>
                  </a:schemeClr>
                </a:solidFill>
              </a:rPr>
              <a:t>Data quality</a:t>
            </a:r>
            <a:endParaRPr lang="en-US" dirty="0">
              <a:solidFill>
                <a:schemeClr val="accent4">
                  <a:lumMod val="75000"/>
                </a:schemeClr>
              </a:solidFill>
            </a:endParaRPr>
          </a:p>
        </p:txBody>
      </p:sp>
      <p:sp>
        <p:nvSpPr>
          <p:cNvPr id="22" name="TextBox 21"/>
          <p:cNvSpPr txBox="1"/>
          <p:nvPr/>
        </p:nvSpPr>
        <p:spPr>
          <a:xfrm>
            <a:off x="5105400" y="6248400"/>
            <a:ext cx="1019831" cy="369332"/>
          </a:xfrm>
          <a:prstGeom prst="rect">
            <a:avLst/>
          </a:prstGeom>
          <a:noFill/>
        </p:spPr>
        <p:txBody>
          <a:bodyPr wrap="none" rtlCol="0">
            <a:spAutoFit/>
          </a:bodyPr>
          <a:lstStyle/>
          <a:p>
            <a:r>
              <a:rPr lang="en-US" dirty="0" smtClean="0">
                <a:solidFill>
                  <a:schemeClr val="accent4">
                    <a:lumMod val="75000"/>
                  </a:schemeClr>
                </a:solidFill>
              </a:rPr>
              <a:t>Mapping</a:t>
            </a:r>
            <a:endParaRPr lang="en-US" dirty="0">
              <a:solidFill>
                <a:schemeClr val="accent4">
                  <a:lumMod val="75000"/>
                </a:schemeClr>
              </a:solidFill>
            </a:endParaRPr>
          </a:p>
        </p:txBody>
      </p:sp>
      <p:sp>
        <p:nvSpPr>
          <p:cNvPr id="23" name="TextBox 22"/>
          <p:cNvSpPr txBox="1"/>
          <p:nvPr/>
        </p:nvSpPr>
        <p:spPr>
          <a:xfrm>
            <a:off x="838200" y="3200400"/>
            <a:ext cx="543354" cy="369332"/>
          </a:xfrm>
          <a:prstGeom prst="rect">
            <a:avLst/>
          </a:prstGeom>
          <a:noFill/>
        </p:spPr>
        <p:txBody>
          <a:bodyPr wrap="none" rtlCol="0">
            <a:spAutoFit/>
          </a:bodyPr>
          <a:lstStyle/>
          <a:p>
            <a:r>
              <a:rPr lang="en-US" dirty="0" smtClean="0">
                <a:solidFill>
                  <a:schemeClr val="accent6">
                    <a:lumMod val="75000"/>
                  </a:schemeClr>
                </a:solidFill>
              </a:rPr>
              <a:t>EOL</a:t>
            </a:r>
            <a:endParaRPr lang="en-US" dirty="0">
              <a:solidFill>
                <a:schemeClr val="accent6">
                  <a:lumMod val="75000"/>
                </a:schemeClr>
              </a:solidFill>
            </a:endParaRPr>
          </a:p>
        </p:txBody>
      </p:sp>
      <p:sp>
        <p:nvSpPr>
          <p:cNvPr id="24" name="TextBox 23"/>
          <p:cNvSpPr txBox="1"/>
          <p:nvPr/>
        </p:nvSpPr>
        <p:spPr>
          <a:xfrm>
            <a:off x="8001000" y="3429000"/>
            <a:ext cx="654410" cy="369332"/>
          </a:xfrm>
          <a:prstGeom prst="rect">
            <a:avLst/>
          </a:prstGeom>
          <a:noFill/>
        </p:spPr>
        <p:txBody>
          <a:bodyPr wrap="none" rtlCol="0">
            <a:spAutoFit/>
          </a:bodyPr>
          <a:lstStyle/>
          <a:p>
            <a:r>
              <a:rPr lang="en-US" dirty="0" smtClean="0">
                <a:solidFill>
                  <a:schemeClr val="bg2">
                    <a:lumMod val="50000"/>
                  </a:schemeClr>
                </a:solidFill>
              </a:rPr>
              <a:t>TCNs</a:t>
            </a:r>
            <a:endParaRPr lang="en-US" dirty="0">
              <a:solidFill>
                <a:schemeClr val="bg2">
                  <a:lumMod val="50000"/>
                </a:schemeClr>
              </a:solidFill>
            </a:endParaRPr>
          </a:p>
        </p:txBody>
      </p:sp>
      <p:sp>
        <p:nvSpPr>
          <p:cNvPr id="25" name="TextBox 24"/>
          <p:cNvSpPr txBox="1"/>
          <p:nvPr/>
        </p:nvSpPr>
        <p:spPr>
          <a:xfrm>
            <a:off x="6172200" y="6248400"/>
            <a:ext cx="654410" cy="369332"/>
          </a:xfrm>
          <a:prstGeom prst="rect">
            <a:avLst/>
          </a:prstGeom>
          <a:noFill/>
        </p:spPr>
        <p:txBody>
          <a:bodyPr wrap="none" rtlCol="0">
            <a:spAutoFit/>
          </a:bodyPr>
          <a:lstStyle/>
          <a:p>
            <a:r>
              <a:rPr lang="en-US" dirty="0" smtClean="0">
                <a:solidFill>
                  <a:schemeClr val="accent4">
                    <a:lumMod val="75000"/>
                  </a:schemeClr>
                </a:solidFill>
              </a:rPr>
              <a:t>TCNs</a:t>
            </a:r>
            <a:endParaRPr lang="en-US" dirty="0">
              <a:solidFill>
                <a:schemeClr val="accent4">
                  <a:lumMod val="75000"/>
                </a:schemeClr>
              </a:solidFill>
            </a:endParaRPr>
          </a:p>
        </p:txBody>
      </p:sp>
      <p:sp>
        <p:nvSpPr>
          <p:cNvPr id="27" name="TextBox 26"/>
          <p:cNvSpPr txBox="1"/>
          <p:nvPr/>
        </p:nvSpPr>
        <p:spPr>
          <a:xfrm>
            <a:off x="2438400" y="6324600"/>
            <a:ext cx="1367106" cy="369332"/>
          </a:xfrm>
          <a:prstGeom prst="rect">
            <a:avLst/>
          </a:prstGeom>
          <a:noFill/>
        </p:spPr>
        <p:txBody>
          <a:bodyPr wrap="none" rtlCol="0">
            <a:spAutoFit/>
          </a:bodyPr>
          <a:lstStyle/>
          <a:p>
            <a:r>
              <a:rPr lang="en-US" dirty="0" smtClean="0">
                <a:solidFill>
                  <a:schemeClr val="accent5">
                    <a:lumMod val="75000"/>
                  </a:schemeClr>
                </a:solidFill>
              </a:rPr>
              <a:t>Government</a:t>
            </a:r>
            <a:endParaRPr lang="en-US" dirty="0">
              <a:solidFill>
                <a:schemeClr val="accent5">
                  <a:lumMod val="75000"/>
                </a:schemeClr>
              </a:solidFill>
            </a:endParaRPr>
          </a:p>
        </p:txBody>
      </p:sp>
      <p:sp>
        <p:nvSpPr>
          <p:cNvPr id="28" name="TextBox 27"/>
          <p:cNvSpPr txBox="1"/>
          <p:nvPr/>
        </p:nvSpPr>
        <p:spPr>
          <a:xfrm>
            <a:off x="7772400" y="6019800"/>
            <a:ext cx="1215076" cy="369332"/>
          </a:xfrm>
          <a:prstGeom prst="rect">
            <a:avLst/>
          </a:prstGeom>
          <a:noFill/>
        </p:spPr>
        <p:txBody>
          <a:bodyPr wrap="none" rtlCol="0">
            <a:spAutoFit/>
          </a:bodyPr>
          <a:lstStyle/>
          <a:p>
            <a:r>
              <a:rPr lang="en-US" dirty="0" smtClean="0">
                <a:solidFill>
                  <a:schemeClr val="accent4">
                    <a:lumMod val="75000"/>
                  </a:schemeClr>
                </a:solidFill>
              </a:rPr>
              <a:t>Translation</a:t>
            </a:r>
            <a:endParaRPr lang="en-US" dirty="0">
              <a:solidFill>
                <a:schemeClr val="accent4">
                  <a:lumMod val="75000"/>
                </a:schemeClr>
              </a:solidFill>
            </a:endParaRPr>
          </a:p>
        </p:txBody>
      </p:sp>
      <p:sp>
        <p:nvSpPr>
          <p:cNvPr id="29" name="TextBox 28"/>
          <p:cNvSpPr txBox="1"/>
          <p:nvPr/>
        </p:nvSpPr>
        <p:spPr>
          <a:xfrm>
            <a:off x="7086600" y="6172200"/>
            <a:ext cx="585417" cy="369332"/>
          </a:xfrm>
          <a:prstGeom prst="rect">
            <a:avLst/>
          </a:prstGeom>
          <a:noFill/>
        </p:spPr>
        <p:txBody>
          <a:bodyPr wrap="none" rtlCol="0">
            <a:spAutoFit/>
          </a:bodyPr>
          <a:lstStyle/>
          <a:p>
            <a:r>
              <a:rPr lang="en-US" dirty="0" smtClean="0">
                <a:solidFill>
                  <a:schemeClr val="accent4">
                    <a:lumMod val="75000"/>
                  </a:schemeClr>
                </a:solidFill>
              </a:rPr>
              <a:t>OCR</a:t>
            </a:r>
            <a:endParaRPr lang="en-US" dirty="0">
              <a:solidFill>
                <a:schemeClr val="accent4">
                  <a:lumMod val="75000"/>
                </a:schemeClr>
              </a:solidFill>
            </a:endParaRPr>
          </a:p>
        </p:txBody>
      </p:sp>
      <p:sp>
        <p:nvSpPr>
          <p:cNvPr id="30" name="TextBox 29"/>
          <p:cNvSpPr txBox="1"/>
          <p:nvPr/>
        </p:nvSpPr>
        <p:spPr>
          <a:xfrm>
            <a:off x="1143000" y="3733800"/>
            <a:ext cx="774571" cy="369332"/>
          </a:xfrm>
          <a:prstGeom prst="rect">
            <a:avLst/>
          </a:prstGeom>
          <a:noFill/>
        </p:spPr>
        <p:txBody>
          <a:bodyPr wrap="none" rtlCol="0">
            <a:spAutoFit/>
          </a:bodyPr>
          <a:lstStyle/>
          <a:p>
            <a:r>
              <a:rPr lang="en-US" dirty="0" smtClean="0">
                <a:solidFill>
                  <a:schemeClr val="accent6">
                    <a:lumMod val="75000"/>
                  </a:schemeClr>
                </a:solidFill>
              </a:rPr>
              <a:t>BISON</a:t>
            </a:r>
            <a:endParaRPr lang="en-US" dirty="0">
              <a:solidFill>
                <a:schemeClr val="accent6">
                  <a:lumMod val="75000"/>
                </a:schemeClr>
              </a:solidFill>
            </a:endParaRPr>
          </a:p>
        </p:txBody>
      </p:sp>
      <p:sp>
        <p:nvSpPr>
          <p:cNvPr id="31" name="TextBox 30"/>
          <p:cNvSpPr txBox="1"/>
          <p:nvPr/>
        </p:nvSpPr>
        <p:spPr>
          <a:xfrm>
            <a:off x="8158987" y="5638800"/>
            <a:ext cx="985013" cy="369332"/>
          </a:xfrm>
          <a:prstGeom prst="rect">
            <a:avLst/>
          </a:prstGeom>
          <a:noFill/>
        </p:spPr>
        <p:txBody>
          <a:bodyPr wrap="none" rtlCol="0">
            <a:spAutoFit/>
          </a:bodyPr>
          <a:lstStyle/>
          <a:p>
            <a:r>
              <a:rPr lang="en-US" dirty="0" err="1" smtClean="0">
                <a:solidFill>
                  <a:schemeClr val="accent4">
                    <a:lumMod val="75000"/>
                  </a:schemeClr>
                </a:solidFill>
              </a:rPr>
              <a:t>NESCent</a:t>
            </a:r>
            <a:endParaRPr lang="en-US" dirty="0">
              <a:solidFill>
                <a:schemeClr val="accent4">
                  <a:lumMod val="75000"/>
                </a:schemeClr>
              </a:solidFill>
            </a:endParaRPr>
          </a:p>
        </p:txBody>
      </p:sp>
      <p:sp>
        <p:nvSpPr>
          <p:cNvPr id="32" name="TextBox 31"/>
          <p:cNvSpPr txBox="1"/>
          <p:nvPr/>
        </p:nvSpPr>
        <p:spPr>
          <a:xfrm>
            <a:off x="7086600" y="4114800"/>
            <a:ext cx="1863202" cy="369332"/>
          </a:xfrm>
          <a:prstGeom prst="rect">
            <a:avLst/>
          </a:prstGeom>
          <a:noFill/>
        </p:spPr>
        <p:txBody>
          <a:bodyPr wrap="none" rtlCol="0">
            <a:spAutoFit/>
          </a:bodyPr>
          <a:lstStyle/>
          <a:p>
            <a:r>
              <a:rPr lang="en-US" dirty="0" smtClean="0">
                <a:solidFill>
                  <a:schemeClr val="bg2">
                    <a:lumMod val="50000"/>
                  </a:schemeClr>
                </a:solidFill>
              </a:rPr>
              <a:t>Data Conservancy</a:t>
            </a:r>
            <a:endParaRPr lang="en-US" dirty="0">
              <a:solidFill>
                <a:schemeClr val="bg2">
                  <a:lumMod val="50000"/>
                </a:schemeClr>
              </a:solidFill>
            </a:endParaRPr>
          </a:p>
        </p:txBody>
      </p:sp>
      <p:sp>
        <p:nvSpPr>
          <p:cNvPr id="33" name="TextBox 32"/>
          <p:cNvSpPr txBox="1"/>
          <p:nvPr/>
        </p:nvSpPr>
        <p:spPr>
          <a:xfrm>
            <a:off x="1905000" y="2209800"/>
            <a:ext cx="716350" cy="369332"/>
          </a:xfrm>
          <a:prstGeom prst="rect">
            <a:avLst/>
          </a:prstGeom>
          <a:noFill/>
        </p:spPr>
        <p:txBody>
          <a:bodyPr wrap="none" rtlCol="0">
            <a:spAutoFit/>
          </a:bodyPr>
          <a:lstStyle/>
          <a:p>
            <a:r>
              <a:rPr lang="en-US" dirty="0" err="1" smtClean="0">
                <a:solidFill>
                  <a:schemeClr val="accent6">
                    <a:lumMod val="75000"/>
                  </a:schemeClr>
                </a:solidFill>
              </a:rPr>
              <a:t>iPlant</a:t>
            </a:r>
            <a:endParaRPr lang="en-US" dirty="0">
              <a:solidFill>
                <a:schemeClr val="accent6">
                  <a:lumMod val="75000"/>
                </a:schemeClr>
              </a:solidFill>
            </a:endParaRPr>
          </a:p>
        </p:txBody>
      </p:sp>
      <p:sp>
        <p:nvSpPr>
          <p:cNvPr id="34" name="TextBox 33"/>
          <p:cNvSpPr txBox="1"/>
          <p:nvPr/>
        </p:nvSpPr>
        <p:spPr>
          <a:xfrm>
            <a:off x="7696200" y="6324600"/>
            <a:ext cx="716350" cy="369332"/>
          </a:xfrm>
          <a:prstGeom prst="rect">
            <a:avLst/>
          </a:prstGeom>
          <a:noFill/>
        </p:spPr>
        <p:txBody>
          <a:bodyPr wrap="none" rtlCol="0">
            <a:spAutoFit/>
          </a:bodyPr>
          <a:lstStyle/>
          <a:p>
            <a:r>
              <a:rPr lang="en-US" dirty="0" err="1" smtClean="0">
                <a:solidFill>
                  <a:schemeClr val="accent4">
                    <a:lumMod val="75000"/>
                  </a:schemeClr>
                </a:solidFill>
              </a:rPr>
              <a:t>iPlant</a:t>
            </a:r>
            <a:endParaRPr lang="en-US" dirty="0">
              <a:solidFill>
                <a:schemeClr val="accent4">
                  <a:lumMod val="75000"/>
                </a:schemeClr>
              </a:solidFill>
            </a:endParaRPr>
          </a:p>
        </p:txBody>
      </p:sp>
      <p:sp>
        <p:nvSpPr>
          <p:cNvPr id="35" name="TextBox 34"/>
          <p:cNvSpPr txBox="1"/>
          <p:nvPr/>
        </p:nvSpPr>
        <p:spPr>
          <a:xfrm>
            <a:off x="1295400" y="5421868"/>
            <a:ext cx="1003352" cy="369332"/>
          </a:xfrm>
          <a:prstGeom prst="rect">
            <a:avLst/>
          </a:prstGeom>
          <a:noFill/>
        </p:spPr>
        <p:txBody>
          <a:bodyPr wrap="none" rtlCol="0">
            <a:spAutoFit/>
          </a:bodyPr>
          <a:lstStyle/>
          <a:p>
            <a:r>
              <a:rPr lang="en-US" dirty="0" smtClean="0">
                <a:solidFill>
                  <a:schemeClr val="accent5">
                    <a:lumMod val="75000"/>
                  </a:schemeClr>
                </a:solidFill>
              </a:rPr>
              <a:t>Teachers</a:t>
            </a:r>
            <a:endParaRPr lang="en-US" dirty="0">
              <a:solidFill>
                <a:schemeClr val="accent5">
                  <a:lumMod val="75000"/>
                </a:schemeClr>
              </a:solidFill>
            </a:endParaRPr>
          </a:p>
        </p:txBody>
      </p:sp>
      <p:sp>
        <p:nvSpPr>
          <p:cNvPr id="36" name="TextBox 35"/>
          <p:cNvSpPr txBox="1"/>
          <p:nvPr/>
        </p:nvSpPr>
        <p:spPr>
          <a:xfrm>
            <a:off x="1381970" y="5715000"/>
            <a:ext cx="904030" cy="369332"/>
          </a:xfrm>
          <a:prstGeom prst="rect">
            <a:avLst/>
          </a:prstGeom>
          <a:noFill/>
        </p:spPr>
        <p:txBody>
          <a:bodyPr wrap="none" rtlCol="0">
            <a:spAutoFit/>
          </a:bodyPr>
          <a:lstStyle/>
          <a:p>
            <a:r>
              <a:rPr lang="en-US" dirty="0" smtClean="0">
                <a:solidFill>
                  <a:schemeClr val="accent5">
                    <a:lumMod val="75000"/>
                  </a:schemeClr>
                </a:solidFill>
              </a:rPr>
              <a:t>Citizens</a:t>
            </a:r>
            <a:endParaRPr lang="en-US" dirty="0">
              <a:solidFill>
                <a:schemeClr val="accent5">
                  <a:lumMod val="75000"/>
                </a:schemeClr>
              </a:solidFill>
            </a:endParaRPr>
          </a:p>
        </p:txBody>
      </p:sp>
      <p:sp>
        <p:nvSpPr>
          <p:cNvPr id="37" name="TextBox 36"/>
          <p:cNvSpPr txBox="1"/>
          <p:nvPr/>
        </p:nvSpPr>
        <p:spPr>
          <a:xfrm>
            <a:off x="1707790" y="6107668"/>
            <a:ext cx="654410" cy="369332"/>
          </a:xfrm>
          <a:prstGeom prst="rect">
            <a:avLst/>
          </a:prstGeom>
          <a:noFill/>
        </p:spPr>
        <p:txBody>
          <a:bodyPr wrap="none" rtlCol="0">
            <a:spAutoFit/>
          </a:bodyPr>
          <a:lstStyle/>
          <a:p>
            <a:r>
              <a:rPr lang="en-US" dirty="0" smtClean="0">
                <a:solidFill>
                  <a:schemeClr val="accent5">
                    <a:lumMod val="75000"/>
                  </a:schemeClr>
                </a:solidFill>
              </a:rPr>
              <a:t>TCNs</a:t>
            </a:r>
            <a:endParaRPr lang="en-US"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UF+FSU record</a:t>
            </a:r>
            <a:endParaRPr lang="en-US" dirty="0"/>
          </a:p>
        </p:txBody>
      </p:sp>
      <p:sp>
        <p:nvSpPr>
          <p:cNvPr id="3" name="Content Placeholder 2"/>
          <p:cNvSpPr>
            <a:spLocks noGrp="1"/>
          </p:cNvSpPr>
          <p:nvPr>
            <p:ph idx="1"/>
          </p:nvPr>
        </p:nvSpPr>
        <p:spPr>
          <a:xfrm>
            <a:off x="222912" y="1524000"/>
            <a:ext cx="8153400" cy="4824412"/>
          </a:xfrm>
        </p:spPr>
        <p:txBody>
          <a:bodyPr/>
          <a:lstStyle/>
          <a:p>
            <a:r>
              <a:rPr lang="en-US" dirty="0" smtClean="0"/>
              <a:t>Track record of building </a:t>
            </a:r>
            <a:r>
              <a:rPr lang="en-US" dirty="0" err="1" smtClean="0"/>
              <a:t>cyberinfrastructure</a:t>
            </a:r>
            <a:endParaRPr lang="en-US" dirty="0" smtClean="0"/>
          </a:p>
          <a:p>
            <a:pPr lvl="1"/>
            <a:r>
              <a:rPr lang="en-US" dirty="0" smtClean="0"/>
              <a:t>PUNCH and In-VIGO</a:t>
            </a:r>
          </a:p>
          <a:p>
            <a:pPr lvl="2"/>
            <a:r>
              <a:rPr lang="en-US" dirty="0" err="1" smtClean="0"/>
              <a:t>Nanohub</a:t>
            </a:r>
            <a:r>
              <a:rPr lang="en-US" dirty="0" smtClean="0"/>
              <a:t>, </a:t>
            </a:r>
            <a:r>
              <a:rPr lang="en-US" dirty="0" err="1" smtClean="0"/>
              <a:t>Netcare</a:t>
            </a:r>
            <a:r>
              <a:rPr lang="en-US" dirty="0" smtClean="0"/>
              <a:t>, In-</a:t>
            </a:r>
            <a:r>
              <a:rPr lang="en-US" dirty="0" err="1" smtClean="0"/>
              <a:t>VIGOBlast</a:t>
            </a:r>
            <a:r>
              <a:rPr lang="en-US" dirty="0" smtClean="0"/>
              <a:t> …</a:t>
            </a:r>
          </a:p>
          <a:p>
            <a:pPr lvl="1"/>
            <a:r>
              <a:rPr lang="en-US" dirty="0" err="1" smtClean="0"/>
              <a:t>Morphbank</a:t>
            </a:r>
            <a:endParaRPr lang="en-US" dirty="0" smtClean="0"/>
          </a:p>
          <a:p>
            <a:pPr lvl="1"/>
            <a:r>
              <a:rPr lang="en-US" dirty="0" smtClean="0"/>
              <a:t>AFRESH</a:t>
            </a:r>
          </a:p>
          <a:p>
            <a:pPr lvl="1"/>
            <a:r>
              <a:rPr lang="en-US" dirty="0" err="1" smtClean="0"/>
              <a:t>Telecenter</a:t>
            </a:r>
            <a:endParaRPr lang="en-US" dirty="0" smtClean="0"/>
          </a:p>
          <a:p>
            <a:pPr lvl="1"/>
            <a:r>
              <a:rPr lang="en-US" dirty="0" smtClean="0"/>
              <a:t>Archer</a:t>
            </a:r>
          </a:p>
          <a:p>
            <a:pPr lvl="1"/>
            <a:endParaRPr lang="en-US" dirty="0"/>
          </a:p>
        </p:txBody>
      </p:sp>
      <p:pic>
        <p:nvPicPr>
          <p:cNvPr id="4098" name="Picture 2" descr="2667A45F-EBA6-47F9-AEAF-B00099BA3B0E@WorkGroup"/>
          <p:cNvPicPr>
            <a:picLocks noChangeAspect="1" noChangeArrowheads="1"/>
          </p:cNvPicPr>
          <p:nvPr/>
        </p:nvPicPr>
        <p:blipFill>
          <a:blip r:embed="rId2" cstate="print"/>
          <a:srcRect/>
          <a:stretch>
            <a:fillRect/>
          </a:stretch>
        </p:blipFill>
        <p:spPr bwMode="auto">
          <a:xfrm>
            <a:off x="2729552" y="2982025"/>
            <a:ext cx="6629400" cy="387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Archer cyber-infrastructure</a:t>
            </a:r>
          </a:p>
        </p:txBody>
      </p:sp>
      <p:pic>
        <p:nvPicPr>
          <p:cNvPr id="23556" name="Picture 4" descr="plab_bootstrap5"/>
          <p:cNvPicPr>
            <a:picLocks noChangeAspect="1" noChangeArrowheads="1"/>
          </p:cNvPicPr>
          <p:nvPr/>
        </p:nvPicPr>
        <p:blipFill>
          <a:blip r:embed="rId3" cstate="print"/>
          <a:srcRect/>
          <a:stretch>
            <a:fillRect/>
          </a:stretch>
        </p:blipFill>
        <p:spPr bwMode="auto">
          <a:xfrm>
            <a:off x="609600" y="1447800"/>
            <a:ext cx="4191000" cy="3281363"/>
          </a:xfrm>
          <a:prstGeom prst="rect">
            <a:avLst/>
          </a:prstGeom>
          <a:noFill/>
        </p:spPr>
      </p:pic>
      <p:pic>
        <p:nvPicPr>
          <p:cNvPr id="23557" name="Picture 5"/>
          <p:cNvPicPr>
            <a:picLocks noChangeAspect="1" noChangeArrowheads="1"/>
          </p:cNvPicPr>
          <p:nvPr/>
        </p:nvPicPr>
        <p:blipFill>
          <a:blip r:embed="rId4" cstate="print"/>
          <a:srcRect/>
          <a:stretch>
            <a:fillRect/>
          </a:stretch>
        </p:blipFill>
        <p:spPr bwMode="auto">
          <a:xfrm>
            <a:off x="4343400" y="1143000"/>
            <a:ext cx="3032125" cy="2420938"/>
          </a:xfrm>
          <a:prstGeom prst="rect">
            <a:avLst/>
          </a:prstGeom>
          <a:noFill/>
          <a:ln w="9525">
            <a:noFill/>
            <a:miter lim="800000"/>
            <a:headEnd/>
            <a:tailEnd/>
          </a:ln>
        </p:spPr>
      </p:pic>
      <p:sp>
        <p:nvSpPr>
          <p:cNvPr id="23558" name="Text Box 6"/>
          <p:cNvSpPr txBox="1">
            <a:spLocks noChangeArrowheads="1"/>
          </p:cNvSpPr>
          <p:nvPr/>
        </p:nvSpPr>
        <p:spPr bwMode="auto">
          <a:xfrm>
            <a:off x="446816" y="4800600"/>
            <a:ext cx="2935420" cy="923330"/>
          </a:xfrm>
          <a:prstGeom prst="rect">
            <a:avLst/>
          </a:prstGeom>
          <a:noFill/>
          <a:ln w="9525">
            <a:noFill/>
            <a:miter lim="800000"/>
            <a:headEnd/>
            <a:tailEnd/>
          </a:ln>
          <a:effectLst/>
        </p:spPr>
        <p:txBody>
          <a:bodyPr wrap="none">
            <a:spAutoFit/>
          </a:bodyPr>
          <a:lstStyle/>
          <a:p>
            <a:r>
              <a:rPr lang="en-US" dirty="0"/>
              <a:t>Hundreds of distributed </a:t>
            </a:r>
          </a:p>
          <a:p>
            <a:r>
              <a:rPr lang="en-US" dirty="0"/>
              <a:t>compute/routers </a:t>
            </a:r>
            <a:r>
              <a:rPr lang="en-US" dirty="0" smtClean="0"/>
              <a:t>nodes</a:t>
            </a:r>
          </a:p>
          <a:p>
            <a:r>
              <a:rPr lang="en-US" dirty="0" smtClean="0"/>
              <a:t>24/7 operation, 650+ cores</a:t>
            </a:r>
            <a:endParaRPr lang="en-US" dirty="0"/>
          </a:p>
        </p:txBody>
      </p:sp>
      <p:sp>
        <p:nvSpPr>
          <p:cNvPr id="23559" name="Text Box 7"/>
          <p:cNvSpPr txBox="1">
            <a:spLocks noChangeArrowheads="1"/>
          </p:cNvSpPr>
          <p:nvPr/>
        </p:nvSpPr>
        <p:spPr bwMode="auto">
          <a:xfrm>
            <a:off x="6115050" y="3581400"/>
            <a:ext cx="2724150" cy="915988"/>
          </a:xfrm>
          <a:prstGeom prst="rect">
            <a:avLst/>
          </a:prstGeom>
          <a:noFill/>
          <a:ln w="9525">
            <a:noFill/>
            <a:miter lim="800000"/>
            <a:headEnd/>
            <a:tailEnd/>
          </a:ln>
          <a:effectLst/>
        </p:spPr>
        <p:txBody>
          <a:bodyPr wrap="none">
            <a:spAutoFit/>
          </a:bodyPr>
          <a:lstStyle/>
          <a:p>
            <a:r>
              <a:rPr lang="en-US"/>
              <a:t>Custom appliance image</a:t>
            </a:r>
          </a:p>
          <a:p>
            <a:r>
              <a:rPr lang="en-US"/>
              <a:t>for computer architecture</a:t>
            </a:r>
          </a:p>
          <a:p>
            <a:r>
              <a:rPr lang="en-US"/>
              <a:t>community</a:t>
            </a:r>
          </a:p>
        </p:txBody>
      </p:sp>
      <p:pic>
        <p:nvPicPr>
          <p:cNvPr id="23560" name="Picture 8" descr="archer-week-jan09"/>
          <p:cNvPicPr>
            <a:picLocks noChangeAspect="1" noChangeArrowheads="1"/>
          </p:cNvPicPr>
          <p:nvPr/>
        </p:nvPicPr>
        <p:blipFill>
          <a:blip r:embed="rId5" cstate="print"/>
          <a:srcRect/>
          <a:stretch>
            <a:fillRect/>
          </a:stretch>
        </p:blipFill>
        <p:spPr bwMode="auto">
          <a:xfrm>
            <a:off x="3733800" y="4648200"/>
            <a:ext cx="2590800" cy="2073275"/>
          </a:xfrm>
          <a:prstGeom prst="rect">
            <a:avLst/>
          </a:prstGeom>
          <a:noFill/>
        </p:spPr>
      </p:pic>
      <p:sp>
        <p:nvSpPr>
          <p:cNvPr id="23561" name="Text Box 9"/>
          <p:cNvSpPr txBox="1">
            <a:spLocks noChangeArrowheads="1"/>
          </p:cNvSpPr>
          <p:nvPr/>
        </p:nvSpPr>
        <p:spPr bwMode="auto">
          <a:xfrm>
            <a:off x="6324600" y="5181600"/>
            <a:ext cx="2559050" cy="641350"/>
          </a:xfrm>
          <a:prstGeom prst="rect">
            <a:avLst/>
          </a:prstGeom>
          <a:noFill/>
          <a:ln w="9525">
            <a:noFill/>
            <a:miter lim="800000"/>
            <a:headEnd/>
            <a:tailEnd/>
          </a:ln>
          <a:effectLst/>
        </p:spPr>
        <p:txBody>
          <a:bodyPr wrap="none">
            <a:spAutoFit/>
          </a:bodyPr>
          <a:lstStyle/>
          <a:p>
            <a:r>
              <a:rPr lang="en-US" dirty="0"/>
              <a:t>Job scheduling across</a:t>
            </a:r>
          </a:p>
          <a:p>
            <a:r>
              <a:rPr lang="en-US" dirty="0"/>
              <a:t>participating institutions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odiversity Hotspots map"/>
          <p:cNvPicPr>
            <a:picLocks noChangeAspect="1" noChangeArrowheads="1"/>
          </p:cNvPicPr>
          <p:nvPr/>
        </p:nvPicPr>
        <p:blipFill rotWithShape="1">
          <a:blip r:embed="rId3" cstate="print">
            <a:alphaModFix amt="20000"/>
          </a:blip>
          <a:srcRect l="2942" t="6818" r="5882" b="48905"/>
          <a:stretch/>
        </p:blipFill>
        <p:spPr bwMode="auto">
          <a:xfrm>
            <a:off x="28620" y="561242"/>
            <a:ext cx="9115380" cy="5729667"/>
          </a:xfrm>
          <a:prstGeom prst="rect">
            <a:avLst/>
          </a:prstGeom>
          <a:noFill/>
        </p:spPr>
      </p:pic>
      <p:sp>
        <p:nvSpPr>
          <p:cNvPr id="5" name="Content Placeholder 2"/>
          <p:cNvSpPr txBox="1">
            <a:spLocks/>
          </p:cNvSpPr>
          <p:nvPr/>
        </p:nvSpPr>
        <p:spPr>
          <a:xfrm>
            <a:off x="457200" y="1752600"/>
            <a:ext cx="8229600" cy="4525963"/>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
                <a:srgbClr val="B97C3F"/>
              </a:buClr>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ea typeface="+mn-ea"/>
                <a:cs typeface="Arial"/>
              </a:rPr>
              <a:t>How are species distributed in geographical and ecological space?</a:t>
            </a:r>
          </a:p>
          <a:p>
            <a:pPr marL="342900" marR="0" lvl="0" indent="-342900" algn="l" defTabSz="457200" rtl="0" eaLnBrk="1" fontAlgn="auto" latinLnBrk="0" hangingPunct="1">
              <a:lnSpc>
                <a:spcPct val="100000"/>
              </a:lnSpc>
              <a:spcBef>
                <a:spcPct val="20000"/>
              </a:spcBef>
              <a:spcAft>
                <a:spcPts val="0"/>
              </a:spcAft>
              <a:buClr>
                <a:srgbClr val="B97C3F"/>
              </a:buClr>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ea typeface="+mn-ea"/>
                <a:cs typeface="Arial"/>
              </a:rPr>
              <a:t>What is the history of life on Earth?</a:t>
            </a:r>
          </a:p>
          <a:p>
            <a:pPr marL="342900" marR="0" lvl="0" indent="-342900" algn="l" defTabSz="457200" rtl="0" eaLnBrk="1" fontAlgn="auto" latinLnBrk="0" hangingPunct="1">
              <a:lnSpc>
                <a:spcPct val="100000"/>
              </a:lnSpc>
              <a:spcBef>
                <a:spcPct val="20000"/>
              </a:spcBef>
              <a:spcAft>
                <a:spcPts val="0"/>
              </a:spcAft>
              <a:buClr>
                <a:srgbClr val="B97C3F"/>
              </a:buClr>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ea typeface="+mn-ea"/>
                <a:cs typeface="Arial"/>
              </a:rPr>
              <a:t>What factors lead to speciation, dispersal, and extinction?</a:t>
            </a:r>
          </a:p>
          <a:p>
            <a:pPr marL="342900" marR="0" lvl="0" indent="-342900" algn="l" defTabSz="457200" rtl="0" eaLnBrk="1" fontAlgn="auto" latinLnBrk="0" hangingPunct="1">
              <a:lnSpc>
                <a:spcPct val="100000"/>
              </a:lnSpc>
              <a:spcBef>
                <a:spcPct val="20000"/>
              </a:spcBef>
              <a:spcAft>
                <a:spcPts val="0"/>
              </a:spcAft>
              <a:buClr>
                <a:srgbClr val="B97C3F"/>
              </a:buClr>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ea typeface="+mn-ea"/>
                <a:cs typeface="Arial"/>
              </a:rPr>
              <a:t>What are the impacts of climate change likely to be?</a:t>
            </a:r>
          </a:p>
          <a:p>
            <a:pPr marL="342900" marR="0" lvl="0" indent="-342900" algn="l" defTabSz="457200" rtl="0" eaLnBrk="1" fontAlgn="auto" latinLnBrk="0" hangingPunct="1">
              <a:lnSpc>
                <a:spcPct val="100000"/>
              </a:lnSpc>
              <a:spcBef>
                <a:spcPct val="20000"/>
              </a:spcBef>
              <a:spcAft>
                <a:spcPts val="0"/>
              </a:spcAft>
              <a:buClr>
                <a:srgbClr val="B97C3F"/>
              </a:buClr>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ea typeface="+mn-ea"/>
                <a:cs typeface="Arial"/>
              </a:rPr>
              <a:t>What information is needed for effective conservation strategies?</a:t>
            </a:r>
          </a:p>
          <a:p>
            <a:pPr marL="342900" marR="0" lvl="0" indent="-342900" algn="l" defTabSz="457200" rtl="0" eaLnBrk="1" fontAlgn="auto" latinLnBrk="0" hangingPunct="1">
              <a:lnSpc>
                <a:spcPct val="100000"/>
              </a:lnSpc>
              <a:spcBef>
                <a:spcPct val="20000"/>
              </a:spcBef>
              <a:spcAft>
                <a:spcPts val="0"/>
              </a:spcAft>
              <a:buClr>
                <a:srgbClr val="FA8362"/>
              </a:buClr>
              <a:buSzTx/>
              <a:buFont typeface="Arial"/>
              <a:buChar char="•"/>
              <a:tabLst/>
              <a:defRPr/>
            </a:pPr>
            <a:endParaRPr kumimoji="0" lang="en-US" sz="3200" b="0" i="0" u="none" strike="noStrike" kern="1200" cap="none" spc="0" normalizeH="0" baseline="0" noProof="0" dirty="0">
              <a:ln>
                <a:noFill/>
              </a:ln>
              <a:solidFill>
                <a:schemeClr val="tx1"/>
              </a:solidFill>
              <a:effectLst/>
              <a:uLnTx/>
              <a:uFillTx/>
              <a:ea typeface="+mn-ea"/>
              <a:cs typeface="Arial"/>
            </a:endParaRPr>
          </a:p>
        </p:txBody>
      </p:sp>
      <p:sp>
        <p:nvSpPr>
          <p:cNvPr id="6" name="Title 1"/>
          <p:cNvSpPr>
            <a:spLocks noGrp="1"/>
          </p:cNvSpPr>
          <p:nvPr>
            <p:ph type="title"/>
          </p:nvPr>
        </p:nvSpPr>
        <p:spPr>
          <a:xfrm>
            <a:off x="457200" y="152400"/>
            <a:ext cx="8229600" cy="1143000"/>
          </a:xfrm>
        </p:spPr>
        <p:txBody>
          <a:bodyPr>
            <a:normAutofit/>
          </a:bodyPr>
          <a:lstStyle/>
          <a:p>
            <a:pPr algn="ctr"/>
            <a:r>
              <a:rPr lang="en-US" sz="4800" dirty="0" smtClean="0">
                <a:solidFill>
                  <a:srgbClr val="376092"/>
                </a:solidFill>
                <a:cs typeface="Arial"/>
              </a:rPr>
              <a:t>Research Questions</a:t>
            </a:r>
            <a:endParaRPr lang="en-US" sz="4800" dirty="0">
              <a:solidFill>
                <a:srgbClr val="376092"/>
              </a:solidFill>
              <a:cs typeface="Arial"/>
            </a:endParaRPr>
          </a:p>
        </p:txBody>
      </p:sp>
      <p:sp>
        <p:nvSpPr>
          <p:cNvPr id="7" name="TextBox 6"/>
          <p:cNvSpPr txBox="1"/>
          <p:nvPr/>
        </p:nvSpPr>
        <p:spPr>
          <a:xfrm>
            <a:off x="5867400" y="6248400"/>
            <a:ext cx="2813975" cy="369332"/>
          </a:xfrm>
          <a:prstGeom prst="rect">
            <a:avLst/>
          </a:prstGeom>
          <a:noFill/>
        </p:spPr>
        <p:txBody>
          <a:bodyPr wrap="none" rtlCol="0">
            <a:spAutoFit/>
          </a:bodyPr>
          <a:lstStyle/>
          <a:p>
            <a:r>
              <a:rPr lang="en-US" dirty="0" smtClean="0"/>
              <a:t>Slide provided by Pam Soltis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 APIs</a:t>
            </a:r>
            <a:endParaRPr lang="en-US" dirty="0"/>
          </a:p>
        </p:txBody>
      </p:sp>
      <p:graphicFrame>
        <p:nvGraphicFramePr>
          <p:cNvPr id="5" name="Content Placeholder 4"/>
          <p:cNvGraphicFramePr>
            <a:graphicFrameLocks noGrp="1"/>
          </p:cNvGraphicFramePr>
          <p:nvPr>
            <p:ph idx="1"/>
          </p:nvPr>
        </p:nvGraphicFramePr>
        <p:xfrm>
          <a:off x="457200" y="1066800"/>
          <a:ext cx="8229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6" name="TextBox 5"/>
          <p:cNvSpPr txBox="1"/>
          <p:nvPr/>
        </p:nvSpPr>
        <p:spPr>
          <a:xfrm>
            <a:off x="3810000" y="3505200"/>
            <a:ext cx="1499128" cy="646331"/>
          </a:xfrm>
          <a:prstGeom prst="rect">
            <a:avLst/>
          </a:prstGeom>
          <a:noFill/>
        </p:spPr>
        <p:txBody>
          <a:bodyPr wrap="none" rtlCol="0">
            <a:spAutoFit/>
          </a:bodyPr>
          <a:lstStyle/>
          <a:p>
            <a:r>
              <a:rPr lang="en-US" sz="3600" dirty="0" err="1" smtClean="0">
                <a:solidFill>
                  <a:schemeClr val="tx2"/>
                </a:solidFill>
              </a:rPr>
              <a:t>iDigBio</a:t>
            </a:r>
            <a:endParaRPr lang="en-US" sz="3600" dirty="0">
              <a:solidFill>
                <a:schemeClr val="tx2"/>
              </a:solidFill>
            </a:endParaRPr>
          </a:p>
        </p:txBody>
      </p:sp>
      <p:sp>
        <p:nvSpPr>
          <p:cNvPr id="7" name="TextBox 6"/>
          <p:cNvSpPr txBox="1"/>
          <p:nvPr/>
        </p:nvSpPr>
        <p:spPr>
          <a:xfrm>
            <a:off x="2514600" y="1143000"/>
            <a:ext cx="1104790" cy="369332"/>
          </a:xfrm>
          <a:prstGeom prst="rect">
            <a:avLst/>
          </a:prstGeom>
          <a:noFill/>
        </p:spPr>
        <p:txBody>
          <a:bodyPr wrap="none" rtlCol="0">
            <a:spAutoFit/>
          </a:bodyPr>
          <a:lstStyle/>
          <a:p>
            <a:r>
              <a:rPr lang="en-US" dirty="0" smtClean="0">
                <a:solidFill>
                  <a:schemeClr val="accent2">
                    <a:lumMod val="75000"/>
                  </a:schemeClr>
                </a:solidFill>
              </a:rPr>
              <a:t>Museums</a:t>
            </a:r>
            <a:endParaRPr lang="en-US" dirty="0">
              <a:solidFill>
                <a:schemeClr val="accent2">
                  <a:lumMod val="75000"/>
                </a:schemeClr>
              </a:solidFill>
            </a:endParaRPr>
          </a:p>
        </p:txBody>
      </p:sp>
      <p:sp>
        <p:nvSpPr>
          <p:cNvPr id="8" name="TextBox 7"/>
          <p:cNvSpPr txBox="1"/>
          <p:nvPr/>
        </p:nvSpPr>
        <p:spPr>
          <a:xfrm>
            <a:off x="6934200" y="2209800"/>
            <a:ext cx="1305357" cy="369332"/>
          </a:xfrm>
          <a:prstGeom prst="rect">
            <a:avLst/>
          </a:prstGeom>
          <a:noFill/>
        </p:spPr>
        <p:txBody>
          <a:bodyPr wrap="none" rtlCol="0">
            <a:spAutoFit/>
          </a:bodyPr>
          <a:lstStyle/>
          <a:p>
            <a:r>
              <a:rPr lang="en-US" dirty="0" smtClean="0">
                <a:solidFill>
                  <a:schemeClr val="bg2">
                    <a:lumMod val="50000"/>
                  </a:schemeClr>
                </a:solidFill>
              </a:rPr>
              <a:t>Amazon WS</a:t>
            </a:r>
            <a:endParaRPr lang="en-US" dirty="0">
              <a:solidFill>
                <a:schemeClr val="bg2">
                  <a:lumMod val="50000"/>
                </a:schemeClr>
              </a:solidFill>
            </a:endParaRPr>
          </a:p>
        </p:txBody>
      </p:sp>
      <p:sp>
        <p:nvSpPr>
          <p:cNvPr id="9" name="TextBox 8"/>
          <p:cNvSpPr txBox="1"/>
          <p:nvPr/>
        </p:nvSpPr>
        <p:spPr>
          <a:xfrm>
            <a:off x="7620000" y="2590800"/>
            <a:ext cx="851515" cy="369332"/>
          </a:xfrm>
          <a:prstGeom prst="rect">
            <a:avLst/>
          </a:prstGeom>
          <a:noFill/>
        </p:spPr>
        <p:txBody>
          <a:bodyPr wrap="none" rtlCol="0">
            <a:spAutoFit/>
          </a:bodyPr>
          <a:lstStyle/>
          <a:p>
            <a:r>
              <a:rPr lang="en-US" dirty="0" smtClean="0">
                <a:solidFill>
                  <a:schemeClr val="bg2">
                    <a:lumMod val="50000"/>
                  </a:schemeClr>
                </a:solidFill>
              </a:rPr>
              <a:t>Google</a:t>
            </a:r>
            <a:endParaRPr lang="en-US" dirty="0">
              <a:solidFill>
                <a:schemeClr val="bg2">
                  <a:lumMod val="50000"/>
                </a:schemeClr>
              </a:solidFill>
            </a:endParaRPr>
          </a:p>
        </p:txBody>
      </p:sp>
      <p:sp>
        <p:nvSpPr>
          <p:cNvPr id="10" name="TextBox 9"/>
          <p:cNvSpPr txBox="1"/>
          <p:nvPr/>
        </p:nvSpPr>
        <p:spPr>
          <a:xfrm>
            <a:off x="7086600" y="3733800"/>
            <a:ext cx="1680396" cy="369332"/>
          </a:xfrm>
          <a:prstGeom prst="rect">
            <a:avLst/>
          </a:prstGeom>
          <a:noFill/>
        </p:spPr>
        <p:txBody>
          <a:bodyPr wrap="none" rtlCol="0">
            <a:spAutoFit/>
          </a:bodyPr>
          <a:lstStyle/>
          <a:p>
            <a:r>
              <a:rPr lang="en-US" dirty="0" smtClean="0">
                <a:solidFill>
                  <a:schemeClr val="bg2">
                    <a:lumMod val="50000"/>
                  </a:schemeClr>
                </a:solidFill>
              </a:rPr>
              <a:t>Microsoft Azure</a:t>
            </a:r>
            <a:endParaRPr lang="en-US" dirty="0">
              <a:solidFill>
                <a:schemeClr val="bg2">
                  <a:lumMod val="50000"/>
                </a:schemeClr>
              </a:solidFill>
            </a:endParaRPr>
          </a:p>
        </p:txBody>
      </p:sp>
      <p:sp>
        <p:nvSpPr>
          <p:cNvPr id="12" name="TextBox 11"/>
          <p:cNvSpPr txBox="1"/>
          <p:nvPr/>
        </p:nvSpPr>
        <p:spPr>
          <a:xfrm>
            <a:off x="5410200" y="914400"/>
            <a:ext cx="654410" cy="369332"/>
          </a:xfrm>
          <a:prstGeom prst="rect">
            <a:avLst/>
          </a:prstGeom>
          <a:noFill/>
        </p:spPr>
        <p:txBody>
          <a:bodyPr wrap="none" rtlCol="0">
            <a:spAutoFit/>
          </a:bodyPr>
          <a:lstStyle/>
          <a:p>
            <a:r>
              <a:rPr lang="en-US" dirty="0" smtClean="0">
                <a:solidFill>
                  <a:schemeClr val="accent2">
                    <a:lumMod val="75000"/>
                  </a:schemeClr>
                </a:solidFill>
              </a:rPr>
              <a:t>TCNs</a:t>
            </a:r>
            <a:endParaRPr lang="en-US" dirty="0">
              <a:solidFill>
                <a:schemeClr val="accent2">
                  <a:lumMod val="75000"/>
                </a:schemeClr>
              </a:solidFill>
            </a:endParaRPr>
          </a:p>
        </p:txBody>
      </p:sp>
      <p:sp>
        <p:nvSpPr>
          <p:cNvPr id="13" name="TextBox 12"/>
          <p:cNvSpPr txBox="1"/>
          <p:nvPr/>
        </p:nvSpPr>
        <p:spPr>
          <a:xfrm>
            <a:off x="5410200" y="1295400"/>
            <a:ext cx="1111394" cy="369332"/>
          </a:xfrm>
          <a:prstGeom prst="rect">
            <a:avLst/>
          </a:prstGeom>
          <a:noFill/>
        </p:spPr>
        <p:txBody>
          <a:bodyPr wrap="none" rtlCol="0">
            <a:spAutoFit/>
          </a:bodyPr>
          <a:lstStyle/>
          <a:p>
            <a:r>
              <a:rPr lang="en-US" dirty="0" smtClean="0">
                <a:solidFill>
                  <a:schemeClr val="accent2">
                    <a:lumMod val="75000"/>
                  </a:schemeClr>
                </a:solidFill>
              </a:rPr>
              <a:t>Collectors</a:t>
            </a:r>
            <a:endParaRPr lang="en-US" dirty="0">
              <a:solidFill>
                <a:schemeClr val="accent2">
                  <a:lumMod val="75000"/>
                </a:schemeClr>
              </a:solidFill>
            </a:endParaRPr>
          </a:p>
        </p:txBody>
      </p:sp>
      <p:sp>
        <p:nvSpPr>
          <p:cNvPr id="14" name="TextBox 13"/>
          <p:cNvSpPr txBox="1"/>
          <p:nvPr/>
        </p:nvSpPr>
        <p:spPr>
          <a:xfrm>
            <a:off x="990600" y="2133600"/>
            <a:ext cx="619080" cy="369332"/>
          </a:xfrm>
          <a:prstGeom prst="rect">
            <a:avLst/>
          </a:prstGeom>
          <a:noFill/>
        </p:spPr>
        <p:txBody>
          <a:bodyPr wrap="none" rtlCol="0">
            <a:spAutoFit/>
          </a:bodyPr>
          <a:lstStyle/>
          <a:p>
            <a:r>
              <a:rPr lang="en-US" dirty="0" smtClean="0">
                <a:solidFill>
                  <a:schemeClr val="accent6">
                    <a:lumMod val="75000"/>
                  </a:schemeClr>
                </a:solidFill>
              </a:rPr>
              <a:t>GBIF</a:t>
            </a:r>
            <a:endParaRPr lang="en-US" dirty="0">
              <a:solidFill>
                <a:schemeClr val="accent6">
                  <a:lumMod val="75000"/>
                </a:schemeClr>
              </a:solidFill>
            </a:endParaRPr>
          </a:p>
        </p:txBody>
      </p:sp>
      <p:sp>
        <p:nvSpPr>
          <p:cNvPr id="15" name="TextBox 14"/>
          <p:cNvSpPr txBox="1"/>
          <p:nvPr/>
        </p:nvSpPr>
        <p:spPr>
          <a:xfrm>
            <a:off x="685800" y="2590800"/>
            <a:ext cx="548548" cy="369332"/>
          </a:xfrm>
          <a:prstGeom prst="rect">
            <a:avLst/>
          </a:prstGeom>
          <a:noFill/>
        </p:spPr>
        <p:txBody>
          <a:bodyPr wrap="none" rtlCol="0">
            <a:spAutoFit/>
          </a:bodyPr>
          <a:lstStyle/>
          <a:p>
            <a:r>
              <a:rPr lang="en-US" dirty="0" smtClean="0">
                <a:solidFill>
                  <a:schemeClr val="accent6">
                    <a:lumMod val="75000"/>
                  </a:schemeClr>
                </a:solidFill>
              </a:rPr>
              <a:t>ALA</a:t>
            </a:r>
            <a:endParaRPr lang="en-US" dirty="0">
              <a:solidFill>
                <a:schemeClr val="accent6">
                  <a:lumMod val="75000"/>
                </a:schemeClr>
              </a:solidFill>
            </a:endParaRPr>
          </a:p>
        </p:txBody>
      </p:sp>
      <p:sp>
        <p:nvSpPr>
          <p:cNvPr id="16" name="TextBox 15"/>
          <p:cNvSpPr txBox="1"/>
          <p:nvPr/>
        </p:nvSpPr>
        <p:spPr>
          <a:xfrm>
            <a:off x="990600" y="5105400"/>
            <a:ext cx="1314591" cy="369332"/>
          </a:xfrm>
          <a:prstGeom prst="rect">
            <a:avLst/>
          </a:prstGeom>
          <a:noFill/>
        </p:spPr>
        <p:txBody>
          <a:bodyPr wrap="none" rtlCol="0">
            <a:spAutoFit/>
          </a:bodyPr>
          <a:lstStyle/>
          <a:p>
            <a:r>
              <a:rPr lang="en-US" dirty="0" smtClean="0">
                <a:solidFill>
                  <a:schemeClr val="accent5">
                    <a:lumMod val="75000"/>
                  </a:schemeClr>
                </a:solidFill>
              </a:rPr>
              <a:t>Researchers</a:t>
            </a:r>
            <a:endParaRPr lang="en-US" dirty="0">
              <a:solidFill>
                <a:schemeClr val="accent5">
                  <a:lumMod val="75000"/>
                </a:schemeClr>
              </a:solidFill>
            </a:endParaRPr>
          </a:p>
        </p:txBody>
      </p:sp>
      <p:sp>
        <p:nvSpPr>
          <p:cNvPr id="17" name="TextBox 16"/>
          <p:cNvSpPr txBox="1"/>
          <p:nvPr/>
        </p:nvSpPr>
        <p:spPr>
          <a:xfrm>
            <a:off x="1381970" y="5715000"/>
            <a:ext cx="904030" cy="369332"/>
          </a:xfrm>
          <a:prstGeom prst="rect">
            <a:avLst/>
          </a:prstGeom>
          <a:noFill/>
        </p:spPr>
        <p:txBody>
          <a:bodyPr wrap="none" rtlCol="0">
            <a:spAutoFit/>
          </a:bodyPr>
          <a:lstStyle/>
          <a:p>
            <a:r>
              <a:rPr lang="en-US" dirty="0" smtClean="0">
                <a:solidFill>
                  <a:schemeClr val="accent5">
                    <a:lumMod val="75000"/>
                  </a:schemeClr>
                </a:solidFill>
              </a:rPr>
              <a:t>Citizens</a:t>
            </a:r>
            <a:endParaRPr lang="en-US" dirty="0">
              <a:solidFill>
                <a:schemeClr val="accent5">
                  <a:lumMod val="75000"/>
                </a:schemeClr>
              </a:solidFill>
            </a:endParaRPr>
          </a:p>
        </p:txBody>
      </p:sp>
      <p:sp>
        <p:nvSpPr>
          <p:cNvPr id="18" name="TextBox 17"/>
          <p:cNvSpPr txBox="1"/>
          <p:nvPr/>
        </p:nvSpPr>
        <p:spPr>
          <a:xfrm>
            <a:off x="7543800" y="1828800"/>
            <a:ext cx="1399614" cy="369332"/>
          </a:xfrm>
          <a:prstGeom prst="rect">
            <a:avLst/>
          </a:prstGeom>
          <a:noFill/>
        </p:spPr>
        <p:txBody>
          <a:bodyPr wrap="none" rtlCol="0">
            <a:spAutoFit/>
          </a:bodyPr>
          <a:lstStyle/>
          <a:p>
            <a:r>
              <a:rPr lang="en-US" dirty="0" smtClean="0">
                <a:solidFill>
                  <a:schemeClr val="bg2">
                    <a:lumMod val="50000"/>
                  </a:schemeClr>
                </a:solidFill>
              </a:rPr>
              <a:t>Amazon Turk</a:t>
            </a:r>
            <a:endParaRPr lang="en-US" dirty="0">
              <a:solidFill>
                <a:schemeClr val="bg2">
                  <a:lumMod val="50000"/>
                </a:schemeClr>
              </a:solidFill>
            </a:endParaRPr>
          </a:p>
        </p:txBody>
      </p:sp>
      <p:sp>
        <p:nvSpPr>
          <p:cNvPr id="19" name="TextBox 18"/>
          <p:cNvSpPr txBox="1"/>
          <p:nvPr/>
        </p:nvSpPr>
        <p:spPr>
          <a:xfrm>
            <a:off x="6858000" y="4953000"/>
            <a:ext cx="1634358" cy="369332"/>
          </a:xfrm>
          <a:prstGeom prst="rect">
            <a:avLst/>
          </a:prstGeom>
          <a:noFill/>
        </p:spPr>
        <p:txBody>
          <a:bodyPr wrap="none" rtlCol="0">
            <a:spAutoFit/>
          </a:bodyPr>
          <a:lstStyle/>
          <a:p>
            <a:r>
              <a:rPr lang="en-US" dirty="0" err="1" smtClean="0">
                <a:solidFill>
                  <a:schemeClr val="accent4">
                    <a:lumMod val="75000"/>
                  </a:schemeClr>
                </a:solidFill>
              </a:rPr>
              <a:t>Georeferencing</a:t>
            </a:r>
            <a:endParaRPr lang="en-US" dirty="0">
              <a:solidFill>
                <a:schemeClr val="accent4">
                  <a:lumMod val="75000"/>
                </a:schemeClr>
              </a:solidFill>
            </a:endParaRPr>
          </a:p>
        </p:txBody>
      </p:sp>
      <p:sp>
        <p:nvSpPr>
          <p:cNvPr id="20" name="TextBox 19"/>
          <p:cNvSpPr txBox="1"/>
          <p:nvPr/>
        </p:nvSpPr>
        <p:spPr>
          <a:xfrm>
            <a:off x="7162800" y="5334000"/>
            <a:ext cx="1730474" cy="369332"/>
          </a:xfrm>
          <a:prstGeom prst="rect">
            <a:avLst/>
          </a:prstGeom>
          <a:noFill/>
        </p:spPr>
        <p:txBody>
          <a:bodyPr wrap="none" rtlCol="0">
            <a:spAutoFit/>
          </a:bodyPr>
          <a:lstStyle/>
          <a:p>
            <a:r>
              <a:rPr lang="en-US" dirty="0" smtClean="0">
                <a:solidFill>
                  <a:schemeClr val="accent4">
                    <a:lumMod val="75000"/>
                  </a:schemeClr>
                </a:solidFill>
              </a:rPr>
              <a:t>Imaging services</a:t>
            </a:r>
            <a:endParaRPr lang="en-US" dirty="0">
              <a:solidFill>
                <a:schemeClr val="accent4">
                  <a:lumMod val="75000"/>
                </a:schemeClr>
              </a:solidFill>
            </a:endParaRPr>
          </a:p>
        </p:txBody>
      </p:sp>
      <p:sp>
        <p:nvSpPr>
          <p:cNvPr id="21" name="TextBox 20"/>
          <p:cNvSpPr txBox="1"/>
          <p:nvPr/>
        </p:nvSpPr>
        <p:spPr>
          <a:xfrm>
            <a:off x="6858000" y="5715000"/>
            <a:ext cx="1314655" cy="369332"/>
          </a:xfrm>
          <a:prstGeom prst="rect">
            <a:avLst/>
          </a:prstGeom>
          <a:noFill/>
        </p:spPr>
        <p:txBody>
          <a:bodyPr wrap="none" rtlCol="0">
            <a:spAutoFit/>
          </a:bodyPr>
          <a:lstStyle/>
          <a:p>
            <a:r>
              <a:rPr lang="en-US" dirty="0" smtClean="0">
                <a:solidFill>
                  <a:schemeClr val="accent4">
                    <a:lumMod val="75000"/>
                  </a:schemeClr>
                </a:solidFill>
              </a:rPr>
              <a:t>Data quality</a:t>
            </a:r>
            <a:endParaRPr lang="en-US" dirty="0">
              <a:solidFill>
                <a:schemeClr val="accent4">
                  <a:lumMod val="75000"/>
                </a:schemeClr>
              </a:solidFill>
            </a:endParaRPr>
          </a:p>
        </p:txBody>
      </p:sp>
      <p:sp>
        <p:nvSpPr>
          <p:cNvPr id="22" name="TextBox 21"/>
          <p:cNvSpPr txBox="1"/>
          <p:nvPr/>
        </p:nvSpPr>
        <p:spPr>
          <a:xfrm>
            <a:off x="5105400" y="6248400"/>
            <a:ext cx="1019831" cy="369332"/>
          </a:xfrm>
          <a:prstGeom prst="rect">
            <a:avLst/>
          </a:prstGeom>
          <a:noFill/>
        </p:spPr>
        <p:txBody>
          <a:bodyPr wrap="none" rtlCol="0">
            <a:spAutoFit/>
          </a:bodyPr>
          <a:lstStyle/>
          <a:p>
            <a:r>
              <a:rPr lang="en-US" dirty="0" smtClean="0">
                <a:solidFill>
                  <a:schemeClr val="accent4">
                    <a:lumMod val="75000"/>
                  </a:schemeClr>
                </a:solidFill>
              </a:rPr>
              <a:t>Mapping</a:t>
            </a:r>
            <a:endParaRPr lang="en-US" dirty="0">
              <a:solidFill>
                <a:schemeClr val="accent4">
                  <a:lumMod val="75000"/>
                </a:schemeClr>
              </a:solidFill>
            </a:endParaRPr>
          </a:p>
        </p:txBody>
      </p:sp>
      <p:sp>
        <p:nvSpPr>
          <p:cNvPr id="23" name="TextBox 22"/>
          <p:cNvSpPr txBox="1"/>
          <p:nvPr/>
        </p:nvSpPr>
        <p:spPr>
          <a:xfrm>
            <a:off x="838200" y="3200400"/>
            <a:ext cx="543354" cy="369332"/>
          </a:xfrm>
          <a:prstGeom prst="rect">
            <a:avLst/>
          </a:prstGeom>
          <a:noFill/>
        </p:spPr>
        <p:txBody>
          <a:bodyPr wrap="none" rtlCol="0">
            <a:spAutoFit/>
          </a:bodyPr>
          <a:lstStyle/>
          <a:p>
            <a:r>
              <a:rPr lang="en-US" dirty="0" smtClean="0">
                <a:solidFill>
                  <a:schemeClr val="accent6">
                    <a:lumMod val="75000"/>
                  </a:schemeClr>
                </a:solidFill>
              </a:rPr>
              <a:t>EOL</a:t>
            </a:r>
            <a:endParaRPr lang="en-US" dirty="0">
              <a:solidFill>
                <a:schemeClr val="accent6">
                  <a:lumMod val="75000"/>
                </a:schemeClr>
              </a:solidFill>
            </a:endParaRPr>
          </a:p>
        </p:txBody>
      </p:sp>
      <p:sp>
        <p:nvSpPr>
          <p:cNvPr id="25" name="TextBox 24"/>
          <p:cNvSpPr txBox="1"/>
          <p:nvPr/>
        </p:nvSpPr>
        <p:spPr>
          <a:xfrm>
            <a:off x="6172200" y="6248400"/>
            <a:ext cx="654410" cy="369332"/>
          </a:xfrm>
          <a:prstGeom prst="rect">
            <a:avLst/>
          </a:prstGeom>
          <a:noFill/>
        </p:spPr>
        <p:txBody>
          <a:bodyPr wrap="none" rtlCol="0">
            <a:spAutoFit/>
          </a:bodyPr>
          <a:lstStyle/>
          <a:p>
            <a:r>
              <a:rPr lang="en-US" dirty="0" smtClean="0">
                <a:solidFill>
                  <a:schemeClr val="accent4">
                    <a:lumMod val="75000"/>
                  </a:schemeClr>
                </a:solidFill>
              </a:rPr>
              <a:t>TCNs</a:t>
            </a:r>
            <a:endParaRPr lang="en-US" dirty="0">
              <a:solidFill>
                <a:schemeClr val="accent4">
                  <a:lumMod val="75000"/>
                </a:schemeClr>
              </a:solidFill>
            </a:endParaRPr>
          </a:p>
        </p:txBody>
      </p:sp>
      <p:sp>
        <p:nvSpPr>
          <p:cNvPr id="26" name="TextBox 25"/>
          <p:cNvSpPr txBox="1"/>
          <p:nvPr/>
        </p:nvSpPr>
        <p:spPr>
          <a:xfrm>
            <a:off x="1707790" y="6107668"/>
            <a:ext cx="654410" cy="369332"/>
          </a:xfrm>
          <a:prstGeom prst="rect">
            <a:avLst/>
          </a:prstGeom>
          <a:noFill/>
        </p:spPr>
        <p:txBody>
          <a:bodyPr wrap="none" rtlCol="0">
            <a:spAutoFit/>
          </a:bodyPr>
          <a:lstStyle/>
          <a:p>
            <a:r>
              <a:rPr lang="en-US" dirty="0" smtClean="0">
                <a:solidFill>
                  <a:schemeClr val="accent5">
                    <a:lumMod val="75000"/>
                  </a:schemeClr>
                </a:solidFill>
              </a:rPr>
              <a:t>TCNs</a:t>
            </a:r>
            <a:endParaRPr lang="en-US" dirty="0">
              <a:solidFill>
                <a:schemeClr val="accent5">
                  <a:lumMod val="75000"/>
                </a:schemeClr>
              </a:solidFill>
            </a:endParaRPr>
          </a:p>
        </p:txBody>
      </p:sp>
      <p:sp>
        <p:nvSpPr>
          <p:cNvPr id="27" name="TextBox 26"/>
          <p:cNvSpPr txBox="1"/>
          <p:nvPr/>
        </p:nvSpPr>
        <p:spPr>
          <a:xfrm>
            <a:off x="2438400" y="6324600"/>
            <a:ext cx="1367106" cy="369332"/>
          </a:xfrm>
          <a:prstGeom prst="rect">
            <a:avLst/>
          </a:prstGeom>
          <a:noFill/>
        </p:spPr>
        <p:txBody>
          <a:bodyPr wrap="none" rtlCol="0">
            <a:spAutoFit/>
          </a:bodyPr>
          <a:lstStyle/>
          <a:p>
            <a:r>
              <a:rPr lang="en-US" dirty="0" smtClean="0">
                <a:solidFill>
                  <a:schemeClr val="accent5">
                    <a:lumMod val="75000"/>
                  </a:schemeClr>
                </a:solidFill>
              </a:rPr>
              <a:t>Government</a:t>
            </a:r>
            <a:endParaRPr lang="en-US" dirty="0">
              <a:solidFill>
                <a:schemeClr val="accent5">
                  <a:lumMod val="75000"/>
                </a:schemeClr>
              </a:solidFill>
            </a:endParaRPr>
          </a:p>
        </p:txBody>
      </p:sp>
      <p:sp>
        <p:nvSpPr>
          <p:cNvPr id="28" name="TextBox 27"/>
          <p:cNvSpPr txBox="1"/>
          <p:nvPr/>
        </p:nvSpPr>
        <p:spPr>
          <a:xfrm>
            <a:off x="7772400" y="6019800"/>
            <a:ext cx="1215076" cy="369332"/>
          </a:xfrm>
          <a:prstGeom prst="rect">
            <a:avLst/>
          </a:prstGeom>
          <a:noFill/>
        </p:spPr>
        <p:txBody>
          <a:bodyPr wrap="none" rtlCol="0">
            <a:spAutoFit/>
          </a:bodyPr>
          <a:lstStyle/>
          <a:p>
            <a:r>
              <a:rPr lang="en-US" dirty="0" smtClean="0">
                <a:solidFill>
                  <a:schemeClr val="accent4">
                    <a:lumMod val="75000"/>
                  </a:schemeClr>
                </a:solidFill>
              </a:rPr>
              <a:t>Translation</a:t>
            </a:r>
            <a:endParaRPr lang="en-US" dirty="0">
              <a:solidFill>
                <a:schemeClr val="accent4">
                  <a:lumMod val="75000"/>
                </a:schemeClr>
              </a:solidFill>
            </a:endParaRPr>
          </a:p>
        </p:txBody>
      </p:sp>
      <p:sp>
        <p:nvSpPr>
          <p:cNvPr id="29" name="TextBox 28"/>
          <p:cNvSpPr txBox="1"/>
          <p:nvPr/>
        </p:nvSpPr>
        <p:spPr>
          <a:xfrm>
            <a:off x="7086600" y="6172200"/>
            <a:ext cx="585417" cy="369332"/>
          </a:xfrm>
          <a:prstGeom prst="rect">
            <a:avLst/>
          </a:prstGeom>
          <a:noFill/>
        </p:spPr>
        <p:txBody>
          <a:bodyPr wrap="none" rtlCol="0">
            <a:spAutoFit/>
          </a:bodyPr>
          <a:lstStyle/>
          <a:p>
            <a:r>
              <a:rPr lang="en-US" dirty="0" smtClean="0">
                <a:solidFill>
                  <a:schemeClr val="accent4">
                    <a:lumMod val="75000"/>
                  </a:schemeClr>
                </a:solidFill>
              </a:rPr>
              <a:t>OCR</a:t>
            </a:r>
            <a:endParaRPr lang="en-US" dirty="0">
              <a:solidFill>
                <a:schemeClr val="accent4">
                  <a:lumMod val="75000"/>
                </a:schemeClr>
              </a:solidFill>
            </a:endParaRPr>
          </a:p>
        </p:txBody>
      </p:sp>
      <p:grpSp>
        <p:nvGrpSpPr>
          <p:cNvPr id="83" name="Group 82"/>
          <p:cNvGrpSpPr/>
          <p:nvPr/>
        </p:nvGrpSpPr>
        <p:grpSpPr>
          <a:xfrm>
            <a:off x="322765" y="1432585"/>
            <a:ext cx="3792035" cy="2896251"/>
            <a:chOff x="322765" y="1432585"/>
            <a:chExt cx="3792035" cy="2896251"/>
          </a:xfrm>
        </p:grpSpPr>
        <p:sp>
          <p:nvSpPr>
            <p:cNvPr id="50" name="Arc 49"/>
            <p:cNvSpPr/>
            <p:nvPr/>
          </p:nvSpPr>
          <p:spPr>
            <a:xfrm rot="17847544">
              <a:off x="542523" y="1212827"/>
              <a:ext cx="2896251" cy="3335768"/>
            </a:xfrm>
            <a:prstGeom prst="arc">
              <a:avLst>
                <a:gd name="adj1" fmla="val 960881"/>
                <a:gd name="adj2" fmla="val 8591358"/>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51" name="Straight Arrow Connector 50"/>
            <p:cNvCxnSpPr/>
            <p:nvPr/>
          </p:nvCxnSpPr>
          <p:spPr>
            <a:xfrm flipH="1" flipV="1">
              <a:off x="3276600" y="3276600"/>
              <a:ext cx="533400" cy="304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8" name="TextBox 57"/>
            <p:cNvSpPr txBox="1"/>
            <p:nvPr/>
          </p:nvSpPr>
          <p:spPr>
            <a:xfrm>
              <a:off x="2971800" y="3581400"/>
              <a:ext cx="1143000" cy="584775"/>
            </a:xfrm>
            <a:prstGeom prst="rect">
              <a:avLst/>
            </a:prstGeom>
            <a:noFill/>
          </p:spPr>
          <p:txBody>
            <a:bodyPr wrap="square" rtlCol="0">
              <a:spAutoFit/>
            </a:bodyPr>
            <a:lstStyle/>
            <a:p>
              <a:pPr algn="ctr"/>
              <a:r>
                <a:rPr lang="en-US" sz="1600" dirty="0" smtClean="0"/>
                <a:t>Domain data</a:t>
              </a:r>
              <a:endParaRPr lang="en-US" sz="1600" dirty="0"/>
            </a:p>
          </p:txBody>
        </p:sp>
      </p:grpSp>
      <p:grpSp>
        <p:nvGrpSpPr>
          <p:cNvPr id="88" name="Group 87"/>
          <p:cNvGrpSpPr/>
          <p:nvPr/>
        </p:nvGrpSpPr>
        <p:grpSpPr>
          <a:xfrm>
            <a:off x="5105400" y="1326209"/>
            <a:ext cx="3684478" cy="3124200"/>
            <a:chOff x="5105400" y="1326209"/>
            <a:chExt cx="3684478" cy="3124200"/>
          </a:xfrm>
        </p:grpSpPr>
        <p:cxnSp>
          <p:nvCxnSpPr>
            <p:cNvPr id="40" name="Straight Arrow Connector 39"/>
            <p:cNvCxnSpPr/>
            <p:nvPr/>
          </p:nvCxnSpPr>
          <p:spPr>
            <a:xfrm flipH="1">
              <a:off x="5257800" y="3276600"/>
              <a:ext cx="533400" cy="2286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4" name="Straight Arrow Connector 43"/>
            <p:cNvCxnSpPr/>
            <p:nvPr/>
          </p:nvCxnSpPr>
          <p:spPr>
            <a:xfrm flipV="1">
              <a:off x="5334000" y="3480179"/>
              <a:ext cx="479946" cy="17742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61" name="Arc 60"/>
            <p:cNvSpPr/>
            <p:nvPr/>
          </p:nvSpPr>
          <p:spPr>
            <a:xfrm rot="3380084">
              <a:off x="5573613" y="1234144"/>
              <a:ext cx="3124200" cy="3308330"/>
            </a:xfrm>
            <a:prstGeom prst="arc">
              <a:avLst>
                <a:gd name="adj1" fmla="val 2450945"/>
                <a:gd name="adj2" fmla="val 9846868"/>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49" name="TextBox 48"/>
            <p:cNvSpPr txBox="1"/>
            <p:nvPr/>
          </p:nvSpPr>
          <p:spPr>
            <a:xfrm>
              <a:off x="5105400" y="3657600"/>
              <a:ext cx="1447799" cy="584775"/>
            </a:xfrm>
            <a:prstGeom prst="rect">
              <a:avLst/>
            </a:prstGeom>
            <a:noFill/>
          </p:spPr>
          <p:txBody>
            <a:bodyPr wrap="square" rtlCol="0">
              <a:spAutoFit/>
            </a:bodyPr>
            <a:lstStyle/>
            <a:p>
              <a:pPr algn="ctr"/>
              <a:r>
                <a:rPr lang="en-US" sz="1600" dirty="0" smtClean="0"/>
                <a:t>BLOBs</a:t>
              </a:r>
            </a:p>
            <a:p>
              <a:pPr algn="ctr"/>
              <a:r>
                <a:rPr lang="en-US" sz="1600" dirty="0" smtClean="0"/>
                <a:t>Appliances</a:t>
              </a:r>
              <a:endParaRPr lang="en-US" sz="1600" dirty="0"/>
            </a:p>
          </p:txBody>
        </p:sp>
      </p:grpSp>
      <p:grpSp>
        <p:nvGrpSpPr>
          <p:cNvPr id="84" name="Group 83"/>
          <p:cNvGrpSpPr/>
          <p:nvPr/>
        </p:nvGrpSpPr>
        <p:grpSpPr>
          <a:xfrm>
            <a:off x="1171126" y="4267200"/>
            <a:ext cx="3416696" cy="3274940"/>
            <a:chOff x="1171126" y="4267200"/>
            <a:chExt cx="3416696" cy="3274940"/>
          </a:xfrm>
        </p:grpSpPr>
        <p:sp>
          <p:nvSpPr>
            <p:cNvPr id="59" name="Arc 58"/>
            <p:cNvSpPr/>
            <p:nvPr/>
          </p:nvSpPr>
          <p:spPr>
            <a:xfrm rot="12901437">
              <a:off x="1171126" y="4383886"/>
              <a:ext cx="3416696" cy="3158254"/>
            </a:xfrm>
            <a:prstGeom prst="arc">
              <a:avLst>
                <a:gd name="adj1" fmla="val 1835410"/>
                <a:gd name="adj2" fmla="val 9422624"/>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62" name="Straight Arrow Connector 61"/>
            <p:cNvCxnSpPr/>
            <p:nvPr/>
          </p:nvCxnSpPr>
          <p:spPr>
            <a:xfrm flipH="1">
              <a:off x="3505200" y="4572000"/>
              <a:ext cx="304800" cy="3810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5" name="Straight Arrow Connector 64"/>
            <p:cNvCxnSpPr/>
            <p:nvPr/>
          </p:nvCxnSpPr>
          <p:spPr>
            <a:xfrm flipV="1">
              <a:off x="3429000" y="4419600"/>
              <a:ext cx="304800" cy="3810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70" name="TextBox 69"/>
            <p:cNvSpPr txBox="1"/>
            <p:nvPr/>
          </p:nvSpPr>
          <p:spPr>
            <a:xfrm>
              <a:off x="2209800" y="4267200"/>
              <a:ext cx="1447799" cy="584775"/>
            </a:xfrm>
            <a:prstGeom prst="rect">
              <a:avLst/>
            </a:prstGeom>
            <a:noFill/>
          </p:spPr>
          <p:txBody>
            <a:bodyPr wrap="square" rtlCol="0">
              <a:spAutoFit/>
            </a:bodyPr>
            <a:lstStyle/>
            <a:p>
              <a:pPr algn="ctr"/>
              <a:r>
                <a:rPr lang="en-US" sz="1600" dirty="0" smtClean="0"/>
                <a:t>Updates</a:t>
              </a:r>
            </a:p>
            <a:p>
              <a:pPr algn="ctr"/>
              <a:r>
                <a:rPr lang="en-US" sz="1600" dirty="0" smtClean="0"/>
                <a:t>Notification</a:t>
              </a:r>
              <a:endParaRPr lang="en-US" sz="1600" dirty="0"/>
            </a:p>
          </p:txBody>
        </p:sp>
        <p:sp>
          <p:nvSpPr>
            <p:cNvPr id="71" name="TextBox 70"/>
            <p:cNvSpPr txBox="1"/>
            <p:nvPr/>
          </p:nvSpPr>
          <p:spPr>
            <a:xfrm>
              <a:off x="3581400" y="4495800"/>
              <a:ext cx="990599" cy="584775"/>
            </a:xfrm>
            <a:prstGeom prst="rect">
              <a:avLst/>
            </a:prstGeom>
            <a:noFill/>
          </p:spPr>
          <p:txBody>
            <a:bodyPr wrap="square" rtlCol="0">
              <a:spAutoFit/>
            </a:bodyPr>
            <a:lstStyle/>
            <a:p>
              <a:pPr algn="ctr"/>
              <a:r>
                <a:rPr lang="en-US" sz="1600" dirty="0" smtClean="0"/>
                <a:t>Query results</a:t>
              </a:r>
              <a:endParaRPr lang="en-US" sz="1600" dirty="0"/>
            </a:p>
          </p:txBody>
        </p:sp>
      </p:grpSp>
      <p:grpSp>
        <p:nvGrpSpPr>
          <p:cNvPr id="85" name="Group 84"/>
          <p:cNvGrpSpPr/>
          <p:nvPr/>
        </p:nvGrpSpPr>
        <p:grpSpPr>
          <a:xfrm>
            <a:off x="4419600" y="4490393"/>
            <a:ext cx="3745158" cy="3343808"/>
            <a:chOff x="4419600" y="4490393"/>
            <a:chExt cx="3745158" cy="3343808"/>
          </a:xfrm>
        </p:grpSpPr>
        <p:sp>
          <p:nvSpPr>
            <p:cNvPr id="60" name="Arc 59"/>
            <p:cNvSpPr/>
            <p:nvPr/>
          </p:nvSpPr>
          <p:spPr>
            <a:xfrm rot="9041167">
              <a:off x="4516105" y="4490393"/>
              <a:ext cx="3648653" cy="3343808"/>
            </a:xfrm>
            <a:prstGeom prst="arc">
              <a:avLst>
                <a:gd name="adj1" fmla="val 1504226"/>
                <a:gd name="adj2" fmla="val 8417617"/>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cxnSp>
          <p:nvCxnSpPr>
            <p:cNvPr id="72" name="Straight Arrow Connector 71"/>
            <p:cNvCxnSpPr/>
            <p:nvPr/>
          </p:nvCxnSpPr>
          <p:spPr>
            <a:xfrm>
              <a:off x="5181600" y="4572000"/>
              <a:ext cx="381000" cy="4572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77" name="Straight Arrow Connector 76"/>
            <p:cNvCxnSpPr/>
            <p:nvPr/>
          </p:nvCxnSpPr>
          <p:spPr>
            <a:xfrm flipH="1" flipV="1">
              <a:off x="5334000" y="4495800"/>
              <a:ext cx="381000" cy="4572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80" name="TextBox 79"/>
            <p:cNvSpPr txBox="1"/>
            <p:nvPr/>
          </p:nvSpPr>
          <p:spPr>
            <a:xfrm>
              <a:off x="4419600" y="4648200"/>
              <a:ext cx="1143000" cy="584775"/>
            </a:xfrm>
            <a:prstGeom prst="rect">
              <a:avLst/>
            </a:prstGeom>
            <a:noFill/>
          </p:spPr>
          <p:txBody>
            <a:bodyPr wrap="square" rtlCol="0">
              <a:spAutoFit/>
            </a:bodyPr>
            <a:lstStyle/>
            <a:p>
              <a:pPr algn="ctr"/>
              <a:r>
                <a:rPr lang="en-US" sz="1600" dirty="0" smtClean="0"/>
                <a:t>Customer Requests</a:t>
              </a:r>
              <a:endParaRPr lang="en-US" sz="1600" dirty="0"/>
            </a:p>
          </p:txBody>
        </p:sp>
        <p:sp>
          <p:nvSpPr>
            <p:cNvPr id="81" name="TextBox 80"/>
            <p:cNvSpPr txBox="1"/>
            <p:nvPr/>
          </p:nvSpPr>
          <p:spPr>
            <a:xfrm>
              <a:off x="5486400" y="4495800"/>
              <a:ext cx="1143000" cy="584775"/>
            </a:xfrm>
            <a:prstGeom prst="rect">
              <a:avLst/>
            </a:prstGeom>
            <a:noFill/>
          </p:spPr>
          <p:txBody>
            <a:bodyPr wrap="square" rtlCol="0">
              <a:spAutoFit/>
            </a:bodyPr>
            <a:lstStyle/>
            <a:p>
              <a:pPr algn="ctr"/>
              <a:r>
                <a:rPr lang="en-US" sz="1600" dirty="0" smtClean="0"/>
                <a:t>Processed data</a:t>
              </a:r>
              <a:endParaRPr lang="en-US" sz="1600" dirty="0"/>
            </a:p>
          </p:txBody>
        </p:sp>
      </p:grpSp>
      <p:grpSp>
        <p:nvGrpSpPr>
          <p:cNvPr id="87" name="Group 86"/>
          <p:cNvGrpSpPr/>
          <p:nvPr/>
        </p:nvGrpSpPr>
        <p:grpSpPr>
          <a:xfrm>
            <a:off x="2971800" y="304800"/>
            <a:ext cx="3124200" cy="2819400"/>
            <a:chOff x="2971800" y="304800"/>
            <a:chExt cx="3124200" cy="2819400"/>
          </a:xfrm>
        </p:grpSpPr>
        <p:sp>
          <p:nvSpPr>
            <p:cNvPr id="30" name="Arc 29"/>
            <p:cNvSpPr/>
            <p:nvPr/>
          </p:nvSpPr>
          <p:spPr>
            <a:xfrm>
              <a:off x="2971800" y="304800"/>
              <a:ext cx="3124200" cy="2209800"/>
            </a:xfrm>
            <a:prstGeom prst="arc">
              <a:avLst>
                <a:gd name="adj1" fmla="val 960881"/>
                <a:gd name="adj2" fmla="val 9846868"/>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32" name="Straight Arrow Connector 31"/>
            <p:cNvCxnSpPr/>
            <p:nvPr/>
          </p:nvCxnSpPr>
          <p:spPr>
            <a:xfrm>
              <a:off x="4495800" y="2286000"/>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V="1">
              <a:off x="4648200" y="2286000"/>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3124200" y="2438400"/>
              <a:ext cx="1447799" cy="584775"/>
            </a:xfrm>
            <a:prstGeom prst="rect">
              <a:avLst/>
            </a:prstGeom>
            <a:noFill/>
          </p:spPr>
          <p:txBody>
            <a:bodyPr wrap="square" rtlCol="0">
              <a:spAutoFit/>
            </a:bodyPr>
            <a:lstStyle/>
            <a:p>
              <a:pPr algn="ctr"/>
              <a:r>
                <a:rPr lang="en-US" sz="1600" dirty="0" smtClean="0"/>
                <a:t>Domain-level data</a:t>
              </a:r>
              <a:endParaRPr lang="en-US" sz="1600" dirty="0"/>
            </a:p>
          </p:txBody>
        </p:sp>
        <p:sp>
          <p:nvSpPr>
            <p:cNvPr id="38" name="TextBox 37"/>
            <p:cNvSpPr txBox="1"/>
            <p:nvPr/>
          </p:nvSpPr>
          <p:spPr>
            <a:xfrm>
              <a:off x="4495800" y="2209800"/>
              <a:ext cx="1447799" cy="830997"/>
            </a:xfrm>
            <a:prstGeom prst="rect">
              <a:avLst/>
            </a:prstGeom>
            <a:noFill/>
          </p:spPr>
          <p:txBody>
            <a:bodyPr wrap="square" rtlCol="0">
              <a:spAutoFit/>
            </a:bodyPr>
            <a:lstStyle/>
            <a:p>
              <a:pPr algn="ctr"/>
              <a:r>
                <a:rPr lang="en-US" sz="1600" dirty="0" smtClean="0"/>
                <a:t>Updates</a:t>
              </a:r>
            </a:p>
            <a:p>
              <a:pPr algn="ctr"/>
              <a:r>
                <a:rPr lang="en-US" sz="1600" dirty="0" smtClean="0"/>
                <a:t>Notification</a:t>
              </a:r>
            </a:p>
            <a:p>
              <a:pPr algn="ctr"/>
              <a:r>
                <a:rPr lang="en-US" sz="1600" dirty="0" smtClean="0"/>
                <a:t>Usage track</a:t>
              </a:r>
              <a:endParaRPr lang="en-US" sz="1600" dirty="0"/>
            </a:p>
          </p:txBody>
        </p:sp>
      </p:grpSp>
      <p:sp>
        <p:nvSpPr>
          <p:cNvPr id="89" name="TextBox 88"/>
          <p:cNvSpPr txBox="1"/>
          <p:nvPr/>
        </p:nvSpPr>
        <p:spPr>
          <a:xfrm>
            <a:off x="1143000" y="3733800"/>
            <a:ext cx="774571" cy="369332"/>
          </a:xfrm>
          <a:prstGeom prst="rect">
            <a:avLst/>
          </a:prstGeom>
          <a:noFill/>
        </p:spPr>
        <p:txBody>
          <a:bodyPr wrap="none" rtlCol="0">
            <a:spAutoFit/>
          </a:bodyPr>
          <a:lstStyle/>
          <a:p>
            <a:r>
              <a:rPr lang="en-US" dirty="0" smtClean="0">
                <a:solidFill>
                  <a:schemeClr val="accent6">
                    <a:lumMod val="75000"/>
                  </a:schemeClr>
                </a:solidFill>
              </a:rPr>
              <a:t>BISON</a:t>
            </a:r>
            <a:endParaRPr lang="en-US" dirty="0">
              <a:solidFill>
                <a:schemeClr val="accent6">
                  <a:lumMod val="75000"/>
                </a:schemeClr>
              </a:solidFill>
            </a:endParaRPr>
          </a:p>
        </p:txBody>
      </p:sp>
      <p:sp>
        <p:nvSpPr>
          <p:cNvPr id="90" name="TextBox 89"/>
          <p:cNvSpPr txBox="1"/>
          <p:nvPr/>
        </p:nvSpPr>
        <p:spPr>
          <a:xfrm>
            <a:off x="7848600" y="2971800"/>
            <a:ext cx="1034129" cy="369332"/>
          </a:xfrm>
          <a:prstGeom prst="rect">
            <a:avLst/>
          </a:prstGeom>
          <a:noFill/>
        </p:spPr>
        <p:txBody>
          <a:bodyPr wrap="none" rtlCol="0">
            <a:spAutoFit/>
          </a:bodyPr>
          <a:lstStyle/>
          <a:p>
            <a:r>
              <a:rPr lang="en-US" dirty="0" err="1" smtClean="0">
                <a:solidFill>
                  <a:schemeClr val="bg2">
                    <a:lumMod val="50000"/>
                  </a:schemeClr>
                </a:solidFill>
              </a:rPr>
              <a:t>DataONE</a:t>
            </a:r>
            <a:endParaRPr lang="en-US" dirty="0">
              <a:solidFill>
                <a:schemeClr val="bg2">
                  <a:lumMod val="50000"/>
                </a:schemeClr>
              </a:solidFill>
            </a:endParaRPr>
          </a:p>
        </p:txBody>
      </p:sp>
      <p:sp>
        <p:nvSpPr>
          <p:cNvPr id="91" name="TextBox 90"/>
          <p:cNvSpPr txBox="1"/>
          <p:nvPr/>
        </p:nvSpPr>
        <p:spPr>
          <a:xfrm>
            <a:off x="8001000" y="3429000"/>
            <a:ext cx="654410" cy="369332"/>
          </a:xfrm>
          <a:prstGeom prst="rect">
            <a:avLst/>
          </a:prstGeom>
          <a:noFill/>
        </p:spPr>
        <p:txBody>
          <a:bodyPr wrap="none" rtlCol="0">
            <a:spAutoFit/>
          </a:bodyPr>
          <a:lstStyle/>
          <a:p>
            <a:r>
              <a:rPr lang="en-US" dirty="0" smtClean="0">
                <a:solidFill>
                  <a:schemeClr val="bg2">
                    <a:lumMod val="50000"/>
                  </a:schemeClr>
                </a:solidFill>
              </a:rPr>
              <a:t>TCNs</a:t>
            </a:r>
            <a:endParaRPr lang="en-US" dirty="0">
              <a:solidFill>
                <a:schemeClr val="bg2">
                  <a:lumMod val="50000"/>
                </a:schemeClr>
              </a:solidFill>
            </a:endParaRPr>
          </a:p>
        </p:txBody>
      </p:sp>
      <p:sp>
        <p:nvSpPr>
          <p:cNvPr id="92" name="TextBox 91"/>
          <p:cNvSpPr txBox="1"/>
          <p:nvPr/>
        </p:nvSpPr>
        <p:spPr>
          <a:xfrm>
            <a:off x="7086600" y="4114800"/>
            <a:ext cx="1863202" cy="369332"/>
          </a:xfrm>
          <a:prstGeom prst="rect">
            <a:avLst/>
          </a:prstGeom>
          <a:noFill/>
        </p:spPr>
        <p:txBody>
          <a:bodyPr wrap="none" rtlCol="0">
            <a:spAutoFit/>
          </a:bodyPr>
          <a:lstStyle/>
          <a:p>
            <a:r>
              <a:rPr lang="en-US" dirty="0" smtClean="0">
                <a:solidFill>
                  <a:schemeClr val="bg2">
                    <a:lumMod val="50000"/>
                  </a:schemeClr>
                </a:solidFill>
              </a:rPr>
              <a:t>Data Conservancy</a:t>
            </a:r>
            <a:endParaRPr lang="en-US" dirty="0">
              <a:solidFill>
                <a:schemeClr val="bg2">
                  <a:lumMod val="50000"/>
                </a:schemeClr>
              </a:solidFill>
            </a:endParaRPr>
          </a:p>
        </p:txBody>
      </p:sp>
      <p:sp>
        <p:nvSpPr>
          <p:cNvPr id="93" name="TextBox 92"/>
          <p:cNvSpPr txBox="1"/>
          <p:nvPr/>
        </p:nvSpPr>
        <p:spPr>
          <a:xfrm>
            <a:off x="8158987" y="5638800"/>
            <a:ext cx="985013" cy="369332"/>
          </a:xfrm>
          <a:prstGeom prst="rect">
            <a:avLst/>
          </a:prstGeom>
          <a:noFill/>
        </p:spPr>
        <p:txBody>
          <a:bodyPr wrap="none" rtlCol="0">
            <a:spAutoFit/>
          </a:bodyPr>
          <a:lstStyle/>
          <a:p>
            <a:r>
              <a:rPr lang="en-US" dirty="0" err="1" smtClean="0">
                <a:solidFill>
                  <a:schemeClr val="accent4">
                    <a:lumMod val="75000"/>
                  </a:schemeClr>
                </a:solidFill>
              </a:rPr>
              <a:t>NESCent</a:t>
            </a:r>
            <a:endParaRPr lang="en-US" dirty="0">
              <a:solidFill>
                <a:schemeClr val="accent4">
                  <a:lumMod val="75000"/>
                </a:schemeClr>
              </a:solidFill>
            </a:endParaRPr>
          </a:p>
        </p:txBody>
      </p:sp>
      <p:sp>
        <p:nvSpPr>
          <p:cNvPr id="94" name="TextBox 93"/>
          <p:cNvSpPr txBox="1"/>
          <p:nvPr/>
        </p:nvSpPr>
        <p:spPr>
          <a:xfrm>
            <a:off x="7696200" y="6324600"/>
            <a:ext cx="716350" cy="369332"/>
          </a:xfrm>
          <a:prstGeom prst="rect">
            <a:avLst/>
          </a:prstGeom>
          <a:noFill/>
        </p:spPr>
        <p:txBody>
          <a:bodyPr wrap="none" rtlCol="0">
            <a:spAutoFit/>
          </a:bodyPr>
          <a:lstStyle/>
          <a:p>
            <a:r>
              <a:rPr lang="en-US" dirty="0" err="1" smtClean="0">
                <a:solidFill>
                  <a:schemeClr val="accent4">
                    <a:lumMod val="75000"/>
                  </a:schemeClr>
                </a:solidFill>
              </a:rPr>
              <a:t>iPlant</a:t>
            </a:r>
            <a:endParaRPr lang="en-US" dirty="0">
              <a:solidFill>
                <a:schemeClr val="accent4">
                  <a:lumMod val="75000"/>
                </a:schemeClr>
              </a:solidFill>
            </a:endParaRPr>
          </a:p>
        </p:txBody>
      </p:sp>
      <p:sp>
        <p:nvSpPr>
          <p:cNvPr id="63" name="TextBox 62"/>
          <p:cNvSpPr txBox="1"/>
          <p:nvPr/>
        </p:nvSpPr>
        <p:spPr>
          <a:xfrm>
            <a:off x="1295400" y="5421868"/>
            <a:ext cx="1003352" cy="369332"/>
          </a:xfrm>
          <a:prstGeom prst="rect">
            <a:avLst/>
          </a:prstGeom>
          <a:noFill/>
        </p:spPr>
        <p:txBody>
          <a:bodyPr wrap="none" rtlCol="0">
            <a:spAutoFit/>
          </a:bodyPr>
          <a:lstStyle/>
          <a:p>
            <a:r>
              <a:rPr lang="en-US" dirty="0" smtClean="0">
                <a:solidFill>
                  <a:schemeClr val="accent5">
                    <a:lumMod val="75000"/>
                  </a:schemeClr>
                </a:solidFill>
              </a:rPr>
              <a:t>Teachers</a:t>
            </a:r>
            <a:endParaRPr lang="en-US"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914400"/>
          </a:xfrm>
        </p:spPr>
        <p:txBody>
          <a:bodyPr>
            <a:noAutofit/>
          </a:bodyPr>
          <a:lstStyle/>
          <a:p>
            <a:r>
              <a:rPr lang="en-US" sz="4400" dirty="0" smtClean="0"/>
              <a:t>Interface Model for </a:t>
            </a:r>
            <a:r>
              <a:rPr lang="en-US" sz="4400" dirty="0" err="1" smtClean="0"/>
              <a:t>iDigBio</a:t>
            </a:r>
            <a:r>
              <a:rPr lang="en-US" sz="4400" dirty="0" smtClean="0"/>
              <a:t> and TCNs</a:t>
            </a:r>
            <a:endParaRPr lang="en-US" sz="4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grpSp>
        <p:nvGrpSpPr>
          <p:cNvPr id="73" name="Group 72"/>
          <p:cNvGrpSpPr/>
          <p:nvPr/>
        </p:nvGrpSpPr>
        <p:grpSpPr>
          <a:xfrm>
            <a:off x="381000" y="5334000"/>
            <a:ext cx="8368342" cy="1143000"/>
            <a:chOff x="381000" y="5334000"/>
            <a:chExt cx="8368342" cy="1143000"/>
          </a:xfrm>
        </p:grpSpPr>
        <p:sp>
          <p:nvSpPr>
            <p:cNvPr id="8" name="Rectangle 7"/>
            <p:cNvSpPr/>
            <p:nvPr/>
          </p:nvSpPr>
          <p:spPr>
            <a:xfrm>
              <a:off x="381000" y="5334000"/>
              <a:ext cx="8305800" cy="1143000"/>
            </a:xfrm>
            <a:prstGeom prst="rect">
              <a:avLst/>
            </a:prstGeom>
            <a:solidFill>
              <a:schemeClr val="accent5">
                <a:tint val="70000"/>
                <a:satMod val="13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TextBox 8"/>
            <p:cNvSpPr txBox="1"/>
            <p:nvPr/>
          </p:nvSpPr>
          <p:spPr>
            <a:xfrm>
              <a:off x="457200" y="6169223"/>
              <a:ext cx="8292142" cy="307777"/>
            </a:xfrm>
            <a:prstGeom prst="rect">
              <a:avLst/>
            </a:prstGeom>
            <a:noFill/>
          </p:spPr>
          <p:txBody>
            <a:bodyPr wrap="square" rtlCol="0">
              <a:spAutoFit/>
            </a:bodyPr>
            <a:lstStyle/>
            <a:p>
              <a:r>
                <a:rPr lang="en-US" sz="1400" dirty="0" smtClean="0"/>
                <a:t>Infrastructure Providers, National/Global Data Aggregators, Domain Service Providers, Domain Data Consumers</a:t>
              </a:r>
            </a:p>
          </p:txBody>
        </p:sp>
      </p:grpSp>
      <p:sp>
        <p:nvSpPr>
          <p:cNvPr id="11" name="TextBox 10"/>
          <p:cNvSpPr txBox="1"/>
          <p:nvPr/>
        </p:nvSpPr>
        <p:spPr>
          <a:xfrm>
            <a:off x="6442037" y="2562225"/>
            <a:ext cx="463588" cy="369332"/>
          </a:xfrm>
          <a:prstGeom prst="rect">
            <a:avLst/>
          </a:prstGeom>
          <a:noFill/>
        </p:spPr>
        <p:txBody>
          <a:bodyPr wrap="none" rtlCol="0">
            <a:spAutoFit/>
          </a:bodyPr>
          <a:lstStyle/>
          <a:p>
            <a:r>
              <a:rPr lang="en-US" dirty="0" smtClean="0"/>
              <a:t>. . .</a:t>
            </a:r>
            <a:endParaRPr lang="en-US" dirty="0"/>
          </a:p>
        </p:txBody>
      </p:sp>
      <p:sp>
        <p:nvSpPr>
          <p:cNvPr id="12" name="TextBox 11"/>
          <p:cNvSpPr txBox="1"/>
          <p:nvPr/>
        </p:nvSpPr>
        <p:spPr>
          <a:xfrm>
            <a:off x="6461087" y="1790700"/>
            <a:ext cx="463588" cy="369332"/>
          </a:xfrm>
          <a:prstGeom prst="rect">
            <a:avLst/>
          </a:prstGeom>
          <a:noFill/>
        </p:spPr>
        <p:txBody>
          <a:bodyPr wrap="none" rtlCol="0">
            <a:spAutoFit/>
          </a:bodyPr>
          <a:lstStyle/>
          <a:p>
            <a:r>
              <a:rPr lang="en-US" dirty="0" smtClean="0"/>
              <a:t>. . .</a:t>
            </a:r>
            <a:endParaRPr lang="en-US" dirty="0"/>
          </a:p>
        </p:txBody>
      </p:sp>
      <p:grpSp>
        <p:nvGrpSpPr>
          <p:cNvPr id="77" name="Group 76"/>
          <p:cNvGrpSpPr/>
          <p:nvPr/>
        </p:nvGrpSpPr>
        <p:grpSpPr>
          <a:xfrm>
            <a:off x="381000" y="1790700"/>
            <a:ext cx="8317699" cy="3495675"/>
            <a:chOff x="381000" y="1790700"/>
            <a:chExt cx="8317699" cy="3495675"/>
          </a:xfrm>
        </p:grpSpPr>
        <p:sp>
          <p:nvSpPr>
            <p:cNvPr id="5" name="Freeform 4"/>
            <p:cNvSpPr/>
            <p:nvPr/>
          </p:nvSpPr>
          <p:spPr>
            <a:xfrm>
              <a:off x="381000" y="1790700"/>
              <a:ext cx="8317699" cy="3495675"/>
            </a:xfrm>
            <a:custGeom>
              <a:avLst/>
              <a:gdLst>
                <a:gd name="connsiteX0" fmla="*/ 0 w 8162925"/>
                <a:gd name="connsiteY0" fmla="*/ 0 h 3400425"/>
                <a:gd name="connsiteX1" fmla="*/ 2181225 w 8162925"/>
                <a:gd name="connsiteY1" fmla="*/ 0 h 3400425"/>
                <a:gd name="connsiteX2" fmla="*/ 2181225 w 8162925"/>
                <a:gd name="connsiteY2" fmla="*/ 409575 h 3400425"/>
                <a:gd name="connsiteX3" fmla="*/ 4267200 w 8162925"/>
                <a:gd name="connsiteY3" fmla="*/ 409575 h 3400425"/>
                <a:gd name="connsiteX4" fmla="*/ 4267200 w 8162925"/>
                <a:gd name="connsiteY4" fmla="*/ 838200 h 3400425"/>
                <a:gd name="connsiteX5" fmla="*/ 6315075 w 8162925"/>
                <a:gd name="connsiteY5" fmla="*/ 838200 h 3400425"/>
                <a:gd name="connsiteX6" fmla="*/ 6315075 w 8162925"/>
                <a:gd name="connsiteY6" fmla="*/ 1285875 h 3400425"/>
                <a:gd name="connsiteX7" fmla="*/ 8143875 w 8162925"/>
                <a:gd name="connsiteY7" fmla="*/ 1285875 h 3400425"/>
                <a:gd name="connsiteX8" fmla="*/ 8162925 w 8162925"/>
                <a:gd name="connsiteY8" fmla="*/ 3400425 h 3400425"/>
                <a:gd name="connsiteX9" fmla="*/ 38100 w 8162925"/>
                <a:gd name="connsiteY9" fmla="*/ 3400425 h 3400425"/>
                <a:gd name="connsiteX10" fmla="*/ 0 w 8162925"/>
                <a:gd name="connsiteY10" fmla="*/ 0 h 3400425"/>
                <a:gd name="connsiteX0" fmla="*/ 9525 w 8172450"/>
                <a:gd name="connsiteY0" fmla="*/ 0 h 3400425"/>
                <a:gd name="connsiteX1" fmla="*/ 2190750 w 8172450"/>
                <a:gd name="connsiteY1" fmla="*/ 0 h 3400425"/>
                <a:gd name="connsiteX2" fmla="*/ 2190750 w 8172450"/>
                <a:gd name="connsiteY2" fmla="*/ 409575 h 3400425"/>
                <a:gd name="connsiteX3" fmla="*/ 4276725 w 8172450"/>
                <a:gd name="connsiteY3" fmla="*/ 409575 h 3400425"/>
                <a:gd name="connsiteX4" fmla="*/ 4276725 w 8172450"/>
                <a:gd name="connsiteY4" fmla="*/ 838200 h 3400425"/>
                <a:gd name="connsiteX5" fmla="*/ 6324600 w 8172450"/>
                <a:gd name="connsiteY5" fmla="*/ 838200 h 3400425"/>
                <a:gd name="connsiteX6" fmla="*/ 6324600 w 8172450"/>
                <a:gd name="connsiteY6" fmla="*/ 1285875 h 3400425"/>
                <a:gd name="connsiteX7" fmla="*/ 8153400 w 8172450"/>
                <a:gd name="connsiteY7" fmla="*/ 1285875 h 3400425"/>
                <a:gd name="connsiteX8" fmla="*/ 8172450 w 8172450"/>
                <a:gd name="connsiteY8" fmla="*/ 3400425 h 3400425"/>
                <a:gd name="connsiteX9" fmla="*/ 0 w 8172450"/>
                <a:gd name="connsiteY9" fmla="*/ 3390900 h 3400425"/>
                <a:gd name="connsiteX10" fmla="*/ 9525 w 8172450"/>
                <a:gd name="connsiteY10" fmla="*/ 0 h 3400425"/>
                <a:gd name="connsiteX0" fmla="*/ 9525 w 8304475"/>
                <a:gd name="connsiteY0" fmla="*/ 0 h 3400425"/>
                <a:gd name="connsiteX1" fmla="*/ 2190750 w 8304475"/>
                <a:gd name="connsiteY1" fmla="*/ 0 h 3400425"/>
                <a:gd name="connsiteX2" fmla="*/ 2190750 w 8304475"/>
                <a:gd name="connsiteY2" fmla="*/ 409575 h 3400425"/>
                <a:gd name="connsiteX3" fmla="*/ 4276725 w 8304475"/>
                <a:gd name="connsiteY3" fmla="*/ 409575 h 3400425"/>
                <a:gd name="connsiteX4" fmla="*/ 4276725 w 8304475"/>
                <a:gd name="connsiteY4" fmla="*/ 838200 h 3400425"/>
                <a:gd name="connsiteX5" fmla="*/ 6324600 w 8304475"/>
                <a:gd name="connsiteY5" fmla="*/ 838200 h 3400425"/>
                <a:gd name="connsiteX6" fmla="*/ 6324600 w 8304475"/>
                <a:gd name="connsiteY6" fmla="*/ 1285875 h 3400425"/>
                <a:gd name="connsiteX7" fmla="*/ 8304475 w 8304475"/>
                <a:gd name="connsiteY7" fmla="*/ 1285875 h 3400425"/>
                <a:gd name="connsiteX8" fmla="*/ 8172450 w 8304475"/>
                <a:gd name="connsiteY8" fmla="*/ 3400425 h 3400425"/>
                <a:gd name="connsiteX9" fmla="*/ 0 w 8304475"/>
                <a:gd name="connsiteY9" fmla="*/ 3390900 h 3400425"/>
                <a:gd name="connsiteX10" fmla="*/ 9525 w 8304475"/>
                <a:gd name="connsiteY10" fmla="*/ 0 h 3400425"/>
                <a:gd name="connsiteX0" fmla="*/ 9525 w 8315573"/>
                <a:gd name="connsiteY0" fmla="*/ 0 h 3392474"/>
                <a:gd name="connsiteX1" fmla="*/ 2190750 w 8315573"/>
                <a:gd name="connsiteY1" fmla="*/ 0 h 3392474"/>
                <a:gd name="connsiteX2" fmla="*/ 2190750 w 8315573"/>
                <a:gd name="connsiteY2" fmla="*/ 409575 h 3392474"/>
                <a:gd name="connsiteX3" fmla="*/ 4276725 w 8315573"/>
                <a:gd name="connsiteY3" fmla="*/ 409575 h 3392474"/>
                <a:gd name="connsiteX4" fmla="*/ 4276725 w 8315573"/>
                <a:gd name="connsiteY4" fmla="*/ 838200 h 3392474"/>
                <a:gd name="connsiteX5" fmla="*/ 6324600 w 8315573"/>
                <a:gd name="connsiteY5" fmla="*/ 838200 h 3392474"/>
                <a:gd name="connsiteX6" fmla="*/ 6324600 w 8315573"/>
                <a:gd name="connsiteY6" fmla="*/ 1285875 h 3392474"/>
                <a:gd name="connsiteX7" fmla="*/ 8304475 w 8315573"/>
                <a:gd name="connsiteY7" fmla="*/ 1285875 h 3392474"/>
                <a:gd name="connsiteX8" fmla="*/ 8315573 w 8315573"/>
                <a:gd name="connsiteY8" fmla="*/ 3392474 h 3392474"/>
                <a:gd name="connsiteX9" fmla="*/ 0 w 8315573"/>
                <a:gd name="connsiteY9" fmla="*/ 3390900 h 3392474"/>
                <a:gd name="connsiteX10" fmla="*/ 9525 w 8315573"/>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324600 w 8317699"/>
                <a:gd name="connsiteY5" fmla="*/ 838200 h 3392474"/>
                <a:gd name="connsiteX6" fmla="*/ 6324600 w 8317699"/>
                <a:gd name="connsiteY6" fmla="*/ 1285875 h 3392474"/>
                <a:gd name="connsiteX7" fmla="*/ 8314000 w 8317699"/>
                <a:gd name="connsiteY7" fmla="*/ 1285875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477000 w 8317699"/>
                <a:gd name="connsiteY5" fmla="*/ 800100 h 3392474"/>
                <a:gd name="connsiteX6" fmla="*/ 6324600 w 8317699"/>
                <a:gd name="connsiteY6" fmla="*/ 1285875 h 3392474"/>
                <a:gd name="connsiteX7" fmla="*/ 8314000 w 8317699"/>
                <a:gd name="connsiteY7" fmla="*/ 1285875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467475 w 8317699"/>
                <a:gd name="connsiteY5" fmla="*/ 838200 h 3392474"/>
                <a:gd name="connsiteX6" fmla="*/ 6324600 w 8317699"/>
                <a:gd name="connsiteY6" fmla="*/ 1285875 h 3392474"/>
                <a:gd name="connsiteX7" fmla="*/ 8314000 w 8317699"/>
                <a:gd name="connsiteY7" fmla="*/ 1285875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467475 w 8317699"/>
                <a:gd name="connsiteY5" fmla="*/ 838200 h 3392474"/>
                <a:gd name="connsiteX6" fmla="*/ 6467475 w 8317699"/>
                <a:gd name="connsiteY6" fmla="*/ 1295400 h 3392474"/>
                <a:gd name="connsiteX7" fmla="*/ 8314000 w 8317699"/>
                <a:gd name="connsiteY7" fmla="*/ 1285875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467475 w 8317699"/>
                <a:gd name="connsiteY5" fmla="*/ 838200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76725 w 8317699"/>
                <a:gd name="connsiteY4" fmla="*/ 838200 h 3392474"/>
                <a:gd name="connsiteX5" fmla="*/ 6467475 w 8317699"/>
                <a:gd name="connsiteY5" fmla="*/ 819713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6725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48150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74169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63018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95400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63018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48505 h 3392474"/>
                <a:gd name="connsiteX7" fmla="*/ 8314000 w 8317699"/>
                <a:gd name="connsiteY7" fmla="*/ 1295400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63018 w 8317699"/>
                <a:gd name="connsiteY3" fmla="*/ 409575 h 3392474"/>
                <a:gd name="connsiteX4" fmla="*/ 4267200 w 8317699"/>
                <a:gd name="connsiteY4" fmla="*/ 810469 h 3392474"/>
                <a:gd name="connsiteX5" fmla="*/ 6467475 w 8317699"/>
                <a:gd name="connsiteY5" fmla="*/ 819713 h 3392474"/>
                <a:gd name="connsiteX6" fmla="*/ 6467475 w 8317699"/>
                <a:gd name="connsiteY6" fmla="*/ 1248505 h 3392474"/>
                <a:gd name="connsiteX7" fmla="*/ 8314000 w 8317699"/>
                <a:gd name="connsiteY7" fmla="*/ 1255719 h 3392474"/>
                <a:gd name="connsiteX8" fmla="*/ 8315573 w 8317699"/>
                <a:gd name="connsiteY8" fmla="*/ 3392474 h 3392474"/>
                <a:gd name="connsiteX9" fmla="*/ 0 w 8317699"/>
                <a:gd name="connsiteY9" fmla="*/ 3390900 h 3392474"/>
                <a:gd name="connsiteX10" fmla="*/ 9525 w 8317699"/>
                <a:gd name="connsiteY10" fmla="*/ 0 h 3392474"/>
                <a:gd name="connsiteX0" fmla="*/ 9525 w 8317699"/>
                <a:gd name="connsiteY0" fmla="*/ 0 h 3392474"/>
                <a:gd name="connsiteX1" fmla="*/ 2190750 w 8317699"/>
                <a:gd name="connsiteY1" fmla="*/ 0 h 3392474"/>
                <a:gd name="connsiteX2" fmla="*/ 2190750 w 8317699"/>
                <a:gd name="connsiteY2" fmla="*/ 409575 h 3392474"/>
                <a:gd name="connsiteX3" fmla="*/ 4263018 w 8317699"/>
                <a:gd name="connsiteY3" fmla="*/ 409575 h 3392474"/>
                <a:gd name="connsiteX4" fmla="*/ 4267200 w 8317699"/>
                <a:gd name="connsiteY4" fmla="*/ 810469 h 3392474"/>
                <a:gd name="connsiteX5" fmla="*/ 6471192 w 8317699"/>
                <a:gd name="connsiteY5" fmla="*/ 805284 h 3392474"/>
                <a:gd name="connsiteX6" fmla="*/ 6467475 w 8317699"/>
                <a:gd name="connsiteY6" fmla="*/ 1248505 h 3392474"/>
                <a:gd name="connsiteX7" fmla="*/ 8314000 w 8317699"/>
                <a:gd name="connsiteY7" fmla="*/ 1255719 h 3392474"/>
                <a:gd name="connsiteX8" fmla="*/ 8315573 w 8317699"/>
                <a:gd name="connsiteY8" fmla="*/ 3392474 h 3392474"/>
                <a:gd name="connsiteX9" fmla="*/ 0 w 8317699"/>
                <a:gd name="connsiteY9" fmla="*/ 3390900 h 3392474"/>
                <a:gd name="connsiteX10" fmla="*/ 9525 w 8317699"/>
                <a:gd name="connsiteY10" fmla="*/ 0 h 33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17699" h="3392474">
                  <a:moveTo>
                    <a:pt x="9525" y="0"/>
                  </a:moveTo>
                  <a:lnTo>
                    <a:pt x="2190750" y="0"/>
                  </a:lnTo>
                  <a:lnTo>
                    <a:pt x="2190750" y="409575"/>
                  </a:lnTo>
                  <a:lnTo>
                    <a:pt x="4263018" y="409575"/>
                  </a:lnTo>
                  <a:lnTo>
                    <a:pt x="4267200" y="810469"/>
                  </a:lnTo>
                  <a:lnTo>
                    <a:pt x="6471192" y="805284"/>
                  </a:lnTo>
                  <a:lnTo>
                    <a:pt x="6467475" y="1248505"/>
                  </a:lnTo>
                  <a:lnTo>
                    <a:pt x="8314000" y="1255719"/>
                  </a:lnTo>
                  <a:cubicBezTo>
                    <a:pt x="8317699" y="1957919"/>
                    <a:pt x="8311874" y="2690274"/>
                    <a:pt x="8315573" y="3392474"/>
                  </a:cubicBezTo>
                  <a:lnTo>
                    <a:pt x="0" y="3390900"/>
                  </a:lnTo>
                  <a:lnTo>
                    <a:pt x="9525" y="0"/>
                  </a:lnTo>
                  <a:close/>
                </a:path>
              </a:pathLst>
            </a:custGeom>
            <a:solidFill>
              <a:schemeClr val="accent1">
                <a:tint val="70000"/>
                <a:satMod val="13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Freeform 5"/>
            <p:cNvSpPr/>
            <p:nvPr/>
          </p:nvSpPr>
          <p:spPr>
            <a:xfrm>
              <a:off x="561976" y="2139147"/>
              <a:ext cx="7981950" cy="2851953"/>
            </a:xfrm>
            <a:custGeom>
              <a:avLst/>
              <a:gdLst>
                <a:gd name="connsiteX0" fmla="*/ 0 w 8162925"/>
                <a:gd name="connsiteY0" fmla="*/ 0 h 3400425"/>
                <a:gd name="connsiteX1" fmla="*/ 2181225 w 8162925"/>
                <a:gd name="connsiteY1" fmla="*/ 0 h 3400425"/>
                <a:gd name="connsiteX2" fmla="*/ 2181225 w 8162925"/>
                <a:gd name="connsiteY2" fmla="*/ 409575 h 3400425"/>
                <a:gd name="connsiteX3" fmla="*/ 4267200 w 8162925"/>
                <a:gd name="connsiteY3" fmla="*/ 409575 h 3400425"/>
                <a:gd name="connsiteX4" fmla="*/ 4267200 w 8162925"/>
                <a:gd name="connsiteY4" fmla="*/ 838200 h 3400425"/>
                <a:gd name="connsiteX5" fmla="*/ 6315075 w 8162925"/>
                <a:gd name="connsiteY5" fmla="*/ 838200 h 3400425"/>
                <a:gd name="connsiteX6" fmla="*/ 6315075 w 8162925"/>
                <a:gd name="connsiteY6" fmla="*/ 1285875 h 3400425"/>
                <a:gd name="connsiteX7" fmla="*/ 8143875 w 8162925"/>
                <a:gd name="connsiteY7" fmla="*/ 1285875 h 3400425"/>
                <a:gd name="connsiteX8" fmla="*/ 8162925 w 8162925"/>
                <a:gd name="connsiteY8" fmla="*/ 3400425 h 3400425"/>
                <a:gd name="connsiteX9" fmla="*/ 38100 w 8162925"/>
                <a:gd name="connsiteY9" fmla="*/ 3400425 h 3400425"/>
                <a:gd name="connsiteX10" fmla="*/ 0 w 8162925"/>
                <a:gd name="connsiteY10" fmla="*/ 0 h 3400425"/>
                <a:gd name="connsiteX0" fmla="*/ 9525 w 8172450"/>
                <a:gd name="connsiteY0" fmla="*/ 0 h 3400425"/>
                <a:gd name="connsiteX1" fmla="*/ 2190750 w 8172450"/>
                <a:gd name="connsiteY1" fmla="*/ 0 h 3400425"/>
                <a:gd name="connsiteX2" fmla="*/ 2190750 w 8172450"/>
                <a:gd name="connsiteY2" fmla="*/ 409575 h 3400425"/>
                <a:gd name="connsiteX3" fmla="*/ 4276725 w 8172450"/>
                <a:gd name="connsiteY3" fmla="*/ 409575 h 3400425"/>
                <a:gd name="connsiteX4" fmla="*/ 4276725 w 8172450"/>
                <a:gd name="connsiteY4" fmla="*/ 838200 h 3400425"/>
                <a:gd name="connsiteX5" fmla="*/ 6324600 w 8172450"/>
                <a:gd name="connsiteY5" fmla="*/ 838200 h 3400425"/>
                <a:gd name="connsiteX6" fmla="*/ 6324600 w 8172450"/>
                <a:gd name="connsiteY6" fmla="*/ 1285875 h 3400425"/>
                <a:gd name="connsiteX7" fmla="*/ 8153400 w 8172450"/>
                <a:gd name="connsiteY7" fmla="*/ 1285875 h 3400425"/>
                <a:gd name="connsiteX8" fmla="*/ 8172450 w 8172450"/>
                <a:gd name="connsiteY8" fmla="*/ 3400425 h 3400425"/>
                <a:gd name="connsiteX9" fmla="*/ 0 w 8172450"/>
                <a:gd name="connsiteY9" fmla="*/ 3390900 h 3400425"/>
                <a:gd name="connsiteX10" fmla="*/ 9525 w 8172450"/>
                <a:gd name="connsiteY10" fmla="*/ 0 h 3400425"/>
                <a:gd name="connsiteX0" fmla="*/ 152400 w 8172450"/>
                <a:gd name="connsiteY0" fmla="*/ 0 h 3400425"/>
                <a:gd name="connsiteX1" fmla="*/ 2190750 w 8172450"/>
                <a:gd name="connsiteY1" fmla="*/ 0 h 3400425"/>
                <a:gd name="connsiteX2" fmla="*/ 2190750 w 8172450"/>
                <a:gd name="connsiteY2" fmla="*/ 409575 h 3400425"/>
                <a:gd name="connsiteX3" fmla="*/ 4276725 w 8172450"/>
                <a:gd name="connsiteY3" fmla="*/ 409575 h 3400425"/>
                <a:gd name="connsiteX4" fmla="*/ 4276725 w 8172450"/>
                <a:gd name="connsiteY4" fmla="*/ 838200 h 3400425"/>
                <a:gd name="connsiteX5" fmla="*/ 6324600 w 8172450"/>
                <a:gd name="connsiteY5" fmla="*/ 838200 h 3400425"/>
                <a:gd name="connsiteX6" fmla="*/ 6324600 w 8172450"/>
                <a:gd name="connsiteY6" fmla="*/ 1285875 h 3400425"/>
                <a:gd name="connsiteX7" fmla="*/ 8153400 w 8172450"/>
                <a:gd name="connsiteY7" fmla="*/ 1285875 h 3400425"/>
                <a:gd name="connsiteX8" fmla="*/ 8172450 w 8172450"/>
                <a:gd name="connsiteY8" fmla="*/ 3400425 h 3400425"/>
                <a:gd name="connsiteX9" fmla="*/ 0 w 8172450"/>
                <a:gd name="connsiteY9" fmla="*/ 3390900 h 3400425"/>
                <a:gd name="connsiteX10" fmla="*/ 152400 w 8172450"/>
                <a:gd name="connsiteY10" fmla="*/ 0 h 3400425"/>
                <a:gd name="connsiteX0" fmla="*/ 0 w 8020050"/>
                <a:gd name="connsiteY0" fmla="*/ 0 h 3429000"/>
                <a:gd name="connsiteX1" fmla="*/ 2038350 w 8020050"/>
                <a:gd name="connsiteY1" fmla="*/ 0 h 3429000"/>
                <a:gd name="connsiteX2" fmla="*/ 2038350 w 8020050"/>
                <a:gd name="connsiteY2" fmla="*/ 409575 h 3429000"/>
                <a:gd name="connsiteX3" fmla="*/ 4124325 w 8020050"/>
                <a:gd name="connsiteY3" fmla="*/ 409575 h 3429000"/>
                <a:gd name="connsiteX4" fmla="*/ 4124325 w 8020050"/>
                <a:gd name="connsiteY4" fmla="*/ 838200 h 3429000"/>
                <a:gd name="connsiteX5" fmla="*/ 6172200 w 8020050"/>
                <a:gd name="connsiteY5" fmla="*/ 838200 h 3429000"/>
                <a:gd name="connsiteX6" fmla="*/ 6172200 w 8020050"/>
                <a:gd name="connsiteY6" fmla="*/ 1285875 h 3429000"/>
                <a:gd name="connsiteX7" fmla="*/ 8001000 w 8020050"/>
                <a:gd name="connsiteY7" fmla="*/ 1285875 h 3429000"/>
                <a:gd name="connsiteX8" fmla="*/ 8020050 w 8020050"/>
                <a:gd name="connsiteY8" fmla="*/ 3400425 h 3429000"/>
                <a:gd name="connsiteX9" fmla="*/ 76200 w 8020050"/>
                <a:gd name="connsiteY9" fmla="*/ 3429000 h 3429000"/>
                <a:gd name="connsiteX10" fmla="*/ 0 w 8020050"/>
                <a:gd name="connsiteY10" fmla="*/ 0 h 3429000"/>
                <a:gd name="connsiteX0" fmla="*/ 0 w 7991475"/>
                <a:gd name="connsiteY0" fmla="*/ 0 h 3429000"/>
                <a:gd name="connsiteX1" fmla="*/ 2009775 w 7991475"/>
                <a:gd name="connsiteY1" fmla="*/ 0 h 3429000"/>
                <a:gd name="connsiteX2" fmla="*/ 2009775 w 7991475"/>
                <a:gd name="connsiteY2" fmla="*/ 409575 h 3429000"/>
                <a:gd name="connsiteX3" fmla="*/ 4095750 w 7991475"/>
                <a:gd name="connsiteY3" fmla="*/ 409575 h 3429000"/>
                <a:gd name="connsiteX4" fmla="*/ 4095750 w 7991475"/>
                <a:gd name="connsiteY4" fmla="*/ 838200 h 3429000"/>
                <a:gd name="connsiteX5" fmla="*/ 6143625 w 7991475"/>
                <a:gd name="connsiteY5" fmla="*/ 838200 h 3429000"/>
                <a:gd name="connsiteX6" fmla="*/ 6143625 w 7991475"/>
                <a:gd name="connsiteY6" fmla="*/ 1285875 h 3429000"/>
                <a:gd name="connsiteX7" fmla="*/ 7972425 w 7991475"/>
                <a:gd name="connsiteY7" fmla="*/ 1285875 h 3429000"/>
                <a:gd name="connsiteX8" fmla="*/ 7991475 w 7991475"/>
                <a:gd name="connsiteY8" fmla="*/ 3400425 h 3429000"/>
                <a:gd name="connsiteX9" fmla="*/ 47625 w 7991475"/>
                <a:gd name="connsiteY9" fmla="*/ 3429000 h 3429000"/>
                <a:gd name="connsiteX10" fmla="*/ 0 w 7991475"/>
                <a:gd name="connsiteY10" fmla="*/ 0 h 3429000"/>
                <a:gd name="connsiteX0" fmla="*/ 0 w 7991475"/>
                <a:gd name="connsiteY0" fmla="*/ 0 h 3400425"/>
                <a:gd name="connsiteX1" fmla="*/ 2009775 w 7991475"/>
                <a:gd name="connsiteY1" fmla="*/ 0 h 3400425"/>
                <a:gd name="connsiteX2" fmla="*/ 2009775 w 7991475"/>
                <a:gd name="connsiteY2" fmla="*/ 409575 h 3400425"/>
                <a:gd name="connsiteX3" fmla="*/ 4095750 w 7991475"/>
                <a:gd name="connsiteY3" fmla="*/ 409575 h 3400425"/>
                <a:gd name="connsiteX4" fmla="*/ 4095750 w 7991475"/>
                <a:gd name="connsiteY4" fmla="*/ 838200 h 3400425"/>
                <a:gd name="connsiteX5" fmla="*/ 6143625 w 7991475"/>
                <a:gd name="connsiteY5" fmla="*/ 838200 h 3400425"/>
                <a:gd name="connsiteX6" fmla="*/ 6143625 w 7991475"/>
                <a:gd name="connsiteY6" fmla="*/ 1285875 h 3400425"/>
                <a:gd name="connsiteX7" fmla="*/ 7972425 w 7991475"/>
                <a:gd name="connsiteY7" fmla="*/ 1285875 h 3400425"/>
                <a:gd name="connsiteX8" fmla="*/ 7991475 w 7991475"/>
                <a:gd name="connsiteY8" fmla="*/ 3400425 h 3400425"/>
                <a:gd name="connsiteX9" fmla="*/ 38100 w 7991475"/>
                <a:gd name="connsiteY9" fmla="*/ 2838450 h 3400425"/>
                <a:gd name="connsiteX10" fmla="*/ 0 w 7991475"/>
                <a:gd name="connsiteY10" fmla="*/ 0 h 3400425"/>
                <a:gd name="connsiteX0" fmla="*/ 0 w 7972425"/>
                <a:gd name="connsiteY0" fmla="*/ 0 h 2857500"/>
                <a:gd name="connsiteX1" fmla="*/ 2009775 w 7972425"/>
                <a:gd name="connsiteY1" fmla="*/ 0 h 2857500"/>
                <a:gd name="connsiteX2" fmla="*/ 2009775 w 7972425"/>
                <a:gd name="connsiteY2" fmla="*/ 409575 h 2857500"/>
                <a:gd name="connsiteX3" fmla="*/ 4095750 w 7972425"/>
                <a:gd name="connsiteY3" fmla="*/ 409575 h 2857500"/>
                <a:gd name="connsiteX4" fmla="*/ 4095750 w 7972425"/>
                <a:gd name="connsiteY4" fmla="*/ 838200 h 2857500"/>
                <a:gd name="connsiteX5" fmla="*/ 6143625 w 7972425"/>
                <a:gd name="connsiteY5" fmla="*/ 838200 h 2857500"/>
                <a:gd name="connsiteX6" fmla="*/ 6143625 w 7972425"/>
                <a:gd name="connsiteY6" fmla="*/ 1285875 h 2857500"/>
                <a:gd name="connsiteX7" fmla="*/ 7972425 w 7972425"/>
                <a:gd name="connsiteY7" fmla="*/ 1285875 h 2857500"/>
                <a:gd name="connsiteX8" fmla="*/ 7953375 w 7972425"/>
                <a:gd name="connsiteY8" fmla="*/ 2857500 h 2857500"/>
                <a:gd name="connsiteX9" fmla="*/ 38100 w 7972425"/>
                <a:gd name="connsiteY9" fmla="*/ 2838450 h 2857500"/>
                <a:gd name="connsiteX10" fmla="*/ 0 w 7972425"/>
                <a:gd name="connsiteY10" fmla="*/ 0 h 2857500"/>
                <a:gd name="connsiteX0" fmla="*/ 0 w 7972425"/>
                <a:gd name="connsiteY0" fmla="*/ 0 h 2857500"/>
                <a:gd name="connsiteX1" fmla="*/ 2009775 w 7972425"/>
                <a:gd name="connsiteY1" fmla="*/ 0 h 2857500"/>
                <a:gd name="connsiteX2" fmla="*/ 2009775 w 7972425"/>
                <a:gd name="connsiteY2" fmla="*/ 409575 h 2857500"/>
                <a:gd name="connsiteX3" fmla="*/ 4095750 w 7972425"/>
                <a:gd name="connsiteY3" fmla="*/ 409575 h 2857500"/>
                <a:gd name="connsiteX4" fmla="*/ 4095750 w 7972425"/>
                <a:gd name="connsiteY4" fmla="*/ 838200 h 2857500"/>
                <a:gd name="connsiteX5" fmla="*/ 6143625 w 7972425"/>
                <a:gd name="connsiteY5" fmla="*/ 838200 h 2857500"/>
                <a:gd name="connsiteX6" fmla="*/ 6143625 w 7972425"/>
                <a:gd name="connsiteY6" fmla="*/ 1285875 h 2857500"/>
                <a:gd name="connsiteX7" fmla="*/ 7972425 w 7972425"/>
                <a:gd name="connsiteY7" fmla="*/ 1285875 h 2857500"/>
                <a:gd name="connsiteX8" fmla="*/ 7953375 w 7972425"/>
                <a:gd name="connsiteY8" fmla="*/ 2857500 h 2857500"/>
                <a:gd name="connsiteX9" fmla="*/ 0 w 7972425"/>
                <a:gd name="connsiteY9" fmla="*/ 2838450 h 2857500"/>
                <a:gd name="connsiteX10" fmla="*/ 0 w 7972425"/>
                <a:gd name="connsiteY10" fmla="*/ 0 h 2857500"/>
                <a:gd name="connsiteX0" fmla="*/ 0 w 7981950"/>
                <a:gd name="connsiteY0" fmla="*/ 0 h 2857500"/>
                <a:gd name="connsiteX1" fmla="*/ 2009775 w 7981950"/>
                <a:gd name="connsiteY1" fmla="*/ 0 h 2857500"/>
                <a:gd name="connsiteX2" fmla="*/ 2009775 w 7981950"/>
                <a:gd name="connsiteY2" fmla="*/ 409575 h 2857500"/>
                <a:gd name="connsiteX3" fmla="*/ 4095750 w 7981950"/>
                <a:gd name="connsiteY3" fmla="*/ 409575 h 2857500"/>
                <a:gd name="connsiteX4" fmla="*/ 4095750 w 7981950"/>
                <a:gd name="connsiteY4" fmla="*/ 838200 h 2857500"/>
                <a:gd name="connsiteX5" fmla="*/ 6143625 w 7981950"/>
                <a:gd name="connsiteY5" fmla="*/ 838200 h 2857500"/>
                <a:gd name="connsiteX6" fmla="*/ 6143625 w 7981950"/>
                <a:gd name="connsiteY6" fmla="*/ 1285875 h 2857500"/>
                <a:gd name="connsiteX7" fmla="*/ 7972425 w 7981950"/>
                <a:gd name="connsiteY7" fmla="*/ 1285875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0 h 2857500"/>
                <a:gd name="connsiteX1" fmla="*/ 1857375 w 7981950"/>
                <a:gd name="connsiteY1" fmla="*/ 19050 h 2857500"/>
                <a:gd name="connsiteX2" fmla="*/ 2009775 w 7981950"/>
                <a:gd name="connsiteY2" fmla="*/ 409575 h 2857500"/>
                <a:gd name="connsiteX3" fmla="*/ 4095750 w 7981950"/>
                <a:gd name="connsiteY3" fmla="*/ 409575 h 2857500"/>
                <a:gd name="connsiteX4" fmla="*/ 4095750 w 7981950"/>
                <a:gd name="connsiteY4" fmla="*/ 838200 h 2857500"/>
                <a:gd name="connsiteX5" fmla="*/ 6143625 w 7981950"/>
                <a:gd name="connsiteY5" fmla="*/ 838200 h 2857500"/>
                <a:gd name="connsiteX6" fmla="*/ 6143625 w 7981950"/>
                <a:gd name="connsiteY6" fmla="*/ 1285875 h 2857500"/>
                <a:gd name="connsiteX7" fmla="*/ 7972425 w 7981950"/>
                <a:gd name="connsiteY7" fmla="*/ 1285875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0 h 2857500"/>
                <a:gd name="connsiteX1" fmla="*/ 1857375 w 7981950"/>
                <a:gd name="connsiteY1" fmla="*/ 19050 h 2857500"/>
                <a:gd name="connsiteX2" fmla="*/ 1838325 w 7981950"/>
                <a:gd name="connsiteY2" fmla="*/ 400050 h 2857500"/>
                <a:gd name="connsiteX3" fmla="*/ 4095750 w 7981950"/>
                <a:gd name="connsiteY3" fmla="*/ 409575 h 2857500"/>
                <a:gd name="connsiteX4" fmla="*/ 4095750 w 7981950"/>
                <a:gd name="connsiteY4" fmla="*/ 838200 h 2857500"/>
                <a:gd name="connsiteX5" fmla="*/ 6143625 w 7981950"/>
                <a:gd name="connsiteY5" fmla="*/ 838200 h 2857500"/>
                <a:gd name="connsiteX6" fmla="*/ 6143625 w 7981950"/>
                <a:gd name="connsiteY6" fmla="*/ 1285875 h 2857500"/>
                <a:gd name="connsiteX7" fmla="*/ 7972425 w 7981950"/>
                <a:gd name="connsiteY7" fmla="*/ 1285875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9525 h 2867025"/>
                <a:gd name="connsiteX1" fmla="*/ 1847850 w 7981950"/>
                <a:gd name="connsiteY1" fmla="*/ 0 h 2867025"/>
                <a:gd name="connsiteX2" fmla="*/ 1838325 w 7981950"/>
                <a:gd name="connsiteY2" fmla="*/ 409575 h 2867025"/>
                <a:gd name="connsiteX3" fmla="*/ 4095750 w 7981950"/>
                <a:gd name="connsiteY3" fmla="*/ 419100 h 2867025"/>
                <a:gd name="connsiteX4" fmla="*/ 4095750 w 7981950"/>
                <a:gd name="connsiteY4" fmla="*/ 847725 h 2867025"/>
                <a:gd name="connsiteX5" fmla="*/ 6143625 w 7981950"/>
                <a:gd name="connsiteY5" fmla="*/ 847725 h 2867025"/>
                <a:gd name="connsiteX6" fmla="*/ 614362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4095750 w 7981950"/>
                <a:gd name="connsiteY4" fmla="*/ 847725 h 2867025"/>
                <a:gd name="connsiteX5" fmla="*/ 6143625 w 7981950"/>
                <a:gd name="connsiteY5" fmla="*/ 847725 h 2867025"/>
                <a:gd name="connsiteX6" fmla="*/ 614362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57625 w 7981950"/>
                <a:gd name="connsiteY4" fmla="*/ 838200 h 2867025"/>
                <a:gd name="connsiteX5" fmla="*/ 6143625 w 7981950"/>
                <a:gd name="connsiteY5" fmla="*/ 847725 h 2867025"/>
                <a:gd name="connsiteX6" fmla="*/ 614362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86200 w 7981950"/>
                <a:gd name="connsiteY4" fmla="*/ 847725 h 2867025"/>
                <a:gd name="connsiteX5" fmla="*/ 6143625 w 7981950"/>
                <a:gd name="connsiteY5" fmla="*/ 847725 h 2867025"/>
                <a:gd name="connsiteX6" fmla="*/ 614362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86200 w 7981950"/>
                <a:gd name="connsiteY4" fmla="*/ 847725 h 2867025"/>
                <a:gd name="connsiteX5" fmla="*/ 5953125 w 7981950"/>
                <a:gd name="connsiteY5" fmla="*/ 838200 h 2867025"/>
                <a:gd name="connsiteX6" fmla="*/ 614362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86200 w 7981950"/>
                <a:gd name="connsiteY4" fmla="*/ 847725 h 2867025"/>
                <a:gd name="connsiteX5" fmla="*/ 5953125 w 7981950"/>
                <a:gd name="connsiteY5" fmla="*/ 838200 h 2867025"/>
                <a:gd name="connsiteX6" fmla="*/ 5962650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86200 w 7981950"/>
                <a:gd name="connsiteY4" fmla="*/ 847725 h 2867025"/>
                <a:gd name="connsiteX5" fmla="*/ 5924550 w 7981950"/>
                <a:gd name="connsiteY5" fmla="*/ 847725 h 2867025"/>
                <a:gd name="connsiteX6" fmla="*/ 5962650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38325 w 7981950"/>
                <a:gd name="connsiteY2" fmla="*/ 409575 h 2867025"/>
                <a:gd name="connsiteX3" fmla="*/ 3876675 w 7981950"/>
                <a:gd name="connsiteY3" fmla="*/ 419100 h 2867025"/>
                <a:gd name="connsiteX4" fmla="*/ 3886200 w 7981950"/>
                <a:gd name="connsiteY4" fmla="*/ 847725 h 2867025"/>
                <a:gd name="connsiteX5" fmla="*/ 5924550 w 7981950"/>
                <a:gd name="connsiteY5" fmla="*/ 84772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66900 w 7981950"/>
                <a:gd name="connsiteY2" fmla="*/ 409575 h 2867025"/>
                <a:gd name="connsiteX3" fmla="*/ 3876675 w 7981950"/>
                <a:gd name="connsiteY3" fmla="*/ 419100 h 2867025"/>
                <a:gd name="connsiteX4" fmla="*/ 3886200 w 7981950"/>
                <a:gd name="connsiteY4" fmla="*/ 847725 h 2867025"/>
                <a:gd name="connsiteX5" fmla="*/ 5924550 w 7981950"/>
                <a:gd name="connsiteY5" fmla="*/ 84772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675 w 7981950"/>
                <a:gd name="connsiteY3" fmla="*/ 419100 h 2867025"/>
                <a:gd name="connsiteX4" fmla="*/ 3886200 w 7981950"/>
                <a:gd name="connsiteY4" fmla="*/ 847725 h 2867025"/>
                <a:gd name="connsiteX5" fmla="*/ 5924550 w 7981950"/>
                <a:gd name="connsiteY5" fmla="*/ 84772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675 w 7981950"/>
                <a:gd name="connsiteY3" fmla="*/ 419100 h 2867025"/>
                <a:gd name="connsiteX4" fmla="*/ 3886200 w 7981950"/>
                <a:gd name="connsiteY4" fmla="*/ 847725 h 2867025"/>
                <a:gd name="connsiteX5" fmla="*/ 5934075 w 7981950"/>
                <a:gd name="connsiteY5" fmla="*/ 84772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675 w 7981950"/>
                <a:gd name="connsiteY3" fmla="*/ 419100 h 2867025"/>
                <a:gd name="connsiteX4" fmla="*/ 3886200 w 7981950"/>
                <a:gd name="connsiteY4" fmla="*/ 847725 h 2867025"/>
                <a:gd name="connsiteX5" fmla="*/ 5943600 w 7981950"/>
                <a:gd name="connsiteY5" fmla="*/ 82867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675 w 7981950"/>
                <a:gd name="connsiteY3" fmla="*/ 419100 h 2867025"/>
                <a:gd name="connsiteX4" fmla="*/ 3895725 w 7981950"/>
                <a:gd name="connsiteY4" fmla="*/ 819150 h 2867025"/>
                <a:gd name="connsiteX5" fmla="*/ 5943600 w 7981950"/>
                <a:gd name="connsiteY5" fmla="*/ 82867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57929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34075 w 7981950"/>
                <a:gd name="connsiteY6" fmla="*/ 1303351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57929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34075 w 7981950"/>
                <a:gd name="connsiteY6" fmla="*/ 1295400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57929 w 7981950"/>
                <a:gd name="connsiteY6" fmla="*/ 1303351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49977 w 7981950"/>
                <a:gd name="connsiteY6" fmla="*/ 1287449 h 2867025"/>
                <a:gd name="connsiteX7" fmla="*/ 7972425 w 7981950"/>
                <a:gd name="connsiteY7" fmla="*/ 1295400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95725 w 7981950"/>
                <a:gd name="connsiteY4" fmla="*/ 819150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71871 w 7981950"/>
                <a:gd name="connsiteY4" fmla="*/ 819150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900529 w 7981950"/>
                <a:gd name="connsiteY3" fmla="*/ 411149 h 2867025"/>
                <a:gd name="connsiteX4" fmla="*/ 3889684 w 7981950"/>
                <a:gd name="connsiteY4" fmla="*/ 825088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82716 w 7981950"/>
                <a:gd name="connsiteY3" fmla="*/ 411149 h 2867025"/>
                <a:gd name="connsiteX4" fmla="*/ 3889684 w 7981950"/>
                <a:gd name="connsiteY4" fmla="*/ 825088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94592 w 7981950"/>
                <a:gd name="connsiteY3" fmla="*/ 411149 h 2867025"/>
                <a:gd name="connsiteX4" fmla="*/ 3889684 w 7981950"/>
                <a:gd name="connsiteY4" fmla="*/ 825088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89684 w 7981950"/>
                <a:gd name="connsiteY4" fmla="*/ 825088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43600 w 7981950"/>
                <a:gd name="connsiteY5" fmla="*/ 828675 h 2867025"/>
                <a:gd name="connsiteX6" fmla="*/ 5949977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43600 w 7981950"/>
                <a:gd name="connsiteY5" fmla="*/ 828675 h 2867025"/>
                <a:gd name="connsiteX6" fmla="*/ 5938101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31725 w 7981950"/>
                <a:gd name="connsiteY5" fmla="*/ 828675 h 2867025"/>
                <a:gd name="connsiteX6" fmla="*/ 5938101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43600 w 7981950"/>
                <a:gd name="connsiteY5" fmla="*/ 822737 h 2867025"/>
                <a:gd name="connsiteX6" fmla="*/ 5938101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31724 w 7981950"/>
                <a:gd name="connsiteY5" fmla="*/ 828675 h 2867025"/>
                <a:gd name="connsiteX6" fmla="*/ 5938101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9525 h 2867025"/>
                <a:gd name="connsiteX1" fmla="*/ 1847850 w 7981950"/>
                <a:gd name="connsiteY1" fmla="*/ 0 h 2867025"/>
                <a:gd name="connsiteX2" fmla="*/ 1847850 w 7981950"/>
                <a:gd name="connsiteY2" fmla="*/ 409575 h 2867025"/>
                <a:gd name="connsiteX3" fmla="*/ 3876779 w 7981950"/>
                <a:gd name="connsiteY3" fmla="*/ 417086 h 2867025"/>
                <a:gd name="connsiteX4" fmla="*/ 3877808 w 7981950"/>
                <a:gd name="connsiteY4" fmla="*/ 825088 h 2867025"/>
                <a:gd name="connsiteX5" fmla="*/ 5943599 w 7981950"/>
                <a:gd name="connsiteY5" fmla="*/ 828675 h 2867025"/>
                <a:gd name="connsiteX6" fmla="*/ 5938101 w 7981950"/>
                <a:gd name="connsiteY6" fmla="*/ 1287449 h 2867025"/>
                <a:gd name="connsiteX7" fmla="*/ 7980376 w 7981950"/>
                <a:gd name="connsiteY7" fmla="*/ 1279497 h 2867025"/>
                <a:gd name="connsiteX8" fmla="*/ 7981950 w 7981950"/>
                <a:gd name="connsiteY8" fmla="*/ 2867025 h 2867025"/>
                <a:gd name="connsiteX9" fmla="*/ 0 w 7981950"/>
                <a:gd name="connsiteY9" fmla="*/ 2847975 h 2867025"/>
                <a:gd name="connsiteX10" fmla="*/ 0 w 7981950"/>
                <a:gd name="connsiteY10" fmla="*/ 9525 h 2867025"/>
                <a:gd name="connsiteX0" fmla="*/ 0 w 7981950"/>
                <a:gd name="connsiteY0" fmla="*/ 0 h 2857500"/>
                <a:gd name="connsiteX1" fmla="*/ 1847850 w 7981950"/>
                <a:gd name="connsiteY1" fmla="*/ 20620 h 2857500"/>
                <a:gd name="connsiteX2" fmla="*/ 1847850 w 7981950"/>
                <a:gd name="connsiteY2" fmla="*/ 400050 h 2857500"/>
                <a:gd name="connsiteX3" fmla="*/ 3876779 w 7981950"/>
                <a:gd name="connsiteY3" fmla="*/ 407561 h 2857500"/>
                <a:gd name="connsiteX4" fmla="*/ 3877808 w 7981950"/>
                <a:gd name="connsiteY4" fmla="*/ 815563 h 2857500"/>
                <a:gd name="connsiteX5" fmla="*/ 5943599 w 7981950"/>
                <a:gd name="connsiteY5" fmla="*/ 819150 h 2857500"/>
                <a:gd name="connsiteX6" fmla="*/ 5938101 w 7981950"/>
                <a:gd name="connsiteY6" fmla="*/ 1277924 h 2857500"/>
                <a:gd name="connsiteX7" fmla="*/ 7980376 w 7981950"/>
                <a:gd name="connsiteY7" fmla="*/ 1269972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0 h 2857500"/>
                <a:gd name="connsiteX1" fmla="*/ 1852874 w 7981950"/>
                <a:gd name="connsiteY1" fmla="*/ 5547 h 2857500"/>
                <a:gd name="connsiteX2" fmla="*/ 1847850 w 7981950"/>
                <a:gd name="connsiteY2" fmla="*/ 400050 h 2857500"/>
                <a:gd name="connsiteX3" fmla="*/ 3876779 w 7981950"/>
                <a:gd name="connsiteY3" fmla="*/ 407561 h 2857500"/>
                <a:gd name="connsiteX4" fmla="*/ 3877808 w 7981950"/>
                <a:gd name="connsiteY4" fmla="*/ 815563 h 2857500"/>
                <a:gd name="connsiteX5" fmla="*/ 5943599 w 7981950"/>
                <a:gd name="connsiteY5" fmla="*/ 819150 h 2857500"/>
                <a:gd name="connsiteX6" fmla="*/ 5938101 w 7981950"/>
                <a:gd name="connsiteY6" fmla="*/ 1277924 h 2857500"/>
                <a:gd name="connsiteX7" fmla="*/ 7980376 w 7981950"/>
                <a:gd name="connsiteY7" fmla="*/ 1269972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0 h 2857500"/>
                <a:gd name="connsiteX1" fmla="*/ 1847850 w 7981950"/>
                <a:gd name="connsiteY1" fmla="*/ 5547 h 2857500"/>
                <a:gd name="connsiteX2" fmla="*/ 1847850 w 7981950"/>
                <a:gd name="connsiteY2" fmla="*/ 400050 h 2857500"/>
                <a:gd name="connsiteX3" fmla="*/ 3876779 w 7981950"/>
                <a:gd name="connsiteY3" fmla="*/ 407561 h 2857500"/>
                <a:gd name="connsiteX4" fmla="*/ 3877808 w 7981950"/>
                <a:gd name="connsiteY4" fmla="*/ 815563 h 2857500"/>
                <a:gd name="connsiteX5" fmla="*/ 5943599 w 7981950"/>
                <a:gd name="connsiteY5" fmla="*/ 819150 h 2857500"/>
                <a:gd name="connsiteX6" fmla="*/ 5938101 w 7981950"/>
                <a:gd name="connsiteY6" fmla="*/ 1277924 h 2857500"/>
                <a:gd name="connsiteX7" fmla="*/ 7980376 w 7981950"/>
                <a:gd name="connsiteY7" fmla="*/ 1269972 h 2857500"/>
                <a:gd name="connsiteX8" fmla="*/ 7981950 w 7981950"/>
                <a:gd name="connsiteY8" fmla="*/ 2857500 h 2857500"/>
                <a:gd name="connsiteX9" fmla="*/ 0 w 7981950"/>
                <a:gd name="connsiteY9" fmla="*/ 2838450 h 2857500"/>
                <a:gd name="connsiteX10" fmla="*/ 0 w 7981950"/>
                <a:gd name="connsiteY10" fmla="*/ 0 h 2857500"/>
                <a:gd name="connsiteX0" fmla="*/ 0 w 7981950"/>
                <a:gd name="connsiteY0" fmla="*/ 4501 h 2851953"/>
                <a:gd name="connsiteX1" fmla="*/ 1847850 w 7981950"/>
                <a:gd name="connsiteY1" fmla="*/ 0 h 2851953"/>
                <a:gd name="connsiteX2" fmla="*/ 1847850 w 7981950"/>
                <a:gd name="connsiteY2" fmla="*/ 394503 h 2851953"/>
                <a:gd name="connsiteX3" fmla="*/ 3876779 w 7981950"/>
                <a:gd name="connsiteY3" fmla="*/ 402014 h 2851953"/>
                <a:gd name="connsiteX4" fmla="*/ 3877808 w 7981950"/>
                <a:gd name="connsiteY4" fmla="*/ 810016 h 2851953"/>
                <a:gd name="connsiteX5" fmla="*/ 5943599 w 7981950"/>
                <a:gd name="connsiteY5" fmla="*/ 813603 h 2851953"/>
                <a:gd name="connsiteX6" fmla="*/ 5938101 w 7981950"/>
                <a:gd name="connsiteY6" fmla="*/ 1272377 h 2851953"/>
                <a:gd name="connsiteX7" fmla="*/ 7980376 w 7981950"/>
                <a:gd name="connsiteY7" fmla="*/ 1264425 h 2851953"/>
                <a:gd name="connsiteX8" fmla="*/ 7981950 w 7981950"/>
                <a:gd name="connsiteY8" fmla="*/ 2851953 h 2851953"/>
                <a:gd name="connsiteX9" fmla="*/ 0 w 7981950"/>
                <a:gd name="connsiteY9" fmla="*/ 2832903 h 2851953"/>
                <a:gd name="connsiteX10" fmla="*/ 0 w 7981950"/>
                <a:gd name="connsiteY10" fmla="*/ 4501 h 2851953"/>
                <a:gd name="connsiteX0" fmla="*/ 0 w 7981950"/>
                <a:gd name="connsiteY0" fmla="*/ 4501 h 2851953"/>
                <a:gd name="connsiteX1" fmla="*/ 1847850 w 7981950"/>
                <a:gd name="connsiteY1" fmla="*/ 0 h 2851953"/>
                <a:gd name="connsiteX2" fmla="*/ 1847850 w 7981950"/>
                <a:gd name="connsiteY2" fmla="*/ 394503 h 2851953"/>
                <a:gd name="connsiteX3" fmla="*/ 3876779 w 7981950"/>
                <a:gd name="connsiteY3" fmla="*/ 402014 h 2851953"/>
                <a:gd name="connsiteX4" fmla="*/ 3877808 w 7981950"/>
                <a:gd name="connsiteY4" fmla="*/ 810016 h 2851953"/>
                <a:gd name="connsiteX5" fmla="*/ 5932447 w 7981950"/>
                <a:gd name="connsiteY5" fmla="*/ 824754 h 2851953"/>
                <a:gd name="connsiteX6" fmla="*/ 5938101 w 7981950"/>
                <a:gd name="connsiteY6" fmla="*/ 1272377 h 2851953"/>
                <a:gd name="connsiteX7" fmla="*/ 7980376 w 7981950"/>
                <a:gd name="connsiteY7" fmla="*/ 1264425 h 2851953"/>
                <a:gd name="connsiteX8" fmla="*/ 7981950 w 7981950"/>
                <a:gd name="connsiteY8" fmla="*/ 2851953 h 2851953"/>
                <a:gd name="connsiteX9" fmla="*/ 0 w 7981950"/>
                <a:gd name="connsiteY9" fmla="*/ 2832903 h 2851953"/>
                <a:gd name="connsiteX10" fmla="*/ 0 w 7981950"/>
                <a:gd name="connsiteY10" fmla="*/ 4501 h 2851953"/>
                <a:gd name="connsiteX0" fmla="*/ 0 w 7981950"/>
                <a:gd name="connsiteY0" fmla="*/ 4501 h 2851953"/>
                <a:gd name="connsiteX1" fmla="*/ 1847850 w 7981950"/>
                <a:gd name="connsiteY1" fmla="*/ 0 h 2851953"/>
                <a:gd name="connsiteX2" fmla="*/ 1847850 w 7981950"/>
                <a:gd name="connsiteY2" fmla="*/ 394503 h 2851953"/>
                <a:gd name="connsiteX3" fmla="*/ 3876779 w 7981950"/>
                <a:gd name="connsiteY3" fmla="*/ 402014 h 2851953"/>
                <a:gd name="connsiteX4" fmla="*/ 3881525 w 7981950"/>
                <a:gd name="connsiteY4" fmla="*/ 828601 h 2851953"/>
                <a:gd name="connsiteX5" fmla="*/ 5932447 w 7981950"/>
                <a:gd name="connsiteY5" fmla="*/ 824754 h 2851953"/>
                <a:gd name="connsiteX6" fmla="*/ 5938101 w 7981950"/>
                <a:gd name="connsiteY6" fmla="*/ 1272377 h 2851953"/>
                <a:gd name="connsiteX7" fmla="*/ 7980376 w 7981950"/>
                <a:gd name="connsiteY7" fmla="*/ 1264425 h 2851953"/>
                <a:gd name="connsiteX8" fmla="*/ 7981950 w 7981950"/>
                <a:gd name="connsiteY8" fmla="*/ 2851953 h 2851953"/>
                <a:gd name="connsiteX9" fmla="*/ 0 w 7981950"/>
                <a:gd name="connsiteY9" fmla="*/ 2832903 h 2851953"/>
                <a:gd name="connsiteX10" fmla="*/ 0 w 7981950"/>
                <a:gd name="connsiteY10" fmla="*/ 4501 h 2851953"/>
                <a:gd name="connsiteX0" fmla="*/ 0 w 7981950"/>
                <a:gd name="connsiteY0" fmla="*/ 4501 h 2851953"/>
                <a:gd name="connsiteX1" fmla="*/ 1847850 w 7981950"/>
                <a:gd name="connsiteY1" fmla="*/ 0 h 2851953"/>
                <a:gd name="connsiteX2" fmla="*/ 1847850 w 7981950"/>
                <a:gd name="connsiteY2" fmla="*/ 394503 h 2851953"/>
                <a:gd name="connsiteX3" fmla="*/ 3876779 w 7981950"/>
                <a:gd name="connsiteY3" fmla="*/ 402014 h 2851953"/>
                <a:gd name="connsiteX4" fmla="*/ 3881525 w 7981950"/>
                <a:gd name="connsiteY4" fmla="*/ 828601 h 2851953"/>
                <a:gd name="connsiteX5" fmla="*/ 5943599 w 7981950"/>
                <a:gd name="connsiteY5" fmla="*/ 843340 h 2851953"/>
                <a:gd name="connsiteX6" fmla="*/ 5938101 w 7981950"/>
                <a:gd name="connsiteY6" fmla="*/ 1272377 h 2851953"/>
                <a:gd name="connsiteX7" fmla="*/ 7980376 w 7981950"/>
                <a:gd name="connsiteY7" fmla="*/ 1264425 h 2851953"/>
                <a:gd name="connsiteX8" fmla="*/ 7981950 w 7981950"/>
                <a:gd name="connsiteY8" fmla="*/ 2851953 h 2851953"/>
                <a:gd name="connsiteX9" fmla="*/ 0 w 7981950"/>
                <a:gd name="connsiteY9" fmla="*/ 2832903 h 2851953"/>
                <a:gd name="connsiteX10" fmla="*/ 0 w 7981950"/>
                <a:gd name="connsiteY10" fmla="*/ 4501 h 2851953"/>
                <a:gd name="connsiteX0" fmla="*/ 0 w 7981950"/>
                <a:gd name="connsiteY0" fmla="*/ 4501 h 2851953"/>
                <a:gd name="connsiteX1" fmla="*/ 1847850 w 7981950"/>
                <a:gd name="connsiteY1" fmla="*/ 0 h 2851953"/>
                <a:gd name="connsiteX2" fmla="*/ 1847850 w 7981950"/>
                <a:gd name="connsiteY2" fmla="*/ 394503 h 2851953"/>
                <a:gd name="connsiteX3" fmla="*/ 3876779 w 7981950"/>
                <a:gd name="connsiteY3" fmla="*/ 402014 h 2851953"/>
                <a:gd name="connsiteX4" fmla="*/ 3881525 w 7981950"/>
                <a:gd name="connsiteY4" fmla="*/ 828601 h 2851953"/>
                <a:gd name="connsiteX5" fmla="*/ 5936164 w 7981950"/>
                <a:gd name="connsiteY5" fmla="*/ 832188 h 2851953"/>
                <a:gd name="connsiteX6" fmla="*/ 5938101 w 7981950"/>
                <a:gd name="connsiteY6" fmla="*/ 1272377 h 2851953"/>
                <a:gd name="connsiteX7" fmla="*/ 7980376 w 7981950"/>
                <a:gd name="connsiteY7" fmla="*/ 1264425 h 2851953"/>
                <a:gd name="connsiteX8" fmla="*/ 7981950 w 7981950"/>
                <a:gd name="connsiteY8" fmla="*/ 2851953 h 2851953"/>
                <a:gd name="connsiteX9" fmla="*/ 0 w 7981950"/>
                <a:gd name="connsiteY9" fmla="*/ 2832903 h 2851953"/>
                <a:gd name="connsiteX10" fmla="*/ 0 w 7981950"/>
                <a:gd name="connsiteY10" fmla="*/ 4501 h 285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81950" h="2851953">
                  <a:moveTo>
                    <a:pt x="0" y="4501"/>
                  </a:moveTo>
                  <a:lnTo>
                    <a:pt x="1847850" y="0"/>
                  </a:lnTo>
                  <a:cubicBezTo>
                    <a:pt x="1846175" y="131501"/>
                    <a:pt x="1849525" y="263002"/>
                    <a:pt x="1847850" y="394503"/>
                  </a:cubicBezTo>
                  <a:lnTo>
                    <a:pt x="3876779" y="402014"/>
                  </a:lnTo>
                  <a:cubicBezTo>
                    <a:pt x="3875178" y="538014"/>
                    <a:pt x="3883126" y="692601"/>
                    <a:pt x="3881525" y="828601"/>
                  </a:cubicBezTo>
                  <a:lnTo>
                    <a:pt x="5936164" y="832188"/>
                  </a:lnTo>
                  <a:cubicBezTo>
                    <a:pt x="5938290" y="985113"/>
                    <a:pt x="5935975" y="1119452"/>
                    <a:pt x="5938101" y="1272377"/>
                  </a:cubicBezTo>
                  <a:lnTo>
                    <a:pt x="7980376" y="1264425"/>
                  </a:lnTo>
                  <a:cubicBezTo>
                    <a:pt x="7980901" y="1793601"/>
                    <a:pt x="7981425" y="2322777"/>
                    <a:pt x="7981950" y="2851953"/>
                  </a:cubicBezTo>
                  <a:lnTo>
                    <a:pt x="0" y="2832903"/>
                  </a:lnTo>
                  <a:lnTo>
                    <a:pt x="0" y="4501"/>
                  </a:lnTo>
                  <a:close/>
                </a:path>
              </a:pathLst>
            </a:custGeom>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3397533" y="4659868"/>
              <a:ext cx="2012667" cy="369332"/>
            </a:xfrm>
            <a:prstGeom prst="rect">
              <a:avLst/>
            </a:prstGeom>
            <a:noFill/>
          </p:spPr>
          <p:txBody>
            <a:bodyPr wrap="none" rtlCol="0">
              <a:spAutoFit/>
            </a:bodyPr>
            <a:lstStyle/>
            <a:p>
              <a:r>
                <a:rPr lang="en-US" dirty="0" err="1" smtClean="0"/>
                <a:t>iDigBio</a:t>
              </a:r>
              <a:r>
                <a:rPr lang="en-US" dirty="0" smtClean="0"/>
                <a:t> + Resources</a:t>
              </a:r>
              <a:endParaRPr lang="en-US" dirty="0"/>
            </a:p>
          </p:txBody>
        </p:sp>
      </p:grpSp>
      <p:grpSp>
        <p:nvGrpSpPr>
          <p:cNvPr id="75" name="Group 74"/>
          <p:cNvGrpSpPr/>
          <p:nvPr/>
        </p:nvGrpSpPr>
        <p:grpSpPr>
          <a:xfrm>
            <a:off x="533400" y="1847850"/>
            <a:ext cx="8077200" cy="3409950"/>
            <a:chOff x="533400" y="1847850"/>
            <a:chExt cx="8077200" cy="3409950"/>
          </a:xfrm>
        </p:grpSpPr>
        <p:sp>
          <p:nvSpPr>
            <p:cNvPr id="13" name="Rounded Rectangle 12"/>
            <p:cNvSpPr/>
            <p:nvPr/>
          </p:nvSpPr>
          <p:spPr>
            <a:xfrm>
              <a:off x="6781800" y="3124200"/>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TDWG</a:t>
              </a:r>
              <a:endParaRPr lang="en-US" sz="1200" dirty="0"/>
            </a:p>
          </p:txBody>
        </p:sp>
        <p:sp>
          <p:nvSpPr>
            <p:cNvPr id="14" name="Rounded Rectangle 13"/>
            <p:cNvSpPr/>
            <p:nvPr/>
          </p:nvSpPr>
          <p:spPr>
            <a:xfrm>
              <a:off x="7239000" y="5029200"/>
              <a:ext cx="6096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XMPP</a:t>
              </a:r>
              <a:endParaRPr lang="en-US" sz="1200" dirty="0"/>
            </a:p>
          </p:txBody>
        </p:sp>
        <p:sp>
          <p:nvSpPr>
            <p:cNvPr id="15" name="Rounded Rectangle 14"/>
            <p:cNvSpPr/>
            <p:nvPr/>
          </p:nvSpPr>
          <p:spPr>
            <a:xfrm>
              <a:off x="1371600" y="5029200"/>
              <a:ext cx="8382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OCCIWG</a:t>
              </a:r>
              <a:endParaRPr lang="en-US" sz="1200" dirty="0"/>
            </a:p>
          </p:txBody>
        </p:sp>
        <p:sp>
          <p:nvSpPr>
            <p:cNvPr id="16" name="Rounded Rectangle 15"/>
            <p:cNvSpPr/>
            <p:nvPr/>
          </p:nvSpPr>
          <p:spPr>
            <a:xfrm>
              <a:off x="2495550" y="2247900"/>
              <a:ext cx="8382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REST WS</a:t>
              </a:r>
              <a:endParaRPr lang="en-US" sz="1200" dirty="0"/>
            </a:p>
          </p:txBody>
        </p:sp>
        <p:sp>
          <p:nvSpPr>
            <p:cNvPr id="17" name="Rounded Rectangle 16"/>
            <p:cNvSpPr/>
            <p:nvPr/>
          </p:nvSpPr>
          <p:spPr>
            <a:xfrm>
              <a:off x="4533900" y="2667000"/>
              <a:ext cx="8382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WS-I</a:t>
              </a:r>
              <a:endParaRPr lang="en-US" sz="1200" dirty="0"/>
            </a:p>
          </p:txBody>
        </p:sp>
        <p:sp>
          <p:nvSpPr>
            <p:cNvPr id="18" name="Rounded Rectangle 17"/>
            <p:cNvSpPr/>
            <p:nvPr/>
          </p:nvSpPr>
          <p:spPr>
            <a:xfrm>
              <a:off x="5486400" y="2667000"/>
              <a:ext cx="8382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TAPIR</a:t>
              </a:r>
              <a:endParaRPr lang="en-US" sz="1200" dirty="0"/>
            </a:p>
          </p:txBody>
        </p:sp>
        <p:sp>
          <p:nvSpPr>
            <p:cNvPr id="19" name="Rounded Rectangle 18"/>
            <p:cNvSpPr/>
            <p:nvPr/>
          </p:nvSpPr>
          <p:spPr>
            <a:xfrm>
              <a:off x="2438400" y="5019676"/>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HTTP</a:t>
              </a:r>
              <a:endParaRPr lang="en-US" sz="1200" dirty="0"/>
            </a:p>
          </p:txBody>
        </p:sp>
        <p:sp>
          <p:nvSpPr>
            <p:cNvPr id="20" name="Rounded Rectangle 19"/>
            <p:cNvSpPr/>
            <p:nvPr/>
          </p:nvSpPr>
          <p:spPr>
            <a:xfrm>
              <a:off x="600075" y="1857375"/>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SQL</a:t>
              </a:r>
              <a:endParaRPr lang="en-US" sz="1200" dirty="0"/>
            </a:p>
          </p:txBody>
        </p:sp>
        <p:sp>
          <p:nvSpPr>
            <p:cNvPr id="21" name="Rounded Rectangle 20"/>
            <p:cNvSpPr/>
            <p:nvPr/>
          </p:nvSpPr>
          <p:spPr>
            <a:xfrm>
              <a:off x="1619250" y="1847850"/>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UTF-8</a:t>
              </a:r>
              <a:endParaRPr lang="en-US" sz="1200" dirty="0"/>
            </a:p>
          </p:txBody>
        </p:sp>
        <p:sp>
          <p:nvSpPr>
            <p:cNvPr id="22" name="Rounded Rectangle 21"/>
            <p:cNvSpPr/>
            <p:nvPr/>
          </p:nvSpPr>
          <p:spPr>
            <a:xfrm>
              <a:off x="3429000" y="5019675"/>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RDF</a:t>
              </a:r>
              <a:endParaRPr lang="en-US" sz="1200" dirty="0"/>
            </a:p>
          </p:txBody>
        </p:sp>
        <p:sp>
          <p:nvSpPr>
            <p:cNvPr id="23" name="Rounded Rectangle 22"/>
            <p:cNvSpPr/>
            <p:nvPr/>
          </p:nvSpPr>
          <p:spPr>
            <a:xfrm>
              <a:off x="7743825" y="3124200"/>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XML</a:t>
              </a:r>
              <a:endParaRPr lang="en-US" sz="1200" dirty="0"/>
            </a:p>
          </p:txBody>
        </p:sp>
        <p:sp>
          <p:nvSpPr>
            <p:cNvPr id="24" name="Rounded Rectangle 23"/>
            <p:cNvSpPr/>
            <p:nvPr/>
          </p:nvSpPr>
          <p:spPr>
            <a:xfrm>
              <a:off x="5410200" y="5029200"/>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X.509</a:t>
              </a:r>
              <a:endParaRPr lang="en-US" sz="1200" dirty="0"/>
            </a:p>
          </p:txBody>
        </p:sp>
        <p:sp>
          <p:nvSpPr>
            <p:cNvPr id="25" name="Rounded Rectangle 24"/>
            <p:cNvSpPr/>
            <p:nvPr/>
          </p:nvSpPr>
          <p:spPr>
            <a:xfrm>
              <a:off x="6324600" y="5029200"/>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err="1" smtClean="0"/>
                <a:t>OpenID</a:t>
              </a:r>
              <a:endParaRPr lang="en-US" sz="1200" dirty="0"/>
            </a:p>
          </p:txBody>
        </p:sp>
        <p:sp>
          <p:nvSpPr>
            <p:cNvPr id="26" name="Rounded Rectangle 25"/>
            <p:cNvSpPr/>
            <p:nvPr/>
          </p:nvSpPr>
          <p:spPr>
            <a:xfrm>
              <a:off x="3609975" y="2247901"/>
              <a:ext cx="762000" cy="228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SAML</a:t>
              </a:r>
              <a:endParaRPr lang="en-US" sz="1200" dirty="0"/>
            </a:p>
          </p:txBody>
        </p:sp>
        <p:sp>
          <p:nvSpPr>
            <p:cNvPr id="27" name="Rounded Rectangle 26"/>
            <p:cNvSpPr/>
            <p:nvPr/>
          </p:nvSpPr>
          <p:spPr>
            <a:xfrm>
              <a:off x="533400" y="5029200"/>
              <a:ext cx="6096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TCP</a:t>
              </a:r>
              <a:endParaRPr lang="en-US" sz="1200" dirty="0"/>
            </a:p>
          </p:txBody>
        </p:sp>
        <p:sp>
          <p:nvSpPr>
            <p:cNvPr id="28" name="Rounded Rectangle 27"/>
            <p:cNvSpPr/>
            <p:nvPr/>
          </p:nvSpPr>
          <p:spPr>
            <a:xfrm>
              <a:off x="4419600" y="5029200"/>
              <a:ext cx="8382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JPEG2000</a:t>
              </a:r>
              <a:endParaRPr lang="en-US" sz="1200" dirty="0"/>
            </a:p>
          </p:txBody>
        </p:sp>
        <p:sp>
          <p:nvSpPr>
            <p:cNvPr id="29" name="Rounded Rectangle 28"/>
            <p:cNvSpPr/>
            <p:nvPr/>
          </p:nvSpPr>
          <p:spPr>
            <a:xfrm>
              <a:off x="8001000" y="5029200"/>
              <a:ext cx="609600" cy="228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ODBC</a:t>
              </a:r>
              <a:endParaRPr lang="en-US" sz="1200" dirty="0"/>
            </a:p>
          </p:txBody>
        </p:sp>
      </p:grpSp>
      <p:grpSp>
        <p:nvGrpSpPr>
          <p:cNvPr id="74" name="Group 73"/>
          <p:cNvGrpSpPr/>
          <p:nvPr/>
        </p:nvGrpSpPr>
        <p:grpSpPr>
          <a:xfrm>
            <a:off x="838200" y="3581400"/>
            <a:ext cx="7620000" cy="1295400"/>
            <a:chOff x="838200" y="3581400"/>
            <a:chExt cx="7620000" cy="1295400"/>
          </a:xfrm>
        </p:grpSpPr>
        <p:sp>
          <p:nvSpPr>
            <p:cNvPr id="30" name="Rounded Rectangle 29"/>
            <p:cNvSpPr/>
            <p:nvPr/>
          </p:nvSpPr>
          <p:spPr>
            <a:xfrm>
              <a:off x="838200" y="44958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Virtual Appliances</a:t>
              </a:r>
              <a:endParaRPr lang="en-US" sz="1200" dirty="0"/>
            </a:p>
          </p:txBody>
        </p:sp>
        <p:sp>
          <p:nvSpPr>
            <p:cNvPr id="31" name="Rounded Rectangle 30"/>
            <p:cNvSpPr/>
            <p:nvPr/>
          </p:nvSpPr>
          <p:spPr>
            <a:xfrm>
              <a:off x="2362200" y="44958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Machines</a:t>
              </a:r>
              <a:endParaRPr lang="en-US" sz="1200" dirty="0"/>
            </a:p>
          </p:txBody>
        </p:sp>
        <p:sp>
          <p:nvSpPr>
            <p:cNvPr id="32" name="Rounded Rectangle 31"/>
            <p:cNvSpPr/>
            <p:nvPr/>
          </p:nvSpPr>
          <p:spPr>
            <a:xfrm>
              <a:off x="3657600" y="40386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Storage</a:t>
              </a:r>
              <a:endParaRPr lang="en-US" sz="1200" dirty="0"/>
            </a:p>
          </p:txBody>
        </p:sp>
        <p:sp>
          <p:nvSpPr>
            <p:cNvPr id="33" name="Rounded Rectangle 32"/>
            <p:cNvSpPr/>
            <p:nvPr/>
          </p:nvSpPr>
          <p:spPr>
            <a:xfrm>
              <a:off x="5486400" y="44958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Networking</a:t>
              </a:r>
              <a:endParaRPr lang="en-US" sz="1200" dirty="0"/>
            </a:p>
          </p:txBody>
        </p:sp>
        <p:sp>
          <p:nvSpPr>
            <p:cNvPr id="34" name="Rounded Rectangle 33"/>
            <p:cNvSpPr/>
            <p:nvPr/>
          </p:nvSpPr>
          <p:spPr>
            <a:xfrm>
              <a:off x="1066800" y="40386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Learning Modules</a:t>
              </a:r>
              <a:endParaRPr lang="en-US" sz="1200" dirty="0"/>
            </a:p>
          </p:txBody>
        </p:sp>
        <p:sp>
          <p:nvSpPr>
            <p:cNvPr id="35" name="Rounded Rectangle 34"/>
            <p:cNvSpPr/>
            <p:nvPr/>
          </p:nvSpPr>
          <p:spPr>
            <a:xfrm>
              <a:off x="8382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Archiving</a:t>
              </a:r>
              <a:endParaRPr lang="en-US" sz="1200" dirty="0"/>
            </a:p>
          </p:txBody>
        </p:sp>
        <p:sp>
          <p:nvSpPr>
            <p:cNvPr id="36" name="Rounded Rectangle 35"/>
            <p:cNvSpPr/>
            <p:nvPr/>
          </p:nvSpPr>
          <p:spPr>
            <a:xfrm>
              <a:off x="23622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Data Collections</a:t>
              </a:r>
              <a:endParaRPr lang="en-US" sz="1200" dirty="0"/>
            </a:p>
          </p:txBody>
        </p:sp>
        <p:sp>
          <p:nvSpPr>
            <p:cNvPr id="37" name="Rounded Rectangle 36"/>
            <p:cNvSpPr/>
            <p:nvPr/>
          </p:nvSpPr>
          <p:spPr>
            <a:xfrm>
              <a:off x="2209800" y="4038600"/>
              <a:ext cx="10668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Structured Data Services</a:t>
              </a:r>
              <a:endParaRPr lang="en-US" sz="1200" dirty="0"/>
            </a:p>
          </p:txBody>
        </p:sp>
        <p:sp>
          <p:nvSpPr>
            <p:cNvPr id="38" name="Rounded Rectangle 37"/>
            <p:cNvSpPr/>
            <p:nvPr/>
          </p:nvSpPr>
          <p:spPr>
            <a:xfrm>
              <a:off x="36576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Wiki</a:t>
              </a:r>
              <a:endParaRPr lang="en-US" sz="1200" dirty="0"/>
            </a:p>
          </p:txBody>
        </p:sp>
        <p:sp>
          <p:nvSpPr>
            <p:cNvPr id="39" name="Rounded Rectangle 38"/>
            <p:cNvSpPr/>
            <p:nvPr/>
          </p:nvSpPr>
          <p:spPr>
            <a:xfrm>
              <a:off x="48768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Workshop Resources</a:t>
              </a:r>
              <a:endParaRPr lang="en-US" sz="1200" dirty="0"/>
            </a:p>
          </p:txBody>
        </p:sp>
        <p:sp>
          <p:nvSpPr>
            <p:cNvPr id="40" name="Rounded Rectangle 39"/>
            <p:cNvSpPr/>
            <p:nvPr/>
          </p:nvSpPr>
          <p:spPr>
            <a:xfrm>
              <a:off x="60198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Workflow Engines</a:t>
              </a:r>
              <a:endParaRPr lang="en-US" sz="1200" dirty="0"/>
            </a:p>
          </p:txBody>
        </p:sp>
        <p:sp>
          <p:nvSpPr>
            <p:cNvPr id="41" name="Rounded Rectangle 40"/>
            <p:cNvSpPr/>
            <p:nvPr/>
          </p:nvSpPr>
          <p:spPr>
            <a:xfrm>
              <a:off x="7239000" y="35814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Taxonomic Validation</a:t>
              </a:r>
              <a:endParaRPr lang="en-US" sz="1200" dirty="0"/>
            </a:p>
          </p:txBody>
        </p:sp>
        <p:sp>
          <p:nvSpPr>
            <p:cNvPr id="42" name="Rounded Rectangle 41"/>
            <p:cNvSpPr/>
            <p:nvPr/>
          </p:nvSpPr>
          <p:spPr>
            <a:xfrm>
              <a:off x="7467600" y="4038600"/>
              <a:ext cx="9906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Data Conversion</a:t>
              </a:r>
              <a:endParaRPr lang="en-US" sz="1200" dirty="0"/>
            </a:p>
          </p:txBody>
        </p:sp>
        <p:sp>
          <p:nvSpPr>
            <p:cNvPr id="43" name="Rounded Rectangle 42"/>
            <p:cNvSpPr/>
            <p:nvPr/>
          </p:nvSpPr>
          <p:spPr>
            <a:xfrm>
              <a:off x="6324600" y="4038600"/>
              <a:ext cx="10668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Geographical Mapping</a:t>
              </a:r>
              <a:endParaRPr lang="en-US" sz="1200" dirty="0"/>
            </a:p>
          </p:txBody>
        </p:sp>
        <p:sp>
          <p:nvSpPr>
            <p:cNvPr id="44" name="Rounded Rectangle 43"/>
            <p:cNvSpPr/>
            <p:nvPr/>
          </p:nvSpPr>
          <p:spPr>
            <a:xfrm>
              <a:off x="6858000" y="4495800"/>
              <a:ext cx="11430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Collaboration Tools</a:t>
              </a:r>
              <a:endParaRPr lang="en-US" sz="1200" dirty="0"/>
            </a:p>
          </p:txBody>
        </p:sp>
        <p:sp>
          <p:nvSpPr>
            <p:cNvPr id="45" name="Rounded Rectangle 44"/>
            <p:cNvSpPr/>
            <p:nvPr/>
          </p:nvSpPr>
          <p:spPr>
            <a:xfrm>
              <a:off x="4876800" y="4038600"/>
              <a:ext cx="12954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Non-structured Data Services</a:t>
              </a:r>
              <a:endParaRPr lang="en-US" sz="1200" dirty="0"/>
            </a:p>
          </p:txBody>
        </p:sp>
      </p:grpSp>
      <p:sp>
        <p:nvSpPr>
          <p:cNvPr id="62" name="TextBox 61"/>
          <p:cNvSpPr txBox="1"/>
          <p:nvPr/>
        </p:nvSpPr>
        <p:spPr>
          <a:xfrm>
            <a:off x="4191000" y="990600"/>
            <a:ext cx="654410" cy="369332"/>
          </a:xfrm>
          <a:prstGeom prst="rect">
            <a:avLst/>
          </a:prstGeom>
          <a:noFill/>
        </p:spPr>
        <p:txBody>
          <a:bodyPr wrap="none" rtlCol="0">
            <a:spAutoFit/>
          </a:bodyPr>
          <a:lstStyle/>
          <a:p>
            <a:r>
              <a:rPr lang="en-US" dirty="0" smtClean="0"/>
              <a:t>TCNs</a:t>
            </a:r>
            <a:endParaRPr lang="en-US" dirty="0"/>
          </a:p>
        </p:txBody>
      </p:sp>
      <p:pic>
        <p:nvPicPr>
          <p:cNvPr id="66" name="Picture 3"/>
          <p:cNvPicPr>
            <a:picLocks noChangeAspect="1" noChangeArrowheads="1"/>
          </p:cNvPicPr>
          <p:nvPr/>
        </p:nvPicPr>
        <p:blipFill>
          <a:blip r:embed="rId3" cstate="print"/>
          <a:srcRect/>
          <a:stretch>
            <a:fillRect/>
          </a:stretch>
        </p:blipFill>
        <p:spPr bwMode="auto">
          <a:xfrm>
            <a:off x="6838950" y="1270612"/>
            <a:ext cx="1905000" cy="1844063"/>
          </a:xfrm>
          <a:prstGeom prst="rect">
            <a:avLst/>
          </a:prstGeom>
          <a:noFill/>
          <a:ln w="9525">
            <a:noFill/>
            <a:miter lim="800000"/>
            <a:headEnd/>
            <a:tailEnd/>
          </a:ln>
          <a:effectLst/>
        </p:spPr>
      </p:pic>
      <p:grpSp>
        <p:nvGrpSpPr>
          <p:cNvPr id="78" name="Group 77"/>
          <p:cNvGrpSpPr/>
          <p:nvPr/>
        </p:nvGrpSpPr>
        <p:grpSpPr>
          <a:xfrm>
            <a:off x="533400" y="1289662"/>
            <a:ext cx="6000750" cy="2230801"/>
            <a:chOff x="533400" y="1289662"/>
            <a:chExt cx="6000750" cy="2230801"/>
          </a:xfrm>
        </p:grpSpPr>
        <p:pic>
          <p:nvPicPr>
            <p:cNvPr id="63" name="Picture 2"/>
            <p:cNvPicPr>
              <a:picLocks noChangeAspect="1" noChangeArrowheads="1"/>
            </p:cNvPicPr>
            <p:nvPr/>
          </p:nvPicPr>
          <p:blipFill>
            <a:blip r:embed="rId3" cstate="print"/>
            <a:srcRect b="73658"/>
            <a:stretch>
              <a:fillRect/>
            </a:stretch>
          </p:blipFill>
          <p:spPr bwMode="auto">
            <a:xfrm>
              <a:off x="533400" y="1295400"/>
              <a:ext cx="1905000" cy="485775"/>
            </a:xfrm>
            <a:prstGeom prst="rect">
              <a:avLst/>
            </a:prstGeom>
            <a:noFill/>
            <a:ln w="9525">
              <a:noFill/>
              <a:miter lim="800000"/>
              <a:headEnd/>
              <a:tailEnd/>
            </a:ln>
            <a:effectLst/>
          </p:spPr>
        </p:pic>
        <p:pic>
          <p:nvPicPr>
            <p:cNvPr id="64" name="Picture 3"/>
            <p:cNvPicPr>
              <a:picLocks noChangeAspect="1" noChangeArrowheads="1"/>
            </p:cNvPicPr>
            <p:nvPr/>
          </p:nvPicPr>
          <p:blipFill>
            <a:blip r:embed="rId3" cstate="print"/>
            <a:srcRect b="50930"/>
            <a:stretch>
              <a:fillRect/>
            </a:stretch>
          </p:blipFill>
          <p:spPr bwMode="auto">
            <a:xfrm>
              <a:off x="2571750" y="1295400"/>
              <a:ext cx="1905000" cy="904875"/>
            </a:xfrm>
            <a:prstGeom prst="rect">
              <a:avLst/>
            </a:prstGeom>
            <a:noFill/>
            <a:ln w="9525">
              <a:noFill/>
              <a:miter lim="800000"/>
              <a:headEnd/>
              <a:tailEnd/>
            </a:ln>
            <a:effectLst/>
          </p:spPr>
        </p:pic>
        <p:pic>
          <p:nvPicPr>
            <p:cNvPr id="65" name="Picture 3"/>
            <p:cNvPicPr>
              <a:picLocks noChangeAspect="1" noChangeArrowheads="1"/>
            </p:cNvPicPr>
            <p:nvPr/>
          </p:nvPicPr>
          <p:blipFill>
            <a:blip r:embed="rId3" cstate="print"/>
            <a:srcRect b="28409"/>
            <a:stretch>
              <a:fillRect/>
            </a:stretch>
          </p:blipFill>
          <p:spPr bwMode="auto">
            <a:xfrm>
              <a:off x="4629150" y="1289662"/>
              <a:ext cx="1905000" cy="1320188"/>
            </a:xfrm>
            <a:prstGeom prst="rect">
              <a:avLst/>
            </a:prstGeom>
            <a:noFill/>
            <a:ln w="9525">
              <a:noFill/>
              <a:miter lim="800000"/>
              <a:headEnd/>
              <a:tailEnd/>
            </a:ln>
            <a:effectLst/>
          </p:spPr>
        </p:pic>
        <p:pic>
          <p:nvPicPr>
            <p:cNvPr id="67" name="Picture 4"/>
            <p:cNvPicPr>
              <a:picLocks noChangeAspect="1" noChangeArrowheads="1"/>
            </p:cNvPicPr>
            <p:nvPr/>
          </p:nvPicPr>
          <p:blipFill>
            <a:blip r:embed="rId4" cstate="print"/>
            <a:srcRect t="25826"/>
            <a:stretch>
              <a:fillRect/>
            </a:stretch>
          </p:blipFill>
          <p:spPr bwMode="auto">
            <a:xfrm>
              <a:off x="533401" y="2152650"/>
              <a:ext cx="1905000" cy="1367813"/>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t="47520"/>
            <a:stretch>
              <a:fillRect/>
            </a:stretch>
          </p:blipFill>
          <p:spPr bwMode="auto">
            <a:xfrm>
              <a:off x="2571750" y="2552700"/>
              <a:ext cx="1905000" cy="967763"/>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t="71280"/>
            <a:stretch>
              <a:fillRect/>
            </a:stretch>
          </p:blipFill>
          <p:spPr bwMode="auto">
            <a:xfrm>
              <a:off x="4629150" y="2981325"/>
              <a:ext cx="1905000" cy="529613"/>
            </a:xfrm>
            <a:prstGeom prst="rect">
              <a:avLst/>
            </a:prstGeom>
            <a:noFill/>
            <a:ln w="9525">
              <a:noFill/>
              <a:miter lim="800000"/>
              <a:headEnd/>
              <a:tailEnd/>
            </a:ln>
            <a:effectLst/>
          </p:spPr>
        </p:pic>
      </p:grpSp>
      <p:grpSp>
        <p:nvGrpSpPr>
          <p:cNvPr id="72" name="Group 71"/>
          <p:cNvGrpSpPr/>
          <p:nvPr/>
        </p:nvGrpSpPr>
        <p:grpSpPr>
          <a:xfrm>
            <a:off x="457200" y="5410200"/>
            <a:ext cx="8001000" cy="722377"/>
            <a:chOff x="457200" y="5410200"/>
            <a:chExt cx="8001000" cy="722377"/>
          </a:xfrm>
        </p:grpSpPr>
        <p:sp>
          <p:nvSpPr>
            <p:cNvPr id="46" name="Rounded Rectangle 45"/>
            <p:cNvSpPr/>
            <p:nvPr/>
          </p:nvSpPr>
          <p:spPr>
            <a:xfrm>
              <a:off x="457200" y="5410201"/>
              <a:ext cx="12954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National History Museums</a:t>
              </a:r>
              <a:endParaRPr lang="en-US" sz="1200" dirty="0"/>
            </a:p>
          </p:txBody>
        </p:sp>
        <p:sp>
          <p:nvSpPr>
            <p:cNvPr id="47" name="Rounded Rectangle 46"/>
            <p:cNvSpPr/>
            <p:nvPr/>
          </p:nvSpPr>
          <p:spPr>
            <a:xfrm>
              <a:off x="7391400" y="5410200"/>
              <a:ext cx="10668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Google App Engine</a:t>
              </a:r>
              <a:endParaRPr lang="en-US" sz="1200" dirty="0"/>
            </a:p>
          </p:txBody>
        </p:sp>
        <p:sp>
          <p:nvSpPr>
            <p:cNvPr id="48" name="Rounded Rectangle 47"/>
            <p:cNvSpPr/>
            <p:nvPr/>
          </p:nvSpPr>
          <p:spPr>
            <a:xfrm>
              <a:off x="4038600" y="5867400"/>
              <a:ext cx="638175" cy="2604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XSEDE</a:t>
              </a:r>
              <a:endParaRPr lang="en-US" sz="1200" dirty="0"/>
            </a:p>
          </p:txBody>
        </p:sp>
        <p:sp>
          <p:nvSpPr>
            <p:cNvPr id="49" name="Rounded Rectangle 48"/>
            <p:cNvSpPr/>
            <p:nvPr/>
          </p:nvSpPr>
          <p:spPr>
            <a:xfrm>
              <a:off x="6477000" y="5410200"/>
              <a:ext cx="8382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Microsoft Live</a:t>
              </a:r>
              <a:endParaRPr lang="en-US" sz="1200" dirty="0"/>
            </a:p>
          </p:txBody>
        </p:sp>
        <p:sp>
          <p:nvSpPr>
            <p:cNvPr id="50" name="Rounded Rectangle 49"/>
            <p:cNvSpPr/>
            <p:nvPr/>
          </p:nvSpPr>
          <p:spPr>
            <a:xfrm>
              <a:off x="4876800" y="5410200"/>
              <a:ext cx="7620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Amazon EC2/S3</a:t>
              </a:r>
              <a:endParaRPr lang="en-US" sz="1200" dirty="0"/>
            </a:p>
          </p:txBody>
        </p:sp>
        <p:sp>
          <p:nvSpPr>
            <p:cNvPr id="51" name="Rounded Rectangle 50"/>
            <p:cNvSpPr/>
            <p:nvPr/>
          </p:nvSpPr>
          <p:spPr>
            <a:xfrm>
              <a:off x="2895600" y="5410201"/>
              <a:ext cx="9906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Applied Innovations</a:t>
              </a:r>
              <a:endParaRPr lang="en-US" sz="1200" dirty="0"/>
            </a:p>
          </p:txBody>
        </p:sp>
        <p:sp>
          <p:nvSpPr>
            <p:cNvPr id="52" name="Rounded Rectangle 51"/>
            <p:cNvSpPr/>
            <p:nvPr/>
          </p:nvSpPr>
          <p:spPr>
            <a:xfrm>
              <a:off x="3962400" y="5410201"/>
              <a:ext cx="8382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Microsoft Azure</a:t>
              </a:r>
              <a:endParaRPr lang="en-US" sz="1200" dirty="0"/>
            </a:p>
          </p:txBody>
        </p:sp>
        <p:sp>
          <p:nvSpPr>
            <p:cNvPr id="53" name="Rounded Rectangle 52"/>
            <p:cNvSpPr/>
            <p:nvPr/>
          </p:nvSpPr>
          <p:spPr>
            <a:xfrm>
              <a:off x="5715000" y="5410200"/>
              <a:ext cx="6858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Google Apps</a:t>
              </a:r>
              <a:endParaRPr lang="en-US" sz="1200" dirty="0"/>
            </a:p>
          </p:txBody>
        </p:sp>
        <p:sp>
          <p:nvSpPr>
            <p:cNvPr id="54" name="Rounded Rectangle 53"/>
            <p:cNvSpPr/>
            <p:nvPr/>
          </p:nvSpPr>
          <p:spPr>
            <a:xfrm>
              <a:off x="1828800" y="5410201"/>
              <a:ext cx="1066800" cy="381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BISON/Federal </a:t>
              </a:r>
              <a:r>
                <a:rPr lang="en-US" sz="1200" dirty="0" smtClean="0"/>
                <a:t>Collections</a:t>
              </a:r>
              <a:endParaRPr lang="en-US" sz="1200" dirty="0"/>
            </a:p>
          </p:txBody>
        </p:sp>
        <p:sp>
          <p:nvSpPr>
            <p:cNvPr id="55" name="Rounded Rectangle 54"/>
            <p:cNvSpPr/>
            <p:nvPr/>
          </p:nvSpPr>
          <p:spPr>
            <a:xfrm>
              <a:off x="533400" y="5867400"/>
              <a:ext cx="609600" cy="2604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err="1" smtClean="0"/>
                <a:t>iPlant</a:t>
              </a:r>
              <a:endParaRPr lang="en-US" sz="1200" dirty="0"/>
            </a:p>
          </p:txBody>
        </p:sp>
        <p:sp>
          <p:nvSpPr>
            <p:cNvPr id="56" name="Rounded Rectangle 55"/>
            <p:cNvSpPr/>
            <p:nvPr/>
          </p:nvSpPr>
          <p:spPr>
            <a:xfrm>
              <a:off x="4800600" y="5867401"/>
              <a:ext cx="53340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TCNs</a:t>
              </a:r>
              <a:endParaRPr lang="en-US" sz="1200" dirty="0"/>
            </a:p>
          </p:txBody>
        </p:sp>
        <p:sp>
          <p:nvSpPr>
            <p:cNvPr id="57" name="Rounded Rectangle 56"/>
            <p:cNvSpPr/>
            <p:nvPr/>
          </p:nvSpPr>
          <p:spPr>
            <a:xfrm>
              <a:off x="1219200" y="5867400"/>
              <a:ext cx="54864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NCBI</a:t>
              </a:r>
              <a:endParaRPr lang="en-US" sz="1200" dirty="0"/>
            </a:p>
          </p:txBody>
        </p:sp>
        <p:sp>
          <p:nvSpPr>
            <p:cNvPr id="58" name="Rounded Rectangle 57"/>
            <p:cNvSpPr/>
            <p:nvPr/>
          </p:nvSpPr>
          <p:spPr>
            <a:xfrm>
              <a:off x="2438399" y="5867400"/>
              <a:ext cx="99060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err="1" smtClean="0"/>
                <a:t>LifeMapper</a:t>
              </a:r>
              <a:endParaRPr lang="en-US" sz="1200" dirty="0"/>
            </a:p>
          </p:txBody>
        </p:sp>
        <p:sp>
          <p:nvSpPr>
            <p:cNvPr id="59" name="Rounded Rectangle 58"/>
            <p:cNvSpPr/>
            <p:nvPr/>
          </p:nvSpPr>
          <p:spPr>
            <a:xfrm>
              <a:off x="3505199" y="5867399"/>
              <a:ext cx="45720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ALA</a:t>
              </a:r>
              <a:endParaRPr lang="en-US" sz="1200" dirty="0"/>
            </a:p>
          </p:txBody>
        </p:sp>
        <p:sp>
          <p:nvSpPr>
            <p:cNvPr id="60" name="Rounded Rectangle 59"/>
            <p:cNvSpPr/>
            <p:nvPr/>
          </p:nvSpPr>
          <p:spPr>
            <a:xfrm>
              <a:off x="1828800" y="5867401"/>
              <a:ext cx="548640" cy="2604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EOL</a:t>
              </a:r>
              <a:endParaRPr lang="en-US" sz="1200" dirty="0"/>
            </a:p>
          </p:txBody>
        </p:sp>
        <p:sp>
          <p:nvSpPr>
            <p:cNvPr id="61" name="Rounded Rectangle 60"/>
            <p:cNvSpPr/>
            <p:nvPr/>
          </p:nvSpPr>
          <p:spPr>
            <a:xfrm>
              <a:off x="7696200" y="5867400"/>
              <a:ext cx="754913"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err="1" smtClean="0"/>
                <a:t>NESCent</a:t>
              </a:r>
              <a:endParaRPr lang="en-US" sz="1200" dirty="0"/>
            </a:p>
          </p:txBody>
        </p:sp>
        <p:sp>
          <p:nvSpPr>
            <p:cNvPr id="70" name="Rounded Rectangle 69"/>
            <p:cNvSpPr/>
            <p:nvPr/>
          </p:nvSpPr>
          <p:spPr>
            <a:xfrm>
              <a:off x="6324600" y="5867400"/>
              <a:ext cx="129540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Academic Clouds</a:t>
              </a:r>
              <a:endParaRPr lang="en-US" sz="1200" dirty="0"/>
            </a:p>
          </p:txBody>
        </p:sp>
        <p:sp>
          <p:nvSpPr>
            <p:cNvPr id="71" name="Rounded Rectangle 70"/>
            <p:cNvSpPr/>
            <p:nvPr/>
          </p:nvSpPr>
          <p:spPr>
            <a:xfrm>
              <a:off x="5410200" y="5867400"/>
              <a:ext cx="838200" cy="265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err="1" smtClean="0"/>
                <a:t>DataONE</a:t>
              </a:r>
              <a:endParaRPr lang="en-US" sz="1200" dirty="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20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20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20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20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a:t>
            </a:r>
            <a:r>
              <a:rPr lang="en-US" dirty="0" err="1" smtClean="0"/>
              <a:t>iDigBio</a:t>
            </a:r>
            <a:r>
              <a:rPr lang="en-US" dirty="0" smtClean="0"/>
              <a:t> Cloud</a:t>
            </a:r>
            <a:endParaRPr lang="en-US" dirty="0"/>
          </a:p>
        </p:txBody>
      </p:sp>
      <p:sp>
        <p:nvSpPr>
          <p:cNvPr id="3" name="Content Placeholder 2"/>
          <p:cNvSpPr>
            <a:spLocks noGrp="1"/>
          </p:cNvSpPr>
          <p:nvPr>
            <p:ph idx="1"/>
          </p:nvPr>
        </p:nvSpPr>
        <p:spPr>
          <a:xfrm>
            <a:off x="0" y="1066800"/>
            <a:ext cx="8991600" cy="5486400"/>
          </a:xfrm>
        </p:spPr>
        <p:txBody>
          <a:bodyPr>
            <a:normAutofit/>
          </a:bodyPr>
          <a:lstStyle/>
          <a:p>
            <a:r>
              <a:rPr lang="en-US" dirty="0" smtClean="0"/>
              <a:t>Cloud-based strategy</a:t>
            </a:r>
          </a:p>
          <a:p>
            <a:pPr lvl="1"/>
            <a:r>
              <a:rPr lang="en-US" dirty="0" smtClean="0"/>
              <a:t>Providing useful services/APIs (programmatic and web-based)</a:t>
            </a:r>
          </a:p>
          <a:p>
            <a:pPr lvl="1"/>
            <a:r>
              <a:rPr lang="en-US" dirty="0" smtClean="0"/>
              <a:t>Federated scalable object storage and information processing</a:t>
            </a:r>
          </a:p>
          <a:p>
            <a:pPr lvl="1"/>
            <a:r>
              <a:rPr lang="en-US" dirty="0" smtClean="0"/>
              <a:t>Digitization-oriented virtual appliances</a:t>
            </a:r>
          </a:p>
          <a:p>
            <a:pPr lvl="1"/>
            <a:r>
              <a:rPr lang="en-US" dirty="0" smtClean="0"/>
              <a:t>Reliance on standards, proven solutions and sustainable software</a:t>
            </a:r>
          </a:p>
          <a:p>
            <a:r>
              <a:rPr lang="en-US" dirty="0" smtClean="0"/>
              <a:t>Continuous consultation with stakeholders</a:t>
            </a:r>
          </a:p>
          <a:p>
            <a:pPr lvl="1"/>
            <a:r>
              <a:rPr lang="en-US" dirty="0" smtClean="0"/>
              <a:t>Surveys, workgroups, summit/workshops, person-to-person …</a:t>
            </a:r>
          </a:p>
          <a:p>
            <a:pPr lvl="1">
              <a:buNone/>
            </a:pPr>
            <a:endParaRPr lang="en-US" dirty="0" smtClean="0"/>
          </a:p>
          <a:p>
            <a:endParaRPr lang="en-US" dirty="0" smtClean="0"/>
          </a:p>
          <a:p>
            <a:endParaRPr lang="en-US" dirty="0"/>
          </a:p>
        </p:txBody>
      </p:sp>
      <p:pic>
        <p:nvPicPr>
          <p:cNvPr id="4" name="Picture 2" descr="C:\Users\jf\Downloads\iDigBioAchitectureDiag.png"/>
          <p:cNvPicPr>
            <a:picLocks noChangeAspect="1" noChangeArrowheads="1"/>
          </p:cNvPicPr>
          <p:nvPr/>
        </p:nvPicPr>
        <p:blipFill>
          <a:blip r:embed="rId2" cstate="print"/>
          <a:srcRect/>
          <a:stretch>
            <a:fillRect/>
          </a:stretch>
        </p:blipFill>
        <p:spPr bwMode="auto">
          <a:xfrm>
            <a:off x="895344" y="4209144"/>
            <a:ext cx="7048500" cy="250935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our eyes on the ball</a:t>
            </a:r>
            <a:endParaRPr lang="en-US" dirty="0"/>
          </a:p>
        </p:txBody>
      </p:sp>
      <p:pic>
        <p:nvPicPr>
          <p:cNvPr id="5" name="Content Placeholder 4" descr="Dog_in_the_wind_tunnel_by_ForestManFx.jpg"/>
          <p:cNvPicPr>
            <a:picLocks noGrp="1" noChangeAspect="1"/>
          </p:cNvPicPr>
          <p:nvPr>
            <p:ph idx="1"/>
          </p:nvPr>
        </p:nvPicPr>
        <p:blipFill>
          <a:blip r:embed="rId2" cstate="print"/>
          <a:stretch>
            <a:fillRect/>
          </a:stretch>
        </p:blipFill>
        <p:spPr>
          <a:xfrm>
            <a:off x="457200" y="1219200"/>
            <a:ext cx="8229600" cy="5148072"/>
          </a:xfrm>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6" name="TextBox 5"/>
          <p:cNvSpPr txBox="1"/>
          <p:nvPr/>
        </p:nvSpPr>
        <p:spPr>
          <a:xfrm>
            <a:off x="0" y="1143000"/>
            <a:ext cx="8686800" cy="1631216"/>
          </a:xfrm>
          <a:prstGeom prst="rect">
            <a:avLst/>
          </a:prstGeom>
          <a:noFill/>
        </p:spPr>
        <p:txBody>
          <a:bodyPr wrap="square" rtlCol="0">
            <a:spAutoFit/>
          </a:bodyPr>
          <a:lstStyle/>
          <a:p>
            <a:pPr lvl="1"/>
            <a:r>
              <a:rPr lang="en-US" sz="2000" dirty="0" smtClean="0">
                <a:solidFill>
                  <a:schemeClr val="bg1"/>
                </a:solidFill>
              </a:rPr>
              <a:t>Common/frequent needs: archival storage, server hosting, feedback on the data, data intensive transformations …</a:t>
            </a:r>
          </a:p>
          <a:p>
            <a:pPr lvl="1"/>
            <a:r>
              <a:rPr lang="en-US" sz="2000" dirty="0" smtClean="0">
                <a:solidFill>
                  <a:schemeClr val="bg1"/>
                </a:solidFill>
              </a:rPr>
              <a:t>10-year tsunami of requirements: from being on </a:t>
            </a:r>
            <a:r>
              <a:rPr lang="en-US" sz="2000" dirty="0" err="1" smtClean="0">
                <a:solidFill>
                  <a:schemeClr val="bg1"/>
                </a:solidFill>
              </a:rPr>
              <a:t>Facebook</a:t>
            </a:r>
            <a:r>
              <a:rPr lang="en-US" sz="2000" dirty="0" smtClean="0">
                <a:solidFill>
                  <a:schemeClr val="bg1"/>
                </a:solidFill>
              </a:rPr>
              <a:t> to multilingual search-and-compute across multiple data sets… </a:t>
            </a:r>
          </a:p>
          <a:p>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iDigBio capabilities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
        <p:nvSpPr>
          <p:cNvPr id="6" name="Right Arrow 5"/>
          <p:cNvSpPr/>
          <p:nvPr/>
        </p:nvSpPr>
        <p:spPr>
          <a:xfrm>
            <a:off x="381000" y="3505200"/>
            <a:ext cx="7772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3400" y="3200400"/>
            <a:ext cx="1011815" cy="584775"/>
          </a:xfrm>
          <a:prstGeom prst="rect">
            <a:avLst/>
          </a:prstGeom>
          <a:noFill/>
        </p:spPr>
        <p:txBody>
          <a:bodyPr wrap="none" rtlCol="0">
            <a:spAutoFit/>
          </a:bodyPr>
          <a:lstStyle/>
          <a:p>
            <a:r>
              <a:rPr lang="en-US" sz="3200" dirty="0" smtClean="0"/>
              <a:t>Time</a:t>
            </a:r>
            <a:endParaRPr lang="en-US" sz="3200" dirty="0"/>
          </a:p>
        </p:txBody>
      </p:sp>
      <p:sp>
        <p:nvSpPr>
          <p:cNvPr id="8" name="TextBox 7"/>
          <p:cNvSpPr txBox="1"/>
          <p:nvPr/>
        </p:nvSpPr>
        <p:spPr>
          <a:xfrm>
            <a:off x="381000" y="2133600"/>
            <a:ext cx="1333500" cy="707886"/>
          </a:xfrm>
          <a:prstGeom prst="rect">
            <a:avLst/>
          </a:prstGeom>
          <a:noFill/>
        </p:spPr>
        <p:txBody>
          <a:bodyPr wrap="square" rtlCol="0">
            <a:spAutoFit/>
          </a:bodyPr>
          <a:lstStyle/>
          <a:p>
            <a:r>
              <a:rPr lang="en-US" sz="2000" b="1" dirty="0" smtClean="0"/>
              <a:t>Data ingestion</a:t>
            </a:r>
            <a:endParaRPr lang="en-US" sz="2000" b="1" dirty="0"/>
          </a:p>
        </p:txBody>
      </p:sp>
      <p:sp>
        <p:nvSpPr>
          <p:cNvPr id="9" name="TextBox 8"/>
          <p:cNvSpPr txBox="1"/>
          <p:nvPr/>
        </p:nvSpPr>
        <p:spPr>
          <a:xfrm>
            <a:off x="1828800" y="2133600"/>
            <a:ext cx="1689100" cy="1015663"/>
          </a:xfrm>
          <a:prstGeom prst="rect">
            <a:avLst/>
          </a:prstGeom>
          <a:noFill/>
        </p:spPr>
        <p:txBody>
          <a:bodyPr wrap="square" rtlCol="0">
            <a:spAutoFit/>
          </a:bodyPr>
          <a:lstStyle/>
          <a:p>
            <a:r>
              <a:rPr lang="en-US" sz="2000" b="1" dirty="0" smtClean="0"/>
              <a:t>Data access, provision and visualization</a:t>
            </a:r>
            <a:endParaRPr lang="en-US" sz="2000" b="1" dirty="0"/>
          </a:p>
        </p:txBody>
      </p:sp>
      <p:sp>
        <p:nvSpPr>
          <p:cNvPr id="10" name="TextBox 9"/>
          <p:cNvSpPr txBox="1"/>
          <p:nvPr/>
        </p:nvSpPr>
        <p:spPr>
          <a:xfrm>
            <a:off x="3733800" y="2133600"/>
            <a:ext cx="1600200" cy="1015663"/>
          </a:xfrm>
          <a:prstGeom prst="rect">
            <a:avLst/>
          </a:prstGeom>
          <a:noFill/>
        </p:spPr>
        <p:txBody>
          <a:bodyPr wrap="square" rtlCol="0">
            <a:spAutoFit/>
          </a:bodyPr>
          <a:lstStyle/>
          <a:p>
            <a:r>
              <a:rPr lang="en-US" sz="2000" b="1" dirty="0" smtClean="0"/>
              <a:t>Provide and enable data feedback</a:t>
            </a:r>
            <a:endParaRPr lang="en-US" sz="2000" b="1" dirty="0"/>
          </a:p>
        </p:txBody>
      </p:sp>
      <p:sp>
        <p:nvSpPr>
          <p:cNvPr id="11" name="TextBox 10"/>
          <p:cNvSpPr txBox="1"/>
          <p:nvPr/>
        </p:nvSpPr>
        <p:spPr>
          <a:xfrm>
            <a:off x="5575300" y="2133600"/>
            <a:ext cx="1511300" cy="1015663"/>
          </a:xfrm>
          <a:prstGeom prst="rect">
            <a:avLst/>
          </a:prstGeom>
          <a:noFill/>
        </p:spPr>
        <p:txBody>
          <a:bodyPr wrap="square" rtlCol="0">
            <a:spAutoFit/>
          </a:bodyPr>
          <a:lstStyle/>
          <a:p>
            <a:r>
              <a:rPr lang="en-US" sz="2000" b="1" dirty="0" smtClean="0"/>
              <a:t>Data linking and federation</a:t>
            </a:r>
            <a:endParaRPr lang="en-US" sz="2000" b="1" dirty="0"/>
          </a:p>
        </p:txBody>
      </p:sp>
      <p:sp>
        <p:nvSpPr>
          <p:cNvPr id="12" name="TextBox 11"/>
          <p:cNvSpPr txBox="1"/>
          <p:nvPr/>
        </p:nvSpPr>
        <p:spPr>
          <a:xfrm>
            <a:off x="7315200" y="2133600"/>
            <a:ext cx="1600200" cy="1323439"/>
          </a:xfrm>
          <a:prstGeom prst="rect">
            <a:avLst/>
          </a:prstGeom>
          <a:noFill/>
        </p:spPr>
        <p:txBody>
          <a:bodyPr wrap="square" rtlCol="0">
            <a:spAutoFit/>
          </a:bodyPr>
          <a:lstStyle/>
          <a:p>
            <a:r>
              <a:rPr lang="en-US" sz="2000" b="1" dirty="0" smtClean="0"/>
              <a:t>Process and  visualize integrated data</a:t>
            </a:r>
            <a:endParaRPr lang="en-US" sz="2000" b="1" dirty="0"/>
          </a:p>
        </p:txBody>
      </p:sp>
      <p:sp>
        <p:nvSpPr>
          <p:cNvPr id="13" name="TextBox 12"/>
          <p:cNvSpPr txBox="1"/>
          <p:nvPr/>
        </p:nvSpPr>
        <p:spPr>
          <a:xfrm>
            <a:off x="768651" y="4699337"/>
            <a:ext cx="7606698" cy="1015663"/>
          </a:xfrm>
          <a:prstGeom prst="rect">
            <a:avLst/>
          </a:prstGeom>
          <a:noFill/>
        </p:spPr>
        <p:txBody>
          <a:bodyPr wrap="none" rtlCol="0">
            <a:spAutoFit/>
          </a:bodyPr>
          <a:lstStyle/>
          <a:p>
            <a:r>
              <a:rPr lang="en-US" sz="2000" b="1" dirty="0" smtClean="0"/>
              <a:t>Increasing storage and server  hosting in support of the above</a:t>
            </a:r>
          </a:p>
          <a:p>
            <a:r>
              <a:rPr lang="en-US" sz="2000" b="1" dirty="0" smtClean="0"/>
              <a:t>Increasing number of appliances in support of the above</a:t>
            </a:r>
          </a:p>
          <a:p>
            <a:r>
              <a:rPr lang="en-US" sz="2000" b="1" dirty="0" smtClean="0"/>
              <a:t>Web site for interaction with public, community, education and above</a:t>
            </a:r>
            <a:endParaRPr lang="en-US" sz="2000" b="1" dirty="0"/>
          </a:p>
        </p:txBody>
      </p:sp>
      <p:sp>
        <p:nvSpPr>
          <p:cNvPr id="14" name="Striped Right Arrow 13"/>
          <p:cNvSpPr/>
          <p:nvPr/>
        </p:nvSpPr>
        <p:spPr>
          <a:xfrm>
            <a:off x="1447800" y="2286000"/>
            <a:ext cx="304800" cy="228600"/>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p:cNvSpPr/>
          <p:nvPr/>
        </p:nvSpPr>
        <p:spPr>
          <a:xfrm>
            <a:off x="3429000" y="2286000"/>
            <a:ext cx="304800" cy="228600"/>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riped Right Arrow 17"/>
          <p:cNvSpPr/>
          <p:nvPr/>
        </p:nvSpPr>
        <p:spPr>
          <a:xfrm>
            <a:off x="5257800" y="2286000"/>
            <a:ext cx="304800" cy="228600"/>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iped Right Arrow 18"/>
          <p:cNvSpPr/>
          <p:nvPr/>
        </p:nvSpPr>
        <p:spPr>
          <a:xfrm>
            <a:off x="7010400" y="2286000"/>
            <a:ext cx="304800" cy="228600"/>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8200" y="3897868"/>
            <a:ext cx="1080745" cy="369332"/>
          </a:xfrm>
          <a:prstGeom prst="rect">
            <a:avLst/>
          </a:prstGeom>
          <a:noFill/>
        </p:spPr>
        <p:txBody>
          <a:bodyPr wrap="none" rtlCol="0">
            <a:spAutoFit/>
          </a:bodyPr>
          <a:lstStyle/>
          <a:p>
            <a:r>
              <a:rPr lang="en-US" b="1" dirty="0" smtClean="0">
                <a:solidFill>
                  <a:srgbClr val="0070C0"/>
                </a:solidFill>
              </a:rPr>
              <a:t> Q3/2012</a:t>
            </a:r>
            <a:endParaRPr lang="en-US" b="1" dirty="0">
              <a:solidFill>
                <a:srgbClr val="0070C0"/>
              </a:solidFill>
            </a:endParaRPr>
          </a:p>
        </p:txBody>
      </p:sp>
      <p:sp>
        <p:nvSpPr>
          <p:cNvPr id="21" name="TextBox 20"/>
          <p:cNvSpPr txBox="1"/>
          <p:nvPr/>
        </p:nvSpPr>
        <p:spPr>
          <a:xfrm>
            <a:off x="2971800" y="3897868"/>
            <a:ext cx="1080745" cy="369332"/>
          </a:xfrm>
          <a:prstGeom prst="rect">
            <a:avLst/>
          </a:prstGeom>
          <a:noFill/>
        </p:spPr>
        <p:txBody>
          <a:bodyPr wrap="none" rtlCol="0">
            <a:spAutoFit/>
          </a:bodyPr>
          <a:lstStyle/>
          <a:p>
            <a:r>
              <a:rPr lang="en-US" b="1" dirty="0" smtClean="0">
                <a:solidFill>
                  <a:srgbClr val="0070C0"/>
                </a:solidFill>
              </a:rPr>
              <a:t> Q3/2013</a:t>
            </a:r>
            <a:endParaRPr lang="en-US" b="1" dirty="0">
              <a:solidFill>
                <a:srgbClr val="0070C0"/>
              </a:solidFill>
            </a:endParaRPr>
          </a:p>
        </p:txBody>
      </p:sp>
      <p:sp>
        <p:nvSpPr>
          <p:cNvPr id="22" name="TextBox 21"/>
          <p:cNvSpPr txBox="1"/>
          <p:nvPr/>
        </p:nvSpPr>
        <p:spPr>
          <a:xfrm>
            <a:off x="4862855" y="3897868"/>
            <a:ext cx="1080745" cy="369332"/>
          </a:xfrm>
          <a:prstGeom prst="rect">
            <a:avLst/>
          </a:prstGeom>
          <a:noFill/>
        </p:spPr>
        <p:txBody>
          <a:bodyPr wrap="none" rtlCol="0">
            <a:spAutoFit/>
          </a:bodyPr>
          <a:lstStyle/>
          <a:p>
            <a:r>
              <a:rPr lang="en-US" b="1" dirty="0" smtClean="0">
                <a:solidFill>
                  <a:srgbClr val="0070C0"/>
                </a:solidFill>
              </a:rPr>
              <a:t> Q3/2014</a:t>
            </a:r>
            <a:endParaRPr lang="en-US" b="1" dirty="0">
              <a:solidFill>
                <a:srgbClr val="0070C0"/>
              </a:solidFill>
            </a:endParaRPr>
          </a:p>
        </p:txBody>
      </p:sp>
      <p:sp>
        <p:nvSpPr>
          <p:cNvPr id="23" name="TextBox 22"/>
          <p:cNvSpPr txBox="1"/>
          <p:nvPr/>
        </p:nvSpPr>
        <p:spPr>
          <a:xfrm>
            <a:off x="6615455" y="3897868"/>
            <a:ext cx="1080745" cy="369332"/>
          </a:xfrm>
          <a:prstGeom prst="rect">
            <a:avLst/>
          </a:prstGeom>
          <a:noFill/>
        </p:spPr>
        <p:txBody>
          <a:bodyPr wrap="none" rtlCol="0">
            <a:spAutoFit/>
          </a:bodyPr>
          <a:lstStyle/>
          <a:p>
            <a:r>
              <a:rPr lang="en-US" b="1" dirty="0" smtClean="0">
                <a:solidFill>
                  <a:srgbClr val="0070C0"/>
                </a:solidFill>
              </a:rPr>
              <a:t> Q3/2015</a:t>
            </a:r>
            <a:endParaRPr lang="en-US" b="1" dirty="0">
              <a:solidFill>
                <a:srgbClr val="0070C0"/>
              </a:solidFill>
            </a:endParaRPr>
          </a:p>
        </p:txBody>
      </p:sp>
      <p:sp>
        <p:nvSpPr>
          <p:cNvPr id="26" name="Rectangle 25"/>
          <p:cNvSpPr/>
          <p:nvPr/>
        </p:nvSpPr>
        <p:spPr>
          <a:xfrm>
            <a:off x="15240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5052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340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866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5146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4958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48400" y="3505200"/>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51108</TotalTime>
  <Words>3779</Words>
  <Application>Microsoft Office PowerPoint</Application>
  <PresentationFormat>On-screen Show (4:3)</PresentationFormat>
  <Paragraphs>629</Paragraphs>
  <Slides>42</Slides>
  <Notes>22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Flow</vt:lpstr>
      <vt:lpstr>iDigBio  Technology,  Cloud and Appliances</vt:lpstr>
      <vt:lpstr>iDigBio (idigbio.org)</vt:lpstr>
      <vt:lpstr>iDigBio IT Vision</vt:lpstr>
      <vt:lpstr>CI Stakeholders</vt:lpstr>
      <vt:lpstr>Stakeholders APIs</vt:lpstr>
      <vt:lpstr>Interface Model for iDigBio and TCNs</vt:lpstr>
      <vt:lpstr>Building the iDigBio Cloud</vt:lpstr>
      <vt:lpstr>Keeping  our eyes on the ball</vt:lpstr>
      <vt:lpstr>Evolution of iDigBio capabilities</vt:lpstr>
      <vt:lpstr>Near-term goals: ingest data</vt:lpstr>
      <vt:lpstr>Medium-term goals</vt:lpstr>
      <vt:lpstr>(Very) Long-term Goals</vt:lpstr>
      <vt:lpstr>Virtual appliance cycle</vt:lpstr>
      <vt:lpstr>Toolbox Workflow Example</vt:lpstr>
      <vt:lpstr>Short term</vt:lpstr>
      <vt:lpstr>Medium-term – “Marketplace”</vt:lpstr>
      <vt:lpstr>Long-term – information processing</vt:lpstr>
      <vt:lpstr>Summary</vt:lpstr>
      <vt:lpstr>Acknowledgments</vt:lpstr>
      <vt:lpstr>Extras</vt:lpstr>
      <vt:lpstr>Examples</vt:lpstr>
      <vt:lpstr>Now: appliance proposal process</vt:lpstr>
      <vt:lpstr>Virtual Appliances in iDigBio</vt:lpstr>
      <vt:lpstr>iDigBio Cloud Internal Architecture</vt:lpstr>
      <vt:lpstr>Archer cyber-infrastructure</vt:lpstr>
      <vt:lpstr>Unique UF+FSU IT resources</vt:lpstr>
      <vt:lpstr>Invasive Species</vt:lpstr>
      <vt:lpstr>Florida Plant Phylogeny: Phylogenetic Diversity Under Climate Change</vt:lpstr>
      <vt:lpstr>Florida Plant Phylogeny: Phylogenetic Diversity Under Climate Change</vt:lpstr>
      <vt:lpstr>Florida Plant Phylogeny: Phylogenetic Diversity Under Climate Change</vt:lpstr>
      <vt:lpstr>Research &amp; Scientific Outreach</vt:lpstr>
      <vt:lpstr>Linking Collections to Ecology</vt:lpstr>
      <vt:lpstr>Linking Collections to Ecology</vt:lpstr>
      <vt:lpstr>Linking Collections to Paleobiology</vt:lpstr>
      <vt:lpstr>Linking Collections to Genomics</vt:lpstr>
      <vt:lpstr>Linking Collections to Genomics</vt:lpstr>
      <vt:lpstr>Linking to Living Collections</vt:lpstr>
      <vt:lpstr>Interactions with Systematics Community  and Beyond</vt:lpstr>
      <vt:lpstr>Interactions Fostered Through…</vt:lpstr>
      <vt:lpstr>Unique UF+FSU record</vt:lpstr>
      <vt:lpstr>Archer cyber-infrastructure</vt:lpstr>
      <vt:lpstr>Research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adm-acis</dc:creator>
  <cp:lastModifiedBy>jf</cp:lastModifiedBy>
  <cp:revision>1752</cp:revision>
  <dcterms:created xsi:type="dcterms:W3CDTF">2006-08-16T00:00:00Z</dcterms:created>
  <dcterms:modified xsi:type="dcterms:W3CDTF">2012-04-27T14:31:17Z</dcterms:modified>
</cp:coreProperties>
</file>