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1" r:id="rId2"/>
    <p:sldId id="262" r:id="rId3"/>
    <p:sldId id="277" r:id="rId4"/>
    <p:sldId id="275" r:id="rId5"/>
    <p:sldId id="273" r:id="rId6"/>
    <p:sldId id="274" r:id="rId7"/>
    <p:sldId id="259" r:id="rId8"/>
    <p:sldId id="263" r:id="rId9"/>
    <p:sldId id="282" r:id="rId10"/>
    <p:sldId id="284" r:id="rId11"/>
    <p:sldId id="265" r:id="rId12"/>
    <p:sldId id="280" r:id="rId13"/>
    <p:sldId id="278" r:id="rId14"/>
    <p:sldId id="279" r:id="rId15"/>
    <p:sldId id="271" r:id="rId16"/>
    <p:sldId id="264" r:id="rId17"/>
    <p:sldId id="28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B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5" autoAdjust="0"/>
    <p:restoredTop sz="65113" autoAdjust="0"/>
  </p:normalViewPr>
  <p:slideViewPr>
    <p:cSldViewPr>
      <p:cViewPr>
        <p:scale>
          <a:sx n="95" d="100"/>
          <a:sy n="95" d="100"/>
        </p:scale>
        <p:origin x="-762" y="-2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608D8A-D527-4410-89A8-8B0734BA48F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43832A3-2829-4366-AF96-D4725F38DFFC}">
      <dgm:prSet phldrT="[Text]" custT="1"/>
      <dgm:spPr/>
      <dgm:t>
        <a:bodyPr/>
        <a:lstStyle/>
        <a:p>
          <a:r>
            <a:rPr lang="en-US" sz="1200" dirty="0" smtClean="0"/>
            <a:t>re-box</a:t>
          </a:r>
          <a:endParaRPr lang="en-US" sz="1200" dirty="0"/>
        </a:p>
      </dgm:t>
    </dgm:pt>
    <dgm:pt modelId="{1F7338EA-F4F9-41D6-932C-0497A6C256AA}" type="parTrans" cxnId="{948449D0-82C6-460A-A0AF-AB71B67F28D2}">
      <dgm:prSet/>
      <dgm:spPr/>
      <dgm:t>
        <a:bodyPr/>
        <a:lstStyle/>
        <a:p>
          <a:endParaRPr lang="en-US"/>
        </a:p>
      </dgm:t>
    </dgm:pt>
    <dgm:pt modelId="{E9FDC796-B9DE-4E6A-B47A-9BCC5F4A34A4}" type="sibTrans" cxnId="{948449D0-82C6-460A-A0AF-AB71B67F28D2}">
      <dgm:prSet/>
      <dgm:spPr/>
      <dgm:t>
        <a:bodyPr/>
        <a:lstStyle/>
        <a:p>
          <a:endParaRPr lang="en-US"/>
        </a:p>
      </dgm:t>
    </dgm:pt>
    <dgm:pt modelId="{BE47E873-86C2-4DA1-BC07-E80B1B9B6FEB}">
      <dgm:prSet phldrT="[Text]" custT="1"/>
      <dgm:spPr/>
      <dgm:t>
        <a:bodyPr/>
        <a:lstStyle/>
        <a:p>
          <a:r>
            <a:rPr lang="en-US" sz="1200" dirty="0" smtClean="0"/>
            <a:t>collecting event sort</a:t>
          </a:r>
          <a:endParaRPr lang="en-US" sz="1200" dirty="0"/>
        </a:p>
      </dgm:t>
    </dgm:pt>
    <dgm:pt modelId="{1A948852-52DC-44FA-855D-EB3E5EB045E8}" type="parTrans" cxnId="{69B5AF6E-E148-430F-99E3-0A94FA1A439F}">
      <dgm:prSet/>
      <dgm:spPr/>
      <dgm:t>
        <a:bodyPr/>
        <a:lstStyle/>
        <a:p>
          <a:endParaRPr lang="en-US"/>
        </a:p>
      </dgm:t>
    </dgm:pt>
    <dgm:pt modelId="{5F822675-A74C-459F-86B1-B8897B359A10}" type="sibTrans" cxnId="{69B5AF6E-E148-430F-99E3-0A94FA1A439F}">
      <dgm:prSet/>
      <dgm:spPr/>
      <dgm:t>
        <a:bodyPr/>
        <a:lstStyle/>
        <a:p>
          <a:endParaRPr lang="en-US"/>
        </a:p>
      </dgm:t>
    </dgm:pt>
    <dgm:pt modelId="{65224508-D3C9-481C-967B-5B9DDAB77AFA}">
      <dgm:prSet phldrT="[Text]" custT="1"/>
      <dgm:spPr/>
      <dgm:t>
        <a:bodyPr/>
        <a:lstStyle/>
        <a:p>
          <a:r>
            <a:rPr lang="en-US" sz="1200" dirty="0" smtClean="0"/>
            <a:t>check taxon names</a:t>
          </a:r>
          <a:endParaRPr lang="en-US" sz="1200" dirty="0"/>
        </a:p>
      </dgm:t>
    </dgm:pt>
    <dgm:pt modelId="{2AE4874F-CD44-4639-81AB-D4F8AB0D0584}" type="parTrans" cxnId="{A76531C2-3CEF-4745-A97F-44BD53CD11CD}">
      <dgm:prSet/>
      <dgm:spPr/>
      <dgm:t>
        <a:bodyPr/>
        <a:lstStyle/>
        <a:p>
          <a:endParaRPr lang="en-US"/>
        </a:p>
      </dgm:t>
    </dgm:pt>
    <dgm:pt modelId="{127E53E7-B217-46AF-81B9-8334970585D4}" type="sibTrans" cxnId="{A76531C2-3CEF-4745-A97F-44BD53CD11CD}">
      <dgm:prSet/>
      <dgm:spPr/>
      <dgm:t>
        <a:bodyPr/>
        <a:lstStyle/>
        <a:p>
          <a:endParaRPr lang="en-US"/>
        </a:p>
      </dgm:t>
    </dgm:pt>
    <dgm:pt modelId="{54072862-46D6-4087-B30C-195EE61F34B2}">
      <dgm:prSet phldrT="[Text]" custT="1"/>
      <dgm:spPr/>
      <dgm:t>
        <a:bodyPr/>
        <a:lstStyle/>
        <a:p>
          <a:r>
            <a:rPr lang="en-US" sz="1200" dirty="0" smtClean="0"/>
            <a:t>enter taxon names</a:t>
          </a:r>
          <a:endParaRPr lang="en-US" sz="1200" dirty="0"/>
        </a:p>
      </dgm:t>
    </dgm:pt>
    <dgm:pt modelId="{1467F0ED-8F7C-41E6-8BA0-84A56D880FD7}" type="parTrans" cxnId="{124278C3-382C-4468-A9D3-9FE3A213ED07}">
      <dgm:prSet/>
      <dgm:spPr/>
      <dgm:t>
        <a:bodyPr/>
        <a:lstStyle/>
        <a:p>
          <a:endParaRPr lang="en-US"/>
        </a:p>
      </dgm:t>
    </dgm:pt>
    <dgm:pt modelId="{FD98EB9D-42CD-4980-9434-6E5602B86C92}" type="sibTrans" cxnId="{124278C3-382C-4468-A9D3-9FE3A213ED07}">
      <dgm:prSet/>
      <dgm:spPr/>
      <dgm:t>
        <a:bodyPr/>
        <a:lstStyle/>
        <a:p>
          <a:endParaRPr lang="en-US"/>
        </a:p>
      </dgm:t>
    </dgm:pt>
    <dgm:pt modelId="{26E363B2-7E75-4848-AFDA-1815ED3F3B1F}">
      <dgm:prSet phldrT="[Text]" custT="1"/>
      <dgm:spPr/>
      <dgm:t>
        <a:bodyPr/>
        <a:lstStyle/>
        <a:p>
          <a:r>
            <a:rPr lang="en-US" sz="1200" dirty="0" smtClean="0"/>
            <a:t>rank sort</a:t>
          </a:r>
          <a:endParaRPr lang="en-US" sz="1200" dirty="0"/>
        </a:p>
      </dgm:t>
    </dgm:pt>
    <dgm:pt modelId="{B27B5C35-4B4B-43D6-AD88-45AB3D7AE0DF}" type="parTrans" cxnId="{341FB7FC-9CF6-4A2C-83DA-A8FD3EB40325}">
      <dgm:prSet/>
      <dgm:spPr/>
      <dgm:t>
        <a:bodyPr/>
        <a:lstStyle/>
        <a:p>
          <a:endParaRPr lang="en-US"/>
        </a:p>
      </dgm:t>
    </dgm:pt>
    <dgm:pt modelId="{297A48B0-942C-4A50-B279-4E461CF184CD}" type="sibTrans" cxnId="{341FB7FC-9CF6-4A2C-83DA-A8FD3EB40325}">
      <dgm:prSet/>
      <dgm:spPr/>
      <dgm:t>
        <a:bodyPr/>
        <a:lstStyle/>
        <a:p>
          <a:endParaRPr lang="en-US"/>
        </a:p>
      </dgm:t>
    </dgm:pt>
    <dgm:pt modelId="{EC6CB119-B67E-4A4D-BD38-3CFC0F3F2911}" type="pres">
      <dgm:prSet presAssocID="{D2608D8A-D527-4410-89A8-8B0734BA48FD}" presName="cycle" presStyleCnt="0">
        <dgm:presLayoutVars>
          <dgm:dir/>
          <dgm:resizeHandles val="exact"/>
        </dgm:presLayoutVars>
      </dgm:prSet>
      <dgm:spPr/>
      <dgm:t>
        <a:bodyPr/>
        <a:lstStyle/>
        <a:p>
          <a:endParaRPr lang="en-US"/>
        </a:p>
      </dgm:t>
    </dgm:pt>
    <dgm:pt modelId="{BC1F2660-2686-4FDD-A4BB-DD8571DE2573}" type="pres">
      <dgm:prSet presAssocID="{B43832A3-2829-4366-AF96-D4725F38DFFC}" presName="dummy" presStyleCnt="0"/>
      <dgm:spPr/>
    </dgm:pt>
    <dgm:pt modelId="{68D89B01-BF0F-4C2E-9536-B5E89B03E4C7}" type="pres">
      <dgm:prSet presAssocID="{B43832A3-2829-4366-AF96-D4725F38DFFC}" presName="node" presStyleLbl="revTx" presStyleIdx="0" presStyleCnt="5">
        <dgm:presLayoutVars>
          <dgm:bulletEnabled val="1"/>
        </dgm:presLayoutVars>
      </dgm:prSet>
      <dgm:spPr/>
      <dgm:t>
        <a:bodyPr/>
        <a:lstStyle/>
        <a:p>
          <a:endParaRPr lang="en-US"/>
        </a:p>
      </dgm:t>
    </dgm:pt>
    <dgm:pt modelId="{608D1017-F87E-4626-A473-9B9ED70AFAD4}" type="pres">
      <dgm:prSet presAssocID="{E9FDC796-B9DE-4E6A-B47A-9BCC5F4A34A4}" presName="sibTrans" presStyleLbl="node1" presStyleIdx="0" presStyleCnt="5"/>
      <dgm:spPr/>
      <dgm:t>
        <a:bodyPr/>
        <a:lstStyle/>
        <a:p>
          <a:endParaRPr lang="en-US"/>
        </a:p>
      </dgm:t>
    </dgm:pt>
    <dgm:pt modelId="{D9E19688-390C-4AC8-BFCF-85B3779D7438}" type="pres">
      <dgm:prSet presAssocID="{BE47E873-86C2-4DA1-BC07-E80B1B9B6FEB}" presName="dummy" presStyleCnt="0"/>
      <dgm:spPr/>
    </dgm:pt>
    <dgm:pt modelId="{E91858CF-8403-41E4-B25C-B6805231ABA2}" type="pres">
      <dgm:prSet presAssocID="{BE47E873-86C2-4DA1-BC07-E80B1B9B6FEB}" presName="node" presStyleLbl="revTx" presStyleIdx="1" presStyleCnt="5" custScaleX="132926" custScaleY="121353">
        <dgm:presLayoutVars>
          <dgm:bulletEnabled val="1"/>
        </dgm:presLayoutVars>
      </dgm:prSet>
      <dgm:spPr/>
      <dgm:t>
        <a:bodyPr/>
        <a:lstStyle/>
        <a:p>
          <a:endParaRPr lang="en-US"/>
        </a:p>
      </dgm:t>
    </dgm:pt>
    <dgm:pt modelId="{3765763B-C650-46D6-B0A7-41E141A37FD7}" type="pres">
      <dgm:prSet presAssocID="{5F822675-A74C-459F-86B1-B8897B359A10}" presName="sibTrans" presStyleLbl="node1" presStyleIdx="1" presStyleCnt="5"/>
      <dgm:spPr/>
      <dgm:t>
        <a:bodyPr/>
        <a:lstStyle/>
        <a:p>
          <a:endParaRPr lang="en-US"/>
        </a:p>
      </dgm:t>
    </dgm:pt>
    <dgm:pt modelId="{AF3B88B9-3A1A-4FA8-BDB6-E97D99B632EF}" type="pres">
      <dgm:prSet presAssocID="{65224508-D3C9-481C-967B-5B9DDAB77AFA}" presName="dummy" presStyleCnt="0"/>
      <dgm:spPr/>
    </dgm:pt>
    <dgm:pt modelId="{E4AC462B-1986-420D-90ED-BC6B250E6B4C}" type="pres">
      <dgm:prSet presAssocID="{65224508-D3C9-481C-967B-5B9DDAB77AFA}" presName="node" presStyleLbl="revTx" presStyleIdx="2" presStyleCnt="5">
        <dgm:presLayoutVars>
          <dgm:bulletEnabled val="1"/>
        </dgm:presLayoutVars>
      </dgm:prSet>
      <dgm:spPr/>
      <dgm:t>
        <a:bodyPr/>
        <a:lstStyle/>
        <a:p>
          <a:endParaRPr lang="en-US"/>
        </a:p>
      </dgm:t>
    </dgm:pt>
    <dgm:pt modelId="{8223765F-08C3-4B90-9226-C03004573DCF}" type="pres">
      <dgm:prSet presAssocID="{127E53E7-B217-46AF-81B9-8334970585D4}" presName="sibTrans" presStyleLbl="node1" presStyleIdx="2" presStyleCnt="5"/>
      <dgm:spPr/>
      <dgm:t>
        <a:bodyPr/>
        <a:lstStyle/>
        <a:p>
          <a:endParaRPr lang="en-US"/>
        </a:p>
      </dgm:t>
    </dgm:pt>
    <dgm:pt modelId="{08A4928B-2EA4-4A36-BAA7-C65A6BE92580}" type="pres">
      <dgm:prSet presAssocID="{54072862-46D6-4087-B30C-195EE61F34B2}" presName="dummy" presStyleCnt="0"/>
      <dgm:spPr/>
    </dgm:pt>
    <dgm:pt modelId="{14DF2057-221D-4D2C-B1B2-986C54B162A3}" type="pres">
      <dgm:prSet presAssocID="{54072862-46D6-4087-B30C-195EE61F34B2}" presName="node" presStyleLbl="revTx" presStyleIdx="3" presStyleCnt="5">
        <dgm:presLayoutVars>
          <dgm:bulletEnabled val="1"/>
        </dgm:presLayoutVars>
      </dgm:prSet>
      <dgm:spPr/>
      <dgm:t>
        <a:bodyPr/>
        <a:lstStyle/>
        <a:p>
          <a:endParaRPr lang="en-US"/>
        </a:p>
      </dgm:t>
    </dgm:pt>
    <dgm:pt modelId="{7C06869F-9860-40F9-BCB1-FC097612949F}" type="pres">
      <dgm:prSet presAssocID="{FD98EB9D-42CD-4980-9434-6E5602B86C92}" presName="sibTrans" presStyleLbl="node1" presStyleIdx="3" presStyleCnt="5"/>
      <dgm:spPr/>
      <dgm:t>
        <a:bodyPr/>
        <a:lstStyle/>
        <a:p>
          <a:endParaRPr lang="en-US"/>
        </a:p>
      </dgm:t>
    </dgm:pt>
    <dgm:pt modelId="{0F47AE95-52AE-4981-B5CD-C85B480415B5}" type="pres">
      <dgm:prSet presAssocID="{26E363B2-7E75-4848-AFDA-1815ED3F3B1F}" presName="dummy" presStyleCnt="0"/>
      <dgm:spPr/>
    </dgm:pt>
    <dgm:pt modelId="{6C21B580-9E12-4CE0-8D50-DD5F272C50B2}" type="pres">
      <dgm:prSet presAssocID="{26E363B2-7E75-4848-AFDA-1815ED3F3B1F}" presName="node" presStyleLbl="revTx" presStyleIdx="4" presStyleCnt="5">
        <dgm:presLayoutVars>
          <dgm:bulletEnabled val="1"/>
        </dgm:presLayoutVars>
      </dgm:prSet>
      <dgm:spPr/>
      <dgm:t>
        <a:bodyPr/>
        <a:lstStyle/>
        <a:p>
          <a:endParaRPr lang="en-US"/>
        </a:p>
      </dgm:t>
    </dgm:pt>
    <dgm:pt modelId="{B799FCEF-615A-4340-991D-D454F898DD4A}" type="pres">
      <dgm:prSet presAssocID="{297A48B0-942C-4A50-B279-4E461CF184CD}" presName="sibTrans" presStyleLbl="node1" presStyleIdx="4" presStyleCnt="5"/>
      <dgm:spPr/>
      <dgm:t>
        <a:bodyPr/>
        <a:lstStyle/>
        <a:p>
          <a:endParaRPr lang="en-US"/>
        </a:p>
      </dgm:t>
    </dgm:pt>
  </dgm:ptLst>
  <dgm:cxnLst>
    <dgm:cxn modelId="{D9C261D2-BF33-4CAD-A907-448752DAE2AD}" type="presOf" srcId="{FD98EB9D-42CD-4980-9434-6E5602B86C92}" destId="{7C06869F-9860-40F9-BCB1-FC097612949F}" srcOrd="0" destOrd="0" presId="urn:microsoft.com/office/officeart/2005/8/layout/cycle1"/>
    <dgm:cxn modelId="{7D0803A3-E80D-40A3-A397-BEE47A4B7333}" type="presOf" srcId="{65224508-D3C9-481C-967B-5B9DDAB77AFA}" destId="{E4AC462B-1986-420D-90ED-BC6B250E6B4C}" srcOrd="0" destOrd="0" presId="urn:microsoft.com/office/officeart/2005/8/layout/cycle1"/>
    <dgm:cxn modelId="{948449D0-82C6-460A-A0AF-AB71B67F28D2}" srcId="{D2608D8A-D527-4410-89A8-8B0734BA48FD}" destId="{B43832A3-2829-4366-AF96-D4725F38DFFC}" srcOrd="0" destOrd="0" parTransId="{1F7338EA-F4F9-41D6-932C-0497A6C256AA}" sibTransId="{E9FDC796-B9DE-4E6A-B47A-9BCC5F4A34A4}"/>
    <dgm:cxn modelId="{798CFEA2-B5D8-41D5-9223-23150B97415B}" type="presOf" srcId="{54072862-46D6-4087-B30C-195EE61F34B2}" destId="{14DF2057-221D-4D2C-B1B2-986C54B162A3}" srcOrd="0" destOrd="0" presId="urn:microsoft.com/office/officeart/2005/8/layout/cycle1"/>
    <dgm:cxn modelId="{0D148B15-A9DE-41CD-95C3-DCBE890BA406}" type="presOf" srcId="{E9FDC796-B9DE-4E6A-B47A-9BCC5F4A34A4}" destId="{608D1017-F87E-4626-A473-9B9ED70AFAD4}" srcOrd="0" destOrd="0" presId="urn:microsoft.com/office/officeart/2005/8/layout/cycle1"/>
    <dgm:cxn modelId="{1427900C-B3F2-4D22-9055-0B3C10C38E9E}" type="presOf" srcId="{26E363B2-7E75-4848-AFDA-1815ED3F3B1F}" destId="{6C21B580-9E12-4CE0-8D50-DD5F272C50B2}" srcOrd="0" destOrd="0" presId="urn:microsoft.com/office/officeart/2005/8/layout/cycle1"/>
    <dgm:cxn modelId="{A76531C2-3CEF-4745-A97F-44BD53CD11CD}" srcId="{D2608D8A-D527-4410-89A8-8B0734BA48FD}" destId="{65224508-D3C9-481C-967B-5B9DDAB77AFA}" srcOrd="2" destOrd="0" parTransId="{2AE4874F-CD44-4639-81AB-D4F8AB0D0584}" sibTransId="{127E53E7-B217-46AF-81B9-8334970585D4}"/>
    <dgm:cxn modelId="{341FB7FC-9CF6-4A2C-83DA-A8FD3EB40325}" srcId="{D2608D8A-D527-4410-89A8-8B0734BA48FD}" destId="{26E363B2-7E75-4848-AFDA-1815ED3F3B1F}" srcOrd="4" destOrd="0" parTransId="{B27B5C35-4B4B-43D6-AD88-45AB3D7AE0DF}" sibTransId="{297A48B0-942C-4A50-B279-4E461CF184CD}"/>
    <dgm:cxn modelId="{58739996-2A93-4FB8-85AE-236C54EFC5F5}" type="presOf" srcId="{B43832A3-2829-4366-AF96-D4725F38DFFC}" destId="{68D89B01-BF0F-4C2E-9536-B5E89B03E4C7}" srcOrd="0" destOrd="0" presId="urn:microsoft.com/office/officeart/2005/8/layout/cycle1"/>
    <dgm:cxn modelId="{69B5AF6E-E148-430F-99E3-0A94FA1A439F}" srcId="{D2608D8A-D527-4410-89A8-8B0734BA48FD}" destId="{BE47E873-86C2-4DA1-BC07-E80B1B9B6FEB}" srcOrd="1" destOrd="0" parTransId="{1A948852-52DC-44FA-855D-EB3E5EB045E8}" sibTransId="{5F822675-A74C-459F-86B1-B8897B359A10}"/>
    <dgm:cxn modelId="{070D7B42-1796-484C-8521-0575AA4434FC}" type="presOf" srcId="{5F822675-A74C-459F-86B1-B8897B359A10}" destId="{3765763B-C650-46D6-B0A7-41E141A37FD7}" srcOrd="0" destOrd="0" presId="urn:microsoft.com/office/officeart/2005/8/layout/cycle1"/>
    <dgm:cxn modelId="{124278C3-382C-4468-A9D3-9FE3A213ED07}" srcId="{D2608D8A-D527-4410-89A8-8B0734BA48FD}" destId="{54072862-46D6-4087-B30C-195EE61F34B2}" srcOrd="3" destOrd="0" parTransId="{1467F0ED-8F7C-41E6-8BA0-84A56D880FD7}" sibTransId="{FD98EB9D-42CD-4980-9434-6E5602B86C92}"/>
    <dgm:cxn modelId="{65CFC66B-A0D7-48C0-B05E-587AFD77C4ED}" type="presOf" srcId="{BE47E873-86C2-4DA1-BC07-E80B1B9B6FEB}" destId="{E91858CF-8403-41E4-B25C-B6805231ABA2}" srcOrd="0" destOrd="0" presId="urn:microsoft.com/office/officeart/2005/8/layout/cycle1"/>
    <dgm:cxn modelId="{8C47F419-6165-4D00-814A-55F332F37EA6}" type="presOf" srcId="{D2608D8A-D527-4410-89A8-8B0734BA48FD}" destId="{EC6CB119-B67E-4A4D-BD38-3CFC0F3F2911}" srcOrd="0" destOrd="0" presId="urn:microsoft.com/office/officeart/2005/8/layout/cycle1"/>
    <dgm:cxn modelId="{026DA0C4-D8D7-4CC4-A2EA-13F64014C757}" type="presOf" srcId="{297A48B0-942C-4A50-B279-4E461CF184CD}" destId="{B799FCEF-615A-4340-991D-D454F898DD4A}" srcOrd="0" destOrd="0" presId="urn:microsoft.com/office/officeart/2005/8/layout/cycle1"/>
    <dgm:cxn modelId="{D173F037-227F-47DF-80EE-4609B36657F5}" type="presOf" srcId="{127E53E7-B217-46AF-81B9-8334970585D4}" destId="{8223765F-08C3-4B90-9226-C03004573DCF}" srcOrd="0" destOrd="0" presId="urn:microsoft.com/office/officeart/2005/8/layout/cycle1"/>
    <dgm:cxn modelId="{1FADDEA5-DEC8-488C-9B14-C5E65963EACF}" type="presParOf" srcId="{EC6CB119-B67E-4A4D-BD38-3CFC0F3F2911}" destId="{BC1F2660-2686-4FDD-A4BB-DD8571DE2573}" srcOrd="0" destOrd="0" presId="urn:microsoft.com/office/officeart/2005/8/layout/cycle1"/>
    <dgm:cxn modelId="{F0FEF9B9-9FC6-4EAF-84AF-3FC49ECD2379}" type="presParOf" srcId="{EC6CB119-B67E-4A4D-BD38-3CFC0F3F2911}" destId="{68D89B01-BF0F-4C2E-9536-B5E89B03E4C7}" srcOrd="1" destOrd="0" presId="urn:microsoft.com/office/officeart/2005/8/layout/cycle1"/>
    <dgm:cxn modelId="{E40351EB-A29D-4177-B7BF-35C9FB59BAF6}" type="presParOf" srcId="{EC6CB119-B67E-4A4D-BD38-3CFC0F3F2911}" destId="{608D1017-F87E-4626-A473-9B9ED70AFAD4}" srcOrd="2" destOrd="0" presId="urn:microsoft.com/office/officeart/2005/8/layout/cycle1"/>
    <dgm:cxn modelId="{8058E4EA-5D87-4FC2-BC37-AAA90BD07D4C}" type="presParOf" srcId="{EC6CB119-B67E-4A4D-BD38-3CFC0F3F2911}" destId="{D9E19688-390C-4AC8-BFCF-85B3779D7438}" srcOrd="3" destOrd="0" presId="urn:microsoft.com/office/officeart/2005/8/layout/cycle1"/>
    <dgm:cxn modelId="{3BFA2E11-647C-4E09-A0B4-E08C29800F0C}" type="presParOf" srcId="{EC6CB119-B67E-4A4D-BD38-3CFC0F3F2911}" destId="{E91858CF-8403-41E4-B25C-B6805231ABA2}" srcOrd="4" destOrd="0" presId="urn:microsoft.com/office/officeart/2005/8/layout/cycle1"/>
    <dgm:cxn modelId="{AE925426-D3A8-4C7D-AB38-3B336285054B}" type="presParOf" srcId="{EC6CB119-B67E-4A4D-BD38-3CFC0F3F2911}" destId="{3765763B-C650-46D6-B0A7-41E141A37FD7}" srcOrd="5" destOrd="0" presId="urn:microsoft.com/office/officeart/2005/8/layout/cycle1"/>
    <dgm:cxn modelId="{89E50A46-4BBE-4B01-91EB-3AB271D0FBDA}" type="presParOf" srcId="{EC6CB119-B67E-4A4D-BD38-3CFC0F3F2911}" destId="{AF3B88B9-3A1A-4FA8-BDB6-E97D99B632EF}" srcOrd="6" destOrd="0" presId="urn:microsoft.com/office/officeart/2005/8/layout/cycle1"/>
    <dgm:cxn modelId="{84328E38-F57C-4293-9426-B387192CCADD}" type="presParOf" srcId="{EC6CB119-B67E-4A4D-BD38-3CFC0F3F2911}" destId="{E4AC462B-1986-420D-90ED-BC6B250E6B4C}" srcOrd="7" destOrd="0" presId="urn:microsoft.com/office/officeart/2005/8/layout/cycle1"/>
    <dgm:cxn modelId="{15DBC484-5F06-4C77-9055-80F1162853D8}" type="presParOf" srcId="{EC6CB119-B67E-4A4D-BD38-3CFC0F3F2911}" destId="{8223765F-08C3-4B90-9226-C03004573DCF}" srcOrd="8" destOrd="0" presId="urn:microsoft.com/office/officeart/2005/8/layout/cycle1"/>
    <dgm:cxn modelId="{50BE3360-7863-42D0-BE6C-4740AF9A3F5F}" type="presParOf" srcId="{EC6CB119-B67E-4A4D-BD38-3CFC0F3F2911}" destId="{08A4928B-2EA4-4A36-BAA7-C65A6BE92580}" srcOrd="9" destOrd="0" presId="urn:microsoft.com/office/officeart/2005/8/layout/cycle1"/>
    <dgm:cxn modelId="{97FDA818-0F41-4724-BBEE-6044576B9E3B}" type="presParOf" srcId="{EC6CB119-B67E-4A4D-BD38-3CFC0F3F2911}" destId="{14DF2057-221D-4D2C-B1B2-986C54B162A3}" srcOrd="10" destOrd="0" presId="urn:microsoft.com/office/officeart/2005/8/layout/cycle1"/>
    <dgm:cxn modelId="{E557280D-0F1F-4A88-8E47-F60CC3BF8DC7}" type="presParOf" srcId="{EC6CB119-B67E-4A4D-BD38-3CFC0F3F2911}" destId="{7C06869F-9860-40F9-BCB1-FC097612949F}" srcOrd="11" destOrd="0" presId="urn:microsoft.com/office/officeart/2005/8/layout/cycle1"/>
    <dgm:cxn modelId="{8B550561-985B-4A8B-ACE0-A1E08E883537}" type="presParOf" srcId="{EC6CB119-B67E-4A4D-BD38-3CFC0F3F2911}" destId="{0F47AE95-52AE-4981-B5CD-C85B480415B5}" srcOrd="12" destOrd="0" presId="urn:microsoft.com/office/officeart/2005/8/layout/cycle1"/>
    <dgm:cxn modelId="{917F178C-CE49-4B4F-9EB4-A73780FC0DD1}" type="presParOf" srcId="{EC6CB119-B67E-4A4D-BD38-3CFC0F3F2911}" destId="{6C21B580-9E12-4CE0-8D50-DD5F272C50B2}" srcOrd="13" destOrd="0" presId="urn:microsoft.com/office/officeart/2005/8/layout/cycle1"/>
    <dgm:cxn modelId="{7C771116-9308-42E6-B3EE-814EFF28CD5B}" type="presParOf" srcId="{EC6CB119-B67E-4A4D-BD38-3CFC0F3F2911}" destId="{B799FCEF-615A-4340-991D-D454F898DD4A}" srcOrd="14"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89B01-BF0F-4C2E-9536-B5E89B03E4C7}">
      <dsp:nvSpPr>
        <dsp:cNvPr id="0" name=""/>
        <dsp:cNvSpPr/>
      </dsp:nvSpPr>
      <dsp:spPr>
        <a:xfrm>
          <a:off x="2316741" y="16207"/>
          <a:ext cx="559686" cy="559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re-box</a:t>
          </a:r>
          <a:endParaRPr lang="en-US" sz="1200" kern="1200" dirty="0"/>
        </a:p>
      </dsp:txBody>
      <dsp:txXfrm>
        <a:off x="2316741" y="16207"/>
        <a:ext cx="559686" cy="559686"/>
      </dsp:txXfrm>
    </dsp:sp>
    <dsp:sp modelId="{608D1017-F87E-4626-A473-9B9ED70AFAD4}">
      <dsp:nvSpPr>
        <dsp:cNvPr id="0" name=""/>
        <dsp:cNvSpPr/>
      </dsp:nvSpPr>
      <dsp:spPr>
        <a:xfrm>
          <a:off x="1000319" y="35"/>
          <a:ext cx="2098219" cy="2098219"/>
        </a:xfrm>
        <a:prstGeom prst="circularArrow">
          <a:avLst>
            <a:gd name="adj1" fmla="val 5202"/>
            <a:gd name="adj2" fmla="val 336011"/>
            <a:gd name="adj3" fmla="val 21072067"/>
            <a:gd name="adj4" fmla="val 19766588"/>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1858CF-8403-41E4-B25C-B6805231ABA2}">
      <dsp:nvSpPr>
        <dsp:cNvPr id="0" name=""/>
        <dsp:cNvSpPr/>
      </dsp:nvSpPr>
      <dsp:spPr>
        <a:xfrm>
          <a:off x="2562760" y="997203"/>
          <a:ext cx="743969" cy="679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collecting event sort</a:t>
          </a:r>
          <a:endParaRPr lang="en-US" sz="1200" kern="1200" dirty="0"/>
        </a:p>
      </dsp:txBody>
      <dsp:txXfrm>
        <a:off x="2562760" y="997203"/>
        <a:ext cx="743969" cy="679196"/>
      </dsp:txXfrm>
    </dsp:sp>
    <dsp:sp modelId="{3765763B-C650-46D6-B0A7-41E141A37FD7}">
      <dsp:nvSpPr>
        <dsp:cNvPr id="0" name=""/>
        <dsp:cNvSpPr/>
      </dsp:nvSpPr>
      <dsp:spPr>
        <a:xfrm>
          <a:off x="1000319" y="35"/>
          <a:ext cx="2098219" cy="2098219"/>
        </a:xfrm>
        <a:prstGeom prst="circularArrow">
          <a:avLst>
            <a:gd name="adj1" fmla="val 5202"/>
            <a:gd name="adj2" fmla="val 336011"/>
            <a:gd name="adj3" fmla="val 4014285"/>
            <a:gd name="adj4" fmla="val 2541815"/>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AC462B-1986-420D-90ED-BC6B250E6B4C}">
      <dsp:nvSpPr>
        <dsp:cNvPr id="0" name=""/>
        <dsp:cNvSpPr/>
      </dsp:nvSpPr>
      <dsp:spPr>
        <a:xfrm>
          <a:off x="1769585" y="1700177"/>
          <a:ext cx="559686" cy="559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check taxon names</a:t>
          </a:r>
          <a:endParaRPr lang="en-US" sz="1200" kern="1200" dirty="0"/>
        </a:p>
      </dsp:txBody>
      <dsp:txXfrm>
        <a:off x="1769585" y="1700177"/>
        <a:ext cx="559686" cy="559686"/>
      </dsp:txXfrm>
    </dsp:sp>
    <dsp:sp modelId="{8223765F-08C3-4B90-9226-C03004573DCF}">
      <dsp:nvSpPr>
        <dsp:cNvPr id="0" name=""/>
        <dsp:cNvSpPr/>
      </dsp:nvSpPr>
      <dsp:spPr>
        <a:xfrm>
          <a:off x="1000319" y="35"/>
          <a:ext cx="2098219" cy="2098219"/>
        </a:xfrm>
        <a:prstGeom prst="circularArrow">
          <a:avLst>
            <a:gd name="adj1" fmla="val 5202"/>
            <a:gd name="adj2" fmla="val 336011"/>
            <a:gd name="adj3" fmla="val 8210177"/>
            <a:gd name="adj4" fmla="val 6449704"/>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DF2057-221D-4D2C-B1B2-986C54B162A3}">
      <dsp:nvSpPr>
        <dsp:cNvPr id="0" name=""/>
        <dsp:cNvSpPr/>
      </dsp:nvSpPr>
      <dsp:spPr>
        <a:xfrm>
          <a:off x="884270" y="1056958"/>
          <a:ext cx="559686" cy="559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enter taxon names</a:t>
          </a:r>
          <a:endParaRPr lang="en-US" sz="1200" kern="1200" dirty="0"/>
        </a:p>
      </dsp:txBody>
      <dsp:txXfrm>
        <a:off x="884270" y="1056958"/>
        <a:ext cx="559686" cy="559686"/>
      </dsp:txXfrm>
    </dsp:sp>
    <dsp:sp modelId="{7C06869F-9860-40F9-BCB1-FC097612949F}">
      <dsp:nvSpPr>
        <dsp:cNvPr id="0" name=""/>
        <dsp:cNvSpPr/>
      </dsp:nvSpPr>
      <dsp:spPr>
        <a:xfrm>
          <a:off x="1000319" y="35"/>
          <a:ext cx="2098219" cy="2098219"/>
        </a:xfrm>
        <a:prstGeom prst="circularArrow">
          <a:avLst>
            <a:gd name="adj1" fmla="val 5202"/>
            <a:gd name="adj2" fmla="val 336011"/>
            <a:gd name="adj3" fmla="val 12297401"/>
            <a:gd name="adj4" fmla="val 10771146"/>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21B580-9E12-4CE0-8D50-DD5F272C50B2}">
      <dsp:nvSpPr>
        <dsp:cNvPr id="0" name=""/>
        <dsp:cNvSpPr/>
      </dsp:nvSpPr>
      <dsp:spPr>
        <a:xfrm>
          <a:off x="1222430" y="16207"/>
          <a:ext cx="559686" cy="559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rank sort</a:t>
          </a:r>
          <a:endParaRPr lang="en-US" sz="1200" kern="1200" dirty="0"/>
        </a:p>
      </dsp:txBody>
      <dsp:txXfrm>
        <a:off x="1222430" y="16207"/>
        <a:ext cx="559686" cy="559686"/>
      </dsp:txXfrm>
    </dsp:sp>
    <dsp:sp modelId="{B799FCEF-615A-4340-991D-D454F898DD4A}">
      <dsp:nvSpPr>
        <dsp:cNvPr id="0" name=""/>
        <dsp:cNvSpPr/>
      </dsp:nvSpPr>
      <dsp:spPr>
        <a:xfrm>
          <a:off x="1000319" y="35"/>
          <a:ext cx="2098219" cy="2098219"/>
        </a:xfrm>
        <a:prstGeom prst="circularArrow">
          <a:avLst>
            <a:gd name="adj1" fmla="val 5202"/>
            <a:gd name="adj2" fmla="val 336011"/>
            <a:gd name="adj3" fmla="val 16865275"/>
            <a:gd name="adj4" fmla="val 15198714"/>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621F47-CC9F-4B38-A79D-41608FECAD4E}" type="datetimeFigureOut">
              <a:rPr lang="en-US" smtClean="0"/>
              <a:pPr/>
              <a:t>5/1/2012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B6A597-0BC9-4F5D-BA8B-041FC68A6BC0}" type="slidenum">
              <a:rPr lang="en-US" smtClean="0"/>
              <a:pPr/>
              <a:t>‹#›</a:t>
            </a:fld>
            <a:endParaRPr lang="en-US" dirty="0"/>
          </a:p>
        </p:txBody>
      </p:sp>
    </p:spTree>
    <p:extLst>
      <p:ext uri="{BB962C8B-B14F-4D97-AF65-F5344CB8AC3E}">
        <p14:creationId xmlns:p14="http://schemas.microsoft.com/office/powerpoint/2010/main" val="255063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One</a:t>
            </a:r>
            <a:r>
              <a:rPr lang="en-US" baseline="0" smtClean="0"/>
              <a:t> of iDigBio’s goals is to assist the biodiversity collections community in finding ways to streamline digitization.</a:t>
            </a:r>
          </a:p>
          <a:p>
            <a:r>
              <a:rPr lang="en-US" baseline="0" smtClean="0"/>
              <a:t>That might be taking photos, data entry, specimen preparation, label handling, file naming, image processing, etc….</a:t>
            </a:r>
          </a:p>
          <a:p>
            <a:endParaRPr lang="en-US" baseline="0" smtClean="0"/>
          </a:p>
          <a:p>
            <a:r>
              <a:rPr lang="en-US" baseline="0" smtClean="0"/>
              <a:t>Scenes on this slide are from L &gt;R, top row first: University of Kansas Biodiversity Institute Entomology Department, Harvard Entomology (Formicidae), </a:t>
            </a:r>
            <a:r>
              <a:rPr lang="en-US" baseline="0" smtClean="0"/>
              <a:t>University of Kansas Biodiversity Institute Entomology Department, Tall Timbers Research Station (TTRS) Florida, Yale Peabody Museum (YPM) Invertebrate Zoology Collection, YPM Entomology Collection, New York Botanical Garden (NYBG) and the YPM Invertebrate Paleontology Department.</a:t>
            </a:r>
            <a:endParaRPr lang="en-US"/>
          </a:p>
        </p:txBody>
      </p:sp>
      <p:sp>
        <p:nvSpPr>
          <p:cNvPr id="4" name="Slide Number Placeholder 3"/>
          <p:cNvSpPr>
            <a:spLocks noGrp="1"/>
          </p:cNvSpPr>
          <p:nvPr>
            <p:ph type="sldNum" sz="quarter" idx="10"/>
          </p:nvPr>
        </p:nvSpPr>
        <p:spPr/>
        <p:txBody>
          <a:bodyPr/>
          <a:lstStyle/>
          <a:p>
            <a:fld id="{52B6A597-0BC9-4F5D-BA8B-041FC68A6BC0}" type="slidenum">
              <a:rPr lang="en-US" smtClean="0"/>
              <a:pPr/>
              <a:t>1</a:t>
            </a:fld>
            <a:endParaRPr lang="en-US" dirty="0"/>
          </a:p>
        </p:txBody>
      </p:sp>
    </p:spTree>
    <p:extLst>
      <p:ext uri="{BB962C8B-B14F-4D97-AF65-F5344CB8AC3E}">
        <p14:creationId xmlns:p14="http://schemas.microsoft.com/office/powerpoint/2010/main" val="3109062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Some examples of changes we saw</a:t>
            </a:r>
            <a:r>
              <a:rPr lang="en-US" baseline="0" smtClean="0"/>
              <a:t> in various collections</a:t>
            </a:r>
          </a:p>
          <a:p>
            <a:r>
              <a:rPr lang="en-US" baseline="0" smtClean="0"/>
              <a:t>as they adapt to improve their digitization.</a:t>
            </a:r>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Workflow</a:t>
            </a:r>
            <a:r>
              <a:rPr lang="en-US" baseline="0" smtClean="0"/>
              <a:t> Creation and improvement process.</a:t>
            </a:r>
          </a:p>
          <a:p>
            <a:r>
              <a:rPr lang="en-US" baseline="0" smtClean="0"/>
              <a:t>See the next slide for a Mock up example of how one might evaluate a particular Task Cluster in this workflow pattern.</a:t>
            </a:r>
            <a:endParaRPr lang="en-US"/>
          </a:p>
        </p:txBody>
      </p:sp>
      <p:sp>
        <p:nvSpPr>
          <p:cNvPr id="4" name="Slide Number Placeholder 3"/>
          <p:cNvSpPr>
            <a:spLocks noGrp="1"/>
          </p:cNvSpPr>
          <p:nvPr>
            <p:ph type="sldNum" sz="quarter" idx="10"/>
          </p:nvPr>
        </p:nvSpPr>
        <p:spPr/>
        <p:txBody>
          <a:bodyPr/>
          <a:lstStyle/>
          <a:p>
            <a:fld id="{52B6A597-0BC9-4F5D-BA8B-041FC68A6BC0}" type="slidenum">
              <a:rPr lang="en-US" smtClean="0"/>
              <a:pPr/>
              <a:t>11</a:t>
            </a:fld>
            <a:endParaRPr lang="en-US" dirty="0"/>
          </a:p>
        </p:txBody>
      </p:sp>
    </p:spTree>
    <p:extLst>
      <p:ext uri="{BB962C8B-B14F-4D97-AF65-F5344CB8AC3E}">
        <p14:creationId xmlns:p14="http://schemas.microsoft.com/office/powerpoint/2010/main" val="1910426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a:t>
            </a:r>
            <a:r>
              <a:rPr lang="en-US" baseline="0" dirty="0" smtClean="0"/>
              <a:t> Flow Mock up </a:t>
            </a:r>
            <a:r>
              <a:rPr lang="en-US" baseline="0" smtClean="0"/>
              <a:t>for </a:t>
            </a:r>
            <a:r>
              <a:rPr lang="en-US" baseline="0" smtClean="0"/>
              <a:t>Upcoming </a:t>
            </a:r>
            <a:r>
              <a:rPr lang="en-US" baseline="0" dirty="0" smtClean="0"/>
              <a:t>DROID </a:t>
            </a:r>
            <a:r>
              <a:rPr lang="en-US" baseline="0" smtClean="0"/>
              <a:t>workshop</a:t>
            </a:r>
            <a:r>
              <a:rPr lang="en-US" baseline="0" smtClean="0"/>
              <a:t>.</a:t>
            </a:r>
          </a:p>
          <a:p>
            <a:endParaRPr lang="en-US" baseline="0" smtClean="0"/>
          </a:p>
          <a:p>
            <a:r>
              <a:rPr lang="en-US" baseline="0" smtClean="0"/>
              <a:t>The left column  is a list of all tasks at the pre-digitization step.</a:t>
            </a:r>
          </a:p>
          <a:p>
            <a:r>
              <a:rPr lang="en-US" baseline="0" smtClean="0"/>
              <a:t>The top row is a list of criteria to on which to evaluate each step for a possible place to make improvements in some way.</a:t>
            </a:r>
          </a:p>
          <a:p>
            <a:endParaRPr lang="en-US" baseline="0" smtClean="0"/>
          </a:p>
          <a:p>
            <a:r>
              <a:rPr lang="en-US" baseline="0" smtClean="0"/>
              <a:t>The results of these will be posted to help the community compare tasks</a:t>
            </a:r>
          </a:p>
          <a:p>
            <a:r>
              <a:rPr lang="en-US" baseline="0" smtClean="0"/>
              <a:t>and create a road map for using the data gathered to speed things up!</a:t>
            </a:r>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Bryan Kalm’s digitization</a:t>
            </a:r>
            <a:r>
              <a:rPr lang="en-US" baseline="0" smtClean="0"/>
              <a:t> maturity scale.</a:t>
            </a:r>
            <a:br>
              <a:rPr lang="en-US" baseline="0" smtClean="0"/>
            </a:br>
            <a:r>
              <a:rPr lang="en-US" baseline="0" smtClean="0"/>
              <a:t>useful for organizations looking to benchmark their overall maturity within and between collections.</a:t>
            </a:r>
            <a:endParaRPr lang="en-US"/>
          </a:p>
        </p:txBody>
      </p:sp>
      <p:sp>
        <p:nvSpPr>
          <p:cNvPr id="4" name="Slide Number Placeholder 3"/>
          <p:cNvSpPr>
            <a:spLocks noGrp="1"/>
          </p:cNvSpPr>
          <p:nvPr>
            <p:ph type="sldNum" sz="quarter" idx="10"/>
          </p:nvPr>
        </p:nvSpPr>
        <p:spPr/>
        <p:txBody>
          <a:bodyPr/>
          <a:lstStyle/>
          <a:p>
            <a:fld id="{52B6A597-0BC9-4F5D-BA8B-041FC68A6BC0}" type="slidenum">
              <a:rPr lang="en-US" smtClean="0"/>
              <a:pPr/>
              <a:t>13</a:t>
            </a:fld>
            <a:endParaRPr lang="en-US" dirty="0"/>
          </a:p>
        </p:txBody>
      </p:sp>
    </p:spTree>
    <p:extLst>
      <p:ext uri="{BB962C8B-B14F-4D97-AF65-F5344CB8AC3E}">
        <p14:creationId xmlns:p14="http://schemas.microsoft.com/office/powerpoint/2010/main" val="3196120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sample of the digitization maturity scale</a:t>
            </a:r>
            <a:r>
              <a:rPr lang="en-US" baseline="0" smtClean="0"/>
              <a:t> criteria…shown here for level 1 and level 5 for comparison.</a:t>
            </a:r>
          </a:p>
        </p:txBody>
      </p:sp>
      <p:sp>
        <p:nvSpPr>
          <p:cNvPr id="4" name="Slide Number Placeholder 3"/>
          <p:cNvSpPr>
            <a:spLocks noGrp="1"/>
          </p:cNvSpPr>
          <p:nvPr>
            <p:ph type="sldNum" sz="quarter" idx="10"/>
          </p:nvPr>
        </p:nvSpPr>
        <p:spPr/>
        <p:txBody>
          <a:bodyPr/>
          <a:lstStyle/>
          <a:p>
            <a:fld id="{52B6A597-0BC9-4F5D-BA8B-041FC68A6BC0}" type="slidenum">
              <a:rPr lang="en-US" smtClean="0"/>
              <a:pPr/>
              <a:t>15</a:t>
            </a:fld>
            <a:endParaRPr lang="en-US" dirty="0"/>
          </a:p>
        </p:txBody>
      </p:sp>
    </p:spTree>
    <p:extLst>
      <p:ext uri="{BB962C8B-B14F-4D97-AF65-F5344CB8AC3E}">
        <p14:creationId xmlns:p14="http://schemas.microsoft.com/office/powerpoint/2010/main" val="1097590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papers influencing</a:t>
            </a:r>
            <a:r>
              <a:rPr lang="en-US" baseline="0" smtClean="0"/>
              <a:t> our take on data we gathered and what we observed.</a:t>
            </a:r>
            <a:endParaRPr lang="en-US"/>
          </a:p>
        </p:txBody>
      </p:sp>
      <p:sp>
        <p:nvSpPr>
          <p:cNvPr id="4" name="Slide Number Placeholder 3"/>
          <p:cNvSpPr>
            <a:spLocks noGrp="1"/>
          </p:cNvSpPr>
          <p:nvPr>
            <p:ph type="sldNum" sz="quarter" idx="10"/>
          </p:nvPr>
        </p:nvSpPr>
        <p:spPr/>
        <p:txBody>
          <a:bodyPr/>
          <a:lstStyle/>
          <a:p>
            <a:fld id="{52B6A597-0BC9-4F5D-BA8B-041FC68A6BC0}" type="slidenum">
              <a:rPr lang="en-US" smtClean="0"/>
              <a:pPr/>
              <a:t>16</a:t>
            </a:fld>
            <a:endParaRPr lang="en-US" dirty="0"/>
          </a:p>
        </p:txBody>
      </p:sp>
    </p:spTree>
    <p:extLst>
      <p:ext uri="{BB962C8B-B14F-4D97-AF65-F5344CB8AC3E}">
        <p14:creationId xmlns:p14="http://schemas.microsoft.com/office/powerpoint/2010/main" val="526465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Thanks!</a:t>
            </a:r>
            <a:r>
              <a:rPr lang="en-US" baseline="0" smtClean="0"/>
              <a:t> from all at iDigBio</a:t>
            </a:r>
            <a:endParaRPr lang="en-US"/>
          </a:p>
        </p:txBody>
      </p:sp>
      <p:sp>
        <p:nvSpPr>
          <p:cNvPr id="4" name="Slide Number Placeholder 3"/>
          <p:cNvSpPr>
            <a:spLocks noGrp="1"/>
          </p:cNvSpPr>
          <p:nvPr>
            <p:ph type="sldNum" sz="quarter" idx="10"/>
          </p:nvPr>
        </p:nvSpPr>
        <p:spPr/>
        <p:txBody>
          <a:bodyPr/>
          <a:lstStyle/>
          <a:p>
            <a:fld id="{52B6A597-0BC9-4F5D-BA8B-041FC68A6BC0}" type="slidenum">
              <a:rPr lang="en-US" smtClean="0"/>
              <a:pPr/>
              <a:t>17</a:t>
            </a:fld>
            <a:endParaRPr lang="en-US" dirty="0"/>
          </a:p>
        </p:txBody>
      </p:sp>
    </p:spTree>
    <p:extLst>
      <p:ext uri="{BB962C8B-B14F-4D97-AF65-F5344CB8AC3E}">
        <p14:creationId xmlns:p14="http://schemas.microsoft.com/office/powerpoint/2010/main" val="2125184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a:t>
            </a:r>
            <a:r>
              <a:rPr lang="en-US" baseline="0" smtClean="0"/>
              <a:t> begin our efforts in late 2011 putting a survey of questions together for visiting a variety of collections.</a:t>
            </a:r>
          </a:p>
          <a:p>
            <a:r>
              <a:rPr lang="en-US" baseline="0" smtClean="0"/>
              <a:t>Our collections to visit are chosen by input from the iDigBio staff to cover small and large collections of many types.</a:t>
            </a:r>
          </a:p>
          <a:p>
            <a:r>
              <a:rPr lang="en-US" baseline="0" smtClean="0"/>
              <a:t>We are effectively carrying out </a:t>
            </a:r>
            <a:r>
              <a:rPr lang="en-US" i="1" baseline="0" smtClean="0"/>
              <a:t>benchmarking – step 1</a:t>
            </a:r>
            <a:r>
              <a:rPr lang="en-US" i="0" baseline="0" smtClean="0"/>
              <a:t>. We are looking at what everyone is doing to see where the </a:t>
            </a:r>
          </a:p>
          <a:p>
            <a:r>
              <a:rPr lang="en-US" i="0" baseline="0" smtClean="0"/>
              <a:t>common overlap is in order to further the discussion and put together a conceptual model for the community</a:t>
            </a:r>
          </a:p>
          <a:p>
            <a:r>
              <a:rPr lang="en-US" i="0" baseline="0" smtClean="0"/>
              <a:t>to utilize as a method to systematically hunt for places to make our processes more efficient.</a:t>
            </a:r>
          </a:p>
          <a:p>
            <a:endParaRPr lang="en-US" i="0" baseline="0" smtClean="0"/>
          </a:p>
          <a:p>
            <a:r>
              <a:rPr lang="en-US" i="0" baseline="0" smtClean="0"/>
              <a:t>After our surveys and visits, we submitted a paper and are now planning our first digitization workshop to </a:t>
            </a:r>
          </a:p>
          <a:p>
            <a:r>
              <a:rPr lang="en-US" i="0" baseline="0" smtClean="0"/>
              <a:t>try and utilize this model for finding places to digitize faster, more efficiently and with less error.</a:t>
            </a:r>
          </a:p>
          <a:p>
            <a:endParaRPr lang="en-US" i="0" baseline="0" smtClean="0"/>
          </a:p>
          <a:p>
            <a:r>
              <a:rPr lang="en-US" i="0" baseline="0" smtClean="0"/>
              <a:t>In our research, we discovered Bryan Kalms, Business Analyst on the Atlas of Living Australia project.</a:t>
            </a:r>
          </a:p>
          <a:p>
            <a:r>
              <a:rPr lang="en-US" i="0" baseline="0" smtClean="0"/>
              <a:t>His Digitization Guide, published in February 2012 addresses </a:t>
            </a:r>
            <a:r>
              <a:rPr lang="en-US" b="1" i="0" baseline="0" smtClean="0"/>
              <a:t>Digitization Maturity</a:t>
            </a:r>
            <a:r>
              <a:rPr lang="en-US" b="0" i="0" baseline="0" smtClean="0"/>
              <a:t> – a chart for looking at digitization from an organizational perspective.</a:t>
            </a:r>
          </a:p>
          <a:p>
            <a:r>
              <a:rPr lang="en-US" b="0" i="0" baseline="0" smtClean="0"/>
              <a:t>It seems to be a useful model to add to our toolkit when evaluating organizational and overall workflow patterns in these digitization efforts.</a:t>
            </a:r>
            <a:endParaRPr lang="en-US"/>
          </a:p>
        </p:txBody>
      </p:sp>
      <p:sp>
        <p:nvSpPr>
          <p:cNvPr id="4" name="Slide Number Placeholder 3"/>
          <p:cNvSpPr>
            <a:spLocks noGrp="1"/>
          </p:cNvSpPr>
          <p:nvPr>
            <p:ph type="sldNum" sz="quarter" idx="10"/>
          </p:nvPr>
        </p:nvSpPr>
        <p:spPr/>
        <p:txBody>
          <a:bodyPr/>
          <a:lstStyle/>
          <a:p>
            <a:fld id="{52B6A597-0BC9-4F5D-BA8B-041FC68A6BC0}" type="slidenum">
              <a:rPr lang="en-US" smtClean="0"/>
              <a:pPr/>
              <a:t>2</a:t>
            </a:fld>
            <a:endParaRPr lang="en-US" dirty="0"/>
          </a:p>
        </p:txBody>
      </p:sp>
    </p:spTree>
    <p:extLst>
      <p:ext uri="{BB962C8B-B14F-4D97-AF65-F5344CB8AC3E}">
        <p14:creationId xmlns:p14="http://schemas.microsoft.com/office/powerpoint/2010/main" val="1251895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Our survey and feedback.</a:t>
            </a:r>
          </a:p>
          <a:p>
            <a:r>
              <a:rPr lang="en-US" smtClean="0"/>
              <a:t>Note it will be available</a:t>
            </a:r>
            <a:r>
              <a:rPr lang="en-US" baseline="0" smtClean="0"/>
              <a:t> online.</a:t>
            </a:r>
          </a:p>
          <a:p>
            <a:r>
              <a:rPr lang="en-US" baseline="0" smtClean="0"/>
              <a:t>We value your feedback to improve upon it.</a:t>
            </a:r>
            <a:endParaRPr lang="en-US"/>
          </a:p>
        </p:txBody>
      </p:sp>
      <p:sp>
        <p:nvSpPr>
          <p:cNvPr id="4" name="Slide Number Placeholder 3"/>
          <p:cNvSpPr>
            <a:spLocks noGrp="1"/>
          </p:cNvSpPr>
          <p:nvPr>
            <p:ph type="sldNum" sz="quarter" idx="10"/>
          </p:nvPr>
        </p:nvSpPr>
        <p:spPr/>
        <p:txBody>
          <a:bodyPr/>
          <a:lstStyle/>
          <a:p>
            <a:fld id="{52B6A597-0BC9-4F5D-BA8B-041FC68A6BC0}" type="slidenum">
              <a:rPr lang="en-US" smtClean="0"/>
              <a:pPr/>
              <a:t>3</a:t>
            </a:fld>
            <a:endParaRPr lang="en-US" dirty="0"/>
          </a:p>
        </p:txBody>
      </p:sp>
    </p:spTree>
    <p:extLst>
      <p:ext uri="{BB962C8B-B14F-4D97-AF65-F5344CB8AC3E}">
        <p14:creationId xmlns:p14="http://schemas.microsoft.com/office/powerpoint/2010/main" val="25965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Kinds of collections we visited</a:t>
            </a:r>
            <a:endParaRPr lang="en-US"/>
          </a:p>
        </p:txBody>
      </p:sp>
      <p:sp>
        <p:nvSpPr>
          <p:cNvPr id="4" name="Slide Number Placeholder 3"/>
          <p:cNvSpPr>
            <a:spLocks noGrp="1"/>
          </p:cNvSpPr>
          <p:nvPr>
            <p:ph type="sldNum" sz="quarter" idx="10"/>
          </p:nvPr>
        </p:nvSpPr>
        <p:spPr/>
        <p:txBody>
          <a:bodyPr/>
          <a:lstStyle/>
          <a:p>
            <a:fld id="{52B6A597-0BC9-4F5D-BA8B-041FC68A6BC0}" type="slidenum">
              <a:rPr lang="en-US" smtClean="0"/>
              <a:pPr/>
              <a:t>4</a:t>
            </a:fld>
            <a:endParaRPr lang="en-US" dirty="0"/>
          </a:p>
        </p:txBody>
      </p:sp>
    </p:spTree>
    <p:extLst>
      <p:ext uri="{BB962C8B-B14F-4D97-AF65-F5344CB8AC3E}">
        <p14:creationId xmlns:p14="http://schemas.microsoft.com/office/powerpoint/2010/main" val="1563433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influenced by Tann</a:t>
            </a:r>
            <a:r>
              <a:rPr lang="en-US" baseline="0" smtClean="0"/>
              <a:t> </a:t>
            </a:r>
            <a:r>
              <a:rPr lang="en-US" baseline="0" dirty="0" smtClean="0"/>
              <a:t>and Flemons paper.</a:t>
            </a:r>
            <a:endParaRPr lang="en-US" dirty="0" smtClean="0"/>
          </a:p>
          <a:p>
            <a:r>
              <a:rPr lang="en-US" dirty="0" smtClean="0"/>
              <a:t>http://australianmuseum.net.au/Uploads/Documents/23183/Data%20Capture%20of%20specimen%20labels%20using%20volunteers%20-%20Tann%20and%20Flemons%202008.pdf</a:t>
            </a:r>
          </a:p>
          <a:p>
            <a:endParaRPr lang="en-US" smtClean="0"/>
          </a:p>
          <a:p>
            <a:r>
              <a:rPr lang="en-US" smtClean="0"/>
              <a:t>Our overall</a:t>
            </a:r>
            <a:r>
              <a:rPr lang="en-US" baseline="0" smtClean="0"/>
              <a:t> groups (Task Clusters) seen across collection types.</a:t>
            </a:r>
            <a:endParaRPr lang="en-US" smtClean="0"/>
          </a:p>
          <a:p>
            <a:endParaRPr lang="en-US" dirty="0" smtClean="0"/>
          </a:p>
        </p:txBody>
      </p:sp>
      <p:sp>
        <p:nvSpPr>
          <p:cNvPr id="4" name="Slide Number Placeholder 3"/>
          <p:cNvSpPr>
            <a:spLocks noGrp="1"/>
          </p:cNvSpPr>
          <p:nvPr>
            <p:ph type="sldNum" sz="quarter" idx="10"/>
          </p:nvPr>
        </p:nvSpPr>
        <p:spPr/>
        <p:txBody>
          <a:bodyPr/>
          <a:lstStyle/>
          <a:p>
            <a:fld id="{52B6A597-0BC9-4F5D-BA8B-041FC68A6BC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Susan Butts published a formula for figuring</a:t>
            </a:r>
            <a:r>
              <a:rPr lang="en-US" baseline="0" dirty="0" smtClean="0"/>
              <a:t> out how to decide what to digitize (move from the </a:t>
            </a:r>
            <a:r>
              <a:rPr lang="en-US" baseline="0" dirty="0" err="1" smtClean="0"/>
              <a:t>stratigraphic</a:t>
            </a:r>
            <a:r>
              <a:rPr lang="en-US" baseline="0" dirty="0" smtClean="0"/>
              <a:t> to the systematic collection).</a:t>
            </a:r>
            <a:endParaRPr lang="en-US" dirty="0" smtClean="0"/>
          </a:p>
          <a:p>
            <a:endParaRPr lang="en-US" dirty="0" smtClean="0"/>
          </a:p>
          <a:p>
            <a:r>
              <a:rPr lang="en-US" dirty="0" smtClean="0"/>
              <a:t>Yale’s Entomology</a:t>
            </a:r>
            <a:r>
              <a:rPr lang="en-US" baseline="0" dirty="0" smtClean="0"/>
              <a:t> Department is an example of the first path.</a:t>
            </a:r>
          </a:p>
          <a:p>
            <a:endParaRPr lang="en-US" baseline="0" dirty="0" smtClean="0"/>
          </a:p>
          <a:p>
            <a:r>
              <a:rPr lang="en-US" baseline="0" dirty="0" smtClean="0"/>
              <a:t>We have seen herbariums utilizing the second path.</a:t>
            </a:r>
          </a:p>
          <a:p>
            <a:r>
              <a:rPr lang="en-US" baseline="0" dirty="0" smtClean="0"/>
              <a:t>Necessitates keeping track of what </a:t>
            </a:r>
            <a:r>
              <a:rPr lang="en-US" baseline="0" smtClean="0"/>
              <a:t>is </a:t>
            </a:r>
            <a:r>
              <a:rPr lang="en-US" baseline="0" smtClean="0"/>
              <a:t>databased</a:t>
            </a:r>
            <a:r>
              <a:rPr lang="en-US" baseline="0" dirty="0" smtClean="0"/>
              <a:t>, but not imaged</a:t>
            </a:r>
          </a:p>
          <a:p>
            <a:r>
              <a:rPr lang="en-US" baseline="0" dirty="0" smtClean="0"/>
              <a:t>and</a:t>
            </a:r>
          </a:p>
          <a:p>
            <a:r>
              <a:rPr lang="en-US" baseline="0" dirty="0" smtClean="0"/>
              <a:t>what is imaged, but not yet in the database.</a:t>
            </a:r>
          </a:p>
          <a:p>
            <a:endParaRPr lang="en-US" baseline="0" dirty="0" smtClean="0"/>
          </a:p>
          <a:p>
            <a:r>
              <a:rPr lang="en-US" baseline="0" dirty="0" smtClean="0"/>
              <a:t>The last path minimizes specimen handling and is best suited to those collection types </a:t>
            </a:r>
          </a:p>
          <a:p>
            <a:r>
              <a:rPr lang="en-US" baseline="0" dirty="0" smtClean="0"/>
              <a:t>where imaging the specimen (and the label) at the same time is feasible.</a:t>
            </a:r>
          </a:p>
          <a:p>
            <a:r>
              <a:rPr lang="en-US" baseline="0" dirty="0" smtClean="0"/>
              <a:t>Herbarium specimens, and other specimen types (like bird skins) where the label can be placed</a:t>
            </a:r>
          </a:p>
          <a:p>
            <a:r>
              <a:rPr lang="en-US" baseline="0" dirty="0" smtClean="0"/>
              <a:t>in the image field are well-suited to this flow.</a:t>
            </a:r>
          </a:p>
          <a:p>
            <a:endParaRPr lang="en-US" baseline="0" dirty="0" smtClean="0"/>
          </a:p>
          <a:p>
            <a:r>
              <a:rPr lang="en-US" baseline="0" dirty="0" smtClean="0"/>
              <a:t>The first 2 paths will at times mean the specimen has to be located and handled again to check data in the </a:t>
            </a:r>
            <a:r>
              <a:rPr lang="en-US" baseline="0" smtClean="0"/>
              <a:t>database</a:t>
            </a:r>
            <a:r>
              <a:rPr lang="en-US" baseline="0" smtClean="0"/>
              <a:t>.</a:t>
            </a:r>
          </a:p>
          <a:p>
            <a:endParaRPr lang="en-US" baseline="0" smtClean="0"/>
          </a:p>
          <a:p>
            <a:r>
              <a:rPr lang="en-US" baseline="0" smtClean="0"/>
              <a:t>The last path is to be studied more thoroughly in the upcoming iDigBio DROID workshop May 30-31, 2012.</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Another</a:t>
            </a:r>
            <a:r>
              <a:rPr lang="en-US" baseline="0" smtClean="0"/>
              <a:t> way to view the various paths.</a:t>
            </a:r>
          </a:p>
          <a:p>
            <a:r>
              <a:rPr lang="en-US" baseline="0" smtClean="0"/>
              <a:t>The importance of Personnel and Written Protocols.</a:t>
            </a:r>
          </a:p>
          <a:p>
            <a:r>
              <a:rPr lang="en-US" baseline="0" smtClean="0"/>
              <a:t>Where Geo-referencing fits in (some are doing this record-by-record).</a:t>
            </a:r>
          </a:p>
          <a:p>
            <a:r>
              <a:rPr lang="en-US" baseline="0" smtClean="0"/>
              <a:t>Others are waiting until all their data is databased and plan to then use</a:t>
            </a:r>
          </a:p>
          <a:p>
            <a:r>
              <a:rPr lang="en-US" baseline="0" smtClean="0"/>
              <a:t>automated georeferencing for the bulk of their records, followed by crowd-sourcing record-by-record for the more difficult data sets.</a:t>
            </a:r>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pPr/>
              <a:t>7</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There</a:t>
            </a:r>
            <a:r>
              <a:rPr lang="en-US" baseline="0" smtClean="0"/>
              <a:t> are likely more than 5 principles, but these seem to stand out the most.</a:t>
            </a:r>
            <a:endParaRPr lang="en-US"/>
          </a:p>
        </p:txBody>
      </p:sp>
      <p:sp>
        <p:nvSpPr>
          <p:cNvPr id="4" name="Slide Number Placeholder 3"/>
          <p:cNvSpPr>
            <a:spLocks noGrp="1"/>
          </p:cNvSpPr>
          <p:nvPr>
            <p:ph type="sldNum" sz="quarter" idx="10"/>
          </p:nvPr>
        </p:nvSpPr>
        <p:spPr/>
        <p:txBody>
          <a:bodyPr/>
          <a:lstStyle/>
          <a:p>
            <a:fld id="{52B6A597-0BC9-4F5D-BA8B-041FC68A6BC0}" type="slidenum">
              <a:rPr lang="en-US" smtClean="0"/>
              <a:pPr/>
              <a:t>8</a:t>
            </a:fld>
            <a:endParaRPr lang="en-US" dirty="0"/>
          </a:p>
        </p:txBody>
      </p:sp>
    </p:spTree>
    <p:extLst>
      <p:ext uri="{BB962C8B-B14F-4D97-AF65-F5344CB8AC3E}">
        <p14:creationId xmlns:p14="http://schemas.microsoft.com/office/powerpoint/2010/main" val="3608926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Bioinfomatics Manager is key</a:t>
            </a:r>
          </a:p>
          <a:p>
            <a:r>
              <a:rPr lang="en-US" b="1" dirty="0" smtClean="0"/>
              <a:t>	able</a:t>
            </a:r>
            <a:r>
              <a:rPr lang="en-US" b="1" baseline="0" dirty="0" smtClean="0"/>
              <a:t> to customize the process for each collection in the museum</a:t>
            </a:r>
            <a:endParaRPr lang="en-US" b="1" dirty="0" smtClean="0"/>
          </a:p>
          <a:p>
            <a:r>
              <a:rPr lang="en-US" b="1" dirty="0" smtClean="0"/>
              <a:t>People</a:t>
            </a:r>
            <a:r>
              <a:rPr lang="en-US" dirty="0" smtClean="0"/>
              <a:t> doing the digitization – students</a:t>
            </a:r>
            <a:r>
              <a:rPr lang="en-US" baseline="0" dirty="0" smtClean="0"/>
              <a:t> / volunteers can do a lot.</a:t>
            </a:r>
          </a:p>
          <a:p>
            <a:r>
              <a:rPr lang="en-US" baseline="0" dirty="0" smtClean="0"/>
              <a:t>	varies by the people available, the collection type, keep an open mind</a:t>
            </a:r>
            <a:endParaRPr lang="en-US" dirty="0" smtClean="0"/>
          </a:p>
          <a:p>
            <a:r>
              <a:rPr lang="en-US" dirty="0" smtClean="0"/>
              <a:t>Nature of the collection</a:t>
            </a:r>
          </a:p>
          <a:p>
            <a:r>
              <a:rPr lang="en-US" dirty="0" smtClean="0"/>
              <a:t>	this particular collection</a:t>
            </a:r>
            <a:r>
              <a:rPr lang="en-US" baseline="0" dirty="0" smtClean="0"/>
              <a:t> – a student is able to successfully update the taxon names (with supervision)</a:t>
            </a:r>
            <a:endParaRPr lang="en-US" dirty="0" smtClean="0"/>
          </a:p>
          <a:p>
            <a:r>
              <a:rPr lang="en-US" dirty="0" smtClean="0"/>
              <a:t>Physical space characteristics</a:t>
            </a:r>
          </a:p>
          <a:p>
            <a:r>
              <a:rPr lang="en-US" dirty="0" smtClean="0"/>
              <a:t>The label / specimen data format</a:t>
            </a:r>
          </a:p>
          <a:p>
            <a:r>
              <a:rPr lang="en-US" dirty="0" smtClean="0"/>
              <a:t>	labels here are printed on thermal</a:t>
            </a:r>
            <a:r>
              <a:rPr lang="en-US" baseline="0" dirty="0" smtClean="0"/>
              <a:t> paper – each workstation has its own printer</a:t>
            </a:r>
            <a:endParaRPr lang="en-US" dirty="0" smtClean="0"/>
          </a:p>
          <a:p>
            <a:r>
              <a:rPr lang="en-US" dirty="0" smtClean="0"/>
              <a:t>Workflow (WF) – great</a:t>
            </a:r>
            <a:r>
              <a:rPr lang="en-US" baseline="0" dirty="0" smtClean="0"/>
              <a:t> documentation, students can often train the next students</a:t>
            </a:r>
            <a:endParaRPr lang="en-US" dirty="0" smtClean="0"/>
          </a:p>
          <a:p>
            <a:pPr lvl="1"/>
            <a:r>
              <a:rPr lang="en-US" dirty="0" smtClean="0"/>
              <a:t>documentation of WFs</a:t>
            </a:r>
          </a:p>
          <a:p>
            <a:pPr lvl="1"/>
            <a:r>
              <a:rPr lang="en-US" dirty="0" smtClean="0"/>
              <a:t>improving WFs</a:t>
            </a:r>
          </a:p>
          <a:p>
            <a:pPr lvl="1"/>
            <a:r>
              <a:rPr lang="en-US" dirty="0" smtClean="0"/>
              <a:t>evaluating WFs</a:t>
            </a:r>
          </a:p>
          <a:p>
            <a:r>
              <a:rPr lang="en-US" dirty="0" smtClean="0"/>
              <a:t>Talk with others</a:t>
            </a:r>
          </a:p>
          <a:p>
            <a:r>
              <a:rPr lang="en-US" dirty="0" smtClean="0"/>
              <a:t>	story heard at</a:t>
            </a:r>
            <a:r>
              <a:rPr lang="en-US" baseline="0" dirty="0" smtClean="0"/>
              <a:t> YPM – a new field needed in the database – collection managers conferred with each other (</a:t>
            </a:r>
            <a:r>
              <a:rPr lang="en-US" baseline="0" smtClean="0"/>
              <a:t>collaboration</a:t>
            </a:r>
            <a:r>
              <a:rPr lang="en-US" baseline="0" smtClean="0"/>
              <a:t>)</a:t>
            </a:r>
          </a:p>
          <a:p>
            <a:r>
              <a:rPr lang="en-US" baseline="0" smtClean="0"/>
              <a:t>Example in the slide is from YPM ENT.</a:t>
            </a:r>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2A7C33-23EC-4D6F-ACA2-589B3960558E}" type="datetimeFigureOut">
              <a:rPr lang="en-US" smtClean="0"/>
              <a:pPr/>
              <a:t>5/1/2012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157DA6-D488-4147-903D-2F0840BD6199}" type="slidenum">
              <a:rPr lang="en-US" smtClean="0"/>
              <a:pPr/>
              <a:t>‹#›</a:t>
            </a:fld>
            <a:endParaRPr lang="en-US" dirty="0"/>
          </a:p>
        </p:txBody>
      </p:sp>
    </p:spTree>
    <p:extLst>
      <p:ext uri="{BB962C8B-B14F-4D97-AF65-F5344CB8AC3E}">
        <p14:creationId xmlns:p14="http://schemas.microsoft.com/office/powerpoint/2010/main" val="3130859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2A7C33-23EC-4D6F-ACA2-589B3960558E}" type="datetimeFigureOut">
              <a:rPr lang="en-US" smtClean="0"/>
              <a:pPr/>
              <a:t>5/1/2012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157DA6-D488-4147-903D-2F0840BD6199}" type="slidenum">
              <a:rPr lang="en-US" smtClean="0"/>
              <a:pPr/>
              <a:t>‹#›</a:t>
            </a:fld>
            <a:endParaRPr lang="en-US" dirty="0"/>
          </a:p>
        </p:txBody>
      </p:sp>
    </p:spTree>
    <p:extLst>
      <p:ext uri="{BB962C8B-B14F-4D97-AF65-F5344CB8AC3E}">
        <p14:creationId xmlns:p14="http://schemas.microsoft.com/office/powerpoint/2010/main" val="335379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2A7C33-23EC-4D6F-ACA2-589B3960558E}" type="datetimeFigureOut">
              <a:rPr lang="en-US" smtClean="0"/>
              <a:pPr/>
              <a:t>5/1/2012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157DA6-D488-4147-903D-2F0840BD6199}" type="slidenum">
              <a:rPr lang="en-US" smtClean="0"/>
              <a:pPr/>
              <a:t>‹#›</a:t>
            </a:fld>
            <a:endParaRPr lang="en-US" dirty="0"/>
          </a:p>
        </p:txBody>
      </p:sp>
    </p:spTree>
    <p:extLst>
      <p:ext uri="{BB962C8B-B14F-4D97-AF65-F5344CB8AC3E}">
        <p14:creationId xmlns:p14="http://schemas.microsoft.com/office/powerpoint/2010/main" val="3237161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lvl1pPr algn="l">
              <a:defRPr sz="3200">
                <a:latin typeface="Candara" pitchFamily="34" charset="0"/>
                <a:ea typeface="Batang" pitchFamily="18" charset="-127"/>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4525963"/>
          </a:xfrm>
        </p:spPr>
        <p:txBody>
          <a:bodyPr/>
          <a:lstStyle>
            <a:lvl1pPr>
              <a:defRPr baseline="0">
                <a:latin typeface="Candara" pitchFamily="34" charset="0"/>
                <a:ea typeface="Verdana" pitchFamily="34" charset="0"/>
                <a:cs typeface="Verdana" pitchFamily="34" charset="0"/>
              </a:defRPr>
            </a:lvl1pPr>
            <a:lvl2pPr>
              <a:defRPr sz="3200" baseline="0">
                <a:latin typeface="Candara" pitchFamily="34" charset="0"/>
                <a:ea typeface="Verdana" pitchFamily="34" charset="0"/>
                <a:cs typeface="Verdana" pitchFamily="34" charset="0"/>
              </a:defRPr>
            </a:lvl2pPr>
            <a:lvl3pPr>
              <a:defRPr sz="2800" baseline="0">
                <a:latin typeface="Candara" pitchFamily="34" charset="0"/>
                <a:ea typeface="Verdana" pitchFamily="34" charset="0"/>
                <a:cs typeface="Verdana" pitchFamily="34" charset="0"/>
              </a:defRPr>
            </a:lvl3pPr>
            <a:lvl4pPr>
              <a:defRPr baseline="0">
                <a:latin typeface="Candara" pitchFamily="34" charset="0"/>
                <a:ea typeface="Verdana" pitchFamily="34" charset="0"/>
                <a:cs typeface="Verdana" pitchFamily="34" charset="0"/>
              </a:defRPr>
            </a:lvl4pPr>
            <a:lvl5pPr>
              <a:defRPr baseline="0">
                <a:latin typeface="Candar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F2A7C33-23EC-4D6F-ACA2-589B3960558E}" type="datetimeFigureOut">
              <a:rPr lang="en-US" smtClean="0"/>
              <a:pPr/>
              <a:t>5/1/2012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157DA6-D488-4147-903D-2F0840BD6199}" type="slidenum">
              <a:rPr lang="en-US" smtClean="0"/>
              <a:pPr/>
              <a:t>‹#›</a:t>
            </a:fld>
            <a:endParaRPr lang="en-US" dirty="0"/>
          </a:p>
        </p:txBody>
      </p:sp>
      <p:pic>
        <p:nvPicPr>
          <p:cNvPr id="7" name="Picture 3" descr="C:\Users\Steve\Desktop\20111123203406!IDigBio_Logo_RGB.png"/>
          <p:cNvPicPr>
            <a:picLocks noChangeAspect="1" noChangeArrowheads="1"/>
          </p:cNvPicPr>
          <p:nvPr userDrawn="1"/>
        </p:nvPicPr>
        <p:blipFill>
          <a:blip r:embed="rId2" cstate="print"/>
          <a:srcRect/>
          <a:stretch>
            <a:fillRect/>
          </a:stretch>
        </p:blipFill>
        <p:spPr bwMode="auto">
          <a:xfrm>
            <a:off x="381000" y="6248400"/>
            <a:ext cx="1371600" cy="424221"/>
          </a:xfrm>
          <a:prstGeom prst="rect">
            <a:avLst/>
          </a:prstGeom>
          <a:noFill/>
        </p:spPr>
      </p:pic>
      <p:pic>
        <p:nvPicPr>
          <p:cNvPr id="10" name="Picture 7"/>
          <p:cNvPicPr preferRelativeResize="0">
            <a:picLocks noChangeAspect="1" noChangeArrowheads="1"/>
          </p:cNvPicPr>
          <p:nvPr userDrawn="1"/>
        </p:nvPicPr>
        <p:blipFill>
          <a:blip r:embed="rId3" cstate="print"/>
          <a:srcRect/>
          <a:stretch>
            <a:fillRect/>
          </a:stretch>
        </p:blipFill>
        <p:spPr bwMode="auto">
          <a:xfrm>
            <a:off x="1805355" y="6167928"/>
            <a:ext cx="533400" cy="506412"/>
          </a:xfrm>
          <a:prstGeom prst="rect">
            <a:avLst/>
          </a:prstGeom>
          <a:noFill/>
          <a:ln w="9525">
            <a:noFill/>
            <a:miter lim="800000"/>
            <a:headEnd/>
            <a:tailEnd/>
          </a:ln>
        </p:spPr>
      </p:pic>
      <p:pic>
        <p:nvPicPr>
          <p:cNvPr id="11" name="Picture 8"/>
          <p:cNvPicPr preferRelativeResize="0">
            <a:picLocks noChangeAspect="1" noChangeArrowheads="1"/>
          </p:cNvPicPr>
          <p:nvPr userDrawn="1"/>
        </p:nvPicPr>
        <p:blipFill>
          <a:blip r:embed="rId4" cstate="print"/>
          <a:srcRect/>
          <a:stretch>
            <a:fillRect/>
          </a:stretch>
        </p:blipFill>
        <p:spPr bwMode="auto">
          <a:xfrm>
            <a:off x="4046415" y="6172200"/>
            <a:ext cx="493713" cy="501650"/>
          </a:xfrm>
          <a:prstGeom prst="rect">
            <a:avLst/>
          </a:prstGeom>
          <a:noFill/>
          <a:ln w="9525">
            <a:noFill/>
            <a:miter lim="800000"/>
            <a:headEnd/>
            <a:tailEnd/>
          </a:ln>
        </p:spPr>
      </p:pic>
      <p:pic>
        <p:nvPicPr>
          <p:cNvPr id="1026" name="Picture 2"/>
          <p:cNvPicPr>
            <a:picLocks noChangeAspect="1" noChangeArrowheads="1"/>
          </p:cNvPicPr>
          <p:nvPr userDrawn="1"/>
        </p:nvPicPr>
        <p:blipFill>
          <a:blip r:embed="rId5" cstate="print"/>
          <a:srcRect/>
          <a:stretch>
            <a:fillRect/>
          </a:stretch>
        </p:blipFill>
        <p:spPr bwMode="auto">
          <a:xfrm>
            <a:off x="4579815" y="6172200"/>
            <a:ext cx="457200" cy="494559"/>
          </a:xfrm>
          <a:prstGeom prst="rect">
            <a:avLst/>
          </a:prstGeom>
          <a:noFill/>
          <a:ln w="9525">
            <a:noFill/>
            <a:miter lim="800000"/>
            <a:headEnd/>
            <a:tailEnd/>
          </a:ln>
        </p:spPr>
      </p:pic>
      <p:pic>
        <p:nvPicPr>
          <p:cNvPr id="1027" name="Picture 3"/>
          <p:cNvPicPr>
            <a:picLocks noChangeAspect="1" noChangeArrowheads="1"/>
          </p:cNvPicPr>
          <p:nvPr userDrawn="1"/>
        </p:nvPicPr>
        <p:blipFill>
          <a:blip r:embed="rId6" cstate="print"/>
          <a:srcRect/>
          <a:stretch>
            <a:fillRect/>
          </a:stretch>
        </p:blipFill>
        <p:spPr bwMode="auto">
          <a:xfrm>
            <a:off x="2354385" y="6228575"/>
            <a:ext cx="1685925" cy="477025"/>
          </a:xfrm>
          <a:prstGeom prst="rect">
            <a:avLst/>
          </a:prstGeom>
          <a:noFill/>
          <a:ln w="9525">
            <a:noFill/>
            <a:miter lim="800000"/>
            <a:headEnd/>
            <a:tailEnd/>
          </a:ln>
        </p:spPr>
      </p:pic>
    </p:spTree>
    <p:extLst>
      <p:ext uri="{BB962C8B-B14F-4D97-AF65-F5344CB8AC3E}">
        <p14:creationId xmlns:p14="http://schemas.microsoft.com/office/powerpoint/2010/main" val="3172463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2A7C33-23EC-4D6F-ACA2-589B3960558E}" type="datetimeFigureOut">
              <a:rPr lang="en-US" smtClean="0"/>
              <a:pPr/>
              <a:t>5/1/2012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157DA6-D488-4147-903D-2F0840BD6199}" type="slidenum">
              <a:rPr lang="en-US" smtClean="0"/>
              <a:pPr/>
              <a:t>‹#›</a:t>
            </a:fld>
            <a:endParaRPr lang="en-US" dirty="0"/>
          </a:p>
        </p:txBody>
      </p:sp>
    </p:spTree>
    <p:extLst>
      <p:ext uri="{BB962C8B-B14F-4D97-AF65-F5344CB8AC3E}">
        <p14:creationId xmlns:p14="http://schemas.microsoft.com/office/powerpoint/2010/main" val="4157199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2A7C33-23EC-4D6F-ACA2-589B3960558E}" type="datetimeFigureOut">
              <a:rPr lang="en-US" smtClean="0"/>
              <a:pPr/>
              <a:t>5/1/2012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157DA6-D488-4147-903D-2F0840BD6199}" type="slidenum">
              <a:rPr lang="en-US" smtClean="0"/>
              <a:pPr/>
              <a:t>‹#›</a:t>
            </a:fld>
            <a:endParaRPr lang="en-US" dirty="0"/>
          </a:p>
        </p:txBody>
      </p:sp>
    </p:spTree>
    <p:extLst>
      <p:ext uri="{BB962C8B-B14F-4D97-AF65-F5344CB8AC3E}">
        <p14:creationId xmlns:p14="http://schemas.microsoft.com/office/powerpoint/2010/main" val="2604719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2A7C33-23EC-4D6F-ACA2-589B3960558E}" type="datetimeFigureOut">
              <a:rPr lang="en-US" smtClean="0"/>
              <a:pPr/>
              <a:t>5/1/2012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157DA6-D488-4147-903D-2F0840BD6199}" type="slidenum">
              <a:rPr lang="en-US" smtClean="0"/>
              <a:pPr/>
              <a:t>‹#›</a:t>
            </a:fld>
            <a:endParaRPr lang="en-US" dirty="0"/>
          </a:p>
        </p:txBody>
      </p:sp>
    </p:spTree>
    <p:extLst>
      <p:ext uri="{BB962C8B-B14F-4D97-AF65-F5344CB8AC3E}">
        <p14:creationId xmlns:p14="http://schemas.microsoft.com/office/powerpoint/2010/main" val="4132679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2A7C33-23EC-4D6F-ACA2-589B3960558E}" type="datetimeFigureOut">
              <a:rPr lang="en-US" smtClean="0"/>
              <a:pPr/>
              <a:t>5/1/2012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157DA6-D488-4147-903D-2F0840BD6199}" type="slidenum">
              <a:rPr lang="en-US" smtClean="0"/>
              <a:pPr/>
              <a:t>‹#›</a:t>
            </a:fld>
            <a:endParaRPr lang="en-US" dirty="0"/>
          </a:p>
        </p:txBody>
      </p:sp>
    </p:spTree>
    <p:extLst>
      <p:ext uri="{BB962C8B-B14F-4D97-AF65-F5344CB8AC3E}">
        <p14:creationId xmlns:p14="http://schemas.microsoft.com/office/powerpoint/2010/main" val="4191525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A7C33-23EC-4D6F-ACA2-589B3960558E}" type="datetimeFigureOut">
              <a:rPr lang="en-US" smtClean="0"/>
              <a:pPr/>
              <a:t>5/1/2012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157DA6-D488-4147-903D-2F0840BD6199}" type="slidenum">
              <a:rPr lang="en-US" smtClean="0"/>
              <a:pPr/>
              <a:t>‹#›</a:t>
            </a:fld>
            <a:endParaRPr lang="en-US" dirty="0"/>
          </a:p>
        </p:txBody>
      </p:sp>
    </p:spTree>
    <p:extLst>
      <p:ext uri="{BB962C8B-B14F-4D97-AF65-F5344CB8AC3E}">
        <p14:creationId xmlns:p14="http://schemas.microsoft.com/office/powerpoint/2010/main" val="185203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2A7C33-23EC-4D6F-ACA2-589B3960558E}" type="datetimeFigureOut">
              <a:rPr lang="en-US" smtClean="0"/>
              <a:pPr/>
              <a:t>5/1/2012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157DA6-D488-4147-903D-2F0840BD6199}" type="slidenum">
              <a:rPr lang="en-US" smtClean="0"/>
              <a:pPr/>
              <a:t>‹#›</a:t>
            </a:fld>
            <a:endParaRPr lang="en-US" dirty="0"/>
          </a:p>
        </p:txBody>
      </p:sp>
    </p:spTree>
    <p:extLst>
      <p:ext uri="{BB962C8B-B14F-4D97-AF65-F5344CB8AC3E}">
        <p14:creationId xmlns:p14="http://schemas.microsoft.com/office/powerpoint/2010/main" val="10155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2A7C33-23EC-4D6F-ACA2-589B3960558E}" type="datetimeFigureOut">
              <a:rPr lang="en-US" smtClean="0"/>
              <a:pPr/>
              <a:t>5/1/2012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157DA6-D488-4147-903D-2F0840BD6199}" type="slidenum">
              <a:rPr lang="en-US" smtClean="0"/>
              <a:pPr/>
              <a:t>‹#›</a:t>
            </a:fld>
            <a:endParaRPr lang="en-US" dirty="0"/>
          </a:p>
        </p:txBody>
      </p:sp>
    </p:spTree>
    <p:extLst>
      <p:ext uri="{BB962C8B-B14F-4D97-AF65-F5344CB8AC3E}">
        <p14:creationId xmlns:p14="http://schemas.microsoft.com/office/powerpoint/2010/main" val="3400119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9906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A7C33-23EC-4D6F-ACA2-589B3960558E}" type="datetimeFigureOut">
              <a:rPr lang="en-US" smtClean="0"/>
              <a:pPr/>
              <a:t>5/1/2012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57DA6-D488-4147-903D-2F0840BD6199}" type="slidenum">
              <a:rPr lang="en-US" smtClean="0"/>
              <a:pPr/>
              <a:t>‹#›</a:t>
            </a:fld>
            <a:endParaRPr lang="en-US" dirty="0"/>
          </a:p>
        </p:txBody>
      </p:sp>
    </p:spTree>
    <p:extLst>
      <p:ext uri="{BB962C8B-B14F-4D97-AF65-F5344CB8AC3E}">
        <p14:creationId xmlns:p14="http://schemas.microsoft.com/office/powerpoint/2010/main" val="3568998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5.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hyperlink" Target="http://www.morphbank.net/?id=79384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6.jpe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58.png"/><Relationship Id="rId5" Type="http://schemas.openxmlformats.org/officeDocument/2006/relationships/image" Target="../media/image53.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2.png"/><Relationship Id="rId9" Type="http://schemas.openxmlformats.org/officeDocument/2006/relationships/image" Target="../media/image56.png"/><Relationship Id="rId14" Type="http://schemas.openxmlformats.org/officeDocument/2006/relationships/image" Target="../media/image61.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la.org.au/wp-content/uploads/2011/10/Digitisation-guide-120223.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hyperlink" Target="http://www.ala.org.au/wp-content/uploads/2011/10/Digitisation-guide-120223.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www.ala.org.au/wp-content/uploads/2011/10/Digitisation-guide-120223.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journals.ku.edu/index.php/jbi/article/viewFile/3992/380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google.com/url?sa=t&amp;rct=j&amp;q=tann+and+Flemons&amp;source=web&amp;cd=6&amp;ved=0CEEQFjAF&amp;url=http://australianmuseum.net.au/Uploads/Documents/23183/Data%20Capture%20of%20specimen%20labels%20using%20volunteers%20-%20Tann%20and%252" TargetMode="External"/><Relationship Id="rId5" Type="http://schemas.openxmlformats.org/officeDocument/2006/relationships/hyperlink" Target="http://www.ala.org.au/wp-content/uploads/2011/10/Digitisation-guide-120223.pdf" TargetMode="External"/><Relationship Id="rId4" Type="http://schemas.openxmlformats.org/officeDocument/2006/relationships/hyperlink" Target="http://www.etaxonomy.org/wiki/images/b/b3/Harvard_data_capture_wkshp_rpt_2006.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6.jpe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6.jpeg"/><Relationship Id="rId7"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6.jpeg"/><Relationship Id="rId7" Type="http://schemas.openxmlformats.org/officeDocument/2006/relationships/image" Target="../media/image19.png"/><Relationship Id="rId12"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16.png"/><Relationship Id="rId9" Type="http://schemas.openxmlformats.org/officeDocument/2006/relationships/image" Target="../media/image39.png"/><Relationship Id="rId1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7.png"/><Relationship Id="rId7" Type="http://schemas.openxmlformats.org/officeDocument/2006/relationships/diagramLayout" Target="../diagrams/layout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50.png"/><Relationship Id="rId5" Type="http://schemas.openxmlformats.org/officeDocument/2006/relationships/image" Target="../media/image49.jpeg"/><Relationship Id="rId10" Type="http://schemas.microsoft.com/office/2007/relationships/diagramDrawing" Target="../diagrams/drawing1.xml"/><Relationship Id="rId4" Type="http://schemas.openxmlformats.org/officeDocument/2006/relationships/image" Target="../media/image48.jpe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1564"/>
            <a:ext cx="8229600" cy="1872342"/>
          </a:xfrm>
        </p:spPr>
        <p:txBody>
          <a:bodyPr>
            <a:normAutofit fontScale="90000"/>
          </a:bodyPr>
          <a:lstStyle/>
          <a:p>
            <a:pPr algn="ctr"/>
            <a:r>
              <a:rPr lang="en-US" sz="4400" dirty="0" smtClean="0"/>
              <a:t>Discovering Effective Workflows</a:t>
            </a:r>
            <a:r>
              <a:rPr lang="en-US" sz="4400" dirty="0"/>
              <a:t/>
            </a:r>
            <a:br>
              <a:rPr lang="en-US" sz="4400" dirty="0"/>
            </a:br>
            <a:r>
              <a:rPr lang="en-US" sz="3600" dirty="0"/>
              <a:t>How can iDigBio help the biological and paleontological community with workflow development?</a:t>
            </a:r>
          </a:p>
        </p:txBody>
      </p:sp>
      <p:pic>
        <p:nvPicPr>
          <p:cNvPr id="2051" name="Picture 3" descr="E:\yale_harvard\IMG_0072.JPG"/>
          <p:cNvPicPr>
            <a:picLocks noChangeAspect="1" noChangeArrowheads="1"/>
          </p:cNvPicPr>
          <p:nvPr/>
        </p:nvPicPr>
        <p:blipFill>
          <a:blip r:embed="rId3" cstate="print"/>
          <a:srcRect/>
          <a:stretch>
            <a:fillRect/>
          </a:stretch>
        </p:blipFill>
        <p:spPr bwMode="auto">
          <a:xfrm>
            <a:off x="-6400800" y="-4800600"/>
            <a:ext cx="3657600" cy="2743200"/>
          </a:xfrm>
          <a:prstGeom prst="rect">
            <a:avLst/>
          </a:prstGeom>
          <a:noFill/>
        </p:spPr>
      </p:pic>
      <p:pic>
        <p:nvPicPr>
          <p:cNvPr id="2054" name="Picture 6" descr="E:\yale_harvard\IMG_0072.JPG"/>
          <p:cNvPicPr>
            <a:picLocks noGrp="1" noChangeAspect="1" noChangeArrowheads="1"/>
          </p:cNvPicPr>
          <p:nvPr>
            <p:ph idx="1"/>
          </p:nvPr>
        </p:nvPicPr>
        <p:blipFill>
          <a:blip r:embed="rId4" cstate="print"/>
          <a:srcRect/>
          <a:stretch>
            <a:fillRect/>
          </a:stretch>
        </p:blipFill>
        <p:spPr bwMode="auto">
          <a:xfrm>
            <a:off x="2013858" y="4201884"/>
            <a:ext cx="1869017" cy="1401763"/>
          </a:xfrm>
          <a:prstGeom prst="rect">
            <a:avLst/>
          </a:prstGeom>
          <a:noFill/>
        </p:spPr>
      </p:pic>
      <p:pic>
        <p:nvPicPr>
          <p:cNvPr id="2060" name="Picture 12" descr="C:\Users\Steve\Desktop\IMG_0086.JPG"/>
          <p:cNvPicPr>
            <a:picLocks noChangeAspect="1" noChangeArrowheads="1"/>
          </p:cNvPicPr>
          <p:nvPr/>
        </p:nvPicPr>
        <p:blipFill>
          <a:blip r:embed="rId5" cstate="print"/>
          <a:srcRect/>
          <a:stretch>
            <a:fillRect/>
          </a:stretch>
        </p:blipFill>
        <p:spPr bwMode="auto">
          <a:xfrm>
            <a:off x="2514600" y="2177142"/>
            <a:ext cx="1381152" cy="1935163"/>
          </a:xfrm>
          <a:prstGeom prst="rect">
            <a:avLst/>
          </a:prstGeom>
          <a:noFill/>
        </p:spPr>
      </p:pic>
      <p:sp>
        <p:nvSpPr>
          <p:cNvPr id="8" name="Rectangle 7"/>
          <p:cNvSpPr/>
          <p:nvPr/>
        </p:nvSpPr>
        <p:spPr>
          <a:xfrm>
            <a:off x="1066800" y="5864423"/>
            <a:ext cx="7620000" cy="307777"/>
          </a:xfrm>
          <a:prstGeom prst="rect">
            <a:avLst/>
          </a:prstGeom>
        </p:spPr>
        <p:txBody>
          <a:bodyPr wrap="square">
            <a:spAutoFit/>
          </a:bodyPr>
          <a:lstStyle/>
          <a:p>
            <a:r>
              <a:rPr lang="en-US" sz="1400" dirty="0" smtClean="0">
                <a:latin typeface="Candara" pitchFamily="34" charset="0"/>
              </a:rPr>
              <a:t>support from NSF grant:  Advancing Digitization of Biological Collections Program (#EF1115210)</a:t>
            </a:r>
            <a:endParaRPr lang="en-US" sz="1400" dirty="0">
              <a:latin typeface="Candara" pitchFamily="34" charset="0"/>
            </a:endParaRPr>
          </a:p>
        </p:txBody>
      </p:sp>
      <p:sp>
        <p:nvSpPr>
          <p:cNvPr id="310" name="TextBox 309"/>
          <p:cNvSpPr txBox="1"/>
          <p:nvPr/>
        </p:nvSpPr>
        <p:spPr>
          <a:xfrm>
            <a:off x="5800727" y="5257800"/>
            <a:ext cx="2733675" cy="369332"/>
          </a:xfrm>
          <a:prstGeom prst="rect">
            <a:avLst/>
          </a:prstGeom>
          <a:noFill/>
        </p:spPr>
        <p:txBody>
          <a:bodyPr wrap="square" rtlCol="0">
            <a:spAutoFit/>
          </a:bodyPr>
          <a:lstStyle/>
          <a:p>
            <a:r>
              <a:rPr lang="en-US" dirty="0" smtClean="0">
                <a:latin typeface="Candara" pitchFamily="34" charset="0"/>
              </a:rPr>
              <a:t>Deborah Paul, Gil Nelson</a:t>
            </a:r>
            <a:endParaRPr lang="en-US" dirty="0">
              <a:latin typeface="Candara" pitchFamily="34" charset="0"/>
            </a:endParaRPr>
          </a:p>
        </p:txBody>
      </p:sp>
      <p:sp>
        <p:nvSpPr>
          <p:cNvPr id="311" name="Rectangle 310"/>
          <p:cNvSpPr/>
          <p:nvPr/>
        </p:nvSpPr>
        <p:spPr>
          <a:xfrm>
            <a:off x="3810000" y="5562600"/>
            <a:ext cx="4572000" cy="369332"/>
          </a:xfrm>
          <a:prstGeom prst="rect">
            <a:avLst/>
          </a:prstGeom>
        </p:spPr>
        <p:txBody>
          <a:bodyPr>
            <a:spAutoFit/>
          </a:bodyPr>
          <a:lstStyle/>
          <a:p>
            <a:pPr algn="ctr"/>
            <a:r>
              <a:rPr lang="en-US" dirty="0" smtClean="0">
                <a:latin typeface="Candara" pitchFamily="34" charset="0"/>
              </a:rPr>
              <a:t>Paleocollections Workshop April 26 – 28, 2012</a:t>
            </a:r>
            <a:endParaRPr lang="en-US" sz="1400" dirty="0" smtClean="0">
              <a:latin typeface="Candara" pitchFamily="34" charset="0"/>
            </a:endParaRPr>
          </a:p>
        </p:txBody>
      </p:sp>
      <p:pic>
        <p:nvPicPr>
          <p:cNvPr id="1027" name="Picture 3"/>
          <p:cNvPicPr>
            <a:picLocks noChangeAspect="1" noChangeArrowheads="1"/>
          </p:cNvPicPr>
          <p:nvPr/>
        </p:nvPicPr>
        <p:blipFill>
          <a:blip r:embed="rId6" cstate="print"/>
          <a:srcRect/>
          <a:stretch>
            <a:fillRect/>
          </a:stretch>
        </p:blipFill>
        <p:spPr bwMode="auto">
          <a:xfrm>
            <a:off x="274637" y="2712809"/>
            <a:ext cx="2163763" cy="14128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7" cstate="print"/>
          <a:srcRect/>
          <a:stretch>
            <a:fillRect/>
          </a:stretch>
        </p:blipFill>
        <p:spPr bwMode="auto">
          <a:xfrm>
            <a:off x="3962400" y="2387600"/>
            <a:ext cx="2066925" cy="14986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8" cstate="print"/>
          <a:srcRect/>
          <a:stretch>
            <a:fillRect/>
          </a:stretch>
        </p:blipFill>
        <p:spPr bwMode="auto">
          <a:xfrm>
            <a:off x="4849131" y="3973284"/>
            <a:ext cx="1508125" cy="1341162"/>
          </a:xfrm>
          <a:prstGeom prst="rect">
            <a:avLst/>
          </a:prstGeom>
          <a:noFill/>
          <a:ln w="9525">
            <a:noFill/>
            <a:miter lim="800000"/>
            <a:headEnd/>
            <a:tailEnd/>
          </a:ln>
          <a:effectLst/>
        </p:spPr>
      </p:pic>
      <p:pic>
        <p:nvPicPr>
          <p:cNvPr id="1031" name="Picture 7"/>
          <p:cNvPicPr>
            <a:picLocks noChangeAspect="1" noChangeArrowheads="1"/>
          </p:cNvPicPr>
          <p:nvPr/>
        </p:nvPicPr>
        <p:blipFill>
          <a:blip r:embed="rId9" cstate="print"/>
          <a:srcRect/>
          <a:stretch>
            <a:fillRect/>
          </a:stretch>
        </p:blipFill>
        <p:spPr bwMode="auto">
          <a:xfrm>
            <a:off x="3962400" y="3962400"/>
            <a:ext cx="826543" cy="1609725"/>
          </a:xfrm>
          <a:prstGeom prst="rect">
            <a:avLst/>
          </a:prstGeom>
          <a:noFill/>
          <a:ln w="9525">
            <a:noFill/>
            <a:miter lim="800000"/>
            <a:headEnd/>
            <a:tailEnd/>
          </a:ln>
          <a:effectLst/>
        </p:spPr>
      </p:pic>
      <p:pic>
        <p:nvPicPr>
          <p:cNvPr id="1032" name="Picture 8"/>
          <p:cNvPicPr>
            <a:picLocks noChangeAspect="1" noChangeArrowheads="1"/>
          </p:cNvPicPr>
          <p:nvPr/>
        </p:nvPicPr>
        <p:blipFill>
          <a:blip r:embed="rId10" cstate="print"/>
          <a:srcRect/>
          <a:stretch>
            <a:fillRect/>
          </a:stretch>
        </p:blipFill>
        <p:spPr bwMode="auto">
          <a:xfrm>
            <a:off x="544286" y="4212770"/>
            <a:ext cx="1371600" cy="1607959"/>
          </a:xfrm>
          <a:prstGeom prst="rect">
            <a:avLst/>
          </a:prstGeom>
          <a:noFill/>
          <a:ln w="9525">
            <a:noFill/>
            <a:miter lim="800000"/>
            <a:headEnd/>
            <a:tailEnd/>
          </a:ln>
          <a:effectLst/>
        </p:spPr>
      </p:pic>
      <p:pic>
        <p:nvPicPr>
          <p:cNvPr id="1033" name="Picture 9"/>
          <p:cNvPicPr>
            <a:picLocks noChangeAspect="1" noChangeArrowheads="1"/>
          </p:cNvPicPr>
          <p:nvPr/>
        </p:nvPicPr>
        <p:blipFill>
          <a:blip r:embed="rId11" cstate="print"/>
          <a:srcRect/>
          <a:stretch>
            <a:fillRect/>
          </a:stretch>
        </p:blipFill>
        <p:spPr bwMode="auto">
          <a:xfrm>
            <a:off x="6449630" y="3581400"/>
            <a:ext cx="1518712" cy="1600200"/>
          </a:xfrm>
          <a:prstGeom prst="rect">
            <a:avLst/>
          </a:prstGeom>
          <a:noFill/>
          <a:ln w="9525">
            <a:noFill/>
            <a:miter lim="800000"/>
            <a:headEnd/>
            <a:tailEnd/>
          </a:ln>
          <a:effectLst/>
        </p:spPr>
      </p:pic>
      <p:pic>
        <p:nvPicPr>
          <p:cNvPr id="1034" name="Picture 10">
            <a:hlinkClick r:id="rId12"/>
          </p:cNvPr>
          <p:cNvPicPr>
            <a:picLocks noChangeAspect="1" noChangeArrowheads="1"/>
          </p:cNvPicPr>
          <p:nvPr/>
        </p:nvPicPr>
        <p:blipFill>
          <a:blip r:embed="rId13" cstate="print"/>
          <a:srcRect/>
          <a:stretch>
            <a:fillRect/>
          </a:stretch>
        </p:blipFill>
        <p:spPr bwMode="auto">
          <a:xfrm rot="10800000">
            <a:off x="6096000" y="1970316"/>
            <a:ext cx="2757465" cy="15509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295400"/>
          </a:xfrm>
        </p:spPr>
        <p:txBody>
          <a:bodyPr>
            <a:normAutofit/>
          </a:bodyPr>
          <a:lstStyle/>
          <a:p>
            <a:r>
              <a:rPr lang="en-US" dirty="0" smtClean="0"/>
              <a:t>workflow evolution:</a:t>
            </a:r>
            <a:br>
              <a:rPr lang="en-US" dirty="0" smtClean="0"/>
            </a:br>
            <a:r>
              <a:rPr lang="en-US" dirty="0" smtClean="0"/>
              <a:t>Things people changed</a:t>
            </a:r>
            <a:endParaRPr lang="en-US" dirty="0"/>
          </a:p>
        </p:txBody>
      </p:sp>
      <p:pic>
        <p:nvPicPr>
          <p:cNvPr id="2051" name="Picture 3" descr="E:\yale_harvard\IMG_0072.JPG"/>
          <p:cNvPicPr>
            <a:picLocks noChangeAspect="1" noChangeArrowheads="1"/>
          </p:cNvPicPr>
          <p:nvPr/>
        </p:nvPicPr>
        <p:blipFill>
          <a:blip r:embed="rId3" cstate="print"/>
          <a:srcRect/>
          <a:stretch>
            <a:fillRect/>
          </a:stretch>
        </p:blipFill>
        <p:spPr bwMode="auto">
          <a:xfrm>
            <a:off x="-6400800" y="-4800600"/>
            <a:ext cx="3657600" cy="2743200"/>
          </a:xfrm>
          <a:prstGeom prst="rect">
            <a:avLst/>
          </a:prstGeom>
          <a:noFill/>
        </p:spPr>
      </p:pic>
      <p:pic>
        <p:nvPicPr>
          <p:cNvPr id="4" name="Picture 3"/>
          <p:cNvPicPr>
            <a:picLocks noChangeAspect="1" noChangeArrowheads="1"/>
          </p:cNvPicPr>
          <p:nvPr/>
        </p:nvPicPr>
        <p:blipFill>
          <a:blip r:embed="rId4" cstate="print"/>
          <a:srcRect/>
          <a:stretch>
            <a:fillRect/>
          </a:stretch>
        </p:blipFill>
        <p:spPr bwMode="auto">
          <a:xfrm>
            <a:off x="4343400" y="10886"/>
            <a:ext cx="4800600" cy="1153960"/>
          </a:xfrm>
          <a:prstGeom prst="rect">
            <a:avLst/>
          </a:prstGeom>
          <a:noFill/>
          <a:ln w="9525">
            <a:solidFill>
              <a:schemeClr val="accent1">
                <a:lumMod val="75000"/>
              </a:schemeClr>
            </a:solidFill>
            <a:miter lim="800000"/>
            <a:headEnd/>
            <a:tailEnd/>
          </a:ln>
        </p:spPr>
      </p:pic>
      <p:sp>
        <p:nvSpPr>
          <p:cNvPr id="8" name="Content Placeholder 7"/>
          <p:cNvSpPr>
            <a:spLocks noGrp="1"/>
          </p:cNvSpPr>
          <p:nvPr>
            <p:ph idx="1"/>
          </p:nvPr>
        </p:nvSpPr>
        <p:spPr>
          <a:xfrm>
            <a:off x="304800" y="1295400"/>
            <a:ext cx="8229600" cy="4800600"/>
          </a:xfrm>
        </p:spPr>
        <p:txBody>
          <a:bodyPr>
            <a:normAutofit fontScale="70000" lnSpcReduction="20000"/>
          </a:bodyPr>
          <a:lstStyle/>
          <a:p>
            <a:r>
              <a:rPr lang="en-US" dirty="0" smtClean="0"/>
              <a:t>tweezers</a:t>
            </a:r>
          </a:p>
          <a:p>
            <a:r>
              <a:rPr lang="en-US" dirty="0" smtClean="0"/>
              <a:t>autonomy to alleviate boredom</a:t>
            </a:r>
          </a:p>
          <a:p>
            <a:r>
              <a:rPr lang="en-US" dirty="0" smtClean="0"/>
              <a:t>keystroke short cuts</a:t>
            </a:r>
          </a:p>
          <a:p>
            <a:r>
              <a:rPr lang="en-US" dirty="0" smtClean="0"/>
              <a:t>ocr to validate scanned barcode entry</a:t>
            </a:r>
          </a:p>
          <a:p>
            <a:r>
              <a:rPr lang="en-US" dirty="0" smtClean="0"/>
              <a:t>capturing feedback from staff</a:t>
            </a:r>
          </a:p>
          <a:p>
            <a:r>
              <a:rPr lang="en-US" dirty="0" smtClean="0"/>
              <a:t>tracking flow</a:t>
            </a:r>
          </a:p>
          <a:p>
            <a:pPr lvl="1"/>
            <a:r>
              <a:rPr lang="en-US" dirty="0" smtClean="0"/>
              <a:t>what happens when there’s a problem?</a:t>
            </a:r>
          </a:p>
          <a:p>
            <a:pPr lvl="1"/>
            <a:r>
              <a:rPr lang="en-US" dirty="0" smtClean="0"/>
              <a:t>where do problems go?</a:t>
            </a:r>
          </a:p>
          <a:p>
            <a:pPr lvl="1"/>
            <a:r>
              <a:rPr lang="en-US" dirty="0" smtClean="0"/>
              <a:t>losing information</a:t>
            </a:r>
          </a:p>
          <a:p>
            <a:r>
              <a:rPr lang="en-US" dirty="0" smtClean="0"/>
              <a:t>Institutional level</a:t>
            </a:r>
          </a:p>
          <a:p>
            <a:pPr lvl="1"/>
            <a:r>
              <a:rPr lang="en-US" dirty="0" smtClean="0"/>
              <a:t>Coordinated effort</a:t>
            </a:r>
          </a:p>
          <a:p>
            <a:pPr lvl="1"/>
            <a:r>
              <a:rPr lang="en-US" dirty="0" smtClean="0"/>
              <a:t>Ready and willing to try a new strategy</a:t>
            </a:r>
          </a:p>
          <a:p>
            <a:pPr lvl="1"/>
            <a:r>
              <a:rPr lang="en-US" dirty="0" smtClean="0"/>
              <a:t>Avoiding the NIH syndrome</a:t>
            </a:r>
          </a:p>
          <a:p>
            <a:pPr lvl="1"/>
            <a:endParaRPr lang="en-US" dirty="0"/>
          </a:p>
        </p:txBody>
      </p:sp>
    </p:spTree>
    <p:extLst>
      <p:ext uri="{BB962C8B-B14F-4D97-AF65-F5344CB8AC3E}">
        <p14:creationId xmlns:p14="http://schemas.microsoft.com/office/powerpoint/2010/main" val="1011354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dirty="0" smtClean="0"/>
              <a:t>Documentation of Workflows</a:t>
            </a:r>
            <a:endParaRPr lang="en-US" dirty="0"/>
          </a:p>
        </p:txBody>
      </p:sp>
      <p:pic>
        <p:nvPicPr>
          <p:cNvPr id="2051" name="Picture 3" descr="E:\yale_harvard\IMG_0072.JPG"/>
          <p:cNvPicPr>
            <a:picLocks noChangeAspect="1" noChangeArrowheads="1"/>
          </p:cNvPicPr>
          <p:nvPr/>
        </p:nvPicPr>
        <p:blipFill>
          <a:blip r:embed="rId3" cstate="print"/>
          <a:srcRect/>
          <a:stretch>
            <a:fillRect/>
          </a:stretch>
        </p:blipFill>
        <p:spPr bwMode="auto">
          <a:xfrm>
            <a:off x="-6400800" y="-4800600"/>
            <a:ext cx="3657600" cy="2743200"/>
          </a:xfrm>
          <a:prstGeom prst="rect">
            <a:avLst/>
          </a:prstGeom>
          <a:noFill/>
        </p:spPr>
      </p:pic>
      <p:sp>
        <p:nvSpPr>
          <p:cNvPr id="3" name="Content Placeholder 2"/>
          <p:cNvSpPr>
            <a:spLocks noGrp="1"/>
          </p:cNvSpPr>
          <p:nvPr>
            <p:ph idx="1"/>
          </p:nvPr>
        </p:nvSpPr>
        <p:spPr/>
        <p:txBody>
          <a:bodyPr>
            <a:normAutofit/>
          </a:bodyPr>
          <a:lstStyle/>
          <a:p>
            <a:r>
              <a:rPr lang="en-US" dirty="0" smtClean="0"/>
              <a:t>Workflow (WF)</a:t>
            </a:r>
          </a:p>
          <a:p>
            <a:pPr lvl="1"/>
            <a:r>
              <a:rPr lang="en-US" dirty="0" smtClean="0"/>
              <a:t>Documentation of WFs</a:t>
            </a:r>
          </a:p>
          <a:p>
            <a:pPr lvl="2"/>
            <a:r>
              <a:rPr lang="en-US" dirty="0" smtClean="0"/>
              <a:t>the informal survey is a start</a:t>
            </a:r>
          </a:p>
          <a:p>
            <a:pPr lvl="1"/>
            <a:r>
              <a:rPr lang="en-US" dirty="0" smtClean="0"/>
              <a:t>Improving WFs</a:t>
            </a:r>
          </a:p>
          <a:p>
            <a:pPr lvl="2"/>
            <a:r>
              <a:rPr lang="en-US" dirty="0" smtClean="0"/>
              <a:t>Talking with others / comparing</a:t>
            </a:r>
          </a:p>
          <a:p>
            <a:pPr lvl="1"/>
            <a:r>
              <a:rPr lang="en-US" dirty="0" smtClean="0"/>
              <a:t>Evaluating WFs</a:t>
            </a:r>
          </a:p>
          <a:p>
            <a:pPr lvl="2"/>
            <a:r>
              <a:rPr lang="en-US" dirty="0" smtClean="0"/>
              <a:t>WF mockup Example</a:t>
            </a:r>
          </a:p>
          <a:p>
            <a:pPr lvl="3"/>
            <a:r>
              <a:rPr lang="en-US" dirty="0" smtClean="0"/>
              <a:t>for upcoming DROID workshop</a:t>
            </a:r>
          </a:p>
          <a:p>
            <a:endParaRPr lang="en-US" dirty="0" smtClean="0"/>
          </a:p>
        </p:txBody>
      </p:sp>
      <p:grpSp>
        <p:nvGrpSpPr>
          <p:cNvPr id="1026" name="Group 2"/>
          <p:cNvGrpSpPr>
            <a:grpSpLocks/>
          </p:cNvGrpSpPr>
          <p:nvPr/>
        </p:nvGrpSpPr>
        <p:grpSpPr bwMode="auto">
          <a:xfrm>
            <a:off x="3886200" y="5029200"/>
            <a:ext cx="3490434" cy="977814"/>
            <a:chOff x="1500" y="-206"/>
            <a:chExt cx="10245" cy="3059"/>
          </a:xfrm>
        </p:grpSpPr>
        <p:grpSp>
          <p:nvGrpSpPr>
            <p:cNvPr id="1027" name="Group 3"/>
            <p:cNvGrpSpPr>
              <a:grpSpLocks/>
            </p:cNvGrpSpPr>
            <p:nvPr/>
          </p:nvGrpSpPr>
          <p:grpSpPr bwMode="auto">
            <a:xfrm>
              <a:off x="1500" y="601"/>
              <a:ext cx="1560" cy="1035"/>
              <a:chOff x="1500" y="601"/>
              <a:chExt cx="1560" cy="1035"/>
            </a:xfrm>
          </p:grpSpPr>
          <p:sp>
            <p:nvSpPr>
              <p:cNvPr id="1028" name="Freeform 4"/>
              <p:cNvSpPr>
                <a:spLocks/>
              </p:cNvSpPr>
              <p:nvPr/>
            </p:nvSpPr>
            <p:spPr bwMode="auto">
              <a:xfrm>
                <a:off x="1500" y="601"/>
                <a:ext cx="1560" cy="1035"/>
              </a:xfrm>
              <a:custGeom>
                <a:avLst/>
                <a:gdLst/>
                <a:ahLst/>
                <a:cxnLst>
                  <a:cxn ang="0">
                    <a:pos x="0" y="1035"/>
                  </a:cxn>
                  <a:cxn ang="0">
                    <a:pos x="1560" y="1035"/>
                  </a:cxn>
                  <a:cxn ang="0">
                    <a:pos x="1560" y="0"/>
                  </a:cxn>
                  <a:cxn ang="0">
                    <a:pos x="0" y="0"/>
                  </a:cxn>
                  <a:cxn ang="0">
                    <a:pos x="0" y="1035"/>
                  </a:cxn>
                </a:cxnLst>
                <a:rect l="0" t="0" r="r" b="b"/>
                <a:pathLst>
                  <a:path w="1560" h="1035">
                    <a:moveTo>
                      <a:pt x="0" y="1035"/>
                    </a:moveTo>
                    <a:lnTo>
                      <a:pt x="1560" y="1035"/>
                    </a:lnTo>
                    <a:lnTo>
                      <a:pt x="1560" y="0"/>
                    </a:lnTo>
                    <a:lnTo>
                      <a:pt x="0" y="0"/>
                    </a:lnTo>
                    <a:lnTo>
                      <a:pt x="0" y="1035"/>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029" name="Picture 5"/>
              <p:cNvPicPr>
                <a:picLocks noChangeAspect="1" noChangeArrowheads="1"/>
              </p:cNvPicPr>
              <p:nvPr/>
            </p:nvPicPr>
            <p:blipFill>
              <a:blip r:embed="rId4" cstate="print"/>
              <a:srcRect/>
              <a:stretch>
                <a:fillRect/>
              </a:stretch>
            </p:blipFill>
            <p:spPr bwMode="auto">
              <a:xfrm>
                <a:off x="1520" y="694"/>
                <a:ext cx="1520" cy="848"/>
              </a:xfrm>
              <a:prstGeom prst="rect">
                <a:avLst/>
              </a:prstGeom>
              <a:noFill/>
            </p:spPr>
          </p:pic>
          <p:pic>
            <p:nvPicPr>
              <p:cNvPr id="1030" name="Picture 6"/>
              <p:cNvPicPr>
                <a:picLocks noChangeAspect="1" noChangeArrowheads="1"/>
              </p:cNvPicPr>
              <p:nvPr/>
            </p:nvPicPr>
            <p:blipFill>
              <a:blip r:embed="rId5" cstate="print"/>
              <a:srcRect/>
              <a:stretch>
                <a:fillRect/>
              </a:stretch>
            </p:blipFill>
            <p:spPr bwMode="auto">
              <a:xfrm>
                <a:off x="2992" y="882"/>
                <a:ext cx="808" cy="496"/>
              </a:xfrm>
              <a:prstGeom prst="rect">
                <a:avLst/>
              </a:prstGeom>
              <a:noFill/>
            </p:spPr>
          </p:pic>
        </p:grpSp>
        <p:grpSp>
          <p:nvGrpSpPr>
            <p:cNvPr id="1031" name="Group 7"/>
            <p:cNvGrpSpPr>
              <a:grpSpLocks/>
            </p:cNvGrpSpPr>
            <p:nvPr/>
          </p:nvGrpSpPr>
          <p:grpSpPr bwMode="auto">
            <a:xfrm>
              <a:off x="3059" y="1001"/>
              <a:ext cx="496" cy="186"/>
              <a:chOff x="3059" y="1001"/>
              <a:chExt cx="496" cy="186"/>
            </a:xfrm>
          </p:grpSpPr>
          <p:sp>
            <p:nvSpPr>
              <p:cNvPr id="1032" name="Freeform 8"/>
              <p:cNvSpPr>
                <a:spLocks/>
              </p:cNvSpPr>
              <p:nvPr/>
            </p:nvSpPr>
            <p:spPr bwMode="auto">
              <a:xfrm>
                <a:off x="3059" y="1001"/>
                <a:ext cx="496" cy="186"/>
              </a:xfrm>
              <a:custGeom>
                <a:avLst/>
                <a:gdLst/>
                <a:ahLst/>
                <a:cxnLst>
                  <a:cxn ang="0">
                    <a:pos x="382" y="114"/>
                  </a:cxn>
                  <a:cxn ang="0">
                    <a:pos x="325" y="145"/>
                  </a:cxn>
                  <a:cxn ang="0">
                    <a:pos x="315" y="151"/>
                  </a:cxn>
                  <a:cxn ang="0">
                    <a:pos x="312" y="163"/>
                  </a:cxn>
                  <a:cxn ang="0">
                    <a:pos x="317" y="173"/>
                  </a:cxn>
                  <a:cxn ang="0">
                    <a:pos x="322" y="182"/>
                  </a:cxn>
                  <a:cxn ang="0">
                    <a:pos x="334" y="186"/>
                  </a:cxn>
                  <a:cxn ang="0">
                    <a:pos x="344" y="181"/>
                  </a:cxn>
                  <a:cxn ang="0">
                    <a:pos x="461" y="117"/>
                  </a:cxn>
                  <a:cxn ang="0">
                    <a:pos x="456" y="117"/>
                  </a:cxn>
                  <a:cxn ang="0">
                    <a:pos x="382" y="114"/>
                  </a:cxn>
                </a:cxnLst>
                <a:rect l="0" t="0" r="r" b="b"/>
                <a:pathLst>
                  <a:path w="496" h="186">
                    <a:moveTo>
                      <a:pt x="382" y="114"/>
                    </a:moveTo>
                    <a:lnTo>
                      <a:pt x="325" y="145"/>
                    </a:lnTo>
                    <a:lnTo>
                      <a:pt x="315" y="151"/>
                    </a:lnTo>
                    <a:lnTo>
                      <a:pt x="312" y="163"/>
                    </a:lnTo>
                    <a:lnTo>
                      <a:pt x="317" y="173"/>
                    </a:lnTo>
                    <a:lnTo>
                      <a:pt x="322" y="182"/>
                    </a:lnTo>
                    <a:lnTo>
                      <a:pt x="334" y="186"/>
                    </a:lnTo>
                    <a:lnTo>
                      <a:pt x="344" y="181"/>
                    </a:lnTo>
                    <a:lnTo>
                      <a:pt x="461" y="117"/>
                    </a:lnTo>
                    <a:lnTo>
                      <a:pt x="456" y="117"/>
                    </a:lnTo>
                    <a:lnTo>
                      <a:pt x="382" y="114"/>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3" name="Freeform 9"/>
              <p:cNvSpPr>
                <a:spLocks/>
              </p:cNvSpPr>
              <p:nvPr/>
            </p:nvSpPr>
            <p:spPr bwMode="auto">
              <a:xfrm>
                <a:off x="3059" y="1001"/>
                <a:ext cx="496" cy="186"/>
              </a:xfrm>
              <a:custGeom>
                <a:avLst/>
                <a:gdLst/>
                <a:ahLst/>
                <a:cxnLst>
                  <a:cxn ang="0">
                    <a:pos x="417" y="95"/>
                  </a:cxn>
                  <a:cxn ang="0">
                    <a:pos x="382" y="114"/>
                  </a:cxn>
                  <a:cxn ang="0">
                    <a:pos x="456" y="117"/>
                  </a:cxn>
                  <a:cxn ang="0">
                    <a:pos x="456" y="114"/>
                  </a:cxn>
                  <a:cxn ang="0">
                    <a:pos x="446" y="114"/>
                  </a:cxn>
                  <a:cxn ang="0">
                    <a:pos x="417" y="95"/>
                  </a:cxn>
                </a:cxnLst>
                <a:rect l="0" t="0" r="r" b="b"/>
                <a:pathLst>
                  <a:path w="496" h="186">
                    <a:moveTo>
                      <a:pt x="417" y="95"/>
                    </a:moveTo>
                    <a:lnTo>
                      <a:pt x="382" y="114"/>
                    </a:lnTo>
                    <a:lnTo>
                      <a:pt x="456" y="117"/>
                    </a:lnTo>
                    <a:lnTo>
                      <a:pt x="456" y="114"/>
                    </a:lnTo>
                    <a:lnTo>
                      <a:pt x="446" y="114"/>
                    </a:lnTo>
                    <a:lnTo>
                      <a:pt x="417" y="95"/>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4" name="Freeform 10"/>
              <p:cNvSpPr>
                <a:spLocks/>
              </p:cNvSpPr>
              <p:nvPr/>
            </p:nvSpPr>
            <p:spPr bwMode="auto">
              <a:xfrm>
                <a:off x="3059" y="1001"/>
                <a:ext cx="496" cy="186"/>
              </a:xfrm>
              <a:custGeom>
                <a:avLst/>
                <a:gdLst/>
                <a:ahLst/>
                <a:cxnLst>
                  <a:cxn ang="0">
                    <a:pos x="340" y="0"/>
                  </a:cxn>
                  <a:cxn ang="0">
                    <a:pos x="327" y="3"/>
                  </a:cxn>
                  <a:cxn ang="0">
                    <a:pos x="316" y="22"/>
                  </a:cxn>
                  <a:cxn ang="0">
                    <a:pos x="319" y="34"/>
                  </a:cxn>
                  <a:cxn ang="0">
                    <a:pos x="383" y="74"/>
                  </a:cxn>
                  <a:cxn ang="0">
                    <a:pos x="457" y="77"/>
                  </a:cxn>
                  <a:cxn ang="0">
                    <a:pos x="456" y="117"/>
                  </a:cxn>
                  <a:cxn ang="0">
                    <a:pos x="461" y="117"/>
                  </a:cxn>
                  <a:cxn ang="0">
                    <a:pos x="496" y="98"/>
                  </a:cxn>
                  <a:cxn ang="0">
                    <a:pos x="340" y="0"/>
                  </a:cxn>
                </a:cxnLst>
                <a:rect l="0" t="0" r="r" b="b"/>
                <a:pathLst>
                  <a:path w="496" h="186">
                    <a:moveTo>
                      <a:pt x="340" y="0"/>
                    </a:moveTo>
                    <a:lnTo>
                      <a:pt x="327" y="3"/>
                    </a:lnTo>
                    <a:lnTo>
                      <a:pt x="316" y="22"/>
                    </a:lnTo>
                    <a:lnTo>
                      <a:pt x="319" y="34"/>
                    </a:lnTo>
                    <a:lnTo>
                      <a:pt x="383" y="74"/>
                    </a:lnTo>
                    <a:lnTo>
                      <a:pt x="457" y="77"/>
                    </a:lnTo>
                    <a:lnTo>
                      <a:pt x="456" y="117"/>
                    </a:lnTo>
                    <a:lnTo>
                      <a:pt x="461" y="117"/>
                    </a:lnTo>
                    <a:lnTo>
                      <a:pt x="496" y="98"/>
                    </a:lnTo>
                    <a:lnTo>
                      <a:pt x="340"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5" name="Freeform 11"/>
              <p:cNvSpPr>
                <a:spLocks/>
              </p:cNvSpPr>
              <p:nvPr/>
            </p:nvSpPr>
            <p:spPr bwMode="auto">
              <a:xfrm>
                <a:off x="3059" y="1001"/>
                <a:ext cx="496" cy="186"/>
              </a:xfrm>
              <a:custGeom>
                <a:avLst/>
                <a:gdLst/>
                <a:ahLst/>
                <a:cxnLst>
                  <a:cxn ang="0">
                    <a:pos x="2" y="63"/>
                  </a:cxn>
                  <a:cxn ang="0">
                    <a:pos x="0" y="103"/>
                  </a:cxn>
                  <a:cxn ang="0">
                    <a:pos x="382" y="114"/>
                  </a:cxn>
                  <a:cxn ang="0">
                    <a:pos x="417" y="95"/>
                  </a:cxn>
                  <a:cxn ang="0">
                    <a:pos x="383" y="74"/>
                  </a:cxn>
                  <a:cxn ang="0">
                    <a:pos x="2" y="63"/>
                  </a:cxn>
                </a:cxnLst>
                <a:rect l="0" t="0" r="r" b="b"/>
                <a:pathLst>
                  <a:path w="496" h="186">
                    <a:moveTo>
                      <a:pt x="2" y="63"/>
                    </a:moveTo>
                    <a:lnTo>
                      <a:pt x="0" y="103"/>
                    </a:lnTo>
                    <a:lnTo>
                      <a:pt x="382" y="114"/>
                    </a:lnTo>
                    <a:lnTo>
                      <a:pt x="417" y="95"/>
                    </a:lnTo>
                    <a:lnTo>
                      <a:pt x="383" y="74"/>
                    </a:lnTo>
                    <a:lnTo>
                      <a:pt x="2" y="63"/>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6" name="Freeform 12"/>
              <p:cNvSpPr>
                <a:spLocks/>
              </p:cNvSpPr>
              <p:nvPr/>
            </p:nvSpPr>
            <p:spPr bwMode="auto">
              <a:xfrm>
                <a:off x="3059" y="1001"/>
                <a:ext cx="496" cy="186"/>
              </a:xfrm>
              <a:custGeom>
                <a:avLst/>
                <a:gdLst/>
                <a:ahLst/>
                <a:cxnLst>
                  <a:cxn ang="0">
                    <a:pos x="447" y="79"/>
                  </a:cxn>
                  <a:cxn ang="0">
                    <a:pos x="417" y="95"/>
                  </a:cxn>
                  <a:cxn ang="0">
                    <a:pos x="446" y="114"/>
                  </a:cxn>
                  <a:cxn ang="0">
                    <a:pos x="447" y="79"/>
                  </a:cxn>
                </a:cxnLst>
                <a:rect l="0" t="0" r="r" b="b"/>
                <a:pathLst>
                  <a:path w="496" h="186">
                    <a:moveTo>
                      <a:pt x="447" y="79"/>
                    </a:moveTo>
                    <a:lnTo>
                      <a:pt x="417" y="95"/>
                    </a:lnTo>
                    <a:lnTo>
                      <a:pt x="446" y="114"/>
                    </a:lnTo>
                    <a:lnTo>
                      <a:pt x="447" y="7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7" name="Freeform 13"/>
              <p:cNvSpPr>
                <a:spLocks/>
              </p:cNvSpPr>
              <p:nvPr/>
            </p:nvSpPr>
            <p:spPr bwMode="auto">
              <a:xfrm>
                <a:off x="3059" y="1001"/>
                <a:ext cx="496" cy="186"/>
              </a:xfrm>
              <a:custGeom>
                <a:avLst/>
                <a:gdLst/>
                <a:ahLst/>
                <a:cxnLst>
                  <a:cxn ang="0">
                    <a:pos x="457" y="79"/>
                  </a:cxn>
                  <a:cxn ang="0">
                    <a:pos x="447" y="79"/>
                  </a:cxn>
                  <a:cxn ang="0">
                    <a:pos x="446" y="114"/>
                  </a:cxn>
                  <a:cxn ang="0">
                    <a:pos x="456" y="114"/>
                  </a:cxn>
                  <a:cxn ang="0">
                    <a:pos x="457" y="79"/>
                  </a:cxn>
                </a:cxnLst>
                <a:rect l="0" t="0" r="r" b="b"/>
                <a:pathLst>
                  <a:path w="496" h="186">
                    <a:moveTo>
                      <a:pt x="457" y="79"/>
                    </a:moveTo>
                    <a:lnTo>
                      <a:pt x="447" y="79"/>
                    </a:lnTo>
                    <a:lnTo>
                      <a:pt x="446" y="114"/>
                    </a:lnTo>
                    <a:lnTo>
                      <a:pt x="456" y="114"/>
                    </a:lnTo>
                    <a:lnTo>
                      <a:pt x="457" y="7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8" name="Freeform 14"/>
              <p:cNvSpPr>
                <a:spLocks/>
              </p:cNvSpPr>
              <p:nvPr/>
            </p:nvSpPr>
            <p:spPr bwMode="auto">
              <a:xfrm>
                <a:off x="3059" y="1001"/>
                <a:ext cx="496" cy="186"/>
              </a:xfrm>
              <a:custGeom>
                <a:avLst/>
                <a:gdLst/>
                <a:ahLst/>
                <a:cxnLst>
                  <a:cxn ang="0">
                    <a:pos x="383" y="74"/>
                  </a:cxn>
                  <a:cxn ang="0">
                    <a:pos x="417" y="95"/>
                  </a:cxn>
                  <a:cxn ang="0">
                    <a:pos x="447" y="79"/>
                  </a:cxn>
                  <a:cxn ang="0">
                    <a:pos x="457" y="79"/>
                  </a:cxn>
                  <a:cxn ang="0">
                    <a:pos x="457" y="77"/>
                  </a:cxn>
                  <a:cxn ang="0">
                    <a:pos x="383" y="74"/>
                  </a:cxn>
                </a:cxnLst>
                <a:rect l="0" t="0" r="r" b="b"/>
                <a:pathLst>
                  <a:path w="496" h="186">
                    <a:moveTo>
                      <a:pt x="383" y="74"/>
                    </a:moveTo>
                    <a:lnTo>
                      <a:pt x="417" y="95"/>
                    </a:lnTo>
                    <a:lnTo>
                      <a:pt x="447" y="79"/>
                    </a:lnTo>
                    <a:lnTo>
                      <a:pt x="457" y="79"/>
                    </a:lnTo>
                    <a:lnTo>
                      <a:pt x="457" y="77"/>
                    </a:lnTo>
                    <a:lnTo>
                      <a:pt x="383" y="74"/>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39" name="Group 15"/>
            <p:cNvGrpSpPr>
              <a:grpSpLocks/>
            </p:cNvGrpSpPr>
            <p:nvPr/>
          </p:nvGrpSpPr>
          <p:grpSpPr bwMode="auto">
            <a:xfrm>
              <a:off x="3570" y="604"/>
              <a:ext cx="1515" cy="1035"/>
              <a:chOff x="3570" y="604"/>
              <a:chExt cx="1515" cy="1035"/>
            </a:xfrm>
          </p:grpSpPr>
          <p:sp>
            <p:nvSpPr>
              <p:cNvPr id="1040" name="Freeform 16"/>
              <p:cNvSpPr>
                <a:spLocks/>
              </p:cNvSpPr>
              <p:nvPr/>
            </p:nvSpPr>
            <p:spPr bwMode="auto">
              <a:xfrm>
                <a:off x="3570" y="604"/>
                <a:ext cx="1515" cy="1035"/>
              </a:xfrm>
              <a:custGeom>
                <a:avLst/>
                <a:gdLst/>
                <a:ahLst/>
                <a:cxnLst>
                  <a:cxn ang="0">
                    <a:pos x="0" y="1035"/>
                  </a:cxn>
                  <a:cxn ang="0">
                    <a:pos x="1515" y="1035"/>
                  </a:cxn>
                  <a:cxn ang="0">
                    <a:pos x="1515" y="0"/>
                  </a:cxn>
                  <a:cxn ang="0">
                    <a:pos x="0" y="0"/>
                  </a:cxn>
                  <a:cxn ang="0">
                    <a:pos x="0" y="1035"/>
                  </a:cxn>
                </a:cxnLst>
                <a:rect l="0" t="0" r="r" b="b"/>
                <a:pathLst>
                  <a:path w="1515" h="1035">
                    <a:moveTo>
                      <a:pt x="0" y="1035"/>
                    </a:moveTo>
                    <a:lnTo>
                      <a:pt x="1515" y="1035"/>
                    </a:lnTo>
                    <a:lnTo>
                      <a:pt x="1515" y="0"/>
                    </a:lnTo>
                    <a:lnTo>
                      <a:pt x="0" y="0"/>
                    </a:lnTo>
                    <a:lnTo>
                      <a:pt x="0" y="1035"/>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41" name="Group 17"/>
            <p:cNvGrpSpPr>
              <a:grpSpLocks/>
            </p:cNvGrpSpPr>
            <p:nvPr/>
          </p:nvGrpSpPr>
          <p:grpSpPr bwMode="auto">
            <a:xfrm>
              <a:off x="3570" y="604"/>
              <a:ext cx="1515" cy="1035"/>
              <a:chOff x="3570" y="604"/>
              <a:chExt cx="1515" cy="1035"/>
            </a:xfrm>
          </p:grpSpPr>
          <p:sp>
            <p:nvSpPr>
              <p:cNvPr id="1042" name="Freeform 18"/>
              <p:cNvSpPr>
                <a:spLocks/>
              </p:cNvSpPr>
              <p:nvPr/>
            </p:nvSpPr>
            <p:spPr bwMode="auto">
              <a:xfrm>
                <a:off x="3570" y="604"/>
                <a:ext cx="1515" cy="1035"/>
              </a:xfrm>
              <a:custGeom>
                <a:avLst/>
                <a:gdLst/>
                <a:ahLst/>
                <a:cxnLst>
                  <a:cxn ang="0">
                    <a:pos x="0" y="1035"/>
                  </a:cxn>
                  <a:cxn ang="0">
                    <a:pos x="1515" y="1035"/>
                  </a:cxn>
                  <a:cxn ang="0">
                    <a:pos x="1515" y="0"/>
                  </a:cxn>
                  <a:cxn ang="0">
                    <a:pos x="0" y="0"/>
                  </a:cxn>
                  <a:cxn ang="0">
                    <a:pos x="0" y="1035"/>
                  </a:cxn>
                </a:cxnLst>
                <a:rect l="0" t="0" r="r" b="b"/>
                <a:pathLst>
                  <a:path w="1515" h="1035">
                    <a:moveTo>
                      <a:pt x="0" y="1035"/>
                    </a:moveTo>
                    <a:lnTo>
                      <a:pt x="1515" y="1035"/>
                    </a:lnTo>
                    <a:lnTo>
                      <a:pt x="1515" y="0"/>
                    </a:lnTo>
                    <a:lnTo>
                      <a:pt x="0" y="0"/>
                    </a:lnTo>
                    <a:lnTo>
                      <a:pt x="0" y="1035"/>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043" name="Picture 19"/>
              <p:cNvPicPr>
                <a:picLocks noChangeAspect="1" noChangeArrowheads="1"/>
              </p:cNvPicPr>
              <p:nvPr/>
            </p:nvPicPr>
            <p:blipFill>
              <a:blip r:embed="rId6" cstate="print"/>
              <a:srcRect/>
              <a:stretch>
                <a:fillRect/>
              </a:stretch>
            </p:blipFill>
            <p:spPr bwMode="auto">
              <a:xfrm>
                <a:off x="3592" y="694"/>
                <a:ext cx="1472" cy="852"/>
              </a:xfrm>
              <a:prstGeom prst="rect">
                <a:avLst/>
              </a:prstGeom>
              <a:noFill/>
            </p:spPr>
          </p:pic>
          <p:pic>
            <p:nvPicPr>
              <p:cNvPr id="1044" name="Picture 20"/>
              <p:cNvPicPr>
                <a:picLocks noChangeAspect="1" noChangeArrowheads="1"/>
              </p:cNvPicPr>
              <p:nvPr/>
            </p:nvPicPr>
            <p:blipFill>
              <a:blip r:embed="rId5" cstate="print"/>
              <a:srcRect/>
              <a:stretch>
                <a:fillRect/>
              </a:stretch>
            </p:blipFill>
            <p:spPr bwMode="auto">
              <a:xfrm>
                <a:off x="5032" y="882"/>
                <a:ext cx="808" cy="496"/>
              </a:xfrm>
              <a:prstGeom prst="rect">
                <a:avLst/>
              </a:prstGeom>
              <a:noFill/>
            </p:spPr>
          </p:pic>
        </p:grpSp>
        <p:grpSp>
          <p:nvGrpSpPr>
            <p:cNvPr id="1045" name="Group 21"/>
            <p:cNvGrpSpPr>
              <a:grpSpLocks/>
            </p:cNvGrpSpPr>
            <p:nvPr/>
          </p:nvGrpSpPr>
          <p:grpSpPr bwMode="auto">
            <a:xfrm>
              <a:off x="5099" y="1001"/>
              <a:ext cx="496" cy="186"/>
              <a:chOff x="5099" y="1001"/>
              <a:chExt cx="496" cy="186"/>
            </a:xfrm>
          </p:grpSpPr>
          <p:sp>
            <p:nvSpPr>
              <p:cNvPr id="1046" name="Freeform 22"/>
              <p:cNvSpPr>
                <a:spLocks/>
              </p:cNvSpPr>
              <p:nvPr/>
            </p:nvSpPr>
            <p:spPr bwMode="auto">
              <a:xfrm>
                <a:off x="5099" y="1001"/>
                <a:ext cx="496" cy="186"/>
              </a:xfrm>
              <a:custGeom>
                <a:avLst/>
                <a:gdLst/>
                <a:ahLst/>
                <a:cxnLst>
                  <a:cxn ang="0">
                    <a:pos x="382" y="114"/>
                  </a:cxn>
                  <a:cxn ang="0">
                    <a:pos x="325" y="145"/>
                  </a:cxn>
                  <a:cxn ang="0">
                    <a:pos x="315" y="151"/>
                  </a:cxn>
                  <a:cxn ang="0">
                    <a:pos x="312" y="163"/>
                  </a:cxn>
                  <a:cxn ang="0">
                    <a:pos x="317" y="173"/>
                  </a:cxn>
                  <a:cxn ang="0">
                    <a:pos x="322" y="182"/>
                  </a:cxn>
                  <a:cxn ang="0">
                    <a:pos x="334" y="186"/>
                  </a:cxn>
                  <a:cxn ang="0">
                    <a:pos x="344" y="181"/>
                  </a:cxn>
                  <a:cxn ang="0">
                    <a:pos x="461" y="117"/>
                  </a:cxn>
                  <a:cxn ang="0">
                    <a:pos x="456" y="117"/>
                  </a:cxn>
                  <a:cxn ang="0">
                    <a:pos x="382" y="114"/>
                  </a:cxn>
                </a:cxnLst>
                <a:rect l="0" t="0" r="r" b="b"/>
                <a:pathLst>
                  <a:path w="496" h="186">
                    <a:moveTo>
                      <a:pt x="382" y="114"/>
                    </a:moveTo>
                    <a:lnTo>
                      <a:pt x="325" y="145"/>
                    </a:lnTo>
                    <a:lnTo>
                      <a:pt x="315" y="151"/>
                    </a:lnTo>
                    <a:lnTo>
                      <a:pt x="312" y="163"/>
                    </a:lnTo>
                    <a:lnTo>
                      <a:pt x="317" y="173"/>
                    </a:lnTo>
                    <a:lnTo>
                      <a:pt x="322" y="182"/>
                    </a:lnTo>
                    <a:lnTo>
                      <a:pt x="334" y="186"/>
                    </a:lnTo>
                    <a:lnTo>
                      <a:pt x="344" y="181"/>
                    </a:lnTo>
                    <a:lnTo>
                      <a:pt x="461" y="117"/>
                    </a:lnTo>
                    <a:lnTo>
                      <a:pt x="456" y="117"/>
                    </a:lnTo>
                    <a:lnTo>
                      <a:pt x="382" y="114"/>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7" name="Freeform 23"/>
              <p:cNvSpPr>
                <a:spLocks/>
              </p:cNvSpPr>
              <p:nvPr/>
            </p:nvSpPr>
            <p:spPr bwMode="auto">
              <a:xfrm>
                <a:off x="5099" y="1001"/>
                <a:ext cx="496" cy="186"/>
              </a:xfrm>
              <a:custGeom>
                <a:avLst/>
                <a:gdLst/>
                <a:ahLst/>
                <a:cxnLst>
                  <a:cxn ang="0">
                    <a:pos x="417" y="95"/>
                  </a:cxn>
                  <a:cxn ang="0">
                    <a:pos x="382" y="114"/>
                  </a:cxn>
                  <a:cxn ang="0">
                    <a:pos x="456" y="117"/>
                  </a:cxn>
                  <a:cxn ang="0">
                    <a:pos x="456" y="114"/>
                  </a:cxn>
                  <a:cxn ang="0">
                    <a:pos x="446" y="114"/>
                  </a:cxn>
                  <a:cxn ang="0">
                    <a:pos x="417" y="95"/>
                  </a:cxn>
                </a:cxnLst>
                <a:rect l="0" t="0" r="r" b="b"/>
                <a:pathLst>
                  <a:path w="496" h="186">
                    <a:moveTo>
                      <a:pt x="417" y="95"/>
                    </a:moveTo>
                    <a:lnTo>
                      <a:pt x="382" y="114"/>
                    </a:lnTo>
                    <a:lnTo>
                      <a:pt x="456" y="117"/>
                    </a:lnTo>
                    <a:lnTo>
                      <a:pt x="456" y="114"/>
                    </a:lnTo>
                    <a:lnTo>
                      <a:pt x="446" y="114"/>
                    </a:lnTo>
                    <a:lnTo>
                      <a:pt x="417" y="95"/>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8" name="Freeform 24"/>
              <p:cNvSpPr>
                <a:spLocks/>
              </p:cNvSpPr>
              <p:nvPr/>
            </p:nvSpPr>
            <p:spPr bwMode="auto">
              <a:xfrm>
                <a:off x="5099" y="1001"/>
                <a:ext cx="496" cy="186"/>
              </a:xfrm>
              <a:custGeom>
                <a:avLst/>
                <a:gdLst/>
                <a:ahLst/>
                <a:cxnLst>
                  <a:cxn ang="0">
                    <a:pos x="340" y="0"/>
                  </a:cxn>
                  <a:cxn ang="0">
                    <a:pos x="327" y="3"/>
                  </a:cxn>
                  <a:cxn ang="0">
                    <a:pos x="316" y="22"/>
                  </a:cxn>
                  <a:cxn ang="0">
                    <a:pos x="319" y="34"/>
                  </a:cxn>
                  <a:cxn ang="0">
                    <a:pos x="383" y="74"/>
                  </a:cxn>
                  <a:cxn ang="0">
                    <a:pos x="457" y="77"/>
                  </a:cxn>
                  <a:cxn ang="0">
                    <a:pos x="456" y="117"/>
                  </a:cxn>
                  <a:cxn ang="0">
                    <a:pos x="461" y="117"/>
                  </a:cxn>
                  <a:cxn ang="0">
                    <a:pos x="496" y="98"/>
                  </a:cxn>
                  <a:cxn ang="0">
                    <a:pos x="340" y="0"/>
                  </a:cxn>
                </a:cxnLst>
                <a:rect l="0" t="0" r="r" b="b"/>
                <a:pathLst>
                  <a:path w="496" h="186">
                    <a:moveTo>
                      <a:pt x="340" y="0"/>
                    </a:moveTo>
                    <a:lnTo>
                      <a:pt x="327" y="3"/>
                    </a:lnTo>
                    <a:lnTo>
                      <a:pt x="316" y="22"/>
                    </a:lnTo>
                    <a:lnTo>
                      <a:pt x="319" y="34"/>
                    </a:lnTo>
                    <a:lnTo>
                      <a:pt x="383" y="74"/>
                    </a:lnTo>
                    <a:lnTo>
                      <a:pt x="457" y="77"/>
                    </a:lnTo>
                    <a:lnTo>
                      <a:pt x="456" y="117"/>
                    </a:lnTo>
                    <a:lnTo>
                      <a:pt x="461" y="117"/>
                    </a:lnTo>
                    <a:lnTo>
                      <a:pt x="496" y="98"/>
                    </a:lnTo>
                    <a:lnTo>
                      <a:pt x="340"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9" name="Freeform 25"/>
              <p:cNvSpPr>
                <a:spLocks/>
              </p:cNvSpPr>
              <p:nvPr/>
            </p:nvSpPr>
            <p:spPr bwMode="auto">
              <a:xfrm>
                <a:off x="5099" y="1001"/>
                <a:ext cx="496" cy="186"/>
              </a:xfrm>
              <a:custGeom>
                <a:avLst/>
                <a:gdLst/>
                <a:ahLst/>
                <a:cxnLst>
                  <a:cxn ang="0">
                    <a:pos x="2" y="63"/>
                  </a:cxn>
                  <a:cxn ang="0">
                    <a:pos x="0" y="103"/>
                  </a:cxn>
                  <a:cxn ang="0">
                    <a:pos x="382" y="114"/>
                  </a:cxn>
                  <a:cxn ang="0">
                    <a:pos x="417" y="95"/>
                  </a:cxn>
                  <a:cxn ang="0">
                    <a:pos x="383" y="74"/>
                  </a:cxn>
                  <a:cxn ang="0">
                    <a:pos x="2" y="63"/>
                  </a:cxn>
                </a:cxnLst>
                <a:rect l="0" t="0" r="r" b="b"/>
                <a:pathLst>
                  <a:path w="496" h="186">
                    <a:moveTo>
                      <a:pt x="2" y="63"/>
                    </a:moveTo>
                    <a:lnTo>
                      <a:pt x="0" y="103"/>
                    </a:lnTo>
                    <a:lnTo>
                      <a:pt x="382" y="114"/>
                    </a:lnTo>
                    <a:lnTo>
                      <a:pt x="417" y="95"/>
                    </a:lnTo>
                    <a:lnTo>
                      <a:pt x="383" y="74"/>
                    </a:lnTo>
                    <a:lnTo>
                      <a:pt x="2" y="63"/>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0" name="Freeform 26"/>
              <p:cNvSpPr>
                <a:spLocks/>
              </p:cNvSpPr>
              <p:nvPr/>
            </p:nvSpPr>
            <p:spPr bwMode="auto">
              <a:xfrm>
                <a:off x="5099" y="1001"/>
                <a:ext cx="496" cy="186"/>
              </a:xfrm>
              <a:custGeom>
                <a:avLst/>
                <a:gdLst/>
                <a:ahLst/>
                <a:cxnLst>
                  <a:cxn ang="0">
                    <a:pos x="447" y="79"/>
                  </a:cxn>
                  <a:cxn ang="0">
                    <a:pos x="417" y="95"/>
                  </a:cxn>
                  <a:cxn ang="0">
                    <a:pos x="446" y="114"/>
                  </a:cxn>
                  <a:cxn ang="0">
                    <a:pos x="447" y="79"/>
                  </a:cxn>
                </a:cxnLst>
                <a:rect l="0" t="0" r="r" b="b"/>
                <a:pathLst>
                  <a:path w="496" h="186">
                    <a:moveTo>
                      <a:pt x="447" y="79"/>
                    </a:moveTo>
                    <a:lnTo>
                      <a:pt x="417" y="95"/>
                    </a:lnTo>
                    <a:lnTo>
                      <a:pt x="446" y="114"/>
                    </a:lnTo>
                    <a:lnTo>
                      <a:pt x="447" y="7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1" name="Freeform 27"/>
              <p:cNvSpPr>
                <a:spLocks/>
              </p:cNvSpPr>
              <p:nvPr/>
            </p:nvSpPr>
            <p:spPr bwMode="auto">
              <a:xfrm>
                <a:off x="5099" y="1001"/>
                <a:ext cx="496" cy="186"/>
              </a:xfrm>
              <a:custGeom>
                <a:avLst/>
                <a:gdLst/>
                <a:ahLst/>
                <a:cxnLst>
                  <a:cxn ang="0">
                    <a:pos x="457" y="79"/>
                  </a:cxn>
                  <a:cxn ang="0">
                    <a:pos x="447" y="79"/>
                  </a:cxn>
                  <a:cxn ang="0">
                    <a:pos x="446" y="114"/>
                  </a:cxn>
                  <a:cxn ang="0">
                    <a:pos x="456" y="114"/>
                  </a:cxn>
                  <a:cxn ang="0">
                    <a:pos x="457" y="79"/>
                  </a:cxn>
                </a:cxnLst>
                <a:rect l="0" t="0" r="r" b="b"/>
                <a:pathLst>
                  <a:path w="496" h="186">
                    <a:moveTo>
                      <a:pt x="457" y="79"/>
                    </a:moveTo>
                    <a:lnTo>
                      <a:pt x="447" y="79"/>
                    </a:lnTo>
                    <a:lnTo>
                      <a:pt x="446" y="114"/>
                    </a:lnTo>
                    <a:lnTo>
                      <a:pt x="456" y="114"/>
                    </a:lnTo>
                    <a:lnTo>
                      <a:pt x="457" y="7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2" name="Freeform 28"/>
              <p:cNvSpPr>
                <a:spLocks/>
              </p:cNvSpPr>
              <p:nvPr/>
            </p:nvSpPr>
            <p:spPr bwMode="auto">
              <a:xfrm>
                <a:off x="5099" y="1001"/>
                <a:ext cx="496" cy="186"/>
              </a:xfrm>
              <a:custGeom>
                <a:avLst/>
                <a:gdLst/>
                <a:ahLst/>
                <a:cxnLst>
                  <a:cxn ang="0">
                    <a:pos x="383" y="74"/>
                  </a:cxn>
                  <a:cxn ang="0">
                    <a:pos x="417" y="95"/>
                  </a:cxn>
                  <a:cxn ang="0">
                    <a:pos x="447" y="79"/>
                  </a:cxn>
                  <a:cxn ang="0">
                    <a:pos x="457" y="79"/>
                  </a:cxn>
                  <a:cxn ang="0">
                    <a:pos x="457" y="77"/>
                  </a:cxn>
                  <a:cxn ang="0">
                    <a:pos x="383" y="74"/>
                  </a:cxn>
                </a:cxnLst>
                <a:rect l="0" t="0" r="r" b="b"/>
                <a:pathLst>
                  <a:path w="496" h="186">
                    <a:moveTo>
                      <a:pt x="383" y="74"/>
                    </a:moveTo>
                    <a:lnTo>
                      <a:pt x="417" y="95"/>
                    </a:lnTo>
                    <a:lnTo>
                      <a:pt x="447" y="79"/>
                    </a:lnTo>
                    <a:lnTo>
                      <a:pt x="457" y="79"/>
                    </a:lnTo>
                    <a:lnTo>
                      <a:pt x="457" y="77"/>
                    </a:lnTo>
                    <a:lnTo>
                      <a:pt x="383" y="74"/>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53" name="Group 29"/>
            <p:cNvGrpSpPr>
              <a:grpSpLocks/>
            </p:cNvGrpSpPr>
            <p:nvPr/>
          </p:nvGrpSpPr>
          <p:grpSpPr bwMode="auto">
            <a:xfrm>
              <a:off x="5595" y="589"/>
              <a:ext cx="1515" cy="1035"/>
              <a:chOff x="5595" y="589"/>
              <a:chExt cx="1515" cy="1035"/>
            </a:xfrm>
          </p:grpSpPr>
          <p:sp>
            <p:nvSpPr>
              <p:cNvPr id="1054" name="Freeform 30"/>
              <p:cNvSpPr>
                <a:spLocks/>
              </p:cNvSpPr>
              <p:nvPr/>
            </p:nvSpPr>
            <p:spPr bwMode="auto">
              <a:xfrm>
                <a:off x="5595" y="589"/>
                <a:ext cx="1515" cy="1035"/>
              </a:xfrm>
              <a:custGeom>
                <a:avLst/>
                <a:gdLst/>
                <a:ahLst/>
                <a:cxnLst>
                  <a:cxn ang="0">
                    <a:pos x="0" y="1035"/>
                  </a:cxn>
                  <a:cxn ang="0">
                    <a:pos x="1515" y="1035"/>
                  </a:cxn>
                  <a:cxn ang="0">
                    <a:pos x="1515" y="0"/>
                  </a:cxn>
                  <a:cxn ang="0">
                    <a:pos x="0" y="0"/>
                  </a:cxn>
                  <a:cxn ang="0">
                    <a:pos x="0" y="1035"/>
                  </a:cxn>
                </a:cxnLst>
                <a:rect l="0" t="0" r="r" b="b"/>
                <a:pathLst>
                  <a:path w="1515" h="1035">
                    <a:moveTo>
                      <a:pt x="0" y="1035"/>
                    </a:moveTo>
                    <a:lnTo>
                      <a:pt x="1515" y="1035"/>
                    </a:lnTo>
                    <a:lnTo>
                      <a:pt x="1515" y="0"/>
                    </a:lnTo>
                    <a:lnTo>
                      <a:pt x="0" y="0"/>
                    </a:lnTo>
                    <a:lnTo>
                      <a:pt x="0" y="1035"/>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55" name="Group 31"/>
            <p:cNvGrpSpPr>
              <a:grpSpLocks/>
            </p:cNvGrpSpPr>
            <p:nvPr/>
          </p:nvGrpSpPr>
          <p:grpSpPr bwMode="auto">
            <a:xfrm>
              <a:off x="5595" y="589"/>
              <a:ext cx="1515" cy="1035"/>
              <a:chOff x="5595" y="589"/>
              <a:chExt cx="1515" cy="1035"/>
            </a:xfrm>
          </p:grpSpPr>
          <p:sp>
            <p:nvSpPr>
              <p:cNvPr id="1056" name="Freeform 32"/>
              <p:cNvSpPr>
                <a:spLocks/>
              </p:cNvSpPr>
              <p:nvPr/>
            </p:nvSpPr>
            <p:spPr bwMode="auto">
              <a:xfrm>
                <a:off x="5595" y="589"/>
                <a:ext cx="1515" cy="1035"/>
              </a:xfrm>
              <a:custGeom>
                <a:avLst/>
                <a:gdLst/>
                <a:ahLst/>
                <a:cxnLst>
                  <a:cxn ang="0">
                    <a:pos x="0" y="1035"/>
                  </a:cxn>
                  <a:cxn ang="0">
                    <a:pos x="1515" y="1035"/>
                  </a:cxn>
                  <a:cxn ang="0">
                    <a:pos x="1515" y="0"/>
                  </a:cxn>
                  <a:cxn ang="0">
                    <a:pos x="0" y="0"/>
                  </a:cxn>
                  <a:cxn ang="0">
                    <a:pos x="0" y="1035"/>
                  </a:cxn>
                </a:cxnLst>
                <a:rect l="0" t="0" r="r" b="b"/>
                <a:pathLst>
                  <a:path w="1515" h="1035">
                    <a:moveTo>
                      <a:pt x="0" y="1035"/>
                    </a:moveTo>
                    <a:lnTo>
                      <a:pt x="1515" y="1035"/>
                    </a:lnTo>
                    <a:lnTo>
                      <a:pt x="1515" y="0"/>
                    </a:lnTo>
                    <a:lnTo>
                      <a:pt x="0" y="0"/>
                    </a:lnTo>
                    <a:lnTo>
                      <a:pt x="0" y="1035"/>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057" name="Picture 33"/>
              <p:cNvPicPr>
                <a:picLocks noChangeAspect="1" noChangeArrowheads="1"/>
              </p:cNvPicPr>
              <p:nvPr/>
            </p:nvPicPr>
            <p:blipFill>
              <a:blip r:embed="rId7" cstate="print"/>
              <a:srcRect/>
              <a:stretch>
                <a:fillRect/>
              </a:stretch>
            </p:blipFill>
            <p:spPr bwMode="auto">
              <a:xfrm>
                <a:off x="5616" y="682"/>
                <a:ext cx="1476" cy="848"/>
              </a:xfrm>
              <a:prstGeom prst="rect">
                <a:avLst/>
              </a:prstGeom>
              <a:noFill/>
            </p:spPr>
          </p:pic>
          <p:pic>
            <p:nvPicPr>
              <p:cNvPr id="1058" name="Picture 34"/>
              <p:cNvPicPr>
                <a:picLocks noChangeAspect="1" noChangeArrowheads="1"/>
              </p:cNvPicPr>
              <p:nvPr/>
            </p:nvPicPr>
            <p:blipFill>
              <a:blip r:embed="rId8" cstate="print"/>
              <a:srcRect/>
              <a:stretch>
                <a:fillRect/>
              </a:stretch>
            </p:blipFill>
            <p:spPr bwMode="auto">
              <a:xfrm>
                <a:off x="7024" y="162"/>
                <a:ext cx="856" cy="1032"/>
              </a:xfrm>
              <a:prstGeom prst="rect">
                <a:avLst/>
              </a:prstGeom>
              <a:noFill/>
            </p:spPr>
          </p:pic>
        </p:grpSp>
        <p:grpSp>
          <p:nvGrpSpPr>
            <p:cNvPr id="1059" name="Group 35"/>
            <p:cNvGrpSpPr>
              <a:grpSpLocks/>
            </p:cNvGrpSpPr>
            <p:nvPr/>
          </p:nvGrpSpPr>
          <p:grpSpPr bwMode="auto">
            <a:xfrm>
              <a:off x="7094" y="379"/>
              <a:ext cx="541" cy="717"/>
              <a:chOff x="7094" y="379"/>
              <a:chExt cx="541" cy="717"/>
            </a:xfrm>
          </p:grpSpPr>
          <p:sp>
            <p:nvSpPr>
              <p:cNvPr id="1060" name="Freeform 36"/>
              <p:cNvSpPr>
                <a:spLocks/>
              </p:cNvSpPr>
              <p:nvPr/>
            </p:nvSpPr>
            <p:spPr bwMode="auto">
              <a:xfrm>
                <a:off x="7094" y="379"/>
                <a:ext cx="541" cy="717"/>
              </a:xfrm>
              <a:custGeom>
                <a:avLst/>
                <a:gdLst/>
                <a:ahLst/>
                <a:cxnLst>
                  <a:cxn ang="0">
                    <a:pos x="494" y="64"/>
                  </a:cxn>
                  <a:cxn ang="0">
                    <a:pos x="457" y="79"/>
                  </a:cxn>
                  <a:cxn ang="0">
                    <a:pos x="0" y="693"/>
                  </a:cxn>
                  <a:cxn ang="0">
                    <a:pos x="32" y="717"/>
                  </a:cxn>
                  <a:cxn ang="0">
                    <a:pos x="489" y="103"/>
                  </a:cxn>
                  <a:cxn ang="0">
                    <a:pos x="494" y="64"/>
                  </a:cxn>
                </a:cxnLst>
                <a:rect l="0" t="0" r="r" b="b"/>
                <a:pathLst>
                  <a:path w="541" h="717">
                    <a:moveTo>
                      <a:pt x="494" y="64"/>
                    </a:moveTo>
                    <a:lnTo>
                      <a:pt x="457" y="79"/>
                    </a:lnTo>
                    <a:lnTo>
                      <a:pt x="0" y="693"/>
                    </a:lnTo>
                    <a:lnTo>
                      <a:pt x="32" y="717"/>
                    </a:lnTo>
                    <a:lnTo>
                      <a:pt x="489" y="103"/>
                    </a:lnTo>
                    <a:lnTo>
                      <a:pt x="494" y="64"/>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1" name="Freeform 37"/>
              <p:cNvSpPr>
                <a:spLocks/>
              </p:cNvSpPr>
              <p:nvPr/>
            </p:nvSpPr>
            <p:spPr bwMode="auto">
              <a:xfrm>
                <a:off x="7094" y="379"/>
                <a:ext cx="541" cy="717"/>
              </a:xfrm>
              <a:custGeom>
                <a:avLst/>
                <a:gdLst/>
                <a:ahLst/>
                <a:cxnLst>
                  <a:cxn ang="0">
                    <a:pos x="539" y="20"/>
                  </a:cxn>
                  <a:cxn ang="0">
                    <a:pos x="501" y="20"/>
                  </a:cxn>
                  <a:cxn ang="0">
                    <a:pos x="533" y="44"/>
                  </a:cxn>
                  <a:cxn ang="0">
                    <a:pos x="489" y="103"/>
                  </a:cxn>
                  <a:cxn ang="0">
                    <a:pos x="482" y="167"/>
                  </a:cxn>
                  <a:cxn ang="0">
                    <a:pos x="481" y="178"/>
                  </a:cxn>
                  <a:cxn ang="0">
                    <a:pos x="489" y="188"/>
                  </a:cxn>
                  <a:cxn ang="0">
                    <a:pos x="500" y="190"/>
                  </a:cxn>
                  <a:cxn ang="0">
                    <a:pos x="511" y="191"/>
                  </a:cxn>
                  <a:cxn ang="0">
                    <a:pos x="520" y="183"/>
                  </a:cxn>
                  <a:cxn ang="0">
                    <a:pos x="522" y="172"/>
                  </a:cxn>
                  <a:cxn ang="0">
                    <a:pos x="539" y="20"/>
                  </a:cxn>
                </a:cxnLst>
                <a:rect l="0" t="0" r="r" b="b"/>
                <a:pathLst>
                  <a:path w="541" h="717">
                    <a:moveTo>
                      <a:pt x="539" y="20"/>
                    </a:moveTo>
                    <a:lnTo>
                      <a:pt x="501" y="20"/>
                    </a:lnTo>
                    <a:lnTo>
                      <a:pt x="533" y="44"/>
                    </a:lnTo>
                    <a:lnTo>
                      <a:pt x="489" y="103"/>
                    </a:lnTo>
                    <a:lnTo>
                      <a:pt x="482" y="167"/>
                    </a:lnTo>
                    <a:lnTo>
                      <a:pt x="481" y="178"/>
                    </a:lnTo>
                    <a:lnTo>
                      <a:pt x="489" y="188"/>
                    </a:lnTo>
                    <a:lnTo>
                      <a:pt x="500" y="190"/>
                    </a:lnTo>
                    <a:lnTo>
                      <a:pt x="511" y="191"/>
                    </a:lnTo>
                    <a:lnTo>
                      <a:pt x="520" y="183"/>
                    </a:lnTo>
                    <a:lnTo>
                      <a:pt x="522" y="172"/>
                    </a:lnTo>
                    <a:lnTo>
                      <a:pt x="539" y="2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2" name="Freeform 38"/>
              <p:cNvSpPr>
                <a:spLocks/>
              </p:cNvSpPr>
              <p:nvPr/>
            </p:nvSpPr>
            <p:spPr bwMode="auto">
              <a:xfrm>
                <a:off x="7094" y="379"/>
                <a:ext cx="541" cy="717"/>
              </a:xfrm>
              <a:custGeom>
                <a:avLst/>
                <a:gdLst/>
                <a:ahLst/>
                <a:cxnLst>
                  <a:cxn ang="0">
                    <a:pos x="541" y="0"/>
                  </a:cxn>
                  <a:cxn ang="0">
                    <a:pos x="382" y="68"/>
                  </a:cxn>
                  <a:cxn ang="0">
                    <a:pos x="372" y="72"/>
                  </a:cxn>
                  <a:cxn ang="0">
                    <a:pos x="367" y="84"/>
                  </a:cxn>
                  <a:cxn ang="0">
                    <a:pos x="371" y="94"/>
                  </a:cxn>
                  <a:cxn ang="0">
                    <a:pos x="375" y="104"/>
                  </a:cxn>
                  <a:cxn ang="0">
                    <a:pos x="387" y="109"/>
                  </a:cxn>
                  <a:cxn ang="0">
                    <a:pos x="457" y="79"/>
                  </a:cxn>
                  <a:cxn ang="0">
                    <a:pos x="501" y="20"/>
                  </a:cxn>
                  <a:cxn ang="0">
                    <a:pos x="539" y="20"/>
                  </a:cxn>
                  <a:cxn ang="0">
                    <a:pos x="541" y="0"/>
                  </a:cxn>
                </a:cxnLst>
                <a:rect l="0" t="0" r="r" b="b"/>
                <a:pathLst>
                  <a:path w="541" h="717">
                    <a:moveTo>
                      <a:pt x="541" y="0"/>
                    </a:moveTo>
                    <a:lnTo>
                      <a:pt x="382" y="68"/>
                    </a:lnTo>
                    <a:lnTo>
                      <a:pt x="372" y="72"/>
                    </a:lnTo>
                    <a:lnTo>
                      <a:pt x="367" y="84"/>
                    </a:lnTo>
                    <a:lnTo>
                      <a:pt x="371" y="94"/>
                    </a:lnTo>
                    <a:lnTo>
                      <a:pt x="375" y="104"/>
                    </a:lnTo>
                    <a:lnTo>
                      <a:pt x="387" y="109"/>
                    </a:lnTo>
                    <a:lnTo>
                      <a:pt x="457" y="79"/>
                    </a:lnTo>
                    <a:lnTo>
                      <a:pt x="501" y="20"/>
                    </a:lnTo>
                    <a:lnTo>
                      <a:pt x="539" y="20"/>
                    </a:lnTo>
                    <a:lnTo>
                      <a:pt x="541"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3" name="Freeform 39"/>
              <p:cNvSpPr>
                <a:spLocks/>
              </p:cNvSpPr>
              <p:nvPr/>
            </p:nvSpPr>
            <p:spPr bwMode="auto">
              <a:xfrm>
                <a:off x="7094" y="379"/>
                <a:ext cx="541" cy="717"/>
              </a:xfrm>
              <a:custGeom>
                <a:avLst/>
                <a:gdLst/>
                <a:ahLst/>
                <a:cxnLst>
                  <a:cxn ang="0">
                    <a:pos x="514" y="29"/>
                  </a:cxn>
                  <a:cxn ang="0">
                    <a:pos x="497" y="29"/>
                  </a:cxn>
                  <a:cxn ang="0">
                    <a:pos x="525" y="50"/>
                  </a:cxn>
                  <a:cxn ang="0">
                    <a:pos x="494" y="64"/>
                  </a:cxn>
                  <a:cxn ang="0">
                    <a:pos x="489" y="103"/>
                  </a:cxn>
                  <a:cxn ang="0">
                    <a:pos x="533" y="44"/>
                  </a:cxn>
                  <a:cxn ang="0">
                    <a:pos x="514" y="29"/>
                  </a:cxn>
                </a:cxnLst>
                <a:rect l="0" t="0" r="r" b="b"/>
                <a:pathLst>
                  <a:path w="541" h="717">
                    <a:moveTo>
                      <a:pt x="514" y="29"/>
                    </a:moveTo>
                    <a:lnTo>
                      <a:pt x="497" y="29"/>
                    </a:lnTo>
                    <a:lnTo>
                      <a:pt x="525" y="50"/>
                    </a:lnTo>
                    <a:lnTo>
                      <a:pt x="494" y="64"/>
                    </a:lnTo>
                    <a:lnTo>
                      <a:pt x="489" y="103"/>
                    </a:lnTo>
                    <a:lnTo>
                      <a:pt x="533" y="44"/>
                    </a:lnTo>
                    <a:lnTo>
                      <a:pt x="514" y="2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4" name="Freeform 40"/>
              <p:cNvSpPr>
                <a:spLocks/>
              </p:cNvSpPr>
              <p:nvPr/>
            </p:nvSpPr>
            <p:spPr bwMode="auto">
              <a:xfrm>
                <a:off x="7094" y="379"/>
                <a:ext cx="541" cy="717"/>
              </a:xfrm>
              <a:custGeom>
                <a:avLst/>
                <a:gdLst/>
                <a:ahLst/>
                <a:cxnLst>
                  <a:cxn ang="0">
                    <a:pos x="501" y="20"/>
                  </a:cxn>
                  <a:cxn ang="0">
                    <a:pos x="457" y="79"/>
                  </a:cxn>
                  <a:cxn ang="0">
                    <a:pos x="494" y="64"/>
                  </a:cxn>
                  <a:cxn ang="0">
                    <a:pos x="497" y="29"/>
                  </a:cxn>
                  <a:cxn ang="0">
                    <a:pos x="514" y="29"/>
                  </a:cxn>
                  <a:cxn ang="0">
                    <a:pos x="501" y="20"/>
                  </a:cxn>
                </a:cxnLst>
                <a:rect l="0" t="0" r="r" b="b"/>
                <a:pathLst>
                  <a:path w="541" h="717">
                    <a:moveTo>
                      <a:pt x="501" y="20"/>
                    </a:moveTo>
                    <a:lnTo>
                      <a:pt x="457" y="79"/>
                    </a:lnTo>
                    <a:lnTo>
                      <a:pt x="494" y="64"/>
                    </a:lnTo>
                    <a:lnTo>
                      <a:pt x="497" y="29"/>
                    </a:lnTo>
                    <a:lnTo>
                      <a:pt x="514" y="29"/>
                    </a:lnTo>
                    <a:lnTo>
                      <a:pt x="501" y="2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5" name="Freeform 41"/>
              <p:cNvSpPr>
                <a:spLocks/>
              </p:cNvSpPr>
              <p:nvPr/>
            </p:nvSpPr>
            <p:spPr bwMode="auto">
              <a:xfrm>
                <a:off x="7094" y="379"/>
                <a:ext cx="541" cy="717"/>
              </a:xfrm>
              <a:custGeom>
                <a:avLst/>
                <a:gdLst/>
                <a:ahLst/>
                <a:cxnLst>
                  <a:cxn ang="0">
                    <a:pos x="497" y="29"/>
                  </a:cxn>
                  <a:cxn ang="0">
                    <a:pos x="494" y="64"/>
                  </a:cxn>
                  <a:cxn ang="0">
                    <a:pos x="525" y="50"/>
                  </a:cxn>
                  <a:cxn ang="0">
                    <a:pos x="497" y="29"/>
                  </a:cxn>
                </a:cxnLst>
                <a:rect l="0" t="0" r="r" b="b"/>
                <a:pathLst>
                  <a:path w="541" h="717">
                    <a:moveTo>
                      <a:pt x="497" y="29"/>
                    </a:moveTo>
                    <a:lnTo>
                      <a:pt x="494" y="64"/>
                    </a:lnTo>
                    <a:lnTo>
                      <a:pt x="525" y="50"/>
                    </a:lnTo>
                    <a:lnTo>
                      <a:pt x="497" y="2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66" name="Group 42"/>
            <p:cNvGrpSpPr>
              <a:grpSpLocks/>
            </p:cNvGrpSpPr>
            <p:nvPr/>
          </p:nvGrpSpPr>
          <p:grpSpPr bwMode="auto">
            <a:xfrm>
              <a:off x="7635" y="-206"/>
              <a:ext cx="1515" cy="1035"/>
              <a:chOff x="7635" y="-206"/>
              <a:chExt cx="1515" cy="1035"/>
            </a:xfrm>
          </p:grpSpPr>
          <p:sp>
            <p:nvSpPr>
              <p:cNvPr id="1067" name="Freeform 43"/>
              <p:cNvSpPr>
                <a:spLocks/>
              </p:cNvSpPr>
              <p:nvPr/>
            </p:nvSpPr>
            <p:spPr bwMode="auto">
              <a:xfrm>
                <a:off x="7635" y="-206"/>
                <a:ext cx="1515" cy="1035"/>
              </a:xfrm>
              <a:custGeom>
                <a:avLst/>
                <a:gdLst/>
                <a:ahLst/>
                <a:cxnLst>
                  <a:cxn ang="0">
                    <a:pos x="0" y="1035"/>
                  </a:cxn>
                  <a:cxn ang="0">
                    <a:pos x="1515" y="1035"/>
                  </a:cxn>
                  <a:cxn ang="0">
                    <a:pos x="1515" y="0"/>
                  </a:cxn>
                  <a:cxn ang="0">
                    <a:pos x="0" y="0"/>
                  </a:cxn>
                  <a:cxn ang="0">
                    <a:pos x="0" y="1035"/>
                  </a:cxn>
                </a:cxnLst>
                <a:rect l="0" t="0" r="r" b="b"/>
                <a:pathLst>
                  <a:path w="1515" h="1035">
                    <a:moveTo>
                      <a:pt x="0" y="1035"/>
                    </a:moveTo>
                    <a:lnTo>
                      <a:pt x="1515" y="1035"/>
                    </a:lnTo>
                    <a:lnTo>
                      <a:pt x="1515" y="0"/>
                    </a:lnTo>
                    <a:lnTo>
                      <a:pt x="0" y="0"/>
                    </a:lnTo>
                    <a:lnTo>
                      <a:pt x="0" y="1035"/>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68" name="Group 44"/>
            <p:cNvGrpSpPr>
              <a:grpSpLocks/>
            </p:cNvGrpSpPr>
            <p:nvPr/>
          </p:nvGrpSpPr>
          <p:grpSpPr bwMode="auto">
            <a:xfrm>
              <a:off x="7060" y="-206"/>
              <a:ext cx="2090" cy="2108"/>
              <a:chOff x="7060" y="-206"/>
              <a:chExt cx="2090" cy="2108"/>
            </a:xfrm>
          </p:grpSpPr>
          <p:sp>
            <p:nvSpPr>
              <p:cNvPr id="1069" name="Freeform 45"/>
              <p:cNvSpPr>
                <a:spLocks/>
              </p:cNvSpPr>
              <p:nvPr/>
            </p:nvSpPr>
            <p:spPr bwMode="auto">
              <a:xfrm>
                <a:off x="7635" y="-206"/>
                <a:ext cx="1515" cy="1035"/>
              </a:xfrm>
              <a:custGeom>
                <a:avLst/>
                <a:gdLst/>
                <a:ahLst/>
                <a:cxnLst>
                  <a:cxn ang="0">
                    <a:pos x="0" y="1035"/>
                  </a:cxn>
                  <a:cxn ang="0">
                    <a:pos x="1515" y="1035"/>
                  </a:cxn>
                  <a:cxn ang="0">
                    <a:pos x="1515" y="0"/>
                  </a:cxn>
                  <a:cxn ang="0">
                    <a:pos x="0" y="0"/>
                  </a:cxn>
                  <a:cxn ang="0">
                    <a:pos x="0" y="1035"/>
                  </a:cxn>
                </a:cxnLst>
                <a:rect l="0" t="0" r="r" b="b"/>
                <a:pathLst>
                  <a:path w="1515" h="1035">
                    <a:moveTo>
                      <a:pt x="0" y="1035"/>
                    </a:moveTo>
                    <a:lnTo>
                      <a:pt x="1515" y="1035"/>
                    </a:lnTo>
                    <a:lnTo>
                      <a:pt x="1515" y="0"/>
                    </a:lnTo>
                    <a:lnTo>
                      <a:pt x="0" y="0"/>
                    </a:lnTo>
                    <a:lnTo>
                      <a:pt x="0" y="1035"/>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070" name="Picture 46"/>
              <p:cNvPicPr>
                <a:picLocks noChangeAspect="1" noChangeArrowheads="1"/>
              </p:cNvPicPr>
              <p:nvPr/>
            </p:nvPicPr>
            <p:blipFill>
              <a:blip r:embed="rId6" cstate="print"/>
              <a:srcRect/>
              <a:stretch>
                <a:fillRect/>
              </a:stretch>
            </p:blipFill>
            <p:spPr bwMode="auto">
              <a:xfrm>
                <a:off x="7742" y="-114"/>
                <a:ext cx="1390" cy="852"/>
              </a:xfrm>
              <a:prstGeom prst="rect">
                <a:avLst/>
              </a:prstGeom>
              <a:noFill/>
            </p:spPr>
          </p:pic>
          <p:pic>
            <p:nvPicPr>
              <p:cNvPr id="1071" name="Picture 47"/>
              <p:cNvPicPr>
                <a:picLocks noChangeAspect="1" noChangeArrowheads="1"/>
              </p:cNvPicPr>
              <p:nvPr/>
            </p:nvPicPr>
            <p:blipFill>
              <a:blip r:embed="rId9" cstate="print"/>
              <a:srcRect/>
              <a:stretch>
                <a:fillRect/>
              </a:stretch>
            </p:blipFill>
            <p:spPr bwMode="auto">
              <a:xfrm>
                <a:off x="7060" y="1046"/>
                <a:ext cx="1048" cy="856"/>
              </a:xfrm>
              <a:prstGeom prst="rect">
                <a:avLst/>
              </a:prstGeom>
              <a:noFill/>
            </p:spPr>
          </p:pic>
        </p:grpSp>
        <p:grpSp>
          <p:nvGrpSpPr>
            <p:cNvPr id="1072" name="Group 48"/>
            <p:cNvGrpSpPr>
              <a:grpSpLocks/>
            </p:cNvGrpSpPr>
            <p:nvPr/>
          </p:nvGrpSpPr>
          <p:grpSpPr bwMode="auto">
            <a:xfrm>
              <a:off x="7128" y="1083"/>
              <a:ext cx="732" cy="541"/>
              <a:chOff x="7128" y="1083"/>
              <a:chExt cx="732" cy="541"/>
            </a:xfrm>
          </p:grpSpPr>
          <p:sp>
            <p:nvSpPr>
              <p:cNvPr id="1073" name="Freeform 49"/>
              <p:cNvSpPr>
                <a:spLocks/>
              </p:cNvSpPr>
              <p:nvPr/>
            </p:nvSpPr>
            <p:spPr bwMode="auto">
              <a:xfrm>
                <a:off x="7128" y="1083"/>
                <a:ext cx="732" cy="541"/>
              </a:xfrm>
              <a:custGeom>
                <a:avLst/>
                <a:gdLst/>
                <a:ahLst/>
                <a:cxnLst>
                  <a:cxn ang="0">
                    <a:pos x="553" y="482"/>
                  </a:cxn>
                  <a:cxn ang="0">
                    <a:pos x="543" y="490"/>
                  </a:cxn>
                  <a:cxn ang="0">
                    <a:pos x="542" y="501"/>
                  </a:cxn>
                  <a:cxn ang="0">
                    <a:pos x="541" y="512"/>
                  </a:cxn>
                  <a:cxn ang="0">
                    <a:pos x="549" y="522"/>
                  </a:cxn>
                  <a:cxn ang="0">
                    <a:pos x="560" y="523"/>
                  </a:cxn>
                  <a:cxn ang="0">
                    <a:pos x="732" y="541"/>
                  </a:cxn>
                  <a:cxn ang="0">
                    <a:pos x="729" y="534"/>
                  </a:cxn>
                  <a:cxn ang="0">
                    <a:pos x="688" y="534"/>
                  </a:cxn>
                  <a:cxn ang="0">
                    <a:pos x="628" y="490"/>
                  </a:cxn>
                  <a:cxn ang="0">
                    <a:pos x="564" y="483"/>
                  </a:cxn>
                  <a:cxn ang="0">
                    <a:pos x="553" y="482"/>
                  </a:cxn>
                </a:cxnLst>
                <a:rect l="0" t="0" r="r" b="b"/>
                <a:pathLst>
                  <a:path w="732" h="541">
                    <a:moveTo>
                      <a:pt x="553" y="482"/>
                    </a:moveTo>
                    <a:lnTo>
                      <a:pt x="543" y="490"/>
                    </a:lnTo>
                    <a:lnTo>
                      <a:pt x="542" y="501"/>
                    </a:lnTo>
                    <a:lnTo>
                      <a:pt x="541" y="512"/>
                    </a:lnTo>
                    <a:lnTo>
                      <a:pt x="549" y="522"/>
                    </a:lnTo>
                    <a:lnTo>
                      <a:pt x="560" y="523"/>
                    </a:lnTo>
                    <a:lnTo>
                      <a:pt x="732" y="541"/>
                    </a:lnTo>
                    <a:lnTo>
                      <a:pt x="729" y="534"/>
                    </a:lnTo>
                    <a:lnTo>
                      <a:pt x="688" y="534"/>
                    </a:lnTo>
                    <a:lnTo>
                      <a:pt x="628" y="490"/>
                    </a:lnTo>
                    <a:lnTo>
                      <a:pt x="564" y="483"/>
                    </a:lnTo>
                    <a:lnTo>
                      <a:pt x="553" y="482"/>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4" name="Freeform 50"/>
              <p:cNvSpPr>
                <a:spLocks/>
              </p:cNvSpPr>
              <p:nvPr/>
            </p:nvSpPr>
            <p:spPr bwMode="auto">
              <a:xfrm>
                <a:off x="7128" y="1083"/>
                <a:ext cx="732" cy="541"/>
              </a:xfrm>
              <a:custGeom>
                <a:avLst/>
                <a:gdLst/>
                <a:ahLst/>
                <a:cxnLst>
                  <a:cxn ang="0">
                    <a:pos x="628" y="490"/>
                  </a:cxn>
                  <a:cxn ang="0">
                    <a:pos x="688" y="534"/>
                  </a:cxn>
                  <a:cxn ang="0">
                    <a:pos x="694" y="526"/>
                  </a:cxn>
                  <a:cxn ang="0">
                    <a:pos x="682" y="526"/>
                  </a:cxn>
                  <a:cxn ang="0">
                    <a:pos x="668" y="494"/>
                  </a:cxn>
                  <a:cxn ang="0">
                    <a:pos x="628" y="490"/>
                  </a:cxn>
                </a:cxnLst>
                <a:rect l="0" t="0" r="r" b="b"/>
                <a:pathLst>
                  <a:path w="732" h="541">
                    <a:moveTo>
                      <a:pt x="628" y="490"/>
                    </a:moveTo>
                    <a:lnTo>
                      <a:pt x="688" y="534"/>
                    </a:lnTo>
                    <a:lnTo>
                      <a:pt x="694" y="526"/>
                    </a:lnTo>
                    <a:lnTo>
                      <a:pt x="682" y="526"/>
                    </a:lnTo>
                    <a:lnTo>
                      <a:pt x="668" y="494"/>
                    </a:lnTo>
                    <a:lnTo>
                      <a:pt x="628" y="49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5" name="Freeform 51"/>
              <p:cNvSpPr>
                <a:spLocks/>
              </p:cNvSpPr>
              <p:nvPr/>
            </p:nvSpPr>
            <p:spPr bwMode="auto">
              <a:xfrm>
                <a:off x="7128" y="1083"/>
                <a:ext cx="732" cy="541"/>
              </a:xfrm>
              <a:custGeom>
                <a:avLst/>
                <a:gdLst/>
                <a:ahLst/>
                <a:cxnLst>
                  <a:cxn ang="0">
                    <a:pos x="646" y="367"/>
                  </a:cxn>
                  <a:cxn ang="0">
                    <a:pos x="636" y="372"/>
                  </a:cxn>
                  <a:cxn ang="0">
                    <a:pos x="626" y="376"/>
                  </a:cxn>
                  <a:cxn ang="0">
                    <a:pos x="622" y="388"/>
                  </a:cxn>
                  <a:cxn ang="0">
                    <a:pos x="626" y="398"/>
                  </a:cxn>
                  <a:cxn ang="0">
                    <a:pos x="652" y="458"/>
                  </a:cxn>
                  <a:cxn ang="0">
                    <a:pos x="712" y="501"/>
                  </a:cxn>
                  <a:cxn ang="0">
                    <a:pos x="688" y="534"/>
                  </a:cxn>
                  <a:cxn ang="0">
                    <a:pos x="729" y="534"/>
                  </a:cxn>
                  <a:cxn ang="0">
                    <a:pos x="663" y="382"/>
                  </a:cxn>
                  <a:cxn ang="0">
                    <a:pos x="658" y="372"/>
                  </a:cxn>
                  <a:cxn ang="0">
                    <a:pos x="646" y="367"/>
                  </a:cxn>
                </a:cxnLst>
                <a:rect l="0" t="0" r="r" b="b"/>
                <a:pathLst>
                  <a:path w="732" h="541">
                    <a:moveTo>
                      <a:pt x="646" y="367"/>
                    </a:moveTo>
                    <a:lnTo>
                      <a:pt x="636" y="372"/>
                    </a:lnTo>
                    <a:lnTo>
                      <a:pt x="626" y="376"/>
                    </a:lnTo>
                    <a:lnTo>
                      <a:pt x="622" y="388"/>
                    </a:lnTo>
                    <a:lnTo>
                      <a:pt x="626" y="398"/>
                    </a:lnTo>
                    <a:lnTo>
                      <a:pt x="652" y="458"/>
                    </a:lnTo>
                    <a:lnTo>
                      <a:pt x="712" y="501"/>
                    </a:lnTo>
                    <a:lnTo>
                      <a:pt x="688" y="534"/>
                    </a:lnTo>
                    <a:lnTo>
                      <a:pt x="729" y="534"/>
                    </a:lnTo>
                    <a:lnTo>
                      <a:pt x="663" y="382"/>
                    </a:lnTo>
                    <a:lnTo>
                      <a:pt x="658" y="372"/>
                    </a:lnTo>
                    <a:lnTo>
                      <a:pt x="646" y="367"/>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6" name="Freeform 52"/>
              <p:cNvSpPr>
                <a:spLocks/>
              </p:cNvSpPr>
              <p:nvPr/>
            </p:nvSpPr>
            <p:spPr bwMode="auto">
              <a:xfrm>
                <a:off x="7128" y="1083"/>
                <a:ext cx="732" cy="541"/>
              </a:xfrm>
              <a:custGeom>
                <a:avLst/>
                <a:gdLst/>
                <a:ahLst/>
                <a:cxnLst>
                  <a:cxn ang="0">
                    <a:pos x="668" y="494"/>
                  </a:cxn>
                  <a:cxn ang="0">
                    <a:pos x="682" y="526"/>
                  </a:cxn>
                  <a:cxn ang="0">
                    <a:pos x="702" y="498"/>
                  </a:cxn>
                  <a:cxn ang="0">
                    <a:pos x="668" y="494"/>
                  </a:cxn>
                </a:cxnLst>
                <a:rect l="0" t="0" r="r" b="b"/>
                <a:pathLst>
                  <a:path w="732" h="541">
                    <a:moveTo>
                      <a:pt x="668" y="494"/>
                    </a:moveTo>
                    <a:lnTo>
                      <a:pt x="682" y="526"/>
                    </a:lnTo>
                    <a:lnTo>
                      <a:pt x="702" y="498"/>
                    </a:lnTo>
                    <a:lnTo>
                      <a:pt x="668" y="494"/>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7" name="Freeform 53"/>
              <p:cNvSpPr>
                <a:spLocks/>
              </p:cNvSpPr>
              <p:nvPr/>
            </p:nvSpPr>
            <p:spPr bwMode="auto">
              <a:xfrm>
                <a:off x="7128" y="1083"/>
                <a:ext cx="732" cy="541"/>
              </a:xfrm>
              <a:custGeom>
                <a:avLst/>
                <a:gdLst/>
                <a:ahLst/>
                <a:cxnLst>
                  <a:cxn ang="0">
                    <a:pos x="652" y="458"/>
                  </a:cxn>
                  <a:cxn ang="0">
                    <a:pos x="668" y="494"/>
                  </a:cxn>
                  <a:cxn ang="0">
                    <a:pos x="702" y="498"/>
                  </a:cxn>
                  <a:cxn ang="0">
                    <a:pos x="682" y="526"/>
                  </a:cxn>
                  <a:cxn ang="0">
                    <a:pos x="694" y="526"/>
                  </a:cxn>
                  <a:cxn ang="0">
                    <a:pos x="712" y="501"/>
                  </a:cxn>
                  <a:cxn ang="0">
                    <a:pos x="652" y="458"/>
                  </a:cxn>
                </a:cxnLst>
                <a:rect l="0" t="0" r="r" b="b"/>
                <a:pathLst>
                  <a:path w="732" h="541">
                    <a:moveTo>
                      <a:pt x="652" y="458"/>
                    </a:moveTo>
                    <a:lnTo>
                      <a:pt x="668" y="494"/>
                    </a:lnTo>
                    <a:lnTo>
                      <a:pt x="702" y="498"/>
                    </a:lnTo>
                    <a:lnTo>
                      <a:pt x="682" y="526"/>
                    </a:lnTo>
                    <a:lnTo>
                      <a:pt x="694" y="526"/>
                    </a:lnTo>
                    <a:lnTo>
                      <a:pt x="712" y="501"/>
                    </a:lnTo>
                    <a:lnTo>
                      <a:pt x="652" y="458"/>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8" name="Freeform 54"/>
              <p:cNvSpPr>
                <a:spLocks/>
              </p:cNvSpPr>
              <p:nvPr/>
            </p:nvSpPr>
            <p:spPr bwMode="auto">
              <a:xfrm>
                <a:off x="7128" y="1083"/>
                <a:ext cx="732" cy="541"/>
              </a:xfrm>
              <a:custGeom>
                <a:avLst/>
                <a:gdLst/>
                <a:ahLst/>
                <a:cxnLst>
                  <a:cxn ang="0">
                    <a:pos x="24" y="0"/>
                  </a:cxn>
                  <a:cxn ang="0">
                    <a:pos x="0" y="32"/>
                  </a:cxn>
                  <a:cxn ang="0">
                    <a:pos x="628" y="490"/>
                  </a:cxn>
                  <a:cxn ang="0">
                    <a:pos x="668" y="494"/>
                  </a:cxn>
                  <a:cxn ang="0">
                    <a:pos x="652" y="458"/>
                  </a:cxn>
                  <a:cxn ang="0">
                    <a:pos x="24" y="0"/>
                  </a:cxn>
                </a:cxnLst>
                <a:rect l="0" t="0" r="r" b="b"/>
                <a:pathLst>
                  <a:path w="732" h="541">
                    <a:moveTo>
                      <a:pt x="24" y="0"/>
                    </a:moveTo>
                    <a:lnTo>
                      <a:pt x="0" y="32"/>
                    </a:lnTo>
                    <a:lnTo>
                      <a:pt x="628" y="490"/>
                    </a:lnTo>
                    <a:lnTo>
                      <a:pt x="668" y="494"/>
                    </a:lnTo>
                    <a:lnTo>
                      <a:pt x="652" y="458"/>
                    </a:lnTo>
                    <a:lnTo>
                      <a:pt x="24"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79" name="Group 55"/>
            <p:cNvGrpSpPr>
              <a:grpSpLocks/>
            </p:cNvGrpSpPr>
            <p:nvPr/>
          </p:nvGrpSpPr>
          <p:grpSpPr bwMode="auto">
            <a:xfrm>
              <a:off x="7860" y="948"/>
              <a:ext cx="1305" cy="1905"/>
              <a:chOff x="7860" y="948"/>
              <a:chExt cx="1305" cy="1905"/>
            </a:xfrm>
          </p:grpSpPr>
          <p:sp>
            <p:nvSpPr>
              <p:cNvPr id="1080" name="Freeform 56"/>
              <p:cNvSpPr>
                <a:spLocks/>
              </p:cNvSpPr>
              <p:nvPr/>
            </p:nvSpPr>
            <p:spPr bwMode="auto">
              <a:xfrm>
                <a:off x="7860" y="948"/>
                <a:ext cx="1305" cy="1905"/>
              </a:xfrm>
              <a:custGeom>
                <a:avLst/>
                <a:gdLst/>
                <a:ahLst/>
                <a:cxnLst>
                  <a:cxn ang="0">
                    <a:pos x="653" y="0"/>
                  </a:cxn>
                  <a:cxn ang="0">
                    <a:pos x="547" y="4"/>
                  </a:cxn>
                  <a:cxn ang="0">
                    <a:pos x="446" y="16"/>
                  </a:cxn>
                  <a:cxn ang="0">
                    <a:pos x="353" y="35"/>
                  </a:cxn>
                  <a:cxn ang="0">
                    <a:pos x="267" y="61"/>
                  </a:cxn>
                  <a:cxn ang="0">
                    <a:pos x="191" y="93"/>
                  </a:cxn>
                  <a:cxn ang="0">
                    <a:pos x="126" y="130"/>
                  </a:cxn>
                  <a:cxn ang="0">
                    <a:pos x="73" y="172"/>
                  </a:cxn>
                  <a:cxn ang="0">
                    <a:pos x="33" y="217"/>
                  </a:cxn>
                  <a:cxn ang="0">
                    <a:pos x="2" y="291"/>
                  </a:cxn>
                  <a:cxn ang="0">
                    <a:pos x="0" y="317"/>
                  </a:cxn>
                  <a:cxn ang="0">
                    <a:pos x="0" y="1587"/>
                  </a:cxn>
                  <a:cxn ang="0">
                    <a:pos x="19" y="1664"/>
                  </a:cxn>
                  <a:cxn ang="0">
                    <a:pos x="73" y="1733"/>
                  </a:cxn>
                  <a:cxn ang="0">
                    <a:pos x="126" y="1775"/>
                  </a:cxn>
                  <a:cxn ang="0">
                    <a:pos x="191" y="1812"/>
                  </a:cxn>
                  <a:cxn ang="0">
                    <a:pos x="267" y="1844"/>
                  </a:cxn>
                  <a:cxn ang="0">
                    <a:pos x="353" y="1869"/>
                  </a:cxn>
                  <a:cxn ang="0">
                    <a:pos x="446" y="1889"/>
                  </a:cxn>
                  <a:cxn ang="0">
                    <a:pos x="547" y="1901"/>
                  </a:cxn>
                  <a:cxn ang="0">
                    <a:pos x="653" y="1905"/>
                  </a:cxn>
                  <a:cxn ang="0">
                    <a:pos x="706" y="1904"/>
                  </a:cxn>
                  <a:cxn ang="0">
                    <a:pos x="809" y="1896"/>
                  </a:cxn>
                  <a:cxn ang="0">
                    <a:pos x="906" y="1880"/>
                  </a:cxn>
                  <a:cxn ang="0">
                    <a:pos x="996" y="1857"/>
                  </a:cxn>
                  <a:cxn ang="0">
                    <a:pos x="1077" y="1828"/>
                  </a:cxn>
                  <a:cxn ang="0">
                    <a:pos x="1148" y="1794"/>
                  </a:cxn>
                  <a:cxn ang="0">
                    <a:pos x="1207" y="1755"/>
                  </a:cxn>
                  <a:cxn ang="0">
                    <a:pos x="1254" y="1711"/>
                  </a:cxn>
                  <a:cxn ang="0">
                    <a:pos x="1296" y="1639"/>
                  </a:cxn>
                  <a:cxn ang="0">
                    <a:pos x="1305" y="1587"/>
                  </a:cxn>
                  <a:cxn ang="0">
                    <a:pos x="1305" y="317"/>
                  </a:cxn>
                  <a:cxn ang="0">
                    <a:pos x="1286" y="241"/>
                  </a:cxn>
                  <a:cxn ang="0">
                    <a:pos x="1232" y="172"/>
                  </a:cxn>
                  <a:cxn ang="0">
                    <a:pos x="1179" y="130"/>
                  </a:cxn>
                  <a:cxn ang="0">
                    <a:pos x="1114" y="93"/>
                  </a:cxn>
                  <a:cxn ang="0">
                    <a:pos x="1038" y="61"/>
                  </a:cxn>
                  <a:cxn ang="0">
                    <a:pos x="952" y="35"/>
                  </a:cxn>
                  <a:cxn ang="0">
                    <a:pos x="859" y="16"/>
                  </a:cxn>
                  <a:cxn ang="0">
                    <a:pos x="758" y="4"/>
                  </a:cxn>
                  <a:cxn ang="0">
                    <a:pos x="653" y="0"/>
                  </a:cxn>
                </a:cxnLst>
                <a:rect l="0" t="0" r="r" b="b"/>
                <a:pathLst>
                  <a:path w="1305" h="1905">
                    <a:moveTo>
                      <a:pt x="653" y="0"/>
                    </a:moveTo>
                    <a:lnTo>
                      <a:pt x="547" y="4"/>
                    </a:lnTo>
                    <a:lnTo>
                      <a:pt x="446" y="16"/>
                    </a:lnTo>
                    <a:lnTo>
                      <a:pt x="353" y="35"/>
                    </a:lnTo>
                    <a:lnTo>
                      <a:pt x="267" y="61"/>
                    </a:lnTo>
                    <a:lnTo>
                      <a:pt x="191" y="93"/>
                    </a:lnTo>
                    <a:lnTo>
                      <a:pt x="126" y="130"/>
                    </a:lnTo>
                    <a:lnTo>
                      <a:pt x="73" y="172"/>
                    </a:lnTo>
                    <a:lnTo>
                      <a:pt x="33" y="217"/>
                    </a:lnTo>
                    <a:lnTo>
                      <a:pt x="2" y="291"/>
                    </a:lnTo>
                    <a:lnTo>
                      <a:pt x="0" y="317"/>
                    </a:lnTo>
                    <a:lnTo>
                      <a:pt x="0" y="1587"/>
                    </a:lnTo>
                    <a:lnTo>
                      <a:pt x="19" y="1664"/>
                    </a:lnTo>
                    <a:lnTo>
                      <a:pt x="73" y="1733"/>
                    </a:lnTo>
                    <a:lnTo>
                      <a:pt x="126" y="1775"/>
                    </a:lnTo>
                    <a:lnTo>
                      <a:pt x="191" y="1812"/>
                    </a:lnTo>
                    <a:lnTo>
                      <a:pt x="267" y="1844"/>
                    </a:lnTo>
                    <a:lnTo>
                      <a:pt x="353" y="1869"/>
                    </a:lnTo>
                    <a:lnTo>
                      <a:pt x="446" y="1889"/>
                    </a:lnTo>
                    <a:lnTo>
                      <a:pt x="547" y="1901"/>
                    </a:lnTo>
                    <a:lnTo>
                      <a:pt x="653" y="1905"/>
                    </a:lnTo>
                    <a:lnTo>
                      <a:pt x="706" y="1904"/>
                    </a:lnTo>
                    <a:lnTo>
                      <a:pt x="809" y="1896"/>
                    </a:lnTo>
                    <a:lnTo>
                      <a:pt x="906" y="1880"/>
                    </a:lnTo>
                    <a:lnTo>
                      <a:pt x="996" y="1857"/>
                    </a:lnTo>
                    <a:lnTo>
                      <a:pt x="1077" y="1828"/>
                    </a:lnTo>
                    <a:lnTo>
                      <a:pt x="1148" y="1794"/>
                    </a:lnTo>
                    <a:lnTo>
                      <a:pt x="1207" y="1755"/>
                    </a:lnTo>
                    <a:lnTo>
                      <a:pt x="1254" y="1711"/>
                    </a:lnTo>
                    <a:lnTo>
                      <a:pt x="1296" y="1639"/>
                    </a:lnTo>
                    <a:lnTo>
                      <a:pt x="1305" y="1587"/>
                    </a:lnTo>
                    <a:lnTo>
                      <a:pt x="1305" y="317"/>
                    </a:lnTo>
                    <a:lnTo>
                      <a:pt x="1286" y="241"/>
                    </a:lnTo>
                    <a:lnTo>
                      <a:pt x="1232" y="172"/>
                    </a:lnTo>
                    <a:lnTo>
                      <a:pt x="1179" y="130"/>
                    </a:lnTo>
                    <a:lnTo>
                      <a:pt x="1114" y="93"/>
                    </a:lnTo>
                    <a:lnTo>
                      <a:pt x="1038" y="61"/>
                    </a:lnTo>
                    <a:lnTo>
                      <a:pt x="952" y="35"/>
                    </a:lnTo>
                    <a:lnTo>
                      <a:pt x="859" y="16"/>
                    </a:lnTo>
                    <a:lnTo>
                      <a:pt x="758" y="4"/>
                    </a:lnTo>
                    <a:lnTo>
                      <a:pt x="653"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81" name="Group 57"/>
            <p:cNvGrpSpPr>
              <a:grpSpLocks/>
            </p:cNvGrpSpPr>
            <p:nvPr/>
          </p:nvGrpSpPr>
          <p:grpSpPr bwMode="auto">
            <a:xfrm>
              <a:off x="7860" y="1265"/>
              <a:ext cx="1305" cy="317"/>
              <a:chOff x="7860" y="1265"/>
              <a:chExt cx="1305" cy="317"/>
            </a:xfrm>
          </p:grpSpPr>
          <p:sp>
            <p:nvSpPr>
              <p:cNvPr id="1082" name="Freeform 58"/>
              <p:cNvSpPr>
                <a:spLocks/>
              </p:cNvSpPr>
              <p:nvPr/>
            </p:nvSpPr>
            <p:spPr bwMode="auto">
              <a:xfrm>
                <a:off x="7860" y="1265"/>
                <a:ext cx="1305" cy="317"/>
              </a:xfrm>
              <a:custGeom>
                <a:avLst/>
                <a:gdLst/>
                <a:ahLst/>
                <a:cxnLst>
                  <a:cxn ang="0">
                    <a:pos x="1305" y="0"/>
                  </a:cxn>
                  <a:cxn ang="0">
                    <a:pos x="1286" y="77"/>
                  </a:cxn>
                  <a:cxn ang="0">
                    <a:pos x="1232" y="146"/>
                  </a:cxn>
                  <a:cxn ang="0">
                    <a:pos x="1179" y="188"/>
                  </a:cxn>
                  <a:cxn ang="0">
                    <a:pos x="1114" y="225"/>
                  </a:cxn>
                  <a:cxn ang="0">
                    <a:pos x="1038" y="257"/>
                  </a:cxn>
                  <a:cxn ang="0">
                    <a:pos x="952" y="282"/>
                  </a:cxn>
                  <a:cxn ang="0">
                    <a:pos x="859" y="302"/>
                  </a:cxn>
                  <a:cxn ang="0">
                    <a:pos x="758" y="314"/>
                  </a:cxn>
                  <a:cxn ang="0">
                    <a:pos x="653" y="318"/>
                  </a:cxn>
                  <a:cxn ang="0">
                    <a:pos x="599" y="317"/>
                  </a:cxn>
                  <a:cxn ang="0">
                    <a:pos x="496" y="309"/>
                  </a:cxn>
                  <a:cxn ang="0">
                    <a:pos x="399" y="293"/>
                  </a:cxn>
                  <a:cxn ang="0">
                    <a:pos x="309" y="270"/>
                  </a:cxn>
                  <a:cxn ang="0">
                    <a:pos x="228" y="241"/>
                  </a:cxn>
                  <a:cxn ang="0">
                    <a:pos x="157" y="207"/>
                  </a:cxn>
                  <a:cxn ang="0">
                    <a:pos x="98" y="168"/>
                  </a:cxn>
                  <a:cxn ang="0">
                    <a:pos x="51" y="124"/>
                  </a:cxn>
                  <a:cxn ang="0">
                    <a:pos x="9" y="52"/>
                  </a:cxn>
                  <a:cxn ang="0">
                    <a:pos x="2" y="26"/>
                  </a:cxn>
                  <a:cxn ang="0">
                    <a:pos x="0" y="0"/>
                  </a:cxn>
                </a:cxnLst>
                <a:rect l="0" t="0" r="r" b="b"/>
                <a:pathLst>
                  <a:path w="1305" h="317">
                    <a:moveTo>
                      <a:pt x="1305" y="0"/>
                    </a:moveTo>
                    <a:lnTo>
                      <a:pt x="1286" y="77"/>
                    </a:lnTo>
                    <a:lnTo>
                      <a:pt x="1232" y="146"/>
                    </a:lnTo>
                    <a:lnTo>
                      <a:pt x="1179" y="188"/>
                    </a:lnTo>
                    <a:lnTo>
                      <a:pt x="1114" y="225"/>
                    </a:lnTo>
                    <a:lnTo>
                      <a:pt x="1038" y="257"/>
                    </a:lnTo>
                    <a:lnTo>
                      <a:pt x="952" y="282"/>
                    </a:lnTo>
                    <a:lnTo>
                      <a:pt x="859" y="302"/>
                    </a:lnTo>
                    <a:lnTo>
                      <a:pt x="758" y="314"/>
                    </a:lnTo>
                    <a:lnTo>
                      <a:pt x="653" y="318"/>
                    </a:lnTo>
                    <a:lnTo>
                      <a:pt x="599" y="317"/>
                    </a:lnTo>
                    <a:lnTo>
                      <a:pt x="496" y="309"/>
                    </a:lnTo>
                    <a:lnTo>
                      <a:pt x="399" y="293"/>
                    </a:lnTo>
                    <a:lnTo>
                      <a:pt x="309" y="270"/>
                    </a:lnTo>
                    <a:lnTo>
                      <a:pt x="228" y="241"/>
                    </a:lnTo>
                    <a:lnTo>
                      <a:pt x="157" y="207"/>
                    </a:lnTo>
                    <a:lnTo>
                      <a:pt x="98" y="168"/>
                    </a:lnTo>
                    <a:lnTo>
                      <a:pt x="51" y="124"/>
                    </a:lnTo>
                    <a:lnTo>
                      <a:pt x="9" y="52"/>
                    </a:lnTo>
                    <a:lnTo>
                      <a:pt x="2" y="26"/>
                    </a:lnTo>
                    <a:lnTo>
                      <a:pt x="0" y="0"/>
                    </a:lnTo>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83" name="Group 59"/>
            <p:cNvGrpSpPr>
              <a:grpSpLocks/>
            </p:cNvGrpSpPr>
            <p:nvPr/>
          </p:nvGrpSpPr>
          <p:grpSpPr bwMode="auto">
            <a:xfrm>
              <a:off x="7860" y="948"/>
              <a:ext cx="1305" cy="1905"/>
              <a:chOff x="7860" y="948"/>
              <a:chExt cx="1305" cy="1905"/>
            </a:xfrm>
          </p:grpSpPr>
          <p:sp>
            <p:nvSpPr>
              <p:cNvPr id="1084" name="Freeform 60"/>
              <p:cNvSpPr>
                <a:spLocks/>
              </p:cNvSpPr>
              <p:nvPr/>
            </p:nvSpPr>
            <p:spPr bwMode="auto">
              <a:xfrm>
                <a:off x="7860" y="948"/>
                <a:ext cx="1305" cy="1905"/>
              </a:xfrm>
              <a:custGeom>
                <a:avLst/>
                <a:gdLst/>
                <a:ahLst/>
                <a:cxnLst>
                  <a:cxn ang="0">
                    <a:pos x="0" y="317"/>
                  </a:cxn>
                  <a:cxn ang="0">
                    <a:pos x="19" y="241"/>
                  </a:cxn>
                  <a:cxn ang="0">
                    <a:pos x="73" y="172"/>
                  </a:cxn>
                  <a:cxn ang="0">
                    <a:pos x="126" y="130"/>
                  </a:cxn>
                  <a:cxn ang="0">
                    <a:pos x="191" y="93"/>
                  </a:cxn>
                  <a:cxn ang="0">
                    <a:pos x="267" y="61"/>
                  </a:cxn>
                  <a:cxn ang="0">
                    <a:pos x="353" y="35"/>
                  </a:cxn>
                  <a:cxn ang="0">
                    <a:pos x="446" y="16"/>
                  </a:cxn>
                  <a:cxn ang="0">
                    <a:pos x="547" y="4"/>
                  </a:cxn>
                  <a:cxn ang="0">
                    <a:pos x="653" y="0"/>
                  </a:cxn>
                  <a:cxn ang="0">
                    <a:pos x="706" y="1"/>
                  </a:cxn>
                  <a:cxn ang="0">
                    <a:pos x="809" y="9"/>
                  </a:cxn>
                  <a:cxn ang="0">
                    <a:pos x="906" y="25"/>
                  </a:cxn>
                  <a:cxn ang="0">
                    <a:pos x="996" y="47"/>
                  </a:cxn>
                  <a:cxn ang="0">
                    <a:pos x="1077" y="76"/>
                  </a:cxn>
                  <a:cxn ang="0">
                    <a:pos x="1148" y="111"/>
                  </a:cxn>
                  <a:cxn ang="0">
                    <a:pos x="1207" y="150"/>
                  </a:cxn>
                  <a:cxn ang="0">
                    <a:pos x="1254" y="194"/>
                  </a:cxn>
                  <a:cxn ang="0">
                    <a:pos x="1296" y="266"/>
                  </a:cxn>
                  <a:cxn ang="0">
                    <a:pos x="1305" y="317"/>
                  </a:cxn>
                  <a:cxn ang="0">
                    <a:pos x="1305" y="1587"/>
                  </a:cxn>
                  <a:cxn ang="0">
                    <a:pos x="1286" y="1664"/>
                  </a:cxn>
                  <a:cxn ang="0">
                    <a:pos x="1232" y="1733"/>
                  </a:cxn>
                  <a:cxn ang="0">
                    <a:pos x="1179" y="1775"/>
                  </a:cxn>
                  <a:cxn ang="0">
                    <a:pos x="1114" y="1812"/>
                  </a:cxn>
                  <a:cxn ang="0">
                    <a:pos x="1038" y="1844"/>
                  </a:cxn>
                  <a:cxn ang="0">
                    <a:pos x="952" y="1869"/>
                  </a:cxn>
                  <a:cxn ang="0">
                    <a:pos x="859" y="1889"/>
                  </a:cxn>
                  <a:cxn ang="0">
                    <a:pos x="758" y="1901"/>
                  </a:cxn>
                  <a:cxn ang="0">
                    <a:pos x="653" y="1905"/>
                  </a:cxn>
                  <a:cxn ang="0">
                    <a:pos x="599" y="1904"/>
                  </a:cxn>
                  <a:cxn ang="0">
                    <a:pos x="496" y="1896"/>
                  </a:cxn>
                  <a:cxn ang="0">
                    <a:pos x="399" y="1880"/>
                  </a:cxn>
                  <a:cxn ang="0">
                    <a:pos x="309" y="1857"/>
                  </a:cxn>
                  <a:cxn ang="0">
                    <a:pos x="228" y="1828"/>
                  </a:cxn>
                  <a:cxn ang="0">
                    <a:pos x="157" y="1794"/>
                  </a:cxn>
                  <a:cxn ang="0">
                    <a:pos x="98" y="1755"/>
                  </a:cxn>
                  <a:cxn ang="0">
                    <a:pos x="51" y="1711"/>
                  </a:cxn>
                  <a:cxn ang="0">
                    <a:pos x="9" y="1639"/>
                  </a:cxn>
                  <a:cxn ang="0">
                    <a:pos x="0" y="1587"/>
                  </a:cxn>
                  <a:cxn ang="0">
                    <a:pos x="0" y="317"/>
                  </a:cxn>
                </a:cxnLst>
                <a:rect l="0" t="0" r="r" b="b"/>
                <a:pathLst>
                  <a:path w="1305" h="1905">
                    <a:moveTo>
                      <a:pt x="0" y="317"/>
                    </a:moveTo>
                    <a:lnTo>
                      <a:pt x="19" y="241"/>
                    </a:lnTo>
                    <a:lnTo>
                      <a:pt x="73" y="172"/>
                    </a:lnTo>
                    <a:lnTo>
                      <a:pt x="126" y="130"/>
                    </a:lnTo>
                    <a:lnTo>
                      <a:pt x="191" y="93"/>
                    </a:lnTo>
                    <a:lnTo>
                      <a:pt x="267" y="61"/>
                    </a:lnTo>
                    <a:lnTo>
                      <a:pt x="353" y="35"/>
                    </a:lnTo>
                    <a:lnTo>
                      <a:pt x="446" y="16"/>
                    </a:lnTo>
                    <a:lnTo>
                      <a:pt x="547" y="4"/>
                    </a:lnTo>
                    <a:lnTo>
                      <a:pt x="653" y="0"/>
                    </a:lnTo>
                    <a:lnTo>
                      <a:pt x="706" y="1"/>
                    </a:lnTo>
                    <a:lnTo>
                      <a:pt x="809" y="9"/>
                    </a:lnTo>
                    <a:lnTo>
                      <a:pt x="906" y="25"/>
                    </a:lnTo>
                    <a:lnTo>
                      <a:pt x="996" y="47"/>
                    </a:lnTo>
                    <a:lnTo>
                      <a:pt x="1077" y="76"/>
                    </a:lnTo>
                    <a:lnTo>
                      <a:pt x="1148" y="111"/>
                    </a:lnTo>
                    <a:lnTo>
                      <a:pt x="1207" y="150"/>
                    </a:lnTo>
                    <a:lnTo>
                      <a:pt x="1254" y="194"/>
                    </a:lnTo>
                    <a:lnTo>
                      <a:pt x="1296" y="266"/>
                    </a:lnTo>
                    <a:lnTo>
                      <a:pt x="1305" y="317"/>
                    </a:lnTo>
                    <a:lnTo>
                      <a:pt x="1305" y="1587"/>
                    </a:lnTo>
                    <a:lnTo>
                      <a:pt x="1286" y="1664"/>
                    </a:lnTo>
                    <a:lnTo>
                      <a:pt x="1232" y="1733"/>
                    </a:lnTo>
                    <a:lnTo>
                      <a:pt x="1179" y="1775"/>
                    </a:lnTo>
                    <a:lnTo>
                      <a:pt x="1114" y="1812"/>
                    </a:lnTo>
                    <a:lnTo>
                      <a:pt x="1038" y="1844"/>
                    </a:lnTo>
                    <a:lnTo>
                      <a:pt x="952" y="1869"/>
                    </a:lnTo>
                    <a:lnTo>
                      <a:pt x="859" y="1889"/>
                    </a:lnTo>
                    <a:lnTo>
                      <a:pt x="758" y="1901"/>
                    </a:lnTo>
                    <a:lnTo>
                      <a:pt x="653" y="1905"/>
                    </a:lnTo>
                    <a:lnTo>
                      <a:pt x="599" y="1904"/>
                    </a:lnTo>
                    <a:lnTo>
                      <a:pt x="496" y="1896"/>
                    </a:lnTo>
                    <a:lnTo>
                      <a:pt x="399" y="1880"/>
                    </a:lnTo>
                    <a:lnTo>
                      <a:pt x="309" y="1857"/>
                    </a:lnTo>
                    <a:lnTo>
                      <a:pt x="228" y="1828"/>
                    </a:lnTo>
                    <a:lnTo>
                      <a:pt x="157" y="1794"/>
                    </a:lnTo>
                    <a:lnTo>
                      <a:pt x="98" y="1755"/>
                    </a:lnTo>
                    <a:lnTo>
                      <a:pt x="51" y="1711"/>
                    </a:lnTo>
                    <a:lnTo>
                      <a:pt x="9" y="1639"/>
                    </a:lnTo>
                    <a:lnTo>
                      <a:pt x="0" y="1587"/>
                    </a:lnTo>
                    <a:lnTo>
                      <a:pt x="0" y="317"/>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085" name="Picture 61"/>
              <p:cNvPicPr>
                <a:picLocks noChangeAspect="1" noChangeArrowheads="1"/>
              </p:cNvPicPr>
              <p:nvPr/>
            </p:nvPicPr>
            <p:blipFill>
              <a:blip r:embed="rId10" cstate="print"/>
              <a:srcRect/>
              <a:stretch>
                <a:fillRect/>
              </a:stretch>
            </p:blipFill>
            <p:spPr bwMode="auto">
              <a:xfrm>
                <a:off x="7880" y="1674"/>
                <a:ext cx="1264" cy="768"/>
              </a:xfrm>
              <a:prstGeom prst="rect">
                <a:avLst/>
              </a:prstGeom>
              <a:noFill/>
            </p:spPr>
          </p:pic>
          <p:pic>
            <p:nvPicPr>
              <p:cNvPr id="1086" name="Picture 62"/>
              <p:cNvPicPr>
                <a:picLocks noChangeAspect="1" noChangeArrowheads="1"/>
              </p:cNvPicPr>
              <p:nvPr/>
            </p:nvPicPr>
            <p:blipFill>
              <a:blip r:embed="rId11" cstate="print"/>
              <a:srcRect/>
              <a:stretch>
                <a:fillRect/>
              </a:stretch>
            </p:blipFill>
            <p:spPr bwMode="auto">
              <a:xfrm>
                <a:off x="10176" y="730"/>
                <a:ext cx="1592" cy="492"/>
              </a:xfrm>
              <a:prstGeom prst="rect">
                <a:avLst/>
              </a:prstGeom>
              <a:noFill/>
            </p:spPr>
          </p:pic>
        </p:grpSp>
        <p:grpSp>
          <p:nvGrpSpPr>
            <p:cNvPr id="1087" name="Group 63"/>
            <p:cNvGrpSpPr>
              <a:grpSpLocks/>
            </p:cNvGrpSpPr>
            <p:nvPr/>
          </p:nvGrpSpPr>
          <p:grpSpPr bwMode="auto">
            <a:xfrm>
              <a:off x="10245" y="851"/>
              <a:ext cx="1275" cy="186"/>
              <a:chOff x="10245" y="851"/>
              <a:chExt cx="1275" cy="186"/>
            </a:xfrm>
          </p:grpSpPr>
          <p:sp>
            <p:nvSpPr>
              <p:cNvPr id="1088" name="Freeform 64"/>
              <p:cNvSpPr>
                <a:spLocks/>
              </p:cNvSpPr>
              <p:nvPr/>
            </p:nvSpPr>
            <p:spPr bwMode="auto">
              <a:xfrm>
                <a:off x="10245" y="851"/>
                <a:ext cx="1275" cy="186"/>
              </a:xfrm>
              <a:custGeom>
                <a:avLst/>
                <a:gdLst/>
                <a:ahLst/>
                <a:cxnLst>
                  <a:cxn ang="0">
                    <a:pos x="1161" y="114"/>
                  </a:cxn>
                  <a:cxn ang="0">
                    <a:pos x="1095" y="151"/>
                  </a:cxn>
                  <a:cxn ang="0">
                    <a:pos x="1092" y="163"/>
                  </a:cxn>
                  <a:cxn ang="0">
                    <a:pos x="1103" y="182"/>
                  </a:cxn>
                  <a:cxn ang="0">
                    <a:pos x="1115" y="186"/>
                  </a:cxn>
                  <a:cxn ang="0">
                    <a:pos x="1241" y="114"/>
                  </a:cxn>
                  <a:cxn ang="0">
                    <a:pos x="1235" y="114"/>
                  </a:cxn>
                  <a:cxn ang="0">
                    <a:pos x="1161" y="114"/>
                  </a:cxn>
                </a:cxnLst>
                <a:rect l="0" t="0" r="r" b="b"/>
                <a:pathLst>
                  <a:path w="1275" h="186">
                    <a:moveTo>
                      <a:pt x="1161" y="114"/>
                    </a:moveTo>
                    <a:lnTo>
                      <a:pt x="1095" y="151"/>
                    </a:lnTo>
                    <a:lnTo>
                      <a:pt x="1092" y="163"/>
                    </a:lnTo>
                    <a:lnTo>
                      <a:pt x="1103" y="182"/>
                    </a:lnTo>
                    <a:lnTo>
                      <a:pt x="1115" y="186"/>
                    </a:lnTo>
                    <a:lnTo>
                      <a:pt x="1241" y="114"/>
                    </a:lnTo>
                    <a:lnTo>
                      <a:pt x="1235" y="114"/>
                    </a:lnTo>
                    <a:lnTo>
                      <a:pt x="1161" y="114"/>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9" name="Freeform 65"/>
              <p:cNvSpPr>
                <a:spLocks/>
              </p:cNvSpPr>
              <p:nvPr/>
            </p:nvSpPr>
            <p:spPr bwMode="auto">
              <a:xfrm>
                <a:off x="10245" y="851"/>
                <a:ext cx="1275" cy="186"/>
              </a:xfrm>
              <a:custGeom>
                <a:avLst/>
                <a:gdLst/>
                <a:ahLst/>
                <a:cxnLst>
                  <a:cxn ang="0">
                    <a:pos x="1196" y="94"/>
                  </a:cxn>
                  <a:cxn ang="0">
                    <a:pos x="1161" y="114"/>
                  </a:cxn>
                  <a:cxn ang="0">
                    <a:pos x="1235" y="114"/>
                  </a:cxn>
                  <a:cxn ang="0">
                    <a:pos x="1235" y="112"/>
                  </a:cxn>
                  <a:cxn ang="0">
                    <a:pos x="1225" y="112"/>
                  </a:cxn>
                  <a:cxn ang="0">
                    <a:pos x="1196" y="94"/>
                  </a:cxn>
                </a:cxnLst>
                <a:rect l="0" t="0" r="r" b="b"/>
                <a:pathLst>
                  <a:path w="1275" h="186">
                    <a:moveTo>
                      <a:pt x="1196" y="94"/>
                    </a:moveTo>
                    <a:lnTo>
                      <a:pt x="1161" y="114"/>
                    </a:lnTo>
                    <a:lnTo>
                      <a:pt x="1235" y="114"/>
                    </a:lnTo>
                    <a:lnTo>
                      <a:pt x="1235" y="112"/>
                    </a:lnTo>
                    <a:lnTo>
                      <a:pt x="1225" y="112"/>
                    </a:lnTo>
                    <a:lnTo>
                      <a:pt x="1196" y="94"/>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0" name="Freeform 66"/>
              <p:cNvSpPr>
                <a:spLocks/>
              </p:cNvSpPr>
              <p:nvPr/>
            </p:nvSpPr>
            <p:spPr bwMode="auto">
              <a:xfrm>
                <a:off x="10245" y="851"/>
                <a:ext cx="1275" cy="186"/>
              </a:xfrm>
              <a:custGeom>
                <a:avLst/>
                <a:gdLst/>
                <a:ahLst/>
                <a:cxnLst>
                  <a:cxn ang="0">
                    <a:pos x="1117" y="0"/>
                  </a:cxn>
                  <a:cxn ang="0">
                    <a:pos x="1105" y="3"/>
                  </a:cxn>
                  <a:cxn ang="0">
                    <a:pos x="1099" y="13"/>
                  </a:cxn>
                  <a:cxn ang="0">
                    <a:pos x="1093" y="22"/>
                  </a:cxn>
                  <a:cxn ang="0">
                    <a:pos x="1096" y="34"/>
                  </a:cxn>
                  <a:cxn ang="0">
                    <a:pos x="1162" y="74"/>
                  </a:cxn>
                  <a:cxn ang="0">
                    <a:pos x="1236" y="74"/>
                  </a:cxn>
                  <a:cxn ang="0">
                    <a:pos x="1235" y="114"/>
                  </a:cxn>
                  <a:cxn ang="0">
                    <a:pos x="1241" y="114"/>
                  </a:cxn>
                  <a:cxn ang="0">
                    <a:pos x="1275" y="95"/>
                  </a:cxn>
                  <a:cxn ang="0">
                    <a:pos x="1127" y="6"/>
                  </a:cxn>
                  <a:cxn ang="0">
                    <a:pos x="1117" y="0"/>
                  </a:cxn>
                </a:cxnLst>
                <a:rect l="0" t="0" r="r" b="b"/>
                <a:pathLst>
                  <a:path w="1275" h="186">
                    <a:moveTo>
                      <a:pt x="1117" y="0"/>
                    </a:moveTo>
                    <a:lnTo>
                      <a:pt x="1105" y="3"/>
                    </a:lnTo>
                    <a:lnTo>
                      <a:pt x="1099" y="13"/>
                    </a:lnTo>
                    <a:lnTo>
                      <a:pt x="1093" y="22"/>
                    </a:lnTo>
                    <a:lnTo>
                      <a:pt x="1096" y="34"/>
                    </a:lnTo>
                    <a:lnTo>
                      <a:pt x="1162" y="74"/>
                    </a:lnTo>
                    <a:lnTo>
                      <a:pt x="1236" y="74"/>
                    </a:lnTo>
                    <a:lnTo>
                      <a:pt x="1235" y="114"/>
                    </a:lnTo>
                    <a:lnTo>
                      <a:pt x="1241" y="114"/>
                    </a:lnTo>
                    <a:lnTo>
                      <a:pt x="1275" y="95"/>
                    </a:lnTo>
                    <a:lnTo>
                      <a:pt x="1127" y="6"/>
                    </a:lnTo>
                    <a:lnTo>
                      <a:pt x="1117"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1" name="Freeform 67"/>
              <p:cNvSpPr>
                <a:spLocks/>
              </p:cNvSpPr>
              <p:nvPr/>
            </p:nvSpPr>
            <p:spPr bwMode="auto">
              <a:xfrm>
                <a:off x="10245" y="851"/>
                <a:ext cx="1275" cy="186"/>
              </a:xfrm>
              <a:custGeom>
                <a:avLst/>
                <a:gdLst/>
                <a:ahLst/>
                <a:cxnLst>
                  <a:cxn ang="0">
                    <a:pos x="0" y="60"/>
                  </a:cxn>
                  <a:cxn ang="0">
                    <a:pos x="0" y="100"/>
                  </a:cxn>
                  <a:cxn ang="0">
                    <a:pos x="1161" y="114"/>
                  </a:cxn>
                  <a:cxn ang="0">
                    <a:pos x="1196" y="94"/>
                  </a:cxn>
                  <a:cxn ang="0">
                    <a:pos x="1162" y="74"/>
                  </a:cxn>
                  <a:cxn ang="0">
                    <a:pos x="0" y="60"/>
                  </a:cxn>
                </a:cxnLst>
                <a:rect l="0" t="0" r="r" b="b"/>
                <a:pathLst>
                  <a:path w="1275" h="186">
                    <a:moveTo>
                      <a:pt x="0" y="60"/>
                    </a:moveTo>
                    <a:lnTo>
                      <a:pt x="0" y="100"/>
                    </a:lnTo>
                    <a:lnTo>
                      <a:pt x="1161" y="114"/>
                    </a:lnTo>
                    <a:lnTo>
                      <a:pt x="1196" y="94"/>
                    </a:lnTo>
                    <a:lnTo>
                      <a:pt x="1162" y="74"/>
                    </a:lnTo>
                    <a:lnTo>
                      <a:pt x="0" y="6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2" name="Freeform 68"/>
              <p:cNvSpPr>
                <a:spLocks/>
              </p:cNvSpPr>
              <p:nvPr/>
            </p:nvSpPr>
            <p:spPr bwMode="auto">
              <a:xfrm>
                <a:off x="10245" y="851"/>
                <a:ext cx="1275" cy="186"/>
              </a:xfrm>
              <a:custGeom>
                <a:avLst/>
                <a:gdLst/>
                <a:ahLst/>
                <a:cxnLst>
                  <a:cxn ang="0">
                    <a:pos x="1226" y="77"/>
                  </a:cxn>
                  <a:cxn ang="0">
                    <a:pos x="1196" y="94"/>
                  </a:cxn>
                  <a:cxn ang="0">
                    <a:pos x="1225" y="112"/>
                  </a:cxn>
                  <a:cxn ang="0">
                    <a:pos x="1226" y="77"/>
                  </a:cxn>
                </a:cxnLst>
                <a:rect l="0" t="0" r="r" b="b"/>
                <a:pathLst>
                  <a:path w="1275" h="186">
                    <a:moveTo>
                      <a:pt x="1226" y="77"/>
                    </a:moveTo>
                    <a:lnTo>
                      <a:pt x="1196" y="94"/>
                    </a:lnTo>
                    <a:lnTo>
                      <a:pt x="1225" y="112"/>
                    </a:lnTo>
                    <a:lnTo>
                      <a:pt x="1226" y="77"/>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3" name="Freeform 69"/>
              <p:cNvSpPr>
                <a:spLocks/>
              </p:cNvSpPr>
              <p:nvPr/>
            </p:nvSpPr>
            <p:spPr bwMode="auto">
              <a:xfrm>
                <a:off x="10245" y="851"/>
                <a:ext cx="1275" cy="186"/>
              </a:xfrm>
              <a:custGeom>
                <a:avLst/>
                <a:gdLst/>
                <a:ahLst/>
                <a:cxnLst>
                  <a:cxn ang="0">
                    <a:pos x="1236" y="77"/>
                  </a:cxn>
                  <a:cxn ang="0">
                    <a:pos x="1226" y="77"/>
                  </a:cxn>
                  <a:cxn ang="0">
                    <a:pos x="1225" y="112"/>
                  </a:cxn>
                  <a:cxn ang="0">
                    <a:pos x="1235" y="112"/>
                  </a:cxn>
                  <a:cxn ang="0">
                    <a:pos x="1236" y="77"/>
                  </a:cxn>
                </a:cxnLst>
                <a:rect l="0" t="0" r="r" b="b"/>
                <a:pathLst>
                  <a:path w="1275" h="186">
                    <a:moveTo>
                      <a:pt x="1236" y="77"/>
                    </a:moveTo>
                    <a:lnTo>
                      <a:pt x="1226" y="77"/>
                    </a:lnTo>
                    <a:lnTo>
                      <a:pt x="1225" y="112"/>
                    </a:lnTo>
                    <a:lnTo>
                      <a:pt x="1235" y="112"/>
                    </a:lnTo>
                    <a:lnTo>
                      <a:pt x="1236" y="77"/>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4" name="Freeform 70"/>
              <p:cNvSpPr>
                <a:spLocks/>
              </p:cNvSpPr>
              <p:nvPr/>
            </p:nvSpPr>
            <p:spPr bwMode="auto">
              <a:xfrm>
                <a:off x="10245" y="851"/>
                <a:ext cx="1275" cy="186"/>
              </a:xfrm>
              <a:custGeom>
                <a:avLst/>
                <a:gdLst/>
                <a:ahLst/>
                <a:cxnLst>
                  <a:cxn ang="0">
                    <a:pos x="1162" y="74"/>
                  </a:cxn>
                  <a:cxn ang="0">
                    <a:pos x="1196" y="94"/>
                  </a:cxn>
                  <a:cxn ang="0">
                    <a:pos x="1226" y="77"/>
                  </a:cxn>
                  <a:cxn ang="0">
                    <a:pos x="1236" y="77"/>
                  </a:cxn>
                  <a:cxn ang="0">
                    <a:pos x="1236" y="74"/>
                  </a:cxn>
                  <a:cxn ang="0">
                    <a:pos x="1162" y="74"/>
                  </a:cxn>
                </a:cxnLst>
                <a:rect l="0" t="0" r="r" b="b"/>
                <a:pathLst>
                  <a:path w="1275" h="186">
                    <a:moveTo>
                      <a:pt x="1162" y="74"/>
                    </a:moveTo>
                    <a:lnTo>
                      <a:pt x="1196" y="94"/>
                    </a:lnTo>
                    <a:lnTo>
                      <a:pt x="1226" y="77"/>
                    </a:lnTo>
                    <a:lnTo>
                      <a:pt x="1236" y="77"/>
                    </a:lnTo>
                    <a:lnTo>
                      <a:pt x="1236" y="74"/>
                    </a:lnTo>
                    <a:lnTo>
                      <a:pt x="1162" y="74"/>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095" name="Picture 71"/>
              <p:cNvPicPr>
                <a:picLocks noChangeAspect="1" noChangeArrowheads="1"/>
              </p:cNvPicPr>
              <p:nvPr/>
            </p:nvPicPr>
            <p:blipFill>
              <a:blip r:embed="rId12" cstate="print"/>
              <a:srcRect/>
              <a:stretch>
                <a:fillRect/>
              </a:stretch>
            </p:blipFill>
            <p:spPr bwMode="auto">
              <a:xfrm>
                <a:off x="10172" y="206"/>
                <a:ext cx="1744" cy="856"/>
              </a:xfrm>
              <a:prstGeom prst="rect">
                <a:avLst/>
              </a:prstGeom>
              <a:noFill/>
            </p:spPr>
          </p:pic>
        </p:grpSp>
        <p:grpSp>
          <p:nvGrpSpPr>
            <p:cNvPr id="1096" name="Group 72"/>
            <p:cNvGrpSpPr>
              <a:grpSpLocks/>
            </p:cNvGrpSpPr>
            <p:nvPr/>
          </p:nvGrpSpPr>
          <p:grpSpPr bwMode="auto">
            <a:xfrm>
              <a:off x="10238" y="389"/>
              <a:ext cx="1432" cy="576"/>
              <a:chOff x="10238" y="389"/>
              <a:chExt cx="1432" cy="576"/>
            </a:xfrm>
          </p:grpSpPr>
          <p:sp>
            <p:nvSpPr>
              <p:cNvPr id="1097" name="Freeform 73"/>
              <p:cNvSpPr>
                <a:spLocks/>
              </p:cNvSpPr>
              <p:nvPr/>
            </p:nvSpPr>
            <p:spPr bwMode="auto">
              <a:xfrm>
                <a:off x="10238" y="389"/>
                <a:ext cx="1432" cy="576"/>
              </a:xfrm>
              <a:custGeom>
                <a:avLst/>
                <a:gdLst/>
                <a:ahLst/>
                <a:cxnLst>
                  <a:cxn ang="0">
                    <a:pos x="1319" y="52"/>
                  </a:cxn>
                  <a:cxn ang="0">
                    <a:pos x="0" y="538"/>
                  </a:cxn>
                  <a:cxn ang="0">
                    <a:pos x="14" y="576"/>
                  </a:cxn>
                  <a:cxn ang="0">
                    <a:pos x="1332" y="90"/>
                  </a:cxn>
                  <a:cxn ang="0">
                    <a:pos x="1358" y="59"/>
                  </a:cxn>
                  <a:cxn ang="0">
                    <a:pos x="1319" y="52"/>
                  </a:cxn>
                </a:cxnLst>
                <a:rect l="0" t="0" r="r" b="b"/>
                <a:pathLst>
                  <a:path w="1432" h="576">
                    <a:moveTo>
                      <a:pt x="1319" y="52"/>
                    </a:moveTo>
                    <a:lnTo>
                      <a:pt x="0" y="538"/>
                    </a:lnTo>
                    <a:lnTo>
                      <a:pt x="14" y="576"/>
                    </a:lnTo>
                    <a:lnTo>
                      <a:pt x="1332" y="90"/>
                    </a:lnTo>
                    <a:lnTo>
                      <a:pt x="1358" y="59"/>
                    </a:lnTo>
                    <a:lnTo>
                      <a:pt x="1319" y="52"/>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8" name="Freeform 74"/>
              <p:cNvSpPr>
                <a:spLocks/>
              </p:cNvSpPr>
              <p:nvPr/>
            </p:nvSpPr>
            <p:spPr bwMode="auto">
              <a:xfrm>
                <a:off x="10238" y="389"/>
                <a:ext cx="1432" cy="576"/>
              </a:xfrm>
              <a:custGeom>
                <a:avLst/>
                <a:gdLst/>
                <a:ahLst/>
                <a:cxnLst>
                  <a:cxn ang="0">
                    <a:pos x="1404" y="27"/>
                  </a:cxn>
                  <a:cxn ang="0">
                    <a:pos x="1388" y="27"/>
                  </a:cxn>
                  <a:cxn ang="0">
                    <a:pos x="1402" y="64"/>
                  </a:cxn>
                  <a:cxn ang="0">
                    <a:pos x="1332" y="90"/>
                  </a:cxn>
                  <a:cxn ang="0">
                    <a:pos x="1291" y="140"/>
                  </a:cxn>
                  <a:cxn ang="0">
                    <a:pos x="1284" y="148"/>
                  </a:cxn>
                  <a:cxn ang="0">
                    <a:pos x="1285" y="161"/>
                  </a:cxn>
                  <a:cxn ang="0">
                    <a:pos x="1302" y="175"/>
                  </a:cxn>
                  <a:cxn ang="0">
                    <a:pos x="1315" y="174"/>
                  </a:cxn>
                  <a:cxn ang="0">
                    <a:pos x="1322" y="165"/>
                  </a:cxn>
                  <a:cxn ang="0">
                    <a:pos x="1432" y="32"/>
                  </a:cxn>
                  <a:cxn ang="0">
                    <a:pos x="1404" y="27"/>
                  </a:cxn>
                </a:cxnLst>
                <a:rect l="0" t="0" r="r" b="b"/>
                <a:pathLst>
                  <a:path w="1432" h="576">
                    <a:moveTo>
                      <a:pt x="1404" y="27"/>
                    </a:moveTo>
                    <a:lnTo>
                      <a:pt x="1388" y="27"/>
                    </a:lnTo>
                    <a:lnTo>
                      <a:pt x="1402" y="64"/>
                    </a:lnTo>
                    <a:lnTo>
                      <a:pt x="1332" y="90"/>
                    </a:lnTo>
                    <a:lnTo>
                      <a:pt x="1291" y="140"/>
                    </a:lnTo>
                    <a:lnTo>
                      <a:pt x="1284" y="148"/>
                    </a:lnTo>
                    <a:lnTo>
                      <a:pt x="1285" y="161"/>
                    </a:lnTo>
                    <a:lnTo>
                      <a:pt x="1302" y="175"/>
                    </a:lnTo>
                    <a:lnTo>
                      <a:pt x="1315" y="174"/>
                    </a:lnTo>
                    <a:lnTo>
                      <a:pt x="1322" y="165"/>
                    </a:lnTo>
                    <a:lnTo>
                      <a:pt x="1432" y="32"/>
                    </a:lnTo>
                    <a:lnTo>
                      <a:pt x="1404" y="27"/>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9" name="Freeform 75"/>
              <p:cNvSpPr>
                <a:spLocks/>
              </p:cNvSpPr>
              <p:nvPr/>
            </p:nvSpPr>
            <p:spPr bwMode="auto">
              <a:xfrm>
                <a:off x="10238" y="389"/>
                <a:ext cx="1432" cy="576"/>
              </a:xfrm>
              <a:custGeom>
                <a:avLst/>
                <a:gdLst/>
                <a:ahLst/>
                <a:cxnLst>
                  <a:cxn ang="0">
                    <a:pos x="1358" y="59"/>
                  </a:cxn>
                  <a:cxn ang="0">
                    <a:pos x="1332" y="90"/>
                  </a:cxn>
                  <a:cxn ang="0">
                    <a:pos x="1399" y="65"/>
                  </a:cxn>
                  <a:cxn ang="0">
                    <a:pos x="1391" y="65"/>
                  </a:cxn>
                  <a:cxn ang="0">
                    <a:pos x="1358" y="59"/>
                  </a:cxn>
                </a:cxnLst>
                <a:rect l="0" t="0" r="r" b="b"/>
                <a:pathLst>
                  <a:path w="1432" h="576">
                    <a:moveTo>
                      <a:pt x="1358" y="59"/>
                    </a:moveTo>
                    <a:lnTo>
                      <a:pt x="1332" y="90"/>
                    </a:lnTo>
                    <a:lnTo>
                      <a:pt x="1399" y="65"/>
                    </a:lnTo>
                    <a:lnTo>
                      <a:pt x="1391" y="65"/>
                    </a:lnTo>
                    <a:lnTo>
                      <a:pt x="1358" y="5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0" name="Freeform 76"/>
              <p:cNvSpPr>
                <a:spLocks/>
              </p:cNvSpPr>
              <p:nvPr/>
            </p:nvSpPr>
            <p:spPr bwMode="auto">
              <a:xfrm>
                <a:off x="10238" y="389"/>
                <a:ext cx="1432" cy="576"/>
              </a:xfrm>
              <a:custGeom>
                <a:avLst/>
                <a:gdLst/>
                <a:ahLst/>
                <a:cxnLst>
                  <a:cxn ang="0">
                    <a:pos x="1379" y="33"/>
                  </a:cxn>
                  <a:cxn ang="0">
                    <a:pos x="1358" y="59"/>
                  </a:cxn>
                  <a:cxn ang="0">
                    <a:pos x="1391" y="65"/>
                  </a:cxn>
                  <a:cxn ang="0">
                    <a:pos x="1379" y="33"/>
                  </a:cxn>
                </a:cxnLst>
                <a:rect l="0" t="0" r="r" b="b"/>
                <a:pathLst>
                  <a:path w="1432" h="576">
                    <a:moveTo>
                      <a:pt x="1379" y="33"/>
                    </a:moveTo>
                    <a:lnTo>
                      <a:pt x="1358" y="59"/>
                    </a:lnTo>
                    <a:lnTo>
                      <a:pt x="1391" y="65"/>
                    </a:lnTo>
                    <a:lnTo>
                      <a:pt x="1379" y="33"/>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1" name="Freeform 77"/>
              <p:cNvSpPr>
                <a:spLocks/>
              </p:cNvSpPr>
              <p:nvPr/>
            </p:nvSpPr>
            <p:spPr bwMode="auto">
              <a:xfrm>
                <a:off x="10238" y="389"/>
                <a:ext cx="1432" cy="576"/>
              </a:xfrm>
              <a:custGeom>
                <a:avLst/>
                <a:gdLst/>
                <a:ahLst/>
                <a:cxnLst>
                  <a:cxn ang="0">
                    <a:pos x="1390" y="33"/>
                  </a:cxn>
                  <a:cxn ang="0">
                    <a:pos x="1379" y="33"/>
                  </a:cxn>
                  <a:cxn ang="0">
                    <a:pos x="1391" y="65"/>
                  </a:cxn>
                  <a:cxn ang="0">
                    <a:pos x="1399" y="65"/>
                  </a:cxn>
                  <a:cxn ang="0">
                    <a:pos x="1402" y="64"/>
                  </a:cxn>
                  <a:cxn ang="0">
                    <a:pos x="1390" y="33"/>
                  </a:cxn>
                </a:cxnLst>
                <a:rect l="0" t="0" r="r" b="b"/>
                <a:pathLst>
                  <a:path w="1432" h="576">
                    <a:moveTo>
                      <a:pt x="1390" y="33"/>
                    </a:moveTo>
                    <a:lnTo>
                      <a:pt x="1379" y="33"/>
                    </a:lnTo>
                    <a:lnTo>
                      <a:pt x="1391" y="65"/>
                    </a:lnTo>
                    <a:lnTo>
                      <a:pt x="1399" y="65"/>
                    </a:lnTo>
                    <a:lnTo>
                      <a:pt x="1402" y="64"/>
                    </a:lnTo>
                    <a:lnTo>
                      <a:pt x="1390" y="33"/>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2" name="Freeform 78"/>
              <p:cNvSpPr>
                <a:spLocks/>
              </p:cNvSpPr>
              <p:nvPr/>
            </p:nvSpPr>
            <p:spPr bwMode="auto">
              <a:xfrm>
                <a:off x="10238" y="389"/>
                <a:ext cx="1432" cy="576"/>
              </a:xfrm>
              <a:custGeom>
                <a:avLst/>
                <a:gdLst/>
                <a:ahLst/>
                <a:cxnLst>
                  <a:cxn ang="0">
                    <a:pos x="1388" y="27"/>
                  </a:cxn>
                  <a:cxn ang="0">
                    <a:pos x="1319" y="52"/>
                  </a:cxn>
                  <a:cxn ang="0">
                    <a:pos x="1358" y="59"/>
                  </a:cxn>
                  <a:cxn ang="0">
                    <a:pos x="1379" y="33"/>
                  </a:cxn>
                  <a:cxn ang="0">
                    <a:pos x="1390" y="33"/>
                  </a:cxn>
                  <a:cxn ang="0">
                    <a:pos x="1388" y="27"/>
                  </a:cxn>
                </a:cxnLst>
                <a:rect l="0" t="0" r="r" b="b"/>
                <a:pathLst>
                  <a:path w="1432" h="576">
                    <a:moveTo>
                      <a:pt x="1388" y="27"/>
                    </a:moveTo>
                    <a:lnTo>
                      <a:pt x="1319" y="52"/>
                    </a:lnTo>
                    <a:lnTo>
                      <a:pt x="1358" y="59"/>
                    </a:lnTo>
                    <a:lnTo>
                      <a:pt x="1379" y="33"/>
                    </a:lnTo>
                    <a:lnTo>
                      <a:pt x="1390" y="33"/>
                    </a:lnTo>
                    <a:lnTo>
                      <a:pt x="1388" y="27"/>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3" name="Freeform 79"/>
              <p:cNvSpPr>
                <a:spLocks/>
              </p:cNvSpPr>
              <p:nvPr/>
            </p:nvSpPr>
            <p:spPr bwMode="auto">
              <a:xfrm>
                <a:off x="10238" y="389"/>
                <a:ext cx="1432" cy="576"/>
              </a:xfrm>
              <a:custGeom>
                <a:avLst/>
                <a:gdLst/>
                <a:ahLst/>
                <a:cxnLst>
                  <a:cxn ang="0">
                    <a:pos x="1251" y="0"/>
                  </a:cxn>
                  <a:cxn ang="0">
                    <a:pos x="1240" y="7"/>
                  </a:cxn>
                  <a:cxn ang="0">
                    <a:pos x="1238" y="18"/>
                  </a:cxn>
                  <a:cxn ang="0">
                    <a:pos x="1236" y="29"/>
                  </a:cxn>
                  <a:cxn ang="0">
                    <a:pos x="1244" y="39"/>
                  </a:cxn>
                  <a:cxn ang="0">
                    <a:pos x="1319" y="52"/>
                  </a:cxn>
                  <a:cxn ang="0">
                    <a:pos x="1388" y="27"/>
                  </a:cxn>
                  <a:cxn ang="0">
                    <a:pos x="1404" y="27"/>
                  </a:cxn>
                  <a:cxn ang="0">
                    <a:pos x="1262" y="2"/>
                  </a:cxn>
                  <a:cxn ang="0">
                    <a:pos x="1251" y="0"/>
                  </a:cxn>
                </a:cxnLst>
                <a:rect l="0" t="0" r="r" b="b"/>
                <a:pathLst>
                  <a:path w="1432" h="576">
                    <a:moveTo>
                      <a:pt x="1251" y="0"/>
                    </a:moveTo>
                    <a:lnTo>
                      <a:pt x="1240" y="7"/>
                    </a:lnTo>
                    <a:lnTo>
                      <a:pt x="1238" y="18"/>
                    </a:lnTo>
                    <a:lnTo>
                      <a:pt x="1236" y="29"/>
                    </a:lnTo>
                    <a:lnTo>
                      <a:pt x="1244" y="39"/>
                    </a:lnTo>
                    <a:lnTo>
                      <a:pt x="1319" y="52"/>
                    </a:lnTo>
                    <a:lnTo>
                      <a:pt x="1388" y="27"/>
                    </a:lnTo>
                    <a:lnTo>
                      <a:pt x="1404" y="27"/>
                    </a:lnTo>
                    <a:lnTo>
                      <a:pt x="1262" y="2"/>
                    </a:lnTo>
                    <a:lnTo>
                      <a:pt x="1251"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104" name="Picture 80"/>
              <p:cNvPicPr>
                <a:picLocks noChangeAspect="1" noChangeArrowheads="1"/>
              </p:cNvPicPr>
              <p:nvPr/>
            </p:nvPicPr>
            <p:blipFill>
              <a:blip r:embed="rId13" cstate="print"/>
              <a:srcRect/>
              <a:stretch>
                <a:fillRect/>
              </a:stretch>
            </p:blipFill>
            <p:spPr bwMode="auto">
              <a:xfrm>
                <a:off x="10172" y="890"/>
                <a:ext cx="1820" cy="844"/>
              </a:xfrm>
              <a:prstGeom prst="rect">
                <a:avLst/>
              </a:prstGeom>
              <a:noFill/>
            </p:spPr>
          </p:pic>
        </p:grpSp>
        <p:grpSp>
          <p:nvGrpSpPr>
            <p:cNvPr id="1105" name="Group 81"/>
            <p:cNvGrpSpPr>
              <a:grpSpLocks/>
            </p:cNvGrpSpPr>
            <p:nvPr/>
          </p:nvGrpSpPr>
          <p:grpSpPr bwMode="auto">
            <a:xfrm>
              <a:off x="10239" y="927"/>
              <a:ext cx="1506" cy="566"/>
              <a:chOff x="10239" y="927"/>
              <a:chExt cx="1506" cy="566"/>
            </a:xfrm>
          </p:grpSpPr>
          <p:sp>
            <p:nvSpPr>
              <p:cNvPr id="1106" name="Freeform 82"/>
              <p:cNvSpPr>
                <a:spLocks/>
              </p:cNvSpPr>
              <p:nvPr/>
            </p:nvSpPr>
            <p:spPr bwMode="auto">
              <a:xfrm>
                <a:off x="10239" y="927"/>
                <a:ext cx="1506" cy="566"/>
              </a:xfrm>
              <a:custGeom>
                <a:avLst/>
                <a:gdLst/>
                <a:ahLst/>
                <a:cxnLst>
                  <a:cxn ang="0">
                    <a:pos x="1392" y="511"/>
                  </a:cxn>
                  <a:cxn ang="0">
                    <a:pos x="1318" y="526"/>
                  </a:cxn>
                  <a:cxn ang="0">
                    <a:pos x="1311" y="537"/>
                  </a:cxn>
                  <a:cxn ang="0">
                    <a:pos x="1315" y="559"/>
                  </a:cxn>
                  <a:cxn ang="0">
                    <a:pos x="1326" y="566"/>
                  </a:cxn>
                  <a:cxn ang="0">
                    <a:pos x="1476" y="535"/>
                  </a:cxn>
                  <a:cxn ang="0">
                    <a:pos x="1462" y="535"/>
                  </a:cxn>
                  <a:cxn ang="0">
                    <a:pos x="1392" y="511"/>
                  </a:cxn>
                </a:cxnLst>
                <a:rect l="0" t="0" r="r" b="b"/>
                <a:pathLst>
                  <a:path w="1506" h="566">
                    <a:moveTo>
                      <a:pt x="1392" y="511"/>
                    </a:moveTo>
                    <a:lnTo>
                      <a:pt x="1318" y="526"/>
                    </a:lnTo>
                    <a:lnTo>
                      <a:pt x="1311" y="537"/>
                    </a:lnTo>
                    <a:lnTo>
                      <a:pt x="1315" y="559"/>
                    </a:lnTo>
                    <a:lnTo>
                      <a:pt x="1326" y="566"/>
                    </a:lnTo>
                    <a:lnTo>
                      <a:pt x="1476" y="535"/>
                    </a:lnTo>
                    <a:lnTo>
                      <a:pt x="1462" y="535"/>
                    </a:lnTo>
                    <a:lnTo>
                      <a:pt x="1392" y="511"/>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7" name="Freeform 83"/>
              <p:cNvSpPr>
                <a:spLocks/>
              </p:cNvSpPr>
              <p:nvPr/>
            </p:nvSpPr>
            <p:spPr bwMode="auto">
              <a:xfrm>
                <a:off x="10239" y="927"/>
                <a:ext cx="1506" cy="566"/>
              </a:xfrm>
              <a:custGeom>
                <a:avLst/>
                <a:gdLst/>
                <a:ahLst/>
                <a:cxnLst>
                  <a:cxn ang="0">
                    <a:pos x="1431" y="503"/>
                  </a:cxn>
                  <a:cxn ang="0">
                    <a:pos x="1392" y="511"/>
                  </a:cxn>
                  <a:cxn ang="0">
                    <a:pos x="1462" y="535"/>
                  </a:cxn>
                  <a:cxn ang="0">
                    <a:pos x="1464" y="529"/>
                  </a:cxn>
                  <a:cxn ang="0">
                    <a:pos x="1453" y="529"/>
                  </a:cxn>
                  <a:cxn ang="0">
                    <a:pos x="1431" y="503"/>
                  </a:cxn>
                </a:cxnLst>
                <a:rect l="0" t="0" r="r" b="b"/>
                <a:pathLst>
                  <a:path w="1506" h="566">
                    <a:moveTo>
                      <a:pt x="1431" y="503"/>
                    </a:moveTo>
                    <a:lnTo>
                      <a:pt x="1392" y="511"/>
                    </a:lnTo>
                    <a:lnTo>
                      <a:pt x="1462" y="535"/>
                    </a:lnTo>
                    <a:lnTo>
                      <a:pt x="1464" y="529"/>
                    </a:lnTo>
                    <a:lnTo>
                      <a:pt x="1453" y="529"/>
                    </a:lnTo>
                    <a:lnTo>
                      <a:pt x="1431" y="503"/>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8" name="Freeform 84"/>
              <p:cNvSpPr>
                <a:spLocks/>
              </p:cNvSpPr>
              <p:nvPr/>
            </p:nvSpPr>
            <p:spPr bwMode="auto">
              <a:xfrm>
                <a:off x="10239" y="927"/>
                <a:ext cx="1506" cy="566"/>
              </a:xfrm>
              <a:custGeom>
                <a:avLst/>
                <a:gdLst/>
                <a:ahLst/>
                <a:cxnLst>
                  <a:cxn ang="0">
                    <a:pos x="1373" y="389"/>
                  </a:cxn>
                  <a:cxn ang="0">
                    <a:pos x="1356" y="403"/>
                  </a:cxn>
                  <a:cxn ang="0">
                    <a:pos x="1355" y="416"/>
                  </a:cxn>
                  <a:cxn ang="0">
                    <a:pos x="1362" y="424"/>
                  </a:cxn>
                  <a:cxn ang="0">
                    <a:pos x="1405" y="473"/>
                  </a:cxn>
                  <a:cxn ang="0">
                    <a:pos x="1475" y="497"/>
                  </a:cxn>
                  <a:cxn ang="0">
                    <a:pos x="1462" y="535"/>
                  </a:cxn>
                  <a:cxn ang="0">
                    <a:pos x="1476" y="535"/>
                  </a:cxn>
                  <a:cxn ang="0">
                    <a:pos x="1506" y="529"/>
                  </a:cxn>
                  <a:cxn ang="0">
                    <a:pos x="1393" y="398"/>
                  </a:cxn>
                  <a:cxn ang="0">
                    <a:pos x="1385" y="390"/>
                  </a:cxn>
                  <a:cxn ang="0">
                    <a:pos x="1373" y="389"/>
                  </a:cxn>
                </a:cxnLst>
                <a:rect l="0" t="0" r="r" b="b"/>
                <a:pathLst>
                  <a:path w="1506" h="566">
                    <a:moveTo>
                      <a:pt x="1373" y="389"/>
                    </a:moveTo>
                    <a:lnTo>
                      <a:pt x="1356" y="403"/>
                    </a:lnTo>
                    <a:lnTo>
                      <a:pt x="1355" y="416"/>
                    </a:lnTo>
                    <a:lnTo>
                      <a:pt x="1362" y="424"/>
                    </a:lnTo>
                    <a:lnTo>
                      <a:pt x="1405" y="473"/>
                    </a:lnTo>
                    <a:lnTo>
                      <a:pt x="1475" y="497"/>
                    </a:lnTo>
                    <a:lnTo>
                      <a:pt x="1462" y="535"/>
                    </a:lnTo>
                    <a:lnTo>
                      <a:pt x="1476" y="535"/>
                    </a:lnTo>
                    <a:lnTo>
                      <a:pt x="1506" y="529"/>
                    </a:lnTo>
                    <a:lnTo>
                      <a:pt x="1393" y="398"/>
                    </a:lnTo>
                    <a:lnTo>
                      <a:pt x="1385" y="390"/>
                    </a:lnTo>
                    <a:lnTo>
                      <a:pt x="1373" y="38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9" name="Freeform 85"/>
              <p:cNvSpPr>
                <a:spLocks/>
              </p:cNvSpPr>
              <p:nvPr/>
            </p:nvSpPr>
            <p:spPr bwMode="auto">
              <a:xfrm>
                <a:off x="10239" y="927"/>
                <a:ext cx="1506" cy="566"/>
              </a:xfrm>
              <a:custGeom>
                <a:avLst/>
                <a:gdLst/>
                <a:ahLst/>
                <a:cxnLst>
                  <a:cxn ang="0">
                    <a:pos x="1465" y="496"/>
                  </a:cxn>
                  <a:cxn ang="0">
                    <a:pos x="1431" y="503"/>
                  </a:cxn>
                  <a:cxn ang="0">
                    <a:pos x="1453" y="529"/>
                  </a:cxn>
                  <a:cxn ang="0">
                    <a:pos x="1465" y="496"/>
                  </a:cxn>
                </a:cxnLst>
                <a:rect l="0" t="0" r="r" b="b"/>
                <a:pathLst>
                  <a:path w="1506" h="566">
                    <a:moveTo>
                      <a:pt x="1465" y="496"/>
                    </a:moveTo>
                    <a:lnTo>
                      <a:pt x="1431" y="503"/>
                    </a:lnTo>
                    <a:lnTo>
                      <a:pt x="1453" y="529"/>
                    </a:lnTo>
                    <a:lnTo>
                      <a:pt x="1465" y="496"/>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0" name="Freeform 86"/>
              <p:cNvSpPr>
                <a:spLocks/>
              </p:cNvSpPr>
              <p:nvPr/>
            </p:nvSpPr>
            <p:spPr bwMode="auto">
              <a:xfrm>
                <a:off x="10239" y="927"/>
                <a:ext cx="1506" cy="566"/>
              </a:xfrm>
              <a:custGeom>
                <a:avLst/>
                <a:gdLst/>
                <a:ahLst/>
                <a:cxnLst>
                  <a:cxn ang="0">
                    <a:pos x="1473" y="496"/>
                  </a:cxn>
                  <a:cxn ang="0">
                    <a:pos x="1465" y="496"/>
                  </a:cxn>
                  <a:cxn ang="0">
                    <a:pos x="1453" y="529"/>
                  </a:cxn>
                  <a:cxn ang="0">
                    <a:pos x="1464" y="529"/>
                  </a:cxn>
                  <a:cxn ang="0">
                    <a:pos x="1475" y="497"/>
                  </a:cxn>
                  <a:cxn ang="0">
                    <a:pos x="1473" y="496"/>
                  </a:cxn>
                </a:cxnLst>
                <a:rect l="0" t="0" r="r" b="b"/>
                <a:pathLst>
                  <a:path w="1506" h="566">
                    <a:moveTo>
                      <a:pt x="1473" y="496"/>
                    </a:moveTo>
                    <a:lnTo>
                      <a:pt x="1465" y="496"/>
                    </a:lnTo>
                    <a:lnTo>
                      <a:pt x="1453" y="529"/>
                    </a:lnTo>
                    <a:lnTo>
                      <a:pt x="1464" y="529"/>
                    </a:lnTo>
                    <a:lnTo>
                      <a:pt x="1475" y="497"/>
                    </a:lnTo>
                    <a:lnTo>
                      <a:pt x="1473" y="496"/>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1" name="Freeform 87"/>
              <p:cNvSpPr>
                <a:spLocks/>
              </p:cNvSpPr>
              <p:nvPr/>
            </p:nvSpPr>
            <p:spPr bwMode="auto">
              <a:xfrm>
                <a:off x="10239" y="927"/>
                <a:ext cx="1506" cy="566"/>
              </a:xfrm>
              <a:custGeom>
                <a:avLst/>
                <a:gdLst/>
                <a:ahLst/>
                <a:cxnLst>
                  <a:cxn ang="0">
                    <a:pos x="12" y="0"/>
                  </a:cxn>
                  <a:cxn ang="0">
                    <a:pos x="0" y="38"/>
                  </a:cxn>
                  <a:cxn ang="0">
                    <a:pos x="1392" y="511"/>
                  </a:cxn>
                  <a:cxn ang="0">
                    <a:pos x="1431" y="503"/>
                  </a:cxn>
                  <a:cxn ang="0">
                    <a:pos x="1405" y="473"/>
                  </a:cxn>
                  <a:cxn ang="0">
                    <a:pos x="12" y="0"/>
                  </a:cxn>
                </a:cxnLst>
                <a:rect l="0" t="0" r="r" b="b"/>
                <a:pathLst>
                  <a:path w="1506" h="566">
                    <a:moveTo>
                      <a:pt x="12" y="0"/>
                    </a:moveTo>
                    <a:lnTo>
                      <a:pt x="0" y="38"/>
                    </a:lnTo>
                    <a:lnTo>
                      <a:pt x="1392" y="511"/>
                    </a:lnTo>
                    <a:lnTo>
                      <a:pt x="1431" y="503"/>
                    </a:lnTo>
                    <a:lnTo>
                      <a:pt x="1405" y="473"/>
                    </a:lnTo>
                    <a:lnTo>
                      <a:pt x="12"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2" name="Freeform 88"/>
              <p:cNvSpPr>
                <a:spLocks/>
              </p:cNvSpPr>
              <p:nvPr/>
            </p:nvSpPr>
            <p:spPr bwMode="auto">
              <a:xfrm>
                <a:off x="10239" y="927"/>
                <a:ext cx="1506" cy="566"/>
              </a:xfrm>
              <a:custGeom>
                <a:avLst/>
                <a:gdLst/>
                <a:ahLst/>
                <a:cxnLst>
                  <a:cxn ang="0">
                    <a:pos x="1405" y="473"/>
                  </a:cxn>
                  <a:cxn ang="0">
                    <a:pos x="1431" y="503"/>
                  </a:cxn>
                  <a:cxn ang="0">
                    <a:pos x="1465" y="496"/>
                  </a:cxn>
                  <a:cxn ang="0">
                    <a:pos x="1473" y="496"/>
                  </a:cxn>
                  <a:cxn ang="0">
                    <a:pos x="1405" y="473"/>
                  </a:cxn>
                </a:cxnLst>
                <a:rect l="0" t="0" r="r" b="b"/>
                <a:pathLst>
                  <a:path w="1506" h="566">
                    <a:moveTo>
                      <a:pt x="1405" y="473"/>
                    </a:moveTo>
                    <a:lnTo>
                      <a:pt x="1431" y="503"/>
                    </a:lnTo>
                    <a:lnTo>
                      <a:pt x="1465" y="496"/>
                    </a:lnTo>
                    <a:lnTo>
                      <a:pt x="1473" y="496"/>
                    </a:lnTo>
                    <a:lnTo>
                      <a:pt x="1405" y="473"/>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113" name="Picture 89"/>
              <p:cNvPicPr>
                <a:picLocks noChangeAspect="1" noChangeArrowheads="1"/>
              </p:cNvPicPr>
              <p:nvPr/>
            </p:nvPicPr>
            <p:blipFill>
              <a:blip r:embed="rId14" cstate="print"/>
              <a:srcRect/>
              <a:stretch>
                <a:fillRect/>
              </a:stretch>
            </p:blipFill>
            <p:spPr bwMode="auto">
              <a:xfrm>
                <a:off x="9084" y="114"/>
                <a:ext cx="1240" cy="952"/>
              </a:xfrm>
              <a:prstGeom prst="rect">
                <a:avLst/>
              </a:prstGeom>
              <a:noFill/>
            </p:spPr>
          </p:pic>
        </p:grpSp>
        <p:grpSp>
          <p:nvGrpSpPr>
            <p:cNvPr id="1114" name="Group 90"/>
            <p:cNvGrpSpPr>
              <a:grpSpLocks/>
            </p:cNvGrpSpPr>
            <p:nvPr/>
          </p:nvGrpSpPr>
          <p:grpSpPr bwMode="auto">
            <a:xfrm>
              <a:off x="9165" y="169"/>
              <a:ext cx="1080" cy="780"/>
              <a:chOff x="9165" y="169"/>
              <a:chExt cx="1080" cy="780"/>
            </a:xfrm>
          </p:grpSpPr>
          <p:sp>
            <p:nvSpPr>
              <p:cNvPr id="1115" name="Freeform 91"/>
              <p:cNvSpPr>
                <a:spLocks/>
              </p:cNvSpPr>
              <p:nvPr/>
            </p:nvSpPr>
            <p:spPr bwMode="auto">
              <a:xfrm>
                <a:off x="9165" y="169"/>
                <a:ext cx="1080" cy="780"/>
              </a:xfrm>
              <a:custGeom>
                <a:avLst/>
                <a:gdLst/>
                <a:ahLst/>
                <a:cxnLst>
                  <a:cxn ang="0">
                    <a:pos x="0" y="0"/>
                  </a:cxn>
                  <a:cxn ang="0">
                    <a:pos x="1080" y="780"/>
                  </a:cxn>
                </a:cxnLst>
                <a:rect l="0" t="0" r="r" b="b"/>
                <a:pathLst>
                  <a:path w="1080" h="780">
                    <a:moveTo>
                      <a:pt x="0" y="0"/>
                    </a:moveTo>
                    <a:lnTo>
                      <a:pt x="1080" y="780"/>
                    </a:lnTo>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116" name="Picture 92"/>
              <p:cNvPicPr>
                <a:picLocks noChangeAspect="1" noChangeArrowheads="1"/>
              </p:cNvPicPr>
              <p:nvPr/>
            </p:nvPicPr>
            <p:blipFill>
              <a:blip r:embed="rId15" cstate="print"/>
              <a:srcRect/>
              <a:stretch>
                <a:fillRect/>
              </a:stretch>
            </p:blipFill>
            <p:spPr bwMode="auto">
              <a:xfrm>
                <a:off x="9084" y="894"/>
                <a:ext cx="1316" cy="1056"/>
              </a:xfrm>
              <a:prstGeom prst="rect">
                <a:avLst/>
              </a:prstGeom>
              <a:noFill/>
            </p:spPr>
          </p:pic>
        </p:grpSp>
        <p:grpSp>
          <p:nvGrpSpPr>
            <p:cNvPr id="1117" name="Group 93"/>
            <p:cNvGrpSpPr>
              <a:grpSpLocks/>
            </p:cNvGrpSpPr>
            <p:nvPr/>
          </p:nvGrpSpPr>
          <p:grpSpPr bwMode="auto">
            <a:xfrm>
              <a:off x="9165" y="949"/>
              <a:ext cx="1155" cy="885"/>
              <a:chOff x="9165" y="949"/>
              <a:chExt cx="1155" cy="885"/>
            </a:xfrm>
          </p:grpSpPr>
          <p:sp>
            <p:nvSpPr>
              <p:cNvPr id="1118" name="Freeform 94"/>
              <p:cNvSpPr>
                <a:spLocks/>
              </p:cNvSpPr>
              <p:nvPr/>
            </p:nvSpPr>
            <p:spPr bwMode="auto">
              <a:xfrm>
                <a:off x="9165" y="949"/>
                <a:ext cx="1155" cy="885"/>
              </a:xfrm>
              <a:custGeom>
                <a:avLst/>
                <a:gdLst/>
                <a:ahLst/>
                <a:cxnLst>
                  <a:cxn ang="0">
                    <a:pos x="0" y="885"/>
                  </a:cxn>
                  <a:cxn ang="0">
                    <a:pos x="1155" y="0"/>
                  </a:cxn>
                </a:cxnLst>
                <a:rect l="0" t="0" r="r" b="b"/>
                <a:pathLst>
                  <a:path w="1155" h="885">
                    <a:moveTo>
                      <a:pt x="0" y="885"/>
                    </a:moveTo>
                    <a:lnTo>
                      <a:pt x="1155" y="0"/>
                    </a:lnTo>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3839834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715962"/>
          </a:xfrm>
        </p:spPr>
        <p:txBody>
          <a:bodyPr>
            <a:normAutofit/>
          </a:bodyPr>
          <a:lstStyle/>
          <a:p>
            <a:r>
              <a:rPr lang="en-US" dirty="0" smtClean="0"/>
              <a:t>Evaluating a Workflow</a:t>
            </a:r>
            <a:endParaRPr lang="en-US" dirty="0"/>
          </a:p>
        </p:txBody>
      </p:sp>
      <p:pic>
        <p:nvPicPr>
          <p:cNvPr id="2051" name="Picture 3" descr="E:\yale_harvard\IMG_0072.JPG"/>
          <p:cNvPicPr>
            <a:picLocks noChangeAspect="1" noChangeArrowheads="1"/>
          </p:cNvPicPr>
          <p:nvPr/>
        </p:nvPicPr>
        <p:blipFill>
          <a:blip r:embed="rId3" cstate="print"/>
          <a:srcRect/>
          <a:stretch>
            <a:fillRect/>
          </a:stretch>
        </p:blipFill>
        <p:spPr bwMode="auto">
          <a:xfrm>
            <a:off x="-6400800" y="-4800600"/>
            <a:ext cx="3657600" cy="2743200"/>
          </a:xfrm>
          <a:prstGeom prst="rect">
            <a:avLst/>
          </a:prstGeom>
          <a:noFill/>
        </p:spPr>
      </p:pic>
      <p:sp>
        <p:nvSpPr>
          <p:cNvPr id="3" name="Content Placeholder 2"/>
          <p:cNvSpPr>
            <a:spLocks noGrp="1"/>
          </p:cNvSpPr>
          <p:nvPr>
            <p:ph idx="1"/>
          </p:nvPr>
        </p:nvSpPr>
        <p:spPr/>
        <p:txBody>
          <a:bodyPr>
            <a:normAutofit/>
          </a:bodyPr>
          <a:lstStyle/>
          <a:p>
            <a:r>
              <a:rPr lang="en-US" dirty="0" smtClean="0"/>
              <a:t>Workflow (WF)</a:t>
            </a:r>
          </a:p>
          <a:p>
            <a:pPr lvl="1"/>
            <a:r>
              <a:rPr lang="en-US" dirty="0" smtClean="0"/>
              <a:t>Documentation of WFs</a:t>
            </a:r>
          </a:p>
          <a:p>
            <a:pPr lvl="1"/>
            <a:r>
              <a:rPr lang="en-US" dirty="0" smtClean="0"/>
              <a:t>Improving WFs</a:t>
            </a:r>
          </a:p>
          <a:p>
            <a:pPr lvl="2"/>
            <a:r>
              <a:rPr lang="en-US" dirty="0" smtClean="0"/>
              <a:t>Talking with others / comparing</a:t>
            </a:r>
          </a:p>
          <a:p>
            <a:pPr lvl="1"/>
            <a:r>
              <a:rPr lang="en-US" dirty="0" smtClean="0"/>
              <a:t>Evaluating WFs</a:t>
            </a:r>
          </a:p>
          <a:p>
            <a:pPr lvl="2"/>
            <a:r>
              <a:rPr lang="en-US" dirty="0" smtClean="0"/>
              <a:t>See WF Mockups – for DROID workshop</a:t>
            </a:r>
          </a:p>
          <a:p>
            <a:endParaRPr lang="en-US" dirty="0" smtClean="0"/>
          </a:p>
        </p:txBody>
      </p:sp>
      <p:graphicFrame>
        <p:nvGraphicFramePr>
          <p:cNvPr id="5" name="Table 4"/>
          <p:cNvGraphicFramePr>
            <a:graphicFrameLocks noGrp="1"/>
          </p:cNvGraphicFramePr>
          <p:nvPr/>
        </p:nvGraphicFramePr>
        <p:xfrm>
          <a:off x="57150" y="714375"/>
          <a:ext cx="9020175" cy="5855633"/>
        </p:xfrm>
        <a:graphic>
          <a:graphicData uri="http://schemas.openxmlformats.org/drawingml/2006/table">
            <a:tbl>
              <a:tblPr/>
              <a:tblGrid>
                <a:gridCol w="1094735"/>
                <a:gridCol w="821054"/>
                <a:gridCol w="878070"/>
                <a:gridCol w="577991"/>
                <a:gridCol w="609600"/>
                <a:gridCol w="838200"/>
                <a:gridCol w="685800"/>
                <a:gridCol w="685800"/>
                <a:gridCol w="762000"/>
                <a:gridCol w="762000"/>
                <a:gridCol w="685800"/>
                <a:gridCol w="619125"/>
              </a:tblGrid>
              <a:tr h="1035400">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Pre Digitization Curation</a:t>
                      </a:r>
                      <a:endParaRPr lang="en-US" sz="1200" b="1" dirty="0">
                        <a:latin typeface="Calibri"/>
                        <a:ea typeface="Calibri"/>
                        <a:cs typeface="Times New Roman"/>
                      </a:endParaRPr>
                    </a:p>
                    <a:p>
                      <a:pPr marL="0" marR="0">
                        <a:lnSpc>
                          <a:spcPct val="115000"/>
                        </a:lnSpc>
                        <a:spcBef>
                          <a:spcPts val="0"/>
                        </a:spcBef>
                        <a:spcAft>
                          <a:spcPts val="0"/>
                        </a:spcAft>
                      </a:pPr>
                      <a:r>
                        <a:rPr lang="en-US" sz="1200" b="1" dirty="0">
                          <a:solidFill>
                            <a:srgbClr val="FFFFFF"/>
                          </a:solidFill>
                          <a:latin typeface="Calibri"/>
                          <a:ea typeface="Calibri"/>
                          <a:cs typeface="Times New Roman"/>
                        </a:rPr>
                        <a:t>Tasks</a:t>
                      </a:r>
                      <a:endParaRPr lang="en-US" sz="1200" b="1"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must be done before digitzation</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could be done at or after digitization</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dirty="0" smtClean="0">
                          <a:solidFill>
                            <a:srgbClr val="FFFFFF"/>
                          </a:solidFill>
                          <a:latin typeface="Calibri"/>
                          <a:ea typeface="Calibri"/>
                          <a:cs typeface="Times New Roman"/>
                        </a:rPr>
                        <a:t>Non expert</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dirty="0" smtClean="0">
                          <a:solidFill>
                            <a:srgbClr val="FFFFFF"/>
                          </a:solidFill>
                          <a:latin typeface="Calibri"/>
                          <a:ea typeface="Calibri"/>
                          <a:cs typeface="Times New Roman"/>
                        </a:rPr>
                        <a:t>Crowd</a:t>
                      </a:r>
                    </a:p>
                    <a:p>
                      <a:pPr marL="0" marR="0">
                        <a:lnSpc>
                          <a:spcPct val="115000"/>
                        </a:lnSpc>
                        <a:spcBef>
                          <a:spcPts val="0"/>
                        </a:spcBef>
                        <a:spcAft>
                          <a:spcPts val="0"/>
                        </a:spcAft>
                      </a:pPr>
                      <a:r>
                        <a:rPr lang="en-US" sz="1200" b="1" dirty="0" smtClean="0">
                          <a:solidFill>
                            <a:srgbClr val="FFFFFF"/>
                          </a:solidFill>
                          <a:latin typeface="Calibri"/>
                          <a:ea typeface="Calibri"/>
                          <a:cs typeface="Times New Roman"/>
                        </a:rPr>
                        <a:t>Source?</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dirty="0" smtClean="0">
                          <a:solidFill>
                            <a:srgbClr val="FFFFFF"/>
                          </a:solidFill>
                          <a:latin typeface="Calibri"/>
                          <a:ea typeface="Calibri"/>
                          <a:cs typeface="Times New Roman"/>
                        </a:rPr>
                        <a:t>a </a:t>
                      </a:r>
                      <a:r>
                        <a:rPr lang="en-US" sz="1200" b="1" dirty="0">
                          <a:solidFill>
                            <a:srgbClr val="FFFFFF"/>
                          </a:solidFill>
                          <a:latin typeface="Calibri"/>
                          <a:ea typeface="Calibri"/>
                          <a:cs typeface="Times New Roman"/>
                        </a:rPr>
                        <a:t>step that could be automated</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a task </a:t>
                      </a:r>
                      <a:r>
                        <a:rPr lang="en-US" sz="1200" b="1" dirty="0" smtClean="0">
                          <a:solidFill>
                            <a:srgbClr val="FFFFFF"/>
                          </a:solidFill>
                          <a:latin typeface="Calibri"/>
                          <a:ea typeface="Calibri"/>
                          <a:cs typeface="Times New Roman"/>
                        </a:rPr>
                        <a:t> needing  </a:t>
                      </a:r>
                      <a:r>
                        <a:rPr lang="en-US" sz="1200" b="1" dirty="0">
                          <a:solidFill>
                            <a:srgbClr val="FFFFFF"/>
                          </a:solidFill>
                          <a:latin typeface="Calibri"/>
                          <a:ea typeface="Calibri"/>
                          <a:cs typeface="Times New Roman"/>
                        </a:rPr>
                        <a:t>QA / QC</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dirty="0" smtClean="0">
                          <a:solidFill>
                            <a:srgbClr val="FFFFFF"/>
                          </a:solidFill>
                          <a:latin typeface="Calibri"/>
                          <a:ea typeface="Calibri"/>
                          <a:cs typeface="Times New Roman"/>
                        </a:rPr>
                        <a:t>Can do with</a:t>
                      </a:r>
                    </a:p>
                    <a:p>
                      <a:pPr marL="0" marR="0">
                        <a:lnSpc>
                          <a:spcPct val="115000"/>
                        </a:lnSpc>
                        <a:spcBef>
                          <a:spcPts val="0"/>
                        </a:spcBef>
                        <a:spcAft>
                          <a:spcPts val="0"/>
                        </a:spcAft>
                      </a:pPr>
                      <a:r>
                        <a:rPr lang="en-US" sz="1200" b="1" dirty="0" smtClean="0">
                          <a:solidFill>
                            <a:srgbClr val="FFFFFF"/>
                          </a:solidFill>
                          <a:latin typeface="Calibri"/>
                          <a:ea typeface="Calibri"/>
                          <a:cs typeface="Times New Roman"/>
                        </a:rPr>
                        <a:t>existing machine (Kirtas</a:t>
                      </a:r>
                      <a:r>
                        <a:rPr lang="en-US" sz="1200" b="1" dirty="0">
                          <a:solidFill>
                            <a:srgbClr val="FFFFFF"/>
                          </a:solidFill>
                          <a:latin typeface="Calibri"/>
                          <a:ea typeface="Calibri"/>
                          <a:cs typeface="Times New Roman"/>
                        </a:rPr>
                        <a:t>)</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dirty="0" smtClean="0">
                          <a:solidFill>
                            <a:srgbClr val="FFFFFF"/>
                          </a:solidFill>
                          <a:latin typeface="Calibri"/>
                          <a:ea typeface="Calibri"/>
                          <a:cs typeface="Times New Roman"/>
                        </a:rPr>
                        <a:t>Authority file</a:t>
                      </a:r>
                      <a:r>
                        <a:rPr lang="en-US" sz="1200" b="1" baseline="0" dirty="0" smtClean="0">
                          <a:solidFill>
                            <a:srgbClr val="FFFFFF"/>
                          </a:solidFill>
                          <a:latin typeface="Calibri"/>
                          <a:ea typeface="Calibri"/>
                          <a:cs typeface="Times New Roman"/>
                        </a:rPr>
                        <a:t> exists or would be useful</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a physical tool </a:t>
                      </a:r>
                      <a:r>
                        <a:rPr lang="en-US" sz="1200" b="1" dirty="0" smtClean="0">
                          <a:solidFill>
                            <a:srgbClr val="FFFFFF"/>
                          </a:solidFill>
                          <a:latin typeface="Calibri"/>
                          <a:ea typeface="Calibri"/>
                          <a:cs typeface="Times New Roman"/>
                        </a:rPr>
                        <a:t>exists</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dirty="0" smtClean="0">
                          <a:solidFill>
                            <a:srgbClr val="FFFFFF"/>
                          </a:solidFill>
                          <a:latin typeface="Calibri"/>
                          <a:ea typeface="Calibri"/>
                          <a:cs typeface="Times New Roman"/>
                        </a:rPr>
                        <a:t>easy to compute </a:t>
                      </a:r>
                      <a:r>
                        <a:rPr lang="en-US" sz="1200" b="1" dirty="0">
                          <a:solidFill>
                            <a:srgbClr val="FFFFFF"/>
                          </a:solidFill>
                          <a:latin typeface="Calibri"/>
                          <a:ea typeface="Calibri"/>
                          <a:cs typeface="Times New Roman"/>
                        </a:rPr>
                        <a:t>time / costs for this task</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b="1" dirty="0" smtClean="0">
                          <a:solidFill>
                            <a:srgbClr val="FFFFFF"/>
                          </a:solidFill>
                          <a:latin typeface="Calibri"/>
                          <a:ea typeface="Calibri"/>
                          <a:cs typeface="Times New Roman"/>
                        </a:rPr>
                        <a:t>formula exists</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167252">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interview staff</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167252">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hire staff</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7252">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train staff</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34503">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decide what to digitize</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67252">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pull specimens</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598877">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sort specimens (e.g., by taxon, sex, geographic region, collecting event, collector)</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34503">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add taxon names to database</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732297">
                <a:tc>
                  <a:txBody>
                    <a:bodyPr/>
                    <a:lstStyle/>
                    <a:p>
                      <a:pPr marL="0" marR="0">
                        <a:lnSpc>
                          <a:spcPct val="115000"/>
                        </a:lnSpc>
                        <a:spcBef>
                          <a:spcPts val="0"/>
                        </a:spcBef>
                        <a:spcAft>
                          <a:spcPts val="0"/>
                        </a:spcAft>
                      </a:pPr>
                      <a:r>
                        <a:rPr lang="en-US" sz="1200" b="1" dirty="0">
                          <a:solidFill>
                            <a:srgbClr val="FFFFFF"/>
                          </a:solidFill>
                          <a:latin typeface="Calibri"/>
                          <a:ea typeface="Calibri"/>
                          <a:cs typeface="Times New Roman"/>
                        </a:rPr>
                        <a:t>update taxonomic identification on specimens (e.g., vet type specimens)</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1200" dirty="0">
                          <a:latin typeface="Calibri"/>
                          <a:ea typeface="Calibri"/>
                          <a:cs typeface="Times New Roman"/>
                          <a:sym typeface="Wingdings"/>
                        </a:rPr>
                        <a:t></a:t>
                      </a: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endParaRPr lang="en-US" sz="12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177209">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6240" marR="4624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nSpc>
                          <a:spcPct val="115000"/>
                        </a:lnSpc>
                        <a:spcBef>
                          <a:spcPts val="0"/>
                        </a:spcBef>
                        <a:spcAft>
                          <a:spcPts val="0"/>
                        </a:spcAft>
                      </a:pPr>
                      <a:endParaRPr lang="en-US" sz="700" dirty="0">
                        <a:latin typeface="Calibri"/>
                        <a:ea typeface="Calibri"/>
                        <a:cs typeface="Times New Roman"/>
                      </a:endParaRPr>
                    </a:p>
                  </a:txBody>
                  <a:tcPr marL="46240" marR="4624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bl>
          </a:graphicData>
        </a:graphic>
      </p:graphicFrame>
    </p:spTree>
    <p:extLst>
      <p:ext uri="{BB962C8B-B14F-4D97-AF65-F5344CB8AC3E}">
        <p14:creationId xmlns:p14="http://schemas.microsoft.com/office/powerpoint/2010/main" val="3839834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837237"/>
            <a:ext cx="8229600" cy="334963"/>
          </a:xfrm>
        </p:spPr>
        <p:txBody>
          <a:bodyPr>
            <a:normAutofit lnSpcReduction="10000"/>
          </a:bodyPr>
          <a:lstStyle/>
          <a:p>
            <a:pPr>
              <a:buNone/>
            </a:pPr>
            <a:r>
              <a:rPr lang="en-US" sz="1600" dirty="0" smtClean="0">
                <a:hlinkClick r:id="rId3"/>
              </a:rPr>
              <a:t>http://www.ala.org.au/wp-content/uploads/2011/10/Digitisation-guide-120223.pdf</a:t>
            </a:r>
            <a:endParaRPr lang="en-US" sz="1600" dirty="0" smtClean="0"/>
          </a:p>
        </p:txBody>
      </p:sp>
      <p:sp>
        <p:nvSpPr>
          <p:cNvPr id="2" name="Title 1"/>
          <p:cNvSpPr>
            <a:spLocks noGrp="1"/>
          </p:cNvSpPr>
          <p:nvPr>
            <p:ph type="title"/>
          </p:nvPr>
        </p:nvSpPr>
        <p:spPr>
          <a:xfrm>
            <a:off x="228600" y="152400"/>
            <a:ext cx="8229600" cy="715962"/>
          </a:xfrm>
        </p:spPr>
        <p:txBody>
          <a:bodyPr>
            <a:normAutofit fontScale="90000"/>
          </a:bodyPr>
          <a:lstStyle/>
          <a:p>
            <a:r>
              <a:rPr lang="en-US" dirty="0" smtClean="0"/>
              <a:t>Digitization Maturity? </a:t>
            </a:r>
            <a:br>
              <a:rPr lang="en-US" dirty="0" smtClean="0"/>
            </a:br>
            <a:r>
              <a:rPr lang="en-US" dirty="0" smtClean="0"/>
              <a:t>Six maturity levels for core digitization activities</a:t>
            </a:r>
            <a:endParaRPr lang="en-US" dirty="0"/>
          </a:p>
        </p:txBody>
      </p:sp>
      <p:pic>
        <p:nvPicPr>
          <p:cNvPr id="2051" name="Picture 3" descr="E:\yale_harvard\IMG_0072.JPG"/>
          <p:cNvPicPr>
            <a:picLocks noChangeAspect="1" noChangeArrowheads="1"/>
          </p:cNvPicPr>
          <p:nvPr/>
        </p:nvPicPr>
        <p:blipFill>
          <a:blip r:embed="rId4" cstate="print"/>
          <a:srcRect/>
          <a:stretch>
            <a:fillRect/>
          </a:stretch>
        </p:blipFill>
        <p:spPr bwMode="auto">
          <a:xfrm>
            <a:off x="-6400800" y="-4800600"/>
            <a:ext cx="3657600" cy="2743200"/>
          </a:xfrm>
          <a:prstGeom prst="rect">
            <a:avLst/>
          </a:prstGeom>
          <a:noFill/>
        </p:spPr>
      </p:pic>
      <p:pic>
        <p:nvPicPr>
          <p:cNvPr id="4098" name="Picture 2"/>
          <p:cNvPicPr>
            <a:picLocks noChangeAspect="1" noChangeArrowheads="1"/>
          </p:cNvPicPr>
          <p:nvPr/>
        </p:nvPicPr>
        <p:blipFill>
          <a:blip r:embed="rId5" cstate="print"/>
          <a:srcRect/>
          <a:stretch>
            <a:fillRect/>
          </a:stretch>
        </p:blipFill>
        <p:spPr bwMode="auto">
          <a:xfrm>
            <a:off x="367352" y="963304"/>
            <a:ext cx="6325029" cy="4876800"/>
          </a:xfrm>
          <a:prstGeom prst="rect">
            <a:avLst/>
          </a:prstGeom>
          <a:noFill/>
          <a:ln w="9525">
            <a:noFill/>
            <a:miter lim="800000"/>
            <a:headEnd/>
            <a:tailEnd/>
          </a:ln>
        </p:spPr>
      </p:pic>
    </p:spTree>
    <p:extLst>
      <p:ext uri="{BB962C8B-B14F-4D97-AF65-F5344CB8AC3E}">
        <p14:creationId xmlns:p14="http://schemas.microsoft.com/office/powerpoint/2010/main" val="3448490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90600"/>
          </a:xfrm>
        </p:spPr>
        <p:txBody>
          <a:bodyPr>
            <a:noAutofit/>
          </a:bodyPr>
          <a:lstStyle/>
          <a:p>
            <a:r>
              <a:rPr lang="en-US" dirty="0" smtClean="0"/>
              <a:t>What’s your Digitization Maturity?</a:t>
            </a:r>
            <a:br>
              <a:rPr lang="en-US" dirty="0" smtClean="0"/>
            </a:br>
            <a:r>
              <a:rPr lang="en-US" dirty="0" smtClean="0"/>
              <a:t>Find out here …on page 67+</a:t>
            </a:r>
            <a:endParaRPr lang="en-US" dirty="0"/>
          </a:p>
        </p:txBody>
      </p:sp>
      <p:pic>
        <p:nvPicPr>
          <p:cNvPr id="2051" name="Picture 3" descr="E:\yale_harvard\IMG_0072.JPG"/>
          <p:cNvPicPr>
            <a:picLocks noChangeAspect="1" noChangeArrowheads="1"/>
          </p:cNvPicPr>
          <p:nvPr/>
        </p:nvPicPr>
        <p:blipFill>
          <a:blip r:embed="rId3" cstate="print"/>
          <a:srcRect/>
          <a:stretch>
            <a:fillRect/>
          </a:stretch>
        </p:blipFill>
        <p:spPr bwMode="auto">
          <a:xfrm>
            <a:off x="-6400800" y="-4800600"/>
            <a:ext cx="3657600" cy="2743200"/>
          </a:xfrm>
          <a:prstGeom prst="rect">
            <a:avLst/>
          </a:prstGeom>
          <a:noFill/>
        </p:spPr>
      </p:pic>
      <p:sp>
        <p:nvSpPr>
          <p:cNvPr id="3" name="Content Placeholder 2"/>
          <p:cNvSpPr>
            <a:spLocks noGrp="1"/>
          </p:cNvSpPr>
          <p:nvPr>
            <p:ph idx="1"/>
          </p:nvPr>
        </p:nvSpPr>
        <p:spPr>
          <a:xfrm>
            <a:off x="457200" y="1951037"/>
            <a:ext cx="8153400" cy="3306763"/>
          </a:xfrm>
        </p:spPr>
        <p:txBody>
          <a:bodyPr>
            <a:normAutofit fontScale="92500" lnSpcReduction="10000"/>
          </a:bodyPr>
          <a:lstStyle/>
          <a:p>
            <a:r>
              <a:rPr lang="en-US" dirty="0" smtClean="0"/>
              <a:t>Digitisation: A strategic approach for natural history collections. Canberra, Australia, CSIRO, 2012.</a:t>
            </a:r>
          </a:p>
          <a:p>
            <a:r>
              <a:rPr lang="en-US" dirty="0" smtClean="0"/>
              <a:t>Author: Bryan Kalms</a:t>
            </a:r>
          </a:p>
          <a:p>
            <a:r>
              <a:rPr lang="en-US" dirty="0" smtClean="0"/>
              <a:t>Available at </a:t>
            </a:r>
            <a:r>
              <a:rPr lang="en-US" dirty="0" smtClean="0">
                <a:hlinkClick r:id="rId4"/>
              </a:rPr>
              <a:t>http://www.ala.org.au/wp-content/uploads/2011/10/Digitisation-guide-120223.pdf</a:t>
            </a:r>
            <a:r>
              <a:rPr lang="en-US" dirty="0" smtClean="0"/>
              <a:t>.</a:t>
            </a:r>
          </a:p>
        </p:txBody>
      </p:sp>
      <p:pic>
        <p:nvPicPr>
          <p:cNvPr id="5122" name="Picture 2"/>
          <p:cNvPicPr>
            <a:picLocks noChangeAspect="1" noChangeArrowheads="1"/>
          </p:cNvPicPr>
          <p:nvPr/>
        </p:nvPicPr>
        <p:blipFill>
          <a:blip r:embed="rId5" cstate="print"/>
          <a:srcRect/>
          <a:stretch>
            <a:fillRect/>
          </a:stretch>
        </p:blipFill>
        <p:spPr bwMode="auto">
          <a:xfrm>
            <a:off x="7153275" y="228600"/>
            <a:ext cx="1609725" cy="1752600"/>
          </a:xfrm>
          <a:prstGeom prst="rect">
            <a:avLst/>
          </a:prstGeom>
          <a:noFill/>
          <a:ln w="9525">
            <a:noFill/>
            <a:miter lim="800000"/>
            <a:headEnd/>
            <a:tailEnd/>
          </a:ln>
        </p:spPr>
      </p:pic>
    </p:spTree>
    <p:extLst>
      <p:ext uri="{BB962C8B-B14F-4D97-AF65-F5344CB8AC3E}">
        <p14:creationId xmlns:p14="http://schemas.microsoft.com/office/powerpoint/2010/main" val="3448490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dirty="0" smtClean="0"/>
              <a:t>What’s your Digitization Maturity? Level 1, 5</a:t>
            </a:r>
            <a:endParaRPr lang="en-US" dirty="0"/>
          </a:p>
        </p:txBody>
      </p:sp>
      <p:pic>
        <p:nvPicPr>
          <p:cNvPr id="2051" name="Picture 3" descr="E:\yale_harvard\IMG_0072.JPG"/>
          <p:cNvPicPr>
            <a:picLocks noChangeAspect="1" noChangeArrowheads="1"/>
          </p:cNvPicPr>
          <p:nvPr/>
        </p:nvPicPr>
        <p:blipFill>
          <a:blip r:embed="rId3" cstate="print"/>
          <a:srcRect/>
          <a:stretch>
            <a:fillRect/>
          </a:stretch>
        </p:blipFill>
        <p:spPr bwMode="auto">
          <a:xfrm>
            <a:off x="-6400800" y="-4800600"/>
            <a:ext cx="3657600" cy="2743200"/>
          </a:xfrm>
          <a:prstGeom prst="rect">
            <a:avLst/>
          </a:prstGeom>
          <a:noFill/>
        </p:spPr>
      </p:pic>
      <p:sp>
        <p:nvSpPr>
          <p:cNvPr id="3" name="Content Placeholder 2"/>
          <p:cNvSpPr>
            <a:spLocks noGrp="1"/>
          </p:cNvSpPr>
          <p:nvPr>
            <p:ph idx="1"/>
          </p:nvPr>
        </p:nvSpPr>
        <p:spPr>
          <a:xfrm>
            <a:off x="457200" y="990601"/>
            <a:ext cx="7696200" cy="457200"/>
          </a:xfrm>
        </p:spPr>
        <p:txBody>
          <a:bodyPr>
            <a:normAutofit fontScale="85000" lnSpcReduction="20000"/>
          </a:bodyPr>
          <a:lstStyle/>
          <a:p>
            <a:endParaRPr lang="en-US" dirty="0" smtClean="0"/>
          </a:p>
        </p:txBody>
      </p:sp>
      <p:pic>
        <p:nvPicPr>
          <p:cNvPr id="20482" name="Picture 2"/>
          <p:cNvPicPr>
            <a:picLocks noChangeAspect="1" noChangeArrowheads="1"/>
          </p:cNvPicPr>
          <p:nvPr/>
        </p:nvPicPr>
        <p:blipFill>
          <a:blip r:embed="rId4" cstate="print"/>
          <a:srcRect/>
          <a:stretch>
            <a:fillRect/>
          </a:stretch>
        </p:blipFill>
        <p:spPr bwMode="auto">
          <a:xfrm>
            <a:off x="0" y="4973091"/>
            <a:ext cx="9144000" cy="1884909"/>
          </a:xfrm>
          <a:prstGeom prst="rect">
            <a:avLst/>
          </a:prstGeom>
          <a:noFill/>
          <a:ln w="9525">
            <a:noFill/>
            <a:miter lim="800000"/>
            <a:headEnd/>
            <a:tailEnd/>
          </a:ln>
        </p:spPr>
      </p:pic>
      <p:pic>
        <p:nvPicPr>
          <p:cNvPr id="20485" name="Picture 5"/>
          <p:cNvPicPr>
            <a:picLocks noChangeAspect="1" noChangeArrowheads="1"/>
          </p:cNvPicPr>
          <p:nvPr/>
        </p:nvPicPr>
        <p:blipFill>
          <a:blip r:embed="rId5" cstate="print"/>
          <a:srcRect/>
          <a:stretch>
            <a:fillRect/>
          </a:stretch>
        </p:blipFill>
        <p:spPr bwMode="auto">
          <a:xfrm>
            <a:off x="0" y="773059"/>
            <a:ext cx="9144000" cy="779516"/>
          </a:xfrm>
          <a:prstGeom prst="rect">
            <a:avLst/>
          </a:prstGeom>
          <a:noFill/>
          <a:ln w="9525">
            <a:noFill/>
            <a:miter lim="800000"/>
            <a:headEnd/>
            <a:tailEnd/>
          </a:ln>
        </p:spPr>
      </p:pic>
      <p:pic>
        <p:nvPicPr>
          <p:cNvPr id="20486" name="Picture 6"/>
          <p:cNvPicPr>
            <a:picLocks noChangeAspect="1" noChangeArrowheads="1"/>
          </p:cNvPicPr>
          <p:nvPr/>
        </p:nvPicPr>
        <p:blipFill>
          <a:blip r:embed="rId6" cstate="print"/>
          <a:srcRect/>
          <a:stretch>
            <a:fillRect/>
          </a:stretch>
        </p:blipFill>
        <p:spPr bwMode="auto">
          <a:xfrm>
            <a:off x="9526" y="1552579"/>
            <a:ext cx="9129905" cy="3469715"/>
          </a:xfrm>
          <a:prstGeom prst="rect">
            <a:avLst/>
          </a:prstGeom>
          <a:noFill/>
          <a:ln w="9525">
            <a:noFill/>
            <a:miter lim="800000"/>
            <a:headEnd/>
            <a:tailEnd/>
          </a:ln>
        </p:spPr>
      </p:pic>
      <p:sp>
        <p:nvSpPr>
          <p:cNvPr id="11" name="Content Placeholder 2"/>
          <p:cNvSpPr txBox="1">
            <a:spLocks/>
          </p:cNvSpPr>
          <p:nvPr/>
        </p:nvSpPr>
        <p:spPr>
          <a:xfrm>
            <a:off x="0" y="6523037"/>
            <a:ext cx="8229600" cy="3349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bg1"/>
                </a:solidFill>
                <a:effectLst/>
                <a:uLnTx/>
                <a:uFillTx/>
                <a:latin typeface="Candara" pitchFamily="34" charset="0"/>
                <a:ea typeface="Verdana" pitchFamily="34" charset="0"/>
                <a:cs typeface="Verdana" pitchFamily="34" charset="0"/>
                <a:hlinkClick r:id="rId7"/>
              </a:rPr>
              <a:t>http://www.ala.org.au/wp-content/uploads/2011/10/Digitisation-guide-120223.pdf</a:t>
            </a:r>
            <a:endParaRPr kumimoji="0" lang="en-US" sz="1600" b="0" i="0" u="none" strike="noStrike" kern="1200" cap="none" spc="0" normalizeH="0" baseline="0" noProof="0" dirty="0" smtClean="0">
              <a:ln>
                <a:noFill/>
              </a:ln>
              <a:solidFill>
                <a:schemeClr val="bg1"/>
              </a:solidFill>
              <a:effectLst/>
              <a:uLnTx/>
              <a:uFillTx/>
              <a:latin typeface="Candara" pitchFamily="34" charset="0"/>
              <a:ea typeface="Verdana" pitchFamily="34" charset="0"/>
              <a:cs typeface="Verdana" pitchFamily="34" charset="0"/>
            </a:endParaRPr>
          </a:p>
        </p:txBody>
      </p:sp>
    </p:spTree>
    <p:extLst>
      <p:ext uri="{BB962C8B-B14F-4D97-AF65-F5344CB8AC3E}">
        <p14:creationId xmlns:p14="http://schemas.microsoft.com/office/powerpoint/2010/main" val="344849004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dirty="0" smtClean="0"/>
              <a:t>Assessing Digitization Workflows…</a:t>
            </a:r>
            <a:endParaRPr lang="en-US" dirty="0"/>
          </a:p>
        </p:txBody>
      </p:sp>
      <p:pic>
        <p:nvPicPr>
          <p:cNvPr id="2051" name="Picture 3" descr="E:\yale_harvard\IMG_0072.JPG"/>
          <p:cNvPicPr>
            <a:picLocks noChangeAspect="1" noChangeArrowheads="1"/>
          </p:cNvPicPr>
          <p:nvPr/>
        </p:nvPicPr>
        <p:blipFill>
          <a:blip r:embed="rId3" cstate="print"/>
          <a:srcRect/>
          <a:stretch>
            <a:fillRect/>
          </a:stretch>
        </p:blipFill>
        <p:spPr bwMode="auto">
          <a:xfrm>
            <a:off x="-6400800" y="-4800600"/>
            <a:ext cx="3657600" cy="2743200"/>
          </a:xfrm>
          <a:prstGeom prst="rect">
            <a:avLst/>
          </a:prstGeom>
          <a:noFill/>
        </p:spPr>
      </p:pic>
      <p:sp>
        <p:nvSpPr>
          <p:cNvPr id="3" name="Content Placeholder 2"/>
          <p:cNvSpPr>
            <a:spLocks noGrp="1"/>
          </p:cNvSpPr>
          <p:nvPr>
            <p:ph idx="1"/>
          </p:nvPr>
        </p:nvSpPr>
        <p:spPr>
          <a:xfrm>
            <a:off x="152400" y="990600"/>
            <a:ext cx="8382000" cy="4953000"/>
          </a:xfrm>
        </p:spPr>
        <p:txBody>
          <a:bodyPr>
            <a:noAutofit/>
          </a:bodyPr>
          <a:lstStyle/>
          <a:p>
            <a:r>
              <a:rPr lang="sv-SE" sz="1800" dirty="0" smtClean="0"/>
              <a:t>Reed Beaman, James Macklin, Michael Donoghue, James Hanken. 2007. </a:t>
            </a:r>
            <a:r>
              <a:rPr lang="sv-SE" sz="1800" dirty="0" smtClean="0">
                <a:hlinkClick r:id="rId4"/>
              </a:rPr>
              <a:t>Overcoming the Digitization Bottleneck in Natural History Collections: A summary report on a workshop held 7 – 9 September 2006 at Harvard University. </a:t>
            </a:r>
            <a:r>
              <a:rPr lang="sv-SE" sz="1800" dirty="0" smtClean="0"/>
              <a:t> [Accessed January 2012].</a:t>
            </a:r>
          </a:p>
          <a:p>
            <a:r>
              <a:rPr lang="en-US" sz="1800" dirty="0" smtClean="0"/>
              <a:t>ĺñigo Granzow-de la Cerda and James H. Beach. December 2010. Semi-automated workflows for acquiring specimen data from label images in herbarium collections. Taxon 59 (6): 1830-1842</a:t>
            </a:r>
          </a:p>
          <a:p>
            <a:r>
              <a:rPr lang="en-US" sz="1800" dirty="0" smtClean="0"/>
              <a:t>Bryan Kalms. </a:t>
            </a:r>
            <a:r>
              <a:rPr lang="en-US" sz="1800" dirty="0" smtClean="0">
                <a:hlinkClick r:id="rId5"/>
              </a:rPr>
              <a:t>Digitisation: A strategic approach for natural history collections. </a:t>
            </a:r>
            <a:r>
              <a:rPr lang="en-US" sz="1800" dirty="0" smtClean="0"/>
              <a:t>Canberra, Australia, CSIRO, 2012.</a:t>
            </a:r>
          </a:p>
          <a:p>
            <a:r>
              <a:rPr lang="en-US" sz="1800" dirty="0" smtClean="0"/>
              <a:t>John Tann &amp; Paul Flemons. 2008. </a:t>
            </a:r>
            <a:r>
              <a:rPr lang="en-US" sz="1800" dirty="0" smtClean="0">
                <a:hlinkClick r:id="rId6"/>
              </a:rPr>
              <a:t>Report: Data capture of specimen labels using volunteers.</a:t>
            </a:r>
            <a:r>
              <a:rPr lang="en-US" sz="1800" dirty="0" smtClean="0"/>
              <a:t> Australian Museum</a:t>
            </a:r>
          </a:p>
          <a:p>
            <a:r>
              <a:rPr lang="sv-SE" sz="1800" dirty="0" smtClean="0"/>
              <a:t>Ana Vollmar, James Alexander Macklin, Linda Ford. 2010. </a:t>
            </a:r>
            <a:r>
              <a:rPr lang="sv-SE" sz="1800" dirty="0" smtClean="0">
                <a:hlinkClick r:id="rId7"/>
              </a:rPr>
              <a:t>Natural History Specimen Digitization: Challenges and Concerns.</a:t>
            </a:r>
            <a:r>
              <a:rPr lang="sv-SE" sz="1800" dirty="0" smtClean="0"/>
              <a:t> Biodiversity Informatics 7 (1): 93 – 112</a:t>
            </a:r>
          </a:p>
          <a:p>
            <a:r>
              <a:rPr lang="en-US" sz="1800" b="1" dirty="0" smtClean="0"/>
              <a:t>iDigBio Developing Robust Object to Image to Data (iDigBio DROID) Workshop</a:t>
            </a:r>
            <a:r>
              <a:rPr lang="en-US" sz="1800" dirty="0" smtClean="0"/>
              <a:t> – May 30 – 31, 2012</a:t>
            </a:r>
          </a:p>
        </p:txBody>
      </p:sp>
    </p:spTree>
    <p:extLst>
      <p:ext uri="{BB962C8B-B14F-4D97-AF65-F5344CB8AC3E}">
        <p14:creationId xmlns:p14="http://schemas.microsoft.com/office/powerpoint/2010/main" val="2689095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dirty="0" smtClean="0"/>
              <a:t>Acknowledgments &amp; Thank You from</a:t>
            </a:r>
            <a:endParaRPr lang="en-US" dirty="0"/>
          </a:p>
        </p:txBody>
      </p:sp>
      <p:pic>
        <p:nvPicPr>
          <p:cNvPr id="2051" name="Picture 3" descr="E:\yale_harvard\IMG_0072.JPG"/>
          <p:cNvPicPr>
            <a:picLocks noChangeAspect="1" noChangeArrowheads="1"/>
          </p:cNvPicPr>
          <p:nvPr/>
        </p:nvPicPr>
        <p:blipFill>
          <a:blip r:embed="rId3" cstate="print"/>
          <a:srcRect/>
          <a:stretch>
            <a:fillRect/>
          </a:stretch>
        </p:blipFill>
        <p:spPr bwMode="auto">
          <a:xfrm>
            <a:off x="-6400800" y="-4800600"/>
            <a:ext cx="3657600" cy="2743200"/>
          </a:xfrm>
          <a:prstGeom prst="rect">
            <a:avLst/>
          </a:prstGeom>
          <a:noFill/>
        </p:spPr>
      </p:pic>
      <p:sp>
        <p:nvSpPr>
          <p:cNvPr id="5" name="Content Placeholder 4"/>
          <p:cNvSpPr>
            <a:spLocks noGrp="1"/>
          </p:cNvSpPr>
          <p:nvPr>
            <p:ph idx="1"/>
          </p:nvPr>
        </p:nvSpPr>
        <p:spPr>
          <a:xfrm>
            <a:off x="533400" y="1417637"/>
            <a:ext cx="8229600" cy="4525963"/>
          </a:xfrm>
        </p:spPr>
        <p:txBody>
          <a:bodyPr>
            <a:normAutofit fontScale="55000" lnSpcReduction="20000"/>
          </a:bodyPr>
          <a:lstStyle/>
          <a:p>
            <a:pPr algn="ctr">
              <a:buNone/>
            </a:pPr>
            <a:r>
              <a:rPr lang="en-US" dirty="0" smtClean="0"/>
              <a:t>American Museum of Natural History (AMNH)</a:t>
            </a:r>
          </a:p>
          <a:p>
            <a:pPr algn="ctr">
              <a:buNone/>
            </a:pPr>
            <a:r>
              <a:rPr lang="en-US" dirty="0" smtClean="0"/>
              <a:t>Botanical Research Institute of Texas (BRIT)</a:t>
            </a:r>
          </a:p>
          <a:p>
            <a:pPr algn="ctr">
              <a:buNone/>
            </a:pPr>
            <a:r>
              <a:rPr lang="en-US" dirty="0" smtClean="0"/>
              <a:t>Florida Museum of Natural History (FLMNH)</a:t>
            </a:r>
          </a:p>
          <a:p>
            <a:pPr algn="ctr">
              <a:buNone/>
            </a:pPr>
            <a:r>
              <a:rPr lang="en-US" dirty="0" smtClean="0"/>
              <a:t>Florida State University (FSU)</a:t>
            </a:r>
          </a:p>
          <a:p>
            <a:pPr algn="ctr">
              <a:buNone/>
            </a:pPr>
            <a:r>
              <a:rPr lang="en-US" dirty="0" smtClean="0"/>
              <a:t>Harvard Herbarium (HUH)</a:t>
            </a:r>
          </a:p>
          <a:p>
            <a:pPr algn="ctr">
              <a:buNone/>
            </a:pPr>
            <a:r>
              <a:rPr lang="en-US" dirty="0" smtClean="0"/>
              <a:t>Museum of Comparative Zoology (Harvard)</a:t>
            </a:r>
          </a:p>
          <a:p>
            <a:pPr algn="ctr">
              <a:buNone/>
            </a:pPr>
            <a:r>
              <a:rPr lang="en-US" dirty="0" smtClean="0"/>
              <a:t>New York Botanical Garden (NYBG)</a:t>
            </a:r>
          </a:p>
          <a:p>
            <a:pPr algn="ctr">
              <a:buNone/>
            </a:pPr>
            <a:r>
              <a:rPr lang="en-US" dirty="0" smtClean="0"/>
              <a:t>Yale Peabody Museum (YPM)</a:t>
            </a:r>
          </a:p>
          <a:p>
            <a:pPr algn="ctr">
              <a:buNone/>
            </a:pPr>
            <a:r>
              <a:rPr lang="en-US" dirty="0" smtClean="0"/>
              <a:t>Southeast Regional Network of Expertise and Collections (SERNEC)</a:t>
            </a:r>
          </a:p>
          <a:p>
            <a:pPr algn="ctr">
              <a:buNone/>
            </a:pPr>
            <a:r>
              <a:rPr lang="en-US" dirty="0" smtClean="0"/>
              <a:t>Specify Software Project (University of Kansas)</a:t>
            </a:r>
          </a:p>
          <a:p>
            <a:pPr algn="ctr">
              <a:buNone/>
            </a:pPr>
            <a:r>
              <a:rPr lang="en-US" dirty="0" smtClean="0"/>
              <a:t>Symbiota Software Project (Arizona State University)</a:t>
            </a:r>
          </a:p>
          <a:p>
            <a:pPr algn="ctr">
              <a:buNone/>
            </a:pPr>
            <a:r>
              <a:rPr lang="en-US" dirty="0" smtClean="0"/>
              <a:t>Tall Timbers Research Station and Land Conservancy (TTRS)</a:t>
            </a:r>
          </a:p>
          <a:p>
            <a:pPr algn="ctr">
              <a:buNone/>
            </a:pPr>
            <a:r>
              <a:rPr lang="en-US" dirty="0" smtClean="0"/>
              <a:t>Tulane University Museum of Natural History</a:t>
            </a:r>
          </a:p>
          <a:p>
            <a:pPr algn="ctr">
              <a:buNone/>
            </a:pPr>
            <a:r>
              <a:rPr lang="en-US" dirty="0" smtClean="0"/>
              <a:t>University of Kansas Biodiversity Institute Entomology Department</a:t>
            </a:r>
          </a:p>
          <a:p>
            <a:pPr algn="ctr">
              <a:buNone/>
            </a:pPr>
            <a:r>
              <a:rPr lang="en-US" dirty="0" smtClean="0"/>
              <a:t>Valdosta State University (VSU)</a:t>
            </a:r>
          </a:p>
          <a:p>
            <a:pPr algn="ctr">
              <a:buNone/>
            </a:pPr>
            <a:r>
              <a:rPr lang="en-US" dirty="0" smtClean="0"/>
              <a:t>and </a:t>
            </a:r>
            <a:r>
              <a:rPr lang="en-US" b="1" i="1" dirty="0" smtClean="0"/>
              <a:t>all participants at the iDigBio </a:t>
            </a:r>
            <a:r>
              <a:rPr lang="en-US" b="1" i="1" dirty="0" err="1" smtClean="0"/>
              <a:t>Paleocollections</a:t>
            </a:r>
            <a:r>
              <a:rPr lang="en-US" b="1" i="1" dirty="0" smtClean="0"/>
              <a:t> Workshop</a:t>
            </a:r>
          </a:p>
        </p:txBody>
      </p:sp>
      <p:pic>
        <p:nvPicPr>
          <p:cNvPr id="8" name="Picture 3" descr="C:\Users\Steve\Desktop\20111123203406!IDigBio_Logo_RGB.png"/>
          <p:cNvPicPr>
            <a:picLocks noChangeAspect="1" noChangeArrowheads="1"/>
          </p:cNvPicPr>
          <p:nvPr/>
        </p:nvPicPr>
        <p:blipFill>
          <a:blip r:embed="rId4" cstate="print"/>
          <a:srcRect/>
          <a:stretch>
            <a:fillRect/>
          </a:stretch>
        </p:blipFill>
        <p:spPr bwMode="auto">
          <a:xfrm>
            <a:off x="6977740" y="304800"/>
            <a:ext cx="1371600" cy="424221"/>
          </a:xfrm>
          <a:prstGeom prst="rect">
            <a:avLst/>
          </a:prstGeom>
          <a:noFill/>
        </p:spPr>
      </p:pic>
    </p:spTree>
    <p:extLst>
      <p:ext uri="{BB962C8B-B14F-4D97-AF65-F5344CB8AC3E}">
        <p14:creationId xmlns:p14="http://schemas.microsoft.com/office/powerpoint/2010/main" val="3839834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0975"/>
            <a:ext cx="6019800" cy="1066800"/>
          </a:xfrm>
        </p:spPr>
        <p:txBody>
          <a:bodyPr>
            <a:normAutofit/>
          </a:bodyPr>
          <a:lstStyle/>
          <a:p>
            <a:r>
              <a:rPr lang="en-US" sz="4400" dirty="0" smtClean="0"/>
              <a:t>Overview</a:t>
            </a:r>
            <a:endParaRPr lang="en-US" dirty="0" smtClean="0"/>
          </a:p>
        </p:txBody>
      </p:sp>
      <p:pic>
        <p:nvPicPr>
          <p:cNvPr id="2051" name="Picture 3" descr="E:\yale_harvard\IMG_0072.JPG"/>
          <p:cNvPicPr>
            <a:picLocks noChangeAspect="1" noChangeArrowheads="1"/>
          </p:cNvPicPr>
          <p:nvPr/>
        </p:nvPicPr>
        <p:blipFill>
          <a:blip r:embed="rId3" cstate="print"/>
          <a:srcRect/>
          <a:stretch>
            <a:fillRect/>
          </a:stretch>
        </p:blipFill>
        <p:spPr bwMode="auto">
          <a:xfrm>
            <a:off x="-6400800" y="-4800600"/>
            <a:ext cx="3657600" cy="2743200"/>
          </a:xfrm>
          <a:prstGeom prst="rect">
            <a:avLst/>
          </a:prstGeom>
          <a:noFill/>
        </p:spPr>
      </p:pic>
      <p:sp>
        <p:nvSpPr>
          <p:cNvPr id="3" name="Content Placeholder 2"/>
          <p:cNvSpPr>
            <a:spLocks noGrp="1"/>
          </p:cNvSpPr>
          <p:nvPr>
            <p:ph idx="1"/>
          </p:nvPr>
        </p:nvSpPr>
        <p:spPr>
          <a:xfrm>
            <a:off x="381000" y="1722437"/>
            <a:ext cx="8229600" cy="4525963"/>
          </a:xfrm>
        </p:spPr>
        <p:txBody>
          <a:bodyPr>
            <a:normAutofit lnSpcReduction="10000"/>
          </a:bodyPr>
          <a:lstStyle/>
          <a:p>
            <a:r>
              <a:rPr lang="en-US" dirty="0" smtClean="0"/>
              <a:t>Digitization survey</a:t>
            </a:r>
          </a:p>
          <a:p>
            <a:r>
              <a:rPr lang="en-US" dirty="0" smtClean="0"/>
              <a:t>Observing Collections</a:t>
            </a:r>
          </a:p>
          <a:p>
            <a:r>
              <a:rPr lang="en-US" dirty="0" smtClean="0"/>
              <a:t>Finding groups of common activities</a:t>
            </a:r>
          </a:p>
          <a:p>
            <a:r>
              <a:rPr lang="en-US" dirty="0" smtClean="0"/>
              <a:t>Workflow patterns</a:t>
            </a:r>
          </a:p>
          <a:p>
            <a:r>
              <a:rPr lang="en-US" dirty="0" smtClean="0"/>
              <a:t>Some important principles of effective workflows</a:t>
            </a:r>
          </a:p>
          <a:p>
            <a:r>
              <a:rPr lang="en-US" dirty="0" smtClean="0"/>
              <a:t>Examples of real workflows</a:t>
            </a:r>
          </a:p>
          <a:p>
            <a:r>
              <a:rPr lang="en-US" dirty="0" smtClean="0"/>
              <a:t>Digitization maturity</a:t>
            </a:r>
          </a:p>
          <a:p>
            <a:endParaRPr lang="en-US" dirty="0"/>
          </a:p>
        </p:txBody>
      </p:sp>
      <p:grpSp>
        <p:nvGrpSpPr>
          <p:cNvPr id="1026" name="Group 2"/>
          <p:cNvGrpSpPr>
            <a:grpSpLocks/>
          </p:cNvGrpSpPr>
          <p:nvPr/>
        </p:nvGrpSpPr>
        <p:grpSpPr bwMode="auto">
          <a:xfrm>
            <a:off x="6172200" y="180975"/>
            <a:ext cx="2819400" cy="838200"/>
            <a:chOff x="1480" y="297"/>
            <a:chExt cx="10948" cy="2176"/>
          </a:xfrm>
        </p:grpSpPr>
        <p:grpSp>
          <p:nvGrpSpPr>
            <p:cNvPr id="1027" name="Group 3"/>
            <p:cNvGrpSpPr>
              <a:grpSpLocks/>
            </p:cNvGrpSpPr>
            <p:nvPr/>
          </p:nvGrpSpPr>
          <p:grpSpPr bwMode="auto">
            <a:xfrm>
              <a:off x="1500" y="576"/>
              <a:ext cx="1560" cy="1035"/>
              <a:chOff x="1500" y="576"/>
              <a:chExt cx="1560" cy="1035"/>
            </a:xfrm>
          </p:grpSpPr>
          <p:sp>
            <p:nvSpPr>
              <p:cNvPr id="1028" name="Freeform 4"/>
              <p:cNvSpPr>
                <a:spLocks/>
              </p:cNvSpPr>
              <p:nvPr/>
            </p:nvSpPr>
            <p:spPr bwMode="auto">
              <a:xfrm>
                <a:off x="1500" y="576"/>
                <a:ext cx="1560" cy="1035"/>
              </a:xfrm>
              <a:custGeom>
                <a:avLst/>
                <a:gdLst/>
                <a:ahLst/>
                <a:cxnLst>
                  <a:cxn ang="0">
                    <a:pos x="0" y="1035"/>
                  </a:cxn>
                  <a:cxn ang="0">
                    <a:pos x="1560" y="1035"/>
                  </a:cxn>
                  <a:cxn ang="0">
                    <a:pos x="1560" y="0"/>
                  </a:cxn>
                  <a:cxn ang="0">
                    <a:pos x="0" y="0"/>
                  </a:cxn>
                  <a:cxn ang="0">
                    <a:pos x="0" y="1035"/>
                  </a:cxn>
                </a:cxnLst>
                <a:rect l="0" t="0" r="r" b="b"/>
                <a:pathLst>
                  <a:path w="1560" h="1035">
                    <a:moveTo>
                      <a:pt x="0" y="1035"/>
                    </a:moveTo>
                    <a:lnTo>
                      <a:pt x="1560" y="1035"/>
                    </a:lnTo>
                    <a:lnTo>
                      <a:pt x="1560" y="0"/>
                    </a:lnTo>
                    <a:lnTo>
                      <a:pt x="0" y="0"/>
                    </a:lnTo>
                    <a:lnTo>
                      <a:pt x="0" y="1035"/>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029" name="Picture 5"/>
              <p:cNvPicPr>
                <a:picLocks noChangeAspect="1" noChangeArrowheads="1"/>
              </p:cNvPicPr>
              <p:nvPr/>
            </p:nvPicPr>
            <p:blipFill>
              <a:blip r:embed="rId4" cstate="print"/>
              <a:srcRect/>
              <a:stretch>
                <a:fillRect/>
              </a:stretch>
            </p:blipFill>
            <p:spPr bwMode="auto">
              <a:xfrm>
                <a:off x="1520" y="669"/>
                <a:ext cx="1520" cy="852"/>
              </a:xfrm>
              <a:prstGeom prst="rect">
                <a:avLst/>
              </a:prstGeom>
              <a:noFill/>
            </p:spPr>
          </p:pic>
          <p:pic>
            <p:nvPicPr>
              <p:cNvPr id="1030" name="Picture 6"/>
              <p:cNvPicPr>
                <a:picLocks noChangeAspect="1" noChangeArrowheads="1"/>
              </p:cNvPicPr>
              <p:nvPr/>
            </p:nvPicPr>
            <p:blipFill>
              <a:blip r:embed="rId5" cstate="print"/>
              <a:srcRect/>
              <a:stretch>
                <a:fillRect/>
              </a:stretch>
            </p:blipFill>
            <p:spPr bwMode="auto">
              <a:xfrm>
                <a:off x="2992" y="857"/>
                <a:ext cx="808" cy="492"/>
              </a:xfrm>
              <a:prstGeom prst="rect">
                <a:avLst/>
              </a:prstGeom>
              <a:noFill/>
            </p:spPr>
          </p:pic>
        </p:grpSp>
        <p:grpSp>
          <p:nvGrpSpPr>
            <p:cNvPr id="1031" name="Group 7"/>
            <p:cNvGrpSpPr>
              <a:grpSpLocks/>
            </p:cNvGrpSpPr>
            <p:nvPr/>
          </p:nvGrpSpPr>
          <p:grpSpPr bwMode="auto">
            <a:xfrm>
              <a:off x="3059" y="973"/>
              <a:ext cx="496" cy="186"/>
              <a:chOff x="3059" y="973"/>
              <a:chExt cx="496" cy="186"/>
            </a:xfrm>
          </p:grpSpPr>
          <p:sp>
            <p:nvSpPr>
              <p:cNvPr id="1032" name="Freeform 8"/>
              <p:cNvSpPr>
                <a:spLocks/>
              </p:cNvSpPr>
              <p:nvPr/>
            </p:nvSpPr>
            <p:spPr bwMode="auto">
              <a:xfrm>
                <a:off x="3059" y="973"/>
                <a:ext cx="496" cy="186"/>
              </a:xfrm>
              <a:custGeom>
                <a:avLst/>
                <a:gdLst/>
                <a:ahLst/>
                <a:cxnLst>
                  <a:cxn ang="0">
                    <a:pos x="382" y="114"/>
                  </a:cxn>
                  <a:cxn ang="0">
                    <a:pos x="325" y="145"/>
                  </a:cxn>
                  <a:cxn ang="0">
                    <a:pos x="315" y="150"/>
                  </a:cxn>
                  <a:cxn ang="0">
                    <a:pos x="312" y="163"/>
                  </a:cxn>
                  <a:cxn ang="0">
                    <a:pos x="317" y="172"/>
                  </a:cxn>
                  <a:cxn ang="0">
                    <a:pos x="322" y="182"/>
                  </a:cxn>
                  <a:cxn ang="0">
                    <a:pos x="334" y="186"/>
                  </a:cxn>
                  <a:cxn ang="0">
                    <a:pos x="461" y="116"/>
                  </a:cxn>
                  <a:cxn ang="0">
                    <a:pos x="456" y="116"/>
                  </a:cxn>
                  <a:cxn ang="0">
                    <a:pos x="382" y="114"/>
                  </a:cxn>
                </a:cxnLst>
                <a:rect l="0" t="0" r="r" b="b"/>
                <a:pathLst>
                  <a:path w="496" h="186">
                    <a:moveTo>
                      <a:pt x="382" y="114"/>
                    </a:moveTo>
                    <a:lnTo>
                      <a:pt x="325" y="145"/>
                    </a:lnTo>
                    <a:lnTo>
                      <a:pt x="315" y="150"/>
                    </a:lnTo>
                    <a:lnTo>
                      <a:pt x="312" y="163"/>
                    </a:lnTo>
                    <a:lnTo>
                      <a:pt x="317" y="172"/>
                    </a:lnTo>
                    <a:lnTo>
                      <a:pt x="322" y="182"/>
                    </a:lnTo>
                    <a:lnTo>
                      <a:pt x="334" y="186"/>
                    </a:lnTo>
                    <a:lnTo>
                      <a:pt x="461" y="116"/>
                    </a:lnTo>
                    <a:lnTo>
                      <a:pt x="456" y="116"/>
                    </a:lnTo>
                    <a:lnTo>
                      <a:pt x="382" y="114"/>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3" name="Freeform 9"/>
              <p:cNvSpPr>
                <a:spLocks/>
              </p:cNvSpPr>
              <p:nvPr/>
            </p:nvSpPr>
            <p:spPr bwMode="auto">
              <a:xfrm>
                <a:off x="3059" y="973"/>
                <a:ext cx="496" cy="186"/>
              </a:xfrm>
              <a:custGeom>
                <a:avLst/>
                <a:gdLst/>
                <a:ahLst/>
                <a:cxnLst>
                  <a:cxn ang="0">
                    <a:pos x="417" y="95"/>
                  </a:cxn>
                  <a:cxn ang="0">
                    <a:pos x="382" y="114"/>
                  </a:cxn>
                  <a:cxn ang="0">
                    <a:pos x="456" y="116"/>
                  </a:cxn>
                  <a:cxn ang="0">
                    <a:pos x="456" y="113"/>
                  </a:cxn>
                  <a:cxn ang="0">
                    <a:pos x="446" y="113"/>
                  </a:cxn>
                  <a:cxn ang="0">
                    <a:pos x="417" y="95"/>
                  </a:cxn>
                </a:cxnLst>
                <a:rect l="0" t="0" r="r" b="b"/>
                <a:pathLst>
                  <a:path w="496" h="186">
                    <a:moveTo>
                      <a:pt x="417" y="95"/>
                    </a:moveTo>
                    <a:lnTo>
                      <a:pt x="382" y="114"/>
                    </a:lnTo>
                    <a:lnTo>
                      <a:pt x="456" y="116"/>
                    </a:lnTo>
                    <a:lnTo>
                      <a:pt x="456" y="113"/>
                    </a:lnTo>
                    <a:lnTo>
                      <a:pt x="446" y="113"/>
                    </a:lnTo>
                    <a:lnTo>
                      <a:pt x="417" y="95"/>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4" name="Freeform 10"/>
              <p:cNvSpPr>
                <a:spLocks/>
              </p:cNvSpPr>
              <p:nvPr/>
            </p:nvSpPr>
            <p:spPr bwMode="auto">
              <a:xfrm>
                <a:off x="3059" y="973"/>
                <a:ext cx="496" cy="186"/>
              </a:xfrm>
              <a:custGeom>
                <a:avLst/>
                <a:gdLst/>
                <a:ahLst/>
                <a:cxnLst>
                  <a:cxn ang="0">
                    <a:pos x="340" y="0"/>
                  </a:cxn>
                  <a:cxn ang="0">
                    <a:pos x="327" y="3"/>
                  </a:cxn>
                  <a:cxn ang="0">
                    <a:pos x="316" y="22"/>
                  </a:cxn>
                  <a:cxn ang="0">
                    <a:pos x="319" y="34"/>
                  </a:cxn>
                  <a:cxn ang="0">
                    <a:pos x="328" y="40"/>
                  </a:cxn>
                  <a:cxn ang="0">
                    <a:pos x="383" y="74"/>
                  </a:cxn>
                  <a:cxn ang="0">
                    <a:pos x="457" y="76"/>
                  </a:cxn>
                  <a:cxn ang="0">
                    <a:pos x="456" y="116"/>
                  </a:cxn>
                  <a:cxn ang="0">
                    <a:pos x="461" y="116"/>
                  </a:cxn>
                  <a:cxn ang="0">
                    <a:pos x="496" y="98"/>
                  </a:cxn>
                  <a:cxn ang="0">
                    <a:pos x="340" y="0"/>
                  </a:cxn>
                </a:cxnLst>
                <a:rect l="0" t="0" r="r" b="b"/>
                <a:pathLst>
                  <a:path w="496" h="186">
                    <a:moveTo>
                      <a:pt x="340" y="0"/>
                    </a:moveTo>
                    <a:lnTo>
                      <a:pt x="327" y="3"/>
                    </a:lnTo>
                    <a:lnTo>
                      <a:pt x="316" y="22"/>
                    </a:lnTo>
                    <a:lnTo>
                      <a:pt x="319" y="34"/>
                    </a:lnTo>
                    <a:lnTo>
                      <a:pt x="328" y="40"/>
                    </a:lnTo>
                    <a:lnTo>
                      <a:pt x="383" y="74"/>
                    </a:lnTo>
                    <a:lnTo>
                      <a:pt x="457" y="76"/>
                    </a:lnTo>
                    <a:lnTo>
                      <a:pt x="456" y="116"/>
                    </a:lnTo>
                    <a:lnTo>
                      <a:pt x="461" y="116"/>
                    </a:lnTo>
                    <a:lnTo>
                      <a:pt x="496" y="98"/>
                    </a:lnTo>
                    <a:lnTo>
                      <a:pt x="340"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5" name="Freeform 11"/>
              <p:cNvSpPr>
                <a:spLocks/>
              </p:cNvSpPr>
              <p:nvPr/>
            </p:nvSpPr>
            <p:spPr bwMode="auto">
              <a:xfrm>
                <a:off x="3059" y="973"/>
                <a:ext cx="496" cy="186"/>
              </a:xfrm>
              <a:custGeom>
                <a:avLst/>
                <a:gdLst/>
                <a:ahLst/>
                <a:cxnLst>
                  <a:cxn ang="0">
                    <a:pos x="2" y="63"/>
                  </a:cxn>
                  <a:cxn ang="0">
                    <a:pos x="0" y="103"/>
                  </a:cxn>
                  <a:cxn ang="0">
                    <a:pos x="382" y="114"/>
                  </a:cxn>
                  <a:cxn ang="0">
                    <a:pos x="417" y="95"/>
                  </a:cxn>
                  <a:cxn ang="0">
                    <a:pos x="383" y="74"/>
                  </a:cxn>
                  <a:cxn ang="0">
                    <a:pos x="2" y="63"/>
                  </a:cxn>
                </a:cxnLst>
                <a:rect l="0" t="0" r="r" b="b"/>
                <a:pathLst>
                  <a:path w="496" h="186">
                    <a:moveTo>
                      <a:pt x="2" y="63"/>
                    </a:moveTo>
                    <a:lnTo>
                      <a:pt x="0" y="103"/>
                    </a:lnTo>
                    <a:lnTo>
                      <a:pt x="382" y="114"/>
                    </a:lnTo>
                    <a:lnTo>
                      <a:pt x="417" y="95"/>
                    </a:lnTo>
                    <a:lnTo>
                      <a:pt x="383" y="74"/>
                    </a:lnTo>
                    <a:lnTo>
                      <a:pt x="2" y="63"/>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6" name="Freeform 12"/>
              <p:cNvSpPr>
                <a:spLocks/>
              </p:cNvSpPr>
              <p:nvPr/>
            </p:nvSpPr>
            <p:spPr bwMode="auto">
              <a:xfrm>
                <a:off x="3059" y="973"/>
                <a:ext cx="496" cy="186"/>
              </a:xfrm>
              <a:custGeom>
                <a:avLst/>
                <a:gdLst/>
                <a:ahLst/>
                <a:cxnLst>
                  <a:cxn ang="0">
                    <a:pos x="447" y="79"/>
                  </a:cxn>
                  <a:cxn ang="0">
                    <a:pos x="417" y="95"/>
                  </a:cxn>
                  <a:cxn ang="0">
                    <a:pos x="446" y="113"/>
                  </a:cxn>
                  <a:cxn ang="0">
                    <a:pos x="447" y="79"/>
                  </a:cxn>
                </a:cxnLst>
                <a:rect l="0" t="0" r="r" b="b"/>
                <a:pathLst>
                  <a:path w="496" h="186">
                    <a:moveTo>
                      <a:pt x="447" y="79"/>
                    </a:moveTo>
                    <a:lnTo>
                      <a:pt x="417" y="95"/>
                    </a:lnTo>
                    <a:lnTo>
                      <a:pt x="446" y="113"/>
                    </a:lnTo>
                    <a:lnTo>
                      <a:pt x="447" y="7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7" name="Freeform 13"/>
              <p:cNvSpPr>
                <a:spLocks/>
              </p:cNvSpPr>
              <p:nvPr/>
            </p:nvSpPr>
            <p:spPr bwMode="auto">
              <a:xfrm>
                <a:off x="3059" y="973"/>
                <a:ext cx="496" cy="186"/>
              </a:xfrm>
              <a:custGeom>
                <a:avLst/>
                <a:gdLst/>
                <a:ahLst/>
                <a:cxnLst>
                  <a:cxn ang="0">
                    <a:pos x="457" y="79"/>
                  </a:cxn>
                  <a:cxn ang="0">
                    <a:pos x="447" y="79"/>
                  </a:cxn>
                  <a:cxn ang="0">
                    <a:pos x="446" y="113"/>
                  </a:cxn>
                  <a:cxn ang="0">
                    <a:pos x="456" y="113"/>
                  </a:cxn>
                  <a:cxn ang="0">
                    <a:pos x="457" y="79"/>
                  </a:cxn>
                </a:cxnLst>
                <a:rect l="0" t="0" r="r" b="b"/>
                <a:pathLst>
                  <a:path w="496" h="186">
                    <a:moveTo>
                      <a:pt x="457" y="79"/>
                    </a:moveTo>
                    <a:lnTo>
                      <a:pt x="447" y="79"/>
                    </a:lnTo>
                    <a:lnTo>
                      <a:pt x="446" y="113"/>
                    </a:lnTo>
                    <a:lnTo>
                      <a:pt x="456" y="113"/>
                    </a:lnTo>
                    <a:lnTo>
                      <a:pt x="457" y="7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8" name="Freeform 14"/>
              <p:cNvSpPr>
                <a:spLocks/>
              </p:cNvSpPr>
              <p:nvPr/>
            </p:nvSpPr>
            <p:spPr bwMode="auto">
              <a:xfrm>
                <a:off x="3059" y="973"/>
                <a:ext cx="496" cy="186"/>
              </a:xfrm>
              <a:custGeom>
                <a:avLst/>
                <a:gdLst/>
                <a:ahLst/>
                <a:cxnLst>
                  <a:cxn ang="0">
                    <a:pos x="383" y="74"/>
                  </a:cxn>
                  <a:cxn ang="0">
                    <a:pos x="417" y="95"/>
                  </a:cxn>
                  <a:cxn ang="0">
                    <a:pos x="447" y="79"/>
                  </a:cxn>
                  <a:cxn ang="0">
                    <a:pos x="457" y="79"/>
                  </a:cxn>
                  <a:cxn ang="0">
                    <a:pos x="457" y="76"/>
                  </a:cxn>
                  <a:cxn ang="0">
                    <a:pos x="383" y="74"/>
                  </a:cxn>
                </a:cxnLst>
                <a:rect l="0" t="0" r="r" b="b"/>
                <a:pathLst>
                  <a:path w="496" h="186">
                    <a:moveTo>
                      <a:pt x="383" y="74"/>
                    </a:moveTo>
                    <a:lnTo>
                      <a:pt x="417" y="95"/>
                    </a:lnTo>
                    <a:lnTo>
                      <a:pt x="447" y="79"/>
                    </a:lnTo>
                    <a:lnTo>
                      <a:pt x="457" y="79"/>
                    </a:lnTo>
                    <a:lnTo>
                      <a:pt x="457" y="76"/>
                    </a:lnTo>
                    <a:lnTo>
                      <a:pt x="383" y="74"/>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039" name="Picture 15"/>
              <p:cNvPicPr>
                <a:picLocks noChangeAspect="1" noChangeArrowheads="1"/>
              </p:cNvPicPr>
              <p:nvPr/>
            </p:nvPicPr>
            <p:blipFill>
              <a:blip r:embed="rId6" cstate="print"/>
              <a:srcRect/>
              <a:stretch>
                <a:fillRect/>
              </a:stretch>
            </p:blipFill>
            <p:spPr bwMode="auto">
              <a:xfrm>
                <a:off x="4552" y="873"/>
                <a:ext cx="808" cy="492"/>
              </a:xfrm>
              <a:prstGeom prst="rect">
                <a:avLst/>
              </a:prstGeom>
              <a:noFill/>
            </p:spPr>
          </p:pic>
        </p:grpSp>
        <p:grpSp>
          <p:nvGrpSpPr>
            <p:cNvPr id="1040" name="Group 16"/>
            <p:cNvGrpSpPr>
              <a:grpSpLocks/>
            </p:cNvGrpSpPr>
            <p:nvPr/>
          </p:nvGrpSpPr>
          <p:grpSpPr bwMode="auto">
            <a:xfrm>
              <a:off x="4619" y="988"/>
              <a:ext cx="496" cy="186"/>
              <a:chOff x="4619" y="988"/>
              <a:chExt cx="496" cy="186"/>
            </a:xfrm>
          </p:grpSpPr>
          <p:sp>
            <p:nvSpPr>
              <p:cNvPr id="1041" name="Freeform 17"/>
              <p:cNvSpPr>
                <a:spLocks/>
              </p:cNvSpPr>
              <p:nvPr/>
            </p:nvSpPr>
            <p:spPr bwMode="auto">
              <a:xfrm>
                <a:off x="4619" y="988"/>
                <a:ext cx="496" cy="186"/>
              </a:xfrm>
              <a:custGeom>
                <a:avLst/>
                <a:gdLst/>
                <a:ahLst/>
                <a:cxnLst>
                  <a:cxn ang="0">
                    <a:pos x="382" y="114"/>
                  </a:cxn>
                  <a:cxn ang="0">
                    <a:pos x="315" y="150"/>
                  </a:cxn>
                  <a:cxn ang="0">
                    <a:pos x="312" y="163"/>
                  </a:cxn>
                  <a:cxn ang="0">
                    <a:pos x="317" y="172"/>
                  </a:cxn>
                  <a:cxn ang="0">
                    <a:pos x="322" y="182"/>
                  </a:cxn>
                  <a:cxn ang="0">
                    <a:pos x="334" y="186"/>
                  </a:cxn>
                  <a:cxn ang="0">
                    <a:pos x="461" y="116"/>
                  </a:cxn>
                  <a:cxn ang="0">
                    <a:pos x="456" y="116"/>
                  </a:cxn>
                  <a:cxn ang="0">
                    <a:pos x="382" y="114"/>
                  </a:cxn>
                </a:cxnLst>
                <a:rect l="0" t="0" r="r" b="b"/>
                <a:pathLst>
                  <a:path w="496" h="186">
                    <a:moveTo>
                      <a:pt x="382" y="114"/>
                    </a:moveTo>
                    <a:lnTo>
                      <a:pt x="315" y="150"/>
                    </a:lnTo>
                    <a:lnTo>
                      <a:pt x="312" y="163"/>
                    </a:lnTo>
                    <a:lnTo>
                      <a:pt x="317" y="172"/>
                    </a:lnTo>
                    <a:lnTo>
                      <a:pt x="322" y="182"/>
                    </a:lnTo>
                    <a:lnTo>
                      <a:pt x="334" y="186"/>
                    </a:lnTo>
                    <a:lnTo>
                      <a:pt x="461" y="116"/>
                    </a:lnTo>
                    <a:lnTo>
                      <a:pt x="456" y="116"/>
                    </a:lnTo>
                    <a:lnTo>
                      <a:pt x="382" y="114"/>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2" name="Freeform 18"/>
              <p:cNvSpPr>
                <a:spLocks/>
              </p:cNvSpPr>
              <p:nvPr/>
            </p:nvSpPr>
            <p:spPr bwMode="auto">
              <a:xfrm>
                <a:off x="4619" y="988"/>
                <a:ext cx="496" cy="186"/>
              </a:xfrm>
              <a:custGeom>
                <a:avLst/>
                <a:gdLst/>
                <a:ahLst/>
                <a:cxnLst>
                  <a:cxn ang="0">
                    <a:pos x="417" y="95"/>
                  </a:cxn>
                  <a:cxn ang="0">
                    <a:pos x="382" y="114"/>
                  </a:cxn>
                  <a:cxn ang="0">
                    <a:pos x="456" y="116"/>
                  </a:cxn>
                  <a:cxn ang="0">
                    <a:pos x="456" y="113"/>
                  </a:cxn>
                  <a:cxn ang="0">
                    <a:pos x="446" y="113"/>
                  </a:cxn>
                  <a:cxn ang="0">
                    <a:pos x="417" y="95"/>
                  </a:cxn>
                </a:cxnLst>
                <a:rect l="0" t="0" r="r" b="b"/>
                <a:pathLst>
                  <a:path w="496" h="186">
                    <a:moveTo>
                      <a:pt x="417" y="95"/>
                    </a:moveTo>
                    <a:lnTo>
                      <a:pt x="382" y="114"/>
                    </a:lnTo>
                    <a:lnTo>
                      <a:pt x="456" y="116"/>
                    </a:lnTo>
                    <a:lnTo>
                      <a:pt x="456" y="113"/>
                    </a:lnTo>
                    <a:lnTo>
                      <a:pt x="446" y="113"/>
                    </a:lnTo>
                    <a:lnTo>
                      <a:pt x="417" y="95"/>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3" name="Freeform 19"/>
              <p:cNvSpPr>
                <a:spLocks/>
              </p:cNvSpPr>
              <p:nvPr/>
            </p:nvSpPr>
            <p:spPr bwMode="auto">
              <a:xfrm>
                <a:off x="4619" y="988"/>
                <a:ext cx="496" cy="186"/>
              </a:xfrm>
              <a:custGeom>
                <a:avLst/>
                <a:gdLst/>
                <a:ahLst/>
                <a:cxnLst>
                  <a:cxn ang="0">
                    <a:pos x="340" y="0"/>
                  </a:cxn>
                  <a:cxn ang="0">
                    <a:pos x="327" y="3"/>
                  </a:cxn>
                  <a:cxn ang="0">
                    <a:pos x="316" y="22"/>
                  </a:cxn>
                  <a:cxn ang="0">
                    <a:pos x="319" y="34"/>
                  </a:cxn>
                  <a:cxn ang="0">
                    <a:pos x="383" y="74"/>
                  </a:cxn>
                  <a:cxn ang="0">
                    <a:pos x="457" y="76"/>
                  </a:cxn>
                  <a:cxn ang="0">
                    <a:pos x="456" y="116"/>
                  </a:cxn>
                  <a:cxn ang="0">
                    <a:pos x="461" y="116"/>
                  </a:cxn>
                  <a:cxn ang="0">
                    <a:pos x="496" y="98"/>
                  </a:cxn>
                  <a:cxn ang="0">
                    <a:pos x="340" y="0"/>
                  </a:cxn>
                </a:cxnLst>
                <a:rect l="0" t="0" r="r" b="b"/>
                <a:pathLst>
                  <a:path w="496" h="186">
                    <a:moveTo>
                      <a:pt x="340" y="0"/>
                    </a:moveTo>
                    <a:lnTo>
                      <a:pt x="327" y="3"/>
                    </a:lnTo>
                    <a:lnTo>
                      <a:pt x="316" y="22"/>
                    </a:lnTo>
                    <a:lnTo>
                      <a:pt x="319" y="34"/>
                    </a:lnTo>
                    <a:lnTo>
                      <a:pt x="383" y="74"/>
                    </a:lnTo>
                    <a:lnTo>
                      <a:pt x="457" y="76"/>
                    </a:lnTo>
                    <a:lnTo>
                      <a:pt x="456" y="116"/>
                    </a:lnTo>
                    <a:lnTo>
                      <a:pt x="461" y="116"/>
                    </a:lnTo>
                    <a:lnTo>
                      <a:pt x="496" y="98"/>
                    </a:lnTo>
                    <a:lnTo>
                      <a:pt x="340"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4" name="Freeform 20"/>
              <p:cNvSpPr>
                <a:spLocks/>
              </p:cNvSpPr>
              <p:nvPr/>
            </p:nvSpPr>
            <p:spPr bwMode="auto">
              <a:xfrm>
                <a:off x="4619" y="988"/>
                <a:ext cx="496" cy="186"/>
              </a:xfrm>
              <a:custGeom>
                <a:avLst/>
                <a:gdLst/>
                <a:ahLst/>
                <a:cxnLst>
                  <a:cxn ang="0">
                    <a:pos x="2" y="63"/>
                  </a:cxn>
                  <a:cxn ang="0">
                    <a:pos x="0" y="103"/>
                  </a:cxn>
                  <a:cxn ang="0">
                    <a:pos x="382" y="114"/>
                  </a:cxn>
                  <a:cxn ang="0">
                    <a:pos x="417" y="95"/>
                  </a:cxn>
                  <a:cxn ang="0">
                    <a:pos x="383" y="74"/>
                  </a:cxn>
                  <a:cxn ang="0">
                    <a:pos x="2" y="63"/>
                  </a:cxn>
                </a:cxnLst>
                <a:rect l="0" t="0" r="r" b="b"/>
                <a:pathLst>
                  <a:path w="496" h="186">
                    <a:moveTo>
                      <a:pt x="2" y="63"/>
                    </a:moveTo>
                    <a:lnTo>
                      <a:pt x="0" y="103"/>
                    </a:lnTo>
                    <a:lnTo>
                      <a:pt x="382" y="114"/>
                    </a:lnTo>
                    <a:lnTo>
                      <a:pt x="417" y="95"/>
                    </a:lnTo>
                    <a:lnTo>
                      <a:pt x="383" y="74"/>
                    </a:lnTo>
                    <a:lnTo>
                      <a:pt x="2" y="63"/>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5" name="Freeform 21"/>
              <p:cNvSpPr>
                <a:spLocks/>
              </p:cNvSpPr>
              <p:nvPr/>
            </p:nvSpPr>
            <p:spPr bwMode="auto">
              <a:xfrm>
                <a:off x="4619" y="988"/>
                <a:ext cx="496" cy="186"/>
              </a:xfrm>
              <a:custGeom>
                <a:avLst/>
                <a:gdLst/>
                <a:ahLst/>
                <a:cxnLst>
                  <a:cxn ang="0">
                    <a:pos x="447" y="79"/>
                  </a:cxn>
                  <a:cxn ang="0">
                    <a:pos x="417" y="95"/>
                  </a:cxn>
                  <a:cxn ang="0">
                    <a:pos x="446" y="113"/>
                  </a:cxn>
                  <a:cxn ang="0">
                    <a:pos x="447" y="79"/>
                  </a:cxn>
                </a:cxnLst>
                <a:rect l="0" t="0" r="r" b="b"/>
                <a:pathLst>
                  <a:path w="496" h="186">
                    <a:moveTo>
                      <a:pt x="447" y="79"/>
                    </a:moveTo>
                    <a:lnTo>
                      <a:pt x="417" y="95"/>
                    </a:lnTo>
                    <a:lnTo>
                      <a:pt x="446" y="113"/>
                    </a:lnTo>
                    <a:lnTo>
                      <a:pt x="447" y="7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6" name="Freeform 22"/>
              <p:cNvSpPr>
                <a:spLocks/>
              </p:cNvSpPr>
              <p:nvPr/>
            </p:nvSpPr>
            <p:spPr bwMode="auto">
              <a:xfrm>
                <a:off x="4619" y="988"/>
                <a:ext cx="496" cy="186"/>
              </a:xfrm>
              <a:custGeom>
                <a:avLst/>
                <a:gdLst/>
                <a:ahLst/>
                <a:cxnLst>
                  <a:cxn ang="0">
                    <a:pos x="457" y="79"/>
                  </a:cxn>
                  <a:cxn ang="0">
                    <a:pos x="447" y="79"/>
                  </a:cxn>
                  <a:cxn ang="0">
                    <a:pos x="446" y="113"/>
                  </a:cxn>
                  <a:cxn ang="0">
                    <a:pos x="456" y="113"/>
                  </a:cxn>
                  <a:cxn ang="0">
                    <a:pos x="457" y="79"/>
                  </a:cxn>
                </a:cxnLst>
                <a:rect l="0" t="0" r="r" b="b"/>
                <a:pathLst>
                  <a:path w="496" h="186">
                    <a:moveTo>
                      <a:pt x="457" y="79"/>
                    </a:moveTo>
                    <a:lnTo>
                      <a:pt x="447" y="79"/>
                    </a:lnTo>
                    <a:lnTo>
                      <a:pt x="446" y="113"/>
                    </a:lnTo>
                    <a:lnTo>
                      <a:pt x="456" y="113"/>
                    </a:lnTo>
                    <a:lnTo>
                      <a:pt x="457" y="7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7" name="Freeform 23"/>
              <p:cNvSpPr>
                <a:spLocks/>
              </p:cNvSpPr>
              <p:nvPr/>
            </p:nvSpPr>
            <p:spPr bwMode="auto">
              <a:xfrm>
                <a:off x="4619" y="988"/>
                <a:ext cx="496" cy="186"/>
              </a:xfrm>
              <a:custGeom>
                <a:avLst/>
                <a:gdLst/>
                <a:ahLst/>
                <a:cxnLst>
                  <a:cxn ang="0">
                    <a:pos x="383" y="74"/>
                  </a:cxn>
                  <a:cxn ang="0">
                    <a:pos x="417" y="95"/>
                  </a:cxn>
                  <a:cxn ang="0">
                    <a:pos x="447" y="79"/>
                  </a:cxn>
                  <a:cxn ang="0">
                    <a:pos x="457" y="79"/>
                  </a:cxn>
                  <a:cxn ang="0">
                    <a:pos x="457" y="76"/>
                  </a:cxn>
                  <a:cxn ang="0">
                    <a:pos x="383" y="74"/>
                  </a:cxn>
                </a:cxnLst>
                <a:rect l="0" t="0" r="r" b="b"/>
                <a:pathLst>
                  <a:path w="496" h="186">
                    <a:moveTo>
                      <a:pt x="383" y="74"/>
                    </a:moveTo>
                    <a:lnTo>
                      <a:pt x="417" y="95"/>
                    </a:lnTo>
                    <a:lnTo>
                      <a:pt x="447" y="79"/>
                    </a:lnTo>
                    <a:lnTo>
                      <a:pt x="457" y="79"/>
                    </a:lnTo>
                    <a:lnTo>
                      <a:pt x="457" y="76"/>
                    </a:lnTo>
                    <a:lnTo>
                      <a:pt x="383" y="74"/>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48" name="Group 24"/>
            <p:cNvGrpSpPr>
              <a:grpSpLocks/>
            </p:cNvGrpSpPr>
            <p:nvPr/>
          </p:nvGrpSpPr>
          <p:grpSpPr bwMode="auto">
            <a:xfrm>
              <a:off x="5115" y="576"/>
              <a:ext cx="1515" cy="1035"/>
              <a:chOff x="5115" y="576"/>
              <a:chExt cx="1515" cy="1035"/>
            </a:xfrm>
          </p:grpSpPr>
          <p:sp>
            <p:nvSpPr>
              <p:cNvPr id="1049" name="Freeform 25"/>
              <p:cNvSpPr>
                <a:spLocks/>
              </p:cNvSpPr>
              <p:nvPr/>
            </p:nvSpPr>
            <p:spPr bwMode="auto">
              <a:xfrm>
                <a:off x="5115" y="576"/>
                <a:ext cx="1515" cy="1035"/>
              </a:xfrm>
              <a:custGeom>
                <a:avLst/>
                <a:gdLst/>
                <a:ahLst/>
                <a:cxnLst>
                  <a:cxn ang="0">
                    <a:pos x="0" y="1035"/>
                  </a:cxn>
                  <a:cxn ang="0">
                    <a:pos x="1515" y="1035"/>
                  </a:cxn>
                  <a:cxn ang="0">
                    <a:pos x="1515" y="0"/>
                  </a:cxn>
                  <a:cxn ang="0">
                    <a:pos x="0" y="0"/>
                  </a:cxn>
                  <a:cxn ang="0">
                    <a:pos x="0" y="1035"/>
                  </a:cxn>
                </a:cxnLst>
                <a:rect l="0" t="0" r="r" b="b"/>
                <a:pathLst>
                  <a:path w="1515" h="1035">
                    <a:moveTo>
                      <a:pt x="0" y="1035"/>
                    </a:moveTo>
                    <a:lnTo>
                      <a:pt x="1515" y="1035"/>
                    </a:lnTo>
                    <a:lnTo>
                      <a:pt x="1515" y="0"/>
                    </a:lnTo>
                    <a:lnTo>
                      <a:pt x="0" y="0"/>
                    </a:lnTo>
                    <a:lnTo>
                      <a:pt x="0" y="1035"/>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50" name="Group 26"/>
            <p:cNvGrpSpPr>
              <a:grpSpLocks/>
            </p:cNvGrpSpPr>
            <p:nvPr/>
          </p:nvGrpSpPr>
          <p:grpSpPr bwMode="auto">
            <a:xfrm>
              <a:off x="5115" y="576"/>
              <a:ext cx="1515" cy="1035"/>
              <a:chOff x="5115" y="576"/>
              <a:chExt cx="1515" cy="1035"/>
            </a:xfrm>
          </p:grpSpPr>
          <p:sp>
            <p:nvSpPr>
              <p:cNvPr id="1051" name="Freeform 27"/>
              <p:cNvSpPr>
                <a:spLocks/>
              </p:cNvSpPr>
              <p:nvPr/>
            </p:nvSpPr>
            <p:spPr bwMode="auto">
              <a:xfrm>
                <a:off x="5115" y="576"/>
                <a:ext cx="1515" cy="1035"/>
              </a:xfrm>
              <a:custGeom>
                <a:avLst/>
                <a:gdLst/>
                <a:ahLst/>
                <a:cxnLst>
                  <a:cxn ang="0">
                    <a:pos x="0" y="1035"/>
                  </a:cxn>
                  <a:cxn ang="0">
                    <a:pos x="1515" y="1035"/>
                  </a:cxn>
                  <a:cxn ang="0">
                    <a:pos x="1515" y="0"/>
                  </a:cxn>
                  <a:cxn ang="0">
                    <a:pos x="0" y="0"/>
                  </a:cxn>
                  <a:cxn ang="0">
                    <a:pos x="0" y="1035"/>
                  </a:cxn>
                </a:cxnLst>
                <a:rect l="0" t="0" r="r" b="b"/>
                <a:pathLst>
                  <a:path w="1515" h="1035">
                    <a:moveTo>
                      <a:pt x="0" y="1035"/>
                    </a:moveTo>
                    <a:lnTo>
                      <a:pt x="1515" y="1035"/>
                    </a:lnTo>
                    <a:lnTo>
                      <a:pt x="1515" y="0"/>
                    </a:lnTo>
                    <a:lnTo>
                      <a:pt x="0" y="0"/>
                    </a:lnTo>
                    <a:lnTo>
                      <a:pt x="0" y="1035"/>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052" name="Picture 28"/>
              <p:cNvPicPr>
                <a:picLocks noChangeAspect="1" noChangeArrowheads="1"/>
              </p:cNvPicPr>
              <p:nvPr/>
            </p:nvPicPr>
            <p:blipFill>
              <a:blip r:embed="rId7" cstate="print"/>
              <a:srcRect/>
              <a:stretch>
                <a:fillRect/>
              </a:stretch>
            </p:blipFill>
            <p:spPr bwMode="auto">
              <a:xfrm>
                <a:off x="5136" y="669"/>
                <a:ext cx="1476" cy="852"/>
              </a:xfrm>
              <a:prstGeom prst="rect">
                <a:avLst/>
              </a:prstGeom>
              <a:noFill/>
            </p:spPr>
          </p:pic>
          <p:pic>
            <p:nvPicPr>
              <p:cNvPr id="1053" name="Picture 29"/>
              <p:cNvPicPr>
                <a:picLocks noChangeAspect="1" noChangeArrowheads="1"/>
              </p:cNvPicPr>
              <p:nvPr/>
            </p:nvPicPr>
            <p:blipFill>
              <a:blip r:embed="rId8" cstate="print"/>
              <a:srcRect/>
              <a:stretch>
                <a:fillRect/>
              </a:stretch>
            </p:blipFill>
            <p:spPr bwMode="auto">
              <a:xfrm>
                <a:off x="6560" y="901"/>
                <a:ext cx="812" cy="492"/>
              </a:xfrm>
              <a:prstGeom prst="rect">
                <a:avLst/>
              </a:prstGeom>
              <a:noFill/>
            </p:spPr>
          </p:pic>
        </p:grpSp>
        <p:grpSp>
          <p:nvGrpSpPr>
            <p:cNvPr id="1054" name="Group 30"/>
            <p:cNvGrpSpPr>
              <a:grpSpLocks/>
            </p:cNvGrpSpPr>
            <p:nvPr/>
          </p:nvGrpSpPr>
          <p:grpSpPr bwMode="auto">
            <a:xfrm>
              <a:off x="6629" y="1018"/>
              <a:ext cx="496" cy="186"/>
              <a:chOff x="6629" y="1018"/>
              <a:chExt cx="496" cy="186"/>
            </a:xfrm>
          </p:grpSpPr>
          <p:sp>
            <p:nvSpPr>
              <p:cNvPr id="1055" name="Freeform 31"/>
              <p:cNvSpPr>
                <a:spLocks/>
              </p:cNvSpPr>
              <p:nvPr/>
            </p:nvSpPr>
            <p:spPr bwMode="auto">
              <a:xfrm>
                <a:off x="6629" y="1018"/>
                <a:ext cx="496" cy="186"/>
              </a:xfrm>
              <a:custGeom>
                <a:avLst/>
                <a:gdLst/>
                <a:ahLst/>
                <a:cxnLst>
                  <a:cxn ang="0">
                    <a:pos x="382" y="114"/>
                  </a:cxn>
                  <a:cxn ang="0">
                    <a:pos x="315" y="150"/>
                  </a:cxn>
                  <a:cxn ang="0">
                    <a:pos x="312" y="163"/>
                  </a:cxn>
                  <a:cxn ang="0">
                    <a:pos x="317" y="172"/>
                  </a:cxn>
                  <a:cxn ang="0">
                    <a:pos x="322" y="182"/>
                  </a:cxn>
                  <a:cxn ang="0">
                    <a:pos x="334" y="186"/>
                  </a:cxn>
                  <a:cxn ang="0">
                    <a:pos x="461" y="116"/>
                  </a:cxn>
                  <a:cxn ang="0">
                    <a:pos x="456" y="116"/>
                  </a:cxn>
                  <a:cxn ang="0">
                    <a:pos x="382" y="114"/>
                  </a:cxn>
                </a:cxnLst>
                <a:rect l="0" t="0" r="r" b="b"/>
                <a:pathLst>
                  <a:path w="496" h="186">
                    <a:moveTo>
                      <a:pt x="382" y="114"/>
                    </a:moveTo>
                    <a:lnTo>
                      <a:pt x="315" y="150"/>
                    </a:lnTo>
                    <a:lnTo>
                      <a:pt x="312" y="163"/>
                    </a:lnTo>
                    <a:lnTo>
                      <a:pt x="317" y="172"/>
                    </a:lnTo>
                    <a:lnTo>
                      <a:pt x="322" y="182"/>
                    </a:lnTo>
                    <a:lnTo>
                      <a:pt x="334" y="186"/>
                    </a:lnTo>
                    <a:lnTo>
                      <a:pt x="461" y="116"/>
                    </a:lnTo>
                    <a:lnTo>
                      <a:pt x="456" y="116"/>
                    </a:lnTo>
                    <a:lnTo>
                      <a:pt x="382" y="114"/>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6" name="Freeform 32"/>
              <p:cNvSpPr>
                <a:spLocks/>
              </p:cNvSpPr>
              <p:nvPr/>
            </p:nvSpPr>
            <p:spPr bwMode="auto">
              <a:xfrm>
                <a:off x="6629" y="1018"/>
                <a:ext cx="496" cy="186"/>
              </a:xfrm>
              <a:custGeom>
                <a:avLst/>
                <a:gdLst/>
                <a:ahLst/>
                <a:cxnLst>
                  <a:cxn ang="0">
                    <a:pos x="417" y="95"/>
                  </a:cxn>
                  <a:cxn ang="0">
                    <a:pos x="382" y="114"/>
                  </a:cxn>
                  <a:cxn ang="0">
                    <a:pos x="456" y="116"/>
                  </a:cxn>
                  <a:cxn ang="0">
                    <a:pos x="456" y="113"/>
                  </a:cxn>
                  <a:cxn ang="0">
                    <a:pos x="446" y="113"/>
                  </a:cxn>
                  <a:cxn ang="0">
                    <a:pos x="417" y="95"/>
                  </a:cxn>
                </a:cxnLst>
                <a:rect l="0" t="0" r="r" b="b"/>
                <a:pathLst>
                  <a:path w="496" h="186">
                    <a:moveTo>
                      <a:pt x="417" y="95"/>
                    </a:moveTo>
                    <a:lnTo>
                      <a:pt x="382" y="114"/>
                    </a:lnTo>
                    <a:lnTo>
                      <a:pt x="456" y="116"/>
                    </a:lnTo>
                    <a:lnTo>
                      <a:pt x="456" y="113"/>
                    </a:lnTo>
                    <a:lnTo>
                      <a:pt x="446" y="113"/>
                    </a:lnTo>
                    <a:lnTo>
                      <a:pt x="417" y="95"/>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7" name="Freeform 33"/>
              <p:cNvSpPr>
                <a:spLocks/>
              </p:cNvSpPr>
              <p:nvPr/>
            </p:nvSpPr>
            <p:spPr bwMode="auto">
              <a:xfrm>
                <a:off x="6629" y="1018"/>
                <a:ext cx="496" cy="186"/>
              </a:xfrm>
              <a:custGeom>
                <a:avLst/>
                <a:gdLst/>
                <a:ahLst/>
                <a:cxnLst>
                  <a:cxn ang="0">
                    <a:pos x="340" y="0"/>
                  </a:cxn>
                  <a:cxn ang="0">
                    <a:pos x="327" y="3"/>
                  </a:cxn>
                  <a:cxn ang="0">
                    <a:pos x="316" y="22"/>
                  </a:cxn>
                  <a:cxn ang="0">
                    <a:pos x="319" y="34"/>
                  </a:cxn>
                  <a:cxn ang="0">
                    <a:pos x="383" y="74"/>
                  </a:cxn>
                  <a:cxn ang="0">
                    <a:pos x="457" y="76"/>
                  </a:cxn>
                  <a:cxn ang="0">
                    <a:pos x="456" y="116"/>
                  </a:cxn>
                  <a:cxn ang="0">
                    <a:pos x="461" y="116"/>
                  </a:cxn>
                  <a:cxn ang="0">
                    <a:pos x="496" y="98"/>
                  </a:cxn>
                  <a:cxn ang="0">
                    <a:pos x="340" y="0"/>
                  </a:cxn>
                </a:cxnLst>
                <a:rect l="0" t="0" r="r" b="b"/>
                <a:pathLst>
                  <a:path w="496" h="186">
                    <a:moveTo>
                      <a:pt x="340" y="0"/>
                    </a:moveTo>
                    <a:lnTo>
                      <a:pt x="327" y="3"/>
                    </a:lnTo>
                    <a:lnTo>
                      <a:pt x="316" y="22"/>
                    </a:lnTo>
                    <a:lnTo>
                      <a:pt x="319" y="34"/>
                    </a:lnTo>
                    <a:lnTo>
                      <a:pt x="383" y="74"/>
                    </a:lnTo>
                    <a:lnTo>
                      <a:pt x="457" y="76"/>
                    </a:lnTo>
                    <a:lnTo>
                      <a:pt x="456" y="116"/>
                    </a:lnTo>
                    <a:lnTo>
                      <a:pt x="461" y="116"/>
                    </a:lnTo>
                    <a:lnTo>
                      <a:pt x="496" y="98"/>
                    </a:lnTo>
                    <a:lnTo>
                      <a:pt x="340"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8" name="Freeform 34"/>
              <p:cNvSpPr>
                <a:spLocks/>
              </p:cNvSpPr>
              <p:nvPr/>
            </p:nvSpPr>
            <p:spPr bwMode="auto">
              <a:xfrm>
                <a:off x="6629" y="1018"/>
                <a:ext cx="496" cy="186"/>
              </a:xfrm>
              <a:custGeom>
                <a:avLst/>
                <a:gdLst/>
                <a:ahLst/>
                <a:cxnLst>
                  <a:cxn ang="0">
                    <a:pos x="2" y="63"/>
                  </a:cxn>
                  <a:cxn ang="0">
                    <a:pos x="0" y="103"/>
                  </a:cxn>
                  <a:cxn ang="0">
                    <a:pos x="382" y="114"/>
                  </a:cxn>
                  <a:cxn ang="0">
                    <a:pos x="417" y="95"/>
                  </a:cxn>
                  <a:cxn ang="0">
                    <a:pos x="383" y="74"/>
                  </a:cxn>
                  <a:cxn ang="0">
                    <a:pos x="2" y="63"/>
                  </a:cxn>
                </a:cxnLst>
                <a:rect l="0" t="0" r="r" b="b"/>
                <a:pathLst>
                  <a:path w="496" h="186">
                    <a:moveTo>
                      <a:pt x="2" y="63"/>
                    </a:moveTo>
                    <a:lnTo>
                      <a:pt x="0" y="103"/>
                    </a:lnTo>
                    <a:lnTo>
                      <a:pt x="382" y="114"/>
                    </a:lnTo>
                    <a:lnTo>
                      <a:pt x="417" y="95"/>
                    </a:lnTo>
                    <a:lnTo>
                      <a:pt x="383" y="74"/>
                    </a:lnTo>
                    <a:lnTo>
                      <a:pt x="2" y="63"/>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9" name="Freeform 35"/>
              <p:cNvSpPr>
                <a:spLocks/>
              </p:cNvSpPr>
              <p:nvPr/>
            </p:nvSpPr>
            <p:spPr bwMode="auto">
              <a:xfrm>
                <a:off x="6629" y="1018"/>
                <a:ext cx="496" cy="186"/>
              </a:xfrm>
              <a:custGeom>
                <a:avLst/>
                <a:gdLst/>
                <a:ahLst/>
                <a:cxnLst>
                  <a:cxn ang="0">
                    <a:pos x="447" y="79"/>
                  </a:cxn>
                  <a:cxn ang="0">
                    <a:pos x="417" y="95"/>
                  </a:cxn>
                  <a:cxn ang="0">
                    <a:pos x="446" y="113"/>
                  </a:cxn>
                  <a:cxn ang="0">
                    <a:pos x="447" y="79"/>
                  </a:cxn>
                </a:cxnLst>
                <a:rect l="0" t="0" r="r" b="b"/>
                <a:pathLst>
                  <a:path w="496" h="186">
                    <a:moveTo>
                      <a:pt x="447" y="79"/>
                    </a:moveTo>
                    <a:lnTo>
                      <a:pt x="417" y="95"/>
                    </a:lnTo>
                    <a:lnTo>
                      <a:pt x="446" y="113"/>
                    </a:lnTo>
                    <a:lnTo>
                      <a:pt x="447" y="7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0" name="Freeform 36"/>
              <p:cNvSpPr>
                <a:spLocks/>
              </p:cNvSpPr>
              <p:nvPr/>
            </p:nvSpPr>
            <p:spPr bwMode="auto">
              <a:xfrm>
                <a:off x="6629" y="1018"/>
                <a:ext cx="496" cy="186"/>
              </a:xfrm>
              <a:custGeom>
                <a:avLst/>
                <a:gdLst/>
                <a:ahLst/>
                <a:cxnLst>
                  <a:cxn ang="0">
                    <a:pos x="457" y="79"/>
                  </a:cxn>
                  <a:cxn ang="0">
                    <a:pos x="447" y="79"/>
                  </a:cxn>
                  <a:cxn ang="0">
                    <a:pos x="446" y="113"/>
                  </a:cxn>
                  <a:cxn ang="0">
                    <a:pos x="456" y="113"/>
                  </a:cxn>
                  <a:cxn ang="0">
                    <a:pos x="457" y="79"/>
                  </a:cxn>
                </a:cxnLst>
                <a:rect l="0" t="0" r="r" b="b"/>
                <a:pathLst>
                  <a:path w="496" h="186">
                    <a:moveTo>
                      <a:pt x="457" y="79"/>
                    </a:moveTo>
                    <a:lnTo>
                      <a:pt x="447" y="79"/>
                    </a:lnTo>
                    <a:lnTo>
                      <a:pt x="446" y="113"/>
                    </a:lnTo>
                    <a:lnTo>
                      <a:pt x="456" y="113"/>
                    </a:lnTo>
                    <a:lnTo>
                      <a:pt x="457" y="7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1" name="Freeform 37"/>
              <p:cNvSpPr>
                <a:spLocks/>
              </p:cNvSpPr>
              <p:nvPr/>
            </p:nvSpPr>
            <p:spPr bwMode="auto">
              <a:xfrm>
                <a:off x="6629" y="1018"/>
                <a:ext cx="496" cy="186"/>
              </a:xfrm>
              <a:custGeom>
                <a:avLst/>
                <a:gdLst/>
                <a:ahLst/>
                <a:cxnLst>
                  <a:cxn ang="0">
                    <a:pos x="383" y="74"/>
                  </a:cxn>
                  <a:cxn ang="0">
                    <a:pos x="417" y="95"/>
                  </a:cxn>
                  <a:cxn ang="0">
                    <a:pos x="447" y="79"/>
                  </a:cxn>
                  <a:cxn ang="0">
                    <a:pos x="457" y="79"/>
                  </a:cxn>
                  <a:cxn ang="0">
                    <a:pos x="457" y="76"/>
                  </a:cxn>
                  <a:cxn ang="0">
                    <a:pos x="383" y="74"/>
                  </a:cxn>
                </a:cxnLst>
                <a:rect l="0" t="0" r="r" b="b"/>
                <a:pathLst>
                  <a:path w="496" h="186">
                    <a:moveTo>
                      <a:pt x="383" y="74"/>
                    </a:moveTo>
                    <a:lnTo>
                      <a:pt x="417" y="95"/>
                    </a:lnTo>
                    <a:lnTo>
                      <a:pt x="447" y="79"/>
                    </a:lnTo>
                    <a:lnTo>
                      <a:pt x="457" y="79"/>
                    </a:lnTo>
                    <a:lnTo>
                      <a:pt x="457" y="76"/>
                    </a:lnTo>
                    <a:lnTo>
                      <a:pt x="383" y="74"/>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62" name="Group 38"/>
            <p:cNvGrpSpPr>
              <a:grpSpLocks/>
            </p:cNvGrpSpPr>
            <p:nvPr/>
          </p:nvGrpSpPr>
          <p:grpSpPr bwMode="auto">
            <a:xfrm>
              <a:off x="7125" y="606"/>
              <a:ext cx="1515" cy="1035"/>
              <a:chOff x="7125" y="606"/>
              <a:chExt cx="1515" cy="1035"/>
            </a:xfrm>
          </p:grpSpPr>
          <p:sp>
            <p:nvSpPr>
              <p:cNvPr id="1063" name="Freeform 39"/>
              <p:cNvSpPr>
                <a:spLocks/>
              </p:cNvSpPr>
              <p:nvPr/>
            </p:nvSpPr>
            <p:spPr bwMode="auto">
              <a:xfrm>
                <a:off x="7125" y="606"/>
                <a:ext cx="1515" cy="1035"/>
              </a:xfrm>
              <a:custGeom>
                <a:avLst/>
                <a:gdLst/>
                <a:ahLst/>
                <a:cxnLst>
                  <a:cxn ang="0">
                    <a:pos x="0" y="1035"/>
                  </a:cxn>
                  <a:cxn ang="0">
                    <a:pos x="1515" y="1035"/>
                  </a:cxn>
                  <a:cxn ang="0">
                    <a:pos x="1515" y="0"/>
                  </a:cxn>
                  <a:cxn ang="0">
                    <a:pos x="0" y="0"/>
                  </a:cxn>
                  <a:cxn ang="0">
                    <a:pos x="0" y="1035"/>
                  </a:cxn>
                </a:cxnLst>
                <a:rect l="0" t="0" r="r" b="b"/>
                <a:pathLst>
                  <a:path w="1515" h="1035">
                    <a:moveTo>
                      <a:pt x="0" y="1035"/>
                    </a:moveTo>
                    <a:lnTo>
                      <a:pt x="1515" y="1035"/>
                    </a:lnTo>
                    <a:lnTo>
                      <a:pt x="1515" y="0"/>
                    </a:lnTo>
                    <a:lnTo>
                      <a:pt x="0" y="0"/>
                    </a:lnTo>
                    <a:lnTo>
                      <a:pt x="0" y="1035"/>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64" name="Group 40"/>
            <p:cNvGrpSpPr>
              <a:grpSpLocks/>
            </p:cNvGrpSpPr>
            <p:nvPr/>
          </p:nvGrpSpPr>
          <p:grpSpPr bwMode="auto">
            <a:xfrm>
              <a:off x="7125" y="606"/>
              <a:ext cx="1515" cy="1035"/>
              <a:chOff x="7125" y="606"/>
              <a:chExt cx="1515" cy="1035"/>
            </a:xfrm>
          </p:grpSpPr>
          <p:sp>
            <p:nvSpPr>
              <p:cNvPr id="1065" name="Freeform 41"/>
              <p:cNvSpPr>
                <a:spLocks/>
              </p:cNvSpPr>
              <p:nvPr/>
            </p:nvSpPr>
            <p:spPr bwMode="auto">
              <a:xfrm>
                <a:off x="7125" y="606"/>
                <a:ext cx="1515" cy="1035"/>
              </a:xfrm>
              <a:custGeom>
                <a:avLst/>
                <a:gdLst/>
                <a:ahLst/>
                <a:cxnLst>
                  <a:cxn ang="0">
                    <a:pos x="0" y="1035"/>
                  </a:cxn>
                  <a:cxn ang="0">
                    <a:pos x="1515" y="1035"/>
                  </a:cxn>
                  <a:cxn ang="0">
                    <a:pos x="1515" y="0"/>
                  </a:cxn>
                  <a:cxn ang="0">
                    <a:pos x="0" y="0"/>
                  </a:cxn>
                  <a:cxn ang="0">
                    <a:pos x="0" y="1035"/>
                  </a:cxn>
                </a:cxnLst>
                <a:rect l="0" t="0" r="r" b="b"/>
                <a:pathLst>
                  <a:path w="1515" h="1035">
                    <a:moveTo>
                      <a:pt x="0" y="1035"/>
                    </a:moveTo>
                    <a:lnTo>
                      <a:pt x="1515" y="1035"/>
                    </a:lnTo>
                    <a:lnTo>
                      <a:pt x="1515" y="0"/>
                    </a:lnTo>
                    <a:lnTo>
                      <a:pt x="0" y="0"/>
                    </a:lnTo>
                    <a:lnTo>
                      <a:pt x="0" y="1035"/>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066" name="Picture 42"/>
              <p:cNvPicPr>
                <a:picLocks noChangeAspect="1" noChangeArrowheads="1"/>
              </p:cNvPicPr>
              <p:nvPr/>
            </p:nvPicPr>
            <p:blipFill>
              <a:blip r:embed="rId7" cstate="print"/>
              <a:srcRect/>
              <a:stretch>
                <a:fillRect/>
              </a:stretch>
            </p:blipFill>
            <p:spPr bwMode="auto">
              <a:xfrm>
                <a:off x="7144" y="697"/>
                <a:ext cx="1476" cy="852"/>
              </a:xfrm>
              <a:prstGeom prst="rect">
                <a:avLst/>
              </a:prstGeom>
              <a:noFill/>
            </p:spPr>
          </p:pic>
          <p:pic>
            <p:nvPicPr>
              <p:cNvPr id="1067" name="Picture 43"/>
              <p:cNvPicPr>
                <a:picLocks noChangeAspect="1" noChangeArrowheads="1"/>
              </p:cNvPicPr>
              <p:nvPr/>
            </p:nvPicPr>
            <p:blipFill>
              <a:blip r:embed="rId9" cstate="print"/>
              <a:srcRect/>
              <a:stretch>
                <a:fillRect/>
              </a:stretch>
            </p:blipFill>
            <p:spPr bwMode="auto">
              <a:xfrm>
                <a:off x="8600" y="917"/>
                <a:ext cx="812" cy="492"/>
              </a:xfrm>
              <a:prstGeom prst="rect">
                <a:avLst/>
              </a:prstGeom>
              <a:noFill/>
            </p:spPr>
          </p:pic>
        </p:grpSp>
        <p:grpSp>
          <p:nvGrpSpPr>
            <p:cNvPr id="1068" name="Group 44"/>
            <p:cNvGrpSpPr>
              <a:grpSpLocks/>
            </p:cNvGrpSpPr>
            <p:nvPr/>
          </p:nvGrpSpPr>
          <p:grpSpPr bwMode="auto">
            <a:xfrm>
              <a:off x="8669" y="1033"/>
              <a:ext cx="496" cy="186"/>
              <a:chOff x="8669" y="1033"/>
              <a:chExt cx="496" cy="186"/>
            </a:xfrm>
          </p:grpSpPr>
          <p:sp>
            <p:nvSpPr>
              <p:cNvPr id="1069" name="Freeform 45"/>
              <p:cNvSpPr>
                <a:spLocks/>
              </p:cNvSpPr>
              <p:nvPr/>
            </p:nvSpPr>
            <p:spPr bwMode="auto">
              <a:xfrm>
                <a:off x="8669" y="1033"/>
                <a:ext cx="496" cy="186"/>
              </a:xfrm>
              <a:custGeom>
                <a:avLst/>
                <a:gdLst/>
                <a:ahLst/>
                <a:cxnLst>
                  <a:cxn ang="0">
                    <a:pos x="382" y="114"/>
                  </a:cxn>
                  <a:cxn ang="0">
                    <a:pos x="315" y="150"/>
                  </a:cxn>
                  <a:cxn ang="0">
                    <a:pos x="312" y="162"/>
                  </a:cxn>
                  <a:cxn ang="0">
                    <a:pos x="317" y="172"/>
                  </a:cxn>
                  <a:cxn ang="0">
                    <a:pos x="322" y="182"/>
                  </a:cxn>
                  <a:cxn ang="0">
                    <a:pos x="334" y="185"/>
                  </a:cxn>
                  <a:cxn ang="0">
                    <a:pos x="344" y="180"/>
                  </a:cxn>
                  <a:cxn ang="0">
                    <a:pos x="461" y="116"/>
                  </a:cxn>
                  <a:cxn ang="0">
                    <a:pos x="456" y="116"/>
                  </a:cxn>
                  <a:cxn ang="0">
                    <a:pos x="382" y="114"/>
                  </a:cxn>
                </a:cxnLst>
                <a:rect l="0" t="0" r="r" b="b"/>
                <a:pathLst>
                  <a:path w="496" h="186">
                    <a:moveTo>
                      <a:pt x="382" y="114"/>
                    </a:moveTo>
                    <a:lnTo>
                      <a:pt x="315" y="150"/>
                    </a:lnTo>
                    <a:lnTo>
                      <a:pt x="312" y="162"/>
                    </a:lnTo>
                    <a:lnTo>
                      <a:pt x="317" y="172"/>
                    </a:lnTo>
                    <a:lnTo>
                      <a:pt x="322" y="182"/>
                    </a:lnTo>
                    <a:lnTo>
                      <a:pt x="334" y="185"/>
                    </a:lnTo>
                    <a:lnTo>
                      <a:pt x="344" y="180"/>
                    </a:lnTo>
                    <a:lnTo>
                      <a:pt x="461" y="116"/>
                    </a:lnTo>
                    <a:lnTo>
                      <a:pt x="456" y="116"/>
                    </a:lnTo>
                    <a:lnTo>
                      <a:pt x="382" y="114"/>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0" name="Freeform 46"/>
              <p:cNvSpPr>
                <a:spLocks/>
              </p:cNvSpPr>
              <p:nvPr/>
            </p:nvSpPr>
            <p:spPr bwMode="auto">
              <a:xfrm>
                <a:off x="8669" y="1033"/>
                <a:ext cx="496" cy="186"/>
              </a:xfrm>
              <a:custGeom>
                <a:avLst/>
                <a:gdLst/>
                <a:ahLst/>
                <a:cxnLst>
                  <a:cxn ang="0">
                    <a:pos x="417" y="95"/>
                  </a:cxn>
                  <a:cxn ang="0">
                    <a:pos x="382" y="114"/>
                  </a:cxn>
                  <a:cxn ang="0">
                    <a:pos x="456" y="116"/>
                  </a:cxn>
                  <a:cxn ang="0">
                    <a:pos x="456" y="113"/>
                  </a:cxn>
                  <a:cxn ang="0">
                    <a:pos x="446" y="113"/>
                  </a:cxn>
                  <a:cxn ang="0">
                    <a:pos x="417" y="95"/>
                  </a:cxn>
                </a:cxnLst>
                <a:rect l="0" t="0" r="r" b="b"/>
                <a:pathLst>
                  <a:path w="496" h="186">
                    <a:moveTo>
                      <a:pt x="417" y="95"/>
                    </a:moveTo>
                    <a:lnTo>
                      <a:pt x="382" y="114"/>
                    </a:lnTo>
                    <a:lnTo>
                      <a:pt x="456" y="116"/>
                    </a:lnTo>
                    <a:lnTo>
                      <a:pt x="456" y="113"/>
                    </a:lnTo>
                    <a:lnTo>
                      <a:pt x="446" y="113"/>
                    </a:lnTo>
                    <a:lnTo>
                      <a:pt x="417" y="95"/>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1" name="Freeform 47"/>
              <p:cNvSpPr>
                <a:spLocks/>
              </p:cNvSpPr>
              <p:nvPr/>
            </p:nvSpPr>
            <p:spPr bwMode="auto">
              <a:xfrm>
                <a:off x="8669" y="1033"/>
                <a:ext cx="496" cy="186"/>
              </a:xfrm>
              <a:custGeom>
                <a:avLst/>
                <a:gdLst/>
                <a:ahLst/>
                <a:cxnLst>
                  <a:cxn ang="0">
                    <a:pos x="340" y="0"/>
                  </a:cxn>
                  <a:cxn ang="0">
                    <a:pos x="327" y="3"/>
                  </a:cxn>
                  <a:cxn ang="0">
                    <a:pos x="322" y="12"/>
                  </a:cxn>
                  <a:cxn ang="0">
                    <a:pos x="316" y="21"/>
                  </a:cxn>
                  <a:cxn ang="0">
                    <a:pos x="319" y="34"/>
                  </a:cxn>
                  <a:cxn ang="0">
                    <a:pos x="383" y="74"/>
                  </a:cxn>
                  <a:cxn ang="0">
                    <a:pos x="457" y="76"/>
                  </a:cxn>
                  <a:cxn ang="0">
                    <a:pos x="456" y="116"/>
                  </a:cxn>
                  <a:cxn ang="0">
                    <a:pos x="461" y="116"/>
                  </a:cxn>
                  <a:cxn ang="0">
                    <a:pos x="496" y="97"/>
                  </a:cxn>
                  <a:cxn ang="0">
                    <a:pos x="349" y="6"/>
                  </a:cxn>
                  <a:cxn ang="0">
                    <a:pos x="340" y="0"/>
                  </a:cxn>
                </a:cxnLst>
                <a:rect l="0" t="0" r="r" b="b"/>
                <a:pathLst>
                  <a:path w="496" h="186">
                    <a:moveTo>
                      <a:pt x="340" y="0"/>
                    </a:moveTo>
                    <a:lnTo>
                      <a:pt x="327" y="3"/>
                    </a:lnTo>
                    <a:lnTo>
                      <a:pt x="322" y="12"/>
                    </a:lnTo>
                    <a:lnTo>
                      <a:pt x="316" y="21"/>
                    </a:lnTo>
                    <a:lnTo>
                      <a:pt x="319" y="34"/>
                    </a:lnTo>
                    <a:lnTo>
                      <a:pt x="383" y="74"/>
                    </a:lnTo>
                    <a:lnTo>
                      <a:pt x="457" y="76"/>
                    </a:lnTo>
                    <a:lnTo>
                      <a:pt x="456" y="116"/>
                    </a:lnTo>
                    <a:lnTo>
                      <a:pt x="461" y="116"/>
                    </a:lnTo>
                    <a:lnTo>
                      <a:pt x="496" y="97"/>
                    </a:lnTo>
                    <a:lnTo>
                      <a:pt x="349" y="6"/>
                    </a:lnTo>
                    <a:lnTo>
                      <a:pt x="340"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2" name="Freeform 48"/>
              <p:cNvSpPr>
                <a:spLocks/>
              </p:cNvSpPr>
              <p:nvPr/>
            </p:nvSpPr>
            <p:spPr bwMode="auto">
              <a:xfrm>
                <a:off x="8669" y="1033"/>
                <a:ext cx="496" cy="186"/>
              </a:xfrm>
              <a:custGeom>
                <a:avLst/>
                <a:gdLst/>
                <a:ahLst/>
                <a:cxnLst>
                  <a:cxn ang="0">
                    <a:pos x="2" y="62"/>
                  </a:cxn>
                  <a:cxn ang="0">
                    <a:pos x="0" y="102"/>
                  </a:cxn>
                  <a:cxn ang="0">
                    <a:pos x="382" y="114"/>
                  </a:cxn>
                  <a:cxn ang="0">
                    <a:pos x="417" y="95"/>
                  </a:cxn>
                  <a:cxn ang="0">
                    <a:pos x="383" y="74"/>
                  </a:cxn>
                  <a:cxn ang="0">
                    <a:pos x="2" y="62"/>
                  </a:cxn>
                </a:cxnLst>
                <a:rect l="0" t="0" r="r" b="b"/>
                <a:pathLst>
                  <a:path w="496" h="186">
                    <a:moveTo>
                      <a:pt x="2" y="62"/>
                    </a:moveTo>
                    <a:lnTo>
                      <a:pt x="0" y="102"/>
                    </a:lnTo>
                    <a:lnTo>
                      <a:pt x="382" y="114"/>
                    </a:lnTo>
                    <a:lnTo>
                      <a:pt x="417" y="95"/>
                    </a:lnTo>
                    <a:lnTo>
                      <a:pt x="383" y="74"/>
                    </a:lnTo>
                    <a:lnTo>
                      <a:pt x="2" y="62"/>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3" name="Freeform 49"/>
              <p:cNvSpPr>
                <a:spLocks/>
              </p:cNvSpPr>
              <p:nvPr/>
            </p:nvSpPr>
            <p:spPr bwMode="auto">
              <a:xfrm>
                <a:off x="8669" y="1033"/>
                <a:ext cx="496" cy="186"/>
              </a:xfrm>
              <a:custGeom>
                <a:avLst/>
                <a:gdLst/>
                <a:ahLst/>
                <a:cxnLst>
                  <a:cxn ang="0">
                    <a:pos x="447" y="79"/>
                  </a:cxn>
                  <a:cxn ang="0">
                    <a:pos x="417" y="95"/>
                  </a:cxn>
                  <a:cxn ang="0">
                    <a:pos x="446" y="113"/>
                  </a:cxn>
                  <a:cxn ang="0">
                    <a:pos x="447" y="79"/>
                  </a:cxn>
                </a:cxnLst>
                <a:rect l="0" t="0" r="r" b="b"/>
                <a:pathLst>
                  <a:path w="496" h="186">
                    <a:moveTo>
                      <a:pt x="447" y="79"/>
                    </a:moveTo>
                    <a:lnTo>
                      <a:pt x="417" y="95"/>
                    </a:lnTo>
                    <a:lnTo>
                      <a:pt x="446" y="113"/>
                    </a:lnTo>
                    <a:lnTo>
                      <a:pt x="447" y="7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4" name="Freeform 50"/>
              <p:cNvSpPr>
                <a:spLocks/>
              </p:cNvSpPr>
              <p:nvPr/>
            </p:nvSpPr>
            <p:spPr bwMode="auto">
              <a:xfrm>
                <a:off x="8669" y="1033"/>
                <a:ext cx="496" cy="186"/>
              </a:xfrm>
              <a:custGeom>
                <a:avLst/>
                <a:gdLst/>
                <a:ahLst/>
                <a:cxnLst>
                  <a:cxn ang="0">
                    <a:pos x="457" y="79"/>
                  </a:cxn>
                  <a:cxn ang="0">
                    <a:pos x="447" y="79"/>
                  </a:cxn>
                  <a:cxn ang="0">
                    <a:pos x="446" y="113"/>
                  </a:cxn>
                  <a:cxn ang="0">
                    <a:pos x="456" y="113"/>
                  </a:cxn>
                  <a:cxn ang="0">
                    <a:pos x="457" y="79"/>
                  </a:cxn>
                </a:cxnLst>
                <a:rect l="0" t="0" r="r" b="b"/>
                <a:pathLst>
                  <a:path w="496" h="186">
                    <a:moveTo>
                      <a:pt x="457" y="79"/>
                    </a:moveTo>
                    <a:lnTo>
                      <a:pt x="447" y="79"/>
                    </a:lnTo>
                    <a:lnTo>
                      <a:pt x="446" y="113"/>
                    </a:lnTo>
                    <a:lnTo>
                      <a:pt x="456" y="113"/>
                    </a:lnTo>
                    <a:lnTo>
                      <a:pt x="457" y="7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5" name="Freeform 51"/>
              <p:cNvSpPr>
                <a:spLocks/>
              </p:cNvSpPr>
              <p:nvPr/>
            </p:nvSpPr>
            <p:spPr bwMode="auto">
              <a:xfrm>
                <a:off x="8669" y="1033"/>
                <a:ext cx="496" cy="186"/>
              </a:xfrm>
              <a:custGeom>
                <a:avLst/>
                <a:gdLst/>
                <a:ahLst/>
                <a:cxnLst>
                  <a:cxn ang="0">
                    <a:pos x="383" y="74"/>
                  </a:cxn>
                  <a:cxn ang="0">
                    <a:pos x="417" y="95"/>
                  </a:cxn>
                  <a:cxn ang="0">
                    <a:pos x="447" y="79"/>
                  </a:cxn>
                  <a:cxn ang="0">
                    <a:pos x="457" y="79"/>
                  </a:cxn>
                  <a:cxn ang="0">
                    <a:pos x="457" y="76"/>
                  </a:cxn>
                  <a:cxn ang="0">
                    <a:pos x="383" y="74"/>
                  </a:cxn>
                </a:cxnLst>
                <a:rect l="0" t="0" r="r" b="b"/>
                <a:pathLst>
                  <a:path w="496" h="186">
                    <a:moveTo>
                      <a:pt x="383" y="74"/>
                    </a:moveTo>
                    <a:lnTo>
                      <a:pt x="417" y="95"/>
                    </a:lnTo>
                    <a:lnTo>
                      <a:pt x="447" y="79"/>
                    </a:lnTo>
                    <a:lnTo>
                      <a:pt x="457" y="79"/>
                    </a:lnTo>
                    <a:lnTo>
                      <a:pt x="457" y="76"/>
                    </a:lnTo>
                    <a:lnTo>
                      <a:pt x="383" y="74"/>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076" name="Picture 52"/>
              <p:cNvPicPr>
                <a:picLocks noChangeAspect="1" noChangeArrowheads="1"/>
              </p:cNvPicPr>
              <p:nvPr/>
            </p:nvPicPr>
            <p:blipFill>
              <a:blip r:embed="rId10" cstate="print"/>
              <a:srcRect/>
              <a:stretch>
                <a:fillRect/>
              </a:stretch>
            </p:blipFill>
            <p:spPr bwMode="auto">
              <a:xfrm>
                <a:off x="10612" y="825"/>
                <a:ext cx="1588" cy="492"/>
              </a:xfrm>
              <a:prstGeom prst="rect">
                <a:avLst/>
              </a:prstGeom>
              <a:noFill/>
            </p:spPr>
          </p:pic>
        </p:grpSp>
        <p:grpSp>
          <p:nvGrpSpPr>
            <p:cNvPr id="1077" name="Group 53"/>
            <p:cNvGrpSpPr>
              <a:grpSpLocks/>
            </p:cNvGrpSpPr>
            <p:nvPr/>
          </p:nvGrpSpPr>
          <p:grpSpPr bwMode="auto">
            <a:xfrm>
              <a:off x="10680" y="943"/>
              <a:ext cx="1275" cy="186"/>
              <a:chOff x="10680" y="943"/>
              <a:chExt cx="1275" cy="186"/>
            </a:xfrm>
          </p:grpSpPr>
          <p:sp>
            <p:nvSpPr>
              <p:cNvPr id="1078" name="Freeform 54"/>
              <p:cNvSpPr>
                <a:spLocks/>
              </p:cNvSpPr>
              <p:nvPr/>
            </p:nvSpPr>
            <p:spPr bwMode="auto">
              <a:xfrm>
                <a:off x="10680" y="943"/>
                <a:ext cx="1275" cy="186"/>
              </a:xfrm>
              <a:custGeom>
                <a:avLst/>
                <a:gdLst/>
                <a:ahLst/>
                <a:cxnLst>
                  <a:cxn ang="0">
                    <a:pos x="1161" y="113"/>
                  </a:cxn>
                  <a:cxn ang="0">
                    <a:pos x="1105" y="145"/>
                  </a:cxn>
                  <a:cxn ang="0">
                    <a:pos x="1095" y="151"/>
                  </a:cxn>
                  <a:cxn ang="0">
                    <a:pos x="1092" y="163"/>
                  </a:cxn>
                  <a:cxn ang="0">
                    <a:pos x="1103" y="182"/>
                  </a:cxn>
                  <a:cxn ang="0">
                    <a:pos x="1115" y="185"/>
                  </a:cxn>
                  <a:cxn ang="0">
                    <a:pos x="1241" y="114"/>
                  </a:cxn>
                  <a:cxn ang="0">
                    <a:pos x="1235" y="114"/>
                  </a:cxn>
                  <a:cxn ang="0">
                    <a:pos x="1161" y="113"/>
                  </a:cxn>
                </a:cxnLst>
                <a:rect l="0" t="0" r="r" b="b"/>
                <a:pathLst>
                  <a:path w="1275" h="186">
                    <a:moveTo>
                      <a:pt x="1161" y="113"/>
                    </a:moveTo>
                    <a:lnTo>
                      <a:pt x="1105" y="145"/>
                    </a:lnTo>
                    <a:lnTo>
                      <a:pt x="1095" y="151"/>
                    </a:lnTo>
                    <a:lnTo>
                      <a:pt x="1092" y="163"/>
                    </a:lnTo>
                    <a:lnTo>
                      <a:pt x="1103" y="182"/>
                    </a:lnTo>
                    <a:lnTo>
                      <a:pt x="1115" y="185"/>
                    </a:lnTo>
                    <a:lnTo>
                      <a:pt x="1241" y="114"/>
                    </a:lnTo>
                    <a:lnTo>
                      <a:pt x="1235" y="114"/>
                    </a:lnTo>
                    <a:lnTo>
                      <a:pt x="1161" y="113"/>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9" name="Freeform 55"/>
              <p:cNvSpPr>
                <a:spLocks/>
              </p:cNvSpPr>
              <p:nvPr/>
            </p:nvSpPr>
            <p:spPr bwMode="auto">
              <a:xfrm>
                <a:off x="10680" y="943"/>
                <a:ext cx="1275" cy="186"/>
              </a:xfrm>
              <a:custGeom>
                <a:avLst/>
                <a:gdLst/>
                <a:ahLst/>
                <a:cxnLst>
                  <a:cxn ang="0">
                    <a:pos x="1196" y="94"/>
                  </a:cxn>
                  <a:cxn ang="0">
                    <a:pos x="1161" y="113"/>
                  </a:cxn>
                  <a:cxn ang="0">
                    <a:pos x="1235" y="114"/>
                  </a:cxn>
                  <a:cxn ang="0">
                    <a:pos x="1235" y="111"/>
                  </a:cxn>
                  <a:cxn ang="0">
                    <a:pos x="1225" y="111"/>
                  </a:cxn>
                  <a:cxn ang="0">
                    <a:pos x="1196" y="94"/>
                  </a:cxn>
                </a:cxnLst>
                <a:rect l="0" t="0" r="r" b="b"/>
                <a:pathLst>
                  <a:path w="1275" h="186">
                    <a:moveTo>
                      <a:pt x="1196" y="94"/>
                    </a:moveTo>
                    <a:lnTo>
                      <a:pt x="1161" y="113"/>
                    </a:lnTo>
                    <a:lnTo>
                      <a:pt x="1235" y="114"/>
                    </a:lnTo>
                    <a:lnTo>
                      <a:pt x="1235" y="111"/>
                    </a:lnTo>
                    <a:lnTo>
                      <a:pt x="1225" y="111"/>
                    </a:lnTo>
                    <a:lnTo>
                      <a:pt x="1196" y="94"/>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0" name="Freeform 56"/>
              <p:cNvSpPr>
                <a:spLocks/>
              </p:cNvSpPr>
              <p:nvPr/>
            </p:nvSpPr>
            <p:spPr bwMode="auto">
              <a:xfrm>
                <a:off x="10680" y="943"/>
                <a:ext cx="1275" cy="186"/>
              </a:xfrm>
              <a:custGeom>
                <a:avLst/>
                <a:gdLst/>
                <a:ahLst/>
                <a:cxnLst>
                  <a:cxn ang="0">
                    <a:pos x="1117" y="0"/>
                  </a:cxn>
                  <a:cxn ang="0">
                    <a:pos x="1105" y="3"/>
                  </a:cxn>
                  <a:cxn ang="0">
                    <a:pos x="1099" y="12"/>
                  </a:cxn>
                  <a:cxn ang="0">
                    <a:pos x="1093" y="22"/>
                  </a:cxn>
                  <a:cxn ang="0">
                    <a:pos x="1096" y="34"/>
                  </a:cxn>
                  <a:cxn ang="0">
                    <a:pos x="1106" y="40"/>
                  </a:cxn>
                  <a:cxn ang="0">
                    <a:pos x="1162" y="73"/>
                  </a:cxn>
                  <a:cxn ang="0">
                    <a:pos x="1236" y="74"/>
                  </a:cxn>
                  <a:cxn ang="0">
                    <a:pos x="1235" y="114"/>
                  </a:cxn>
                  <a:cxn ang="0">
                    <a:pos x="1241" y="114"/>
                  </a:cxn>
                  <a:cxn ang="0">
                    <a:pos x="1275" y="95"/>
                  </a:cxn>
                  <a:cxn ang="0">
                    <a:pos x="1127" y="5"/>
                  </a:cxn>
                  <a:cxn ang="0">
                    <a:pos x="1117" y="0"/>
                  </a:cxn>
                </a:cxnLst>
                <a:rect l="0" t="0" r="r" b="b"/>
                <a:pathLst>
                  <a:path w="1275" h="186">
                    <a:moveTo>
                      <a:pt x="1117" y="0"/>
                    </a:moveTo>
                    <a:lnTo>
                      <a:pt x="1105" y="3"/>
                    </a:lnTo>
                    <a:lnTo>
                      <a:pt x="1099" y="12"/>
                    </a:lnTo>
                    <a:lnTo>
                      <a:pt x="1093" y="22"/>
                    </a:lnTo>
                    <a:lnTo>
                      <a:pt x="1096" y="34"/>
                    </a:lnTo>
                    <a:lnTo>
                      <a:pt x="1106" y="40"/>
                    </a:lnTo>
                    <a:lnTo>
                      <a:pt x="1162" y="73"/>
                    </a:lnTo>
                    <a:lnTo>
                      <a:pt x="1236" y="74"/>
                    </a:lnTo>
                    <a:lnTo>
                      <a:pt x="1235" y="114"/>
                    </a:lnTo>
                    <a:lnTo>
                      <a:pt x="1241" y="114"/>
                    </a:lnTo>
                    <a:lnTo>
                      <a:pt x="1275" y="95"/>
                    </a:lnTo>
                    <a:lnTo>
                      <a:pt x="1127" y="5"/>
                    </a:lnTo>
                    <a:lnTo>
                      <a:pt x="1117"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1" name="Freeform 57"/>
              <p:cNvSpPr>
                <a:spLocks/>
              </p:cNvSpPr>
              <p:nvPr/>
            </p:nvSpPr>
            <p:spPr bwMode="auto">
              <a:xfrm>
                <a:off x="10680" y="943"/>
                <a:ext cx="1275" cy="186"/>
              </a:xfrm>
              <a:custGeom>
                <a:avLst/>
                <a:gdLst/>
                <a:ahLst/>
                <a:cxnLst>
                  <a:cxn ang="0">
                    <a:pos x="0" y="60"/>
                  </a:cxn>
                  <a:cxn ang="0">
                    <a:pos x="0" y="100"/>
                  </a:cxn>
                  <a:cxn ang="0">
                    <a:pos x="1161" y="113"/>
                  </a:cxn>
                  <a:cxn ang="0">
                    <a:pos x="1196" y="94"/>
                  </a:cxn>
                  <a:cxn ang="0">
                    <a:pos x="1162" y="73"/>
                  </a:cxn>
                  <a:cxn ang="0">
                    <a:pos x="0" y="60"/>
                  </a:cxn>
                </a:cxnLst>
                <a:rect l="0" t="0" r="r" b="b"/>
                <a:pathLst>
                  <a:path w="1275" h="186">
                    <a:moveTo>
                      <a:pt x="0" y="60"/>
                    </a:moveTo>
                    <a:lnTo>
                      <a:pt x="0" y="100"/>
                    </a:lnTo>
                    <a:lnTo>
                      <a:pt x="1161" y="113"/>
                    </a:lnTo>
                    <a:lnTo>
                      <a:pt x="1196" y="94"/>
                    </a:lnTo>
                    <a:lnTo>
                      <a:pt x="1162" y="73"/>
                    </a:lnTo>
                    <a:lnTo>
                      <a:pt x="0" y="6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2" name="Freeform 58"/>
              <p:cNvSpPr>
                <a:spLocks/>
              </p:cNvSpPr>
              <p:nvPr/>
            </p:nvSpPr>
            <p:spPr bwMode="auto">
              <a:xfrm>
                <a:off x="10680" y="943"/>
                <a:ext cx="1275" cy="186"/>
              </a:xfrm>
              <a:custGeom>
                <a:avLst/>
                <a:gdLst/>
                <a:ahLst/>
                <a:cxnLst>
                  <a:cxn ang="0">
                    <a:pos x="1226" y="77"/>
                  </a:cxn>
                  <a:cxn ang="0">
                    <a:pos x="1196" y="94"/>
                  </a:cxn>
                  <a:cxn ang="0">
                    <a:pos x="1225" y="111"/>
                  </a:cxn>
                  <a:cxn ang="0">
                    <a:pos x="1226" y="77"/>
                  </a:cxn>
                </a:cxnLst>
                <a:rect l="0" t="0" r="r" b="b"/>
                <a:pathLst>
                  <a:path w="1275" h="186">
                    <a:moveTo>
                      <a:pt x="1226" y="77"/>
                    </a:moveTo>
                    <a:lnTo>
                      <a:pt x="1196" y="94"/>
                    </a:lnTo>
                    <a:lnTo>
                      <a:pt x="1225" y="111"/>
                    </a:lnTo>
                    <a:lnTo>
                      <a:pt x="1226" y="77"/>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3" name="Freeform 59"/>
              <p:cNvSpPr>
                <a:spLocks/>
              </p:cNvSpPr>
              <p:nvPr/>
            </p:nvSpPr>
            <p:spPr bwMode="auto">
              <a:xfrm>
                <a:off x="10680" y="943"/>
                <a:ext cx="1275" cy="186"/>
              </a:xfrm>
              <a:custGeom>
                <a:avLst/>
                <a:gdLst/>
                <a:ahLst/>
                <a:cxnLst>
                  <a:cxn ang="0">
                    <a:pos x="1236" y="77"/>
                  </a:cxn>
                  <a:cxn ang="0">
                    <a:pos x="1226" y="77"/>
                  </a:cxn>
                  <a:cxn ang="0">
                    <a:pos x="1225" y="111"/>
                  </a:cxn>
                  <a:cxn ang="0">
                    <a:pos x="1235" y="111"/>
                  </a:cxn>
                  <a:cxn ang="0">
                    <a:pos x="1236" y="77"/>
                  </a:cxn>
                </a:cxnLst>
                <a:rect l="0" t="0" r="r" b="b"/>
                <a:pathLst>
                  <a:path w="1275" h="186">
                    <a:moveTo>
                      <a:pt x="1236" y="77"/>
                    </a:moveTo>
                    <a:lnTo>
                      <a:pt x="1226" y="77"/>
                    </a:lnTo>
                    <a:lnTo>
                      <a:pt x="1225" y="111"/>
                    </a:lnTo>
                    <a:lnTo>
                      <a:pt x="1235" y="111"/>
                    </a:lnTo>
                    <a:lnTo>
                      <a:pt x="1236" y="77"/>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4" name="Freeform 60"/>
              <p:cNvSpPr>
                <a:spLocks/>
              </p:cNvSpPr>
              <p:nvPr/>
            </p:nvSpPr>
            <p:spPr bwMode="auto">
              <a:xfrm>
                <a:off x="10680" y="943"/>
                <a:ext cx="1275" cy="186"/>
              </a:xfrm>
              <a:custGeom>
                <a:avLst/>
                <a:gdLst/>
                <a:ahLst/>
                <a:cxnLst>
                  <a:cxn ang="0">
                    <a:pos x="1162" y="73"/>
                  </a:cxn>
                  <a:cxn ang="0">
                    <a:pos x="1196" y="94"/>
                  </a:cxn>
                  <a:cxn ang="0">
                    <a:pos x="1226" y="77"/>
                  </a:cxn>
                  <a:cxn ang="0">
                    <a:pos x="1236" y="77"/>
                  </a:cxn>
                  <a:cxn ang="0">
                    <a:pos x="1236" y="74"/>
                  </a:cxn>
                  <a:cxn ang="0">
                    <a:pos x="1162" y="73"/>
                  </a:cxn>
                </a:cxnLst>
                <a:rect l="0" t="0" r="r" b="b"/>
                <a:pathLst>
                  <a:path w="1275" h="186">
                    <a:moveTo>
                      <a:pt x="1162" y="73"/>
                    </a:moveTo>
                    <a:lnTo>
                      <a:pt x="1196" y="94"/>
                    </a:lnTo>
                    <a:lnTo>
                      <a:pt x="1226" y="77"/>
                    </a:lnTo>
                    <a:lnTo>
                      <a:pt x="1236" y="77"/>
                    </a:lnTo>
                    <a:lnTo>
                      <a:pt x="1236" y="74"/>
                    </a:lnTo>
                    <a:lnTo>
                      <a:pt x="1162" y="73"/>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085" name="Picture 61"/>
              <p:cNvPicPr>
                <a:picLocks noChangeAspect="1" noChangeArrowheads="1"/>
              </p:cNvPicPr>
              <p:nvPr/>
            </p:nvPicPr>
            <p:blipFill>
              <a:blip r:embed="rId11" cstate="print"/>
              <a:srcRect/>
              <a:stretch>
                <a:fillRect/>
              </a:stretch>
            </p:blipFill>
            <p:spPr bwMode="auto">
              <a:xfrm>
                <a:off x="10604" y="297"/>
                <a:ext cx="1748" cy="860"/>
              </a:xfrm>
              <a:prstGeom prst="rect">
                <a:avLst/>
              </a:prstGeom>
              <a:noFill/>
            </p:spPr>
          </p:pic>
        </p:grpSp>
        <p:grpSp>
          <p:nvGrpSpPr>
            <p:cNvPr id="1086" name="Group 62"/>
            <p:cNvGrpSpPr>
              <a:grpSpLocks/>
            </p:cNvGrpSpPr>
            <p:nvPr/>
          </p:nvGrpSpPr>
          <p:grpSpPr bwMode="auto">
            <a:xfrm>
              <a:off x="10673" y="480"/>
              <a:ext cx="1432" cy="576"/>
              <a:chOff x="10673" y="480"/>
              <a:chExt cx="1432" cy="576"/>
            </a:xfrm>
          </p:grpSpPr>
          <p:sp>
            <p:nvSpPr>
              <p:cNvPr id="1087" name="Freeform 63"/>
              <p:cNvSpPr>
                <a:spLocks/>
              </p:cNvSpPr>
              <p:nvPr/>
            </p:nvSpPr>
            <p:spPr bwMode="auto">
              <a:xfrm>
                <a:off x="10673" y="480"/>
                <a:ext cx="1432" cy="576"/>
              </a:xfrm>
              <a:custGeom>
                <a:avLst/>
                <a:gdLst/>
                <a:ahLst/>
                <a:cxnLst>
                  <a:cxn ang="0">
                    <a:pos x="1318" y="53"/>
                  </a:cxn>
                  <a:cxn ang="0">
                    <a:pos x="0" y="539"/>
                  </a:cxn>
                  <a:cxn ang="0">
                    <a:pos x="14" y="576"/>
                  </a:cxn>
                  <a:cxn ang="0">
                    <a:pos x="1332" y="91"/>
                  </a:cxn>
                  <a:cxn ang="0">
                    <a:pos x="1357" y="60"/>
                  </a:cxn>
                  <a:cxn ang="0">
                    <a:pos x="1318" y="53"/>
                  </a:cxn>
                </a:cxnLst>
                <a:rect l="0" t="0" r="r" b="b"/>
                <a:pathLst>
                  <a:path w="1432" h="576">
                    <a:moveTo>
                      <a:pt x="1318" y="53"/>
                    </a:moveTo>
                    <a:lnTo>
                      <a:pt x="0" y="539"/>
                    </a:lnTo>
                    <a:lnTo>
                      <a:pt x="14" y="576"/>
                    </a:lnTo>
                    <a:lnTo>
                      <a:pt x="1332" y="91"/>
                    </a:lnTo>
                    <a:lnTo>
                      <a:pt x="1357" y="60"/>
                    </a:lnTo>
                    <a:lnTo>
                      <a:pt x="1318" y="53"/>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8" name="Freeform 64"/>
              <p:cNvSpPr>
                <a:spLocks/>
              </p:cNvSpPr>
              <p:nvPr/>
            </p:nvSpPr>
            <p:spPr bwMode="auto">
              <a:xfrm>
                <a:off x="10673" y="480"/>
                <a:ext cx="1432" cy="576"/>
              </a:xfrm>
              <a:custGeom>
                <a:avLst/>
                <a:gdLst/>
                <a:ahLst/>
                <a:cxnLst>
                  <a:cxn ang="0">
                    <a:pos x="1404" y="27"/>
                  </a:cxn>
                  <a:cxn ang="0">
                    <a:pos x="1388" y="27"/>
                  </a:cxn>
                  <a:cxn ang="0">
                    <a:pos x="1402" y="65"/>
                  </a:cxn>
                  <a:cxn ang="0">
                    <a:pos x="1332" y="91"/>
                  </a:cxn>
                  <a:cxn ang="0">
                    <a:pos x="1291" y="141"/>
                  </a:cxn>
                  <a:cxn ang="0">
                    <a:pos x="1284" y="149"/>
                  </a:cxn>
                  <a:cxn ang="0">
                    <a:pos x="1285" y="162"/>
                  </a:cxn>
                  <a:cxn ang="0">
                    <a:pos x="1294" y="169"/>
                  </a:cxn>
                  <a:cxn ang="0">
                    <a:pos x="1302" y="176"/>
                  </a:cxn>
                  <a:cxn ang="0">
                    <a:pos x="1315" y="175"/>
                  </a:cxn>
                  <a:cxn ang="0">
                    <a:pos x="1322" y="166"/>
                  </a:cxn>
                  <a:cxn ang="0">
                    <a:pos x="1432" y="32"/>
                  </a:cxn>
                  <a:cxn ang="0">
                    <a:pos x="1404" y="27"/>
                  </a:cxn>
                </a:cxnLst>
                <a:rect l="0" t="0" r="r" b="b"/>
                <a:pathLst>
                  <a:path w="1432" h="576">
                    <a:moveTo>
                      <a:pt x="1404" y="27"/>
                    </a:moveTo>
                    <a:lnTo>
                      <a:pt x="1388" y="27"/>
                    </a:lnTo>
                    <a:lnTo>
                      <a:pt x="1402" y="65"/>
                    </a:lnTo>
                    <a:lnTo>
                      <a:pt x="1332" y="91"/>
                    </a:lnTo>
                    <a:lnTo>
                      <a:pt x="1291" y="141"/>
                    </a:lnTo>
                    <a:lnTo>
                      <a:pt x="1284" y="149"/>
                    </a:lnTo>
                    <a:lnTo>
                      <a:pt x="1285" y="162"/>
                    </a:lnTo>
                    <a:lnTo>
                      <a:pt x="1294" y="169"/>
                    </a:lnTo>
                    <a:lnTo>
                      <a:pt x="1302" y="176"/>
                    </a:lnTo>
                    <a:lnTo>
                      <a:pt x="1315" y="175"/>
                    </a:lnTo>
                    <a:lnTo>
                      <a:pt x="1322" y="166"/>
                    </a:lnTo>
                    <a:lnTo>
                      <a:pt x="1432" y="32"/>
                    </a:lnTo>
                    <a:lnTo>
                      <a:pt x="1404" y="27"/>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9" name="Freeform 65"/>
              <p:cNvSpPr>
                <a:spLocks/>
              </p:cNvSpPr>
              <p:nvPr/>
            </p:nvSpPr>
            <p:spPr bwMode="auto">
              <a:xfrm>
                <a:off x="10673" y="480"/>
                <a:ext cx="1432" cy="576"/>
              </a:xfrm>
              <a:custGeom>
                <a:avLst/>
                <a:gdLst/>
                <a:ahLst/>
                <a:cxnLst>
                  <a:cxn ang="0">
                    <a:pos x="1357" y="60"/>
                  </a:cxn>
                  <a:cxn ang="0">
                    <a:pos x="1332" y="91"/>
                  </a:cxn>
                  <a:cxn ang="0">
                    <a:pos x="1399" y="66"/>
                  </a:cxn>
                  <a:cxn ang="0">
                    <a:pos x="1391" y="66"/>
                  </a:cxn>
                  <a:cxn ang="0">
                    <a:pos x="1357" y="60"/>
                  </a:cxn>
                </a:cxnLst>
                <a:rect l="0" t="0" r="r" b="b"/>
                <a:pathLst>
                  <a:path w="1432" h="576">
                    <a:moveTo>
                      <a:pt x="1357" y="60"/>
                    </a:moveTo>
                    <a:lnTo>
                      <a:pt x="1332" y="91"/>
                    </a:lnTo>
                    <a:lnTo>
                      <a:pt x="1399" y="66"/>
                    </a:lnTo>
                    <a:lnTo>
                      <a:pt x="1391" y="66"/>
                    </a:lnTo>
                    <a:lnTo>
                      <a:pt x="1357" y="6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0" name="Freeform 66"/>
              <p:cNvSpPr>
                <a:spLocks/>
              </p:cNvSpPr>
              <p:nvPr/>
            </p:nvSpPr>
            <p:spPr bwMode="auto">
              <a:xfrm>
                <a:off x="10673" y="480"/>
                <a:ext cx="1432" cy="576"/>
              </a:xfrm>
              <a:custGeom>
                <a:avLst/>
                <a:gdLst/>
                <a:ahLst/>
                <a:cxnLst>
                  <a:cxn ang="0">
                    <a:pos x="1379" y="33"/>
                  </a:cxn>
                  <a:cxn ang="0">
                    <a:pos x="1357" y="60"/>
                  </a:cxn>
                  <a:cxn ang="0">
                    <a:pos x="1391" y="66"/>
                  </a:cxn>
                  <a:cxn ang="0">
                    <a:pos x="1379" y="33"/>
                  </a:cxn>
                </a:cxnLst>
                <a:rect l="0" t="0" r="r" b="b"/>
                <a:pathLst>
                  <a:path w="1432" h="576">
                    <a:moveTo>
                      <a:pt x="1379" y="33"/>
                    </a:moveTo>
                    <a:lnTo>
                      <a:pt x="1357" y="60"/>
                    </a:lnTo>
                    <a:lnTo>
                      <a:pt x="1391" y="66"/>
                    </a:lnTo>
                    <a:lnTo>
                      <a:pt x="1379" y="33"/>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1" name="Freeform 67"/>
              <p:cNvSpPr>
                <a:spLocks/>
              </p:cNvSpPr>
              <p:nvPr/>
            </p:nvSpPr>
            <p:spPr bwMode="auto">
              <a:xfrm>
                <a:off x="10673" y="480"/>
                <a:ext cx="1432" cy="576"/>
              </a:xfrm>
              <a:custGeom>
                <a:avLst/>
                <a:gdLst/>
                <a:ahLst/>
                <a:cxnLst>
                  <a:cxn ang="0">
                    <a:pos x="1390" y="33"/>
                  </a:cxn>
                  <a:cxn ang="0">
                    <a:pos x="1379" y="33"/>
                  </a:cxn>
                  <a:cxn ang="0">
                    <a:pos x="1391" y="66"/>
                  </a:cxn>
                  <a:cxn ang="0">
                    <a:pos x="1399" y="66"/>
                  </a:cxn>
                  <a:cxn ang="0">
                    <a:pos x="1402" y="65"/>
                  </a:cxn>
                  <a:cxn ang="0">
                    <a:pos x="1390" y="33"/>
                  </a:cxn>
                </a:cxnLst>
                <a:rect l="0" t="0" r="r" b="b"/>
                <a:pathLst>
                  <a:path w="1432" h="576">
                    <a:moveTo>
                      <a:pt x="1390" y="33"/>
                    </a:moveTo>
                    <a:lnTo>
                      <a:pt x="1379" y="33"/>
                    </a:lnTo>
                    <a:lnTo>
                      <a:pt x="1391" y="66"/>
                    </a:lnTo>
                    <a:lnTo>
                      <a:pt x="1399" y="66"/>
                    </a:lnTo>
                    <a:lnTo>
                      <a:pt x="1402" y="65"/>
                    </a:lnTo>
                    <a:lnTo>
                      <a:pt x="1390" y="33"/>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2" name="Freeform 68"/>
              <p:cNvSpPr>
                <a:spLocks/>
              </p:cNvSpPr>
              <p:nvPr/>
            </p:nvSpPr>
            <p:spPr bwMode="auto">
              <a:xfrm>
                <a:off x="10673" y="480"/>
                <a:ext cx="1432" cy="576"/>
              </a:xfrm>
              <a:custGeom>
                <a:avLst/>
                <a:gdLst/>
                <a:ahLst/>
                <a:cxnLst>
                  <a:cxn ang="0">
                    <a:pos x="1388" y="27"/>
                  </a:cxn>
                  <a:cxn ang="0">
                    <a:pos x="1318" y="53"/>
                  </a:cxn>
                  <a:cxn ang="0">
                    <a:pos x="1357" y="60"/>
                  </a:cxn>
                  <a:cxn ang="0">
                    <a:pos x="1379" y="33"/>
                  </a:cxn>
                  <a:cxn ang="0">
                    <a:pos x="1390" y="33"/>
                  </a:cxn>
                  <a:cxn ang="0">
                    <a:pos x="1388" y="27"/>
                  </a:cxn>
                </a:cxnLst>
                <a:rect l="0" t="0" r="r" b="b"/>
                <a:pathLst>
                  <a:path w="1432" h="576">
                    <a:moveTo>
                      <a:pt x="1388" y="27"/>
                    </a:moveTo>
                    <a:lnTo>
                      <a:pt x="1318" y="53"/>
                    </a:lnTo>
                    <a:lnTo>
                      <a:pt x="1357" y="60"/>
                    </a:lnTo>
                    <a:lnTo>
                      <a:pt x="1379" y="33"/>
                    </a:lnTo>
                    <a:lnTo>
                      <a:pt x="1390" y="33"/>
                    </a:lnTo>
                    <a:lnTo>
                      <a:pt x="1388" y="27"/>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3" name="Freeform 69"/>
              <p:cNvSpPr>
                <a:spLocks/>
              </p:cNvSpPr>
              <p:nvPr/>
            </p:nvSpPr>
            <p:spPr bwMode="auto">
              <a:xfrm>
                <a:off x="10673" y="480"/>
                <a:ext cx="1432" cy="576"/>
              </a:xfrm>
              <a:custGeom>
                <a:avLst/>
                <a:gdLst/>
                <a:ahLst/>
                <a:cxnLst>
                  <a:cxn ang="0">
                    <a:pos x="1251" y="0"/>
                  </a:cxn>
                  <a:cxn ang="0">
                    <a:pos x="1240" y="8"/>
                  </a:cxn>
                  <a:cxn ang="0">
                    <a:pos x="1238" y="19"/>
                  </a:cxn>
                  <a:cxn ang="0">
                    <a:pos x="1236" y="29"/>
                  </a:cxn>
                  <a:cxn ang="0">
                    <a:pos x="1244" y="40"/>
                  </a:cxn>
                  <a:cxn ang="0">
                    <a:pos x="1318" y="53"/>
                  </a:cxn>
                  <a:cxn ang="0">
                    <a:pos x="1388" y="27"/>
                  </a:cxn>
                  <a:cxn ang="0">
                    <a:pos x="1404" y="27"/>
                  </a:cxn>
                  <a:cxn ang="0">
                    <a:pos x="1251" y="0"/>
                  </a:cxn>
                </a:cxnLst>
                <a:rect l="0" t="0" r="r" b="b"/>
                <a:pathLst>
                  <a:path w="1432" h="576">
                    <a:moveTo>
                      <a:pt x="1251" y="0"/>
                    </a:moveTo>
                    <a:lnTo>
                      <a:pt x="1240" y="8"/>
                    </a:lnTo>
                    <a:lnTo>
                      <a:pt x="1238" y="19"/>
                    </a:lnTo>
                    <a:lnTo>
                      <a:pt x="1236" y="29"/>
                    </a:lnTo>
                    <a:lnTo>
                      <a:pt x="1244" y="40"/>
                    </a:lnTo>
                    <a:lnTo>
                      <a:pt x="1318" y="53"/>
                    </a:lnTo>
                    <a:lnTo>
                      <a:pt x="1388" y="27"/>
                    </a:lnTo>
                    <a:lnTo>
                      <a:pt x="1404" y="27"/>
                    </a:lnTo>
                    <a:lnTo>
                      <a:pt x="1251"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094" name="Picture 70"/>
              <p:cNvPicPr>
                <a:picLocks noChangeAspect="1" noChangeArrowheads="1"/>
              </p:cNvPicPr>
              <p:nvPr/>
            </p:nvPicPr>
            <p:blipFill>
              <a:blip r:embed="rId12" cstate="print"/>
              <a:srcRect/>
              <a:stretch>
                <a:fillRect/>
              </a:stretch>
            </p:blipFill>
            <p:spPr bwMode="auto">
              <a:xfrm>
                <a:off x="10604" y="981"/>
                <a:ext cx="1824" cy="844"/>
              </a:xfrm>
              <a:prstGeom prst="rect">
                <a:avLst/>
              </a:prstGeom>
              <a:noFill/>
            </p:spPr>
          </p:pic>
        </p:grpSp>
        <p:grpSp>
          <p:nvGrpSpPr>
            <p:cNvPr id="1095" name="Group 71"/>
            <p:cNvGrpSpPr>
              <a:grpSpLocks/>
            </p:cNvGrpSpPr>
            <p:nvPr/>
          </p:nvGrpSpPr>
          <p:grpSpPr bwMode="auto">
            <a:xfrm>
              <a:off x="10674" y="1019"/>
              <a:ext cx="1506" cy="566"/>
              <a:chOff x="10674" y="1019"/>
              <a:chExt cx="1506" cy="566"/>
            </a:xfrm>
          </p:grpSpPr>
          <p:sp>
            <p:nvSpPr>
              <p:cNvPr id="1096" name="Freeform 72"/>
              <p:cNvSpPr>
                <a:spLocks/>
              </p:cNvSpPr>
              <p:nvPr/>
            </p:nvSpPr>
            <p:spPr bwMode="auto">
              <a:xfrm>
                <a:off x="10674" y="1019"/>
                <a:ext cx="1506" cy="566"/>
              </a:xfrm>
              <a:custGeom>
                <a:avLst/>
                <a:gdLst/>
                <a:ahLst/>
                <a:cxnLst>
                  <a:cxn ang="0">
                    <a:pos x="1392" y="511"/>
                  </a:cxn>
                  <a:cxn ang="0">
                    <a:pos x="1318" y="526"/>
                  </a:cxn>
                  <a:cxn ang="0">
                    <a:pos x="1311" y="537"/>
                  </a:cxn>
                  <a:cxn ang="0">
                    <a:pos x="1315" y="558"/>
                  </a:cxn>
                  <a:cxn ang="0">
                    <a:pos x="1326" y="565"/>
                  </a:cxn>
                  <a:cxn ang="0">
                    <a:pos x="1475" y="535"/>
                  </a:cxn>
                  <a:cxn ang="0">
                    <a:pos x="1462" y="535"/>
                  </a:cxn>
                  <a:cxn ang="0">
                    <a:pos x="1392" y="511"/>
                  </a:cxn>
                </a:cxnLst>
                <a:rect l="0" t="0" r="r" b="b"/>
                <a:pathLst>
                  <a:path w="1506" h="566">
                    <a:moveTo>
                      <a:pt x="1392" y="511"/>
                    </a:moveTo>
                    <a:lnTo>
                      <a:pt x="1318" y="526"/>
                    </a:lnTo>
                    <a:lnTo>
                      <a:pt x="1311" y="537"/>
                    </a:lnTo>
                    <a:lnTo>
                      <a:pt x="1315" y="558"/>
                    </a:lnTo>
                    <a:lnTo>
                      <a:pt x="1326" y="565"/>
                    </a:lnTo>
                    <a:lnTo>
                      <a:pt x="1475" y="535"/>
                    </a:lnTo>
                    <a:lnTo>
                      <a:pt x="1462" y="535"/>
                    </a:lnTo>
                    <a:lnTo>
                      <a:pt x="1392" y="511"/>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7" name="Freeform 73"/>
              <p:cNvSpPr>
                <a:spLocks/>
              </p:cNvSpPr>
              <p:nvPr/>
            </p:nvSpPr>
            <p:spPr bwMode="auto">
              <a:xfrm>
                <a:off x="10674" y="1019"/>
                <a:ext cx="1506" cy="566"/>
              </a:xfrm>
              <a:custGeom>
                <a:avLst/>
                <a:gdLst/>
                <a:ahLst/>
                <a:cxnLst>
                  <a:cxn ang="0">
                    <a:pos x="1431" y="503"/>
                  </a:cxn>
                  <a:cxn ang="0">
                    <a:pos x="1392" y="511"/>
                  </a:cxn>
                  <a:cxn ang="0">
                    <a:pos x="1462" y="535"/>
                  </a:cxn>
                  <a:cxn ang="0">
                    <a:pos x="1464" y="529"/>
                  </a:cxn>
                  <a:cxn ang="0">
                    <a:pos x="1453" y="529"/>
                  </a:cxn>
                  <a:cxn ang="0">
                    <a:pos x="1431" y="503"/>
                  </a:cxn>
                </a:cxnLst>
                <a:rect l="0" t="0" r="r" b="b"/>
                <a:pathLst>
                  <a:path w="1506" h="566">
                    <a:moveTo>
                      <a:pt x="1431" y="503"/>
                    </a:moveTo>
                    <a:lnTo>
                      <a:pt x="1392" y="511"/>
                    </a:lnTo>
                    <a:lnTo>
                      <a:pt x="1462" y="535"/>
                    </a:lnTo>
                    <a:lnTo>
                      <a:pt x="1464" y="529"/>
                    </a:lnTo>
                    <a:lnTo>
                      <a:pt x="1453" y="529"/>
                    </a:lnTo>
                    <a:lnTo>
                      <a:pt x="1431" y="503"/>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8" name="Freeform 74"/>
              <p:cNvSpPr>
                <a:spLocks/>
              </p:cNvSpPr>
              <p:nvPr/>
            </p:nvSpPr>
            <p:spPr bwMode="auto">
              <a:xfrm>
                <a:off x="10674" y="1019"/>
                <a:ext cx="1506" cy="566"/>
              </a:xfrm>
              <a:custGeom>
                <a:avLst/>
                <a:gdLst/>
                <a:ahLst/>
                <a:cxnLst>
                  <a:cxn ang="0">
                    <a:pos x="1373" y="389"/>
                  </a:cxn>
                  <a:cxn ang="0">
                    <a:pos x="1364" y="396"/>
                  </a:cxn>
                  <a:cxn ang="0">
                    <a:pos x="1356" y="403"/>
                  </a:cxn>
                  <a:cxn ang="0">
                    <a:pos x="1355" y="416"/>
                  </a:cxn>
                  <a:cxn ang="0">
                    <a:pos x="1362" y="424"/>
                  </a:cxn>
                  <a:cxn ang="0">
                    <a:pos x="1405" y="473"/>
                  </a:cxn>
                  <a:cxn ang="0">
                    <a:pos x="1475" y="497"/>
                  </a:cxn>
                  <a:cxn ang="0">
                    <a:pos x="1462" y="535"/>
                  </a:cxn>
                  <a:cxn ang="0">
                    <a:pos x="1475" y="535"/>
                  </a:cxn>
                  <a:cxn ang="0">
                    <a:pos x="1506" y="529"/>
                  </a:cxn>
                  <a:cxn ang="0">
                    <a:pos x="1393" y="398"/>
                  </a:cxn>
                  <a:cxn ang="0">
                    <a:pos x="1385" y="389"/>
                  </a:cxn>
                  <a:cxn ang="0">
                    <a:pos x="1373" y="389"/>
                  </a:cxn>
                </a:cxnLst>
                <a:rect l="0" t="0" r="r" b="b"/>
                <a:pathLst>
                  <a:path w="1506" h="566">
                    <a:moveTo>
                      <a:pt x="1373" y="389"/>
                    </a:moveTo>
                    <a:lnTo>
                      <a:pt x="1364" y="396"/>
                    </a:lnTo>
                    <a:lnTo>
                      <a:pt x="1356" y="403"/>
                    </a:lnTo>
                    <a:lnTo>
                      <a:pt x="1355" y="416"/>
                    </a:lnTo>
                    <a:lnTo>
                      <a:pt x="1362" y="424"/>
                    </a:lnTo>
                    <a:lnTo>
                      <a:pt x="1405" y="473"/>
                    </a:lnTo>
                    <a:lnTo>
                      <a:pt x="1475" y="497"/>
                    </a:lnTo>
                    <a:lnTo>
                      <a:pt x="1462" y="535"/>
                    </a:lnTo>
                    <a:lnTo>
                      <a:pt x="1475" y="535"/>
                    </a:lnTo>
                    <a:lnTo>
                      <a:pt x="1506" y="529"/>
                    </a:lnTo>
                    <a:lnTo>
                      <a:pt x="1393" y="398"/>
                    </a:lnTo>
                    <a:lnTo>
                      <a:pt x="1385" y="389"/>
                    </a:lnTo>
                    <a:lnTo>
                      <a:pt x="1373" y="38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9" name="Freeform 75"/>
              <p:cNvSpPr>
                <a:spLocks/>
              </p:cNvSpPr>
              <p:nvPr/>
            </p:nvSpPr>
            <p:spPr bwMode="auto">
              <a:xfrm>
                <a:off x="10674" y="1019"/>
                <a:ext cx="1506" cy="566"/>
              </a:xfrm>
              <a:custGeom>
                <a:avLst/>
                <a:gdLst/>
                <a:ahLst/>
                <a:cxnLst>
                  <a:cxn ang="0">
                    <a:pos x="1465" y="496"/>
                  </a:cxn>
                  <a:cxn ang="0">
                    <a:pos x="1431" y="503"/>
                  </a:cxn>
                  <a:cxn ang="0">
                    <a:pos x="1453" y="529"/>
                  </a:cxn>
                  <a:cxn ang="0">
                    <a:pos x="1465" y="496"/>
                  </a:cxn>
                </a:cxnLst>
                <a:rect l="0" t="0" r="r" b="b"/>
                <a:pathLst>
                  <a:path w="1506" h="566">
                    <a:moveTo>
                      <a:pt x="1465" y="496"/>
                    </a:moveTo>
                    <a:lnTo>
                      <a:pt x="1431" y="503"/>
                    </a:lnTo>
                    <a:lnTo>
                      <a:pt x="1453" y="529"/>
                    </a:lnTo>
                    <a:lnTo>
                      <a:pt x="1465" y="496"/>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0" name="Freeform 76"/>
              <p:cNvSpPr>
                <a:spLocks/>
              </p:cNvSpPr>
              <p:nvPr/>
            </p:nvSpPr>
            <p:spPr bwMode="auto">
              <a:xfrm>
                <a:off x="10674" y="1019"/>
                <a:ext cx="1506" cy="566"/>
              </a:xfrm>
              <a:custGeom>
                <a:avLst/>
                <a:gdLst/>
                <a:ahLst/>
                <a:cxnLst>
                  <a:cxn ang="0">
                    <a:pos x="1473" y="496"/>
                  </a:cxn>
                  <a:cxn ang="0">
                    <a:pos x="1465" y="496"/>
                  </a:cxn>
                  <a:cxn ang="0">
                    <a:pos x="1453" y="529"/>
                  </a:cxn>
                  <a:cxn ang="0">
                    <a:pos x="1464" y="529"/>
                  </a:cxn>
                  <a:cxn ang="0">
                    <a:pos x="1475" y="497"/>
                  </a:cxn>
                  <a:cxn ang="0">
                    <a:pos x="1473" y="496"/>
                  </a:cxn>
                </a:cxnLst>
                <a:rect l="0" t="0" r="r" b="b"/>
                <a:pathLst>
                  <a:path w="1506" h="566">
                    <a:moveTo>
                      <a:pt x="1473" y="496"/>
                    </a:moveTo>
                    <a:lnTo>
                      <a:pt x="1465" y="496"/>
                    </a:lnTo>
                    <a:lnTo>
                      <a:pt x="1453" y="529"/>
                    </a:lnTo>
                    <a:lnTo>
                      <a:pt x="1464" y="529"/>
                    </a:lnTo>
                    <a:lnTo>
                      <a:pt x="1475" y="497"/>
                    </a:lnTo>
                    <a:lnTo>
                      <a:pt x="1473" y="496"/>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1" name="Freeform 77"/>
              <p:cNvSpPr>
                <a:spLocks/>
              </p:cNvSpPr>
              <p:nvPr/>
            </p:nvSpPr>
            <p:spPr bwMode="auto">
              <a:xfrm>
                <a:off x="10674" y="1019"/>
                <a:ext cx="1506" cy="566"/>
              </a:xfrm>
              <a:custGeom>
                <a:avLst/>
                <a:gdLst/>
                <a:ahLst/>
                <a:cxnLst>
                  <a:cxn ang="0">
                    <a:pos x="12" y="0"/>
                  </a:cxn>
                  <a:cxn ang="0">
                    <a:pos x="0" y="37"/>
                  </a:cxn>
                  <a:cxn ang="0">
                    <a:pos x="1392" y="511"/>
                  </a:cxn>
                  <a:cxn ang="0">
                    <a:pos x="1431" y="503"/>
                  </a:cxn>
                  <a:cxn ang="0">
                    <a:pos x="1405" y="473"/>
                  </a:cxn>
                  <a:cxn ang="0">
                    <a:pos x="12" y="0"/>
                  </a:cxn>
                </a:cxnLst>
                <a:rect l="0" t="0" r="r" b="b"/>
                <a:pathLst>
                  <a:path w="1506" h="566">
                    <a:moveTo>
                      <a:pt x="12" y="0"/>
                    </a:moveTo>
                    <a:lnTo>
                      <a:pt x="0" y="37"/>
                    </a:lnTo>
                    <a:lnTo>
                      <a:pt x="1392" y="511"/>
                    </a:lnTo>
                    <a:lnTo>
                      <a:pt x="1431" y="503"/>
                    </a:lnTo>
                    <a:lnTo>
                      <a:pt x="1405" y="473"/>
                    </a:lnTo>
                    <a:lnTo>
                      <a:pt x="12"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2" name="Freeform 78"/>
              <p:cNvSpPr>
                <a:spLocks/>
              </p:cNvSpPr>
              <p:nvPr/>
            </p:nvSpPr>
            <p:spPr bwMode="auto">
              <a:xfrm>
                <a:off x="10674" y="1019"/>
                <a:ext cx="1506" cy="566"/>
              </a:xfrm>
              <a:custGeom>
                <a:avLst/>
                <a:gdLst/>
                <a:ahLst/>
                <a:cxnLst>
                  <a:cxn ang="0">
                    <a:pos x="1405" y="473"/>
                  </a:cxn>
                  <a:cxn ang="0">
                    <a:pos x="1431" y="503"/>
                  </a:cxn>
                  <a:cxn ang="0">
                    <a:pos x="1465" y="496"/>
                  </a:cxn>
                  <a:cxn ang="0">
                    <a:pos x="1473" y="496"/>
                  </a:cxn>
                  <a:cxn ang="0">
                    <a:pos x="1405" y="473"/>
                  </a:cxn>
                </a:cxnLst>
                <a:rect l="0" t="0" r="r" b="b"/>
                <a:pathLst>
                  <a:path w="1506" h="566">
                    <a:moveTo>
                      <a:pt x="1405" y="473"/>
                    </a:moveTo>
                    <a:lnTo>
                      <a:pt x="1431" y="503"/>
                    </a:lnTo>
                    <a:lnTo>
                      <a:pt x="1465" y="496"/>
                    </a:lnTo>
                    <a:lnTo>
                      <a:pt x="1473" y="496"/>
                    </a:lnTo>
                    <a:lnTo>
                      <a:pt x="1405" y="473"/>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103" name="Group 79"/>
            <p:cNvGrpSpPr>
              <a:grpSpLocks/>
            </p:cNvGrpSpPr>
            <p:nvPr/>
          </p:nvGrpSpPr>
          <p:grpSpPr bwMode="auto">
            <a:xfrm>
              <a:off x="9165" y="606"/>
              <a:ext cx="1515" cy="1035"/>
              <a:chOff x="9165" y="606"/>
              <a:chExt cx="1515" cy="1035"/>
            </a:xfrm>
          </p:grpSpPr>
          <p:sp>
            <p:nvSpPr>
              <p:cNvPr id="1104" name="Freeform 80"/>
              <p:cNvSpPr>
                <a:spLocks/>
              </p:cNvSpPr>
              <p:nvPr/>
            </p:nvSpPr>
            <p:spPr bwMode="auto">
              <a:xfrm>
                <a:off x="9165" y="606"/>
                <a:ext cx="1515" cy="1035"/>
              </a:xfrm>
              <a:custGeom>
                <a:avLst/>
                <a:gdLst/>
                <a:ahLst/>
                <a:cxnLst>
                  <a:cxn ang="0">
                    <a:pos x="0" y="1035"/>
                  </a:cxn>
                  <a:cxn ang="0">
                    <a:pos x="1515" y="1035"/>
                  </a:cxn>
                  <a:cxn ang="0">
                    <a:pos x="1515" y="0"/>
                  </a:cxn>
                  <a:cxn ang="0">
                    <a:pos x="0" y="0"/>
                  </a:cxn>
                  <a:cxn ang="0">
                    <a:pos x="0" y="1035"/>
                  </a:cxn>
                </a:cxnLst>
                <a:rect l="0" t="0" r="r" b="b"/>
                <a:pathLst>
                  <a:path w="1515" h="1035">
                    <a:moveTo>
                      <a:pt x="0" y="1035"/>
                    </a:moveTo>
                    <a:lnTo>
                      <a:pt x="1515" y="1035"/>
                    </a:lnTo>
                    <a:lnTo>
                      <a:pt x="1515" y="0"/>
                    </a:lnTo>
                    <a:lnTo>
                      <a:pt x="0" y="0"/>
                    </a:lnTo>
                    <a:lnTo>
                      <a:pt x="0" y="1035"/>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105" name="Group 81"/>
            <p:cNvGrpSpPr>
              <a:grpSpLocks/>
            </p:cNvGrpSpPr>
            <p:nvPr/>
          </p:nvGrpSpPr>
          <p:grpSpPr bwMode="auto">
            <a:xfrm>
              <a:off x="9165" y="606"/>
              <a:ext cx="1515" cy="1035"/>
              <a:chOff x="9165" y="606"/>
              <a:chExt cx="1515" cy="1035"/>
            </a:xfrm>
          </p:grpSpPr>
          <p:sp>
            <p:nvSpPr>
              <p:cNvPr id="1106" name="Freeform 82"/>
              <p:cNvSpPr>
                <a:spLocks/>
              </p:cNvSpPr>
              <p:nvPr/>
            </p:nvSpPr>
            <p:spPr bwMode="auto">
              <a:xfrm>
                <a:off x="9165" y="606"/>
                <a:ext cx="1515" cy="1035"/>
              </a:xfrm>
              <a:custGeom>
                <a:avLst/>
                <a:gdLst/>
                <a:ahLst/>
                <a:cxnLst>
                  <a:cxn ang="0">
                    <a:pos x="0" y="1035"/>
                  </a:cxn>
                  <a:cxn ang="0">
                    <a:pos x="1515" y="1035"/>
                  </a:cxn>
                  <a:cxn ang="0">
                    <a:pos x="1515" y="0"/>
                  </a:cxn>
                  <a:cxn ang="0">
                    <a:pos x="0" y="0"/>
                  </a:cxn>
                  <a:cxn ang="0">
                    <a:pos x="0" y="1035"/>
                  </a:cxn>
                </a:cxnLst>
                <a:rect l="0" t="0" r="r" b="b"/>
                <a:pathLst>
                  <a:path w="1515" h="1035">
                    <a:moveTo>
                      <a:pt x="0" y="1035"/>
                    </a:moveTo>
                    <a:lnTo>
                      <a:pt x="1515" y="1035"/>
                    </a:lnTo>
                    <a:lnTo>
                      <a:pt x="1515" y="0"/>
                    </a:lnTo>
                    <a:lnTo>
                      <a:pt x="0" y="0"/>
                    </a:lnTo>
                    <a:lnTo>
                      <a:pt x="0" y="1035"/>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107" name="Picture 83"/>
              <p:cNvPicPr>
                <a:picLocks noChangeAspect="1" noChangeArrowheads="1"/>
              </p:cNvPicPr>
              <p:nvPr/>
            </p:nvPicPr>
            <p:blipFill>
              <a:blip r:embed="rId7" cstate="print"/>
              <a:srcRect/>
              <a:stretch>
                <a:fillRect/>
              </a:stretch>
            </p:blipFill>
            <p:spPr bwMode="auto">
              <a:xfrm>
                <a:off x="9184" y="697"/>
                <a:ext cx="1476" cy="852"/>
              </a:xfrm>
              <a:prstGeom prst="rect">
                <a:avLst/>
              </a:prstGeom>
              <a:noFill/>
            </p:spPr>
          </p:pic>
        </p:grpSp>
        <p:grpSp>
          <p:nvGrpSpPr>
            <p:cNvPr id="1108" name="Group 84"/>
            <p:cNvGrpSpPr>
              <a:grpSpLocks/>
            </p:cNvGrpSpPr>
            <p:nvPr/>
          </p:nvGrpSpPr>
          <p:grpSpPr bwMode="auto">
            <a:xfrm>
              <a:off x="3555" y="366"/>
              <a:ext cx="1065" cy="1485"/>
              <a:chOff x="3555" y="366"/>
              <a:chExt cx="1065" cy="1485"/>
            </a:xfrm>
          </p:grpSpPr>
          <p:sp>
            <p:nvSpPr>
              <p:cNvPr id="1109" name="Freeform 85"/>
              <p:cNvSpPr>
                <a:spLocks/>
              </p:cNvSpPr>
              <p:nvPr/>
            </p:nvSpPr>
            <p:spPr bwMode="auto">
              <a:xfrm>
                <a:off x="3555" y="366"/>
                <a:ext cx="1065" cy="1485"/>
              </a:xfrm>
              <a:custGeom>
                <a:avLst/>
                <a:gdLst/>
                <a:ahLst/>
                <a:cxnLst>
                  <a:cxn ang="0">
                    <a:pos x="533" y="0"/>
                  </a:cxn>
                  <a:cxn ang="0">
                    <a:pos x="446" y="3"/>
                  </a:cxn>
                  <a:cxn ang="0">
                    <a:pos x="364" y="12"/>
                  </a:cxn>
                  <a:cxn ang="0">
                    <a:pos x="288" y="27"/>
                  </a:cxn>
                  <a:cxn ang="0">
                    <a:pos x="218" y="47"/>
                  </a:cxn>
                  <a:cxn ang="0">
                    <a:pos x="156" y="72"/>
                  </a:cxn>
                  <a:cxn ang="0">
                    <a:pos x="103" y="101"/>
                  </a:cxn>
                  <a:cxn ang="0">
                    <a:pos x="42" y="151"/>
                  </a:cxn>
                  <a:cxn ang="0">
                    <a:pos x="7" y="207"/>
                  </a:cxn>
                  <a:cxn ang="0">
                    <a:pos x="0" y="247"/>
                  </a:cxn>
                  <a:cxn ang="0">
                    <a:pos x="0" y="1237"/>
                  </a:cxn>
                  <a:cxn ang="0">
                    <a:pos x="15" y="1297"/>
                  </a:cxn>
                  <a:cxn ang="0">
                    <a:pos x="59" y="1351"/>
                  </a:cxn>
                  <a:cxn ang="0">
                    <a:pos x="128" y="1398"/>
                  </a:cxn>
                  <a:cxn ang="0">
                    <a:pos x="186" y="1425"/>
                  </a:cxn>
                  <a:cxn ang="0">
                    <a:pos x="252" y="1448"/>
                  </a:cxn>
                  <a:cxn ang="0">
                    <a:pos x="325" y="1465"/>
                  </a:cxn>
                  <a:cxn ang="0">
                    <a:pos x="405" y="1477"/>
                  </a:cxn>
                  <a:cxn ang="0">
                    <a:pos x="489" y="1484"/>
                  </a:cxn>
                  <a:cxn ang="0">
                    <a:pos x="533" y="1485"/>
                  </a:cxn>
                  <a:cxn ang="0">
                    <a:pos x="576" y="1484"/>
                  </a:cxn>
                  <a:cxn ang="0">
                    <a:pos x="661" y="1477"/>
                  </a:cxn>
                  <a:cxn ang="0">
                    <a:pos x="740" y="1465"/>
                  </a:cxn>
                  <a:cxn ang="0">
                    <a:pos x="813" y="1448"/>
                  </a:cxn>
                  <a:cxn ang="0">
                    <a:pos x="879" y="1425"/>
                  </a:cxn>
                  <a:cxn ang="0">
                    <a:pos x="937" y="1398"/>
                  </a:cxn>
                  <a:cxn ang="0">
                    <a:pos x="1006" y="1351"/>
                  </a:cxn>
                  <a:cxn ang="0">
                    <a:pos x="1050" y="1297"/>
                  </a:cxn>
                  <a:cxn ang="0">
                    <a:pos x="1065" y="1237"/>
                  </a:cxn>
                  <a:cxn ang="0">
                    <a:pos x="1065" y="247"/>
                  </a:cxn>
                  <a:cxn ang="0">
                    <a:pos x="1050" y="188"/>
                  </a:cxn>
                  <a:cxn ang="0">
                    <a:pos x="1006" y="133"/>
                  </a:cxn>
                  <a:cxn ang="0">
                    <a:pos x="937" y="86"/>
                  </a:cxn>
                  <a:cxn ang="0">
                    <a:pos x="879" y="59"/>
                  </a:cxn>
                  <a:cxn ang="0">
                    <a:pos x="813" y="37"/>
                  </a:cxn>
                  <a:cxn ang="0">
                    <a:pos x="740" y="19"/>
                  </a:cxn>
                  <a:cxn ang="0">
                    <a:pos x="661" y="7"/>
                  </a:cxn>
                  <a:cxn ang="0">
                    <a:pos x="576" y="0"/>
                  </a:cxn>
                  <a:cxn ang="0">
                    <a:pos x="533" y="0"/>
                  </a:cxn>
                </a:cxnLst>
                <a:rect l="0" t="0" r="r" b="b"/>
                <a:pathLst>
                  <a:path w="1065" h="1485">
                    <a:moveTo>
                      <a:pt x="533" y="0"/>
                    </a:moveTo>
                    <a:lnTo>
                      <a:pt x="446" y="3"/>
                    </a:lnTo>
                    <a:lnTo>
                      <a:pt x="364" y="12"/>
                    </a:lnTo>
                    <a:lnTo>
                      <a:pt x="288" y="27"/>
                    </a:lnTo>
                    <a:lnTo>
                      <a:pt x="218" y="47"/>
                    </a:lnTo>
                    <a:lnTo>
                      <a:pt x="156" y="72"/>
                    </a:lnTo>
                    <a:lnTo>
                      <a:pt x="103" y="101"/>
                    </a:lnTo>
                    <a:lnTo>
                      <a:pt x="42" y="151"/>
                    </a:lnTo>
                    <a:lnTo>
                      <a:pt x="7" y="207"/>
                    </a:lnTo>
                    <a:lnTo>
                      <a:pt x="0" y="247"/>
                    </a:lnTo>
                    <a:lnTo>
                      <a:pt x="0" y="1237"/>
                    </a:lnTo>
                    <a:lnTo>
                      <a:pt x="15" y="1297"/>
                    </a:lnTo>
                    <a:lnTo>
                      <a:pt x="59" y="1351"/>
                    </a:lnTo>
                    <a:lnTo>
                      <a:pt x="128" y="1398"/>
                    </a:lnTo>
                    <a:lnTo>
                      <a:pt x="186" y="1425"/>
                    </a:lnTo>
                    <a:lnTo>
                      <a:pt x="252" y="1448"/>
                    </a:lnTo>
                    <a:lnTo>
                      <a:pt x="325" y="1465"/>
                    </a:lnTo>
                    <a:lnTo>
                      <a:pt x="405" y="1477"/>
                    </a:lnTo>
                    <a:lnTo>
                      <a:pt x="489" y="1484"/>
                    </a:lnTo>
                    <a:lnTo>
                      <a:pt x="533" y="1485"/>
                    </a:lnTo>
                    <a:lnTo>
                      <a:pt x="576" y="1484"/>
                    </a:lnTo>
                    <a:lnTo>
                      <a:pt x="661" y="1477"/>
                    </a:lnTo>
                    <a:lnTo>
                      <a:pt x="740" y="1465"/>
                    </a:lnTo>
                    <a:lnTo>
                      <a:pt x="813" y="1448"/>
                    </a:lnTo>
                    <a:lnTo>
                      <a:pt x="879" y="1425"/>
                    </a:lnTo>
                    <a:lnTo>
                      <a:pt x="937" y="1398"/>
                    </a:lnTo>
                    <a:lnTo>
                      <a:pt x="1006" y="1351"/>
                    </a:lnTo>
                    <a:lnTo>
                      <a:pt x="1050" y="1297"/>
                    </a:lnTo>
                    <a:lnTo>
                      <a:pt x="1065" y="1237"/>
                    </a:lnTo>
                    <a:lnTo>
                      <a:pt x="1065" y="247"/>
                    </a:lnTo>
                    <a:lnTo>
                      <a:pt x="1050" y="188"/>
                    </a:lnTo>
                    <a:lnTo>
                      <a:pt x="1006" y="133"/>
                    </a:lnTo>
                    <a:lnTo>
                      <a:pt x="937" y="86"/>
                    </a:lnTo>
                    <a:lnTo>
                      <a:pt x="879" y="59"/>
                    </a:lnTo>
                    <a:lnTo>
                      <a:pt x="813" y="37"/>
                    </a:lnTo>
                    <a:lnTo>
                      <a:pt x="740" y="19"/>
                    </a:lnTo>
                    <a:lnTo>
                      <a:pt x="661" y="7"/>
                    </a:lnTo>
                    <a:lnTo>
                      <a:pt x="576" y="0"/>
                    </a:lnTo>
                    <a:lnTo>
                      <a:pt x="533"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110" name="Group 86"/>
            <p:cNvGrpSpPr>
              <a:grpSpLocks/>
            </p:cNvGrpSpPr>
            <p:nvPr/>
          </p:nvGrpSpPr>
          <p:grpSpPr bwMode="auto">
            <a:xfrm>
              <a:off x="3555" y="613"/>
              <a:ext cx="1065" cy="248"/>
              <a:chOff x="3555" y="613"/>
              <a:chExt cx="1065" cy="248"/>
            </a:xfrm>
          </p:grpSpPr>
          <p:sp>
            <p:nvSpPr>
              <p:cNvPr id="1111" name="Freeform 87"/>
              <p:cNvSpPr>
                <a:spLocks/>
              </p:cNvSpPr>
              <p:nvPr/>
            </p:nvSpPr>
            <p:spPr bwMode="auto">
              <a:xfrm>
                <a:off x="3555" y="613"/>
                <a:ext cx="1065" cy="248"/>
              </a:xfrm>
              <a:custGeom>
                <a:avLst/>
                <a:gdLst/>
                <a:ahLst/>
                <a:cxnLst>
                  <a:cxn ang="0">
                    <a:pos x="1065" y="0"/>
                  </a:cxn>
                  <a:cxn ang="0">
                    <a:pos x="1050" y="60"/>
                  </a:cxn>
                  <a:cxn ang="0">
                    <a:pos x="1006" y="114"/>
                  </a:cxn>
                  <a:cxn ang="0">
                    <a:pos x="937" y="161"/>
                  </a:cxn>
                  <a:cxn ang="0">
                    <a:pos x="879" y="188"/>
                  </a:cxn>
                  <a:cxn ang="0">
                    <a:pos x="813" y="211"/>
                  </a:cxn>
                  <a:cxn ang="0">
                    <a:pos x="740" y="228"/>
                  </a:cxn>
                  <a:cxn ang="0">
                    <a:pos x="661" y="240"/>
                  </a:cxn>
                  <a:cxn ang="0">
                    <a:pos x="576" y="247"/>
                  </a:cxn>
                  <a:cxn ang="0">
                    <a:pos x="533" y="248"/>
                  </a:cxn>
                  <a:cxn ang="0">
                    <a:pos x="489" y="247"/>
                  </a:cxn>
                  <a:cxn ang="0">
                    <a:pos x="405" y="240"/>
                  </a:cxn>
                  <a:cxn ang="0">
                    <a:pos x="325" y="228"/>
                  </a:cxn>
                  <a:cxn ang="0">
                    <a:pos x="252" y="211"/>
                  </a:cxn>
                  <a:cxn ang="0">
                    <a:pos x="186" y="188"/>
                  </a:cxn>
                  <a:cxn ang="0">
                    <a:pos x="128" y="161"/>
                  </a:cxn>
                  <a:cxn ang="0">
                    <a:pos x="59" y="114"/>
                  </a:cxn>
                  <a:cxn ang="0">
                    <a:pos x="15" y="60"/>
                  </a:cxn>
                  <a:cxn ang="0">
                    <a:pos x="2" y="20"/>
                  </a:cxn>
                  <a:cxn ang="0">
                    <a:pos x="0" y="0"/>
                  </a:cxn>
                </a:cxnLst>
                <a:rect l="0" t="0" r="r" b="b"/>
                <a:pathLst>
                  <a:path w="1065" h="248">
                    <a:moveTo>
                      <a:pt x="1065" y="0"/>
                    </a:moveTo>
                    <a:lnTo>
                      <a:pt x="1050" y="60"/>
                    </a:lnTo>
                    <a:lnTo>
                      <a:pt x="1006" y="114"/>
                    </a:lnTo>
                    <a:lnTo>
                      <a:pt x="937" y="161"/>
                    </a:lnTo>
                    <a:lnTo>
                      <a:pt x="879" y="188"/>
                    </a:lnTo>
                    <a:lnTo>
                      <a:pt x="813" y="211"/>
                    </a:lnTo>
                    <a:lnTo>
                      <a:pt x="740" y="228"/>
                    </a:lnTo>
                    <a:lnTo>
                      <a:pt x="661" y="240"/>
                    </a:lnTo>
                    <a:lnTo>
                      <a:pt x="576" y="247"/>
                    </a:lnTo>
                    <a:lnTo>
                      <a:pt x="533" y="248"/>
                    </a:lnTo>
                    <a:lnTo>
                      <a:pt x="489" y="247"/>
                    </a:lnTo>
                    <a:lnTo>
                      <a:pt x="405" y="240"/>
                    </a:lnTo>
                    <a:lnTo>
                      <a:pt x="325" y="228"/>
                    </a:lnTo>
                    <a:lnTo>
                      <a:pt x="252" y="211"/>
                    </a:lnTo>
                    <a:lnTo>
                      <a:pt x="186" y="188"/>
                    </a:lnTo>
                    <a:lnTo>
                      <a:pt x="128" y="161"/>
                    </a:lnTo>
                    <a:lnTo>
                      <a:pt x="59" y="114"/>
                    </a:lnTo>
                    <a:lnTo>
                      <a:pt x="15" y="60"/>
                    </a:lnTo>
                    <a:lnTo>
                      <a:pt x="2" y="20"/>
                    </a:lnTo>
                    <a:lnTo>
                      <a:pt x="0" y="0"/>
                    </a:lnTo>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112" name="Group 88"/>
            <p:cNvGrpSpPr>
              <a:grpSpLocks/>
            </p:cNvGrpSpPr>
            <p:nvPr/>
          </p:nvGrpSpPr>
          <p:grpSpPr bwMode="auto">
            <a:xfrm>
              <a:off x="3555" y="366"/>
              <a:ext cx="1065" cy="1485"/>
              <a:chOff x="3555" y="366"/>
              <a:chExt cx="1065" cy="1485"/>
            </a:xfrm>
          </p:grpSpPr>
          <p:sp>
            <p:nvSpPr>
              <p:cNvPr id="1113" name="Freeform 89"/>
              <p:cNvSpPr>
                <a:spLocks/>
              </p:cNvSpPr>
              <p:nvPr/>
            </p:nvSpPr>
            <p:spPr bwMode="auto">
              <a:xfrm>
                <a:off x="3555" y="366"/>
                <a:ext cx="1065" cy="1485"/>
              </a:xfrm>
              <a:custGeom>
                <a:avLst/>
                <a:gdLst/>
                <a:ahLst/>
                <a:cxnLst>
                  <a:cxn ang="0">
                    <a:pos x="0" y="247"/>
                  </a:cxn>
                  <a:cxn ang="0">
                    <a:pos x="15" y="188"/>
                  </a:cxn>
                  <a:cxn ang="0">
                    <a:pos x="59" y="133"/>
                  </a:cxn>
                  <a:cxn ang="0">
                    <a:pos x="128" y="86"/>
                  </a:cxn>
                  <a:cxn ang="0">
                    <a:pos x="186" y="59"/>
                  </a:cxn>
                  <a:cxn ang="0">
                    <a:pos x="252" y="37"/>
                  </a:cxn>
                  <a:cxn ang="0">
                    <a:pos x="325" y="19"/>
                  </a:cxn>
                  <a:cxn ang="0">
                    <a:pos x="405" y="7"/>
                  </a:cxn>
                  <a:cxn ang="0">
                    <a:pos x="489" y="0"/>
                  </a:cxn>
                  <a:cxn ang="0">
                    <a:pos x="533" y="0"/>
                  </a:cxn>
                  <a:cxn ang="0">
                    <a:pos x="576" y="0"/>
                  </a:cxn>
                  <a:cxn ang="0">
                    <a:pos x="661" y="7"/>
                  </a:cxn>
                  <a:cxn ang="0">
                    <a:pos x="740" y="19"/>
                  </a:cxn>
                  <a:cxn ang="0">
                    <a:pos x="813" y="37"/>
                  </a:cxn>
                  <a:cxn ang="0">
                    <a:pos x="879" y="59"/>
                  </a:cxn>
                  <a:cxn ang="0">
                    <a:pos x="937" y="86"/>
                  </a:cxn>
                  <a:cxn ang="0">
                    <a:pos x="1006" y="133"/>
                  </a:cxn>
                  <a:cxn ang="0">
                    <a:pos x="1050" y="188"/>
                  </a:cxn>
                  <a:cxn ang="0">
                    <a:pos x="1065" y="247"/>
                  </a:cxn>
                  <a:cxn ang="0">
                    <a:pos x="1065" y="1237"/>
                  </a:cxn>
                  <a:cxn ang="0">
                    <a:pos x="1050" y="1297"/>
                  </a:cxn>
                  <a:cxn ang="0">
                    <a:pos x="1006" y="1351"/>
                  </a:cxn>
                  <a:cxn ang="0">
                    <a:pos x="937" y="1398"/>
                  </a:cxn>
                  <a:cxn ang="0">
                    <a:pos x="879" y="1425"/>
                  </a:cxn>
                  <a:cxn ang="0">
                    <a:pos x="813" y="1448"/>
                  </a:cxn>
                  <a:cxn ang="0">
                    <a:pos x="740" y="1465"/>
                  </a:cxn>
                  <a:cxn ang="0">
                    <a:pos x="661" y="1477"/>
                  </a:cxn>
                  <a:cxn ang="0">
                    <a:pos x="576" y="1484"/>
                  </a:cxn>
                  <a:cxn ang="0">
                    <a:pos x="533" y="1485"/>
                  </a:cxn>
                  <a:cxn ang="0">
                    <a:pos x="489" y="1484"/>
                  </a:cxn>
                  <a:cxn ang="0">
                    <a:pos x="405" y="1477"/>
                  </a:cxn>
                  <a:cxn ang="0">
                    <a:pos x="325" y="1465"/>
                  </a:cxn>
                  <a:cxn ang="0">
                    <a:pos x="252" y="1448"/>
                  </a:cxn>
                  <a:cxn ang="0">
                    <a:pos x="186" y="1425"/>
                  </a:cxn>
                  <a:cxn ang="0">
                    <a:pos x="128" y="1398"/>
                  </a:cxn>
                  <a:cxn ang="0">
                    <a:pos x="59" y="1351"/>
                  </a:cxn>
                  <a:cxn ang="0">
                    <a:pos x="15" y="1297"/>
                  </a:cxn>
                  <a:cxn ang="0">
                    <a:pos x="0" y="1237"/>
                  </a:cxn>
                  <a:cxn ang="0">
                    <a:pos x="0" y="247"/>
                  </a:cxn>
                </a:cxnLst>
                <a:rect l="0" t="0" r="r" b="b"/>
                <a:pathLst>
                  <a:path w="1065" h="1485">
                    <a:moveTo>
                      <a:pt x="0" y="247"/>
                    </a:moveTo>
                    <a:lnTo>
                      <a:pt x="15" y="188"/>
                    </a:lnTo>
                    <a:lnTo>
                      <a:pt x="59" y="133"/>
                    </a:lnTo>
                    <a:lnTo>
                      <a:pt x="128" y="86"/>
                    </a:lnTo>
                    <a:lnTo>
                      <a:pt x="186" y="59"/>
                    </a:lnTo>
                    <a:lnTo>
                      <a:pt x="252" y="37"/>
                    </a:lnTo>
                    <a:lnTo>
                      <a:pt x="325" y="19"/>
                    </a:lnTo>
                    <a:lnTo>
                      <a:pt x="405" y="7"/>
                    </a:lnTo>
                    <a:lnTo>
                      <a:pt x="489" y="0"/>
                    </a:lnTo>
                    <a:lnTo>
                      <a:pt x="533" y="0"/>
                    </a:lnTo>
                    <a:lnTo>
                      <a:pt x="576" y="0"/>
                    </a:lnTo>
                    <a:lnTo>
                      <a:pt x="661" y="7"/>
                    </a:lnTo>
                    <a:lnTo>
                      <a:pt x="740" y="19"/>
                    </a:lnTo>
                    <a:lnTo>
                      <a:pt x="813" y="37"/>
                    </a:lnTo>
                    <a:lnTo>
                      <a:pt x="879" y="59"/>
                    </a:lnTo>
                    <a:lnTo>
                      <a:pt x="937" y="86"/>
                    </a:lnTo>
                    <a:lnTo>
                      <a:pt x="1006" y="133"/>
                    </a:lnTo>
                    <a:lnTo>
                      <a:pt x="1050" y="188"/>
                    </a:lnTo>
                    <a:lnTo>
                      <a:pt x="1065" y="247"/>
                    </a:lnTo>
                    <a:lnTo>
                      <a:pt x="1065" y="1237"/>
                    </a:lnTo>
                    <a:lnTo>
                      <a:pt x="1050" y="1297"/>
                    </a:lnTo>
                    <a:lnTo>
                      <a:pt x="1006" y="1351"/>
                    </a:lnTo>
                    <a:lnTo>
                      <a:pt x="937" y="1398"/>
                    </a:lnTo>
                    <a:lnTo>
                      <a:pt x="879" y="1425"/>
                    </a:lnTo>
                    <a:lnTo>
                      <a:pt x="813" y="1448"/>
                    </a:lnTo>
                    <a:lnTo>
                      <a:pt x="740" y="1465"/>
                    </a:lnTo>
                    <a:lnTo>
                      <a:pt x="661" y="1477"/>
                    </a:lnTo>
                    <a:lnTo>
                      <a:pt x="576" y="1484"/>
                    </a:lnTo>
                    <a:lnTo>
                      <a:pt x="533" y="1485"/>
                    </a:lnTo>
                    <a:lnTo>
                      <a:pt x="489" y="1484"/>
                    </a:lnTo>
                    <a:lnTo>
                      <a:pt x="405" y="1477"/>
                    </a:lnTo>
                    <a:lnTo>
                      <a:pt x="325" y="1465"/>
                    </a:lnTo>
                    <a:lnTo>
                      <a:pt x="252" y="1448"/>
                    </a:lnTo>
                    <a:lnTo>
                      <a:pt x="186" y="1425"/>
                    </a:lnTo>
                    <a:lnTo>
                      <a:pt x="128" y="1398"/>
                    </a:lnTo>
                    <a:lnTo>
                      <a:pt x="59" y="1351"/>
                    </a:lnTo>
                    <a:lnTo>
                      <a:pt x="15" y="1297"/>
                    </a:lnTo>
                    <a:lnTo>
                      <a:pt x="0" y="1237"/>
                    </a:lnTo>
                    <a:lnTo>
                      <a:pt x="0" y="247"/>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114" name="Picture 90"/>
              <p:cNvPicPr>
                <a:picLocks noChangeAspect="1" noChangeArrowheads="1"/>
              </p:cNvPicPr>
              <p:nvPr/>
            </p:nvPicPr>
            <p:blipFill>
              <a:blip r:embed="rId13" cstate="print"/>
              <a:srcRect/>
              <a:stretch>
                <a:fillRect/>
              </a:stretch>
            </p:blipFill>
            <p:spPr bwMode="auto">
              <a:xfrm>
                <a:off x="3576" y="953"/>
                <a:ext cx="1024" cy="560"/>
              </a:xfrm>
              <a:prstGeom prst="rect">
                <a:avLst/>
              </a:prstGeom>
              <a:noFill/>
            </p:spPr>
          </p:pic>
          <p:pic>
            <p:nvPicPr>
              <p:cNvPr id="1115" name="Picture 91"/>
              <p:cNvPicPr>
                <a:picLocks noChangeAspect="1" noChangeArrowheads="1"/>
              </p:cNvPicPr>
              <p:nvPr/>
            </p:nvPicPr>
            <p:blipFill>
              <a:blip r:embed="rId14" cstate="print"/>
              <a:srcRect/>
              <a:stretch>
                <a:fillRect/>
              </a:stretch>
            </p:blipFill>
            <p:spPr bwMode="auto">
              <a:xfrm>
                <a:off x="3880" y="1829"/>
                <a:ext cx="492" cy="644"/>
              </a:xfrm>
              <a:prstGeom prst="rect">
                <a:avLst/>
              </a:prstGeom>
              <a:noFill/>
            </p:spPr>
          </p:pic>
        </p:grpSp>
        <p:grpSp>
          <p:nvGrpSpPr>
            <p:cNvPr id="1116" name="Group 92"/>
            <p:cNvGrpSpPr>
              <a:grpSpLocks/>
            </p:cNvGrpSpPr>
            <p:nvPr/>
          </p:nvGrpSpPr>
          <p:grpSpPr bwMode="auto">
            <a:xfrm>
              <a:off x="4032" y="1865"/>
              <a:ext cx="186" cy="330"/>
              <a:chOff x="4032" y="1865"/>
              <a:chExt cx="186" cy="330"/>
            </a:xfrm>
          </p:grpSpPr>
          <p:sp>
            <p:nvSpPr>
              <p:cNvPr id="1117" name="Freeform 93"/>
              <p:cNvSpPr>
                <a:spLocks/>
              </p:cNvSpPr>
              <p:nvPr/>
            </p:nvSpPr>
            <p:spPr bwMode="auto">
              <a:xfrm>
                <a:off x="4032" y="1865"/>
                <a:ext cx="186" cy="330"/>
              </a:xfrm>
              <a:custGeom>
                <a:avLst/>
                <a:gdLst/>
                <a:ahLst/>
                <a:cxnLst>
                  <a:cxn ang="0">
                    <a:pos x="22" y="148"/>
                  </a:cxn>
                  <a:cxn ang="0">
                    <a:pos x="13" y="154"/>
                  </a:cxn>
                  <a:cxn ang="0">
                    <a:pos x="3" y="159"/>
                  </a:cxn>
                  <a:cxn ang="0">
                    <a:pos x="0" y="171"/>
                  </a:cxn>
                  <a:cxn ang="0">
                    <a:pos x="6" y="181"/>
                  </a:cxn>
                  <a:cxn ang="0">
                    <a:pos x="93" y="331"/>
                  </a:cxn>
                  <a:cxn ang="0">
                    <a:pos x="116" y="291"/>
                  </a:cxn>
                  <a:cxn ang="0">
                    <a:pos x="73" y="291"/>
                  </a:cxn>
                  <a:cxn ang="0">
                    <a:pos x="73" y="217"/>
                  </a:cxn>
                  <a:cxn ang="0">
                    <a:pos x="40" y="161"/>
                  </a:cxn>
                  <a:cxn ang="0">
                    <a:pos x="35" y="151"/>
                  </a:cxn>
                  <a:cxn ang="0">
                    <a:pos x="22" y="148"/>
                  </a:cxn>
                </a:cxnLst>
                <a:rect l="0" t="0" r="r" b="b"/>
                <a:pathLst>
                  <a:path w="186" h="330">
                    <a:moveTo>
                      <a:pt x="22" y="148"/>
                    </a:moveTo>
                    <a:lnTo>
                      <a:pt x="13" y="154"/>
                    </a:lnTo>
                    <a:lnTo>
                      <a:pt x="3" y="159"/>
                    </a:lnTo>
                    <a:lnTo>
                      <a:pt x="0" y="171"/>
                    </a:lnTo>
                    <a:lnTo>
                      <a:pt x="6" y="181"/>
                    </a:lnTo>
                    <a:lnTo>
                      <a:pt x="93" y="331"/>
                    </a:lnTo>
                    <a:lnTo>
                      <a:pt x="116" y="291"/>
                    </a:lnTo>
                    <a:lnTo>
                      <a:pt x="73" y="291"/>
                    </a:lnTo>
                    <a:lnTo>
                      <a:pt x="73" y="217"/>
                    </a:lnTo>
                    <a:lnTo>
                      <a:pt x="40" y="161"/>
                    </a:lnTo>
                    <a:lnTo>
                      <a:pt x="35" y="151"/>
                    </a:lnTo>
                    <a:lnTo>
                      <a:pt x="22" y="148"/>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8" name="Freeform 94"/>
              <p:cNvSpPr>
                <a:spLocks/>
              </p:cNvSpPr>
              <p:nvPr/>
            </p:nvSpPr>
            <p:spPr bwMode="auto">
              <a:xfrm>
                <a:off x="4032" y="1865"/>
                <a:ext cx="186" cy="330"/>
              </a:xfrm>
              <a:custGeom>
                <a:avLst/>
                <a:gdLst/>
                <a:ahLst/>
                <a:cxnLst>
                  <a:cxn ang="0">
                    <a:pos x="73" y="217"/>
                  </a:cxn>
                  <a:cxn ang="0">
                    <a:pos x="73" y="291"/>
                  </a:cxn>
                  <a:cxn ang="0">
                    <a:pos x="113" y="291"/>
                  </a:cxn>
                  <a:cxn ang="0">
                    <a:pos x="113" y="281"/>
                  </a:cxn>
                  <a:cxn ang="0">
                    <a:pos x="76" y="281"/>
                  </a:cxn>
                  <a:cxn ang="0">
                    <a:pos x="93" y="251"/>
                  </a:cxn>
                  <a:cxn ang="0">
                    <a:pos x="73" y="217"/>
                  </a:cxn>
                </a:cxnLst>
                <a:rect l="0" t="0" r="r" b="b"/>
                <a:pathLst>
                  <a:path w="186" h="330">
                    <a:moveTo>
                      <a:pt x="73" y="217"/>
                    </a:moveTo>
                    <a:lnTo>
                      <a:pt x="73" y="291"/>
                    </a:lnTo>
                    <a:lnTo>
                      <a:pt x="113" y="291"/>
                    </a:lnTo>
                    <a:lnTo>
                      <a:pt x="113" y="281"/>
                    </a:lnTo>
                    <a:lnTo>
                      <a:pt x="76" y="281"/>
                    </a:lnTo>
                    <a:lnTo>
                      <a:pt x="93" y="251"/>
                    </a:lnTo>
                    <a:lnTo>
                      <a:pt x="73" y="217"/>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9" name="Freeform 95"/>
              <p:cNvSpPr>
                <a:spLocks/>
              </p:cNvSpPr>
              <p:nvPr/>
            </p:nvSpPr>
            <p:spPr bwMode="auto">
              <a:xfrm>
                <a:off x="4032" y="1865"/>
                <a:ext cx="186" cy="330"/>
              </a:xfrm>
              <a:custGeom>
                <a:avLst/>
                <a:gdLst/>
                <a:ahLst/>
                <a:cxnLst>
                  <a:cxn ang="0">
                    <a:pos x="164" y="148"/>
                  </a:cxn>
                  <a:cxn ang="0">
                    <a:pos x="151" y="151"/>
                  </a:cxn>
                  <a:cxn ang="0">
                    <a:pos x="146" y="161"/>
                  </a:cxn>
                  <a:cxn ang="0">
                    <a:pos x="113" y="217"/>
                  </a:cxn>
                  <a:cxn ang="0">
                    <a:pos x="113" y="291"/>
                  </a:cxn>
                  <a:cxn ang="0">
                    <a:pos x="116" y="291"/>
                  </a:cxn>
                  <a:cxn ang="0">
                    <a:pos x="180" y="181"/>
                  </a:cxn>
                  <a:cxn ang="0">
                    <a:pos x="186" y="171"/>
                  </a:cxn>
                  <a:cxn ang="0">
                    <a:pos x="183" y="159"/>
                  </a:cxn>
                  <a:cxn ang="0">
                    <a:pos x="173" y="154"/>
                  </a:cxn>
                  <a:cxn ang="0">
                    <a:pos x="164" y="148"/>
                  </a:cxn>
                </a:cxnLst>
                <a:rect l="0" t="0" r="r" b="b"/>
                <a:pathLst>
                  <a:path w="186" h="330">
                    <a:moveTo>
                      <a:pt x="164" y="148"/>
                    </a:moveTo>
                    <a:lnTo>
                      <a:pt x="151" y="151"/>
                    </a:lnTo>
                    <a:lnTo>
                      <a:pt x="146" y="161"/>
                    </a:lnTo>
                    <a:lnTo>
                      <a:pt x="113" y="217"/>
                    </a:lnTo>
                    <a:lnTo>
                      <a:pt x="113" y="291"/>
                    </a:lnTo>
                    <a:lnTo>
                      <a:pt x="116" y="291"/>
                    </a:lnTo>
                    <a:lnTo>
                      <a:pt x="180" y="181"/>
                    </a:lnTo>
                    <a:lnTo>
                      <a:pt x="186" y="171"/>
                    </a:lnTo>
                    <a:lnTo>
                      <a:pt x="183" y="159"/>
                    </a:lnTo>
                    <a:lnTo>
                      <a:pt x="173" y="154"/>
                    </a:lnTo>
                    <a:lnTo>
                      <a:pt x="164" y="148"/>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0" name="Freeform 96"/>
              <p:cNvSpPr>
                <a:spLocks/>
              </p:cNvSpPr>
              <p:nvPr/>
            </p:nvSpPr>
            <p:spPr bwMode="auto">
              <a:xfrm>
                <a:off x="4032" y="1865"/>
                <a:ext cx="186" cy="330"/>
              </a:xfrm>
              <a:custGeom>
                <a:avLst/>
                <a:gdLst/>
                <a:ahLst/>
                <a:cxnLst>
                  <a:cxn ang="0">
                    <a:pos x="93" y="251"/>
                  </a:cxn>
                  <a:cxn ang="0">
                    <a:pos x="76" y="281"/>
                  </a:cxn>
                  <a:cxn ang="0">
                    <a:pos x="110" y="281"/>
                  </a:cxn>
                  <a:cxn ang="0">
                    <a:pos x="93" y="251"/>
                  </a:cxn>
                </a:cxnLst>
                <a:rect l="0" t="0" r="r" b="b"/>
                <a:pathLst>
                  <a:path w="186" h="330">
                    <a:moveTo>
                      <a:pt x="93" y="251"/>
                    </a:moveTo>
                    <a:lnTo>
                      <a:pt x="76" y="281"/>
                    </a:lnTo>
                    <a:lnTo>
                      <a:pt x="110" y="281"/>
                    </a:lnTo>
                    <a:lnTo>
                      <a:pt x="93" y="251"/>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1" name="Freeform 97"/>
              <p:cNvSpPr>
                <a:spLocks/>
              </p:cNvSpPr>
              <p:nvPr/>
            </p:nvSpPr>
            <p:spPr bwMode="auto">
              <a:xfrm>
                <a:off x="4032" y="1865"/>
                <a:ext cx="186" cy="330"/>
              </a:xfrm>
              <a:custGeom>
                <a:avLst/>
                <a:gdLst/>
                <a:ahLst/>
                <a:cxnLst>
                  <a:cxn ang="0">
                    <a:pos x="113" y="217"/>
                  </a:cxn>
                  <a:cxn ang="0">
                    <a:pos x="93" y="251"/>
                  </a:cxn>
                  <a:cxn ang="0">
                    <a:pos x="110" y="281"/>
                  </a:cxn>
                  <a:cxn ang="0">
                    <a:pos x="113" y="281"/>
                  </a:cxn>
                  <a:cxn ang="0">
                    <a:pos x="113" y="217"/>
                  </a:cxn>
                </a:cxnLst>
                <a:rect l="0" t="0" r="r" b="b"/>
                <a:pathLst>
                  <a:path w="186" h="330">
                    <a:moveTo>
                      <a:pt x="113" y="217"/>
                    </a:moveTo>
                    <a:lnTo>
                      <a:pt x="93" y="251"/>
                    </a:lnTo>
                    <a:lnTo>
                      <a:pt x="110" y="281"/>
                    </a:lnTo>
                    <a:lnTo>
                      <a:pt x="113" y="281"/>
                    </a:lnTo>
                    <a:lnTo>
                      <a:pt x="113" y="217"/>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2" name="Freeform 98"/>
              <p:cNvSpPr>
                <a:spLocks/>
              </p:cNvSpPr>
              <p:nvPr/>
            </p:nvSpPr>
            <p:spPr bwMode="auto">
              <a:xfrm>
                <a:off x="4032" y="1865"/>
                <a:ext cx="186" cy="330"/>
              </a:xfrm>
              <a:custGeom>
                <a:avLst/>
                <a:gdLst/>
                <a:ahLst/>
                <a:cxnLst>
                  <a:cxn ang="0">
                    <a:pos x="113" y="0"/>
                  </a:cxn>
                  <a:cxn ang="0">
                    <a:pos x="73" y="0"/>
                  </a:cxn>
                  <a:cxn ang="0">
                    <a:pos x="73" y="217"/>
                  </a:cxn>
                  <a:cxn ang="0">
                    <a:pos x="93" y="251"/>
                  </a:cxn>
                  <a:cxn ang="0">
                    <a:pos x="113" y="217"/>
                  </a:cxn>
                  <a:cxn ang="0">
                    <a:pos x="113" y="0"/>
                  </a:cxn>
                </a:cxnLst>
                <a:rect l="0" t="0" r="r" b="b"/>
                <a:pathLst>
                  <a:path w="186" h="330">
                    <a:moveTo>
                      <a:pt x="113" y="0"/>
                    </a:moveTo>
                    <a:lnTo>
                      <a:pt x="73" y="0"/>
                    </a:lnTo>
                    <a:lnTo>
                      <a:pt x="73" y="217"/>
                    </a:lnTo>
                    <a:lnTo>
                      <a:pt x="93" y="251"/>
                    </a:lnTo>
                    <a:lnTo>
                      <a:pt x="113" y="217"/>
                    </a:lnTo>
                    <a:lnTo>
                      <a:pt x="113"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123" name="Picture 99"/>
              <p:cNvPicPr>
                <a:picLocks noChangeAspect="1" noChangeArrowheads="1"/>
              </p:cNvPicPr>
              <p:nvPr/>
            </p:nvPicPr>
            <p:blipFill>
              <a:blip r:embed="rId15" cstate="print"/>
              <a:srcRect/>
              <a:stretch>
                <a:fillRect/>
              </a:stretch>
            </p:blipFill>
            <p:spPr bwMode="auto">
              <a:xfrm>
                <a:off x="4056" y="1965"/>
                <a:ext cx="7052" cy="492"/>
              </a:xfrm>
              <a:prstGeom prst="rect">
                <a:avLst/>
              </a:prstGeom>
              <a:noFill/>
            </p:spPr>
          </p:pic>
        </p:grpSp>
        <p:grpSp>
          <p:nvGrpSpPr>
            <p:cNvPr id="1124" name="Group 100"/>
            <p:cNvGrpSpPr>
              <a:grpSpLocks/>
            </p:cNvGrpSpPr>
            <p:nvPr/>
          </p:nvGrpSpPr>
          <p:grpSpPr bwMode="auto">
            <a:xfrm>
              <a:off x="4125" y="2088"/>
              <a:ext cx="6735" cy="186"/>
              <a:chOff x="4125" y="2088"/>
              <a:chExt cx="6735" cy="186"/>
            </a:xfrm>
          </p:grpSpPr>
          <p:sp>
            <p:nvSpPr>
              <p:cNvPr id="1125" name="Freeform 101"/>
              <p:cNvSpPr>
                <a:spLocks/>
              </p:cNvSpPr>
              <p:nvPr/>
            </p:nvSpPr>
            <p:spPr bwMode="auto">
              <a:xfrm>
                <a:off x="4125" y="2088"/>
                <a:ext cx="6735" cy="186"/>
              </a:xfrm>
              <a:custGeom>
                <a:avLst/>
                <a:gdLst/>
                <a:ahLst/>
                <a:cxnLst>
                  <a:cxn ang="0">
                    <a:pos x="6656" y="92"/>
                  </a:cxn>
                  <a:cxn ang="0">
                    <a:pos x="6565" y="145"/>
                  </a:cxn>
                  <a:cxn ang="0">
                    <a:pos x="6556" y="151"/>
                  </a:cxn>
                  <a:cxn ang="0">
                    <a:pos x="6553" y="163"/>
                  </a:cxn>
                  <a:cxn ang="0">
                    <a:pos x="6558" y="172"/>
                  </a:cxn>
                  <a:cxn ang="0">
                    <a:pos x="6564" y="182"/>
                  </a:cxn>
                  <a:cxn ang="0">
                    <a:pos x="6576" y="185"/>
                  </a:cxn>
                  <a:cxn ang="0">
                    <a:pos x="6585" y="180"/>
                  </a:cxn>
                  <a:cxn ang="0">
                    <a:pos x="6701" y="112"/>
                  </a:cxn>
                  <a:cxn ang="0">
                    <a:pos x="6695" y="112"/>
                  </a:cxn>
                  <a:cxn ang="0">
                    <a:pos x="6695" y="110"/>
                  </a:cxn>
                  <a:cxn ang="0">
                    <a:pos x="6685" y="110"/>
                  </a:cxn>
                  <a:cxn ang="0">
                    <a:pos x="6656" y="92"/>
                  </a:cxn>
                </a:cxnLst>
                <a:rect l="0" t="0" r="r" b="b"/>
                <a:pathLst>
                  <a:path w="6735" h="186">
                    <a:moveTo>
                      <a:pt x="6656" y="92"/>
                    </a:moveTo>
                    <a:lnTo>
                      <a:pt x="6565" y="145"/>
                    </a:lnTo>
                    <a:lnTo>
                      <a:pt x="6556" y="151"/>
                    </a:lnTo>
                    <a:lnTo>
                      <a:pt x="6553" y="163"/>
                    </a:lnTo>
                    <a:lnTo>
                      <a:pt x="6558" y="172"/>
                    </a:lnTo>
                    <a:lnTo>
                      <a:pt x="6564" y="182"/>
                    </a:lnTo>
                    <a:lnTo>
                      <a:pt x="6576" y="185"/>
                    </a:lnTo>
                    <a:lnTo>
                      <a:pt x="6585" y="180"/>
                    </a:lnTo>
                    <a:lnTo>
                      <a:pt x="6701" y="112"/>
                    </a:lnTo>
                    <a:lnTo>
                      <a:pt x="6695" y="112"/>
                    </a:lnTo>
                    <a:lnTo>
                      <a:pt x="6695" y="110"/>
                    </a:lnTo>
                    <a:lnTo>
                      <a:pt x="6685" y="110"/>
                    </a:lnTo>
                    <a:lnTo>
                      <a:pt x="6656" y="92"/>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6" name="Freeform 102"/>
              <p:cNvSpPr>
                <a:spLocks/>
              </p:cNvSpPr>
              <p:nvPr/>
            </p:nvSpPr>
            <p:spPr bwMode="auto">
              <a:xfrm>
                <a:off x="4125" y="2088"/>
                <a:ext cx="6735" cy="186"/>
              </a:xfrm>
              <a:custGeom>
                <a:avLst/>
                <a:gdLst/>
                <a:ahLst/>
                <a:cxnLst>
                  <a:cxn ang="0">
                    <a:pos x="6622" y="72"/>
                  </a:cxn>
                  <a:cxn ang="0">
                    <a:pos x="0" y="72"/>
                  </a:cxn>
                  <a:cxn ang="0">
                    <a:pos x="0" y="112"/>
                  </a:cxn>
                  <a:cxn ang="0">
                    <a:pos x="6622" y="112"/>
                  </a:cxn>
                  <a:cxn ang="0">
                    <a:pos x="6656" y="92"/>
                  </a:cxn>
                  <a:cxn ang="0">
                    <a:pos x="6622" y="72"/>
                  </a:cxn>
                </a:cxnLst>
                <a:rect l="0" t="0" r="r" b="b"/>
                <a:pathLst>
                  <a:path w="6735" h="186">
                    <a:moveTo>
                      <a:pt x="6622" y="72"/>
                    </a:moveTo>
                    <a:lnTo>
                      <a:pt x="0" y="72"/>
                    </a:lnTo>
                    <a:lnTo>
                      <a:pt x="0" y="112"/>
                    </a:lnTo>
                    <a:lnTo>
                      <a:pt x="6622" y="112"/>
                    </a:lnTo>
                    <a:lnTo>
                      <a:pt x="6656" y="92"/>
                    </a:lnTo>
                    <a:lnTo>
                      <a:pt x="6622" y="72"/>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7" name="Freeform 103"/>
              <p:cNvSpPr>
                <a:spLocks/>
              </p:cNvSpPr>
              <p:nvPr/>
            </p:nvSpPr>
            <p:spPr bwMode="auto">
              <a:xfrm>
                <a:off x="4125" y="2088"/>
                <a:ext cx="6735" cy="186"/>
              </a:xfrm>
              <a:custGeom>
                <a:avLst/>
                <a:gdLst/>
                <a:ahLst/>
                <a:cxnLst>
                  <a:cxn ang="0">
                    <a:pos x="6701" y="72"/>
                  </a:cxn>
                  <a:cxn ang="0">
                    <a:pos x="6695" y="72"/>
                  </a:cxn>
                  <a:cxn ang="0">
                    <a:pos x="6695" y="112"/>
                  </a:cxn>
                  <a:cxn ang="0">
                    <a:pos x="6701" y="112"/>
                  </a:cxn>
                  <a:cxn ang="0">
                    <a:pos x="6735" y="92"/>
                  </a:cxn>
                  <a:cxn ang="0">
                    <a:pos x="6701" y="72"/>
                  </a:cxn>
                </a:cxnLst>
                <a:rect l="0" t="0" r="r" b="b"/>
                <a:pathLst>
                  <a:path w="6735" h="186">
                    <a:moveTo>
                      <a:pt x="6701" y="72"/>
                    </a:moveTo>
                    <a:lnTo>
                      <a:pt x="6695" y="72"/>
                    </a:lnTo>
                    <a:lnTo>
                      <a:pt x="6695" y="112"/>
                    </a:lnTo>
                    <a:lnTo>
                      <a:pt x="6701" y="112"/>
                    </a:lnTo>
                    <a:lnTo>
                      <a:pt x="6735" y="92"/>
                    </a:lnTo>
                    <a:lnTo>
                      <a:pt x="6701" y="72"/>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8" name="Freeform 104"/>
              <p:cNvSpPr>
                <a:spLocks/>
              </p:cNvSpPr>
              <p:nvPr/>
            </p:nvSpPr>
            <p:spPr bwMode="auto">
              <a:xfrm>
                <a:off x="4125" y="2088"/>
                <a:ext cx="6735" cy="186"/>
              </a:xfrm>
              <a:custGeom>
                <a:avLst/>
                <a:gdLst/>
                <a:ahLst/>
                <a:cxnLst>
                  <a:cxn ang="0">
                    <a:pos x="6685" y="75"/>
                  </a:cxn>
                  <a:cxn ang="0">
                    <a:pos x="6656" y="92"/>
                  </a:cxn>
                  <a:cxn ang="0">
                    <a:pos x="6685" y="110"/>
                  </a:cxn>
                  <a:cxn ang="0">
                    <a:pos x="6685" y="75"/>
                  </a:cxn>
                </a:cxnLst>
                <a:rect l="0" t="0" r="r" b="b"/>
                <a:pathLst>
                  <a:path w="6735" h="186">
                    <a:moveTo>
                      <a:pt x="6685" y="75"/>
                    </a:moveTo>
                    <a:lnTo>
                      <a:pt x="6656" y="92"/>
                    </a:lnTo>
                    <a:lnTo>
                      <a:pt x="6685" y="110"/>
                    </a:lnTo>
                    <a:lnTo>
                      <a:pt x="6685" y="75"/>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9" name="Freeform 105"/>
              <p:cNvSpPr>
                <a:spLocks/>
              </p:cNvSpPr>
              <p:nvPr/>
            </p:nvSpPr>
            <p:spPr bwMode="auto">
              <a:xfrm>
                <a:off x="4125" y="2088"/>
                <a:ext cx="6735" cy="186"/>
              </a:xfrm>
              <a:custGeom>
                <a:avLst/>
                <a:gdLst/>
                <a:ahLst/>
                <a:cxnLst>
                  <a:cxn ang="0">
                    <a:pos x="6695" y="75"/>
                  </a:cxn>
                  <a:cxn ang="0">
                    <a:pos x="6685" y="75"/>
                  </a:cxn>
                  <a:cxn ang="0">
                    <a:pos x="6685" y="110"/>
                  </a:cxn>
                  <a:cxn ang="0">
                    <a:pos x="6695" y="110"/>
                  </a:cxn>
                  <a:cxn ang="0">
                    <a:pos x="6695" y="75"/>
                  </a:cxn>
                </a:cxnLst>
                <a:rect l="0" t="0" r="r" b="b"/>
                <a:pathLst>
                  <a:path w="6735" h="186">
                    <a:moveTo>
                      <a:pt x="6695" y="75"/>
                    </a:moveTo>
                    <a:lnTo>
                      <a:pt x="6685" y="75"/>
                    </a:lnTo>
                    <a:lnTo>
                      <a:pt x="6685" y="110"/>
                    </a:lnTo>
                    <a:lnTo>
                      <a:pt x="6695" y="110"/>
                    </a:lnTo>
                    <a:lnTo>
                      <a:pt x="6695" y="75"/>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0" name="Freeform 106"/>
              <p:cNvSpPr>
                <a:spLocks/>
              </p:cNvSpPr>
              <p:nvPr/>
            </p:nvSpPr>
            <p:spPr bwMode="auto">
              <a:xfrm>
                <a:off x="4125" y="2088"/>
                <a:ext cx="6735" cy="186"/>
              </a:xfrm>
              <a:custGeom>
                <a:avLst/>
                <a:gdLst/>
                <a:ahLst/>
                <a:cxnLst>
                  <a:cxn ang="0">
                    <a:pos x="6576" y="0"/>
                  </a:cxn>
                  <a:cxn ang="0">
                    <a:pos x="6564" y="3"/>
                  </a:cxn>
                  <a:cxn ang="0">
                    <a:pos x="6558" y="12"/>
                  </a:cxn>
                  <a:cxn ang="0">
                    <a:pos x="6553" y="22"/>
                  </a:cxn>
                  <a:cxn ang="0">
                    <a:pos x="6556" y="34"/>
                  </a:cxn>
                  <a:cxn ang="0">
                    <a:pos x="6565" y="40"/>
                  </a:cxn>
                  <a:cxn ang="0">
                    <a:pos x="6656" y="92"/>
                  </a:cxn>
                  <a:cxn ang="0">
                    <a:pos x="6685" y="75"/>
                  </a:cxn>
                  <a:cxn ang="0">
                    <a:pos x="6695" y="75"/>
                  </a:cxn>
                  <a:cxn ang="0">
                    <a:pos x="6695" y="72"/>
                  </a:cxn>
                  <a:cxn ang="0">
                    <a:pos x="6701" y="72"/>
                  </a:cxn>
                  <a:cxn ang="0">
                    <a:pos x="6585" y="5"/>
                  </a:cxn>
                  <a:cxn ang="0">
                    <a:pos x="6576" y="0"/>
                  </a:cxn>
                </a:cxnLst>
                <a:rect l="0" t="0" r="r" b="b"/>
                <a:pathLst>
                  <a:path w="6735" h="186">
                    <a:moveTo>
                      <a:pt x="6576" y="0"/>
                    </a:moveTo>
                    <a:lnTo>
                      <a:pt x="6564" y="3"/>
                    </a:lnTo>
                    <a:lnTo>
                      <a:pt x="6558" y="12"/>
                    </a:lnTo>
                    <a:lnTo>
                      <a:pt x="6553" y="22"/>
                    </a:lnTo>
                    <a:lnTo>
                      <a:pt x="6556" y="34"/>
                    </a:lnTo>
                    <a:lnTo>
                      <a:pt x="6565" y="40"/>
                    </a:lnTo>
                    <a:lnTo>
                      <a:pt x="6656" y="92"/>
                    </a:lnTo>
                    <a:lnTo>
                      <a:pt x="6685" y="75"/>
                    </a:lnTo>
                    <a:lnTo>
                      <a:pt x="6695" y="75"/>
                    </a:lnTo>
                    <a:lnTo>
                      <a:pt x="6695" y="72"/>
                    </a:lnTo>
                    <a:lnTo>
                      <a:pt x="6701" y="72"/>
                    </a:lnTo>
                    <a:lnTo>
                      <a:pt x="6585" y="5"/>
                    </a:lnTo>
                    <a:lnTo>
                      <a:pt x="6576"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131" name="Picture 107"/>
              <p:cNvPicPr>
                <a:picLocks noChangeAspect="1" noChangeArrowheads="1"/>
              </p:cNvPicPr>
              <p:nvPr/>
            </p:nvPicPr>
            <p:blipFill>
              <a:blip r:embed="rId16" cstate="print"/>
              <a:srcRect/>
              <a:stretch>
                <a:fillRect/>
              </a:stretch>
            </p:blipFill>
            <p:spPr bwMode="auto">
              <a:xfrm>
                <a:off x="10524" y="825"/>
                <a:ext cx="492" cy="1456"/>
              </a:xfrm>
              <a:prstGeom prst="rect">
                <a:avLst/>
              </a:prstGeom>
              <a:noFill/>
            </p:spPr>
          </p:pic>
        </p:grpSp>
        <p:grpSp>
          <p:nvGrpSpPr>
            <p:cNvPr id="1132" name="Group 108"/>
            <p:cNvGrpSpPr>
              <a:grpSpLocks/>
            </p:cNvGrpSpPr>
            <p:nvPr/>
          </p:nvGrpSpPr>
          <p:grpSpPr bwMode="auto">
            <a:xfrm>
              <a:off x="10684" y="1040"/>
              <a:ext cx="185" cy="1140"/>
              <a:chOff x="10684" y="1040"/>
              <a:chExt cx="185" cy="1140"/>
            </a:xfrm>
          </p:grpSpPr>
          <p:sp>
            <p:nvSpPr>
              <p:cNvPr id="1133" name="Freeform 109"/>
              <p:cNvSpPr>
                <a:spLocks/>
              </p:cNvSpPr>
              <p:nvPr/>
            </p:nvSpPr>
            <p:spPr bwMode="auto">
              <a:xfrm>
                <a:off x="10684" y="1040"/>
                <a:ext cx="185" cy="1140"/>
              </a:xfrm>
              <a:custGeom>
                <a:avLst/>
                <a:gdLst/>
                <a:ahLst/>
                <a:cxnLst>
                  <a:cxn ang="0">
                    <a:pos x="89" y="80"/>
                  </a:cxn>
                  <a:cxn ang="0">
                    <a:pos x="71" y="115"/>
                  </a:cxn>
                  <a:cxn ang="0">
                    <a:pos x="111" y="1140"/>
                  </a:cxn>
                  <a:cxn ang="0">
                    <a:pos x="151" y="1139"/>
                  </a:cxn>
                  <a:cxn ang="0">
                    <a:pos x="111" y="113"/>
                  </a:cxn>
                  <a:cxn ang="0">
                    <a:pos x="89" y="80"/>
                  </a:cxn>
                </a:cxnLst>
                <a:rect l="0" t="0" r="r" b="b"/>
                <a:pathLst>
                  <a:path w="185" h="1140">
                    <a:moveTo>
                      <a:pt x="89" y="80"/>
                    </a:moveTo>
                    <a:lnTo>
                      <a:pt x="71" y="115"/>
                    </a:lnTo>
                    <a:lnTo>
                      <a:pt x="111" y="1140"/>
                    </a:lnTo>
                    <a:lnTo>
                      <a:pt x="151" y="1139"/>
                    </a:lnTo>
                    <a:lnTo>
                      <a:pt x="111" y="113"/>
                    </a:lnTo>
                    <a:lnTo>
                      <a:pt x="89" y="8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4" name="Freeform 110"/>
              <p:cNvSpPr>
                <a:spLocks/>
              </p:cNvSpPr>
              <p:nvPr/>
            </p:nvSpPr>
            <p:spPr bwMode="auto">
              <a:xfrm>
                <a:off x="10684" y="1040"/>
                <a:ext cx="185" cy="1140"/>
              </a:xfrm>
              <a:custGeom>
                <a:avLst/>
                <a:gdLst/>
                <a:ahLst/>
                <a:cxnLst>
                  <a:cxn ang="0">
                    <a:pos x="86" y="0"/>
                  </a:cxn>
                  <a:cxn ang="0">
                    <a:pos x="5" y="153"/>
                  </a:cxn>
                  <a:cxn ang="0">
                    <a:pos x="0" y="163"/>
                  </a:cxn>
                  <a:cxn ang="0">
                    <a:pos x="3" y="175"/>
                  </a:cxn>
                  <a:cxn ang="0">
                    <a:pos x="23" y="186"/>
                  </a:cxn>
                  <a:cxn ang="0">
                    <a:pos x="35" y="182"/>
                  </a:cxn>
                  <a:cxn ang="0">
                    <a:pos x="40" y="172"/>
                  </a:cxn>
                  <a:cxn ang="0">
                    <a:pos x="71" y="115"/>
                  </a:cxn>
                  <a:cxn ang="0">
                    <a:pos x="68" y="41"/>
                  </a:cxn>
                  <a:cxn ang="0">
                    <a:pos x="108" y="39"/>
                  </a:cxn>
                  <a:cxn ang="0">
                    <a:pos x="111" y="39"/>
                  </a:cxn>
                  <a:cxn ang="0">
                    <a:pos x="86" y="0"/>
                  </a:cxn>
                </a:cxnLst>
                <a:rect l="0" t="0" r="r" b="b"/>
                <a:pathLst>
                  <a:path w="185" h="1140">
                    <a:moveTo>
                      <a:pt x="86" y="0"/>
                    </a:moveTo>
                    <a:lnTo>
                      <a:pt x="5" y="153"/>
                    </a:lnTo>
                    <a:lnTo>
                      <a:pt x="0" y="163"/>
                    </a:lnTo>
                    <a:lnTo>
                      <a:pt x="3" y="175"/>
                    </a:lnTo>
                    <a:lnTo>
                      <a:pt x="23" y="186"/>
                    </a:lnTo>
                    <a:lnTo>
                      <a:pt x="35" y="182"/>
                    </a:lnTo>
                    <a:lnTo>
                      <a:pt x="40" y="172"/>
                    </a:lnTo>
                    <a:lnTo>
                      <a:pt x="71" y="115"/>
                    </a:lnTo>
                    <a:lnTo>
                      <a:pt x="68" y="41"/>
                    </a:lnTo>
                    <a:lnTo>
                      <a:pt x="108" y="39"/>
                    </a:lnTo>
                    <a:lnTo>
                      <a:pt x="111" y="39"/>
                    </a:lnTo>
                    <a:lnTo>
                      <a:pt x="86"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5" name="Freeform 111"/>
              <p:cNvSpPr>
                <a:spLocks/>
              </p:cNvSpPr>
              <p:nvPr/>
            </p:nvSpPr>
            <p:spPr bwMode="auto">
              <a:xfrm>
                <a:off x="10684" y="1040"/>
                <a:ext cx="185" cy="1140"/>
              </a:xfrm>
              <a:custGeom>
                <a:avLst/>
                <a:gdLst/>
                <a:ahLst/>
                <a:cxnLst>
                  <a:cxn ang="0">
                    <a:pos x="111" y="39"/>
                  </a:cxn>
                  <a:cxn ang="0">
                    <a:pos x="108" y="39"/>
                  </a:cxn>
                  <a:cxn ang="0">
                    <a:pos x="111" y="113"/>
                  </a:cxn>
                  <a:cxn ang="0">
                    <a:pos x="146" y="168"/>
                  </a:cxn>
                  <a:cxn ang="0">
                    <a:pos x="151" y="177"/>
                  </a:cxn>
                  <a:cxn ang="0">
                    <a:pos x="164" y="180"/>
                  </a:cxn>
                  <a:cxn ang="0">
                    <a:pos x="173" y="174"/>
                  </a:cxn>
                  <a:cxn ang="0">
                    <a:pos x="182" y="168"/>
                  </a:cxn>
                  <a:cxn ang="0">
                    <a:pos x="185" y="156"/>
                  </a:cxn>
                  <a:cxn ang="0">
                    <a:pos x="179" y="146"/>
                  </a:cxn>
                  <a:cxn ang="0">
                    <a:pos x="111" y="39"/>
                  </a:cxn>
                </a:cxnLst>
                <a:rect l="0" t="0" r="r" b="b"/>
                <a:pathLst>
                  <a:path w="185" h="1140">
                    <a:moveTo>
                      <a:pt x="111" y="39"/>
                    </a:moveTo>
                    <a:lnTo>
                      <a:pt x="108" y="39"/>
                    </a:lnTo>
                    <a:lnTo>
                      <a:pt x="111" y="113"/>
                    </a:lnTo>
                    <a:lnTo>
                      <a:pt x="146" y="168"/>
                    </a:lnTo>
                    <a:lnTo>
                      <a:pt x="151" y="177"/>
                    </a:lnTo>
                    <a:lnTo>
                      <a:pt x="164" y="180"/>
                    </a:lnTo>
                    <a:lnTo>
                      <a:pt x="173" y="174"/>
                    </a:lnTo>
                    <a:lnTo>
                      <a:pt x="182" y="168"/>
                    </a:lnTo>
                    <a:lnTo>
                      <a:pt x="185" y="156"/>
                    </a:lnTo>
                    <a:lnTo>
                      <a:pt x="179" y="146"/>
                    </a:lnTo>
                    <a:lnTo>
                      <a:pt x="111" y="3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6" name="Freeform 112"/>
              <p:cNvSpPr>
                <a:spLocks/>
              </p:cNvSpPr>
              <p:nvPr/>
            </p:nvSpPr>
            <p:spPr bwMode="auto">
              <a:xfrm>
                <a:off x="10684" y="1040"/>
                <a:ext cx="185" cy="1140"/>
              </a:xfrm>
              <a:custGeom>
                <a:avLst/>
                <a:gdLst/>
                <a:ahLst/>
                <a:cxnLst>
                  <a:cxn ang="0">
                    <a:pos x="108" y="39"/>
                  </a:cxn>
                  <a:cxn ang="0">
                    <a:pos x="68" y="41"/>
                  </a:cxn>
                  <a:cxn ang="0">
                    <a:pos x="71" y="115"/>
                  </a:cxn>
                  <a:cxn ang="0">
                    <a:pos x="89" y="80"/>
                  </a:cxn>
                  <a:cxn ang="0">
                    <a:pos x="71" y="51"/>
                  </a:cxn>
                  <a:cxn ang="0">
                    <a:pos x="105" y="49"/>
                  </a:cxn>
                  <a:cxn ang="0">
                    <a:pos x="108" y="49"/>
                  </a:cxn>
                  <a:cxn ang="0">
                    <a:pos x="108" y="39"/>
                  </a:cxn>
                </a:cxnLst>
                <a:rect l="0" t="0" r="r" b="b"/>
                <a:pathLst>
                  <a:path w="185" h="1140">
                    <a:moveTo>
                      <a:pt x="108" y="39"/>
                    </a:moveTo>
                    <a:lnTo>
                      <a:pt x="68" y="41"/>
                    </a:lnTo>
                    <a:lnTo>
                      <a:pt x="71" y="115"/>
                    </a:lnTo>
                    <a:lnTo>
                      <a:pt x="89" y="80"/>
                    </a:lnTo>
                    <a:lnTo>
                      <a:pt x="71" y="51"/>
                    </a:lnTo>
                    <a:lnTo>
                      <a:pt x="105" y="49"/>
                    </a:lnTo>
                    <a:lnTo>
                      <a:pt x="108" y="49"/>
                    </a:lnTo>
                    <a:lnTo>
                      <a:pt x="108" y="3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7" name="Freeform 113"/>
              <p:cNvSpPr>
                <a:spLocks/>
              </p:cNvSpPr>
              <p:nvPr/>
            </p:nvSpPr>
            <p:spPr bwMode="auto">
              <a:xfrm>
                <a:off x="10684" y="1040"/>
                <a:ext cx="185" cy="1140"/>
              </a:xfrm>
              <a:custGeom>
                <a:avLst/>
                <a:gdLst/>
                <a:ahLst/>
                <a:cxnLst>
                  <a:cxn ang="0">
                    <a:pos x="108" y="49"/>
                  </a:cxn>
                  <a:cxn ang="0">
                    <a:pos x="105" y="49"/>
                  </a:cxn>
                  <a:cxn ang="0">
                    <a:pos x="89" y="80"/>
                  </a:cxn>
                  <a:cxn ang="0">
                    <a:pos x="111" y="113"/>
                  </a:cxn>
                  <a:cxn ang="0">
                    <a:pos x="108" y="49"/>
                  </a:cxn>
                </a:cxnLst>
                <a:rect l="0" t="0" r="r" b="b"/>
                <a:pathLst>
                  <a:path w="185" h="1140">
                    <a:moveTo>
                      <a:pt x="108" y="49"/>
                    </a:moveTo>
                    <a:lnTo>
                      <a:pt x="105" y="49"/>
                    </a:lnTo>
                    <a:lnTo>
                      <a:pt x="89" y="80"/>
                    </a:lnTo>
                    <a:lnTo>
                      <a:pt x="111" y="113"/>
                    </a:lnTo>
                    <a:lnTo>
                      <a:pt x="108" y="4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8" name="Freeform 114"/>
              <p:cNvSpPr>
                <a:spLocks/>
              </p:cNvSpPr>
              <p:nvPr/>
            </p:nvSpPr>
            <p:spPr bwMode="auto">
              <a:xfrm>
                <a:off x="10684" y="1040"/>
                <a:ext cx="185" cy="1140"/>
              </a:xfrm>
              <a:custGeom>
                <a:avLst/>
                <a:gdLst/>
                <a:ahLst/>
                <a:cxnLst>
                  <a:cxn ang="0">
                    <a:pos x="105" y="49"/>
                  </a:cxn>
                  <a:cxn ang="0">
                    <a:pos x="71" y="51"/>
                  </a:cxn>
                  <a:cxn ang="0">
                    <a:pos x="89" y="80"/>
                  </a:cxn>
                  <a:cxn ang="0">
                    <a:pos x="105" y="49"/>
                  </a:cxn>
                </a:cxnLst>
                <a:rect l="0" t="0" r="r" b="b"/>
                <a:pathLst>
                  <a:path w="185" h="1140">
                    <a:moveTo>
                      <a:pt x="105" y="49"/>
                    </a:moveTo>
                    <a:lnTo>
                      <a:pt x="71" y="51"/>
                    </a:lnTo>
                    <a:lnTo>
                      <a:pt x="89" y="80"/>
                    </a:lnTo>
                    <a:lnTo>
                      <a:pt x="105" y="4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691693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715962"/>
          </a:xfrm>
        </p:spPr>
        <p:txBody>
          <a:bodyPr>
            <a:normAutofit/>
          </a:bodyPr>
          <a:lstStyle/>
          <a:p>
            <a:r>
              <a:rPr lang="en-US" dirty="0" smtClean="0"/>
              <a:t>Informal Digitization Survey</a:t>
            </a:r>
            <a:endParaRPr lang="en-US" dirty="0"/>
          </a:p>
        </p:txBody>
      </p:sp>
      <p:pic>
        <p:nvPicPr>
          <p:cNvPr id="2051" name="Picture 3" descr="E:\yale_harvard\IMG_0072.JPG"/>
          <p:cNvPicPr>
            <a:picLocks noChangeAspect="1" noChangeArrowheads="1"/>
          </p:cNvPicPr>
          <p:nvPr/>
        </p:nvPicPr>
        <p:blipFill>
          <a:blip r:embed="rId3" cstate="print"/>
          <a:srcRect/>
          <a:stretch>
            <a:fillRect/>
          </a:stretch>
        </p:blipFill>
        <p:spPr bwMode="auto">
          <a:xfrm>
            <a:off x="-6400800" y="-4800600"/>
            <a:ext cx="3657600" cy="2743200"/>
          </a:xfrm>
          <a:prstGeom prst="rect">
            <a:avLst/>
          </a:prstGeom>
          <a:noFill/>
        </p:spPr>
      </p:pic>
      <p:sp>
        <p:nvSpPr>
          <p:cNvPr id="3" name="Content Placeholder 2"/>
          <p:cNvSpPr>
            <a:spLocks noGrp="1"/>
          </p:cNvSpPr>
          <p:nvPr>
            <p:ph idx="1"/>
          </p:nvPr>
        </p:nvSpPr>
        <p:spPr>
          <a:xfrm>
            <a:off x="228600" y="1382488"/>
            <a:ext cx="7620000" cy="4876800"/>
          </a:xfrm>
        </p:spPr>
        <p:txBody>
          <a:bodyPr>
            <a:normAutofit fontScale="85000" lnSpcReduction="10000"/>
          </a:bodyPr>
          <a:lstStyle/>
          <a:p>
            <a:r>
              <a:rPr lang="en-US" dirty="0" smtClean="0"/>
              <a:t>iDigBio staff compiled a survey</a:t>
            </a:r>
          </a:p>
          <a:p>
            <a:pPr lvl="1"/>
            <a:r>
              <a:rPr lang="en-US" dirty="0" smtClean="0"/>
              <a:t>collection type information</a:t>
            </a:r>
          </a:p>
          <a:p>
            <a:pPr lvl="1"/>
            <a:r>
              <a:rPr lang="en-US" dirty="0" smtClean="0"/>
              <a:t>protocols</a:t>
            </a:r>
          </a:p>
          <a:p>
            <a:pPr lvl="1"/>
            <a:r>
              <a:rPr lang="en-US" dirty="0" smtClean="0"/>
              <a:t>specimen handling logistics</a:t>
            </a:r>
          </a:p>
          <a:p>
            <a:pPr lvl="1"/>
            <a:r>
              <a:rPr lang="en-US" dirty="0" smtClean="0"/>
              <a:t>imaging</a:t>
            </a:r>
          </a:p>
          <a:p>
            <a:pPr lvl="1"/>
            <a:r>
              <a:rPr lang="en-US" dirty="0" smtClean="0"/>
              <a:t>specimen data entry</a:t>
            </a:r>
          </a:p>
          <a:p>
            <a:r>
              <a:rPr lang="en-US" dirty="0" smtClean="0"/>
              <a:t>Community feedback: Survey helped</a:t>
            </a:r>
          </a:p>
          <a:p>
            <a:pPr lvl="1"/>
            <a:r>
              <a:rPr lang="en-US" dirty="0" smtClean="0"/>
              <a:t>finding gaps in documentation</a:t>
            </a:r>
          </a:p>
          <a:p>
            <a:pPr lvl="1"/>
            <a:r>
              <a:rPr lang="en-US" dirty="0" smtClean="0"/>
              <a:t>helping with writing of workflows &amp; protocols</a:t>
            </a:r>
          </a:p>
          <a:p>
            <a:pPr lvl="1"/>
            <a:r>
              <a:rPr lang="en-US" dirty="0" smtClean="0"/>
              <a:t>organizing workflows for sharing &amp; archiving</a:t>
            </a:r>
          </a:p>
        </p:txBody>
      </p:sp>
      <p:pic>
        <p:nvPicPr>
          <p:cNvPr id="6146" name="Picture 2"/>
          <p:cNvPicPr>
            <a:picLocks noChangeAspect="1" noChangeArrowheads="1"/>
          </p:cNvPicPr>
          <p:nvPr/>
        </p:nvPicPr>
        <p:blipFill>
          <a:blip r:embed="rId4" cstate="print"/>
          <a:srcRect/>
          <a:stretch>
            <a:fillRect/>
          </a:stretch>
        </p:blipFill>
        <p:spPr bwMode="auto">
          <a:xfrm>
            <a:off x="5486400" y="228600"/>
            <a:ext cx="3438525" cy="1685925"/>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6115050" y="1905000"/>
            <a:ext cx="2800350" cy="3152775"/>
          </a:xfrm>
          <a:prstGeom prst="rect">
            <a:avLst/>
          </a:prstGeom>
          <a:noFill/>
          <a:ln w="9525">
            <a:noFill/>
            <a:miter lim="800000"/>
            <a:headEnd/>
            <a:tailEnd/>
          </a:ln>
        </p:spPr>
      </p:pic>
    </p:spTree>
    <p:extLst>
      <p:ext uri="{BB962C8B-B14F-4D97-AF65-F5344CB8AC3E}">
        <p14:creationId xmlns:p14="http://schemas.microsoft.com/office/powerpoint/2010/main" val="169169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0-#ppt_h/2"/>
                                          </p:val>
                                        </p:tav>
                                        <p:tav tm="100000">
                                          <p:val>
                                            <p:strVal val="#ppt_y"/>
                                          </p:val>
                                        </p:tav>
                                      </p:tavLst>
                                    </p:anim>
                                  </p:childTnLst>
                                </p:cTn>
                              </p:par>
                              <p:par>
                                <p:cTn id="35" presetID="2" presetClass="entr" presetSubtype="1"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0-#ppt_h/2"/>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715962"/>
          </a:xfrm>
        </p:spPr>
        <p:txBody>
          <a:bodyPr>
            <a:normAutofit/>
          </a:bodyPr>
          <a:lstStyle/>
          <a:p>
            <a:r>
              <a:rPr lang="en-US" sz="4000" dirty="0" smtClean="0"/>
              <a:t>Observing Collections</a:t>
            </a:r>
            <a:endParaRPr lang="en-US" sz="4000" dirty="0"/>
          </a:p>
        </p:txBody>
      </p:sp>
      <p:pic>
        <p:nvPicPr>
          <p:cNvPr id="2051" name="Picture 3" descr="E:\yale_harvard\IMG_0072.JPG"/>
          <p:cNvPicPr>
            <a:picLocks noChangeAspect="1" noChangeArrowheads="1"/>
          </p:cNvPicPr>
          <p:nvPr/>
        </p:nvPicPr>
        <p:blipFill>
          <a:blip r:embed="rId3" cstate="print"/>
          <a:srcRect/>
          <a:stretch>
            <a:fillRect/>
          </a:stretch>
        </p:blipFill>
        <p:spPr bwMode="auto">
          <a:xfrm>
            <a:off x="-6400800" y="-4800600"/>
            <a:ext cx="3657600" cy="2743200"/>
          </a:xfrm>
          <a:prstGeom prst="rect">
            <a:avLst/>
          </a:prstGeom>
          <a:noFill/>
        </p:spPr>
      </p:pic>
      <p:sp>
        <p:nvSpPr>
          <p:cNvPr id="3" name="Content Placeholder 2"/>
          <p:cNvSpPr>
            <a:spLocks noGrp="1"/>
          </p:cNvSpPr>
          <p:nvPr>
            <p:ph idx="1"/>
          </p:nvPr>
        </p:nvSpPr>
        <p:spPr>
          <a:xfrm>
            <a:off x="228600" y="1295400"/>
            <a:ext cx="8229600" cy="4800600"/>
          </a:xfrm>
        </p:spPr>
        <p:txBody>
          <a:bodyPr>
            <a:normAutofit fontScale="92500" lnSpcReduction="10000"/>
          </a:bodyPr>
          <a:lstStyle/>
          <a:p>
            <a:r>
              <a:rPr lang="en-US" dirty="0" smtClean="0"/>
              <a:t>iDigBio staff visited</a:t>
            </a:r>
          </a:p>
          <a:p>
            <a:pPr lvl="1"/>
            <a:r>
              <a:rPr lang="en-US" dirty="0" smtClean="0"/>
              <a:t>28 Collections in 10 different museums</a:t>
            </a:r>
          </a:p>
          <a:p>
            <a:pPr lvl="1"/>
            <a:r>
              <a:rPr lang="en-US" dirty="0" smtClean="0"/>
              <a:t>Collections varied in size, kind, staffing</a:t>
            </a:r>
          </a:p>
          <a:p>
            <a:pPr lvl="2"/>
            <a:r>
              <a:rPr lang="en-US" dirty="0" smtClean="0"/>
              <a:t>entomology</a:t>
            </a:r>
          </a:p>
          <a:p>
            <a:pPr lvl="2"/>
            <a:r>
              <a:rPr lang="en-US" dirty="0" smtClean="0"/>
              <a:t>invertebrate paleontology</a:t>
            </a:r>
          </a:p>
          <a:p>
            <a:pPr lvl="2"/>
            <a:r>
              <a:rPr lang="en-US" dirty="0" smtClean="0"/>
              <a:t>invertebrate zoology</a:t>
            </a:r>
          </a:p>
          <a:p>
            <a:pPr lvl="2"/>
            <a:r>
              <a:rPr lang="en-US" dirty="0" smtClean="0"/>
              <a:t>ornithology</a:t>
            </a:r>
          </a:p>
          <a:p>
            <a:pPr lvl="2"/>
            <a:r>
              <a:rPr lang="en-US" dirty="0" smtClean="0"/>
              <a:t>botany</a:t>
            </a:r>
          </a:p>
          <a:p>
            <a:pPr lvl="2"/>
            <a:r>
              <a:rPr lang="en-US" dirty="0" smtClean="0"/>
              <a:t>vertebrate paleontology</a:t>
            </a:r>
          </a:p>
          <a:p>
            <a:pPr lvl="2"/>
            <a:r>
              <a:rPr lang="en-US" dirty="0" smtClean="0"/>
              <a:t>zoology</a:t>
            </a:r>
          </a:p>
        </p:txBody>
      </p:sp>
      <p:pic>
        <p:nvPicPr>
          <p:cNvPr id="2050" name="Picture 2" descr="E:\BRIT\IMG_0282.JPG"/>
          <p:cNvPicPr>
            <a:picLocks noChangeAspect="1" noChangeArrowheads="1"/>
          </p:cNvPicPr>
          <p:nvPr/>
        </p:nvPicPr>
        <p:blipFill>
          <a:blip r:embed="rId4" cstate="print"/>
          <a:srcRect/>
          <a:stretch>
            <a:fillRect/>
          </a:stretch>
        </p:blipFill>
        <p:spPr bwMode="auto">
          <a:xfrm>
            <a:off x="5372100" y="152400"/>
            <a:ext cx="1104900" cy="1473200"/>
          </a:xfrm>
          <a:prstGeom prst="rect">
            <a:avLst/>
          </a:prstGeom>
          <a:noFill/>
        </p:spPr>
      </p:pic>
      <p:pic>
        <p:nvPicPr>
          <p:cNvPr id="2052" name="Picture 4"/>
          <p:cNvPicPr>
            <a:picLocks noChangeAspect="1" noChangeArrowheads="1"/>
          </p:cNvPicPr>
          <p:nvPr/>
        </p:nvPicPr>
        <p:blipFill>
          <a:blip r:embed="rId5" cstate="print"/>
          <a:srcRect/>
          <a:stretch>
            <a:fillRect/>
          </a:stretch>
        </p:blipFill>
        <p:spPr bwMode="auto">
          <a:xfrm>
            <a:off x="6543180" y="152400"/>
            <a:ext cx="1076820" cy="1468558"/>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cstate="print"/>
          <a:srcRect/>
          <a:stretch>
            <a:fillRect/>
          </a:stretch>
        </p:blipFill>
        <p:spPr bwMode="auto">
          <a:xfrm>
            <a:off x="7290698" y="3810000"/>
            <a:ext cx="1700902" cy="2870141"/>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a:off x="7543800" y="1752600"/>
            <a:ext cx="1447801" cy="1929469"/>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7702327" y="152399"/>
            <a:ext cx="1272245" cy="1472184"/>
          </a:xfrm>
          <a:prstGeom prst="rect">
            <a:avLst/>
          </a:prstGeom>
          <a:noFill/>
          <a:ln w="9525">
            <a:noFill/>
            <a:miter lim="800000"/>
            <a:headEnd/>
            <a:tailEnd/>
          </a:ln>
          <a:effectLst/>
        </p:spPr>
      </p:pic>
    </p:spTree>
    <p:extLst>
      <p:ext uri="{BB962C8B-B14F-4D97-AF65-F5344CB8AC3E}">
        <p14:creationId xmlns:p14="http://schemas.microsoft.com/office/powerpoint/2010/main" val="1691693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dirty="0" smtClean="0"/>
              <a:t>Characterizing Workflows</a:t>
            </a:r>
            <a:endParaRPr lang="en-US" dirty="0"/>
          </a:p>
        </p:txBody>
      </p:sp>
      <p:pic>
        <p:nvPicPr>
          <p:cNvPr id="2051" name="Picture 3" descr="E:\yale_harvard\IMG_0072.JPG"/>
          <p:cNvPicPr>
            <a:picLocks noChangeAspect="1" noChangeArrowheads="1"/>
          </p:cNvPicPr>
          <p:nvPr/>
        </p:nvPicPr>
        <p:blipFill>
          <a:blip r:embed="rId3" cstate="print"/>
          <a:srcRect/>
          <a:stretch>
            <a:fillRect/>
          </a:stretch>
        </p:blipFill>
        <p:spPr bwMode="auto">
          <a:xfrm>
            <a:off x="-6400800" y="-4800600"/>
            <a:ext cx="3657600" cy="2743200"/>
          </a:xfrm>
          <a:prstGeom prst="rect">
            <a:avLst/>
          </a:prstGeom>
          <a:noFill/>
        </p:spPr>
      </p:pic>
      <p:sp>
        <p:nvSpPr>
          <p:cNvPr id="3" name="Content Placeholder 2"/>
          <p:cNvSpPr>
            <a:spLocks noGrp="1"/>
          </p:cNvSpPr>
          <p:nvPr>
            <p:ph idx="1"/>
          </p:nvPr>
        </p:nvSpPr>
        <p:spPr>
          <a:xfrm>
            <a:off x="457200" y="1295400"/>
            <a:ext cx="8229600" cy="4724400"/>
          </a:xfrm>
        </p:spPr>
        <p:txBody>
          <a:bodyPr>
            <a:normAutofit fontScale="92500" lnSpcReduction="20000"/>
          </a:bodyPr>
          <a:lstStyle/>
          <a:p>
            <a:r>
              <a:rPr lang="en-US" dirty="0" smtClean="0"/>
              <a:t>We can divide activities into coherent groups</a:t>
            </a:r>
            <a:br>
              <a:rPr lang="en-US" dirty="0" smtClean="0"/>
            </a:br>
            <a:r>
              <a:rPr lang="en-US" dirty="0" smtClean="0"/>
              <a:t>Task Clusters</a:t>
            </a:r>
          </a:p>
          <a:p>
            <a:pPr lvl="1"/>
            <a:r>
              <a:rPr lang="en-US" dirty="0" smtClean="0"/>
              <a:t>pre-digitization curation</a:t>
            </a:r>
          </a:p>
          <a:p>
            <a:pPr lvl="1"/>
            <a:r>
              <a:rPr lang="en-US" dirty="0" smtClean="0"/>
              <a:t>data capture &amp; processing</a:t>
            </a:r>
          </a:p>
          <a:p>
            <a:pPr lvl="1"/>
            <a:r>
              <a:rPr lang="en-US" dirty="0" smtClean="0"/>
              <a:t>imaging capture</a:t>
            </a:r>
          </a:p>
          <a:p>
            <a:pPr lvl="1"/>
            <a:r>
              <a:rPr lang="en-US" dirty="0" smtClean="0"/>
              <a:t>image processing</a:t>
            </a:r>
          </a:p>
          <a:p>
            <a:pPr lvl="1"/>
            <a:r>
              <a:rPr lang="en-US" dirty="0" smtClean="0"/>
              <a:t>image storage</a:t>
            </a:r>
          </a:p>
          <a:p>
            <a:r>
              <a:rPr lang="en-US" dirty="0" smtClean="0"/>
              <a:t>All groups share concern for</a:t>
            </a:r>
          </a:p>
          <a:p>
            <a:pPr lvl="1"/>
            <a:r>
              <a:rPr lang="en-US" dirty="0" smtClean="0"/>
              <a:t>Data Quality</a:t>
            </a:r>
          </a:p>
          <a:p>
            <a:pPr lvl="1"/>
            <a:r>
              <a:rPr lang="en-US" dirty="0" smtClean="0"/>
              <a:t>Data Integrity</a:t>
            </a:r>
          </a:p>
        </p:txBody>
      </p:sp>
      <p:grpSp>
        <p:nvGrpSpPr>
          <p:cNvPr id="7170" name="Group 2"/>
          <p:cNvGrpSpPr>
            <a:grpSpLocks/>
          </p:cNvGrpSpPr>
          <p:nvPr/>
        </p:nvGrpSpPr>
        <p:grpSpPr bwMode="auto">
          <a:xfrm>
            <a:off x="5562600" y="152400"/>
            <a:ext cx="3327400" cy="1066800"/>
            <a:chOff x="1480" y="350"/>
            <a:chExt cx="11128" cy="2635"/>
          </a:xfrm>
        </p:grpSpPr>
        <p:grpSp>
          <p:nvGrpSpPr>
            <p:cNvPr id="7171" name="Group 3"/>
            <p:cNvGrpSpPr>
              <a:grpSpLocks/>
            </p:cNvGrpSpPr>
            <p:nvPr/>
          </p:nvGrpSpPr>
          <p:grpSpPr bwMode="auto">
            <a:xfrm>
              <a:off x="1500" y="1087"/>
              <a:ext cx="1560" cy="1035"/>
              <a:chOff x="1500" y="1087"/>
              <a:chExt cx="1560" cy="1035"/>
            </a:xfrm>
          </p:grpSpPr>
          <p:sp>
            <p:nvSpPr>
              <p:cNvPr id="7172" name="Freeform 4"/>
              <p:cNvSpPr>
                <a:spLocks/>
              </p:cNvSpPr>
              <p:nvPr/>
            </p:nvSpPr>
            <p:spPr bwMode="auto">
              <a:xfrm>
                <a:off x="1500" y="1087"/>
                <a:ext cx="1560" cy="1035"/>
              </a:xfrm>
              <a:custGeom>
                <a:avLst/>
                <a:gdLst/>
                <a:ahLst/>
                <a:cxnLst>
                  <a:cxn ang="0">
                    <a:pos x="0" y="1035"/>
                  </a:cxn>
                  <a:cxn ang="0">
                    <a:pos x="1560" y="1035"/>
                  </a:cxn>
                  <a:cxn ang="0">
                    <a:pos x="1560" y="0"/>
                  </a:cxn>
                  <a:cxn ang="0">
                    <a:pos x="0" y="0"/>
                  </a:cxn>
                  <a:cxn ang="0">
                    <a:pos x="0" y="1035"/>
                  </a:cxn>
                </a:cxnLst>
                <a:rect l="0" t="0" r="r" b="b"/>
                <a:pathLst>
                  <a:path w="1560" h="1035">
                    <a:moveTo>
                      <a:pt x="0" y="1035"/>
                    </a:moveTo>
                    <a:lnTo>
                      <a:pt x="1560" y="1035"/>
                    </a:lnTo>
                    <a:lnTo>
                      <a:pt x="1560" y="0"/>
                    </a:lnTo>
                    <a:lnTo>
                      <a:pt x="0" y="0"/>
                    </a:lnTo>
                    <a:lnTo>
                      <a:pt x="0" y="1035"/>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7173" name="Picture 5"/>
              <p:cNvPicPr>
                <a:picLocks noChangeAspect="1" noChangeArrowheads="1"/>
              </p:cNvPicPr>
              <p:nvPr/>
            </p:nvPicPr>
            <p:blipFill>
              <a:blip r:embed="rId4" cstate="print"/>
              <a:srcRect/>
              <a:stretch>
                <a:fillRect/>
              </a:stretch>
            </p:blipFill>
            <p:spPr bwMode="auto">
              <a:xfrm>
                <a:off x="1520" y="1180"/>
                <a:ext cx="1520" cy="852"/>
              </a:xfrm>
              <a:prstGeom prst="rect">
                <a:avLst/>
              </a:prstGeom>
              <a:noFill/>
            </p:spPr>
          </p:pic>
          <p:pic>
            <p:nvPicPr>
              <p:cNvPr id="7174" name="Picture 6"/>
              <p:cNvPicPr>
                <a:picLocks noChangeAspect="1" noChangeArrowheads="1"/>
              </p:cNvPicPr>
              <p:nvPr/>
            </p:nvPicPr>
            <p:blipFill>
              <a:blip r:embed="rId5" cstate="print"/>
              <a:srcRect/>
              <a:stretch>
                <a:fillRect/>
              </a:stretch>
            </p:blipFill>
            <p:spPr bwMode="auto">
              <a:xfrm>
                <a:off x="2984" y="876"/>
                <a:ext cx="1584" cy="740"/>
              </a:xfrm>
              <a:prstGeom prst="rect">
                <a:avLst/>
              </a:prstGeom>
              <a:noFill/>
            </p:spPr>
          </p:pic>
        </p:grpSp>
        <p:grpSp>
          <p:nvGrpSpPr>
            <p:cNvPr id="7175" name="Group 7"/>
            <p:cNvGrpSpPr>
              <a:grpSpLocks/>
            </p:cNvGrpSpPr>
            <p:nvPr/>
          </p:nvGrpSpPr>
          <p:grpSpPr bwMode="auto">
            <a:xfrm>
              <a:off x="3054" y="1051"/>
              <a:ext cx="1266" cy="464"/>
              <a:chOff x="3054" y="1051"/>
              <a:chExt cx="1266" cy="464"/>
            </a:xfrm>
          </p:grpSpPr>
          <p:sp>
            <p:nvSpPr>
              <p:cNvPr id="7176" name="Freeform 8"/>
              <p:cNvSpPr>
                <a:spLocks/>
              </p:cNvSpPr>
              <p:nvPr/>
            </p:nvSpPr>
            <p:spPr bwMode="auto">
              <a:xfrm>
                <a:off x="3054" y="1051"/>
                <a:ext cx="1266" cy="464"/>
              </a:xfrm>
              <a:custGeom>
                <a:avLst/>
                <a:gdLst/>
                <a:ahLst/>
                <a:cxnLst>
                  <a:cxn ang="0">
                    <a:pos x="1152" y="55"/>
                  </a:cxn>
                  <a:cxn ang="0">
                    <a:pos x="0" y="425"/>
                  </a:cxn>
                  <a:cxn ang="0">
                    <a:pos x="12" y="463"/>
                  </a:cxn>
                  <a:cxn ang="0">
                    <a:pos x="1164" y="93"/>
                  </a:cxn>
                  <a:cxn ang="0">
                    <a:pos x="1190" y="64"/>
                  </a:cxn>
                  <a:cxn ang="0">
                    <a:pos x="1152" y="55"/>
                  </a:cxn>
                </a:cxnLst>
                <a:rect l="0" t="0" r="r" b="b"/>
                <a:pathLst>
                  <a:path w="1266" h="464">
                    <a:moveTo>
                      <a:pt x="1152" y="55"/>
                    </a:moveTo>
                    <a:lnTo>
                      <a:pt x="0" y="425"/>
                    </a:lnTo>
                    <a:lnTo>
                      <a:pt x="12" y="463"/>
                    </a:lnTo>
                    <a:lnTo>
                      <a:pt x="1164" y="93"/>
                    </a:lnTo>
                    <a:lnTo>
                      <a:pt x="1190" y="64"/>
                    </a:lnTo>
                    <a:lnTo>
                      <a:pt x="1152" y="55"/>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77" name="Freeform 9"/>
              <p:cNvSpPr>
                <a:spLocks/>
              </p:cNvSpPr>
              <p:nvPr/>
            </p:nvSpPr>
            <p:spPr bwMode="auto">
              <a:xfrm>
                <a:off x="3054" y="1051"/>
                <a:ext cx="1266" cy="464"/>
              </a:xfrm>
              <a:custGeom>
                <a:avLst/>
                <a:gdLst/>
                <a:ahLst/>
                <a:cxnLst>
                  <a:cxn ang="0">
                    <a:pos x="1235" y="32"/>
                  </a:cxn>
                  <a:cxn ang="0">
                    <a:pos x="1222" y="32"/>
                  </a:cxn>
                  <a:cxn ang="0">
                    <a:pos x="1234" y="70"/>
                  </a:cxn>
                  <a:cxn ang="0">
                    <a:pos x="1164" y="93"/>
                  </a:cxn>
                  <a:cxn ang="0">
                    <a:pos x="1113" y="150"/>
                  </a:cxn>
                  <a:cxn ang="0">
                    <a:pos x="1114" y="162"/>
                  </a:cxn>
                  <a:cxn ang="0">
                    <a:pos x="1122" y="170"/>
                  </a:cxn>
                  <a:cxn ang="0">
                    <a:pos x="1130" y="177"/>
                  </a:cxn>
                  <a:cxn ang="0">
                    <a:pos x="1143" y="176"/>
                  </a:cxn>
                  <a:cxn ang="0">
                    <a:pos x="1266" y="39"/>
                  </a:cxn>
                  <a:cxn ang="0">
                    <a:pos x="1235" y="32"/>
                  </a:cxn>
                </a:cxnLst>
                <a:rect l="0" t="0" r="r" b="b"/>
                <a:pathLst>
                  <a:path w="1266" h="464">
                    <a:moveTo>
                      <a:pt x="1235" y="32"/>
                    </a:moveTo>
                    <a:lnTo>
                      <a:pt x="1222" y="32"/>
                    </a:lnTo>
                    <a:lnTo>
                      <a:pt x="1234" y="70"/>
                    </a:lnTo>
                    <a:lnTo>
                      <a:pt x="1164" y="93"/>
                    </a:lnTo>
                    <a:lnTo>
                      <a:pt x="1113" y="150"/>
                    </a:lnTo>
                    <a:lnTo>
                      <a:pt x="1114" y="162"/>
                    </a:lnTo>
                    <a:lnTo>
                      <a:pt x="1122" y="170"/>
                    </a:lnTo>
                    <a:lnTo>
                      <a:pt x="1130" y="177"/>
                    </a:lnTo>
                    <a:lnTo>
                      <a:pt x="1143" y="176"/>
                    </a:lnTo>
                    <a:lnTo>
                      <a:pt x="1266" y="39"/>
                    </a:lnTo>
                    <a:lnTo>
                      <a:pt x="1235" y="32"/>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78" name="Freeform 10"/>
              <p:cNvSpPr>
                <a:spLocks/>
              </p:cNvSpPr>
              <p:nvPr/>
            </p:nvSpPr>
            <p:spPr bwMode="auto">
              <a:xfrm>
                <a:off x="3054" y="1051"/>
                <a:ext cx="1266" cy="464"/>
              </a:xfrm>
              <a:custGeom>
                <a:avLst/>
                <a:gdLst/>
                <a:ahLst/>
                <a:cxnLst>
                  <a:cxn ang="0">
                    <a:pos x="1190" y="64"/>
                  </a:cxn>
                  <a:cxn ang="0">
                    <a:pos x="1164" y="93"/>
                  </a:cxn>
                  <a:cxn ang="0">
                    <a:pos x="1233" y="71"/>
                  </a:cxn>
                  <a:cxn ang="0">
                    <a:pos x="1224" y="71"/>
                  </a:cxn>
                  <a:cxn ang="0">
                    <a:pos x="1190" y="64"/>
                  </a:cxn>
                </a:cxnLst>
                <a:rect l="0" t="0" r="r" b="b"/>
                <a:pathLst>
                  <a:path w="1266" h="464">
                    <a:moveTo>
                      <a:pt x="1190" y="64"/>
                    </a:moveTo>
                    <a:lnTo>
                      <a:pt x="1164" y="93"/>
                    </a:lnTo>
                    <a:lnTo>
                      <a:pt x="1233" y="71"/>
                    </a:lnTo>
                    <a:lnTo>
                      <a:pt x="1224" y="71"/>
                    </a:lnTo>
                    <a:lnTo>
                      <a:pt x="1190" y="64"/>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79" name="Freeform 11"/>
              <p:cNvSpPr>
                <a:spLocks/>
              </p:cNvSpPr>
              <p:nvPr/>
            </p:nvSpPr>
            <p:spPr bwMode="auto">
              <a:xfrm>
                <a:off x="3054" y="1051"/>
                <a:ext cx="1266" cy="464"/>
              </a:xfrm>
              <a:custGeom>
                <a:avLst/>
                <a:gdLst/>
                <a:ahLst/>
                <a:cxnLst>
                  <a:cxn ang="0">
                    <a:pos x="1213" y="38"/>
                  </a:cxn>
                  <a:cxn ang="0">
                    <a:pos x="1190" y="64"/>
                  </a:cxn>
                  <a:cxn ang="0">
                    <a:pos x="1224" y="71"/>
                  </a:cxn>
                  <a:cxn ang="0">
                    <a:pos x="1213" y="38"/>
                  </a:cxn>
                </a:cxnLst>
                <a:rect l="0" t="0" r="r" b="b"/>
                <a:pathLst>
                  <a:path w="1266" h="464">
                    <a:moveTo>
                      <a:pt x="1213" y="38"/>
                    </a:moveTo>
                    <a:lnTo>
                      <a:pt x="1190" y="64"/>
                    </a:lnTo>
                    <a:lnTo>
                      <a:pt x="1224" y="71"/>
                    </a:lnTo>
                    <a:lnTo>
                      <a:pt x="1213" y="38"/>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80" name="Freeform 12"/>
              <p:cNvSpPr>
                <a:spLocks/>
              </p:cNvSpPr>
              <p:nvPr/>
            </p:nvSpPr>
            <p:spPr bwMode="auto">
              <a:xfrm>
                <a:off x="3054" y="1051"/>
                <a:ext cx="1266" cy="464"/>
              </a:xfrm>
              <a:custGeom>
                <a:avLst/>
                <a:gdLst/>
                <a:ahLst/>
                <a:cxnLst>
                  <a:cxn ang="0">
                    <a:pos x="1224" y="38"/>
                  </a:cxn>
                  <a:cxn ang="0">
                    <a:pos x="1213" y="38"/>
                  </a:cxn>
                  <a:cxn ang="0">
                    <a:pos x="1224" y="71"/>
                  </a:cxn>
                  <a:cxn ang="0">
                    <a:pos x="1233" y="71"/>
                  </a:cxn>
                  <a:cxn ang="0">
                    <a:pos x="1234" y="70"/>
                  </a:cxn>
                  <a:cxn ang="0">
                    <a:pos x="1224" y="38"/>
                  </a:cxn>
                </a:cxnLst>
                <a:rect l="0" t="0" r="r" b="b"/>
                <a:pathLst>
                  <a:path w="1266" h="464">
                    <a:moveTo>
                      <a:pt x="1224" y="38"/>
                    </a:moveTo>
                    <a:lnTo>
                      <a:pt x="1213" y="38"/>
                    </a:lnTo>
                    <a:lnTo>
                      <a:pt x="1224" y="71"/>
                    </a:lnTo>
                    <a:lnTo>
                      <a:pt x="1233" y="71"/>
                    </a:lnTo>
                    <a:lnTo>
                      <a:pt x="1234" y="70"/>
                    </a:lnTo>
                    <a:lnTo>
                      <a:pt x="1224" y="38"/>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81" name="Freeform 13"/>
              <p:cNvSpPr>
                <a:spLocks/>
              </p:cNvSpPr>
              <p:nvPr/>
            </p:nvSpPr>
            <p:spPr bwMode="auto">
              <a:xfrm>
                <a:off x="3054" y="1051"/>
                <a:ext cx="1266" cy="464"/>
              </a:xfrm>
              <a:custGeom>
                <a:avLst/>
                <a:gdLst/>
                <a:ahLst/>
                <a:cxnLst>
                  <a:cxn ang="0">
                    <a:pos x="1222" y="32"/>
                  </a:cxn>
                  <a:cxn ang="0">
                    <a:pos x="1152" y="55"/>
                  </a:cxn>
                  <a:cxn ang="0">
                    <a:pos x="1190" y="64"/>
                  </a:cxn>
                  <a:cxn ang="0">
                    <a:pos x="1213" y="38"/>
                  </a:cxn>
                  <a:cxn ang="0">
                    <a:pos x="1224" y="38"/>
                  </a:cxn>
                  <a:cxn ang="0">
                    <a:pos x="1222" y="32"/>
                  </a:cxn>
                </a:cxnLst>
                <a:rect l="0" t="0" r="r" b="b"/>
                <a:pathLst>
                  <a:path w="1266" h="464">
                    <a:moveTo>
                      <a:pt x="1222" y="32"/>
                    </a:moveTo>
                    <a:lnTo>
                      <a:pt x="1152" y="55"/>
                    </a:lnTo>
                    <a:lnTo>
                      <a:pt x="1190" y="64"/>
                    </a:lnTo>
                    <a:lnTo>
                      <a:pt x="1213" y="38"/>
                    </a:lnTo>
                    <a:lnTo>
                      <a:pt x="1224" y="38"/>
                    </a:lnTo>
                    <a:lnTo>
                      <a:pt x="1222" y="32"/>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82" name="Freeform 14"/>
              <p:cNvSpPr>
                <a:spLocks/>
              </p:cNvSpPr>
              <p:nvPr/>
            </p:nvSpPr>
            <p:spPr bwMode="auto">
              <a:xfrm>
                <a:off x="3054" y="1051"/>
                <a:ext cx="1266" cy="464"/>
              </a:xfrm>
              <a:custGeom>
                <a:avLst/>
                <a:gdLst/>
                <a:ahLst/>
                <a:cxnLst>
                  <a:cxn ang="0">
                    <a:pos x="1086" y="0"/>
                  </a:cxn>
                  <a:cxn ang="0">
                    <a:pos x="1075" y="6"/>
                  </a:cxn>
                  <a:cxn ang="0">
                    <a:pos x="1073" y="17"/>
                  </a:cxn>
                  <a:cxn ang="0">
                    <a:pos x="1071" y="28"/>
                  </a:cxn>
                  <a:cxn ang="0">
                    <a:pos x="1078" y="39"/>
                  </a:cxn>
                  <a:cxn ang="0">
                    <a:pos x="1152" y="55"/>
                  </a:cxn>
                  <a:cxn ang="0">
                    <a:pos x="1222" y="32"/>
                  </a:cxn>
                  <a:cxn ang="0">
                    <a:pos x="1235" y="32"/>
                  </a:cxn>
                  <a:cxn ang="0">
                    <a:pos x="1086" y="0"/>
                  </a:cxn>
                </a:cxnLst>
                <a:rect l="0" t="0" r="r" b="b"/>
                <a:pathLst>
                  <a:path w="1266" h="464">
                    <a:moveTo>
                      <a:pt x="1086" y="0"/>
                    </a:moveTo>
                    <a:lnTo>
                      <a:pt x="1075" y="6"/>
                    </a:lnTo>
                    <a:lnTo>
                      <a:pt x="1073" y="17"/>
                    </a:lnTo>
                    <a:lnTo>
                      <a:pt x="1071" y="28"/>
                    </a:lnTo>
                    <a:lnTo>
                      <a:pt x="1078" y="39"/>
                    </a:lnTo>
                    <a:lnTo>
                      <a:pt x="1152" y="55"/>
                    </a:lnTo>
                    <a:lnTo>
                      <a:pt x="1222" y="32"/>
                    </a:lnTo>
                    <a:lnTo>
                      <a:pt x="1235" y="32"/>
                    </a:lnTo>
                    <a:lnTo>
                      <a:pt x="1086"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7183" name="Picture 15"/>
              <p:cNvPicPr>
                <a:picLocks noChangeAspect="1" noChangeArrowheads="1"/>
              </p:cNvPicPr>
              <p:nvPr/>
            </p:nvPicPr>
            <p:blipFill>
              <a:blip r:embed="rId6" cstate="print"/>
              <a:srcRect/>
              <a:stretch>
                <a:fillRect/>
              </a:stretch>
            </p:blipFill>
            <p:spPr bwMode="auto">
              <a:xfrm>
                <a:off x="2980" y="1444"/>
                <a:ext cx="1408" cy="1096"/>
              </a:xfrm>
              <a:prstGeom prst="rect">
                <a:avLst/>
              </a:prstGeom>
              <a:noFill/>
            </p:spPr>
          </p:pic>
        </p:grpSp>
        <p:grpSp>
          <p:nvGrpSpPr>
            <p:cNvPr id="7184" name="Group 16"/>
            <p:cNvGrpSpPr>
              <a:grpSpLocks/>
            </p:cNvGrpSpPr>
            <p:nvPr/>
          </p:nvGrpSpPr>
          <p:grpSpPr bwMode="auto">
            <a:xfrm>
              <a:off x="3048" y="1479"/>
              <a:ext cx="1092" cy="781"/>
              <a:chOff x="3048" y="1479"/>
              <a:chExt cx="1092" cy="781"/>
            </a:xfrm>
          </p:grpSpPr>
          <p:sp>
            <p:nvSpPr>
              <p:cNvPr id="7185" name="Freeform 17"/>
              <p:cNvSpPr>
                <a:spLocks/>
              </p:cNvSpPr>
              <p:nvPr/>
            </p:nvSpPr>
            <p:spPr bwMode="auto">
              <a:xfrm>
                <a:off x="3048" y="1479"/>
                <a:ext cx="1092" cy="781"/>
              </a:xfrm>
              <a:custGeom>
                <a:avLst/>
                <a:gdLst/>
                <a:ahLst/>
                <a:cxnLst>
                  <a:cxn ang="0">
                    <a:pos x="912" y="725"/>
                  </a:cxn>
                  <a:cxn ang="0">
                    <a:pos x="902" y="733"/>
                  </a:cxn>
                  <a:cxn ang="0">
                    <a:pos x="900" y="755"/>
                  </a:cxn>
                  <a:cxn ang="0">
                    <a:pos x="909" y="765"/>
                  </a:cxn>
                  <a:cxn ang="0">
                    <a:pos x="1092" y="781"/>
                  </a:cxn>
                  <a:cxn ang="0">
                    <a:pos x="1089" y="775"/>
                  </a:cxn>
                  <a:cxn ang="0">
                    <a:pos x="1048" y="775"/>
                  </a:cxn>
                  <a:cxn ang="0">
                    <a:pos x="988" y="732"/>
                  </a:cxn>
                  <a:cxn ang="0">
                    <a:pos x="912" y="725"/>
                  </a:cxn>
                </a:cxnLst>
                <a:rect l="0" t="0" r="r" b="b"/>
                <a:pathLst>
                  <a:path w="1092" h="781">
                    <a:moveTo>
                      <a:pt x="912" y="725"/>
                    </a:moveTo>
                    <a:lnTo>
                      <a:pt x="902" y="733"/>
                    </a:lnTo>
                    <a:lnTo>
                      <a:pt x="900" y="755"/>
                    </a:lnTo>
                    <a:lnTo>
                      <a:pt x="909" y="765"/>
                    </a:lnTo>
                    <a:lnTo>
                      <a:pt x="1092" y="781"/>
                    </a:lnTo>
                    <a:lnTo>
                      <a:pt x="1089" y="775"/>
                    </a:lnTo>
                    <a:lnTo>
                      <a:pt x="1048" y="775"/>
                    </a:lnTo>
                    <a:lnTo>
                      <a:pt x="988" y="732"/>
                    </a:lnTo>
                    <a:lnTo>
                      <a:pt x="912" y="725"/>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86" name="Freeform 18"/>
              <p:cNvSpPr>
                <a:spLocks/>
              </p:cNvSpPr>
              <p:nvPr/>
            </p:nvSpPr>
            <p:spPr bwMode="auto">
              <a:xfrm>
                <a:off x="3048" y="1479"/>
                <a:ext cx="1092" cy="781"/>
              </a:xfrm>
              <a:custGeom>
                <a:avLst/>
                <a:gdLst/>
                <a:ahLst/>
                <a:cxnLst>
                  <a:cxn ang="0">
                    <a:pos x="988" y="732"/>
                  </a:cxn>
                  <a:cxn ang="0">
                    <a:pos x="1048" y="775"/>
                  </a:cxn>
                  <a:cxn ang="0">
                    <a:pos x="1054" y="767"/>
                  </a:cxn>
                  <a:cxn ang="0">
                    <a:pos x="1041" y="767"/>
                  </a:cxn>
                  <a:cxn ang="0">
                    <a:pos x="1027" y="735"/>
                  </a:cxn>
                  <a:cxn ang="0">
                    <a:pos x="988" y="732"/>
                  </a:cxn>
                </a:cxnLst>
                <a:rect l="0" t="0" r="r" b="b"/>
                <a:pathLst>
                  <a:path w="1092" h="781">
                    <a:moveTo>
                      <a:pt x="988" y="732"/>
                    </a:moveTo>
                    <a:lnTo>
                      <a:pt x="1048" y="775"/>
                    </a:lnTo>
                    <a:lnTo>
                      <a:pt x="1054" y="767"/>
                    </a:lnTo>
                    <a:lnTo>
                      <a:pt x="1041" y="767"/>
                    </a:lnTo>
                    <a:lnTo>
                      <a:pt x="1027" y="735"/>
                    </a:lnTo>
                    <a:lnTo>
                      <a:pt x="988" y="732"/>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87" name="Freeform 19"/>
              <p:cNvSpPr>
                <a:spLocks/>
              </p:cNvSpPr>
              <p:nvPr/>
            </p:nvSpPr>
            <p:spPr bwMode="auto">
              <a:xfrm>
                <a:off x="3048" y="1479"/>
                <a:ext cx="1092" cy="781"/>
              </a:xfrm>
              <a:custGeom>
                <a:avLst/>
                <a:gdLst/>
                <a:ahLst/>
                <a:cxnLst>
                  <a:cxn ang="0">
                    <a:pos x="1004" y="609"/>
                  </a:cxn>
                  <a:cxn ang="0">
                    <a:pos x="984" y="618"/>
                  </a:cxn>
                  <a:cxn ang="0">
                    <a:pos x="979" y="630"/>
                  </a:cxn>
                  <a:cxn ang="0">
                    <a:pos x="984" y="640"/>
                  </a:cxn>
                  <a:cxn ang="0">
                    <a:pos x="1011" y="699"/>
                  </a:cxn>
                  <a:cxn ang="0">
                    <a:pos x="1071" y="742"/>
                  </a:cxn>
                  <a:cxn ang="0">
                    <a:pos x="1048" y="775"/>
                  </a:cxn>
                  <a:cxn ang="0">
                    <a:pos x="1089" y="775"/>
                  </a:cxn>
                  <a:cxn ang="0">
                    <a:pos x="1020" y="624"/>
                  </a:cxn>
                  <a:cxn ang="0">
                    <a:pos x="1016" y="614"/>
                  </a:cxn>
                  <a:cxn ang="0">
                    <a:pos x="1004" y="609"/>
                  </a:cxn>
                </a:cxnLst>
                <a:rect l="0" t="0" r="r" b="b"/>
                <a:pathLst>
                  <a:path w="1092" h="781">
                    <a:moveTo>
                      <a:pt x="1004" y="609"/>
                    </a:moveTo>
                    <a:lnTo>
                      <a:pt x="984" y="618"/>
                    </a:lnTo>
                    <a:lnTo>
                      <a:pt x="979" y="630"/>
                    </a:lnTo>
                    <a:lnTo>
                      <a:pt x="984" y="640"/>
                    </a:lnTo>
                    <a:lnTo>
                      <a:pt x="1011" y="699"/>
                    </a:lnTo>
                    <a:lnTo>
                      <a:pt x="1071" y="742"/>
                    </a:lnTo>
                    <a:lnTo>
                      <a:pt x="1048" y="775"/>
                    </a:lnTo>
                    <a:lnTo>
                      <a:pt x="1089" y="775"/>
                    </a:lnTo>
                    <a:lnTo>
                      <a:pt x="1020" y="624"/>
                    </a:lnTo>
                    <a:lnTo>
                      <a:pt x="1016" y="614"/>
                    </a:lnTo>
                    <a:lnTo>
                      <a:pt x="1004" y="60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88" name="Freeform 20"/>
              <p:cNvSpPr>
                <a:spLocks/>
              </p:cNvSpPr>
              <p:nvPr/>
            </p:nvSpPr>
            <p:spPr bwMode="auto">
              <a:xfrm>
                <a:off x="3048" y="1479"/>
                <a:ext cx="1092" cy="781"/>
              </a:xfrm>
              <a:custGeom>
                <a:avLst/>
                <a:gdLst/>
                <a:ahLst/>
                <a:cxnLst>
                  <a:cxn ang="0">
                    <a:pos x="1027" y="735"/>
                  </a:cxn>
                  <a:cxn ang="0">
                    <a:pos x="1041" y="767"/>
                  </a:cxn>
                  <a:cxn ang="0">
                    <a:pos x="1061" y="738"/>
                  </a:cxn>
                  <a:cxn ang="0">
                    <a:pos x="1027" y="735"/>
                  </a:cxn>
                </a:cxnLst>
                <a:rect l="0" t="0" r="r" b="b"/>
                <a:pathLst>
                  <a:path w="1092" h="781">
                    <a:moveTo>
                      <a:pt x="1027" y="735"/>
                    </a:moveTo>
                    <a:lnTo>
                      <a:pt x="1041" y="767"/>
                    </a:lnTo>
                    <a:lnTo>
                      <a:pt x="1061" y="738"/>
                    </a:lnTo>
                    <a:lnTo>
                      <a:pt x="1027" y="735"/>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89" name="Freeform 21"/>
              <p:cNvSpPr>
                <a:spLocks/>
              </p:cNvSpPr>
              <p:nvPr/>
            </p:nvSpPr>
            <p:spPr bwMode="auto">
              <a:xfrm>
                <a:off x="3048" y="1479"/>
                <a:ext cx="1092" cy="781"/>
              </a:xfrm>
              <a:custGeom>
                <a:avLst/>
                <a:gdLst/>
                <a:ahLst/>
                <a:cxnLst>
                  <a:cxn ang="0">
                    <a:pos x="1011" y="699"/>
                  </a:cxn>
                  <a:cxn ang="0">
                    <a:pos x="1027" y="735"/>
                  </a:cxn>
                  <a:cxn ang="0">
                    <a:pos x="1061" y="738"/>
                  </a:cxn>
                  <a:cxn ang="0">
                    <a:pos x="1041" y="767"/>
                  </a:cxn>
                  <a:cxn ang="0">
                    <a:pos x="1054" y="767"/>
                  </a:cxn>
                  <a:cxn ang="0">
                    <a:pos x="1071" y="742"/>
                  </a:cxn>
                  <a:cxn ang="0">
                    <a:pos x="1011" y="699"/>
                  </a:cxn>
                </a:cxnLst>
                <a:rect l="0" t="0" r="r" b="b"/>
                <a:pathLst>
                  <a:path w="1092" h="781">
                    <a:moveTo>
                      <a:pt x="1011" y="699"/>
                    </a:moveTo>
                    <a:lnTo>
                      <a:pt x="1027" y="735"/>
                    </a:lnTo>
                    <a:lnTo>
                      <a:pt x="1061" y="738"/>
                    </a:lnTo>
                    <a:lnTo>
                      <a:pt x="1041" y="767"/>
                    </a:lnTo>
                    <a:lnTo>
                      <a:pt x="1054" y="767"/>
                    </a:lnTo>
                    <a:lnTo>
                      <a:pt x="1071" y="742"/>
                    </a:lnTo>
                    <a:lnTo>
                      <a:pt x="1011" y="69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90" name="Freeform 22"/>
              <p:cNvSpPr>
                <a:spLocks/>
              </p:cNvSpPr>
              <p:nvPr/>
            </p:nvSpPr>
            <p:spPr bwMode="auto">
              <a:xfrm>
                <a:off x="3048" y="1479"/>
                <a:ext cx="1092" cy="781"/>
              </a:xfrm>
              <a:custGeom>
                <a:avLst/>
                <a:gdLst/>
                <a:ahLst/>
                <a:cxnLst>
                  <a:cxn ang="0">
                    <a:pos x="24" y="0"/>
                  </a:cxn>
                  <a:cxn ang="0">
                    <a:pos x="0" y="33"/>
                  </a:cxn>
                  <a:cxn ang="0">
                    <a:pos x="988" y="732"/>
                  </a:cxn>
                  <a:cxn ang="0">
                    <a:pos x="1027" y="735"/>
                  </a:cxn>
                  <a:cxn ang="0">
                    <a:pos x="1011" y="699"/>
                  </a:cxn>
                  <a:cxn ang="0">
                    <a:pos x="24" y="0"/>
                  </a:cxn>
                </a:cxnLst>
                <a:rect l="0" t="0" r="r" b="b"/>
                <a:pathLst>
                  <a:path w="1092" h="781">
                    <a:moveTo>
                      <a:pt x="24" y="0"/>
                    </a:moveTo>
                    <a:lnTo>
                      <a:pt x="0" y="33"/>
                    </a:lnTo>
                    <a:lnTo>
                      <a:pt x="988" y="732"/>
                    </a:lnTo>
                    <a:lnTo>
                      <a:pt x="1027" y="735"/>
                    </a:lnTo>
                    <a:lnTo>
                      <a:pt x="1011" y="699"/>
                    </a:lnTo>
                    <a:lnTo>
                      <a:pt x="24"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191" name="Group 23"/>
            <p:cNvGrpSpPr>
              <a:grpSpLocks/>
            </p:cNvGrpSpPr>
            <p:nvPr/>
          </p:nvGrpSpPr>
          <p:grpSpPr bwMode="auto">
            <a:xfrm>
              <a:off x="4140" y="1930"/>
              <a:ext cx="1515" cy="1035"/>
              <a:chOff x="4140" y="1930"/>
              <a:chExt cx="1515" cy="1035"/>
            </a:xfrm>
          </p:grpSpPr>
          <p:sp>
            <p:nvSpPr>
              <p:cNvPr id="7192" name="Freeform 24"/>
              <p:cNvSpPr>
                <a:spLocks/>
              </p:cNvSpPr>
              <p:nvPr/>
            </p:nvSpPr>
            <p:spPr bwMode="auto">
              <a:xfrm>
                <a:off x="4140" y="1930"/>
                <a:ext cx="1515" cy="1035"/>
              </a:xfrm>
              <a:custGeom>
                <a:avLst/>
                <a:gdLst/>
                <a:ahLst/>
                <a:cxnLst>
                  <a:cxn ang="0">
                    <a:pos x="0" y="1035"/>
                  </a:cxn>
                  <a:cxn ang="0">
                    <a:pos x="1515" y="1035"/>
                  </a:cxn>
                  <a:cxn ang="0">
                    <a:pos x="1515" y="0"/>
                  </a:cxn>
                  <a:cxn ang="0">
                    <a:pos x="0" y="0"/>
                  </a:cxn>
                  <a:cxn ang="0">
                    <a:pos x="0" y="1035"/>
                  </a:cxn>
                </a:cxnLst>
                <a:rect l="0" t="0" r="r" b="b"/>
                <a:pathLst>
                  <a:path w="1515" h="1035">
                    <a:moveTo>
                      <a:pt x="0" y="1035"/>
                    </a:moveTo>
                    <a:lnTo>
                      <a:pt x="1515" y="1035"/>
                    </a:lnTo>
                    <a:lnTo>
                      <a:pt x="1515" y="0"/>
                    </a:lnTo>
                    <a:lnTo>
                      <a:pt x="0" y="0"/>
                    </a:lnTo>
                    <a:lnTo>
                      <a:pt x="0" y="1035"/>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193" name="Group 25"/>
            <p:cNvGrpSpPr>
              <a:grpSpLocks/>
            </p:cNvGrpSpPr>
            <p:nvPr/>
          </p:nvGrpSpPr>
          <p:grpSpPr bwMode="auto">
            <a:xfrm>
              <a:off x="4140" y="1930"/>
              <a:ext cx="1515" cy="1035"/>
              <a:chOff x="4140" y="1930"/>
              <a:chExt cx="1515" cy="1035"/>
            </a:xfrm>
          </p:grpSpPr>
          <p:sp>
            <p:nvSpPr>
              <p:cNvPr id="7194" name="Freeform 26"/>
              <p:cNvSpPr>
                <a:spLocks/>
              </p:cNvSpPr>
              <p:nvPr/>
            </p:nvSpPr>
            <p:spPr bwMode="auto">
              <a:xfrm>
                <a:off x="4140" y="1930"/>
                <a:ext cx="1515" cy="1035"/>
              </a:xfrm>
              <a:custGeom>
                <a:avLst/>
                <a:gdLst/>
                <a:ahLst/>
                <a:cxnLst>
                  <a:cxn ang="0">
                    <a:pos x="0" y="1035"/>
                  </a:cxn>
                  <a:cxn ang="0">
                    <a:pos x="1515" y="1035"/>
                  </a:cxn>
                  <a:cxn ang="0">
                    <a:pos x="1515" y="0"/>
                  </a:cxn>
                  <a:cxn ang="0">
                    <a:pos x="0" y="0"/>
                  </a:cxn>
                  <a:cxn ang="0">
                    <a:pos x="0" y="1035"/>
                  </a:cxn>
                </a:cxnLst>
                <a:rect l="0" t="0" r="r" b="b"/>
                <a:pathLst>
                  <a:path w="1515" h="1035">
                    <a:moveTo>
                      <a:pt x="0" y="1035"/>
                    </a:moveTo>
                    <a:lnTo>
                      <a:pt x="1515" y="1035"/>
                    </a:lnTo>
                    <a:lnTo>
                      <a:pt x="1515" y="0"/>
                    </a:lnTo>
                    <a:lnTo>
                      <a:pt x="0" y="0"/>
                    </a:lnTo>
                    <a:lnTo>
                      <a:pt x="0" y="1035"/>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7195" name="Picture 27"/>
              <p:cNvPicPr>
                <a:picLocks noChangeAspect="1" noChangeArrowheads="1"/>
              </p:cNvPicPr>
              <p:nvPr/>
            </p:nvPicPr>
            <p:blipFill>
              <a:blip r:embed="rId7" cstate="print"/>
              <a:srcRect/>
              <a:stretch>
                <a:fillRect/>
              </a:stretch>
            </p:blipFill>
            <p:spPr bwMode="auto">
              <a:xfrm>
                <a:off x="4160" y="2024"/>
                <a:ext cx="1476" cy="852"/>
              </a:xfrm>
              <a:prstGeom prst="rect">
                <a:avLst/>
              </a:prstGeom>
              <a:noFill/>
            </p:spPr>
          </p:pic>
          <p:pic>
            <p:nvPicPr>
              <p:cNvPr id="7196" name="Picture 28"/>
              <p:cNvPicPr>
                <a:picLocks noChangeAspect="1" noChangeArrowheads="1"/>
              </p:cNvPicPr>
              <p:nvPr/>
            </p:nvPicPr>
            <p:blipFill>
              <a:blip r:embed="rId8" cstate="print"/>
              <a:srcRect/>
              <a:stretch>
                <a:fillRect/>
              </a:stretch>
            </p:blipFill>
            <p:spPr bwMode="auto">
              <a:xfrm>
                <a:off x="5600" y="2212"/>
                <a:ext cx="812" cy="492"/>
              </a:xfrm>
              <a:prstGeom prst="rect">
                <a:avLst/>
              </a:prstGeom>
              <a:noFill/>
            </p:spPr>
          </p:pic>
        </p:grpSp>
        <p:grpSp>
          <p:nvGrpSpPr>
            <p:cNvPr id="7197" name="Group 29"/>
            <p:cNvGrpSpPr>
              <a:grpSpLocks/>
            </p:cNvGrpSpPr>
            <p:nvPr/>
          </p:nvGrpSpPr>
          <p:grpSpPr bwMode="auto">
            <a:xfrm>
              <a:off x="5669" y="2328"/>
              <a:ext cx="496" cy="186"/>
              <a:chOff x="5669" y="2328"/>
              <a:chExt cx="496" cy="186"/>
            </a:xfrm>
          </p:grpSpPr>
          <p:sp>
            <p:nvSpPr>
              <p:cNvPr id="7198" name="Freeform 30"/>
              <p:cNvSpPr>
                <a:spLocks/>
              </p:cNvSpPr>
              <p:nvPr/>
            </p:nvSpPr>
            <p:spPr bwMode="auto">
              <a:xfrm>
                <a:off x="5669" y="2328"/>
                <a:ext cx="496" cy="186"/>
              </a:xfrm>
              <a:custGeom>
                <a:avLst/>
                <a:gdLst/>
                <a:ahLst/>
                <a:cxnLst>
                  <a:cxn ang="0">
                    <a:pos x="382" y="114"/>
                  </a:cxn>
                  <a:cxn ang="0">
                    <a:pos x="325" y="145"/>
                  </a:cxn>
                  <a:cxn ang="0">
                    <a:pos x="315" y="150"/>
                  </a:cxn>
                  <a:cxn ang="0">
                    <a:pos x="312" y="162"/>
                  </a:cxn>
                  <a:cxn ang="0">
                    <a:pos x="317" y="172"/>
                  </a:cxn>
                  <a:cxn ang="0">
                    <a:pos x="322" y="182"/>
                  </a:cxn>
                  <a:cxn ang="0">
                    <a:pos x="334" y="185"/>
                  </a:cxn>
                  <a:cxn ang="0">
                    <a:pos x="344" y="180"/>
                  </a:cxn>
                  <a:cxn ang="0">
                    <a:pos x="461" y="116"/>
                  </a:cxn>
                  <a:cxn ang="0">
                    <a:pos x="456" y="116"/>
                  </a:cxn>
                  <a:cxn ang="0">
                    <a:pos x="382" y="114"/>
                  </a:cxn>
                </a:cxnLst>
                <a:rect l="0" t="0" r="r" b="b"/>
                <a:pathLst>
                  <a:path w="496" h="186">
                    <a:moveTo>
                      <a:pt x="382" y="114"/>
                    </a:moveTo>
                    <a:lnTo>
                      <a:pt x="325" y="145"/>
                    </a:lnTo>
                    <a:lnTo>
                      <a:pt x="315" y="150"/>
                    </a:lnTo>
                    <a:lnTo>
                      <a:pt x="312" y="162"/>
                    </a:lnTo>
                    <a:lnTo>
                      <a:pt x="317" y="172"/>
                    </a:lnTo>
                    <a:lnTo>
                      <a:pt x="322" y="182"/>
                    </a:lnTo>
                    <a:lnTo>
                      <a:pt x="334" y="185"/>
                    </a:lnTo>
                    <a:lnTo>
                      <a:pt x="344" y="180"/>
                    </a:lnTo>
                    <a:lnTo>
                      <a:pt x="461" y="116"/>
                    </a:lnTo>
                    <a:lnTo>
                      <a:pt x="456" y="116"/>
                    </a:lnTo>
                    <a:lnTo>
                      <a:pt x="382" y="114"/>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99" name="Freeform 31"/>
              <p:cNvSpPr>
                <a:spLocks/>
              </p:cNvSpPr>
              <p:nvPr/>
            </p:nvSpPr>
            <p:spPr bwMode="auto">
              <a:xfrm>
                <a:off x="5669" y="2328"/>
                <a:ext cx="496" cy="186"/>
              </a:xfrm>
              <a:custGeom>
                <a:avLst/>
                <a:gdLst/>
                <a:ahLst/>
                <a:cxnLst>
                  <a:cxn ang="0">
                    <a:pos x="417" y="95"/>
                  </a:cxn>
                  <a:cxn ang="0">
                    <a:pos x="382" y="114"/>
                  </a:cxn>
                  <a:cxn ang="0">
                    <a:pos x="456" y="116"/>
                  </a:cxn>
                  <a:cxn ang="0">
                    <a:pos x="456" y="113"/>
                  </a:cxn>
                  <a:cxn ang="0">
                    <a:pos x="446" y="113"/>
                  </a:cxn>
                  <a:cxn ang="0">
                    <a:pos x="417" y="95"/>
                  </a:cxn>
                </a:cxnLst>
                <a:rect l="0" t="0" r="r" b="b"/>
                <a:pathLst>
                  <a:path w="496" h="186">
                    <a:moveTo>
                      <a:pt x="417" y="95"/>
                    </a:moveTo>
                    <a:lnTo>
                      <a:pt x="382" y="114"/>
                    </a:lnTo>
                    <a:lnTo>
                      <a:pt x="456" y="116"/>
                    </a:lnTo>
                    <a:lnTo>
                      <a:pt x="456" y="113"/>
                    </a:lnTo>
                    <a:lnTo>
                      <a:pt x="446" y="113"/>
                    </a:lnTo>
                    <a:lnTo>
                      <a:pt x="417" y="95"/>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00" name="Freeform 32"/>
              <p:cNvSpPr>
                <a:spLocks/>
              </p:cNvSpPr>
              <p:nvPr/>
            </p:nvSpPr>
            <p:spPr bwMode="auto">
              <a:xfrm>
                <a:off x="5669" y="2328"/>
                <a:ext cx="496" cy="186"/>
              </a:xfrm>
              <a:custGeom>
                <a:avLst/>
                <a:gdLst/>
                <a:ahLst/>
                <a:cxnLst>
                  <a:cxn ang="0">
                    <a:pos x="340" y="0"/>
                  </a:cxn>
                  <a:cxn ang="0">
                    <a:pos x="327" y="2"/>
                  </a:cxn>
                  <a:cxn ang="0">
                    <a:pos x="316" y="21"/>
                  </a:cxn>
                  <a:cxn ang="0">
                    <a:pos x="319" y="34"/>
                  </a:cxn>
                  <a:cxn ang="0">
                    <a:pos x="383" y="74"/>
                  </a:cxn>
                  <a:cxn ang="0">
                    <a:pos x="457" y="76"/>
                  </a:cxn>
                  <a:cxn ang="0">
                    <a:pos x="456" y="116"/>
                  </a:cxn>
                  <a:cxn ang="0">
                    <a:pos x="461" y="116"/>
                  </a:cxn>
                  <a:cxn ang="0">
                    <a:pos x="496" y="97"/>
                  </a:cxn>
                  <a:cxn ang="0">
                    <a:pos x="340" y="0"/>
                  </a:cxn>
                </a:cxnLst>
                <a:rect l="0" t="0" r="r" b="b"/>
                <a:pathLst>
                  <a:path w="496" h="186">
                    <a:moveTo>
                      <a:pt x="340" y="0"/>
                    </a:moveTo>
                    <a:lnTo>
                      <a:pt x="327" y="2"/>
                    </a:lnTo>
                    <a:lnTo>
                      <a:pt x="316" y="21"/>
                    </a:lnTo>
                    <a:lnTo>
                      <a:pt x="319" y="34"/>
                    </a:lnTo>
                    <a:lnTo>
                      <a:pt x="383" y="74"/>
                    </a:lnTo>
                    <a:lnTo>
                      <a:pt x="457" y="76"/>
                    </a:lnTo>
                    <a:lnTo>
                      <a:pt x="456" y="116"/>
                    </a:lnTo>
                    <a:lnTo>
                      <a:pt x="461" y="116"/>
                    </a:lnTo>
                    <a:lnTo>
                      <a:pt x="496" y="97"/>
                    </a:lnTo>
                    <a:lnTo>
                      <a:pt x="340"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01" name="Freeform 33"/>
              <p:cNvSpPr>
                <a:spLocks/>
              </p:cNvSpPr>
              <p:nvPr/>
            </p:nvSpPr>
            <p:spPr bwMode="auto">
              <a:xfrm>
                <a:off x="5669" y="2328"/>
                <a:ext cx="496" cy="186"/>
              </a:xfrm>
              <a:custGeom>
                <a:avLst/>
                <a:gdLst/>
                <a:ahLst/>
                <a:cxnLst>
                  <a:cxn ang="0">
                    <a:pos x="2" y="62"/>
                  </a:cxn>
                  <a:cxn ang="0">
                    <a:pos x="0" y="102"/>
                  </a:cxn>
                  <a:cxn ang="0">
                    <a:pos x="382" y="114"/>
                  </a:cxn>
                  <a:cxn ang="0">
                    <a:pos x="417" y="95"/>
                  </a:cxn>
                  <a:cxn ang="0">
                    <a:pos x="383" y="74"/>
                  </a:cxn>
                  <a:cxn ang="0">
                    <a:pos x="2" y="62"/>
                  </a:cxn>
                </a:cxnLst>
                <a:rect l="0" t="0" r="r" b="b"/>
                <a:pathLst>
                  <a:path w="496" h="186">
                    <a:moveTo>
                      <a:pt x="2" y="62"/>
                    </a:moveTo>
                    <a:lnTo>
                      <a:pt x="0" y="102"/>
                    </a:lnTo>
                    <a:lnTo>
                      <a:pt x="382" y="114"/>
                    </a:lnTo>
                    <a:lnTo>
                      <a:pt x="417" y="95"/>
                    </a:lnTo>
                    <a:lnTo>
                      <a:pt x="383" y="74"/>
                    </a:lnTo>
                    <a:lnTo>
                      <a:pt x="2" y="62"/>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02" name="Freeform 34"/>
              <p:cNvSpPr>
                <a:spLocks/>
              </p:cNvSpPr>
              <p:nvPr/>
            </p:nvSpPr>
            <p:spPr bwMode="auto">
              <a:xfrm>
                <a:off x="5669" y="2328"/>
                <a:ext cx="496" cy="186"/>
              </a:xfrm>
              <a:custGeom>
                <a:avLst/>
                <a:gdLst/>
                <a:ahLst/>
                <a:cxnLst>
                  <a:cxn ang="0">
                    <a:pos x="447" y="78"/>
                  </a:cxn>
                  <a:cxn ang="0">
                    <a:pos x="417" y="95"/>
                  </a:cxn>
                  <a:cxn ang="0">
                    <a:pos x="446" y="113"/>
                  </a:cxn>
                  <a:cxn ang="0">
                    <a:pos x="447" y="78"/>
                  </a:cxn>
                </a:cxnLst>
                <a:rect l="0" t="0" r="r" b="b"/>
                <a:pathLst>
                  <a:path w="496" h="186">
                    <a:moveTo>
                      <a:pt x="447" y="78"/>
                    </a:moveTo>
                    <a:lnTo>
                      <a:pt x="417" y="95"/>
                    </a:lnTo>
                    <a:lnTo>
                      <a:pt x="446" y="113"/>
                    </a:lnTo>
                    <a:lnTo>
                      <a:pt x="447" y="78"/>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03" name="Freeform 35"/>
              <p:cNvSpPr>
                <a:spLocks/>
              </p:cNvSpPr>
              <p:nvPr/>
            </p:nvSpPr>
            <p:spPr bwMode="auto">
              <a:xfrm>
                <a:off x="5669" y="2328"/>
                <a:ext cx="496" cy="186"/>
              </a:xfrm>
              <a:custGeom>
                <a:avLst/>
                <a:gdLst/>
                <a:ahLst/>
                <a:cxnLst>
                  <a:cxn ang="0">
                    <a:pos x="457" y="78"/>
                  </a:cxn>
                  <a:cxn ang="0">
                    <a:pos x="447" y="78"/>
                  </a:cxn>
                  <a:cxn ang="0">
                    <a:pos x="446" y="113"/>
                  </a:cxn>
                  <a:cxn ang="0">
                    <a:pos x="456" y="113"/>
                  </a:cxn>
                  <a:cxn ang="0">
                    <a:pos x="457" y="78"/>
                  </a:cxn>
                </a:cxnLst>
                <a:rect l="0" t="0" r="r" b="b"/>
                <a:pathLst>
                  <a:path w="496" h="186">
                    <a:moveTo>
                      <a:pt x="457" y="78"/>
                    </a:moveTo>
                    <a:lnTo>
                      <a:pt x="447" y="78"/>
                    </a:lnTo>
                    <a:lnTo>
                      <a:pt x="446" y="113"/>
                    </a:lnTo>
                    <a:lnTo>
                      <a:pt x="456" y="113"/>
                    </a:lnTo>
                    <a:lnTo>
                      <a:pt x="457" y="78"/>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04" name="Freeform 36"/>
              <p:cNvSpPr>
                <a:spLocks/>
              </p:cNvSpPr>
              <p:nvPr/>
            </p:nvSpPr>
            <p:spPr bwMode="auto">
              <a:xfrm>
                <a:off x="5669" y="2328"/>
                <a:ext cx="496" cy="186"/>
              </a:xfrm>
              <a:custGeom>
                <a:avLst/>
                <a:gdLst/>
                <a:ahLst/>
                <a:cxnLst>
                  <a:cxn ang="0">
                    <a:pos x="383" y="74"/>
                  </a:cxn>
                  <a:cxn ang="0">
                    <a:pos x="417" y="95"/>
                  </a:cxn>
                  <a:cxn ang="0">
                    <a:pos x="447" y="78"/>
                  </a:cxn>
                  <a:cxn ang="0">
                    <a:pos x="457" y="78"/>
                  </a:cxn>
                  <a:cxn ang="0">
                    <a:pos x="457" y="76"/>
                  </a:cxn>
                  <a:cxn ang="0">
                    <a:pos x="383" y="74"/>
                  </a:cxn>
                </a:cxnLst>
                <a:rect l="0" t="0" r="r" b="b"/>
                <a:pathLst>
                  <a:path w="496" h="186">
                    <a:moveTo>
                      <a:pt x="383" y="74"/>
                    </a:moveTo>
                    <a:lnTo>
                      <a:pt x="417" y="95"/>
                    </a:lnTo>
                    <a:lnTo>
                      <a:pt x="447" y="78"/>
                    </a:lnTo>
                    <a:lnTo>
                      <a:pt x="457" y="78"/>
                    </a:lnTo>
                    <a:lnTo>
                      <a:pt x="457" y="76"/>
                    </a:lnTo>
                    <a:lnTo>
                      <a:pt x="383" y="74"/>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205" name="Group 37"/>
            <p:cNvGrpSpPr>
              <a:grpSpLocks/>
            </p:cNvGrpSpPr>
            <p:nvPr/>
          </p:nvGrpSpPr>
          <p:grpSpPr bwMode="auto">
            <a:xfrm>
              <a:off x="6165" y="1915"/>
              <a:ext cx="1515" cy="1035"/>
              <a:chOff x="6165" y="1915"/>
              <a:chExt cx="1515" cy="1035"/>
            </a:xfrm>
          </p:grpSpPr>
          <p:sp>
            <p:nvSpPr>
              <p:cNvPr id="7206" name="Freeform 38"/>
              <p:cNvSpPr>
                <a:spLocks/>
              </p:cNvSpPr>
              <p:nvPr/>
            </p:nvSpPr>
            <p:spPr bwMode="auto">
              <a:xfrm>
                <a:off x="6165" y="1915"/>
                <a:ext cx="1515" cy="1035"/>
              </a:xfrm>
              <a:custGeom>
                <a:avLst/>
                <a:gdLst/>
                <a:ahLst/>
                <a:cxnLst>
                  <a:cxn ang="0">
                    <a:pos x="0" y="1035"/>
                  </a:cxn>
                  <a:cxn ang="0">
                    <a:pos x="1515" y="1035"/>
                  </a:cxn>
                  <a:cxn ang="0">
                    <a:pos x="1515" y="0"/>
                  </a:cxn>
                  <a:cxn ang="0">
                    <a:pos x="0" y="0"/>
                  </a:cxn>
                  <a:cxn ang="0">
                    <a:pos x="0" y="1035"/>
                  </a:cxn>
                </a:cxnLst>
                <a:rect l="0" t="0" r="r" b="b"/>
                <a:pathLst>
                  <a:path w="1515" h="1035">
                    <a:moveTo>
                      <a:pt x="0" y="1035"/>
                    </a:moveTo>
                    <a:lnTo>
                      <a:pt x="1515" y="1035"/>
                    </a:lnTo>
                    <a:lnTo>
                      <a:pt x="1515" y="0"/>
                    </a:lnTo>
                    <a:lnTo>
                      <a:pt x="0" y="0"/>
                    </a:lnTo>
                    <a:lnTo>
                      <a:pt x="0" y="1035"/>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207" name="Group 39"/>
            <p:cNvGrpSpPr>
              <a:grpSpLocks/>
            </p:cNvGrpSpPr>
            <p:nvPr/>
          </p:nvGrpSpPr>
          <p:grpSpPr bwMode="auto">
            <a:xfrm>
              <a:off x="6165" y="1915"/>
              <a:ext cx="1515" cy="1035"/>
              <a:chOff x="6165" y="1915"/>
              <a:chExt cx="1515" cy="1035"/>
            </a:xfrm>
          </p:grpSpPr>
          <p:sp>
            <p:nvSpPr>
              <p:cNvPr id="7208" name="Freeform 40"/>
              <p:cNvSpPr>
                <a:spLocks/>
              </p:cNvSpPr>
              <p:nvPr/>
            </p:nvSpPr>
            <p:spPr bwMode="auto">
              <a:xfrm>
                <a:off x="6165" y="1915"/>
                <a:ext cx="1515" cy="1035"/>
              </a:xfrm>
              <a:custGeom>
                <a:avLst/>
                <a:gdLst/>
                <a:ahLst/>
                <a:cxnLst>
                  <a:cxn ang="0">
                    <a:pos x="0" y="1035"/>
                  </a:cxn>
                  <a:cxn ang="0">
                    <a:pos x="1515" y="1035"/>
                  </a:cxn>
                  <a:cxn ang="0">
                    <a:pos x="1515" y="0"/>
                  </a:cxn>
                  <a:cxn ang="0">
                    <a:pos x="0" y="0"/>
                  </a:cxn>
                  <a:cxn ang="0">
                    <a:pos x="0" y="1035"/>
                  </a:cxn>
                </a:cxnLst>
                <a:rect l="0" t="0" r="r" b="b"/>
                <a:pathLst>
                  <a:path w="1515" h="1035">
                    <a:moveTo>
                      <a:pt x="0" y="1035"/>
                    </a:moveTo>
                    <a:lnTo>
                      <a:pt x="1515" y="1035"/>
                    </a:lnTo>
                    <a:lnTo>
                      <a:pt x="1515" y="0"/>
                    </a:lnTo>
                    <a:lnTo>
                      <a:pt x="0" y="0"/>
                    </a:lnTo>
                    <a:lnTo>
                      <a:pt x="0" y="1035"/>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7209" name="Picture 41"/>
              <p:cNvPicPr>
                <a:picLocks noChangeAspect="1" noChangeArrowheads="1"/>
              </p:cNvPicPr>
              <p:nvPr/>
            </p:nvPicPr>
            <p:blipFill>
              <a:blip r:embed="rId7" cstate="print"/>
              <a:srcRect/>
              <a:stretch>
                <a:fillRect/>
              </a:stretch>
            </p:blipFill>
            <p:spPr bwMode="auto">
              <a:xfrm>
                <a:off x="6184" y="2008"/>
                <a:ext cx="1476" cy="852"/>
              </a:xfrm>
              <a:prstGeom prst="rect">
                <a:avLst/>
              </a:prstGeom>
              <a:noFill/>
            </p:spPr>
          </p:pic>
        </p:grpSp>
        <p:grpSp>
          <p:nvGrpSpPr>
            <p:cNvPr id="7210" name="Group 42"/>
            <p:cNvGrpSpPr>
              <a:grpSpLocks/>
            </p:cNvGrpSpPr>
            <p:nvPr/>
          </p:nvGrpSpPr>
          <p:grpSpPr bwMode="auto">
            <a:xfrm>
              <a:off x="4320" y="370"/>
              <a:ext cx="1080" cy="1455"/>
              <a:chOff x="4320" y="370"/>
              <a:chExt cx="1080" cy="1455"/>
            </a:xfrm>
          </p:grpSpPr>
          <p:sp>
            <p:nvSpPr>
              <p:cNvPr id="7211" name="Freeform 43"/>
              <p:cNvSpPr>
                <a:spLocks/>
              </p:cNvSpPr>
              <p:nvPr/>
            </p:nvSpPr>
            <p:spPr bwMode="auto">
              <a:xfrm>
                <a:off x="4320" y="370"/>
                <a:ext cx="1080" cy="1455"/>
              </a:xfrm>
              <a:custGeom>
                <a:avLst/>
                <a:gdLst/>
                <a:ahLst/>
                <a:cxnLst>
                  <a:cxn ang="0">
                    <a:pos x="540" y="0"/>
                  </a:cxn>
                  <a:cxn ang="0">
                    <a:pos x="452" y="4"/>
                  </a:cxn>
                  <a:cxn ang="0">
                    <a:pos x="369" y="13"/>
                  </a:cxn>
                  <a:cxn ang="0">
                    <a:pos x="292" y="27"/>
                  </a:cxn>
                  <a:cxn ang="0">
                    <a:pos x="221" y="47"/>
                  </a:cxn>
                  <a:cxn ang="0">
                    <a:pos x="158" y="71"/>
                  </a:cxn>
                  <a:cxn ang="0">
                    <a:pos x="104" y="100"/>
                  </a:cxn>
                  <a:cxn ang="0">
                    <a:pos x="42" y="148"/>
                  </a:cxn>
                  <a:cxn ang="0">
                    <a:pos x="7" y="204"/>
                  </a:cxn>
                  <a:cxn ang="0">
                    <a:pos x="0" y="243"/>
                  </a:cxn>
                  <a:cxn ang="0">
                    <a:pos x="0" y="1213"/>
                  </a:cxn>
                  <a:cxn ang="0">
                    <a:pos x="16" y="1271"/>
                  </a:cxn>
                  <a:cxn ang="0">
                    <a:pos x="60" y="1324"/>
                  </a:cxn>
                  <a:cxn ang="0">
                    <a:pos x="130" y="1371"/>
                  </a:cxn>
                  <a:cxn ang="0">
                    <a:pos x="189" y="1397"/>
                  </a:cxn>
                  <a:cxn ang="0">
                    <a:pos x="256" y="1419"/>
                  </a:cxn>
                  <a:cxn ang="0">
                    <a:pos x="330" y="1436"/>
                  </a:cxn>
                  <a:cxn ang="0">
                    <a:pos x="410" y="1448"/>
                  </a:cxn>
                  <a:cxn ang="0">
                    <a:pos x="496" y="1455"/>
                  </a:cxn>
                  <a:cxn ang="0">
                    <a:pos x="540" y="1455"/>
                  </a:cxn>
                  <a:cxn ang="0">
                    <a:pos x="584" y="1455"/>
                  </a:cxn>
                  <a:cxn ang="0">
                    <a:pos x="670" y="1448"/>
                  </a:cxn>
                  <a:cxn ang="0">
                    <a:pos x="750" y="1436"/>
                  </a:cxn>
                  <a:cxn ang="0">
                    <a:pos x="824" y="1419"/>
                  </a:cxn>
                  <a:cxn ang="0">
                    <a:pos x="891" y="1397"/>
                  </a:cxn>
                  <a:cxn ang="0">
                    <a:pos x="950" y="1371"/>
                  </a:cxn>
                  <a:cxn ang="0">
                    <a:pos x="1020" y="1324"/>
                  </a:cxn>
                  <a:cxn ang="0">
                    <a:pos x="1064" y="1271"/>
                  </a:cxn>
                  <a:cxn ang="0">
                    <a:pos x="1080" y="1213"/>
                  </a:cxn>
                  <a:cxn ang="0">
                    <a:pos x="1080" y="243"/>
                  </a:cxn>
                  <a:cxn ang="0">
                    <a:pos x="1064" y="185"/>
                  </a:cxn>
                  <a:cxn ang="0">
                    <a:pos x="1020" y="131"/>
                  </a:cxn>
                  <a:cxn ang="0">
                    <a:pos x="950" y="85"/>
                  </a:cxn>
                  <a:cxn ang="0">
                    <a:pos x="891" y="59"/>
                  </a:cxn>
                  <a:cxn ang="0">
                    <a:pos x="824" y="37"/>
                  </a:cxn>
                  <a:cxn ang="0">
                    <a:pos x="750" y="19"/>
                  </a:cxn>
                  <a:cxn ang="0">
                    <a:pos x="670" y="8"/>
                  </a:cxn>
                  <a:cxn ang="0">
                    <a:pos x="584" y="1"/>
                  </a:cxn>
                  <a:cxn ang="0">
                    <a:pos x="540" y="0"/>
                  </a:cxn>
                </a:cxnLst>
                <a:rect l="0" t="0" r="r" b="b"/>
                <a:pathLst>
                  <a:path w="1080" h="1455">
                    <a:moveTo>
                      <a:pt x="540" y="0"/>
                    </a:moveTo>
                    <a:lnTo>
                      <a:pt x="452" y="4"/>
                    </a:lnTo>
                    <a:lnTo>
                      <a:pt x="369" y="13"/>
                    </a:lnTo>
                    <a:lnTo>
                      <a:pt x="292" y="27"/>
                    </a:lnTo>
                    <a:lnTo>
                      <a:pt x="221" y="47"/>
                    </a:lnTo>
                    <a:lnTo>
                      <a:pt x="158" y="71"/>
                    </a:lnTo>
                    <a:lnTo>
                      <a:pt x="104" y="100"/>
                    </a:lnTo>
                    <a:lnTo>
                      <a:pt x="42" y="148"/>
                    </a:lnTo>
                    <a:lnTo>
                      <a:pt x="7" y="204"/>
                    </a:lnTo>
                    <a:lnTo>
                      <a:pt x="0" y="243"/>
                    </a:lnTo>
                    <a:lnTo>
                      <a:pt x="0" y="1213"/>
                    </a:lnTo>
                    <a:lnTo>
                      <a:pt x="16" y="1271"/>
                    </a:lnTo>
                    <a:lnTo>
                      <a:pt x="60" y="1324"/>
                    </a:lnTo>
                    <a:lnTo>
                      <a:pt x="130" y="1371"/>
                    </a:lnTo>
                    <a:lnTo>
                      <a:pt x="189" y="1397"/>
                    </a:lnTo>
                    <a:lnTo>
                      <a:pt x="256" y="1419"/>
                    </a:lnTo>
                    <a:lnTo>
                      <a:pt x="330" y="1436"/>
                    </a:lnTo>
                    <a:lnTo>
                      <a:pt x="410" y="1448"/>
                    </a:lnTo>
                    <a:lnTo>
                      <a:pt x="496" y="1455"/>
                    </a:lnTo>
                    <a:lnTo>
                      <a:pt x="540" y="1455"/>
                    </a:lnTo>
                    <a:lnTo>
                      <a:pt x="584" y="1455"/>
                    </a:lnTo>
                    <a:lnTo>
                      <a:pt x="670" y="1448"/>
                    </a:lnTo>
                    <a:lnTo>
                      <a:pt x="750" y="1436"/>
                    </a:lnTo>
                    <a:lnTo>
                      <a:pt x="824" y="1419"/>
                    </a:lnTo>
                    <a:lnTo>
                      <a:pt x="891" y="1397"/>
                    </a:lnTo>
                    <a:lnTo>
                      <a:pt x="950" y="1371"/>
                    </a:lnTo>
                    <a:lnTo>
                      <a:pt x="1020" y="1324"/>
                    </a:lnTo>
                    <a:lnTo>
                      <a:pt x="1064" y="1271"/>
                    </a:lnTo>
                    <a:lnTo>
                      <a:pt x="1080" y="1213"/>
                    </a:lnTo>
                    <a:lnTo>
                      <a:pt x="1080" y="243"/>
                    </a:lnTo>
                    <a:lnTo>
                      <a:pt x="1064" y="185"/>
                    </a:lnTo>
                    <a:lnTo>
                      <a:pt x="1020" y="131"/>
                    </a:lnTo>
                    <a:lnTo>
                      <a:pt x="950" y="85"/>
                    </a:lnTo>
                    <a:lnTo>
                      <a:pt x="891" y="59"/>
                    </a:lnTo>
                    <a:lnTo>
                      <a:pt x="824" y="37"/>
                    </a:lnTo>
                    <a:lnTo>
                      <a:pt x="750" y="19"/>
                    </a:lnTo>
                    <a:lnTo>
                      <a:pt x="670" y="8"/>
                    </a:lnTo>
                    <a:lnTo>
                      <a:pt x="584" y="1"/>
                    </a:lnTo>
                    <a:lnTo>
                      <a:pt x="540"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212" name="Group 44"/>
            <p:cNvGrpSpPr>
              <a:grpSpLocks/>
            </p:cNvGrpSpPr>
            <p:nvPr/>
          </p:nvGrpSpPr>
          <p:grpSpPr bwMode="auto">
            <a:xfrm>
              <a:off x="4320" y="613"/>
              <a:ext cx="1080" cy="243"/>
              <a:chOff x="4320" y="613"/>
              <a:chExt cx="1080" cy="243"/>
            </a:xfrm>
          </p:grpSpPr>
          <p:sp>
            <p:nvSpPr>
              <p:cNvPr id="7213" name="Freeform 45"/>
              <p:cNvSpPr>
                <a:spLocks/>
              </p:cNvSpPr>
              <p:nvPr/>
            </p:nvSpPr>
            <p:spPr bwMode="auto">
              <a:xfrm>
                <a:off x="4320" y="613"/>
                <a:ext cx="1080" cy="243"/>
              </a:xfrm>
              <a:custGeom>
                <a:avLst/>
                <a:gdLst/>
                <a:ahLst/>
                <a:cxnLst>
                  <a:cxn ang="0">
                    <a:pos x="1080" y="0"/>
                  </a:cxn>
                  <a:cxn ang="0">
                    <a:pos x="1064" y="58"/>
                  </a:cxn>
                  <a:cxn ang="0">
                    <a:pos x="1020" y="111"/>
                  </a:cxn>
                  <a:cxn ang="0">
                    <a:pos x="950" y="158"/>
                  </a:cxn>
                  <a:cxn ang="0">
                    <a:pos x="891" y="184"/>
                  </a:cxn>
                  <a:cxn ang="0">
                    <a:pos x="824" y="206"/>
                  </a:cxn>
                  <a:cxn ang="0">
                    <a:pos x="750" y="223"/>
                  </a:cxn>
                  <a:cxn ang="0">
                    <a:pos x="670" y="235"/>
                  </a:cxn>
                  <a:cxn ang="0">
                    <a:pos x="584" y="242"/>
                  </a:cxn>
                  <a:cxn ang="0">
                    <a:pos x="540" y="242"/>
                  </a:cxn>
                  <a:cxn ang="0">
                    <a:pos x="496" y="242"/>
                  </a:cxn>
                  <a:cxn ang="0">
                    <a:pos x="410" y="235"/>
                  </a:cxn>
                  <a:cxn ang="0">
                    <a:pos x="330" y="223"/>
                  </a:cxn>
                  <a:cxn ang="0">
                    <a:pos x="256" y="206"/>
                  </a:cxn>
                  <a:cxn ang="0">
                    <a:pos x="189" y="184"/>
                  </a:cxn>
                  <a:cxn ang="0">
                    <a:pos x="130" y="158"/>
                  </a:cxn>
                  <a:cxn ang="0">
                    <a:pos x="60" y="111"/>
                  </a:cxn>
                  <a:cxn ang="0">
                    <a:pos x="16" y="58"/>
                  </a:cxn>
                  <a:cxn ang="0">
                    <a:pos x="2" y="20"/>
                  </a:cxn>
                  <a:cxn ang="0">
                    <a:pos x="0" y="0"/>
                  </a:cxn>
                </a:cxnLst>
                <a:rect l="0" t="0" r="r" b="b"/>
                <a:pathLst>
                  <a:path w="1080" h="243">
                    <a:moveTo>
                      <a:pt x="1080" y="0"/>
                    </a:moveTo>
                    <a:lnTo>
                      <a:pt x="1064" y="58"/>
                    </a:lnTo>
                    <a:lnTo>
                      <a:pt x="1020" y="111"/>
                    </a:lnTo>
                    <a:lnTo>
                      <a:pt x="950" y="158"/>
                    </a:lnTo>
                    <a:lnTo>
                      <a:pt x="891" y="184"/>
                    </a:lnTo>
                    <a:lnTo>
                      <a:pt x="824" y="206"/>
                    </a:lnTo>
                    <a:lnTo>
                      <a:pt x="750" y="223"/>
                    </a:lnTo>
                    <a:lnTo>
                      <a:pt x="670" y="235"/>
                    </a:lnTo>
                    <a:lnTo>
                      <a:pt x="584" y="242"/>
                    </a:lnTo>
                    <a:lnTo>
                      <a:pt x="540" y="242"/>
                    </a:lnTo>
                    <a:lnTo>
                      <a:pt x="496" y="242"/>
                    </a:lnTo>
                    <a:lnTo>
                      <a:pt x="410" y="235"/>
                    </a:lnTo>
                    <a:lnTo>
                      <a:pt x="330" y="223"/>
                    </a:lnTo>
                    <a:lnTo>
                      <a:pt x="256" y="206"/>
                    </a:lnTo>
                    <a:lnTo>
                      <a:pt x="189" y="184"/>
                    </a:lnTo>
                    <a:lnTo>
                      <a:pt x="130" y="158"/>
                    </a:lnTo>
                    <a:lnTo>
                      <a:pt x="60" y="111"/>
                    </a:lnTo>
                    <a:lnTo>
                      <a:pt x="16" y="58"/>
                    </a:lnTo>
                    <a:lnTo>
                      <a:pt x="2" y="20"/>
                    </a:lnTo>
                    <a:lnTo>
                      <a:pt x="0" y="0"/>
                    </a:lnTo>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214" name="Group 46"/>
            <p:cNvGrpSpPr>
              <a:grpSpLocks/>
            </p:cNvGrpSpPr>
            <p:nvPr/>
          </p:nvGrpSpPr>
          <p:grpSpPr bwMode="auto">
            <a:xfrm>
              <a:off x="4320" y="370"/>
              <a:ext cx="1080" cy="1455"/>
              <a:chOff x="4320" y="370"/>
              <a:chExt cx="1080" cy="1455"/>
            </a:xfrm>
          </p:grpSpPr>
          <p:sp>
            <p:nvSpPr>
              <p:cNvPr id="7215" name="Freeform 47"/>
              <p:cNvSpPr>
                <a:spLocks/>
              </p:cNvSpPr>
              <p:nvPr/>
            </p:nvSpPr>
            <p:spPr bwMode="auto">
              <a:xfrm>
                <a:off x="4320" y="370"/>
                <a:ext cx="1080" cy="1455"/>
              </a:xfrm>
              <a:custGeom>
                <a:avLst/>
                <a:gdLst/>
                <a:ahLst/>
                <a:cxnLst>
                  <a:cxn ang="0">
                    <a:pos x="0" y="243"/>
                  </a:cxn>
                  <a:cxn ang="0">
                    <a:pos x="16" y="185"/>
                  </a:cxn>
                  <a:cxn ang="0">
                    <a:pos x="60" y="131"/>
                  </a:cxn>
                  <a:cxn ang="0">
                    <a:pos x="130" y="85"/>
                  </a:cxn>
                  <a:cxn ang="0">
                    <a:pos x="189" y="59"/>
                  </a:cxn>
                  <a:cxn ang="0">
                    <a:pos x="256" y="37"/>
                  </a:cxn>
                  <a:cxn ang="0">
                    <a:pos x="330" y="19"/>
                  </a:cxn>
                  <a:cxn ang="0">
                    <a:pos x="410" y="8"/>
                  </a:cxn>
                  <a:cxn ang="0">
                    <a:pos x="496" y="1"/>
                  </a:cxn>
                  <a:cxn ang="0">
                    <a:pos x="540" y="0"/>
                  </a:cxn>
                  <a:cxn ang="0">
                    <a:pos x="584" y="1"/>
                  </a:cxn>
                  <a:cxn ang="0">
                    <a:pos x="670" y="8"/>
                  </a:cxn>
                  <a:cxn ang="0">
                    <a:pos x="750" y="19"/>
                  </a:cxn>
                  <a:cxn ang="0">
                    <a:pos x="824" y="37"/>
                  </a:cxn>
                  <a:cxn ang="0">
                    <a:pos x="891" y="59"/>
                  </a:cxn>
                  <a:cxn ang="0">
                    <a:pos x="950" y="85"/>
                  </a:cxn>
                  <a:cxn ang="0">
                    <a:pos x="1020" y="131"/>
                  </a:cxn>
                  <a:cxn ang="0">
                    <a:pos x="1064" y="185"/>
                  </a:cxn>
                  <a:cxn ang="0">
                    <a:pos x="1080" y="243"/>
                  </a:cxn>
                  <a:cxn ang="0">
                    <a:pos x="1080" y="1213"/>
                  </a:cxn>
                  <a:cxn ang="0">
                    <a:pos x="1064" y="1271"/>
                  </a:cxn>
                  <a:cxn ang="0">
                    <a:pos x="1020" y="1324"/>
                  </a:cxn>
                  <a:cxn ang="0">
                    <a:pos x="950" y="1371"/>
                  </a:cxn>
                  <a:cxn ang="0">
                    <a:pos x="891" y="1397"/>
                  </a:cxn>
                  <a:cxn ang="0">
                    <a:pos x="824" y="1419"/>
                  </a:cxn>
                  <a:cxn ang="0">
                    <a:pos x="750" y="1436"/>
                  </a:cxn>
                  <a:cxn ang="0">
                    <a:pos x="670" y="1448"/>
                  </a:cxn>
                  <a:cxn ang="0">
                    <a:pos x="584" y="1455"/>
                  </a:cxn>
                  <a:cxn ang="0">
                    <a:pos x="540" y="1455"/>
                  </a:cxn>
                  <a:cxn ang="0">
                    <a:pos x="496" y="1455"/>
                  </a:cxn>
                  <a:cxn ang="0">
                    <a:pos x="410" y="1448"/>
                  </a:cxn>
                  <a:cxn ang="0">
                    <a:pos x="330" y="1436"/>
                  </a:cxn>
                  <a:cxn ang="0">
                    <a:pos x="256" y="1419"/>
                  </a:cxn>
                  <a:cxn ang="0">
                    <a:pos x="189" y="1397"/>
                  </a:cxn>
                  <a:cxn ang="0">
                    <a:pos x="130" y="1371"/>
                  </a:cxn>
                  <a:cxn ang="0">
                    <a:pos x="60" y="1324"/>
                  </a:cxn>
                  <a:cxn ang="0">
                    <a:pos x="16" y="1271"/>
                  </a:cxn>
                  <a:cxn ang="0">
                    <a:pos x="0" y="1213"/>
                  </a:cxn>
                  <a:cxn ang="0">
                    <a:pos x="0" y="243"/>
                  </a:cxn>
                </a:cxnLst>
                <a:rect l="0" t="0" r="r" b="b"/>
                <a:pathLst>
                  <a:path w="1080" h="1455">
                    <a:moveTo>
                      <a:pt x="0" y="243"/>
                    </a:moveTo>
                    <a:lnTo>
                      <a:pt x="16" y="185"/>
                    </a:lnTo>
                    <a:lnTo>
                      <a:pt x="60" y="131"/>
                    </a:lnTo>
                    <a:lnTo>
                      <a:pt x="130" y="85"/>
                    </a:lnTo>
                    <a:lnTo>
                      <a:pt x="189" y="59"/>
                    </a:lnTo>
                    <a:lnTo>
                      <a:pt x="256" y="37"/>
                    </a:lnTo>
                    <a:lnTo>
                      <a:pt x="330" y="19"/>
                    </a:lnTo>
                    <a:lnTo>
                      <a:pt x="410" y="8"/>
                    </a:lnTo>
                    <a:lnTo>
                      <a:pt x="496" y="1"/>
                    </a:lnTo>
                    <a:lnTo>
                      <a:pt x="540" y="0"/>
                    </a:lnTo>
                    <a:lnTo>
                      <a:pt x="584" y="1"/>
                    </a:lnTo>
                    <a:lnTo>
                      <a:pt x="670" y="8"/>
                    </a:lnTo>
                    <a:lnTo>
                      <a:pt x="750" y="19"/>
                    </a:lnTo>
                    <a:lnTo>
                      <a:pt x="824" y="37"/>
                    </a:lnTo>
                    <a:lnTo>
                      <a:pt x="891" y="59"/>
                    </a:lnTo>
                    <a:lnTo>
                      <a:pt x="950" y="85"/>
                    </a:lnTo>
                    <a:lnTo>
                      <a:pt x="1020" y="131"/>
                    </a:lnTo>
                    <a:lnTo>
                      <a:pt x="1064" y="185"/>
                    </a:lnTo>
                    <a:lnTo>
                      <a:pt x="1080" y="243"/>
                    </a:lnTo>
                    <a:lnTo>
                      <a:pt x="1080" y="1213"/>
                    </a:lnTo>
                    <a:lnTo>
                      <a:pt x="1064" y="1271"/>
                    </a:lnTo>
                    <a:lnTo>
                      <a:pt x="1020" y="1324"/>
                    </a:lnTo>
                    <a:lnTo>
                      <a:pt x="950" y="1371"/>
                    </a:lnTo>
                    <a:lnTo>
                      <a:pt x="891" y="1397"/>
                    </a:lnTo>
                    <a:lnTo>
                      <a:pt x="824" y="1419"/>
                    </a:lnTo>
                    <a:lnTo>
                      <a:pt x="750" y="1436"/>
                    </a:lnTo>
                    <a:lnTo>
                      <a:pt x="670" y="1448"/>
                    </a:lnTo>
                    <a:lnTo>
                      <a:pt x="584" y="1455"/>
                    </a:lnTo>
                    <a:lnTo>
                      <a:pt x="540" y="1455"/>
                    </a:lnTo>
                    <a:lnTo>
                      <a:pt x="496" y="1455"/>
                    </a:lnTo>
                    <a:lnTo>
                      <a:pt x="410" y="1448"/>
                    </a:lnTo>
                    <a:lnTo>
                      <a:pt x="330" y="1436"/>
                    </a:lnTo>
                    <a:lnTo>
                      <a:pt x="256" y="1419"/>
                    </a:lnTo>
                    <a:lnTo>
                      <a:pt x="189" y="1397"/>
                    </a:lnTo>
                    <a:lnTo>
                      <a:pt x="130" y="1371"/>
                    </a:lnTo>
                    <a:lnTo>
                      <a:pt x="60" y="1324"/>
                    </a:lnTo>
                    <a:lnTo>
                      <a:pt x="16" y="1271"/>
                    </a:lnTo>
                    <a:lnTo>
                      <a:pt x="0" y="1213"/>
                    </a:lnTo>
                    <a:lnTo>
                      <a:pt x="0" y="243"/>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7216" name="Picture 48"/>
              <p:cNvPicPr>
                <a:picLocks noChangeAspect="1" noChangeArrowheads="1"/>
              </p:cNvPicPr>
              <p:nvPr/>
            </p:nvPicPr>
            <p:blipFill>
              <a:blip r:embed="rId9" cstate="print"/>
              <a:srcRect/>
              <a:stretch>
                <a:fillRect/>
              </a:stretch>
            </p:blipFill>
            <p:spPr bwMode="auto">
              <a:xfrm>
                <a:off x="4340" y="948"/>
                <a:ext cx="1040" cy="544"/>
              </a:xfrm>
              <a:prstGeom prst="rect">
                <a:avLst/>
              </a:prstGeom>
              <a:noFill/>
            </p:spPr>
          </p:pic>
          <p:pic>
            <p:nvPicPr>
              <p:cNvPr id="7217" name="Picture 49"/>
              <p:cNvPicPr>
                <a:picLocks noChangeAspect="1" noChangeArrowheads="1"/>
              </p:cNvPicPr>
              <p:nvPr/>
            </p:nvPicPr>
            <p:blipFill>
              <a:blip r:embed="rId10" cstate="print"/>
              <a:srcRect/>
              <a:stretch>
                <a:fillRect/>
              </a:stretch>
            </p:blipFill>
            <p:spPr bwMode="auto">
              <a:xfrm>
                <a:off x="7612" y="2212"/>
                <a:ext cx="808" cy="492"/>
              </a:xfrm>
              <a:prstGeom prst="rect">
                <a:avLst/>
              </a:prstGeom>
              <a:noFill/>
            </p:spPr>
          </p:pic>
        </p:grpSp>
        <p:grpSp>
          <p:nvGrpSpPr>
            <p:cNvPr id="7218" name="Group 50"/>
            <p:cNvGrpSpPr>
              <a:grpSpLocks/>
            </p:cNvGrpSpPr>
            <p:nvPr/>
          </p:nvGrpSpPr>
          <p:grpSpPr bwMode="auto">
            <a:xfrm>
              <a:off x="7679" y="2328"/>
              <a:ext cx="496" cy="186"/>
              <a:chOff x="7679" y="2328"/>
              <a:chExt cx="496" cy="186"/>
            </a:xfrm>
          </p:grpSpPr>
          <p:sp>
            <p:nvSpPr>
              <p:cNvPr id="7219" name="Freeform 51"/>
              <p:cNvSpPr>
                <a:spLocks/>
              </p:cNvSpPr>
              <p:nvPr/>
            </p:nvSpPr>
            <p:spPr bwMode="auto">
              <a:xfrm>
                <a:off x="7679" y="2328"/>
                <a:ext cx="496" cy="186"/>
              </a:xfrm>
              <a:custGeom>
                <a:avLst/>
                <a:gdLst/>
                <a:ahLst/>
                <a:cxnLst>
                  <a:cxn ang="0">
                    <a:pos x="382" y="114"/>
                  </a:cxn>
                  <a:cxn ang="0">
                    <a:pos x="325" y="145"/>
                  </a:cxn>
                  <a:cxn ang="0">
                    <a:pos x="315" y="150"/>
                  </a:cxn>
                  <a:cxn ang="0">
                    <a:pos x="312" y="162"/>
                  </a:cxn>
                  <a:cxn ang="0">
                    <a:pos x="317" y="172"/>
                  </a:cxn>
                  <a:cxn ang="0">
                    <a:pos x="322" y="182"/>
                  </a:cxn>
                  <a:cxn ang="0">
                    <a:pos x="334" y="185"/>
                  </a:cxn>
                  <a:cxn ang="0">
                    <a:pos x="344" y="180"/>
                  </a:cxn>
                  <a:cxn ang="0">
                    <a:pos x="461" y="116"/>
                  </a:cxn>
                  <a:cxn ang="0">
                    <a:pos x="456" y="116"/>
                  </a:cxn>
                  <a:cxn ang="0">
                    <a:pos x="382" y="114"/>
                  </a:cxn>
                </a:cxnLst>
                <a:rect l="0" t="0" r="r" b="b"/>
                <a:pathLst>
                  <a:path w="496" h="186">
                    <a:moveTo>
                      <a:pt x="382" y="114"/>
                    </a:moveTo>
                    <a:lnTo>
                      <a:pt x="325" y="145"/>
                    </a:lnTo>
                    <a:lnTo>
                      <a:pt x="315" y="150"/>
                    </a:lnTo>
                    <a:lnTo>
                      <a:pt x="312" y="162"/>
                    </a:lnTo>
                    <a:lnTo>
                      <a:pt x="317" y="172"/>
                    </a:lnTo>
                    <a:lnTo>
                      <a:pt x="322" y="182"/>
                    </a:lnTo>
                    <a:lnTo>
                      <a:pt x="334" y="185"/>
                    </a:lnTo>
                    <a:lnTo>
                      <a:pt x="344" y="180"/>
                    </a:lnTo>
                    <a:lnTo>
                      <a:pt x="461" y="116"/>
                    </a:lnTo>
                    <a:lnTo>
                      <a:pt x="456" y="116"/>
                    </a:lnTo>
                    <a:lnTo>
                      <a:pt x="382" y="114"/>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20" name="Freeform 52"/>
              <p:cNvSpPr>
                <a:spLocks/>
              </p:cNvSpPr>
              <p:nvPr/>
            </p:nvSpPr>
            <p:spPr bwMode="auto">
              <a:xfrm>
                <a:off x="7679" y="2328"/>
                <a:ext cx="496" cy="186"/>
              </a:xfrm>
              <a:custGeom>
                <a:avLst/>
                <a:gdLst/>
                <a:ahLst/>
                <a:cxnLst>
                  <a:cxn ang="0">
                    <a:pos x="417" y="95"/>
                  </a:cxn>
                  <a:cxn ang="0">
                    <a:pos x="382" y="114"/>
                  </a:cxn>
                  <a:cxn ang="0">
                    <a:pos x="456" y="116"/>
                  </a:cxn>
                  <a:cxn ang="0">
                    <a:pos x="456" y="113"/>
                  </a:cxn>
                  <a:cxn ang="0">
                    <a:pos x="446" y="113"/>
                  </a:cxn>
                  <a:cxn ang="0">
                    <a:pos x="417" y="95"/>
                  </a:cxn>
                </a:cxnLst>
                <a:rect l="0" t="0" r="r" b="b"/>
                <a:pathLst>
                  <a:path w="496" h="186">
                    <a:moveTo>
                      <a:pt x="417" y="95"/>
                    </a:moveTo>
                    <a:lnTo>
                      <a:pt x="382" y="114"/>
                    </a:lnTo>
                    <a:lnTo>
                      <a:pt x="456" y="116"/>
                    </a:lnTo>
                    <a:lnTo>
                      <a:pt x="456" y="113"/>
                    </a:lnTo>
                    <a:lnTo>
                      <a:pt x="446" y="113"/>
                    </a:lnTo>
                    <a:lnTo>
                      <a:pt x="417" y="95"/>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21" name="Freeform 53"/>
              <p:cNvSpPr>
                <a:spLocks/>
              </p:cNvSpPr>
              <p:nvPr/>
            </p:nvSpPr>
            <p:spPr bwMode="auto">
              <a:xfrm>
                <a:off x="7679" y="2328"/>
                <a:ext cx="496" cy="186"/>
              </a:xfrm>
              <a:custGeom>
                <a:avLst/>
                <a:gdLst/>
                <a:ahLst/>
                <a:cxnLst>
                  <a:cxn ang="0">
                    <a:pos x="340" y="0"/>
                  </a:cxn>
                  <a:cxn ang="0">
                    <a:pos x="327" y="2"/>
                  </a:cxn>
                  <a:cxn ang="0">
                    <a:pos x="316" y="21"/>
                  </a:cxn>
                  <a:cxn ang="0">
                    <a:pos x="319" y="34"/>
                  </a:cxn>
                  <a:cxn ang="0">
                    <a:pos x="383" y="74"/>
                  </a:cxn>
                  <a:cxn ang="0">
                    <a:pos x="457" y="76"/>
                  </a:cxn>
                  <a:cxn ang="0">
                    <a:pos x="456" y="116"/>
                  </a:cxn>
                  <a:cxn ang="0">
                    <a:pos x="461" y="116"/>
                  </a:cxn>
                  <a:cxn ang="0">
                    <a:pos x="496" y="97"/>
                  </a:cxn>
                  <a:cxn ang="0">
                    <a:pos x="340" y="0"/>
                  </a:cxn>
                </a:cxnLst>
                <a:rect l="0" t="0" r="r" b="b"/>
                <a:pathLst>
                  <a:path w="496" h="186">
                    <a:moveTo>
                      <a:pt x="340" y="0"/>
                    </a:moveTo>
                    <a:lnTo>
                      <a:pt x="327" y="2"/>
                    </a:lnTo>
                    <a:lnTo>
                      <a:pt x="316" y="21"/>
                    </a:lnTo>
                    <a:lnTo>
                      <a:pt x="319" y="34"/>
                    </a:lnTo>
                    <a:lnTo>
                      <a:pt x="383" y="74"/>
                    </a:lnTo>
                    <a:lnTo>
                      <a:pt x="457" y="76"/>
                    </a:lnTo>
                    <a:lnTo>
                      <a:pt x="456" y="116"/>
                    </a:lnTo>
                    <a:lnTo>
                      <a:pt x="461" y="116"/>
                    </a:lnTo>
                    <a:lnTo>
                      <a:pt x="496" y="97"/>
                    </a:lnTo>
                    <a:lnTo>
                      <a:pt x="340"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22" name="Freeform 54"/>
              <p:cNvSpPr>
                <a:spLocks/>
              </p:cNvSpPr>
              <p:nvPr/>
            </p:nvSpPr>
            <p:spPr bwMode="auto">
              <a:xfrm>
                <a:off x="7679" y="2328"/>
                <a:ext cx="496" cy="186"/>
              </a:xfrm>
              <a:custGeom>
                <a:avLst/>
                <a:gdLst/>
                <a:ahLst/>
                <a:cxnLst>
                  <a:cxn ang="0">
                    <a:pos x="2" y="62"/>
                  </a:cxn>
                  <a:cxn ang="0">
                    <a:pos x="0" y="102"/>
                  </a:cxn>
                  <a:cxn ang="0">
                    <a:pos x="382" y="114"/>
                  </a:cxn>
                  <a:cxn ang="0">
                    <a:pos x="417" y="95"/>
                  </a:cxn>
                  <a:cxn ang="0">
                    <a:pos x="383" y="74"/>
                  </a:cxn>
                  <a:cxn ang="0">
                    <a:pos x="2" y="62"/>
                  </a:cxn>
                </a:cxnLst>
                <a:rect l="0" t="0" r="r" b="b"/>
                <a:pathLst>
                  <a:path w="496" h="186">
                    <a:moveTo>
                      <a:pt x="2" y="62"/>
                    </a:moveTo>
                    <a:lnTo>
                      <a:pt x="0" y="102"/>
                    </a:lnTo>
                    <a:lnTo>
                      <a:pt x="382" y="114"/>
                    </a:lnTo>
                    <a:lnTo>
                      <a:pt x="417" y="95"/>
                    </a:lnTo>
                    <a:lnTo>
                      <a:pt x="383" y="74"/>
                    </a:lnTo>
                    <a:lnTo>
                      <a:pt x="2" y="62"/>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23" name="Freeform 55"/>
              <p:cNvSpPr>
                <a:spLocks/>
              </p:cNvSpPr>
              <p:nvPr/>
            </p:nvSpPr>
            <p:spPr bwMode="auto">
              <a:xfrm>
                <a:off x="7679" y="2328"/>
                <a:ext cx="496" cy="186"/>
              </a:xfrm>
              <a:custGeom>
                <a:avLst/>
                <a:gdLst/>
                <a:ahLst/>
                <a:cxnLst>
                  <a:cxn ang="0">
                    <a:pos x="447" y="78"/>
                  </a:cxn>
                  <a:cxn ang="0">
                    <a:pos x="417" y="95"/>
                  </a:cxn>
                  <a:cxn ang="0">
                    <a:pos x="446" y="113"/>
                  </a:cxn>
                  <a:cxn ang="0">
                    <a:pos x="447" y="78"/>
                  </a:cxn>
                </a:cxnLst>
                <a:rect l="0" t="0" r="r" b="b"/>
                <a:pathLst>
                  <a:path w="496" h="186">
                    <a:moveTo>
                      <a:pt x="447" y="78"/>
                    </a:moveTo>
                    <a:lnTo>
                      <a:pt x="417" y="95"/>
                    </a:lnTo>
                    <a:lnTo>
                      <a:pt x="446" y="113"/>
                    </a:lnTo>
                    <a:lnTo>
                      <a:pt x="447" y="78"/>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24" name="Freeform 56"/>
              <p:cNvSpPr>
                <a:spLocks/>
              </p:cNvSpPr>
              <p:nvPr/>
            </p:nvSpPr>
            <p:spPr bwMode="auto">
              <a:xfrm>
                <a:off x="7679" y="2328"/>
                <a:ext cx="496" cy="186"/>
              </a:xfrm>
              <a:custGeom>
                <a:avLst/>
                <a:gdLst/>
                <a:ahLst/>
                <a:cxnLst>
                  <a:cxn ang="0">
                    <a:pos x="457" y="78"/>
                  </a:cxn>
                  <a:cxn ang="0">
                    <a:pos x="447" y="78"/>
                  </a:cxn>
                  <a:cxn ang="0">
                    <a:pos x="446" y="113"/>
                  </a:cxn>
                  <a:cxn ang="0">
                    <a:pos x="456" y="113"/>
                  </a:cxn>
                  <a:cxn ang="0">
                    <a:pos x="457" y="78"/>
                  </a:cxn>
                </a:cxnLst>
                <a:rect l="0" t="0" r="r" b="b"/>
                <a:pathLst>
                  <a:path w="496" h="186">
                    <a:moveTo>
                      <a:pt x="457" y="78"/>
                    </a:moveTo>
                    <a:lnTo>
                      <a:pt x="447" y="78"/>
                    </a:lnTo>
                    <a:lnTo>
                      <a:pt x="446" y="113"/>
                    </a:lnTo>
                    <a:lnTo>
                      <a:pt x="456" y="113"/>
                    </a:lnTo>
                    <a:lnTo>
                      <a:pt x="457" y="78"/>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25" name="Freeform 57"/>
              <p:cNvSpPr>
                <a:spLocks/>
              </p:cNvSpPr>
              <p:nvPr/>
            </p:nvSpPr>
            <p:spPr bwMode="auto">
              <a:xfrm>
                <a:off x="7679" y="2328"/>
                <a:ext cx="496" cy="186"/>
              </a:xfrm>
              <a:custGeom>
                <a:avLst/>
                <a:gdLst/>
                <a:ahLst/>
                <a:cxnLst>
                  <a:cxn ang="0">
                    <a:pos x="383" y="74"/>
                  </a:cxn>
                  <a:cxn ang="0">
                    <a:pos x="417" y="95"/>
                  </a:cxn>
                  <a:cxn ang="0">
                    <a:pos x="447" y="78"/>
                  </a:cxn>
                  <a:cxn ang="0">
                    <a:pos x="457" y="78"/>
                  </a:cxn>
                  <a:cxn ang="0">
                    <a:pos x="457" y="76"/>
                  </a:cxn>
                  <a:cxn ang="0">
                    <a:pos x="383" y="74"/>
                  </a:cxn>
                </a:cxnLst>
                <a:rect l="0" t="0" r="r" b="b"/>
                <a:pathLst>
                  <a:path w="496" h="186">
                    <a:moveTo>
                      <a:pt x="383" y="74"/>
                    </a:moveTo>
                    <a:lnTo>
                      <a:pt x="417" y="95"/>
                    </a:lnTo>
                    <a:lnTo>
                      <a:pt x="447" y="78"/>
                    </a:lnTo>
                    <a:lnTo>
                      <a:pt x="457" y="78"/>
                    </a:lnTo>
                    <a:lnTo>
                      <a:pt x="457" y="76"/>
                    </a:lnTo>
                    <a:lnTo>
                      <a:pt x="383" y="74"/>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226" name="Group 58"/>
            <p:cNvGrpSpPr>
              <a:grpSpLocks/>
            </p:cNvGrpSpPr>
            <p:nvPr/>
          </p:nvGrpSpPr>
          <p:grpSpPr bwMode="auto">
            <a:xfrm>
              <a:off x="8175" y="1930"/>
              <a:ext cx="1515" cy="1035"/>
              <a:chOff x="8175" y="1930"/>
              <a:chExt cx="1515" cy="1035"/>
            </a:xfrm>
          </p:grpSpPr>
          <p:sp>
            <p:nvSpPr>
              <p:cNvPr id="7227" name="Freeform 59"/>
              <p:cNvSpPr>
                <a:spLocks/>
              </p:cNvSpPr>
              <p:nvPr/>
            </p:nvSpPr>
            <p:spPr bwMode="auto">
              <a:xfrm>
                <a:off x="8175" y="1930"/>
                <a:ext cx="1515" cy="1035"/>
              </a:xfrm>
              <a:custGeom>
                <a:avLst/>
                <a:gdLst/>
                <a:ahLst/>
                <a:cxnLst>
                  <a:cxn ang="0">
                    <a:pos x="0" y="1035"/>
                  </a:cxn>
                  <a:cxn ang="0">
                    <a:pos x="1515" y="1035"/>
                  </a:cxn>
                  <a:cxn ang="0">
                    <a:pos x="1515" y="0"/>
                  </a:cxn>
                  <a:cxn ang="0">
                    <a:pos x="0" y="0"/>
                  </a:cxn>
                  <a:cxn ang="0">
                    <a:pos x="0" y="1035"/>
                  </a:cxn>
                </a:cxnLst>
                <a:rect l="0" t="0" r="r" b="b"/>
                <a:pathLst>
                  <a:path w="1515" h="1035">
                    <a:moveTo>
                      <a:pt x="0" y="1035"/>
                    </a:moveTo>
                    <a:lnTo>
                      <a:pt x="1515" y="1035"/>
                    </a:lnTo>
                    <a:lnTo>
                      <a:pt x="1515" y="0"/>
                    </a:lnTo>
                    <a:lnTo>
                      <a:pt x="0" y="0"/>
                    </a:lnTo>
                    <a:lnTo>
                      <a:pt x="0" y="1035"/>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228" name="Group 60"/>
            <p:cNvGrpSpPr>
              <a:grpSpLocks/>
            </p:cNvGrpSpPr>
            <p:nvPr/>
          </p:nvGrpSpPr>
          <p:grpSpPr bwMode="auto">
            <a:xfrm>
              <a:off x="8175" y="1930"/>
              <a:ext cx="1515" cy="1035"/>
              <a:chOff x="8175" y="1930"/>
              <a:chExt cx="1515" cy="1035"/>
            </a:xfrm>
          </p:grpSpPr>
          <p:sp>
            <p:nvSpPr>
              <p:cNvPr id="7229" name="Freeform 61"/>
              <p:cNvSpPr>
                <a:spLocks/>
              </p:cNvSpPr>
              <p:nvPr/>
            </p:nvSpPr>
            <p:spPr bwMode="auto">
              <a:xfrm>
                <a:off x="8175" y="1930"/>
                <a:ext cx="1515" cy="1035"/>
              </a:xfrm>
              <a:custGeom>
                <a:avLst/>
                <a:gdLst/>
                <a:ahLst/>
                <a:cxnLst>
                  <a:cxn ang="0">
                    <a:pos x="0" y="1035"/>
                  </a:cxn>
                  <a:cxn ang="0">
                    <a:pos x="1515" y="1035"/>
                  </a:cxn>
                  <a:cxn ang="0">
                    <a:pos x="1515" y="0"/>
                  </a:cxn>
                  <a:cxn ang="0">
                    <a:pos x="0" y="0"/>
                  </a:cxn>
                  <a:cxn ang="0">
                    <a:pos x="0" y="1035"/>
                  </a:cxn>
                </a:cxnLst>
                <a:rect l="0" t="0" r="r" b="b"/>
                <a:pathLst>
                  <a:path w="1515" h="1035">
                    <a:moveTo>
                      <a:pt x="0" y="1035"/>
                    </a:moveTo>
                    <a:lnTo>
                      <a:pt x="1515" y="1035"/>
                    </a:lnTo>
                    <a:lnTo>
                      <a:pt x="1515" y="0"/>
                    </a:lnTo>
                    <a:lnTo>
                      <a:pt x="0" y="0"/>
                    </a:lnTo>
                    <a:lnTo>
                      <a:pt x="0" y="1035"/>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7230" name="Picture 62"/>
              <p:cNvPicPr>
                <a:picLocks noChangeAspect="1" noChangeArrowheads="1"/>
              </p:cNvPicPr>
              <p:nvPr/>
            </p:nvPicPr>
            <p:blipFill>
              <a:blip r:embed="rId7" cstate="print"/>
              <a:srcRect/>
              <a:stretch>
                <a:fillRect/>
              </a:stretch>
            </p:blipFill>
            <p:spPr bwMode="auto">
              <a:xfrm>
                <a:off x="8196" y="2024"/>
                <a:ext cx="1476" cy="852"/>
              </a:xfrm>
              <a:prstGeom prst="rect">
                <a:avLst/>
              </a:prstGeom>
              <a:noFill/>
            </p:spPr>
          </p:pic>
          <p:pic>
            <p:nvPicPr>
              <p:cNvPr id="7231" name="Picture 63"/>
              <p:cNvPicPr>
                <a:picLocks noChangeAspect="1" noChangeArrowheads="1"/>
              </p:cNvPicPr>
              <p:nvPr/>
            </p:nvPicPr>
            <p:blipFill>
              <a:blip r:embed="rId11" cstate="print"/>
              <a:srcRect/>
              <a:stretch>
                <a:fillRect/>
              </a:stretch>
            </p:blipFill>
            <p:spPr bwMode="auto">
              <a:xfrm>
                <a:off x="10792" y="1188"/>
                <a:ext cx="1588" cy="492"/>
              </a:xfrm>
              <a:prstGeom prst="rect">
                <a:avLst/>
              </a:prstGeom>
              <a:noFill/>
            </p:spPr>
          </p:pic>
        </p:grpSp>
        <p:grpSp>
          <p:nvGrpSpPr>
            <p:cNvPr id="7232" name="Group 64"/>
            <p:cNvGrpSpPr>
              <a:grpSpLocks/>
            </p:cNvGrpSpPr>
            <p:nvPr/>
          </p:nvGrpSpPr>
          <p:grpSpPr bwMode="auto">
            <a:xfrm>
              <a:off x="10860" y="1308"/>
              <a:ext cx="1275" cy="186"/>
              <a:chOff x="10860" y="1308"/>
              <a:chExt cx="1275" cy="186"/>
            </a:xfrm>
          </p:grpSpPr>
          <p:sp>
            <p:nvSpPr>
              <p:cNvPr id="7233" name="Freeform 65"/>
              <p:cNvSpPr>
                <a:spLocks/>
              </p:cNvSpPr>
              <p:nvPr/>
            </p:nvSpPr>
            <p:spPr bwMode="auto">
              <a:xfrm>
                <a:off x="10860" y="1308"/>
                <a:ext cx="1275" cy="186"/>
              </a:xfrm>
              <a:custGeom>
                <a:avLst/>
                <a:gdLst/>
                <a:ahLst/>
                <a:cxnLst>
                  <a:cxn ang="0">
                    <a:pos x="1161" y="113"/>
                  </a:cxn>
                  <a:cxn ang="0">
                    <a:pos x="1095" y="150"/>
                  </a:cxn>
                  <a:cxn ang="0">
                    <a:pos x="1092" y="163"/>
                  </a:cxn>
                  <a:cxn ang="0">
                    <a:pos x="1103" y="182"/>
                  </a:cxn>
                  <a:cxn ang="0">
                    <a:pos x="1115" y="185"/>
                  </a:cxn>
                  <a:cxn ang="0">
                    <a:pos x="1241" y="114"/>
                  </a:cxn>
                  <a:cxn ang="0">
                    <a:pos x="1235" y="114"/>
                  </a:cxn>
                  <a:cxn ang="0">
                    <a:pos x="1161" y="113"/>
                  </a:cxn>
                </a:cxnLst>
                <a:rect l="0" t="0" r="r" b="b"/>
                <a:pathLst>
                  <a:path w="1275" h="186">
                    <a:moveTo>
                      <a:pt x="1161" y="113"/>
                    </a:moveTo>
                    <a:lnTo>
                      <a:pt x="1095" y="150"/>
                    </a:lnTo>
                    <a:lnTo>
                      <a:pt x="1092" y="163"/>
                    </a:lnTo>
                    <a:lnTo>
                      <a:pt x="1103" y="182"/>
                    </a:lnTo>
                    <a:lnTo>
                      <a:pt x="1115" y="185"/>
                    </a:lnTo>
                    <a:lnTo>
                      <a:pt x="1241" y="114"/>
                    </a:lnTo>
                    <a:lnTo>
                      <a:pt x="1235" y="114"/>
                    </a:lnTo>
                    <a:lnTo>
                      <a:pt x="1161" y="113"/>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34" name="Freeform 66"/>
              <p:cNvSpPr>
                <a:spLocks/>
              </p:cNvSpPr>
              <p:nvPr/>
            </p:nvSpPr>
            <p:spPr bwMode="auto">
              <a:xfrm>
                <a:off x="10860" y="1308"/>
                <a:ext cx="1275" cy="186"/>
              </a:xfrm>
              <a:custGeom>
                <a:avLst/>
                <a:gdLst/>
                <a:ahLst/>
                <a:cxnLst>
                  <a:cxn ang="0">
                    <a:pos x="1196" y="93"/>
                  </a:cxn>
                  <a:cxn ang="0">
                    <a:pos x="1161" y="113"/>
                  </a:cxn>
                  <a:cxn ang="0">
                    <a:pos x="1235" y="114"/>
                  </a:cxn>
                  <a:cxn ang="0">
                    <a:pos x="1235" y="111"/>
                  </a:cxn>
                  <a:cxn ang="0">
                    <a:pos x="1225" y="111"/>
                  </a:cxn>
                  <a:cxn ang="0">
                    <a:pos x="1196" y="93"/>
                  </a:cxn>
                </a:cxnLst>
                <a:rect l="0" t="0" r="r" b="b"/>
                <a:pathLst>
                  <a:path w="1275" h="186">
                    <a:moveTo>
                      <a:pt x="1196" y="93"/>
                    </a:moveTo>
                    <a:lnTo>
                      <a:pt x="1161" y="113"/>
                    </a:lnTo>
                    <a:lnTo>
                      <a:pt x="1235" y="114"/>
                    </a:lnTo>
                    <a:lnTo>
                      <a:pt x="1235" y="111"/>
                    </a:lnTo>
                    <a:lnTo>
                      <a:pt x="1225" y="111"/>
                    </a:lnTo>
                    <a:lnTo>
                      <a:pt x="1196" y="93"/>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35" name="Freeform 67"/>
              <p:cNvSpPr>
                <a:spLocks/>
              </p:cNvSpPr>
              <p:nvPr/>
            </p:nvSpPr>
            <p:spPr bwMode="auto">
              <a:xfrm>
                <a:off x="10860" y="1308"/>
                <a:ext cx="1275" cy="186"/>
              </a:xfrm>
              <a:custGeom>
                <a:avLst/>
                <a:gdLst/>
                <a:ahLst/>
                <a:cxnLst>
                  <a:cxn ang="0">
                    <a:pos x="1117" y="0"/>
                  </a:cxn>
                  <a:cxn ang="0">
                    <a:pos x="1105" y="3"/>
                  </a:cxn>
                  <a:cxn ang="0">
                    <a:pos x="1099" y="12"/>
                  </a:cxn>
                  <a:cxn ang="0">
                    <a:pos x="1093" y="22"/>
                  </a:cxn>
                  <a:cxn ang="0">
                    <a:pos x="1096" y="34"/>
                  </a:cxn>
                  <a:cxn ang="0">
                    <a:pos x="1162" y="73"/>
                  </a:cxn>
                  <a:cxn ang="0">
                    <a:pos x="1236" y="74"/>
                  </a:cxn>
                  <a:cxn ang="0">
                    <a:pos x="1235" y="114"/>
                  </a:cxn>
                  <a:cxn ang="0">
                    <a:pos x="1241" y="114"/>
                  </a:cxn>
                  <a:cxn ang="0">
                    <a:pos x="1275" y="94"/>
                  </a:cxn>
                  <a:cxn ang="0">
                    <a:pos x="1127" y="5"/>
                  </a:cxn>
                  <a:cxn ang="0">
                    <a:pos x="1117" y="0"/>
                  </a:cxn>
                </a:cxnLst>
                <a:rect l="0" t="0" r="r" b="b"/>
                <a:pathLst>
                  <a:path w="1275" h="186">
                    <a:moveTo>
                      <a:pt x="1117" y="0"/>
                    </a:moveTo>
                    <a:lnTo>
                      <a:pt x="1105" y="3"/>
                    </a:lnTo>
                    <a:lnTo>
                      <a:pt x="1099" y="12"/>
                    </a:lnTo>
                    <a:lnTo>
                      <a:pt x="1093" y="22"/>
                    </a:lnTo>
                    <a:lnTo>
                      <a:pt x="1096" y="34"/>
                    </a:lnTo>
                    <a:lnTo>
                      <a:pt x="1162" y="73"/>
                    </a:lnTo>
                    <a:lnTo>
                      <a:pt x="1236" y="74"/>
                    </a:lnTo>
                    <a:lnTo>
                      <a:pt x="1235" y="114"/>
                    </a:lnTo>
                    <a:lnTo>
                      <a:pt x="1241" y="114"/>
                    </a:lnTo>
                    <a:lnTo>
                      <a:pt x="1275" y="94"/>
                    </a:lnTo>
                    <a:lnTo>
                      <a:pt x="1127" y="5"/>
                    </a:lnTo>
                    <a:lnTo>
                      <a:pt x="1117"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36" name="Freeform 68"/>
              <p:cNvSpPr>
                <a:spLocks/>
              </p:cNvSpPr>
              <p:nvPr/>
            </p:nvSpPr>
            <p:spPr bwMode="auto">
              <a:xfrm>
                <a:off x="10860" y="1308"/>
                <a:ext cx="1275" cy="186"/>
              </a:xfrm>
              <a:custGeom>
                <a:avLst/>
                <a:gdLst/>
                <a:ahLst/>
                <a:cxnLst>
                  <a:cxn ang="0">
                    <a:pos x="0" y="59"/>
                  </a:cxn>
                  <a:cxn ang="0">
                    <a:pos x="0" y="99"/>
                  </a:cxn>
                  <a:cxn ang="0">
                    <a:pos x="1161" y="113"/>
                  </a:cxn>
                  <a:cxn ang="0">
                    <a:pos x="1196" y="93"/>
                  </a:cxn>
                  <a:cxn ang="0">
                    <a:pos x="1162" y="73"/>
                  </a:cxn>
                  <a:cxn ang="0">
                    <a:pos x="0" y="59"/>
                  </a:cxn>
                </a:cxnLst>
                <a:rect l="0" t="0" r="r" b="b"/>
                <a:pathLst>
                  <a:path w="1275" h="186">
                    <a:moveTo>
                      <a:pt x="0" y="59"/>
                    </a:moveTo>
                    <a:lnTo>
                      <a:pt x="0" y="99"/>
                    </a:lnTo>
                    <a:lnTo>
                      <a:pt x="1161" y="113"/>
                    </a:lnTo>
                    <a:lnTo>
                      <a:pt x="1196" y="93"/>
                    </a:lnTo>
                    <a:lnTo>
                      <a:pt x="1162" y="73"/>
                    </a:lnTo>
                    <a:lnTo>
                      <a:pt x="0" y="5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37" name="Freeform 69"/>
              <p:cNvSpPr>
                <a:spLocks/>
              </p:cNvSpPr>
              <p:nvPr/>
            </p:nvSpPr>
            <p:spPr bwMode="auto">
              <a:xfrm>
                <a:off x="10860" y="1308"/>
                <a:ext cx="1275" cy="186"/>
              </a:xfrm>
              <a:custGeom>
                <a:avLst/>
                <a:gdLst/>
                <a:ahLst/>
                <a:cxnLst>
                  <a:cxn ang="0">
                    <a:pos x="1226" y="76"/>
                  </a:cxn>
                  <a:cxn ang="0">
                    <a:pos x="1196" y="93"/>
                  </a:cxn>
                  <a:cxn ang="0">
                    <a:pos x="1225" y="111"/>
                  </a:cxn>
                  <a:cxn ang="0">
                    <a:pos x="1226" y="76"/>
                  </a:cxn>
                </a:cxnLst>
                <a:rect l="0" t="0" r="r" b="b"/>
                <a:pathLst>
                  <a:path w="1275" h="186">
                    <a:moveTo>
                      <a:pt x="1226" y="76"/>
                    </a:moveTo>
                    <a:lnTo>
                      <a:pt x="1196" y="93"/>
                    </a:lnTo>
                    <a:lnTo>
                      <a:pt x="1225" y="111"/>
                    </a:lnTo>
                    <a:lnTo>
                      <a:pt x="1226" y="76"/>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38" name="Freeform 70"/>
              <p:cNvSpPr>
                <a:spLocks/>
              </p:cNvSpPr>
              <p:nvPr/>
            </p:nvSpPr>
            <p:spPr bwMode="auto">
              <a:xfrm>
                <a:off x="10860" y="1308"/>
                <a:ext cx="1275" cy="186"/>
              </a:xfrm>
              <a:custGeom>
                <a:avLst/>
                <a:gdLst/>
                <a:ahLst/>
                <a:cxnLst>
                  <a:cxn ang="0">
                    <a:pos x="1236" y="76"/>
                  </a:cxn>
                  <a:cxn ang="0">
                    <a:pos x="1226" y="76"/>
                  </a:cxn>
                  <a:cxn ang="0">
                    <a:pos x="1225" y="111"/>
                  </a:cxn>
                  <a:cxn ang="0">
                    <a:pos x="1235" y="111"/>
                  </a:cxn>
                  <a:cxn ang="0">
                    <a:pos x="1236" y="76"/>
                  </a:cxn>
                </a:cxnLst>
                <a:rect l="0" t="0" r="r" b="b"/>
                <a:pathLst>
                  <a:path w="1275" h="186">
                    <a:moveTo>
                      <a:pt x="1236" y="76"/>
                    </a:moveTo>
                    <a:lnTo>
                      <a:pt x="1226" y="76"/>
                    </a:lnTo>
                    <a:lnTo>
                      <a:pt x="1225" y="111"/>
                    </a:lnTo>
                    <a:lnTo>
                      <a:pt x="1235" y="111"/>
                    </a:lnTo>
                    <a:lnTo>
                      <a:pt x="1236" y="76"/>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39" name="Freeform 71"/>
              <p:cNvSpPr>
                <a:spLocks/>
              </p:cNvSpPr>
              <p:nvPr/>
            </p:nvSpPr>
            <p:spPr bwMode="auto">
              <a:xfrm>
                <a:off x="10860" y="1308"/>
                <a:ext cx="1275" cy="186"/>
              </a:xfrm>
              <a:custGeom>
                <a:avLst/>
                <a:gdLst/>
                <a:ahLst/>
                <a:cxnLst>
                  <a:cxn ang="0">
                    <a:pos x="1162" y="73"/>
                  </a:cxn>
                  <a:cxn ang="0">
                    <a:pos x="1196" y="93"/>
                  </a:cxn>
                  <a:cxn ang="0">
                    <a:pos x="1226" y="76"/>
                  </a:cxn>
                  <a:cxn ang="0">
                    <a:pos x="1236" y="76"/>
                  </a:cxn>
                  <a:cxn ang="0">
                    <a:pos x="1236" y="74"/>
                  </a:cxn>
                  <a:cxn ang="0">
                    <a:pos x="1162" y="73"/>
                  </a:cxn>
                </a:cxnLst>
                <a:rect l="0" t="0" r="r" b="b"/>
                <a:pathLst>
                  <a:path w="1275" h="186">
                    <a:moveTo>
                      <a:pt x="1162" y="73"/>
                    </a:moveTo>
                    <a:lnTo>
                      <a:pt x="1196" y="93"/>
                    </a:lnTo>
                    <a:lnTo>
                      <a:pt x="1226" y="76"/>
                    </a:lnTo>
                    <a:lnTo>
                      <a:pt x="1236" y="76"/>
                    </a:lnTo>
                    <a:lnTo>
                      <a:pt x="1236" y="74"/>
                    </a:lnTo>
                    <a:lnTo>
                      <a:pt x="1162" y="73"/>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7240" name="Picture 72"/>
              <p:cNvPicPr>
                <a:picLocks noChangeAspect="1" noChangeArrowheads="1"/>
              </p:cNvPicPr>
              <p:nvPr/>
            </p:nvPicPr>
            <p:blipFill>
              <a:blip r:embed="rId12" cstate="print"/>
              <a:srcRect/>
              <a:stretch>
                <a:fillRect/>
              </a:stretch>
            </p:blipFill>
            <p:spPr bwMode="auto">
              <a:xfrm>
                <a:off x="10784" y="664"/>
                <a:ext cx="1748" cy="856"/>
              </a:xfrm>
              <a:prstGeom prst="rect">
                <a:avLst/>
              </a:prstGeom>
              <a:noFill/>
            </p:spPr>
          </p:pic>
        </p:grpSp>
        <p:grpSp>
          <p:nvGrpSpPr>
            <p:cNvPr id="7241" name="Group 73"/>
            <p:cNvGrpSpPr>
              <a:grpSpLocks/>
            </p:cNvGrpSpPr>
            <p:nvPr/>
          </p:nvGrpSpPr>
          <p:grpSpPr bwMode="auto">
            <a:xfrm>
              <a:off x="10853" y="845"/>
              <a:ext cx="1432" cy="576"/>
              <a:chOff x="10853" y="845"/>
              <a:chExt cx="1432" cy="576"/>
            </a:xfrm>
          </p:grpSpPr>
          <p:sp>
            <p:nvSpPr>
              <p:cNvPr id="7242" name="Freeform 74"/>
              <p:cNvSpPr>
                <a:spLocks/>
              </p:cNvSpPr>
              <p:nvPr/>
            </p:nvSpPr>
            <p:spPr bwMode="auto">
              <a:xfrm>
                <a:off x="10853" y="845"/>
                <a:ext cx="1432" cy="576"/>
              </a:xfrm>
              <a:custGeom>
                <a:avLst/>
                <a:gdLst/>
                <a:ahLst/>
                <a:cxnLst>
                  <a:cxn ang="0">
                    <a:pos x="1319" y="53"/>
                  </a:cxn>
                  <a:cxn ang="0">
                    <a:pos x="0" y="539"/>
                  </a:cxn>
                  <a:cxn ang="0">
                    <a:pos x="14" y="576"/>
                  </a:cxn>
                  <a:cxn ang="0">
                    <a:pos x="1332" y="90"/>
                  </a:cxn>
                  <a:cxn ang="0">
                    <a:pos x="1358" y="60"/>
                  </a:cxn>
                  <a:cxn ang="0">
                    <a:pos x="1319" y="53"/>
                  </a:cxn>
                </a:cxnLst>
                <a:rect l="0" t="0" r="r" b="b"/>
                <a:pathLst>
                  <a:path w="1432" h="576">
                    <a:moveTo>
                      <a:pt x="1319" y="53"/>
                    </a:moveTo>
                    <a:lnTo>
                      <a:pt x="0" y="539"/>
                    </a:lnTo>
                    <a:lnTo>
                      <a:pt x="14" y="576"/>
                    </a:lnTo>
                    <a:lnTo>
                      <a:pt x="1332" y="90"/>
                    </a:lnTo>
                    <a:lnTo>
                      <a:pt x="1358" y="60"/>
                    </a:lnTo>
                    <a:lnTo>
                      <a:pt x="1319" y="53"/>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43" name="Freeform 75"/>
              <p:cNvSpPr>
                <a:spLocks/>
              </p:cNvSpPr>
              <p:nvPr/>
            </p:nvSpPr>
            <p:spPr bwMode="auto">
              <a:xfrm>
                <a:off x="10853" y="845"/>
                <a:ext cx="1432" cy="576"/>
              </a:xfrm>
              <a:custGeom>
                <a:avLst/>
                <a:gdLst/>
                <a:ahLst/>
                <a:cxnLst>
                  <a:cxn ang="0">
                    <a:pos x="1404" y="27"/>
                  </a:cxn>
                  <a:cxn ang="0">
                    <a:pos x="1388" y="27"/>
                  </a:cxn>
                  <a:cxn ang="0">
                    <a:pos x="1402" y="65"/>
                  </a:cxn>
                  <a:cxn ang="0">
                    <a:pos x="1332" y="90"/>
                  </a:cxn>
                  <a:cxn ang="0">
                    <a:pos x="1291" y="140"/>
                  </a:cxn>
                  <a:cxn ang="0">
                    <a:pos x="1284" y="149"/>
                  </a:cxn>
                  <a:cxn ang="0">
                    <a:pos x="1285" y="162"/>
                  </a:cxn>
                  <a:cxn ang="0">
                    <a:pos x="1294" y="169"/>
                  </a:cxn>
                  <a:cxn ang="0">
                    <a:pos x="1302" y="176"/>
                  </a:cxn>
                  <a:cxn ang="0">
                    <a:pos x="1315" y="174"/>
                  </a:cxn>
                  <a:cxn ang="0">
                    <a:pos x="1322" y="166"/>
                  </a:cxn>
                  <a:cxn ang="0">
                    <a:pos x="1432" y="32"/>
                  </a:cxn>
                  <a:cxn ang="0">
                    <a:pos x="1404" y="27"/>
                  </a:cxn>
                </a:cxnLst>
                <a:rect l="0" t="0" r="r" b="b"/>
                <a:pathLst>
                  <a:path w="1432" h="576">
                    <a:moveTo>
                      <a:pt x="1404" y="27"/>
                    </a:moveTo>
                    <a:lnTo>
                      <a:pt x="1388" y="27"/>
                    </a:lnTo>
                    <a:lnTo>
                      <a:pt x="1402" y="65"/>
                    </a:lnTo>
                    <a:lnTo>
                      <a:pt x="1332" y="90"/>
                    </a:lnTo>
                    <a:lnTo>
                      <a:pt x="1291" y="140"/>
                    </a:lnTo>
                    <a:lnTo>
                      <a:pt x="1284" y="149"/>
                    </a:lnTo>
                    <a:lnTo>
                      <a:pt x="1285" y="162"/>
                    </a:lnTo>
                    <a:lnTo>
                      <a:pt x="1294" y="169"/>
                    </a:lnTo>
                    <a:lnTo>
                      <a:pt x="1302" y="176"/>
                    </a:lnTo>
                    <a:lnTo>
                      <a:pt x="1315" y="174"/>
                    </a:lnTo>
                    <a:lnTo>
                      <a:pt x="1322" y="166"/>
                    </a:lnTo>
                    <a:lnTo>
                      <a:pt x="1432" y="32"/>
                    </a:lnTo>
                    <a:lnTo>
                      <a:pt x="1404" y="27"/>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44" name="Freeform 76"/>
              <p:cNvSpPr>
                <a:spLocks/>
              </p:cNvSpPr>
              <p:nvPr/>
            </p:nvSpPr>
            <p:spPr bwMode="auto">
              <a:xfrm>
                <a:off x="10853" y="845"/>
                <a:ext cx="1432" cy="576"/>
              </a:xfrm>
              <a:custGeom>
                <a:avLst/>
                <a:gdLst/>
                <a:ahLst/>
                <a:cxnLst>
                  <a:cxn ang="0">
                    <a:pos x="1358" y="60"/>
                  </a:cxn>
                  <a:cxn ang="0">
                    <a:pos x="1332" y="90"/>
                  </a:cxn>
                  <a:cxn ang="0">
                    <a:pos x="1400" y="66"/>
                  </a:cxn>
                  <a:cxn ang="0">
                    <a:pos x="1391" y="66"/>
                  </a:cxn>
                  <a:cxn ang="0">
                    <a:pos x="1358" y="60"/>
                  </a:cxn>
                </a:cxnLst>
                <a:rect l="0" t="0" r="r" b="b"/>
                <a:pathLst>
                  <a:path w="1432" h="576">
                    <a:moveTo>
                      <a:pt x="1358" y="60"/>
                    </a:moveTo>
                    <a:lnTo>
                      <a:pt x="1332" y="90"/>
                    </a:lnTo>
                    <a:lnTo>
                      <a:pt x="1400" y="66"/>
                    </a:lnTo>
                    <a:lnTo>
                      <a:pt x="1391" y="66"/>
                    </a:lnTo>
                    <a:lnTo>
                      <a:pt x="1358" y="6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45" name="Freeform 77"/>
              <p:cNvSpPr>
                <a:spLocks/>
              </p:cNvSpPr>
              <p:nvPr/>
            </p:nvSpPr>
            <p:spPr bwMode="auto">
              <a:xfrm>
                <a:off x="10853" y="845"/>
                <a:ext cx="1432" cy="576"/>
              </a:xfrm>
              <a:custGeom>
                <a:avLst/>
                <a:gdLst/>
                <a:ahLst/>
                <a:cxnLst>
                  <a:cxn ang="0">
                    <a:pos x="1379" y="33"/>
                  </a:cxn>
                  <a:cxn ang="0">
                    <a:pos x="1358" y="60"/>
                  </a:cxn>
                  <a:cxn ang="0">
                    <a:pos x="1391" y="66"/>
                  </a:cxn>
                  <a:cxn ang="0">
                    <a:pos x="1379" y="33"/>
                  </a:cxn>
                </a:cxnLst>
                <a:rect l="0" t="0" r="r" b="b"/>
                <a:pathLst>
                  <a:path w="1432" h="576">
                    <a:moveTo>
                      <a:pt x="1379" y="33"/>
                    </a:moveTo>
                    <a:lnTo>
                      <a:pt x="1358" y="60"/>
                    </a:lnTo>
                    <a:lnTo>
                      <a:pt x="1391" y="66"/>
                    </a:lnTo>
                    <a:lnTo>
                      <a:pt x="1379" y="33"/>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46" name="Freeform 78"/>
              <p:cNvSpPr>
                <a:spLocks/>
              </p:cNvSpPr>
              <p:nvPr/>
            </p:nvSpPr>
            <p:spPr bwMode="auto">
              <a:xfrm>
                <a:off x="10853" y="845"/>
                <a:ext cx="1432" cy="576"/>
              </a:xfrm>
              <a:custGeom>
                <a:avLst/>
                <a:gdLst/>
                <a:ahLst/>
                <a:cxnLst>
                  <a:cxn ang="0">
                    <a:pos x="1390" y="33"/>
                  </a:cxn>
                  <a:cxn ang="0">
                    <a:pos x="1379" y="33"/>
                  </a:cxn>
                  <a:cxn ang="0">
                    <a:pos x="1391" y="66"/>
                  </a:cxn>
                  <a:cxn ang="0">
                    <a:pos x="1400" y="66"/>
                  </a:cxn>
                  <a:cxn ang="0">
                    <a:pos x="1402" y="65"/>
                  </a:cxn>
                  <a:cxn ang="0">
                    <a:pos x="1390" y="33"/>
                  </a:cxn>
                </a:cxnLst>
                <a:rect l="0" t="0" r="r" b="b"/>
                <a:pathLst>
                  <a:path w="1432" h="576">
                    <a:moveTo>
                      <a:pt x="1390" y="33"/>
                    </a:moveTo>
                    <a:lnTo>
                      <a:pt x="1379" y="33"/>
                    </a:lnTo>
                    <a:lnTo>
                      <a:pt x="1391" y="66"/>
                    </a:lnTo>
                    <a:lnTo>
                      <a:pt x="1400" y="66"/>
                    </a:lnTo>
                    <a:lnTo>
                      <a:pt x="1402" y="65"/>
                    </a:lnTo>
                    <a:lnTo>
                      <a:pt x="1390" y="33"/>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47" name="Freeform 79"/>
              <p:cNvSpPr>
                <a:spLocks/>
              </p:cNvSpPr>
              <p:nvPr/>
            </p:nvSpPr>
            <p:spPr bwMode="auto">
              <a:xfrm>
                <a:off x="10853" y="845"/>
                <a:ext cx="1432" cy="576"/>
              </a:xfrm>
              <a:custGeom>
                <a:avLst/>
                <a:gdLst/>
                <a:ahLst/>
                <a:cxnLst>
                  <a:cxn ang="0">
                    <a:pos x="1388" y="27"/>
                  </a:cxn>
                  <a:cxn ang="0">
                    <a:pos x="1319" y="53"/>
                  </a:cxn>
                  <a:cxn ang="0">
                    <a:pos x="1358" y="60"/>
                  </a:cxn>
                  <a:cxn ang="0">
                    <a:pos x="1379" y="33"/>
                  </a:cxn>
                  <a:cxn ang="0">
                    <a:pos x="1390" y="33"/>
                  </a:cxn>
                  <a:cxn ang="0">
                    <a:pos x="1388" y="27"/>
                  </a:cxn>
                </a:cxnLst>
                <a:rect l="0" t="0" r="r" b="b"/>
                <a:pathLst>
                  <a:path w="1432" h="576">
                    <a:moveTo>
                      <a:pt x="1388" y="27"/>
                    </a:moveTo>
                    <a:lnTo>
                      <a:pt x="1319" y="53"/>
                    </a:lnTo>
                    <a:lnTo>
                      <a:pt x="1358" y="60"/>
                    </a:lnTo>
                    <a:lnTo>
                      <a:pt x="1379" y="33"/>
                    </a:lnTo>
                    <a:lnTo>
                      <a:pt x="1390" y="33"/>
                    </a:lnTo>
                    <a:lnTo>
                      <a:pt x="1388" y="27"/>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48" name="Freeform 80"/>
              <p:cNvSpPr>
                <a:spLocks/>
              </p:cNvSpPr>
              <p:nvPr/>
            </p:nvSpPr>
            <p:spPr bwMode="auto">
              <a:xfrm>
                <a:off x="10853" y="845"/>
                <a:ext cx="1432" cy="576"/>
              </a:xfrm>
              <a:custGeom>
                <a:avLst/>
                <a:gdLst/>
                <a:ahLst/>
                <a:cxnLst>
                  <a:cxn ang="0">
                    <a:pos x="1251" y="0"/>
                  </a:cxn>
                  <a:cxn ang="0">
                    <a:pos x="1240" y="7"/>
                  </a:cxn>
                  <a:cxn ang="0">
                    <a:pos x="1238" y="18"/>
                  </a:cxn>
                  <a:cxn ang="0">
                    <a:pos x="1236" y="29"/>
                  </a:cxn>
                  <a:cxn ang="0">
                    <a:pos x="1244" y="40"/>
                  </a:cxn>
                  <a:cxn ang="0">
                    <a:pos x="1255" y="41"/>
                  </a:cxn>
                  <a:cxn ang="0">
                    <a:pos x="1319" y="53"/>
                  </a:cxn>
                  <a:cxn ang="0">
                    <a:pos x="1388" y="27"/>
                  </a:cxn>
                  <a:cxn ang="0">
                    <a:pos x="1404" y="27"/>
                  </a:cxn>
                  <a:cxn ang="0">
                    <a:pos x="1262" y="2"/>
                  </a:cxn>
                  <a:cxn ang="0">
                    <a:pos x="1251" y="0"/>
                  </a:cxn>
                </a:cxnLst>
                <a:rect l="0" t="0" r="r" b="b"/>
                <a:pathLst>
                  <a:path w="1432" h="576">
                    <a:moveTo>
                      <a:pt x="1251" y="0"/>
                    </a:moveTo>
                    <a:lnTo>
                      <a:pt x="1240" y="7"/>
                    </a:lnTo>
                    <a:lnTo>
                      <a:pt x="1238" y="18"/>
                    </a:lnTo>
                    <a:lnTo>
                      <a:pt x="1236" y="29"/>
                    </a:lnTo>
                    <a:lnTo>
                      <a:pt x="1244" y="40"/>
                    </a:lnTo>
                    <a:lnTo>
                      <a:pt x="1255" y="41"/>
                    </a:lnTo>
                    <a:lnTo>
                      <a:pt x="1319" y="53"/>
                    </a:lnTo>
                    <a:lnTo>
                      <a:pt x="1388" y="27"/>
                    </a:lnTo>
                    <a:lnTo>
                      <a:pt x="1404" y="27"/>
                    </a:lnTo>
                    <a:lnTo>
                      <a:pt x="1262" y="2"/>
                    </a:lnTo>
                    <a:lnTo>
                      <a:pt x="1251"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7249" name="Picture 81"/>
              <p:cNvPicPr>
                <a:picLocks noChangeAspect="1" noChangeArrowheads="1"/>
              </p:cNvPicPr>
              <p:nvPr/>
            </p:nvPicPr>
            <p:blipFill>
              <a:blip r:embed="rId13" cstate="print"/>
              <a:srcRect/>
              <a:stretch>
                <a:fillRect/>
              </a:stretch>
            </p:blipFill>
            <p:spPr bwMode="auto">
              <a:xfrm>
                <a:off x="10784" y="1348"/>
                <a:ext cx="1824" cy="844"/>
              </a:xfrm>
              <a:prstGeom prst="rect">
                <a:avLst/>
              </a:prstGeom>
              <a:noFill/>
            </p:spPr>
          </p:pic>
        </p:grpSp>
        <p:grpSp>
          <p:nvGrpSpPr>
            <p:cNvPr id="7250" name="Group 82"/>
            <p:cNvGrpSpPr>
              <a:grpSpLocks/>
            </p:cNvGrpSpPr>
            <p:nvPr/>
          </p:nvGrpSpPr>
          <p:grpSpPr bwMode="auto">
            <a:xfrm>
              <a:off x="10854" y="1383"/>
              <a:ext cx="1506" cy="566"/>
              <a:chOff x="10854" y="1383"/>
              <a:chExt cx="1506" cy="566"/>
            </a:xfrm>
          </p:grpSpPr>
          <p:sp>
            <p:nvSpPr>
              <p:cNvPr id="7251" name="Freeform 83"/>
              <p:cNvSpPr>
                <a:spLocks/>
              </p:cNvSpPr>
              <p:nvPr/>
            </p:nvSpPr>
            <p:spPr bwMode="auto">
              <a:xfrm>
                <a:off x="10854" y="1383"/>
                <a:ext cx="1506" cy="566"/>
              </a:xfrm>
              <a:custGeom>
                <a:avLst/>
                <a:gdLst/>
                <a:ahLst/>
                <a:cxnLst>
                  <a:cxn ang="0">
                    <a:pos x="1392" y="512"/>
                  </a:cxn>
                  <a:cxn ang="0">
                    <a:pos x="1318" y="527"/>
                  </a:cxn>
                  <a:cxn ang="0">
                    <a:pos x="1311" y="537"/>
                  </a:cxn>
                  <a:cxn ang="0">
                    <a:pos x="1315" y="559"/>
                  </a:cxn>
                  <a:cxn ang="0">
                    <a:pos x="1326" y="566"/>
                  </a:cxn>
                  <a:cxn ang="0">
                    <a:pos x="1476" y="535"/>
                  </a:cxn>
                  <a:cxn ang="0">
                    <a:pos x="1462" y="535"/>
                  </a:cxn>
                  <a:cxn ang="0">
                    <a:pos x="1392" y="512"/>
                  </a:cxn>
                </a:cxnLst>
                <a:rect l="0" t="0" r="r" b="b"/>
                <a:pathLst>
                  <a:path w="1506" h="566">
                    <a:moveTo>
                      <a:pt x="1392" y="512"/>
                    </a:moveTo>
                    <a:lnTo>
                      <a:pt x="1318" y="527"/>
                    </a:lnTo>
                    <a:lnTo>
                      <a:pt x="1311" y="537"/>
                    </a:lnTo>
                    <a:lnTo>
                      <a:pt x="1315" y="559"/>
                    </a:lnTo>
                    <a:lnTo>
                      <a:pt x="1326" y="566"/>
                    </a:lnTo>
                    <a:lnTo>
                      <a:pt x="1476" y="535"/>
                    </a:lnTo>
                    <a:lnTo>
                      <a:pt x="1462" y="535"/>
                    </a:lnTo>
                    <a:lnTo>
                      <a:pt x="1392" y="512"/>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52" name="Freeform 84"/>
              <p:cNvSpPr>
                <a:spLocks/>
              </p:cNvSpPr>
              <p:nvPr/>
            </p:nvSpPr>
            <p:spPr bwMode="auto">
              <a:xfrm>
                <a:off x="10854" y="1383"/>
                <a:ext cx="1506" cy="566"/>
              </a:xfrm>
              <a:custGeom>
                <a:avLst/>
                <a:gdLst/>
                <a:ahLst/>
                <a:cxnLst>
                  <a:cxn ang="0">
                    <a:pos x="1431" y="504"/>
                  </a:cxn>
                  <a:cxn ang="0">
                    <a:pos x="1392" y="512"/>
                  </a:cxn>
                  <a:cxn ang="0">
                    <a:pos x="1462" y="535"/>
                  </a:cxn>
                  <a:cxn ang="0">
                    <a:pos x="1464" y="530"/>
                  </a:cxn>
                  <a:cxn ang="0">
                    <a:pos x="1453" y="530"/>
                  </a:cxn>
                  <a:cxn ang="0">
                    <a:pos x="1431" y="504"/>
                  </a:cxn>
                </a:cxnLst>
                <a:rect l="0" t="0" r="r" b="b"/>
                <a:pathLst>
                  <a:path w="1506" h="566">
                    <a:moveTo>
                      <a:pt x="1431" y="504"/>
                    </a:moveTo>
                    <a:lnTo>
                      <a:pt x="1392" y="512"/>
                    </a:lnTo>
                    <a:lnTo>
                      <a:pt x="1462" y="535"/>
                    </a:lnTo>
                    <a:lnTo>
                      <a:pt x="1464" y="530"/>
                    </a:lnTo>
                    <a:lnTo>
                      <a:pt x="1453" y="530"/>
                    </a:lnTo>
                    <a:lnTo>
                      <a:pt x="1431" y="504"/>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53" name="Freeform 85"/>
              <p:cNvSpPr>
                <a:spLocks/>
              </p:cNvSpPr>
              <p:nvPr/>
            </p:nvSpPr>
            <p:spPr bwMode="auto">
              <a:xfrm>
                <a:off x="10854" y="1383"/>
                <a:ext cx="1506" cy="566"/>
              </a:xfrm>
              <a:custGeom>
                <a:avLst/>
                <a:gdLst/>
                <a:ahLst/>
                <a:cxnLst>
                  <a:cxn ang="0">
                    <a:pos x="1373" y="389"/>
                  </a:cxn>
                  <a:cxn ang="0">
                    <a:pos x="1364" y="397"/>
                  </a:cxn>
                  <a:cxn ang="0">
                    <a:pos x="1356" y="404"/>
                  </a:cxn>
                  <a:cxn ang="0">
                    <a:pos x="1355" y="416"/>
                  </a:cxn>
                  <a:cxn ang="0">
                    <a:pos x="1362" y="425"/>
                  </a:cxn>
                  <a:cxn ang="0">
                    <a:pos x="1405" y="474"/>
                  </a:cxn>
                  <a:cxn ang="0">
                    <a:pos x="1475" y="498"/>
                  </a:cxn>
                  <a:cxn ang="0">
                    <a:pos x="1462" y="535"/>
                  </a:cxn>
                  <a:cxn ang="0">
                    <a:pos x="1476" y="535"/>
                  </a:cxn>
                  <a:cxn ang="0">
                    <a:pos x="1506" y="529"/>
                  </a:cxn>
                  <a:cxn ang="0">
                    <a:pos x="1393" y="399"/>
                  </a:cxn>
                  <a:cxn ang="0">
                    <a:pos x="1385" y="390"/>
                  </a:cxn>
                  <a:cxn ang="0">
                    <a:pos x="1373" y="389"/>
                  </a:cxn>
                </a:cxnLst>
                <a:rect l="0" t="0" r="r" b="b"/>
                <a:pathLst>
                  <a:path w="1506" h="566">
                    <a:moveTo>
                      <a:pt x="1373" y="389"/>
                    </a:moveTo>
                    <a:lnTo>
                      <a:pt x="1364" y="397"/>
                    </a:lnTo>
                    <a:lnTo>
                      <a:pt x="1356" y="404"/>
                    </a:lnTo>
                    <a:lnTo>
                      <a:pt x="1355" y="416"/>
                    </a:lnTo>
                    <a:lnTo>
                      <a:pt x="1362" y="425"/>
                    </a:lnTo>
                    <a:lnTo>
                      <a:pt x="1405" y="474"/>
                    </a:lnTo>
                    <a:lnTo>
                      <a:pt x="1475" y="498"/>
                    </a:lnTo>
                    <a:lnTo>
                      <a:pt x="1462" y="535"/>
                    </a:lnTo>
                    <a:lnTo>
                      <a:pt x="1476" y="535"/>
                    </a:lnTo>
                    <a:lnTo>
                      <a:pt x="1506" y="529"/>
                    </a:lnTo>
                    <a:lnTo>
                      <a:pt x="1393" y="399"/>
                    </a:lnTo>
                    <a:lnTo>
                      <a:pt x="1385" y="390"/>
                    </a:lnTo>
                    <a:lnTo>
                      <a:pt x="1373" y="38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54" name="Freeform 86"/>
              <p:cNvSpPr>
                <a:spLocks/>
              </p:cNvSpPr>
              <p:nvPr/>
            </p:nvSpPr>
            <p:spPr bwMode="auto">
              <a:xfrm>
                <a:off x="10854" y="1383"/>
                <a:ext cx="1506" cy="566"/>
              </a:xfrm>
              <a:custGeom>
                <a:avLst/>
                <a:gdLst/>
                <a:ahLst/>
                <a:cxnLst>
                  <a:cxn ang="0">
                    <a:pos x="1465" y="497"/>
                  </a:cxn>
                  <a:cxn ang="0">
                    <a:pos x="1431" y="504"/>
                  </a:cxn>
                  <a:cxn ang="0">
                    <a:pos x="1453" y="530"/>
                  </a:cxn>
                  <a:cxn ang="0">
                    <a:pos x="1465" y="497"/>
                  </a:cxn>
                </a:cxnLst>
                <a:rect l="0" t="0" r="r" b="b"/>
                <a:pathLst>
                  <a:path w="1506" h="566">
                    <a:moveTo>
                      <a:pt x="1465" y="497"/>
                    </a:moveTo>
                    <a:lnTo>
                      <a:pt x="1431" y="504"/>
                    </a:lnTo>
                    <a:lnTo>
                      <a:pt x="1453" y="530"/>
                    </a:lnTo>
                    <a:lnTo>
                      <a:pt x="1465" y="497"/>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55" name="Freeform 87"/>
              <p:cNvSpPr>
                <a:spLocks/>
              </p:cNvSpPr>
              <p:nvPr/>
            </p:nvSpPr>
            <p:spPr bwMode="auto">
              <a:xfrm>
                <a:off x="10854" y="1383"/>
                <a:ext cx="1506" cy="566"/>
              </a:xfrm>
              <a:custGeom>
                <a:avLst/>
                <a:gdLst/>
                <a:ahLst/>
                <a:cxnLst>
                  <a:cxn ang="0">
                    <a:pos x="1473" y="497"/>
                  </a:cxn>
                  <a:cxn ang="0">
                    <a:pos x="1465" y="497"/>
                  </a:cxn>
                  <a:cxn ang="0">
                    <a:pos x="1453" y="530"/>
                  </a:cxn>
                  <a:cxn ang="0">
                    <a:pos x="1464" y="530"/>
                  </a:cxn>
                  <a:cxn ang="0">
                    <a:pos x="1475" y="498"/>
                  </a:cxn>
                  <a:cxn ang="0">
                    <a:pos x="1473" y="497"/>
                  </a:cxn>
                </a:cxnLst>
                <a:rect l="0" t="0" r="r" b="b"/>
                <a:pathLst>
                  <a:path w="1506" h="566">
                    <a:moveTo>
                      <a:pt x="1473" y="497"/>
                    </a:moveTo>
                    <a:lnTo>
                      <a:pt x="1465" y="497"/>
                    </a:lnTo>
                    <a:lnTo>
                      <a:pt x="1453" y="530"/>
                    </a:lnTo>
                    <a:lnTo>
                      <a:pt x="1464" y="530"/>
                    </a:lnTo>
                    <a:lnTo>
                      <a:pt x="1475" y="498"/>
                    </a:lnTo>
                    <a:lnTo>
                      <a:pt x="1473" y="497"/>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56" name="Freeform 88"/>
              <p:cNvSpPr>
                <a:spLocks/>
              </p:cNvSpPr>
              <p:nvPr/>
            </p:nvSpPr>
            <p:spPr bwMode="auto">
              <a:xfrm>
                <a:off x="10854" y="1383"/>
                <a:ext cx="1506" cy="566"/>
              </a:xfrm>
              <a:custGeom>
                <a:avLst/>
                <a:gdLst/>
                <a:ahLst/>
                <a:cxnLst>
                  <a:cxn ang="0">
                    <a:pos x="12" y="0"/>
                  </a:cxn>
                  <a:cxn ang="0">
                    <a:pos x="0" y="38"/>
                  </a:cxn>
                  <a:cxn ang="0">
                    <a:pos x="1392" y="512"/>
                  </a:cxn>
                  <a:cxn ang="0">
                    <a:pos x="1431" y="504"/>
                  </a:cxn>
                  <a:cxn ang="0">
                    <a:pos x="1405" y="474"/>
                  </a:cxn>
                  <a:cxn ang="0">
                    <a:pos x="12" y="0"/>
                  </a:cxn>
                </a:cxnLst>
                <a:rect l="0" t="0" r="r" b="b"/>
                <a:pathLst>
                  <a:path w="1506" h="566">
                    <a:moveTo>
                      <a:pt x="12" y="0"/>
                    </a:moveTo>
                    <a:lnTo>
                      <a:pt x="0" y="38"/>
                    </a:lnTo>
                    <a:lnTo>
                      <a:pt x="1392" y="512"/>
                    </a:lnTo>
                    <a:lnTo>
                      <a:pt x="1431" y="504"/>
                    </a:lnTo>
                    <a:lnTo>
                      <a:pt x="1405" y="474"/>
                    </a:lnTo>
                    <a:lnTo>
                      <a:pt x="12" y="0"/>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57" name="Freeform 89"/>
              <p:cNvSpPr>
                <a:spLocks/>
              </p:cNvSpPr>
              <p:nvPr/>
            </p:nvSpPr>
            <p:spPr bwMode="auto">
              <a:xfrm>
                <a:off x="10854" y="1383"/>
                <a:ext cx="1506" cy="566"/>
              </a:xfrm>
              <a:custGeom>
                <a:avLst/>
                <a:gdLst/>
                <a:ahLst/>
                <a:cxnLst>
                  <a:cxn ang="0">
                    <a:pos x="1405" y="474"/>
                  </a:cxn>
                  <a:cxn ang="0">
                    <a:pos x="1431" y="504"/>
                  </a:cxn>
                  <a:cxn ang="0">
                    <a:pos x="1465" y="497"/>
                  </a:cxn>
                  <a:cxn ang="0">
                    <a:pos x="1473" y="497"/>
                  </a:cxn>
                  <a:cxn ang="0">
                    <a:pos x="1405" y="474"/>
                  </a:cxn>
                </a:cxnLst>
                <a:rect l="0" t="0" r="r" b="b"/>
                <a:pathLst>
                  <a:path w="1506" h="566">
                    <a:moveTo>
                      <a:pt x="1405" y="474"/>
                    </a:moveTo>
                    <a:lnTo>
                      <a:pt x="1431" y="504"/>
                    </a:lnTo>
                    <a:lnTo>
                      <a:pt x="1465" y="497"/>
                    </a:lnTo>
                    <a:lnTo>
                      <a:pt x="1473" y="497"/>
                    </a:lnTo>
                    <a:lnTo>
                      <a:pt x="1405" y="474"/>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7258" name="Picture 90"/>
              <p:cNvPicPr>
                <a:picLocks noChangeAspect="1" noChangeArrowheads="1"/>
              </p:cNvPicPr>
              <p:nvPr/>
            </p:nvPicPr>
            <p:blipFill>
              <a:blip r:embed="rId14" cstate="print"/>
              <a:srcRect/>
              <a:stretch>
                <a:fillRect/>
              </a:stretch>
            </p:blipFill>
            <p:spPr bwMode="auto">
              <a:xfrm>
                <a:off x="9608" y="1368"/>
                <a:ext cx="1332" cy="1156"/>
              </a:xfrm>
              <a:prstGeom prst="rect">
                <a:avLst/>
              </a:prstGeom>
              <a:noFill/>
            </p:spPr>
          </p:pic>
        </p:grpSp>
        <p:grpSp>
          <p:nvGrpSpPr>
            <p:cNvPr id="7259" name="Group 91"/>
            <p:cNvGrpSpPr>
              <a:grpSpLocks/>
            </p:cNvGrpSpPr>
            <p:nvPr/>
          </p:nvGrpSpPr>
          <p:grpSpPr bwMode="auto">
            <a:xfrm>
              <a:off x="9690" y="1420"/>
              <a:ext cx="1170" cy="989"/>
              <a:chOff x="9690" y="1420"/>
              <a:chExt cx="1170" cy="989"/>
            </a:xfrm>
          </p:grpSpPr>
          <p:sp>
            <p:nvSpPr>
              <p:cNvPr id="7260" name="Freeform 92"/>
              <p:cNvSpPr>
                <a:spLocks/>
              </p:cNvSpPr>
              <p:nvPr/>
            </p:nvSpPr>
            <p:spPr bwMode="auto">
              <a:xfrm>
                <a:off x="9690" y="1420"/>
                <a:ext cx="1170" cy="989"/>
              </a:xfrm>
              <a:custGeom>
                <a:avLst/>
                <a:gdLst/>
                <a:ahLst/>
                <a:cxnLst>
                  <a:cxn ang="0">
                    <a:pos x="0" y="989"/>
                  </a:cxn>
                  <a:cxn ang="0">
                    <a:pos x="1170" y="0"/>
                  </a:cxn>
                </a:cxnLst>
                <a:rect l="0" t="0" r="r" b="b"/>
                <a:pathLst>
                  <a:path w="1170" h="989">
                    <a:moveTo>
                      <a:pt x="0" y="989"/>
                    </a:moveTo>
                    <a:lnTo>
                      <a:pt x="1170" y="0"/>
                    </a:lnTo>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7261" name="Picture 93"/>
              <p:cNvPicPr>
                <a:picLocks noChangeAspect="1" noChangeArrowheads="1"/>
              </p:cNvPicPr>
              <p:nvPr/>
            </p:nvPicPr>
            <p:blipFill>
              <a:blip r:embed="rId15" cstate="print"/>
              <a:srcRect/>
              <a:stretch>
                <a:fillRect/>
              </a:stretch>
            </p:blipFill>
            <p:spPr bwMode="auto">
              <a:xfrm>
                <a:off x="5332" y="1304"/>
                <a:ext cx="5596" cy="220"/>
              </a:xfrm>
              <a:prstGeom prst="rect">
                <a:avLst/>
              </a:prstGeom>
              <a:noFill/>
            </p:spPr>
          </p:pic>
        </p:grpSp>
        <p:grpSp>
          <p:nvGrpSpPr>
            <p:cNvPr id="7262" name="Group 94"/>
            <p:cNvGrpSpPr>
              <a:grpSpLocks/>
            </p:cNvGrpSpPr>
            <p:nvPr/>
          </p:nvGrpSpPr>
          <p:grpSpPr bwMode="auto">
            <a:xfrm>
              <a:off x="5400" y="1360"/>
              <a:ext cx="5460" cy="45"/>
              <a:chOff x="5400" y="1360"/>
              <a:chExt cx="5460" cy="45"/>
            </a:xfrm>
          </p:grpSpPr>
          <p:sp>
            <p:nvSpPr>
              <p:cNvPr id="7263" name="Freeform 95"/>
              <p:cNvSpPr>
                <a:spLocks/>
              </p:cNvSpPr>
              <p:nvPr/>
            </p:nvSpPr>
            <p:spPr bwMode="auto">
              <a:xfrm>
                <a:off x="5400" y="1360"/>
                <a:ext cx="5460" cy="45"/>
              </a:xfrm>
              <a:custGeom>
                <a:avLst/>
                <a:gdLst/>
                <a:ahLst/>
                <a:cxnLst>
                  <a:cxn ang="0">
                    <a:pos x="0" y="0"/>
                  </a:cxn>
                  <a:cxn ang="0">
                    <a:pos x="5460" y="45"/>
                  </a:cxn>
                </a:cxnLst>
                <a:rect l="0" t="0" r="r" b="b"/>
                <a:pathLst>
                  <a:path w="5460" h="45">
                    <a:moveTo>
                      <a:pt x="0" y="0"/>
                    </a:moveTo>
                    <a:lnTo>
                      <a:pt x="5460" y="45"/>
                    </a:lnTo>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691693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p:txBody>
      </p:sp>
      <p:pic>
        <p:nvPicPr>
          <p:cNvPr id="9635" name="Picture 419"/>
          <p:cNvPicPr>
            <a:picLocks noChangeAspect="1" noChangeArrowheads="1"/>
          </p:cNvPicPr>
          <p:nvPr/>
        </p:nvPicPr>
        <p:blipFill>
          <a:blip r:embed="rId3" cstate="print"/>
          <a:srcRect/>
          <a:stretch>
            <a:fillRect/>
          </a:stretch>
        </p:blipFill>
        <p:spPr bwMode="auto">
          <a:xfrm>
            <a:off x="457200" y="990600"/>
            <a:ext cx="8016948" cy="5486400"/>
          </a:xfrm>
          <a:prstGeom prst="rect">
            <a:avLst/>
          </a:prstGeom>
          <a:noFill/>
          <a:ln w="9525">
            <a:noFill/>
            <a:miter lim="800000"/>
            <a:headEnd/>
            <a:tailEnd/>
          </a:ln>
        </p:spPr>
      </p:pic>
      <p:sp>
        <p:nvSpPr>
          <p:cNvPr id="2" name="Title 1"/>
          <p:cNvSpPr>
            <a:spLocks noGrp="1"/>
          </p:cNvSpPr>
          <p:nvPr>
            <p:ph type="title"/>
          </p:nvPr>
        </p:nvSpPr>
        <p:spPr>
          <a:xfrm>
            <a:off x="457200" y="152400"/>
            <a:ext cx="8229600" cy="715962"/>
          </a:xfrm>
        </p:spPr>
        <p:txBody>
          <a:bodyPr>
            <a:normAutofit/>
          </a:bodyPr>
          <a:lstStyle/>
          <a:p>
            <a:r>
              <a:rPr lang="en-US" dirty="0" smtClean="0"/>
              <a:t>5 task clusters, + 1 	3 workflow patterns</a:t>
            </a:r>
            <a:endParaRPr lang="en-US" dirty="0"/>
          </a:p>
        </p:txBody>
      </p:sp>
      <p:pic>
        <p:nvPicPr>
          <p:cNvPr id="2051" name="Picture 3" descr="E:\yale_harvard\IMG_0072.JPG"/>
          <p:cNvPicPr>
            <a:picLocks noChangeAspect="1" noChangeArrowheads="1"/>
          </p:cNvPicPr>
          <p:nvPr/>
        </p:nvPicPr>
        <p:blipFill>
          <a:blip r:embed="rId4" cstate="print"/>
          <a:srcRect/>
          <a:stretch>
            <a:fillRect/>
          </a:stretch>
        </p:blipFill>
        <p:spPr bwMode="auto">
          <a:xfrm>
            <a:off x="-6400800" y="-4800600"/>
            <a:ext cx="3657600" cy="2743200"/>
          </a:xfrm>
          <a:prstGeom prst="rect">
            <a:avLst/>
          </a:prstGeom>
          <a:noFill/>
        </p:spPr>
      </p:pic>
      <p:sp>
        <p:nvSpPr>
          <p:cNvPr id="537" name="Right Arrow 536"/>
          <p:cNvSpPr/>
          <p:nvPr/>
        </p:nvSpPr>
        <p:spPr>
          <a:xfrm>
            <a:off x="3657600" y="533400"/>
            <a:ext cx="457200" cy="762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9" name="Rectangle 538"/>
          <p:cNvSpPr/>
          <p:nvPr/>
        </p:nvSpPr>
        <p:spPr>
          <a:xfrm>
            <a:off x="583568" y="1385181"/>
            <a:ext cx="931378" cy="628139"/>
          </a:xfrm>
          <a:prstGeom prst="rect">
            <a:avLst/>
          </a:prstGeom>
          <a:solidFill>
            <a:schemeClr val="accent1">
              <a:lumMod val="75000"/>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0" name="Rectangle 539"/>
          <p:cNvSpPr/>
          <p:nvPr/>
        </p:nvSpPr>
        <p:spPr>
          <a:xfrm>
            <a:off x="590550" y="3257549"/>
            <a:ext cx="931378" cy="628139"/>
          </a:xfrm>
          <a:prstGeom prst="rect">
            <a:avLst/>
          </a:prstGeom>
          <a:solidFill>
            <a:schemeClr val="accent1">
              <a:lumMod val="75000"/>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1" name="Rectangle 540"/>
          <p:cNvSpPr/>
          <p:nvPr/>
        </p:nvSpPr>
        <p:spPr>
          <a:xfrm>
            <a:off x="583097" y="5181600"/>
            <a:ext cx="931378" cy="628139"/>
          </a:xfrm>
          <a:prstGeom prst="rect">
            <a:avLst/>
          </a:prstGeom>
          <a:solidFill>
            <a:schemeClr val="accent1">
              <a:lumMod val="75000"/>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2" name="Rectangle 541"/>
          <p:cNvSpPr/>
          <p:nvPr/>
        </p:nvSpPr>
        <p:spPr>
          <a:xfrm>
            <a:off x="2218383" y="3785009"/>
            <a:ext cx="931378" cy="628139"/>
          </a:xfrm>
          <a:prstGeom prst="rect">
            <a:avLst/>
          </a:prstGeom>
          <a:solidFill>
            <a:schemeClr val="accent1">
              <a:lumMod val="75000"/>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3" name="Rectangle 542"/>
          <p:cNvSpPr/>
          <p:nvPr/>
        </p:nvSpPr>
        <p:spPr>
          <a:xfrm>
            <a:off x="1859447" y="5181600"/>
            <a:ext cx="931378" cy="628139"/>
          </a:xfrm>
          <a:prstGeom prst="rect">
            <a:avLst/>
          </a:prstGeom>
          <a:solidFill>
            <a:schemeClr val="accent1">
              <a:lumMod val="75000"/>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5" name="Rectangle 544"/>
          <p:cNvSpPr/>
          <p:nvPr/>
        </p:nvSpPr>
        <p:spPr>
          <a:xfrm>
            <a:off x="2819400" y="1381124"/>
            <a:ext cx="931378" cy="628139"/>
          </a:xfrm>
          <a:prstGeom prst="rect">
            <a:avLst/>
          </a:prstGeom>
          <a:solidFill>
            <a:schemeClr val="accent1">
              <a:lumMod val="75000"/>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6" name="Can 545"/>
          <p:cNvSpPr/>
          <p:nvPr/>
        </p:nvSpPr>
        <p:spPr>
          <a:xfrm>
            <a:off x="1857845" y="1241835"/>
            <a:ext cx="647701" cy="942208"/>
          </a:xfrm>
          <a:prstGeom prst="can">
            <a:avLst>
              <a:gd name="adj" fmla="val 50226"/>
            </a:avLst>
          </a:prstGeom>
          <a:solidFill>
            <a:schemeClr val="accent1">
              <a:lumMod val="75000"/>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8" name="Can 547"/>
          <p:cNvSpPr/>
          <p:nvPr/>
        </p:nvSpPr>
        <p:spPr>
          <a:xfrm>
            <a:off x="2317689" y="2801292"/>
            <a:ext cx="685800" cy="904108"/>
          </a:xfrm>
          <a:prstGeom prst="can">
            <a:avLst>
              <a:gd name="adj" fmla="val 43643"/>
            </a:avLst>
          </a:prstGeom>
          <a:solidFill>
            <a:schemeClr val="accent1">
              <a:lumMod val="75000"/>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2" name="Rectangle 551"/>
          <p:cNvSpPr/>
          <p:nvPr/>
        </p:nvSpPr>
        <p:spPr>
          <a:xfrm>
            <a:off x="7019925" y="6496050"/>
            <a:ext cx="228600" cy="228600"/>
          </a:xfrm>
          <a:prstGeom prst="rect">
            <a:avLst/>
          </a:prstGeom>
          <a:solidFill>
            <a:schemeClr val="accent1">
              <a:lumMod val="75000"/>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3" name="Can 552"/>
          <p:cNvSpPr/>
          <p:nvPr/>
        </p:nvSpPr>
        <p:spPr>
          <a:xfrm>
            <a:off x="7315200" y="6400800"/>
            <a:ext cx="180975" cy="342900"/>
          </a:xfrm>
          <a:prstGeom prst="can">
            <a:avLst>
              <a:gd name="adj" fmla="val 51563"/>
            </a:avLst>
          </a:prstGeom>
          <a:solidFill>
            <a:schemeClr val="accent1">
              <a:lumMod val="75000"/>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4" name="TextBox 553"/>
          <p:cNvSpPr txBox="1"/>
          <p:nvPr/>
        </p:nvSpPr>
        <p:spPr>
          <a:xfrm>
            <a:off x="7467600" y="6324600"/>
            <a:ext cx="1981200" cy="461665"/>
          </a:xfrm>
          <a:prstGeom prst="rect">
            <a:avLst/>
          </a:prstGeom>
          <a:noFill/>
        </p:spPr>
        <p:txBody>
          <a:bodyPr wrap="square" rtlCol="0">
            <a:spAutoFit/>
          </a:bodyPr>
          <a:lstStyle/>
          <a:p>
            <a:r>
              <a:rPr lang="en-US" sz="1200" dirty="0" smtClean="0"/>
              <a:t>blue shading indicates specimen handling steps</a:t>
            </a:r>
            <a:endParaRPr lang="en-US" sz="1200" dirty="0"/>
          </a:p>
        </p:txBody>
      </p:sp>
    </p:spTree>
    <p:extLst>
      <p:ext uri="{BB962C8B-B14F-4D97-AF65-F5344CB8AC3E}">
        <p14:creationId xmlns:p14="http://schemas.microsoft.com/office/powerpoint/2010/main" val="1691693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stCxn id="2" idx="0"/>
          </p:cNvCxnSpPr>
          <p:nvPr/>
        </p:nvCxnSpPr>
        <p:spPr>
          <a:xfrm flipH="1" flipV="1">
            <a:off x="3962400" y="2756452"/>
            <a:ext cx="1714500" cy="31871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5943600" y="4128052"/>
            <a:ext cx="76200" cy="18155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248400" y="2590800"/>
            <a:ext cx="1066800" cy="3352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6400800" y="5562600"/>
            <a:ext cx="304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4343400" y="55626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 idx="1"/>
          </p:cNvCxnSpPr>
          <p:nvPr/>
        </p:nvCxnSpPr>
        <p:spPr>
          <a:xfrm flipH="1" flipV="1">
            <a:off x="2057402" y="5891456"/>
            <a:ext cx="1981198" cy="3753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2362200" y="4000501"/>
            <a:ext cx="2057400" cy="19430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1797832" y="2195755"/>
            <a:ext cx="3186135" cy="37296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12642" y="2590800"/>
            <a:ext cx="2325757" cy="18288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Pre-digitization Curation</a:t>
            </a:r>
          </a:p>
          <a:p>
            <a:pPr algn="ctr"/>
            <a:r>
              <a:rPr lang="en-US" b="1" dirty="0">
                <a:solidFill>
                  <a:schemeClr val="tx1"/>
                </a:solidFill>
              </a:rPr>
              <a:t>o</a:t>
            </a:r>
            <a:r>
              <a:rPr lang="en-US" b="1" dirty="0" smtClean="0">
                <a:solidFill>
                  <a:schemeClr val="tx1"/>
                </a:solidFill>
              </a:rPr>
              <a:t>r “Staging” </a:t>
            </a:r>
            <a:endParaRPr lang="en-US" b="1" dirty="0">
              <a:solidFill>
                <a:schemeClr val="tx1"/>
              </a:solidFill>
            </a:endParaRPr>
          </a:p>
        </p:txBody>
      </p:sp>
      <p:sp>
        <p:nvSpPr>
          <p:cNvPr id="9" name="Oval 8"/>
          <p:cNvSpPr/>
          <p:nvPr/>
        </p:nvSpPr>
        <p:spPr>
          <a:xfrm>
            <a:off x="2305878" y="914400"/>
            <a:ext cx="2057400" cy="18288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Image Capture </a:t>
            </a:r>
          </a:p>
        </p:txBody>
      </p:sp>
      <p:sp>
        <p:nvSpPr>
          <p:cNvPr id="10" name="Oval 9"/>
          <p:cNvSpPr/>
          <p:nvPr/>
        </p:nvSpPr>
        <p:spPr>
          <a:xfrm>
            <a:off x="2362200" y="4191000"/>
            <a:ext cx="2057400" cy="18288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Data Capture </a:t>
            </a:r>
          </a:p>
        </p:txBody>
      </p:sp>
      <p:sp>
        <p:nvSpPr>
          <p:cNvPr id="11" name="Oval 10"/>
          <p:cNvSpPr/>
          <p:nvPr/>
        </p:nvSpPr>
        <p:spPr>
          <a:xfrm>
            <a:off x="4800600" y="2133600"/>
            <a:ext cx="2057400" cy="18288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Image </a:t>
            </a:r>
            <a:r>
              <a:rPr lang="en-US" b="1" dirty="0" smtClean="0">
                <a:solidFill>
                  <a:schemeClr val="tx1"/>
                </a:solidFill>
              </a:rPr>
              <a:t>Processing</a:t>
            </a:r>
            <a:endParaRPr lang="en-US" b="1" dirty="0">
              <a:solidFill>
                <a:schemeClr val="tx1"/>
              </a:solidFill>
            </a:endParaRPr>
          </a:p>
        </p:txBody>
      </p:sp>
      <p:sp>
        <p:nvSpPr>
          <p:cNvPr id="12" name="Oval 11"/>
          <p:cNvSpPr/>
          <p:nvPr/>
        </p:nvSpPr>
        <p:spPr>
          <a:xfrm>
            <a:off x="6591300" y="4128052"/>
            <a:ext cx="1943100" cy="18288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  Image/Data</a:t>
            </a:r>
          </a:p>
          <a:p>
            <a:r>
              <a:rPr lang="en-US" b="1" dirty="0" smtClean="0">
                <a:solidFill>
                  <a:schemeClr val="tx1"/>
                </a:solidFill>
              </a:rPr>
              <a:t>    Storage</a:t>
            </a:r>
            <a:endParaRPr lang="en-US" b="1" dirty="0">
              <a:solidFill>
                <a:schemeClr val="tx1"/>
              </a:solidFill>
            </a:endParaRPr>
          </a:p>
        </p:txBody>
      </p:sp>
      <p:sp>
        <p:nvSpPr>
          <p:cNvPr id="13" name="Oval 12"/>
          <p:cNvSpPr/>
          <p:nvPr/>
        </p:nvSpPr>
        <p:spPr>
          <a:xfrm>
            <a:off x="6248400" y="543338"/>
            <a:ext cx="2667000" cy="1895061"/>
          </a:xfrm>
          <a:prstGeom prst="ellipse">
            <a:avLst/>
          </a:prstGeom>
          <a:solidFill>
            <a:schemeClr val="accent5">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  Geo-referencing</a:t>
            </a:r>
            <a:endParaRPr lang="en-US" b="1" dirty="0">
              <a:solidFill>
                <a:schemeClr val="tx1"/>
              </a:solidFill>
            </a:endParaRPr>
          </a:p>
        </p:txBody>
      </p:sp>
      <p:cxnSp>
        <p:nvCxnSpPr>
          <p:cNvPr id="15" name="Straight Arrow Connector 14"/>
          <p:cNvCxnSpPr/>
          <p:nvPr/>
        </p:nvCxnSpPr>
        <p:spPr>
          <a:xfrm flipV="1">
            <a:off x="2057401" y="2438400"/>
            <a:ext cx="457199"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093844" y="4267200"/>
            <a:ext cx="344555" cy="381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343400" y="2286000"/>
            <a:ext cx="45720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12642" y="543339"/>
            <a:ext cx="1792358" cy="1828800"/>
          </a:xfrm>
          <a:prstGeom prst="ellipse">
            <a:avLst/>
          </a:prstGeom>
          <a:solidFill>
            <a:schemeClr val="bg1">
              <a:lumMod val="6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 Personnel</a:t>
            </a:r>
            <a:endParaRPr lang="en-US" b="1" dirty="0">
              <a:solidFill>
                <a:schemeClr val="tx1"/>
              </a:solidFill>
            </a:endParaRPr>
          </a:p>
        </p:txBody>
      </p:sp>
      <p:cxnSp>
        <p:nvCxnSpPr>
          <p:cNvPr id="20" name="Straight Arrow Connector 19"/>
          <p:cNvCxnSpPr/>
          <p:nvPr/>
        </p:nvCxnSpPr>
        <p:spPr>
          <a:xfrm>
            <a:off x="6591300" y="3810000"/>
            <a:ext cx="457200" cy="381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25896" y="4532244"/>
            <a:ext cx="1792358" cy="1828800"/>
          </a:xfrm>
          <a:prstGeom prst="ellipse">
            <a:avLst/>
          </a:prstGeom>
          <a:solidFill>
            <a:schemeClr val="bg1">
              <a:lumMod val="6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   Written</a:t>
            </a:r>
          </a:p>
          <a:p>
            <a:r>
              <a:rPr lang="en-US" b="1" dirty="0" smtClean="0">
                <a:solidFill>
                  <a:schemeClr val="tx1"/>
                </a:solidFill>
              </a:rPr>
              <a:t>  Protocols</a:t>
            </a:r>
            <a:endParaRPr lang="en-US" b="1" dirty="0">
              <a:solidFill>
                <a:schemeClr val="tx1"/>
              </a:solidFill>
            </a:endParaRPr>
          </a:p>
        </p:txBody>
      </p:sp>
      <p:sp>
        <p:nvSpPr>
          <p:cNvPr id="2" name="TextBox 1"/>
          <p:cNvSpPr txBox="1"/>
          <p:nvPr/>
        </p:nvSpPr>
        <p:spPr>
          <a:xfrm>
            <a:off x="4038600" y="5943600"/>
            <a:ext cx="3276600" cy="646331"/>
          </a:xfrm>
          <a:prstGeom prst="rect">
            <a:avLst/>
          </a:prstGeom>
          <a:solidFill>
            <a:schemeClr val="accent6">
              <a:lumMod val="40000"/>
              <a:lumOff val="60000"/>
            </a:schemeClr>
          </a:solidFill>
          <a:scene3d>
            <a:camera prst="orthographicFront"/>
            <a:lightRig rig="threePt" dir="t"/>
          </a:scene3d>
          <a:sp3d contourW="12700">
            <a:bevelT/>
            <a:contourClr>
              <a:schemeClr val="accent6">
                <a:lumMod val="40000"/>
                <a:lumOff val="60000"/>
              </a:schemeClr>
            </a:contourClr>
          </a:sp3d>
        </p:spPr>
        <p:txBody>
          <a:bodyPr wrap="square" rtlCol="0">
            <a:spAutoFit/>
          </a:bodyPr>
          <a:lstStyle/>
          <a:p>
            <a:pPr algn="ctr"/>
            <a:r>
              <a:rPr lang="en-US" b="1" dirty="0" smtClean="0">
                <a:solidFill>
                  <a:schemeClr val="tx1">
                    <a:lumMod val="85000"/>
                    <a:lumOff val="15000"/>
                  </a:schemeClr>
                </a:solidFill>
                <a:latin typeface="Candara" pitchFamily="34" charset="0"/>
              </a:rPr>
              <a:t>Biodiversity Informatics Manager</a:t>
            </a:r>
            <a:endParaRPr lang="en-US" b="1" dirty="0">
              <a:solidFill>
                <a:schemeClr val="tx1">
                  <a:lumMod val="85000"/>
                  <a:lumOff val="15000"/>
                </a:schemeClr>
              </a:solidFill>
              <a:latin typeface="Candara" pitchFamily="34" charset="0"/>
            </a:endParaRPr>
          </a:p>
        </p:txBody>
      </p:sp>
      <p:cxnSp>
        <p:nvCxnSpPr>
          <p:cNvPr id="5" name="Straight Arrow Connector 4"/>
          <p:cNvCxnSpPr/>
          <p:nvPr/>
        </p:nvCxnSpPr>
        <p:spPr>
          <a:xfrm>
            <a:off x="4457700" y="5003560"/>
            <a:ext cx="203835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0"/>
          </p:cNvCxnSpPr>
          <p:nvPr/>
        </p:nvCxnSpPr>
        <p:spPr>
          <a:xfrm flipH="1" flipV="1">
            <a:off x="3334578" y="2756452"/>
            <a:ext cx="56322" cy="1434548"/>
          </a:xfrm>
          <a:prstGeom prst="straightConnector1">
            <a:avLst/>
          </a:prstGeom>
          <a:ln w="317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1" idx="3"/>
          </p:cNvCxnSpPr>
          <p:nvPr/>
        </p:nvCxnSpPr>
        <p:spPr>
          <a:xfrm flipH="1">
            <a:off x="4267200" y="3694578"/>
            <a:ext cx="834699" cy="837666"/>
          </a:xfrm>
          <a:prstGeom prst="straightConnector1">
            <a:avLst/>
          </a:prstGeom>
          <a:ln w="31750">
            <a:prstDash val="sysDash"/>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52600" y="0"/>
            <a:ext cx="5181600" cy="523220"/>
          </a:xfrm>
          <a:prstGeom prst="rect">
            <a:avLst/>
          </a:prstGeom>
          <a:noFill/>
        </p:spPr>
        <p:txBody>
          <a:bodyPr wrap="square" rtlCol="0">
            <a:spAutoFit/>
          </a:bodyPr>
          <a:lstStyle/>
          <a:p>
            <a:r>
              <a:rPr lang="en-US" sz="2800" dirty="0" smtClean="0">
                <a:latin typeface="Candara" pitchFamily="34" charset="0"/>
              </a:rPr>
              <a:t>5 Task Clusters and Key Elements</a:t>
            </a:r>
            <a:endParaRPr lang="en-US" sz="2800" dirty="0">
              <a:latin typeface="Candara" pitchFamily="34" charset="0"/>
            </a:endParaRPr>
          </a:p>
        </p:txBody>
      </p:sp>
    </p:spTree>
    <p:extLst>
      <p:ext uri="{BB962C8B-B14F-4D97-AF65-F5344CB8AC3E}">
        <p14:creationId xmlns:p14="http://schemas.microsoft.com/office/powerpoint/2010/main" val="399399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par>
                                <p:cTn id="27" presetID="10"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2"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5 important principles of effective workflows…</a:t>
            </a:r>
            <a:endParaRPr lang="en-US" dirty="0"/>
          </a:p>
        </p:txBody>
      </p:sp>
      <p:pic>
        <p:nvPicPr>
          <p:cNvPr id="2051" name="Picture 3" descr="E:\yale_harvard\IMG_0072.JPG"/>
          <p:cNvPicPr>
            <a:picLocks noChangeAspect="1" noChangeArrowheads="1"/>
          </p:cNvPicPr>
          <p:nvPr/>
        </p:nvPicPr>
        <p:blipFill>
          <a:blip r:embed="rId3" cstate="print"/>
          <a:srcRect/>
          <a:stretch>
            <a:fillRect/>
          </a:stretch>
        </p:blipFill>
        <p:spPr bwMode="auto">
          <a:xfrm>
            <a:off x="-6400800" y="-4800600"/>
            <a:ext cx="3657600" cy="2743200"/>
          </a:xfrm>
          <a:prstGeom prst="rect">
            <a:avLst/>
          </a:prstGeom>
          <a:noFill/>
        </p:spPr>
      </p:pic>
      <p:sp>
        <p:nvSpPr>
          <p:cNvPr id="3" name="Content Placeholder 2"/>
          <p:cNvSpPr>
            <a:spLocks noGrp="1"/>
          </p:cNvSpPr>
          <p:nvPr>
            <p:ph idx="1"/>
          </p:nvPr>
        </p:nvSpPr>
        <p:spPr>
          <a:xfrm>
            <a:off x="457200" y="1265237"/>
            <a:ext cx="8229600" cy="4983163"/>
          </a:xfrm>
        </p:spPr>
        <p:txBody>
          <a:bodyPr>
            <a:normAutofit fontScale="70000" lnSpcReduction="20000"/>
          </a:bodyPr>
          <a:lstStyle/>
          <a:p>
            <a:r>
              <a:rPr lang="en-US" dirty="0" smtClean="0"/>
              <a:t>The Bioinformatics Manager is key</a:t>
            </a:r>
          </a:p>
          <a:p>
            <a:pPr lvl="1"/>
            <a:r>
              <a:rPr lang="en-US" dirty="0" smtClean="0"/>
              <a:t>protocols, workflows, data entry, imaging, storage, hardware, staffing …</a:t>
            </a:r>
          </a:p>
          <a:p>
            <a:r>
              <a:rPr lang="en-US" dirty="0" smtClean="0"/>
              <a:t>People do the digitization</a:t>
            </a:r>
          </a:p>
          <a:p>
            <a:pPr lvl="1"/>
            <a:r>
              <a:rPr lang="en-US" dirty="0" smtClean="0"/>
              <a:t>Staff</a:t>
            </a:r>
          </a:p>
          <a:p>
            <a:r>
              <a:rPr lang="en-US" dirty="0" smtClean="0"/>
              <a:t>Processes and workflows vary according to </a:t>
            </a:r>
          </a:p>
          <a:p>
            <a:pPr lvl="1"/>
            <a:r>
              <a:rPr lang="en-US" dirty="0" smtClean="0"/>
              <a:t>Type of collections: the physical specimens</a:t>
            </a:r>
          </a:p>
          <a:p>
            <a:pPr lvl="1"/>
            <a:r>
              <a:rPr lang="en-US" dirty="0" smtClean="0"/>
              <a:t>Space</a:t>
            </a:r>
          </a:p>
          <a:p>
            <a:pPr lvl="1"/>
            <a:r>
              <a:rPr lang="en-US" dirty="0" smtClean="0"/>
              <a:t>Labels and label formats</a:t>
            </a:r>
          </a:p>
          <a:p>
            <a:r>
              <a:rPr lang="en-US" dirty="0" smtClean="0"/>
              <a:t>Workflow (WF) and protocols</a:t>
            </a:r>
          </a:p>
          <a:p>
            <a:pPr lvl="1"/>
            <a:r>
              <a:rPr lang="en-US" dirty="0" smtClean="0"/>
              <a:t>Must be carefully documented</a:t>
            </a:r>
          </a:p>
          <a:p>
            <a:pPr lvl="1"/>
            <a:r>
              <a:rPr lang="en-US" dirty="0" smtClean="0"/>
              <a:t>Can be improved iteratively</a:t>
            </a:r>
          </a:p>
          <a:p>
            <a:pPr lvl="1"/>
            <a:r>
              <a:rPr lang="en-US" dirty="0" smtClean="0"/>
              <a:t>Must be evaluated</a:t>
            </a:r>
          </a:p>
          <a:p>
            <a:r>
              <a:rPr lang="en-US" dirty="0" smtClean="0"/>
              <a:t>Communication among projects is crucial</a:t>
            </a:r>
          </a:p>
          <a:p>
            <a:endParaRPr lang="en-US" dirty="0" smtClean="0"/>
          </a:p>
        </p:txBody>
      </p:sp>
    </p:spTree>
    <p:extLst>
      <p:ext uri="{BB962C8B-B14F-4D97-AF65-F5344CB8AC3E}">
        <p14:creationId xmlns:p14="http://schemas.microsoft.com/office/powerpoint/2010/main" val="1011354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4128448" y="4198960"/>
            <a:ext cx="3415352" cy="830338"/>
          </a:xfrm>
          <a:prstGeom prst="rect">
            <a:avLst/>
          </a:prstGeom>
          <a:noFill/>
          <a:ln w="9525">
            <a:solidFill>
              <a:schemeClr val="accent1">
                <a:lumMod val="75000"/>
              </a:schemeClr>
            </a:solidFill>
            <a:miter lim="800000"/>
            <a:headEnd/>
            <a:tailEnd/>
          </a:ln>
        </p:spPr>
      </p:pic>
      <p:cxnSp>
        <p:nvCxnSpPr>
          <p:cNvPr id="1036" name="AutoShape 13"/>
          <p:cNvCxnSpPr>
            <a:cxnSpLocks noChangeShapeType="1"/>
          </p:cNvCxnSpPr>
          <p:nvPr/>
        </p:nvCxnSpPr>
        <p:spPr bwMode="auto">
          <a:xfrm>
            <a:off x="1452563" y="1600200"/>
            <a:ext cx="412750" cy="0"/>
          </a:xfrm>
          <a:prstGeom prst="straightConnector1">
            <a:avLst/>
          </a:prstGeom>
          <a:noFill/>
          <a:ln w="9525">
            <a:solidFill>
              <a:srgbClr val="000000"/>
            </a:solidFill>
            <a:round/>
            <a:headEnd/>
            <a:tailEnd type="triangle" w="med" len="med"/>
          </a:ln>
        </p:spPr>
      </p:cxnSp>
      <p:sp>
        <p:nvSpPr>
          <p:cNvPr id="2" name="Title 1"/>
          <p:cNvSpPr>
            <a:spLocks noGrp="1"/>
          </p:cNvSpPr>
          <p:nvPr>
            <p:ph type="title"/>
          </p:nvPr>
        </p:nvSpPr>
        <p:spPr>
          <a:xfrm>
            <a:off x="152400" y="0"/>
            <a:ext cx="8229600" cy="715962"/>
          </a:xfrm>
        </p:spPr>
        <p:txBody>
          <a:bodyPr>
            <a:normAutofit/>
          </a:bodyPr>
          <a:lstStyle/>
          <a:p>
            <a:r>
              <a:rPr lang="en-US" dirty="0" smtClean="0"/>
              <a:t>workflow example</a:t>
            </a:r>
            <a:endParaRPr lang="en-US" dirty="0"/>
          </a:p>
        </p:txBody>
      </p:sp>
      <p:sp>
        <p:nvSpPr>
          <p:cNvPr id="9" name="Content Placeholder 8"/>
          <p:cNvSpPr>
            <a:spLocks noGrp="1"/>
          </p:cNvSpPr>
          <p:nvPr>
            <p:ph idx="1"/>
          </p:nvPr>
        </p:nvSpPr>
        <p:spPr>
          <a:xfrm>
            <a:off x="0" y="2484437"/>
            <a:ext cx="1828800" cy="3382963"/>
          </a:xfrm>
        </p:spPr>
        <p:txBody>
          <a:bodyPr>
            <a:normAutofit fontScale="55000" lnSpcReduction="20000"/>
          </a:bodyPr>
          <a:lstStyle/>
          <a:p>
            <a:r>
              <a:rPr lang="en-US" dirty="0" smtClean="0"/>
              <a:t>finding students</a:t>
            </a:r>
          </a:p>
          <a:p>
            <a:r>
              <a:rPr lang="en-US" dirty="0" smtClean="0"/>
              <a:t>interview</a:t>
            </a:r>
          </a:p>
          <a:p>
            <a:r>
              <a:rPr lang="en-US" dirty="0" smtClean="0"/>
              <a:t>jobs: sorting by taxon, taxonomy verification, grouping by collecting event, data entry, imaging</a:t>
            </a:r>
          </a:p>
          <a:p>
            <a:r>
              <a:rPr lang="en-US" dirty="0" smtClean="0"/>
              <a:t>training</a:t>
            </a:r>
            <a:endParaRPr lang="en-US" dirty="0"/>
          </a:p>
        </p:txBody>
      </p:sp>
      <p:pic>
        <p:nvPicPr>
          <p:cNvPr id="2052" name="Picture 4"/>
          <p:cNvPicPr>
            <a:picLocks noChangeAspect="1" noChangeArrowheads="1"/>
          </p:cNvPicPr>
          <p:nvPr/>
        </p:nvPicPr>
        <p:blipFill>
          <a:blip r:embed="rId4" cstate="print"/>
          <a:srcRect/>
          <a:stretch>
            <a:fillRect/>
          </a:stretch>
        </p:blipFill>
        <p:spPr bwMode="auto">
          <a:xfrm>
            <a:off x="1746912" y="3727643"/>
            <a:ext cx="2179638" cy="2139757"/>
          </a:xfrm>
          <a:prstGeom prst="rect">
            <a:avLst/>
          </a:prstGeom>
          <a:noFill/>
          <a:ln w="9525">
            <a:solidFill>
              <a:schemeClr val="accent1">
                <a:lumMod val="75000"/>
              </a:schemeClr>
            </a:solidFill>
            <a:miter lim="800000"/>
            <a:headEnd/>
            <a:tailEnd/>
          </a:ln>
          <a:effectLst/>
        </p:spPr>
      </p:pic>
      <p:pic>
        <p:nvPicPr>
          <p:cNvPr id="2053" name="Picture 5" descr="E:\yale_harvard\IMG_0063.JPG"/>
          <p:cNvPicPr>
            <a:picLocks noChangeAspect="1" noChangeArrowheads="1"/>
          </p:cNvPicPr>
          <p:nvPr/>
        </p:nvPicPr>
        <p:blipFill>
          <a:blip r:embed="rId5" cstate="print"/>
          <a:srcRect/>
          <a:stretch>
            <a:fillRect/>
          </a:stretch>
        </p:blipFill>
        <p:spPr bwMode="auto">
          <a:xfrm>
            <a:off x="4153312" y="2448448"/>
            <a:ext cx="1759359" cy="1724801"/>
          </a:xfrm>
          <a:prstGeom prst="rect">
            <a:avLst/>
          </a:prstGeom>
          <a:noFill/>
          <a:ln>
            <a:solidFill>
              <a:schemeClr val="accent1">
                <a:lumMod val="75000"/>
              </a:schemeClr>
            </a:solidFill>
          </a:ln>
        </p:spPr>
      </p:pic>
      <p:graphicFrame>
        <p:nvGraphicFramePr>
          <p:cNvPr id="7" name="Diagram 6"/>
          <p:cNvGraphicFramePr/>
          <p:nvPr/>
        </p:nvGraphicFramePr>
        <p:xfrm>
          <a:off x="609600" y="1447800"/>
          <a:ext cx="4191000" cy="2260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31" name="Text Box 2"/>
          <p:cNvSpPr txBox="1">
            <a:spLocks noChangeArrowheads="1"/>
          </p:cNvSpPr>
          <p:nvPr/>
        </p:nvSpPr>
        <p:spPr bwMode="auto">
          <a:xfrm>
            <a:off x="1925638" y="962973"/>
            <a:ext cx="1390650" cy="3460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cs typeface="Arial" pitchFamily="34" charset="0"/>
              </a:rPr>
              <a:t>pre-curation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Text Box 8"/>
          <p:cNvSpPr txBox="1">
            <a:spLocks noChangeArrowheads="1"/>
          </p:cNvSpPr>
          <p:nvPr/>
        </p:nvSpPr>
        <p:spPr bwMode="auto">
          <a:xfrm>
            <a:off x="3874448" y="963304"/>
            <a:ext cx="1476375" cy="8493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cs typeface="Arial" pitchFamily="34" charset="0"/>
              </a:rPr>
              <a:t>database entry into KE EMu</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Text Box 9"/>
          <p:cNvSpPr txBox="1">
            <a:spLocks noChangeArrowheads="1"/>
          </p:cNvSpPr>
          <p:nvPr/>
        </p:nvSpPr>
        <p:spPr bwMode="auto">
          <a:xfrm>
            <a:off x="5842045" y="1225550"/>
            <a:ext cx="1271851" cy="6143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dirty="0" smtClean="0">
                <a:latin typeface="Calibri" pitchFamily="34" charset="0"/>
                <a:cs typeface="Arial" pitchFamily="34" charset="0"/>
              </a:rPr>
              <a:t>image exemplars</a:t>
            </a:r>
          </a:p>
        </p:txBody>
      </p:sp>
      <p:sp>
        <p:nvSpPr>
          <p:cNvPr id="1034" name="Text Box 10"/>
          <p:cNvSpPr txBox="1">
            <a:spLocks noChangeArrowheads="1"/>
          </p:cNvSpPr>
          <p:nvPr/>
        </p:nvSpPr>
        <p:spPr bwMode="auto">
          <a:xfrm>
            <a:off x="7602869" y="990600"/>
            <a:ext cx="1347787" cy="8493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cs typeface="Arial" pitchFamily="34" charset="0"/>
              </a:rPr>
              <a:t>publish to web immediately</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35" name="Text Box 11"/>
          <p:cNvSpPr txBox="1">
            <a:spLocks noChangeArrowheads="1"/>
          </p:cNvSpPr>
          <p:nvPr/>
        </p:nvSpPr>
        <p:spPr bwMode="auto">
          <a:xfrm>
            <a:off x="153634" y="1225550"/>
            <a:ext cx="1308100" cy="6143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cs typeface="Arial" pitchFamily="34" charset="0"/>
              </a:rPr>
              <a:t>hire students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7" name="AutoShape 14"/>
          <p:cNvCxnSpPr>
            <a:cxnSpLocks noChangeShapeType="1"/>
          </p:cNvCxnSpPr>
          <p:nvPr/>
        </p:nvCxnSpPr>
        <p:spPr bwMode="auto">
          <a:xfrm>
            <a:off x="3440730" y="1600200"/>
            <a:ext cx="412750" cy="0"/>
          </a:xfrm>
          <a:prstGeom prst="straightConnector1">
            <a:avLst/>
          </a:prstGeom>
          <a:noFill/>
          <a:ln w="9525">
            <a:solidFill>
              <a:srgbClr val="000000"/>
            </a:solidFill>
            <a:round/>
            <a:headEnd/>
            <a:tailEnd type="triangle" w="med" len="med"/>
          </a:ln>
        </p:spPr>
      </p:cxnSp>
      <p:cxnSp>
        <p:nvCxnSpPr>
          <p:cNvPr id="1038" name="AutoShape 15"/>
          <p:cNvCxnSpPr>
            <a:cxnSpLocks noChangeShapeType="1"/>
          </p:cNvCxnSpPr>
          <p:nvPr/>
        </p:nvCxnSpPr>
        <p:spPr bwMode="auto">
          <a:xfrm>
            <a:off x="5382596" y="1600200"/>
            <a:ext cx="412750" cy="0"/>
          </a:xfrm>
          <a:prstGeom prst="straightConnector1">
            <a:avLst/>
          </a:prstGeom>
          <a:noFill/>
          <a:ln w="9525">
            <a:solidFill>
              <a:srgbClr val="000000"/>
            </a:solidFill>
            <a:round/>
            <a:headEnd/>
            <a:tailEnd type="triangle" w="med" len="med"/>
          </a:ln>
        </p:spPr>
      </p:cxnSp>
      <p:cxnSp>
        <p:nvCxnSpPr>
          <p:cNvPr id="1039" name="AutoShape 16"/>
          <p:cNvCxnSpPr>
            <a:cxnSpLocks noChangeShapeType="1"/>
          </p:cNvCxnSpPr>
          <p:nvPr/>
        </p:nvCxnSpPr>
        <p:spPr bwMode="auto">
          <a:xfrm>
            <a:off x="7131050" y="1600200"/>
            <a:ext cx="412750" cy="0"/>
          </a:xfrm>
          <a:prstGeom prst="straightConnector1">
            <a:avLst/>
          </a:prstGeom>
          <a:noFill/>
          <a:ln w="9525">
            <a:solidFill>
              <a:srgbClr val="000000"/>
            </a:solidFill>
            <a:round/>
            <a:headEnd/>
            <a:tailEnd type="triangle" w="med" len="med"/>
          </a:ln>
        </p:spPr>
      </p:cxnSp>
      <p:pic>
        <p:nvPicPr>
          <p:cNvPr id="1026" name="Picture 2"/>
          <p:cNvPicPr>
            <a:picLocks noChangeAspect="1" noChangeArrowheads="1"/>
          </p:cNvPicPr>
          <p:nvPr/>
        </p:nvPicPr>
        <p:blipFill>
          <a:blip r:embed="rId11" cstate="print"/>
          <a:srcRect/>
          <a:stretch>
            <a:fillRect/>
          </a:stretch>
        </p:blipFill>
        <p:spPr bwMode="auto">
          <a:xfrm>
            <a:off x="6624526" y="2438400"/>
            <a:ext cx="2474241" cy="4378656"/>
          </a:xfrm>
          <a:prstGeom prst="rect">
            <a:avLst/>
          </a:prstGeom>
          <a:noFill/>
          <a:ln w="9525">
            <a:solidFill>
              <a:schemeClr val="accent1">
                <a:lumMod val="75000"/>
              </a:schemeClr>
            </a:solidFill>
            <a:miter lim="800000"/>
            <a:headEnd/>
            <a:tailEnd/>
          </a:ln>
        </p:spPr>
      </p:pic>
    </p:spTree>
    <p:extLst>
      <p:ext uri="{BB962C8B-B14F-4D97-AF65-F5344CB8AC3E}">
        <p14:creationId xmlns:p14="http://schemas.microsoft.com/office/powerpoint/2010/main" val="1011354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1308</TotalTime>
  <Words>1683</Words>
  <Application>Microsoft Office PowerPoint</Application>
  <PresentationFormat>On-screen Show (4:3)</PresentationFormat>
  <Paragraphs>283</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Discovering Effective Workflows How can iDigBio help the biological and paleontological community with workflow development?</vt:lpstr>
      <vt:lpstr>Overview</vt:lpstr>
      <vt:lpstr>Informal Digitization Survey</vt:lpstr>
      <vt:lpstr>Observing Collections</vt:lpstr>
      <vt:lpstr>Characterizing Workflows</vt:lpstr>
      <vt:lpstr>5 task clusters, + 1  3 workflow patterns</vt:lpstr>
      <vt:lpstr>PowerPoint Presentation</vt:lpstr>
      <vt:lpstr>5 important principles of effective workflows…</vt:lpstr>
      <vt:lpstr>workflow example</vt:lpstr>
      <vt:lpstr>workflow evolution: Things people changed</vt:lpstr>
      <vt:lpstr>Documentation of Workflows</vt:lpstr>
      <vt:lpstr>Evaluating a Workflow</vt:lpstr>
      <vt:lpstr>Digitization Maturity?  Six maturity levels for core digitization activities</vt:lpstr>
      <vt:lpstr>What’s your Digitization Maturity? Find out here …on page 67+</vt:lpstr>
      <vt:lpstr>What’s your Digitization Maturity? Level 1, 5</vt:lpstr>
      <vt:lpstr>Assessing Digitization Workflows…</vt:lpstr>
      <vt:lpstr>Acknowledgments &amp; Thank You from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Paul</dc:creator>
  <cp:lastModifiedBy>dpaul</cp:lastModifiedBy>
  <cp:revision>64</cp:revision>
  <dcterms:created xsi:type="dcterms:W3CDTF">2012-04-20T01:18:33Z</dcterms:created>
  <dcterms:modified xsi:type="dcterms:W3CDTF">2012-05-01T21:05:29Z</dcterms:modified>
</cp:coreProperties>
</file>