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97" r:id="rId2"/>
  </p:sldMasterIdLst>
  <p:notesMasterIdLst>
    <p:notesMasterId r:id="rId72"/>
  </p:notesMasterIdLst>
  <p:handoutMasterIdLst>
    <p:handoutMasterId r:id="rId73"/>
  </p:handoutMasterIdLst>
  <p:sldIdLst>
    <p:sldId id="764" r:id="rId3"/>
    <p:sldId id="802" r:id="rId4"/>
    <p:sldId id="803" r:id="rId5"/>
    <p:sldId id="804" r:id="rId6"/>
    <p:sldId id="805" r:id="rId7"/>
    <p:sldId id="806" r:id="rId8"/>
    <p:sldId id="807" r:id="rId9"/>
    <p:sldId id="808" r:id="rId10"/>
    <p:sldId id="809" r:id="rId11"/>
    <p:sldId id="810" r:id="rId12"/>
    <p:sldId id="811" r:id="rId13"/>
    <p:sldId id="812" r:id="rId14"/>
    <p:sldId id="813" r:id="rId15"/>
    <p:sldId id="814" r:id="rId16"/>
    <p:sldId id="722" r:id="rId17"/>
    <p:sldId id="282" r:id="rId18"/>
    <p:sldId id="765" r:id="rId19"/>
    <p:sldId id="717" r:id="rId20"/>
    <p:sldId id="271" r:id="rId21"/>
    <p:sldId id="256" r:id="rId22"/>
    <p:sldId id="773" r:id="rId23"/>
    <p:sldId id="685" r:id="rId24"/>
    <p:sldId id="686" r:id="rId25"/>
    <p:sldId id="688" r:id="rId26"/>
    <p:sldId id="751" r:id="rId27"/>
    <p:sldId id="748" r:id="rId28"/>
    <p:sldId id="767" r:id="rId29"/>
    <p:sldId id="747" r:id="rId30"/>
    <p:sldId id="759" r:id="rId31"/>
    <p:sldId id="697" r:id="rId32"/>
    <p:sldId id="698" r:id="rId33"/>
    <p:sldId id="699" r:id="rId34"/>
    <p:sldId id="706" r:id="rId35"/>
    <p:sldId id="701" r:id="rId36"/>
    <p:sldId id="723" r:id="rId37"/>
    <p:sldId id="724" r:id="rId38"/>
    <p:sldId id="725" r:id="rId39"/>
    <p:sldId id="703" r:id="rId40"/>
    <p:sldId id="760" r:id="rId41"/>
    <p:sldId id="705" r:id="rId42"/>
    <p:sldId id="766" r:id="rId43"/>
    <p:sldId id="777" r:id="rId44"/>
    <p:sldId id="778" r:id="rId45"/>
    <p:sldId id="779" r:id="rId46"/>
    <p:sldId id="727" r:id="rId47"/>
    <p:sldId id="728" r:id="rId48"/>
    <p:sldId id="780" r:id="rId49"/>
    <p:sldId id="781" r:id="rId50"/>
    <p:sldId id="782" r:id="rId51"/>
    <p:sldId id="783" r:id="rId52"/>
    <p:sldId id="784" r:id="rId53"/>
    <p:sldId id="785" r:id="rId54"/>
    <p:sldId id="786" r:id="rId55"/>
    <p:sldId id="787" r:id="rId56"/>
    <p:sldId id="794" r:id="rId57"/>
    <p:sldId id="789" r:id="rId58"/>
    <p:sldId id="790" r:id="rId59"/>
    <p:sldId id="791" r:id="rId60"/>
    <p:sldId id="792" r:id="rId61"/>
    <p:sldId id="793" r:id="rId62"/>
    <p:sldId id="801" r:id="rId63"/>
    <p:sldId id="799" r:id="rId64"/>
    <p:sldId id="797" r:id="rId65"/>
    <p:sldId id="800" r:id="rId66"/>
    <p:sldId id="798" r:id="rId67"/>
    <p:sldId id="753" r:id="rId68"/>
    <p:sldId id="709" r:id="rId69"/>
    <p:sldId id="795" r:id="rId70"/>
    <p:sldId id="710" r:id="rId7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4D1"/>
    <a:srgbClr val="73738C"/>
    <a:srgbClr val="6C18B0"/>
    <a:srgbClr val="CC0099"/>
    <a:srgbClr val="FFCC00"/>
    <a:srgbClr val="4E0000"/>
    <a:srgbClr val="1FB9C4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6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80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charset="0"/>
              </a:defRPr>
            </a:lvl1pPr>
          </a:lstStyle>
          <a:p>
            <a:pPr>
              <a:defRPr/>
            </a:pPr>
            <a:fld id="{B0CADD23-2869-7F45-BCCF-143096490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05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charset="0"/>
              </a:defRPr>
            </a:lvl1pPr>
          </a:lstStyle>
          <a:p>
            <a:pPr>
              <a:defRPr/>
            </a:pPr>
            <a:fld id="{7D96B8D8-A631-C54C-AA53-558528FCD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2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68249319-295A-3649-8F70-AEDB5C21C29B}" type="slidenum">
              <a:rPr lang="en-US" sz="1200">
                <a:latin typeface="Arial Black" charset="0"/>
              </a:rPr>
              <a:pPr/>
              <a:t>10</a:t>
            </a:fld>
            <a:endParaRPr lang="en-US" sz="1200">
              <a:latin typeface="Arial Black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809349CC-7068-4941-A08B-E401FD7D708E}" type="slidenum">
              <a:rPr lang="en-US" sz="1200">
                <a:latin typeface="Arial Black" charset="0"/>
              </a:rPr>
              <a:pPr/>
              <a:t>11</a:t>
            </a:fld>
            <a:endParaRPr lang="en-US" sz="1200">
              <a:latin typeface="Arial Black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D1DA8E03-53DB-AB47-A5ED-AAD2D71CABA7}" type="slidenum">
              <a:rPr lang="en-US" sz="1200">
                <a:latin typeface="Arial Black" charset="0"/>
              </a:rPr>
              <a:pPr/>
              <a:t>12</a:t>
            </a:fld>
            <a:endParaRPr lang="en-US" sz="1200">
              <a:latin typeface="Arial Black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CF378722-34E0-7A41-8BC6-2FAA0B776737}" type="slidenum">
              <a:rPr lang="en-US" sz="1200">
                <a:latin typeface="Arial Black" charset="0"/>
              </a:rPr>
              <a:pPr/>
              <a:t>13</a:t>
            </a:fld>
            <a:endParaRPr lang="en-US" sz="1200">
              <a:latin typeface="Arial Black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FCF8E9D-FDE0-D34C-BA75-E567A8F37A00}" type="slidenum">
              <a:rPr lang="en-US" sz="1200">
                <a:latin typeface="Arial Black" charset="0"/>
              </a:rPr>
              <a:pPr/>
              <a:t>14</a:t>
            </a:fld>
            <a:endParaRPr lang="en-US" sz="1200">
              <a:latin typeface="Arial Black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ADF1110A-438A-A34B-AC17-88C52088679E}" type="slidenum">
              <a:rPr lang="en-US" sz="1200">
                <a:latin typeface="Arial Black" charset="0"/>
              </a:rPr>
              <a:pPr algn="r"/>
              <a:t>15</a:t>
            </a:fld>
            <a:endParaRPr lang="en-US" sz="1200">
              <a:latin typeface="Arial Black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EB80B3A-1A15-3842-A585-0AB2EC31F08A}" type="slidenum">
              <a:rPr lang="en-US" sz="1200">
                <a:latin typeface="Arial Black" charset="0"/>
              </a:rPr>
              <a:pPr/>
              <a:t>16</a:t>
            </a:fld>
            <a:endParaRPr lang="en-US" sz="1200">
              <a:latin typeface="Arial Black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04337447-8B17-9640-AD03-04E420178742}" type="slidenum">
              <a:rPr lang="en-US" sz="1200">
                <a:latin typeface="Arial Black" charset="0"/>
              </a:rPr>
              <a:pPr algn="r"/>
              <a:t>17</a:t>
            </a:fld>
            <a:endParaRPr lang="en-US" sz="1200">
              <a:latin typeface="Arial Black" charset="0"/>
            </a:endParaRPr>
          </a:p>
        </p:txBody>
      </p:sp>
      <p:sp>
        <p:nvSpPr>
          <p:cNvPr id="37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1222179A-85AC-D146-A40A-49FE966E69DB}" type="slidenum">
              <a:rPr lang="en-US" sz="1200">
                <a:latin typeface="Arial Black" charset="0"/>
              </a:rPr>
              <a:pPr algn="r"/>
              <a:t>18</a:t>
            </a:fld>
            <a:endParaRPr lang="en-US" sz="1200">
              <a:latin typeface="Arial Black" charset="0"/>
            </a:endParaRPr>
          </a:p>
        </p:txBody>
      </p:sp>
      <p:sp>
        <p:nvSpPr>
          <p:cNvPr id="39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C2163E07-7170-5F49-8186-3583EC046309}" type="slidenum">
              <a:rPr lang="en-US" sz="1200">
                <a:latin typeface="Arial Black" charset="0"/>
              </a:rPr>
              <a:pPr/>
              <a:t>19</a:t>
            </a:fld>
            <a:endParaRPr lang="en-US" sz="1200">
              <a:latin typeface="Arial Black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367FF26E-9C14-C545-BE45-BB3B53B3F174}" type="slidenum">
              <a:rPr lang="en-US" sz="1200">
                <a:latin typeface="Arial Black" charset="0"/>
              </a:rPr>
              <a:pPr/>
              <a:t>20</a:t>
            </a:fld>
            <a:endParaRPr lang="en-US" sz="1200">
              <a:latin typeface="Arial Black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4F7C29AB-8555-DB4C-BBAC-755F35CB01EE}" type="slidenum">
              <a:rPr lang="en-US" sz="1200">
                <a:latin typeface="Arial" charset="0"/>
              </a:rPr>
              <a:pPr algn="r" eaLnBrk="1" hangingPunct="1"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Typical Cambrian fossils following the Cambrian radiation looked like these:  trilobites, brachiopods, hyolithids, primitive crinoids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Very rarely, fossil record grants extraordinary glimpses on ancient life: Lagerstatten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4F68F9D3-981B-6B44-9508-62C8C0439E5A}" type="slidenum">
              <a:rPr lang="en-US" sz="1200">
                <a:latin typeface="Arial Black" charset="0"/>
              </a:rPr>
              <a:pPr algn="r"/>
              <a:t>27</a:t>
            </a:fld>
            <a:endParaRPr lang="en-US" sz="1200">
              <a:latin typeface="Arial Black" charset="0"/>
            </a:endParaRPr>
          </a:p>
        </p:txBody>
      </p:sp>
      <p:sp>
        <p:nvSpPr>
          <p:cNvPr id="119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rabicParenR"/>
            </a:pPr>
            <a:r>
              <a:rPr lang="en-US">
                <a:solidFill>
                  <a:srgbClr val="0000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Effects of ecology and environment observed in fossil record as changes in species distribution and range size over time</a:t>
            </a:r>
          </a:p>
          <a:p>
            <a:pPr marL="228600" indent="-228600" eaLnBrk="1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  <a:p>
            <a:pPr marL="228600" indent="-228600" eaLnBrk="1" hangingPunct="1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2) In this talk, I will be focusing on my analysis looking for evidence of competition in the fossil record</a:t>
            </a:r>
            <a:br>
              <a:rPr lang="en-US">
                <a:solidFill>
                  <a:srgbClr val="FFFFFF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	-look for negative correlations between range size between pairs of spp (suggests possible CCR)</a:t>
            </a:r>
            <a:endParaRPr lang="en-US"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670304E7-3617-2046-870A-0D589FB7D48C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D3E519BD-4BC3-414F-BA17-87CFCEF98C6C}" type="slidenum">
              <a:rPr lang="en-US" sz="1200">
                <a:latin typeface="Arial Black" charset="0"/>
              </a:rPr>
              <a:pPr/>
              <a:t>3</a:t>
            </a:fld>
            <a:endParaRPr lang="en-US" sz="1200">
              <a:latin typeface="Arial Black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~100-65Ma great epicontintental sea stretched over a good portion of N Am; partly this resulted from higher eustatic sea level and partly the WIS = foreland basin! result of tectonic loading/lithospheric flexure and subsidence in the W by the formation of the Rocky Mtns (slamming N Am plate into Pac Plate)</a:t>
            </a:r>
          </a:p>
          <a:p>
            <a:pPr defTabSz="457200"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457200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WIS began as extension of boreal Arctic waters; northern waters were met by spread of tropical waters north from the proto-Gulf of Mexico--important cause resulted in mixing of different waters (to various degrees) as well as migration of various faunas from N and S</a:t>
            </a:r>
          </a:p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457200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-shallow 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at most 600m deep; but plagued with dysoxic to anoxic bottom waters as a result of the mixing of cold, brackish northern waters with warmer tropical waters</a:t>
            </a:r>
          </a:p>
        </p:txBody>
      </p:sp>
      <p:sp>
        <p:nvSpPr>
          <p:cNvPr id="1280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C3154D7D-7740-804A-8A6A-A2FC99986D11}" type="slidenum">
              <a:rPr lang="en-US" sz="1200">
                <a:latin typeface="Arial" charset="0"/>
              </a:rPr>
              <a:pPr algn="r" eaLnBrk="1" hangingPunct="1"/>
              <a:t>30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-looked for signal of competitive interaction in 10 vert taxa from the Cretaceous WIS</a:t>
            </a:r>
          </a:p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*could write names on them so I don</a:t>
            </a:r>
            <a:r>
              <a:rPr lang="ja-JP" altLang="en-US"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" charset="0"/>
                <a:ea typeface="ＭＳ Ｐゴシック" charset="0"/>
                <a:cs typeface="ＭＳ Ｐゴシック" charset="0"/>
              </a:rPr>
              <a:t>t</a:t>
            </a:r>
            <a:r>
              <a:rPr lang="ja-JP" altLang="en-US"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" charset="0"/>
                <a:ea typeface="ＭＳ Ｐゴシック" charset="0"/>
                <a:cs typeface="ＭＳ Ｐゴシック" charset="0"/>
              </a:rPr>
              <a:t> have to talk about them – mostly just say have 7 chondrichtyhans, 2 mosasaurs, 1 teleost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0092E9E5-94C9-4B4C-A88B-22BD9643B7C6}" type="slidenum">
              <a:rPr lang="en-US" sz="1200">
                <a:latin typeface="Arial" charset="0"/>
              </a:rPr>
              <a:pPr algn="r" eaLnBrk="1" hangingPunct="1"/>
              <a:t>31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7181170D-D301-AA42-BF73-BC72A92C88D2}" type="slidenum">
              <a:rPr lang="en-US" sz="1200">
                <a:latin typeface="Arial" charset="0"/>
              </a:rPr>
              <a:pPr algn="r" eaLnBrk="1" hangingPunct="1"/>
              <a:t>32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hangingPunct="1"/>
            <a:r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-buffer points for error estimation in locality data</a:t>
            </a:r>
          </a:p>
          <a:p>
            <a:pPr defTabSz="457200" eaLnBrk="1" hangingPunct="1"/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457200" eaLnBrk="1" hangingPunct="1"/>
            <a:r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-construct least-fit polygons; measure area in ArcMap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0E372990-572F-C04D-9DB7-3E6180807FFB}" type="slidenum">
              <a:rPr lang="en-US" sz="1200">
                <a:latin typeface="Arial" charset="0"/>
              </a:rPr>
              <a:pPr algn="r" eaLnBrk="1" hangingPunct="1"/>
              <a:t>34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hangingPunct="1"/>
            <a:r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-buffer points for error estimation in locality data</a:t>
            </a:r>
          </a:p>
          <a:p>
            <a:pPr defTabSz="457200" eaLnBrk="1" hangingPunct="1"/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457200" eaLnBrk="1" hangingPunct="1"/>
            <a:r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-construct least-fit polygons; measure area in ArcMap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9D3F84B8-2DA9-9943-9B7C-D6884F5AEC6F}" type="slidenum">
              <a:rPr lang="en-US" sz="1200">
                <a:latin typeface="Arial" charset="0"/>
              </a:rPr>
              <a:pPr algn="r" eaLnBrk="1" hangingPunct="1"/>
              <a:t>35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369FBAF8-7BF7-134E-8F5D-6FF2D072A12B}" type="slidenum">
              <a:rPr lang="en-US" sz="1200">
                <a:latin typeface="Arial" charset="0"/>
              </a:rPr>
              <a:pPr algn="r" eaLnBrk="1" hangingPunct="1"/>
              <a:t>36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B97EDB55-8886-B84F-A041-3F710AFB93D9}" type="slidenum">
              <a:rPr lang="en-US" sz="1200">
                <a:latin typeface="Arial" charset="0"/>
              </a:rPr>
              <a:pPr algn="r" eaLnBrk="1" hangingPunct="1"/>
              <a:t>37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382275CF-0947-FC4A-A367-08A756D2292C}" type="slidenum">
              <a:rPr lang="en-US" sz="1200">
                <a:latin typeface="Arial" charset="0"/>
              </a:rPr>
              <a:pPr algn="r" eaLnBrk="1" hangingPunct="1"/>
              <a:t>38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EF4E821A-410B-1249-A7DA-F0381FF9E7FC}" type="slidenum">
              <a:rPr lang="en-US" sz="1200">
                <a:latin typeface="Arial" charset="0"/>
              </a:rPr>
              <a:pPr algn="r" eaLnBrk="1" hangingPunct="1"/>
              <a:t>39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C223AD62-8E31-EB49-A5D5-C0EDF9624BD5}" type="slidenum">
              <a:rPr lang="en-US" sz="1200">
                <a:latin typeface="Arial Black" charset="0"/>
              </a:rPr>
              <a:pPr/>
              <a:t>4</a:t>
            </a:fld>
            <a:endParaRPr lang="en-US" sz="1200">
              <a:latin typeface="Arial Black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 eaLnBrk="1" hangingPunct="1"/>
            <a:fld id="{6E15E8A5-8FB4-F84F-8C0D-283E263C7360}" type="slidenum">
              <a:rPr lang="en-US" sz="1200">
                <a:latin typeface="Arial" charset="0"/>
              </a:rPr>
              <a:pPr algn="r" eaLnBrk="1" hangingPunct="1"/>
              <a:t>40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A84D5E5C-CE09-6B47-BF36-412762DF62DC}" type="slidenum">
              <a:rPr lang="en-US" sz="1200">
                <a:latin typeface="Arial Black" charset="0"/>
              </a:rPr>
              <a:pPr algn="r"/>
              <a:t>41</a:t>
            </a:fld>
            <a:endParaRPr lang="en-US" sz="1200">
              <a:latin typeface="Arial Black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16F2760C-FB55-8D4C-97CB-71392B90C687}" type="slidenum">
              <a:rPr lang="en-US" sz="1200">
                <a:latin typeface="Arial Black" charset="0"/>
              </a:rPr>
              <a:pPr algn="r"/>
              <a:t>45</a:t>
            </a:fld>
            <a:endParaRPr lang="en-US" sz="1200">
              <a:latin typeface="Arial Black" charset="0"/>
            </a:endParaRPr>
          </a:p>
        </p:txBody>
      </p:sp>
      <p:sp>
        <p:nvSpPr>
          <p:cNvPr id="155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9F00CE78-5FB6-A847-823F-CC6C213D6A8E}" type="slidenum">
              <a:rPr lang="en-US" sz="1200">
                <a:latin typeface="Arial Black" charset="0"/>
              </a:rPr>
              <a:pPr algn="r"/>
              <a:t>46</a:t>
            </a:fld>
            <a:endParaRPr lang="en-US" sz="1200">
              <a:latin typeface="Arial Black" charset="0"/>
            </a:endParaRPr>
          </a:p>
        </p:txBody>
      </p:sp>
      <p:sp>
        <p:nvSpPr>
          <p:cNvPr id="157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04337447-8B17-9640-AD03-04E420178742}" type="slidenum">
              <a:rPr lang="en-US" sz="1200">
                <a:latin typeface="Arial Black" charset="0"/>
              </a:rPr>
              <a:pPr algn="r"/>
              <a:t>61</a:t>
            </a:fld>
            <a:endParaRPr lang="en-US" sz="1200">
              <a:latin typeface="Arial Black" charset="0"/>
            </a:endParaRPr>
          </a:p>
        </p:txBody>
      </p:sp>
      <p:sp>
        <p:nvSpPr>
          <p:cNvPr id="37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93C6911A-B76F-B84F-81B3-D1F964130BEA}" type="slidenum">
              <a:rPr lang="en-US" sz="1200">
                <a:latin typeface="Arial Black" charset="0"/>
              </a:rPr>
              <a:pPr/>
              <a:t>5</a:t>
            </a:fld>
            <a:endParaRPr lang="en-US" sz="1200">
              <a:latin typeface="Arial Black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2002A753-D0E4-EA45-BAC3-8CBE3380532E}" type="slidenum">
              <a:rPr lang="en-US" sz="1200">
                <a:latin typeface="Arial Black" charset="0"/>
              </a:rPr>
              <a:pPr/>
              <a:t>6</a:t>
            </a:fld>
            <a:endParaRPr lang="en-US" sz="1200">
              <a:latin typeface="Arial Black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D225B6D3-3FED-D543-A42A-B95DDE5F894E}" type="slidenum">
              <a:rPr lang="en-US" sz="1200">
                <a:latin typeface="Arial Black" charset="0"/>
              </a:rPr>
              <a:pPr/>
              <a:t>7</a:t>
            </a:fld>
            <a:endParaRPr lang="en-US" sz="1200">
              <a:latin typeface="Arial Black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BCA56F64-B7AC-754E-99B3-07AF334C7457}" type="slidenum">
              <a:rPr lang="en-US" sz="1200">
                <a:latin typeface="Arial Black" charset="0"/>
              </a:rPr>
              <a:pPr/>
              <a:t>8</a:t>
            </a:fld>
            <a:endParaRPr lang="en-US" sz="1200">
              <a:latin typeface="Arial Black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DD7D2FAC-A555-1941-A965-28BE3F15DB0C}" type="slidenum">
              <a:rPr lang="en-US" sz="1200">
                <a:latin typeface="Arial Black" charset="0"/>
              </a:rPr>
              <a:pPr/>
              <a:t>9</a:t>
            </a:fld>
            <a:endParaRPr lang="en-US" sz="1200">
              <a:latin typeface="Arial Black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DB5C-1D39-124F-907E-E4F856964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713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15913"/>
            <a:ext cx="211455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5913"/>
            <a:ext cx="619125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ECC1-CB6B-114B-9AA1-15A451AEC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751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13"/>
            <a:ext cx="84582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09800"/>
            <a:ext cx="383698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8" y="22098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343400"/>
            <a:ext cx="78263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75549-6A38-2A45-B045-42B29F4E2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6180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13"/>
            <a:ext cx="84582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3698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8" y="22098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88" y="43434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B9D7-BAAE-8545-AB33-90ABAC4A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948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92E49-AD47-4141-8E10-5CA703C7D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8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22B-E65A-5845-87D5-78C72871A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2259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fld id="{00587FA5-E2BB-5146-BEBB-76E6EFD3879D}" type="datetime1">
              <a:rPr lang="en-US"/>
              <a:pPr>
                <a:defRPr/>
              </a:pPr>
              <a:t>4/28/12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A5D176-82EB-0641-8A65-D21D4E3AC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F64BF2-9CFD-9545-B66E-90990F27AC9A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6AFFD501-EDAE-0B47-8097-BBE46CCE3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7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81C34A-34C5-DE48-AF51-79ED511E8342}" type="datetime1">
              <a:rPr lang="en-US"/>
              <a:pPr>
                <a:defRPr/>
              </a:pPr>
              <a:t>4/28/12</a:t>
            </a:fld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fld id="{0AFDFB47-7663-DD4F-979E-2081D43B1A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F95088-742E-EE45-A214-63316F630E70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89B77D33-F003-C145-865E-87BE0309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91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BD9EEF-43AC-F645-9951-BD0BED1E3EAB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F58CA19E-FEDD-0C4D-9D79-88AE355E0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D45BA-AA6A-5A4C-AE98-50337CFC5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903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46629A-6456-1842-A412-5407D09D3AE1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3B33DCA5-D7E7-B94B-AD9B-1CDC75748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7D6C18-787E-0946-80F6-B76FCB327C22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C68417A8-0485-7543-98F4-2DA3F8E9F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3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7" name="Rectangle 6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FAD93A-BBE5-F740-8F3A-60970C0A77EF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F2EB04-90E1-EF44-A31D-C915032D43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7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fld id="{6DD87E15-1F43-734F-9CAB-A8C32B0F0E90}" type="datetime1">
              <a:rPr lang="en-US"/>
              <a:pPr>
                <a:defRPr/>
              </a:pPr>
              <a:t>4/28/12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fld id="{15852955-ACB5-F246-A55A-4C72930E7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8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8F9461-E3EB-40CD-B93F-E5CBBBD8E0BA}" type="datetimeFigureOut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FEEC95DC-93EE-C645-89F9-673E3B289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79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D1C9098-B52A-2741-ACBE-AFCDD7162B8E}" type="datetime1">
              <a:rPr lang="en-US"/>
              <a:pPr>
                <a:defRPr/>
              </a:pPr>
              <a:t>4/28/12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>
                <a:solidFill>
                  <a:srgbClr val="D4D4D6"/>
                </a:solidFill>
              </a:defRPr>
            </a:lvl1pPr>
          </a:lstStyle>
          <a:p>
            <a:pPr>
              <a:defRPr/>
            </a:pPr>
            <a:fld id="{6F95FE33-00FE-124C-8C38-EFE19972B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4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369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2209800"/>
            <a:ext cx="38369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FE86E-0D69-E84F-A7F5-C6722A41A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7144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F77EB-3DE5-B747-A944-389ABC255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784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C28F0-00D3-6E48-A709-180B0D8B4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78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00B2B-A8BE-3B44-9D3C-B5B1F8E47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870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E396-50CC-5B4F-B136-7F6DC7592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35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71301-B87B-3747-A95F-771482EB8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242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E1F81-9010-3547-8606-511E6645B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402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5913"/>
            <a:ext cx="8458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45213"/>
            <a:ext cx="1371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71600" y="6477000"/>
            <a:ext cx="3048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3F69EAEE-6989-5C4F-943C-25AFB5A71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5" r:id="rId13"/>
    <p:sldLayoutId id="2147483734" r:id="rId14"/>
  </p:sldLayoutIdLst>
  <p:transition xmlns:p14="http://schemas.microsoft.com/office/powerpoint/2010/main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5A6378"/>
                </a:solidFill>
                <a:latin typeface="Franklin Gothic Medium"/>
                <a:ea typeface="+mn-ea"/>
                <a:cs typeface="+mn-cs"/>
              </a:defRPr>
            </a:lvl1pPr>
          </a:lstStyle>
          <a:p>
            <a:pPr>
              <a:defRPr/>
            </a:pPr>
            <a:fld id="{EDEF9E46-7EA8-E34C-A606-EBA30D10BFAF}" type="datetime1">
              <a:rPr lang="en-US"/>
              <a:pPr>
                <a:defRPr/>
              </a:pPr>
              <a:t>4/28/12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5A6378"/>
                </a:solidFill>
                <a:latin typeface="Franklin Gothic Medium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5A6378"/>
                </a:solidFill>
                <a:latin typeface="Franklin Gothic Medium"/>
                <a:ea typeface="+mn-ea"/>
                <a:cs typeface="+mn-cs"/>
              </a:defRPr>
            </a:lvl1pPr>
          </a:lstStyle>
          <a:p>
            <a:pPr>
              <a:defRPr/>
            </a:pPr>
            <a:fld id="{97298AF4-7CEE-534E-A61B-F5D348EC6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"/>
        <a:defRPr sz="2000" kern="1200" spc="15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Wingdings" charset="0"/>
        <a:buChar char="§"/>
        <a:defRPr sz="1600"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C64847"/>
        </a:buClr>
        <a:buFont typeface="Wingdings" charset="0"/>
        <a:buChar char="§"/>
        <a:defRPr sz="1300"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Relationship Id="rId11" Type="http://schemas.openxmlformats.org/officeDocument/2006/relationships/image" Target="../media/image67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jpeg"/><Relationship Id="rId3" Type="http://schemas.openxmlformats.org/officeDocument/2006/relationships/image" Target="../media/image68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Relationship Id="rId11" Type="http://schemas.openxmlformats.org/officeDocument/2006/relationships/image" Target="../media/image68.tif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8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99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10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108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990600"/>
            <a:ext cx="37576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Applying Biodiversity Science to Paleontology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84150" y="5865813"/>
            <a:ext cx="89598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i="1"/>
              <a:t>Department of Geology and Natural History Museum</a:t>
            </a:r>
          </a:p>
          <a:p>
            <a:pPr>
              <a:spcBef>
                <a:spcPct val="20000"/>
              </a:spcBef>
            </a:pPr>
            <a:r>
              <a:rPr lang="en-US" sz="2400" i="1"/>
              <a:t>The University of Kansas, Lawrence, Kansas U.S.A.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3048000" y="5410200"/>
            <a:ext cx="3200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200" i="1"/>
              <a:t>Bruce S. Lieberman</a:t>
            </a:r>
            <a:endParaRPr lang="en-US" sz="2500" i="1" baseline="600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schizoimpling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496426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355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100357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100358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100359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100360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100361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100362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100364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100365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100366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100367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100368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100369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100370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100371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100372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100373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100374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100375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0376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10037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7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7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8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8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8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038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0356" name="Rectangle 32"/>
          <p:cNvSpPr>
            <a:spLocks noChangeArrowheads="1"/>
          </p:cNvSpPr>
          <p:nvPr/>
        </p:nvSpPr>
        <p:spPr bwMode="auto">
          <a:xfrm>
            <a:off x="7740650" y="4219575"/>
            <a:ext cx="981075" cy="206375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76246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schizoimpetr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4932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03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102405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102406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102407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102408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102410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102411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102412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102413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102414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102415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102416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102417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102418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102419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102420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102421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102422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102423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2424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10242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2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2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2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2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3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243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2404" name="Rectangle 32"/>
          <p:cNvSpPr>
            <a:spLocks noChangeArrowheads="1"/>
          </p:cNvSpPr>
          <p:nvPr/>
        </p:nvSpPr>
        <p:spPr bwMode="auto">
          <a:xfrm>
            <a:off x="7743825" y="4133850"/>
            <a:ext cx="981075" cy="8890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21252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schizoimpmtr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07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51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104453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104454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104455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104456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104457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104458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104459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104460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104461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104462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104463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104464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104465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104466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104467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104468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104469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104470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104471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4472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104473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4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7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447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4452" name="Rectangle 32"/>
          <p:cNvSpPr>
            <a:spLocks noChangeArrowheads="1"/>
          </p:cNvSpPr>
          <p:nvPr/>
        </p:nvSpPr>
        <p:spPr bwMode="auto">
          <a:xfrm>
            <a:off x="7743825" y="4025900"/>
            <a:ext cx="981075" cy="117475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16127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schizoimpltr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8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499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106502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106503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106504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106505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106506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106507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106508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106509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106510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106511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106512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106513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106514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106515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106516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106517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106518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106519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6520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10652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2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3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652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6500" name="Rectangle 32"/>
          <p:cNvSpPr>
            <a:spLocks noChangeArrowheads="1"/>
          </p:cNvSpPr>
          <p:nvPr/>
        </p:nvSpPr>
        <p:spPr bwMode="auto">
          <a:xfrm>
            <a:off x="7740650" y="3943350"/>
            <a:ext cx="981075" cy="12700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9711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schizoimpecrep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493251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547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108549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108550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108551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10855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108553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108554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108555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108556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108557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108558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108559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108560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108561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108562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108563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108564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108565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108566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108567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8568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10856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1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10857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8548" name="Rectangle 32"/>
          <p:cNvSpPr>
            <a:spLocks noChangeArrowheads="1"/>
          </p:cNvSpPr>
          <p:nvPr/>
        </p:nvSpPr>
        <p:spPr bwMode="auto">
          <a:xfrm>
            <a:off x="7743825" y="3816350"/>
            <a:ext cx="987425" cy="13335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6788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762000" y="20574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Times" charset="0"/>
              <a:buChar char="•"/>
            </a:pPr>
            <a:endParaRPr lang="en-US" sz="3200"/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Times" charset="0"/>
              <a:buChar char="•"/>
            </a:pPr>
            <a:r>
              <a:rPr lang="en-US" sz="3200"/>
              <a:t>Fossils as data derived from museum collections and fieldwork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Times" charset="0"/>
              <a:buChar char="•"/>
            </a:pPr>
            <a:r>
              <a:rPr lang="en-US" sz="3200"/>
              <a:t>Georeference fossil localities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Times" charset="0"/>
              <a:buChar char="•"/>
            </a:pPr>
            <a:r>
              <a:rPr lang="en-US" sz="3200"/>
              <a:t>Rotate onto paleogeography of appropriate time period using PaleoGIS </a:t>
            </a:r>
          </a:p>
        </p:txBody>
      </p:sp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457200" y="6096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Paleontological data enabling new syntheses in ecology and evolution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Paleontological data enabling new syntheses in ecology and evolution</a:t>
            </a: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762000" y="19812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endParaRPr lang="en-US" sz="3200"/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/>
              <a:t>Geographic information systems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/>
              <a:t>Ecological niche modeling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/>
              <a:t>Consider correlations between distributional, ecological, and evolutionary parameters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/>
              <a:t>Assess statistical significance of pattern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Cambrian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Radiation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Competition and macroevolution in the Cretaceous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Biotic impacts of climate change</a:t>
            </a: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bg2"/>
                </a:solidFill>
              </a:rPr>
              <a:t>Applying Biodiversity Science to Paleontology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Cambrian Radiation</a:t>
            </a:r>
          </a:p>
          <a:p>
            <a:pPr eaLnBrk="1" hangingPunct="1"/>
            <a:r>
              <a:rPr lang="en-US" dirty="0" smtClean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Competition </a:t>
            </a:r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and macroevolution in the Cretaceous</a:t>
            </a:r>
          </a:p>
          <a:p>
            <a:pPr eaLnBrk="1" hangingPunct="1"/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Biotic impacts of climate change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Applying Biodiversity Science to Paleontology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058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7"/>
          <p:cNvGrpSpPr>
            <a:grpSpLocks/>
          </p:cNvGrpSpPr>
          <p:nvPr/>
        </p:nvGrpSpPr>
        <p:grpSpPr bwMode="auto">
          <a:xfrm>
            <a:off x="4232275" y="6034088"/>
            <a:ext cx="4759325" cy="671512"/>
            <a:chOff x="1418" y="3600"/>
            <a:chExt cx="2998" cy="423"/>
          </a:xfrm>
        </p:grpSpPr>
        <p:sp>
          <p:nvSpPr>
            <p:cNvPr id="75781" name="Text Box 5"/>
            <p:cNvSpPr txBox="1">
              <a:spLocks noChangeArrowheads="1"/>
            </p:cNvSpPr>
            <p:nvPr/>
          </p:nvSpPr>
          <p:spPr bwMode="auto">
            <a:xfrm>
              <a:off x="2279" y="3600"/>
              <a:ext cx="21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1800" i="1"/>
                <a:t>Rode and Lieberman. 2004. Palaeo </a:t>
              </a:r>
              <a:r>
                <a:rPr lang="en-US" sz="1800" i="1" baseline="30000"/>
                <a:t>3</a:t>
              </a:r>
              <a:endParaRPr lang="en-US" sz="1800" i="1"/>
            </a:p>
          </p:txBody>
        </p:sp>
        <p:sp>
          <p:nvSpPr>
            <p:cNvPr id="75782" name="Text Box 6"/>
            <p:cNvSpPr txBox="1">
              <a:spLocks noChangeArrowheads="1"/>
            </p:cNvSpPr>
            <p:nvPr/>
          </p:nvSpPr>
          <p:spPr bwMode="auto">
            <a:xfrm>
              <a:off x="1418" y="3792"/>
              <a:ext cx="2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1800" i="1"/>
                <a:t>Stigall and Lieberman. 2006. Journal of Biogeography</a:t>
              </a:r>
            </a:p>
          </p:txBody>
        </p:sp>
      </p:grpSp>
      <p:pic>
        <p:nvPicPr>
          <p:cNvPr id="75779" name="Picture 4" descr="nonrecon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550"/>
            <a:ext cx="42672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recon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58925"/>
            <a:ext cx="38862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468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1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1219200"/>
          </a:xfrm>
        </p:spPr>
        <p:txBody>
          <a:bodyPr lIns="91440" tIns="45720" rIns="91440" bIns="45720"/>
          <a:lstStyle/>
          <a:p>
            <a:r>
              <a:rPr lang="en-US" sz="4000">
                <a:ea typeface="ＭＳ Ｐゴシック" charset="0"/>
                <a:cs typeface="ＭＳ Ｐゴシック" charset="0"/>
              </a:rPr>
              <a:t>Typical </a:t>
            </a:r>
            <a:r>
              <a:rPr lang="en-US" sz="3600">
                <a:ea typeface="ＭＳ Ｐゴシック" charset="0"/>
                <a:cs typeface="ＭＳ Ｐゴシック" charset="0"/>
              </a:rPr>
              <a:t>Cambrian</a:t>
            </a:r>
            <a:r>
              <a:rPr lang="en-US" sz="4000">
                <a:ea typeface="ＭＳ Ｐゴシック" charset="0"/>
                <a:cs typeface="ＭＳ Ｐゴシック" charset="0"/>
              </a:rPr>
              <a:t> Fossils:</a:t>
            </a:r>
            <a:br>
              <a:rPr lang="en-US" sz="4000">
                <a:ea typeface="ＭＳ Ｐゴシック" charset="0"/>
                <a:cs typeface="ＭＳ Ｐゴシック" charset="0"/>
              </a:rPr>
            </a:br>
            <a:r>
              <a:rPr lang="en-US" sz="4000">
                <a:ea typeface="ＭＳ Ｐゴシック" charset="0"/>
                <a:cs typeface="ＭＳ Ｐゴシック" charset="0"/>
              </a:rPr>
              <a:t>Shells, Exoskeletons</a:t>
            </a:r>
            <a:endParaRPr lang="en-US" sz="4000">
              <a:solidFill>
                <a:srgbClr val="FFFF6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3250" name="Picture 4" descr="Briggs-etal-1994-Fig2-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8"/>
            <a:ext cx="8763000" cy="4830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Briggs-etal-1994-Fig2-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70038"/>
            <a:ext cx="8763000" cy="4830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52400" y="6415088"/>
            <a:ext cx="2928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latin typeface="Arial" charset="0"/>
              </a:rPr>
              <a:t>Briggs et al. (1994, fig. 2.7)</a:t>
            </a:r>
          </a:p>
        </p:txBody>
      </p:sp>
      <p:sp>
        <p:nvSpPr>
          <p:cNvPr id="53253" name="Line 7"/>
          <p:cNvSpPr>
            <a:spLocks noChangeShapeType="1"/>
          </p:cNvSpPr>
          <p:nvPr/>
        </p:nvSpPr>
        <p:spPr bwMode="auto">
          <a:xfrm>
            <a:off x="76200" y="1447800"/>
            <a:ext cx="89916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3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bg2"/>
                </a:solidFill>
              </a:rPr>
              <a:t>Skeletonized and Soft-Bodied Faunas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  <p:bldP spid="2191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Hendricks-Figure1-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8763000" cy="2819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4219575" y="6461125"/>
            <a:ext cx="492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2000" i="1" dirty="0"/>
              <a:t>Hendricks, Lieberman, and </a:t>
            </a:r>
            <a:r>
              <a:rPr lang="en-US" sz="2000" i="1" dirty="0" err="1"/>
              <a:t>Stigall</a:t>
            </a:r>
            <a:r>
              <a:rPr lang="en-US" sz="2000" i="1" dirty="0"/>
              <a:t>. 2008. </a:t>
            </a:r>
            <a:r>
              <a:rPr lang="en-US" sz="2000" i="1" dirty="0" err="1"/>
              <a:t>Palaeo</a:t>
            </a:r>
            <a:r>
              <a:rPr lang="en-US" sz="2000" i="1" dirty="0"/>
              <a:t> </a:t>
            </a:r>
            <a:r>
              <a:rPr lang="en-US" sz="2000" i="1" baseline="30000" dirty="0"/>
              <a:t>3</a:t>
            </a:r>
            <a:endParaRPr lang="en-US" sz="2000" i="1" dirty="0"/>
          </a:p>
        </p:txBody>
      </p:sp>
      <p:pic>
        <p:nvPicPr>
          <p:cNvPr id="55299" name="Picture 4" descr="Cambrian-Deposits-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33035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Anomalocaris_canadensis-nop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97038"/>
            <a:ext cx="5600700" cy="45513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905000" y="5659438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Marble Mts., CA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371850" y="4759325"/>
            <a:ext cx="226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Providence Mts., CA</a:t>
            </a:r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4806950" y="2535238"/>
            <a:ext cx="1671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Burgess Shale</a:t>
            </a:r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2724150" y="3540125"/>
            <a:ext cx="2078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Antelope Mt., Utah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V="1">
            <a:off x="2667000" y="5126038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9"/>
          <p:cNvSpPr>
            <a:spLocks noChangeShapeType="1"/>
          </p:cNvSpPr>
          <p:nvPr/>
        </p:nvSpPr>
        <p:spPr bwMode="auto">
          <a:xfrm flipH="1">
            <a:off x="2971800" y="4973638"/>
            <a:ext cx="381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10"/>
          <p:cNvSpPr>
            <a:spLocks noChangeShapeType="1"/>
          </p:cNvSpPr>
          <p:nvPr/>
        </p:nvSpPr>
        <p:spPr bwMode="auto">
          <a:xfrm>
            <a:off x="3657600" y="3906838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>
            <a:off x="6477000" y="2763838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54" name="Picture 13" descr="Anomalocaris-2-Collins-19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5638"/>
            <a:ext cx="1981200" cy="1736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4" descr="Anomalocaris-1-Collins-19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87888"/>
            <a:ext cx="1828800" cy="13827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6" name="Rectangle 16"/>
          <p:cNvSpPr>
            <a:spLocks noChangeArrowheads="1"/>
          </p:cNvSpPr>
          <p:nvPr/>
        </p:nvSpPr>
        <p:spPr bwMode="auto">
          <a:xfrm>
            <a:off x="152400" y="914400"/>
            <a:ext cx="883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3200"/>
              <a:t>Example: </a:t>
            </a:r>
            <a:r>
              <a:rPr lang="en-US" sz="3200" i="1"/>
              <a:t>Anomalocaris canadensis</a:t>
            </a:r>
          </a:p>
        </p:txBody>
      </p:sp>
      <p:sp>
        <p:nvSpPr>
          <p:cNvPr id="57357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411163"/>
          </a:xfrm>
        </p:spPr>
        <p:txBody>
          <a:bodyPr lIns="91440" tIns="45720" rIns="91440" bIns="4572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Georeferencing Data</a:t>
            </a:r>
          </a:p>
        </p:txBody>
      </p:sp>
      <p:sp>
        <p:nvSpPr>
          <p:cNvPr id="57358" name="Text Box 4"/>
          <p:cNvSpPr txBox="1">
            <a:spLocks noChangeArrowheads="1"/>
          </p:cNvSpPr>
          <p:nvPr/>
        </p:nvSpPr>
        <p:spPr bwMode="auto">
          <a:xfrm>
            <a:off x="4219575" y="6461125"/>
            <a:ext cx="492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2000" i="1"/>
              <a:t>Hendricks, Lieberman, and Stigall. 2008. Palaeo </a:t>
            </a:r>
            <a:r>
              <a:rPr lang="en-US" sz="2000" i="1" baseline="30000"/>
              <a:t>3</a:t>
            </a:r>
            <a:endParaRPr lang="en-US" sz="20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Anomalocaris_canadensis-p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43075"/>
            <a:ext cx="5638800" cy="45815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4724400" y="4133850"/>
            <a:ext cx="2019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000000"/>
                </a:solidFill>
                <a:latin typeface="Arial" charset="0"/>
              </a:rPr>
              <a:t>33,481 km</a:t>
            </a:r>
            <a:r>
              <a:rPr lang="en-US" sz="2800" b="1" baseline="30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pic>
        <p:nvPicPr>
          <p:cNvPr id="59395" name="Picture 5" descr="Anomalocaris-2-Collins-19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1675"/>
            <a:ext cx="1981200" cy="1736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6" descr="Anomalocaris-1-Collins-19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33925"/>
            <a:ext cx="1828800" cy="13827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487363"/>
          </a:xfrm>
        </p:spPr>
        <p:txBody>
          <a:bodyPr lIns="91440" tIns="45720" rIns="91440" bIns="4572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Calculating Geographic Range</a:t>
            </a:r>
          </a:p>
        </p:txBody>
      </p:sp>
      <p:sp>
        <p:nvSpPr>
          <p:cNvPr id="59398" name="Text Box 4"/>
          <p:cNvSpPr txBox="1">
            <a:spLocks noChangeArrowheads="1"/>
          </p:cNvSpPr>
          <p:nvPr/>
        </p:nvSpPr>
        <p:spPr bwMode="auto">
          <a:xfrm>
            <a:off x="4219575" y="6461125"/>
            <a:ext cx="492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2000" i="1"/>
              <a:t>Hendricks, Lieberman, and Stigall. 2008. Palaeo </a:t>
            </a:r>
            <a:r>
              <a:rPr lang="en-US" sz="2000" i="1" baseline="30000"/>
              <a:t>3</a:t>
            </a:r>
            <a:endParaRPr lang="en-US" sz="20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6"/>
          <p:cNvSpPr>
            <a:spLocks noChangeArrowheads="1"/>
          </p:cNvSpPr>
          <p:nvPr/>
        </p:nvSpPr>
        <p:spPr bwMode="auto">
          <a:xfrm>
            <a:off x="0" y="-3048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bg2"/>
                </a:solidFill>
              </a:rPr>
              <a:t>Top 5% (n=14) most widely ranging species</a:t>
            </a:r>
          </a:p>
        </p:txBody>
      </p:sp>
      <p:graphicFrame>
        <p:nvGraphicFramePr>
          <p:cNvPr id="54521" name="Group 249"/>
          <p:cNvGraphicFramePr>
            <a:graphicFrameLocks noGrp="1"/>
          </p:cNvGraphicFramePr>
          <p:nvPr/>
        </p:nvGraphicFramePr>
        <p:xfrm>
          <a:off x="1143000" y="1066800"/>
          <a:ext cx="6858000" cy="5594354"/>
        </p:xfrm>
        <a:graphic>
          <a:graphicData uri="http://schemas.openxmlformats.org/drawingml/2006/table">
            <a:tbl>
              <a:tblPr/>
              <a:tblGrid>
                <a:gridCol w="3429000"/>
                <a:gridCol w="3429000"/>
              </a:tblGrid>
              <a:tr h="45722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Species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Range (km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Naraoia compacta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5,823,727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2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Tuzoia polleni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3,527,839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Anomalocaris saron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935,458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Perspicaris dilatus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221,186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Canadaspis perfecta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220,925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Branchiocaris pretiosa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102,264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Laggania nathorsti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100,400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Hurdia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 sp.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98,133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Mollisonia symmetrica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97,171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Tuzoia nitida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56,669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Anomalocaris canadensis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33,481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Amplectobelua trispinata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25,704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Leanchoilia illecebrosa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19,684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Isoxys paradoxus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Times New Roman" charset="0"/>
                        </a:rPr>
                        <a:t>15,608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89" name="Group 85"/>
          <p:cNvGraphicFramePr>
            <a:graphicFrameLocks noGrp="1"/>
          </p:cNvGraphicFramePr>
          <p:nvPr>
            <p:ph idx="1"/>
          </p:nvPr>
        </p:nvGraphicFramePr>
        <p:xfrm>
          <a:off x="914400" y="2438400"/>
          <a:ext cx="7315200" cy="2819771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828800"/>
                <a:gridCol w="2743200"/>
              </a:tblGrid>
              <a:tr h="108243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Trilobites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Arial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Non-Trilobites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Arial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Difference Significant?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Arial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# Trilobites among top 10% most widely ranging species (n=28)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Arial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115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Arial" charset="0"/>
                          <a:cs typeface="Arial" charset="0"/>
                        </a:rPr>
                        <a:t>km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Arial" charset="0"/>
                        </a:rPr>
                        <a:t>σ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 = 694 km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73,857 km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Arial" charset="0"/>
                        </a:rPr>
                        <a:t>σ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 = 551,529 km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(Mann Whitney U-test,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" charset="0"/>
                        </a:rPr>
                        <a:t>=0.004)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47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bg2"/>
                </a:solidFill>
              </a:rPr>
              <a:t>On average soft-bodied arthropod species have wider geographic ranges than co-occurring trilobite species</a:t>
            </a:r>
            <a:endParaRPr lang="en-US" sz="3600"/>
          </a:p>
        </p:txBody>
      </p:sp>
      <p:sp>
        <p:nvSpPr>
          <p:cNvPr id="65548" name="Text Box 4"/>
          <p:cNvSpPr txBox="1">
            <a:spLocks noChangeArrowheads="1"/>
          </p:cNvSpPr>
          <p:nvPr/>
        </p:nvSpPr>
        <p:spPr bwMode="auto">
          <a:xfrm>
            <a:off x="4219575" y="6461125"/>
            <a:ext cx="492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2000" i="1"/>
              <a:t>Hendricks, Lieberman, and Stigall. 2008. Palaeo </a:t>
            </a:r>
            <a:r>
              <a:rPr lang="en-US" sz="2000" i="1" baseline="30000"/>
              <a:t>3</a:t>
            </a:r>
            <a:endParaRPr lang="en-US" sz="2000" i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Cambrian Radiation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Competition </a:t>
            </a:r>
            <a:r>
              <a:rPr lang="en-US" dirty="0">
                <a:ea typeface="ＭＳ Ｐゴシック" charset="0"/>
                <a:cs typeface="ＭＳ Ｐゴシック" charset="0"/>
              </a:rPr>
              <a:t>and macroevolution in the Cretaceous</a:t>
            </a:r>
          </a:p>
          <a:p>
            <a:pPr eaLnBrk="1" hangingPunct="1"/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Biotic impacts of climate change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Applying Biodiversity Science to Paleontology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Competition and Macroevolution</a:t>
            </a:r>
          </a:p>
        </p:txBody>
      </p:sp>
      <p:sp>
        <p:nvSpPr>
          <p:cNvPr id="120834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57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Is there geographic evidence for competitive replacement?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Statistical tests for negative range area correlations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What is the relative influence of physical vs. biological factors on species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 distribution and macroevolution?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Group 33"/>
          <p:cNvGrpSpPr>
            <a:grpSpLocks/>
          </p:cNvGrpSpPr>
          <p:nvPr/>
        </p:nvGrpSpPr>
        <p:grpSpPr bwMode="auto">
          <a:xfrm>
            <a:off x="1524000" y="1295400"/>
            <a:ext cx="6096000" cy="5562600"/>
            <a:chOff x="1600200" y="3352800"/>
            <a:chExt cx="3352800" cy="3276600"/>
          </a:xfrm>
        </p:grpSpPr>
        <p:sp>
          <p:nvSpPr>
            <p:cNvPr id="6" name="Freeform 5"/>
            <p:cNvSpPr/>
            <p:nvPr/>
          </p:nvSpPr>
          <p:spPr>
            <a:xfrm>
              <a:off x="2078236" y="4495818"/>
              <a:ext cx="1655299" cy="2110070"/>
            </a:xfrm>
            <a:custGeom>
              <a:avLst/>
              <a:gdLst>
                <a:gd name="connsiteX0" fmla="*/ 0 w 2"/>
                <a:gd name="connsiteY0" fmla="*/ 2 h 2"/>
                <a:gd name="connsiteX1" fmla="*/ 1 w 2"/>
                <a:gd name="connsiteY1" fmla="*/ 0 h 2"/>
                <a:gd name="connsiteX2" fmla="*/ 2 w 2"/>
                <a:gd name="connsiteY2" fmla="*/ 2 h 2"/>
                <a:gd name="connsiteX3" fmla="*/ 0 w 2"/>
                <a:gd name="connsiteY3" fmla="*/ 2 h 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 rot="10800000">
              <a:off x="2992834" y="3352800"/>
              <a:ext cx="1655300" cy="2356573"/>
            </a:xfrm>
            <a:custGeom>
              <a:avLst/>
              <a:gdLst>
                <a:gd name="connsiteX0" fmla="*/ 0 w 2"/>
                <a:gd name="connsiteY0" fmla="*/ 2 h 2"/>
                <a:gd name="connsiteX1" fmla="*/ 1 w 2"/>
                <a:gd name="connsiteY1" fmla="*/ 0 h 2"/>
                <a:gd name="connsiteX2" fmla="*/ 2 w 2"/>
                <a:gd name="connsiteY2" fmla="*/ 2 h 2"/>
                <a:gd name="connsiteX3" fmla="*/ 0 w 2"/>
                <a:gd name="connsiteY3" fmla="*/ 2 h 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914360" y="5715093"/>
              <a:ext cx="1827159" cy="1455"/>
            </a:xfrm>
            <a:prstGeom prst="line">
              <a:avLst/>
            </a:prstGeom>
            <a:ln w="50800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600200" y="3352800"/>
              <a:ext cx="3352800" cy="325308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Rounded MT Bold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886" name="TextBox 12"/>
            <p:cNvSpPr txBox="1">
              <a:spLocks noChangeArrowheads="1"/>
            </p:cNvSpPr>
            <p:nvPr/>
          </p:nvSpPr>
          <p:spPr bwMode="auto">
            <a:xfrm>
              <a:off x="2829123" y="5943741"/>
              <a:ext cx="184812" cy="218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2400">
                  <a:latin typeface="Arial Rounded MT Bold" charset="0"/>
                </a:rPr>
                <a:t>A</a:t>
              </a:r>
            </a:p>
          </p:txBody>
        </p:sp>
        <p:sp>
          <p:nvSpPr>
            <p:cNvPr id="122887" name="TextBox 13"/>
            <p:cNvSpPr txBox="1">
              <a:spLocks noChangeArrowheads="1"/>
            </p:cNvSpPr>
            <p:nvPr/>
          </p:nvSpPr>
          <p:spPr bwMode="auto">
            <a:xfrm>
              <a:off x="3693517" y="3732795"/>
              <a:ext cx="184812" cy="218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2400">
                  <a:latin typeface="Arial Rounded MT Bold" charset="0"/>
                </a:rPr>
                <a:t>B</a:t>
              </a:r>
            </a:p>
          </p:txBody>
        </p:sp>
        <p:grpSp>
          <p:nvGrpSpPr>
            <p:cNvPr id="122888" name="Group 31"/>
            <p:cNvGrpSpPr>
              <a:grpSpLocks/>
            </p:cNvGrpSpPr>
            <p:nvPr/>
          </p:nvGrpSpPr>
          <p:grpSpPr bwMode="auto">
            <a:xfrm rot="-1688670">
              <a:off x="3049444" y="4714291"/>
              <a:ext cx="578290" cy="594677"/>
              <a:chOff x="5486400" y="4129723"/>
              <a:chExt cx="716280" cy="594677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486701" y="4128599"/>
                <a:ext cx="715571" cy="1517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484569" y="4278372"/>
                <a:ext cx="712868" cy="759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485005" y="4411995"/>
                <a:ext cx="709263" cy="1517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479803" y="4558462"/>
                <a:ext cx="705658" cy="759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478519" y="4708416"/>
                <a:ext cx="705658" cy="758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889" name="TextBox 32"/>
            <p:cNvSpPr txBox="1">
              <a:spLocks noChangeArrowheads="1"/>
            </p:cNvSpPr>
            <p:nvPr/>
          </p:nvSpPr>
          <p:spPr bwMode="auto">
            <a:xfrm rot="-5400000">
              <a:off x="1765915" y="5689668"/>
              <a:ext cx="241194" cy="125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Arial Rounded MT Bold" charset="0"/>
                </a:rPr>
                <a:t>time</a:t>
              </a: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0" y="381000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 Black" pitchFamily="-110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 Black" pitchFamily="-110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 Black" pitchFamily="-110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 Black" pitchFamily="-110" charset="0"/>
              </a:defRPr>
            </a:lvl9pPr>
          </a:lstStyle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Competitive Replacement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schizoimp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1825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19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86022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86023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86024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86025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86026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86027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86028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86029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86030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86031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86032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86033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86034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86035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86036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86037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86038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86039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86040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41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86042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3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4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5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7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604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86020" name="Rectangle 32"/>
          <p:cNvSpPr>
            <a:spLocks noChangeArrowheads="1"/>
          </p:cNvSpPr>
          <p:nvPr/>
        </p:nvSpPr>
        <p:spPr bwMode="auto">
          <a:xfrm>
            <a:off x="7740650" y="5260975"/>
            <a:ext cx="984250" cy="161925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  <p:sp>
        <p:nvSpPr>
          <p:cNvPr id="86021" name="Rectangle 33"/>
          <p:cNvSpPr>
            <a:spLocks noChangeArrowheads="1"/>
          </p:cNvSpPr>
          <p:nvPr/>
        </p:nvSpPr>
        <p:spPr bwMode="auto">
          <a:xfrm>
            <a:off x="685800" y="609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700" i="1">
                <a:solidFill>
                  <a:schemeClr val="bg2"/>
                </a:solidFill>
              </a:rPr>
              <a:t>Schizophoria impressa</a:t>
            </a:r>
            <a:r>
              <a:rPr lang="en-US" sz="3700">
                <a:solidFill>
                  <a:schemeClr val="bg2"/>
                </a:solidFill>
              </a:rPr>
              <a:t> range</a:t>
            </a:r>
          </a:p>
        </p:txBody>
      </p:sp>
    </p:spTree>
    <p:extLst>
      <p:ext uri="{BB962C8B-B14F-4D97-AF65-F5344CB8AC3E}">
        <p14:creationId xmlns:p14="http://schemas.microsoft.com/office/powerpoint/2010/main" val="2915727077"/>
      </p:ext>
    </p:extLst>
  </p:cSld>
  <p:clrMapOvr>
    <a:masterClrMapping/>
  </p:clrMapOvr>
  <p:transition xmlns:p14="http://schemas.microsoft.com/office/powerpoint/2010/main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 idx="4294967295"/>
          </p:nvPr>
        </p:nvSpPr>
        <p:spPr>
          <a:xfrm>
            <a:off x="0" y="68263"/>
            <a:ext cx="9144000" cy="558800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3100">
                <a:ea typeface="ＭＳ Ｐゴシック" charset="0"/>
                <a:cs typeface="ＭＳ Ｐゴシック" charset="0"/>
              </a:rPr>
              <a:t>Cretaceous Western Interior Seaway</a:t>
            </a:r>
          </a:p>
        </p:txBody>
      </p:sp>
      <p:grpSp>
        <p:nvGrpSpPr>
          <p:cNvPr id="126979" name="Group 21"/>
          <p:cNvGrpSpPr>
            <a:grpSpLocks/>
          </p:cNvGrpSpPr>
          <p:nvPr/>
        </p:nvGrpSpPr>
        <p:grpSpPr bwMode="auto">
          <a:xfrm>
            <a:off x="-10131425" y="558800"/>
            <a:ext cx="5886450" cy="5692775"/>
            <a:chOff x="-12044491" y="-3358464"/>
            <a:chExt cx="5885985" cy="5693912"/>
          </a:xfrm>
        </p:grpSpPr>
        <p:pic>
          <p:nvPicPr>
            <p:cNvPr id="126993" name="Picture 6" descr="85M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44491" y="-3358464"/>
              <a:ext cx="5885985" cy="568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94" name="TextBox 6"/>
            <p:cNvSpPr txBox="1">
              <a:spLocks noChangeArrowheads="1"/>
            </p:cNvSpPr>
            <p:nvPr/>
          </p:nvSpPr>
          <p:spPr bwMode="auto">
            <a:xfrm>
              <a:off x="-12031792" y="1998831"/>
              <a:ext cx="2235023" cy="33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600">
                  <a:latin typeface="Arial Rounded MT Bold" charset="0"/>
                </a:rPr>
                <a:t>Coniacian (~ 85Ma)</a:t>
              </a:r>
            </a:p>
          </p:txBody>
        </p:sp>
      </p:grpSp>
      <p:grpSp>
        <p:nvGrpSpPr>
          <p:cNvPr id="126980" name="Group 22"/>
          <p:cNvGrpSpPr>
            <a:grpSpLocks noChangeAspect="1"/>
          </p:cNvGrpSpPr>
          <p:nvPr/>
        </p:nvGrpSpPr>
        <p:grpSpPr bwMode="auto">
          <a:xfrm>
            <a:off x="1193800" y="695325"/>
            <a:ext cx="3221038" cy="3059113"/>
            <a:chOff x="406401" y="1266371"/>
            <a:chExt cx="3042836" cy="2890340"/>
          </a:xfrm>
        </p:grpSpPr>
        <p:pic>
          <p:nvPicPr>
            <p:cNvPr id="126991" name="Picture 16" descr="100M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66371"/>
              <a:ext cx="2992037" cy="28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92" name="TextBox 11"/>
            <p:cNvSpPr txBox="1">
              <a:spLocks noChangeArrowheads="1"/>
            </p:cNvSpPr>
            <p:nvPr/>
          </p:nvSpPr>
          <p:spPr bwMode="auto">
            <a:xfrm>
              <a:off x="406401" y="3861227"/>
              <a:ext cx="784329" cy="28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Rounded MT Bold" charset="0"/>
                </a:rPr>
                <a:t>100Ma</a:t>
              </a: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4870450" y="692150"/>
            <a:ext cx="3224213" cy="3060700"/>
            <a:chOff x="5350847" y="1042099"/>
            <a:chExt cx="3008692" cy="2855443"/>
          </a:xfrm>
        </p:grpSpPr>
        <p:pic>
          <p:nvPicPr>
            <p:cNvPr id="126989" name="Picture 19" descr="85M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627" y="1042099"/>
              <a:ext cx="2955912" cy="2855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90" name="TextBox 12"/>
            <p:cNvSpPr txBox="1">
              <a:spLocks noChangeArrowheads="1"/>
            </p:cNvSpPr>
            <p:nvPr/>
          </p:nvSpPr>
          <p:spPr bwMode="auto">
            <a:xfrm>
              <a:off x="5350847" y="3599853"/>
              <a:ext cx="719953" cy="28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Rounded MT Bold" charset="0"/>
                </a:rPr>
                <a:t>85Ma</a:t>
              </a:r>
            </a:p>
          </p:txBody>
        </p:sp>
      </p:grpSp>
      <p:grpSp>
        <p:nvGrpSpPr>
          <p:cNvPr id="5" name="Group 26"/>
          <p:cNvGrpSpPr>
            <a:grpSpLocks noChangeAspect="1"/>
          </p:cNvGrpSpPr>
          <p:nvPr/>
        </p:nvGrpSpPr>
        <p:grpSpPr bwMode="auto">
          <a:xfrm>
            <a:off x="1152525" y="3803650"/>
            <a:ext cx="3255963" cy="3051175"/>
            <a:chOff x="41487" y="3949891"/>
            <a:chExt cx="2984416" cy="2797097"/>
          </a:xfrm>
        </p:grpSpPr>
        <p:pic>
          <p:nvPicPr>
            <p:cNvPr id="126987" name="Picture 20" descr="75M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87" y="3949891"/>
              <a:ext cx="2895516" cy="2797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8" name="TextBox 14"/>
            <p:cNvSpPr txBox="1">
              <a:spLocks noChangeArrowheads="1"/>
            </p:cNvSpPr>
            <p:nvPr/>
          </p:nvSpPr>
          <p:spPr bwMode="auto">
            <a:xfrm>
              <a:off x="41487" y="6457382"/>
              <a:ext cx="758109" cy="27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Rounded MT Bold" charset="0"/>
                </a:rPr>
                <a:t>75Ma</a:t>
              </a:r>
            </a:p>
          </p:txBody>
        </p:sp>
      </p:grpSp>
      <p:grpSp>
        <p:nvGrpSpPr>
          <p:cNvPr id="6" name="Group 24"/>
          <p:cNvGrpSpPr>
            <a:grpSpLocks noChangeAspect="1"/>
          </p:cNvGrpSpPr>
          <p:nvPr/>
        </p:nvGrpSpPr>
        <p:grpSpPr bwMode="auto">
          <a:xfrm>
            <a:off x="4829175" y="3803650"/>
            <a:ext cx="3241675" cy="3052763"/>
            <a:chOff x="3102109" y="3960283"/>
            <a:chExt cx="2945667" cy="2771931"/>
          </a:xfrm>
        </p:grpSpPr>
        <p:pic>
          <p:nvPicPr>
            <p:cNvPr id="126985" name="Picture 21" descr="65M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309" y="3960283"/>
              <a:ext cx="2869467" cy="27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6" name="TextBox 13"/>
            <p:cNvSpPr txBox="1">
              <a:spLocks noChangeArrowheads="1"/>
            </p:cNvSpPr>
            <p:nvPr/>
          </p:nvSpPr>
          <p:spPr bwMode="auto">
            <a:xfrm>
              <a:off x="3102109" y="6430948"/>
              <a:ext cx="751563" cy="27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  <a:latin typeface="Arial Rounded MT Bold" charset="0"/>
                </a:rPr>
                <a:t>65Ma</a:t>
              </a:r>
            </a:p>
          </p:txBody>
        </p:sp>
      </p:grpSp>
      <p:sp>
        <p:nvSpPr>
          <p:cNvPr id="126984" name="TextBox 5"/>
          <p:cNvSpPr txBox="1">
            <a:spLocks noChangeArrowheads="1"/>
          </p:cNvSpPr>
          <p:nvPr/>
        </p:nvSpPr>
        <p:spPr bwMode="auto">
          <a:xfrm>
            <a:off x="8086725" y="6462713"/>
            <a:ext cx="1109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 Rounded MT Bold" charset="0"/>
              </a:rPr>
              <a:t>(Ron Blakey</a:t>
            </a:r>
          </a:p>
          <a:p>
            <a:pPr eaLnBrk="1" hangingPunct="1"/>
            <a:r>
              <a:rPr lang="en-US" sz="900">
                <a:latin typeface="Arial Rounded MT Bold" charset="0"/>
              </a:rPr>
              <a:t>reconstructions)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 idx="4294967295"/>
          </p:nvPr>
        </p:nvSpPr>
        <p:spPr>
          <a:xfrm>
            <a:off x="3581400" y="46038"/>
            <a:ext cx="5410200" cy="715962"/>
          </a:xfrm>
        </p:spPr>
        <p:txBody>
          <a:bodyPr lIns="91440" tIns="45720" rIns="91440" bIns="45720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Sharks</a:t>
            </a:r>
          </a:p>
        </p:txBody>
      </p:sp>
      <p:pic>
        <p:nvPicPr>
          <p:cNvPr id="129027" name="Picture 6" descr="Cretoxy-eat-Mo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53403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8" descr="Cretoxyrhina tee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4625"/>
            <a:ext cx="29019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2" descr="Figure 3.5_Ptychod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2971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13" descr="Figure 3.4a_Squalicora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73613"/>
            <a:ext cx="5514975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17" descr="Figure 3.4.b_Squal-teet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3613"/>
            <a:ext cx="2971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Figure 3.6_Xipha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73914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4" descr="mosasa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0"/>
            <a:ext cx="39020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8" descr="Platecarpus-Empor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876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itle 1"/>
          <p:cNvSpPr>
            <a:spLocks noGrp="1"/>
          </p:cNvSpPr>
          <p:nvPr>
            <p:ph type="title" idx="4294967295"/>
          </p:nvPr>
        </p:nvSpPr>
        <p:spPr>
          <a:xfrm>
            <a:off x="-609600" y="0"/>
            <a:ext cx="5410200" cy="715963"/>
          </a:xfrm>
        </p:spPr>
        <p:txBody>
          <a:bodyPr lIns="91440" tIns="45720" rIns="91440" bIns="45720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Mosasaurs</a:t>
            </a:r>
          </a:p>
        </p:txBody>
      </p:sp>
      <p:sp>
        <p:nvSpPr>
          <p:cNvPr id="131078" name="Title 1"/>
          <p:cNvSpPr>
            <a:spLocks/>
          </p:cNvSpPr>
          <p:nvPr/>
        </p:nvSpPr>
        <p:spPr bwMode="auto">
          <a:xfrm>
            <a:off x="2133600" y="3581400"/>
            <a:ext cx="54102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en-US" sz="4400" i="1">
                <a:solidFill>
                  <a:schemeClr val="bg2"/>
                </a:solidFill>
              </a:rPr>
              <a:t>Xiphactinus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1" name="Group 17"/>
          <p:cNvGrpSpPr>
            <a:grpSpLocks/>
          </p:cNvGrpSpPr>
          <p:nvPr/>
        </p:nvGrpSpPr>
        <p:grpSpPr bwMode="auto">
          <a:xfrm>
            <a:off x="23813" y="0"/>
            <a:ext cx="9120187" cy="5964238"/>
            <a:chOff x="15875" y="691101"/>
            <a:chExt cx="9120188" cy="5963703"/>
          </a:xfrm>
        </p:grpSpPr>
        <p:sp>
          <p:nvSpPr>
            <p:cNvPr id="17" name="Rectangle 16"/>
            <p:cNvSpPr/>
            <p:nvPr/>
          </p:nvSpPr>
          <p:spPr>
            <a:xfrm>
              <a:off x="15875" y="5602385"/>
              <a:ext cx="9120188" cy="10524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hangingPunct="1">
                <a:defRPr/>
              </a:pPr>
              <a:endParaRPr lang="en-US" sz="1800"/>
            </a:p>
          </p:txBody>
        </p:sp>
        <p:pic>
          <p:nvPicPr>
            <p:cNvPr id="133124" name="Picture 4" descr="Pre-rota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3" t="4167" r="12257" b="4630"/>
            <a:stretch>
              <a:fillRect/>
            </a:stretch>
          </p:blipFill>
          <p:spPr bwMode="auto">
            <a:xfrm>
              <a:off x="15875" y="1110201"/>
              <a:ext cx="4560888" cy="449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25" name="Picture 5" descr="CON-rota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2" t="3493" r="13065" b="5931"/>
            <a:stretch>
              <a:fillRect/>
            </a:stretch>
          </p:blipFill>
          <p:spPr bwMode="auto">
            <a:xfrm>
              <a:off x="4560888" y="1110201"/>
              <a:ext cx="4575175" cy="449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26" name="TextBox 6"/>
            <p:cNvSpPr txBox="1">
              <a:spLocks noChangeArrowheads="1"/>
            </p:cNvSpPr>
            <p:nvPr/>
          </p:nvSpPr>
          <p:spPr bwMode="auto">
            <a:xfrm>
              <a:off x="719138" y="691101"/>
              <a:ext cx="1320800" cy="36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2"/>
                  </a:solidFill>
                  <a:cs typeface="Arial Rounded MT Bold" charset="0"/>
                </a:rPr>
                <a:t>Present Day</a:t>
              </a:r>
              <a:endParaRPr lang="en-US" sz="1800">
                <a:latin typeface="Arial Rounded MT Bold" charset="0"/>
                <a:cs typeface="Arial Rounded MT Bold" charset="0"/>
              </a:endParaRPr>
            </a:p>
          </p:txBody>
        </p:sp>
        <p:sp>
          <p:nvSpPr>
            <p:cNvPr id="133127" name="TextBox 7"/>
            <p:cNvSpPr txBox="1">
              <a:spLocks noChangeArrowheads="1"/>
            </p:cNvSpPr>
            <p:nvPr/>
          </p:nvSpPr>
          <p:spPr bwMode="auto">
            <a:xfrm>
              <a:off x="4895850" y="697450"/>
              <a:ext cx="1944688" cy="36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2"/>
                  </a:solidFill>
                  <a:cs typeface="Arial Rounded MT Bold" charset="0"/>
                </a:rPr>
                <a:t>Coniacian (~87Ma)</a:t>
              </a:r>
              <a:endParaRPr lang="en-US" sz="1800">
                <a:latin typeface="Arial Rounded MT Bold" charset="0"/>
                <a:cs typeface="Arial Rounded MT Bold" charset="0"/>
              </a:endParaRPr>
            </a:p>
          </p:txBody>
        </p:sp>
        <p:grpSp>
          <p:nvGrpSpPr>
            <p:cNvPr id="133128" name="Group 13"/>
            <p:cNvGrpSpPr>
              <a:grpSpLocks/>
            </p:cNvGrpSpPr>
            <p:nvPr/>
          </p:nvGrpSpPr>
          <p:grpSpPr bwMode="auto">
            <a:xfrm>
              <a:off x="2173288" y="6054783"/>
              <a:ext cx="2925762" cy="366679"/>
              <a:chOff x="719304" y="5519822"/>
              <a:chExt cx="2925277" cy="366129"/>
            </a:xfrm>
          </p:grpSpPr>
          <p:sp>
            <p:nvSpPr>
              <p:cNvPr id="9" name="Diamond 8"/>
              <p:cNvSpPr/>
              <p:nvPr/>
            </p:nvSpPr>
            <p:spPr>
              <a:xfrm>
                <a:off x="719303" y="5567371"/>
                <a:ext cx="333320" cy="285296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eaLnBrk="1" hangingPunct="1">
                  <a:defRPr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5" name="TextBox 10"/>
              <p:cNvSpPr txBox="1">
                <a:spLocks noChangeArrowheads="1"/>
              </p:cNvSpPr>
              <p:nvPr/>
            </p:nvSpPr>
            <p:spPr bwMode="auto">
              <a:xfrm>
                <a:off x="1084369" y="5519822"/>
                <a:ext cx="2560212" cy="366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800" i="1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Cretoxyrhina mantelli</a:t>
                </a:r>
              </a:p>
            </p:txBody>
          </p:sp>
        </p:grpSp>
        <p:grpSp>
          <p:nvGrpSpPr>
            <p:cNvPr id="133129" name="Group 14"/>
            <p:cNvGrpSpPr>
              <a:grpSpLocks/>
            </p:cNvGrpSpPr>
            <p:nvPr/>
          </p:nvGrpSpPr>
          <p:grpSpPr bwMode="auto">
            <a:xfrm>
              <a:off x="6011863" y="6043671"/>
              <a:ext cx="2178050" cy="366680"/>
              <a:chOff x="4558211" y="5508155"/>
              <a:chExt cx="2176770" cy="366129"/>
            </a:xfrm>
          </p:grpSpPr>
          <p:sp>
            <p:nvSpPr>
              <p:cNvPr id="133132" name="TextBox 11"/>
              <p:cNvSpPr txBox="1">
                <a:spLocks noChangeArrowheads="1"/>
              </p:cNvSpPr>
              <p:nvPr/>
            </p:nvSpPr>
            <p:spPr bwMode="auto">
              <a:xfrm>
                <a:off x="4929468" y="5508155"/>
                <a:ext cx="1805513" cy="366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800" i="1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Tylosaurus sp.</a:t>
                </a:r>
              </a:p>
            </p:txBody>
          </p:sp>
          <p:sp>
            <p:nvSpPr>
              <p:cNvPr id="13" name="Diamond 12"/>
              <p:cNvSpPr/>
              <p:nvPr/>
            </p:nvSpPr>
            <p:spPr>
              <a:xfrm>
                <a:off x="4558211" y="5566799"/>
                <a:ext cx="333179" cy="286879"/>
              </a:xfrm>
              <a:prstGeom prst="diamond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eaLnBrk="1" hangingPunct="1">
                  <a:defRPr/>
                </a:pPr>
                <a:endParaRPr lang="en-US" sz="1800"/>
              </a:p>
            </p:txBody>
          </p:sp>
        </p:grpSp>
        <p:pic>
          <p:nvPicPr>
            <p:cNvPr id="133130" name="Picture 14" descr="C-man Wicki Phtsh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3" y="5747330"/>
              <a:ext cx="2031657" cy="88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1" name="Picture 15" descr="T-sp Wicki Phtsh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683" y="5196521"/>
              <a:ext cx="1065928" cy="142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22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/>
              <a:t>Myers &amp; Lieberman. </a:t>
            </a:r>
            <a:r>
              <a:rPr lang="en-US" sz="1800" dirty="0" smtClean="0"/>
              <a:t>2011. </a:t>
            </a:r>
            <a:r>
              <a:rPr lang="en-US" sz="1800" dirty="0"/>
              <a:t>Proceedings of the Royal Society Ser. B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CON_pts_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887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4" descr="C-man Wicki Phts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326063"/>
            <a:ext cx="20685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6" descr="T-sp Wicki Phtsh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503613"/>
            <a:ext cx="12636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</a:t>
            </a:r>
            <a:r>
              <a:rPr lang="en-US" sz="1800" dirty="0">
                <a:solidFill>
                  <a:schemeClr val="bg1"/>
                </a:solidFill>
              </a:rPr>
              <a:t>Proceedings 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CON_pts_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887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N_buf_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6350"/>
            <a:ext cx="887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 descr="C-man Wicki Phtsh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326063"/>
            <a:ext cx="20685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6" descr="T-sp Wicki Phtsh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503613"/>
            <a:ext cx="12636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2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</a:t>
            </a:r>
            <a:r>
              <a:rPr lang="en-US" sz="1800" dirty="0">
                <a:solidFill>
                  <a:schemeClr val="bg1"/>
                </a:solidFill>
              </a:rPr>
              <a:t>Proceedings 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CON_Cman_poly_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-man Wicki Phts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20701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</a:t>
            </a:r>
            <a:r>
              <a:rPr lang="en-US" sz="1800" dirty="0">
                <a:solidFill>
                  <a:schemeClr val="bg1"/>
                </a:solidFill>
              </a:rPr>
              <a:t>Proceedings 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3" descr="CON_Cman_poly_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N_Tsp_poly_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-sp Wicki Phtsh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26365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</a:t>
            </a:r>
            <a:r>
              <a:rPr lang="en-US" sz="1800" dirty="0">
                <a:solidFill>
                  <a:schemeClr val="bg1"/>
                </a:solidFill>
              </a:rPr>
              <a:t>Proceedings 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13"/>
          <p:cNvGrpSpPr>
            <a:grpSpLocks/>
          </p:cNvGrpSpPr>
          <p:nvPr/>
        </p:nvGrpSpPr>
        <p:grpSpPr bwMode="auto">
          <a:xfrm>
            <a:off x="0" y="1584325"/>
            <a:ext cx="9144000" cy="2382838"/>
            <a:chOff x="0" y="1127125"/>
            <a:chExt cx="9144000" cy="2382838"/>
          </a:xfrm>
        </p:grpSpPr>
        <p:grpSp>
          <p:nvGrpSpPr>
            <p:cNvPr id="143372" name="Group 11"/>
            <p:cNvGrpSpPr>
              <a:grpSpLocks/>
            </p:cNvGrpSpPr>
            <p:nvPr/>
          </p:nvGrpSpPr>
          <p:grpSpPr bwMode="auto">
            <a:xfrm>
              <a:off x="0" y="1127125"/>
              <a:ext cx="9144000" cy="2382838"/>
              <a:chOff x="0" y="555625"/>
              <a:chExt cx="9144000" cy="2382838"/>
            </a:xfrm>
          </p:grpSpPr>
          <p:pic>
            <p:nvPicPr>
              <p:cNvPr id="143374" name="Picture 6" descr="Cma_Sfa__Ska_CON_100dpi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075" y="555625"/>
                <a:ext cx="3082925" cy="2382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5" name="Picture 10" descr="Cma_Sfa_CEN_100dpi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55625"/>
                <a:ext cx="3082925" cy="2382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6" name="Picture 11" descr="Cma_Sfa_TUR_100dpi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0225" y="555625"/>
                <a:ext cx="3082925" cy="2382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Down Arrow 9"/>
            <p:cNvSpPr/>
            <p:nvPr/>
          </p:nvSpPr>
          <p:spPr>
            <a:xfrm rot="7257501">
              <a:off x="8020844" y="2658269"/>
              <a:ext cx="411163" cy="739775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hangingPunct="1">
                <a:defRPr/>
              </a:pPr>
              <a:endParaRPr lang="en-US" sz="1800"/>
            </a:p>
          </p:txBody>
        </p:sp>
      </p:grpSp>
      <p:grpSp>
        <p:nvGrpSpPr>
          <p:cNvPr id="143363" name="Group 14"/>
          <p:cNvGrpSpPr>
            <a:grpSpLocks/>
          </p:cNvGrpSpPr>
          <p:nvPr/>
        </p:nvGrpSpPr>
        <p:grpSpPr bwMode="auto">
          <a:xfrm>
            <a:off x="26988" y="4279900"/>
            <a:ext cx="9128125" cy="2360613"/>
            <a:chOff x="26988" y="3941763"/>
            <a:chExt cx="9128125" cy="2360612"/>
          </a:xfrm>
        </p:grpSpPr>
        <p:grpSp>
          <p:nvGrpSpPr>
            <p:cNvPr id="143366" name="Group 12"/>
            <p:cNvGrpSpPr>
              <a:grpSpLocks/>
            </p:cNvGrpSpPr>
            <p:nvPr/>
          </p:nvGrpSpPr>
          <p:grpSpPr bwMode="auto">
            <a:xfrm>
              <a:off x="26988" y="3941763"/>
              <a:ext cx="9128125" cy="2360612"/>
              <a:chOff x="26988" y="3640138"/>
              <a:chExt cx="9128125" cy="2360612"/>
            </a:xfrm>
          </p:grpSpPr>
          <p:pic>
            <p:nvPicPr>
              <p:cNvPr id="143369" name="Picture 7" descr="Cma_Sfa__Ska_SAN_100dpi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8" y="3640138"/>
                <a:ext cx="3055937" cy="2360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0" name="Picture 9" descr="Cma_Sfa__Ska_CAM_100dpi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0225" y="3640138"/>
                <a:ext cx="3055938" cy="2360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1" name="Picture 12" descr="Ska_MAA_100dpi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9175" y="3640138"/>
                <a:ext cx="3055938" cy="2360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Down Arrow 8"/>
            <p:cNvSpPr/>
            <p:nvPr/>
          </p:nvSpPr>
          <p:spPr>
            <a:xfrm rot="3825076">
              <a:off x="7597776" y="5346699"/>
              <a:ext cx="411162" cy="741363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hangingPunct="1">
                <a:defRPr/>
              </a:pPr>
              <a:endParaRPr lang="en-US" sz="1800"/>
            </a:p>
          </p:txBody>
        </p:sp>
        <p:sp>
          <p:nvSpPr>
            <p:cNvPr id="11" name="Down Arrow 10"/>
            <p:cNvSpPr/>
            <p:nvPr/>
          </p:nvSpPr>
          <p:spPr>
            <a:xfrm rot="14426126">
              <a:off x="3590926" y="4387850"/>
              <a:ext cx="411162" cy="74136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hangingPunct="1">
                <a:defRPr/>
              </a:pPr>
              <a:endParaRPr lang="en-US" sz="1800"/>
            </a:p>
          </p:txBody>
        </p:sp>
      </p:grpSp>
      <p:sp>
        <p:nvSpPr>
          <p:cNvPr id="143364" name="Title 1"/>
          <p:cNvSpPr>
            <a:spLocks noGrp="1"/>
          </p:cNvSpPr>
          <p:nvPr>
            <p:ph type="title" idx="4294967295"/>
          </p:nvPr>
        </p:nvSpPr>
        <p:spPr>
          <a:xfrm>
            <a:off x="457200" y="20638"/>
            <a:ext cx="8229600" cy="1444625"/>
          </a:xfrm>
        </p:spPr>
        <p:txBody>
          <a:bodyPr lIns="91440" tIns="45720" rIns="91440" bIns="4572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Is there statistical evidence for competitive replacement?</a:t>
            </a:r>
          </a:p>
        </p:txBody>
      </p:sp>
      <p:sp>
        <p:nvSpPr>
          <p:cNvPr id="143365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</a:t>
            </a:r>
            <a:r>
              <a:rPr lang="en-US" sz="1800" dirty="0">
                <a:solidFill>
                  <a:schemeClr val="bg1"/>
                </a:solidFill>
              </a:rPr>
              <a:t>Proceedings 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457200" y="139700"/>
            <a:ext cx="8229600" cy="927100"/>
          </a:xfrm>
        </p:spPr>
        <p:txBody>
          <a:bodyPr lIns="91440" tIns="45720" rIns="91440" bIns="45720"/>
          <a:lstStyle/>
          <a:p>
            <a:r>
              <a:rPr lang="en-US" sz="4600">
                <a:ea typeface="ＭＳ Ｐゴシック" charset="0"/>
                <a:cs typeface="ＭＳ Ｐゴシック" charset="0"/>
              </a:rPr>
              <a:t>Results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48563" name="Group 83"/>
          <p:cNvGraphicFramePr>
            <a:graphicFrameLocks noGrp="1"/>
          </p:cNvGraphicFramePr>
          <p:nvPr>
            <p:ph idx="4294967295"/>
          </p:nvPr>
        </p:nvGraphicFramePr>
        <p:xfrm>
          <a:off x="152400" y="2667000"/>
          <a:ext cx="8839200" cy="2879725"/>
        </p:xfrm>
        <a:graphic>
          <a:graphicData uri="http://schemas.openxmlformats.org/drawingml/2006/table">
            <a:tbl>
              <a:tblPr/>
              <a:tblGrid>
                <a:gridCol w="1862138"/>
                <a:gridCol w="2016125"/>
                <a:gridCol w="2522537"/>
                <a:gridCol w="2438400"/>
              </a:tblGrid>
              <a:tr h="12622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Type of Comparison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Number of Comparisons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Bonferroni corrected critical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p-value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Percent Statistically Significant CCRs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All Taxa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45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0.001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6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Intrageneric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0.012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8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By inferred eco-type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18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0.003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ＭＳ Ｐゴシック" charset="0"/>
                          <a:cs typeface="Arial Rounded MT Bold" charset="0"/>
                        </a:rPr>
                        <a:t>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5433" name="TextBox 7"/>
          <p:cNvSpPr txBox="1">
            <a:spLocks noChangeArrowheads="1"/>
          </p:cNvSpPr>
          <p:nvPr/>
        </p:nvSpPr>
        <p:spPr bwMode="auto">
          <a:xfrm>
            <a:off x="152400" y="1203325"/>
            <a:ext cx="8839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3000"/>
              <a:t>CCRs identified by statistically significant negative    range area correlations using Pearson rank correlation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45434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/>
              <a:t>Myers &amp; Lieberman. </a:t>
            </a:r>
            <a:r>
              <a:rPr lang="en-US" sz="1800" dirty="0" smtClean="0"/>
              <a:t>2011. </a:t>
            </a:r>
            <a:r>
              <a:rPr lang="en-US" sz="1800" dirty="0"/>
              <a:t>Proceedings of the Royal Society Ser. B </a:t>
            </a:r>
          </a:p>
        </p:txBody>
      </p:sp>
      <p:sp>
        <p:nvSpPr>
          <p:cNvPr id="148555" name="Rectangle 75"/>
          <p:cNvSpPr>
            <a:spLocks noChangeArrowheads="1"/>
          </p:cNvSpPr>
          <p:nvPr/>
        </p:nvSpPr>
        <p:spPr bwMode="auto">
          <a:xfrm>
            <a:off x="8156575" y="497205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schizoimppunc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067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88069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88070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88071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8807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88073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88074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88075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88076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88077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88078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88079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88080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88081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88083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88084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88085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88086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88087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8088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8808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1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8809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88068" name="Rectangle 32"/>
          <p:cNvSpPr>
            <a:spLocks noChangeArrowheads="1"/>
          </p:cNvSpPr>
          <p:nvPr/>
        </p:nvSpPr>
        <p:spPr bwMode="auto">
          <a:xfrm>
            <a:off x="7743825" y="5060950"/>
            <a:ext cx="977900" cy="19685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61169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Tsp_MAA_10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475038"/>
            <a:ext cx="4376738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4" descr="Tsp_Psp_CAM_100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475038"/>
            <a:ext cx="43783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5" descr="Tsp_Psp_CON_100dp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0"/>
            <a:ext cx="4378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6" descr="Tsp_Psp_SAN_100dp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0"/>
            <a:ext cx="437673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3825076">
            <a:off x="6946900" y="5648325"/>
            <a:ext cx="411163" cy="741363"/>
          </a:xfrm>
          <a:prstGeom prst="down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lang="en-US" sz="1800"/>
          </a:p>
        </p:txBody>
      </p:sp>
      <p:sp>
        <p:nvSpPr>
          <p:cNvPr id="7" name="Down Arrow 6"/>
          <p:cNvSpPr/>
          <p:nvPr/>
        </p:nvSpPr>
        <p:spPr>
          <a:xfrm rot="13843906">
            <a:off x="6211888" y="1512888"/>
            <a:ext cx="411162" cy="741362"/>
          </a:xfrm>
          <a:prstGeom prst="down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lang="en-US" sz="1800"/>
          </a:p>
        </p:txBody>
      </p:sp>
      <p:sp>
        <p:nvSpPr>
          <p:cNvPr id="147464" name="Text Box 16"/>
          <p:cNvSpPr txBox="1">
            <a:spLocks noChangeArrowheads="1"/>
          </p:cNvSpPr>
          <p:nvPr/>
        </p:nvSpPr>
        <p:spPr bwMode="auto">
          <a:xfrm>
            <a:off x="1993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Myers &amp; Lieberman. </a:t>
            </a:r>
            <a:r>
              <a:rPr lang="en-US" sz="1800" dirty="0" smtClean="0">
                <a:solidFill>
                  <a:schemeClr val="bg1"/>
                </a:solidFill>
              </a:rPr>
              <a:t>2011.  Proceedings </a:t>
            </a:r>
            <a:r>
              <a:rPr lang="en-US" sz="1800" dirty="0">
                <a:solidFill>
                  <a:schemeClr val="bg1"/>
                </a:solidFill>
              </a:rPr>
              <a:t>of the Royal Society Ser. B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438400"/>
            <a:ext cx="7826375" cy="4114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Cambrian Radiation</a:t>
            </a:r>
          </a:p>
          <a:p>
            <a:pPr eaLnBrk="1" hangingPunct="1"/>
            <a:r>
              <a:rPr lang="en-US" dirty="0" smtClean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Competition </a:t>
            </a:r>
            <a:r>
              <a:rPr lang="en-US" dirty="0">
                <a:solidFill>
                  <a:srgbClr val="595959"/>
                </a:solidFill>
                <a:ea typeface="ＭＳ Ｐゴシック" charset="0"/>
                <a:cs typeface="ＭＳ Ｐゴシック" charset="0"/>
              </a:rPr>
              <a:t>and macroevolution in the Cretaceous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Biotic impacts of climate change</a:t>
            </a:r>
          </a:p>
        </p:txBody>
      </p:sp>
      <p:sp>
        <p:nvSpPr>
          <p:cNvPr id="14950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Applying Biodiversity Science to Paleontology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8"/>
          <p:cNvSpPr>
            <a:spLocks noChangeArrowheads="1"/>
          </p:cNvSpPr>
          <p:nvPr/>
        </p:nvSpPr>
        <p:spPr bwMode="auto">
          <a:xfrm>
            <a:off x="2189163" y="187325"/>
            <a:ext cx="500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3600">
                <a:solidFill>
                  <a:srgbClr val="F0AD00"/>
                </a:solidFill>
                <a:latin typeface="Franklin Gothic Medium" charset="0"/>
              </a:rPr>
              <a:t>CLIMATE IS CHANGING… </a:t>
            </a:r>
          </a:p>
        </p:txBody>
      </p:sp>
      <p:pic>
        <p:nvPicPr>
          <p:cNvPr id="13" name="Picture 12" descr="boat-shad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" y="933450"/>
            <a:ext cx="7413625" cy="5559425"/>
          </a:xfrm>
          <a:prstGeom prst="rect">
            <a:avLst/>
          </a:prstGeom>
          <a:ln w="12700" cmpd="sng">
            <a:solidFill>
              <a:srgbClr val="F0AD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5049838" y="2566988"/>
            <a:ext cx="5895975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2"/>
                </a:solidFill>
                <a:ea typeface="+mj-ea"/>
                <a:cs typeface="+mj-cs"/>
              </a:rPr>
              <a:t>Future Projections 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8" name="Picture 7" descr="Fig.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1763"/>
            <a:ext cx="28384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rgentine_ant_01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125413"/>
            <a:ext cx="40560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ilene-conoidea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790825"/>
            <a:ext cx="52927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300px-Copris_hispan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790825"/>
            <a:ext cx="3114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monarch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641475"/>
            <a:ext cx="33988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Oparadisea chrysanthemum M 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022850"/>
            <a:ext cx="17113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exican-gray-wolv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3881438"/>
            <a:ext cx="2865437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1210408895-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5022850"/>
            <a:ext cx="217328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anunculus_ficaria_Flowers_closeup_0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57200"/>
            <a:ext cx="4487863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marine-ecosyste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4300"/>
            <a:ext cx="886777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89325" y="1109663"/>
            <a:ext cx="2030413" cy="45085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700" dirty="0">
                <a:solidFill>
                  <a:srgbClr val="F0A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8813" y="685800"/>
            <a:ext cx="5867400" cy="5853113"/>
          </a:xfrm>
        </p:spPr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C610EB"/>
                </a:solidFill>
                <a:ea typeface="+mn-ea"/>
                <a:cs typeface="+mn-cs"/>
              </a:rPr>
              <a:t> ENM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rgbClr val="C610EB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>
                <a:solidFill>
                  <a:srgbClr val="6DCFEB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6DCFEB"/>
                </a:solidFill>
                <a:ea typeface="+mn-ea"/>
                <a:cs typeface="+mn-cs"/>
              </a:rPr>
              <a:t>Study system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rgbClr val="6DCFEB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Model validation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solidFill>
                <a:schemeClr val="accent2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chemeClr val="accent4"/>
                </a:solidFill>
                <a:ea typeface="+mn-ea"/>
                <a:cs typeface="+mn-cs"/>
              </a:rPr>
              <a:t> Results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chemeClr val="accent3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EC6D7E"/>
                </a:solidFill>
                <a:ea typeface="+mn-ea"/>
                <a:cs typeface="+mn-cs"/>
              </a:rPr>
              <a:t> Conclusions</a:t>
            </a:r>
            <a:endParaRPr lang="en-US" dirty="0">
              <a:solidFill>
                <a:srgbClr val="EC6D7E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9625" y="457200"/>
            <a:ext cx="1676400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j-ea"/>
                <a:cs typeface="+mj-cs"/>
              </a:rPr>
              <a:t>OUTLINE</a:t>
            </a:r>
            <a:endParaRPr lang="en-US" sz="2800" dirty="0">
              <a:ea typeface="+mj-ea"/>
              <a:cs typeface="+mj-cs"/>
            </a:endParaRPr>
          </a:p>
        </p:txBody>
      </p:sp>
      <p:pic>
        <p:nvPicPr>
          <p:cNvPr id="8" name="Picture 7" descr="con_s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13" y="1920875"/>
            <a:ext cx="1712912" cy="171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458200" cy="127635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Ecological Niche Modeling</a:t>
            </a:r>
          </a:p>
        </p:txBody>
      </p:sp>
      <p:sp>
        <p:nvSpPr>
          <p:cNvPr id="15462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>
                <a:ea typeface="ＭＳ Ｐゴシック" charset="0"/>
                <a:cs typeface="ＭＳ Ｐゴシック" charset="0"/>
              </a:rPr>
              <a:t>Relates species occurrence points and predictor variables in an iterative fashion</a:t>
            </a:r>
          </a:p>
          <a:p>
            <a:pPr eaLnBrk="1" hangingPunct="1">
              <a:lnSpc>
                <a:spcPct val="90000"/>
              </a:lnSpc>
            </a:pPr>
            <a:r>
              <a:rPr lang="en-US" sz="3600">
                <a:ea typeface="ＭＳ Ｐゴシック" charset="0"/>
                <a:cs typeface="ＭＳ Ｐゴシック" charset="0"/>
              </a:rPr>
              <a:t>Makes inferences about the ecological requirements of a species, which are then projected onto geography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endParaRPr lang="en-US" sz="36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828800"/>
            <a:ext cx="78263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Collect occurrence points from museums and fieldwork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Environmental data from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WorldClim</a:t>
            </a:r>
            <a:r>
              <a:rPr lang="en-US" dirty="0">
                <a:ea typeface="ＭＳ Ｐゴシック" charset="0"/>
                <a:cs typeface="ＭＳ Ｐゴシック" charset="0"/>
              </a:rPr>
              <a:t> database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Modeling algorithm –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GARP or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Maxent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Test using statistical methods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Project into future using global climate models from IPCC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56674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8458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chemeClr val="bg2"/>
                </a:solidFill>
              </a:rPr>
              <a:t>Ecological Niche Modeling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59625" y="2130425"/>
            <a:ext cx="1673225" cy="2816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9625" y="457200"/>
            <a:ext cx="1676400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6038"/>
            <a:ext cx="9144000" cy="69040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75200" y="4171950"/>
            <a:ext cx="919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Nitrogen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56175" y="1890713"/>
            <a:ext cx="468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SSS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59263" y="6545263"/>
            <a:ext cx="20653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Diatom Phytoplankton</a:t>
            </a:r>
          </a:p>
        </p:txBody>
      </p:sp>
      <p:pic>
        <p:nvPicPr>
          <p:cNvPr id="13" name="Picture 12" descr="nitro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24998" r="58600" b="36130"/>
          <a:stretch>
            <a:fillRect/>
          </a:stretch>
        </p:blipFill>
        <p:spPr bwMode="auto">
          <a:xfrm>
            <a:off x="4211638" y="2228850"/>
            <a:ext cx="20891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4297" r="59100" b="37758"/>
          <a:stretch>
            <a:fillRect/>
          </a:stretch>
        </p:blipFill>
        <p:spPr bwMode="auto">
          <a:xfrm>
            <a:off x="4198938" y="-66675"/>
            <a:ext cx="21018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iat_phy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25958" r="57722" b="31987"/>
          <a:stretch>
            <a:fillRect/>
          </a:stretch>
        </p:blipFill>
        <p:spPr bwMode="auto">
          <a:xfrm>
            <a:off x="4235450" y="4535488"/>
            <a:ext cx="2111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20" descr="study are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41450"/>
            <a:ext cx="2701925" cy="3460750"/>
          </a:xfrm>
          <a:prstGeom prst="rect">
            <a:avLst/>
          </a:prstGeom>
          <a:noFill/>
          <a:ln w="9525">
            <a:solidFill>
              <a:srgbClr val="BD2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238500"/>
            <a:ext cx="36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5177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728913"/>
            <a:ext cx="36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554288"/>
            <a:ext cx="368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728913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2895600"/>
            <a:ext cx="36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18452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3122613"/>
            <a:ext cx="366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584450"/>
            <a:ext cx="36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3476625" y="3105150"/>
            <a:ext cx="57785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057525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732088"/>
            <a:ext cx="1825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609850"/>
            <a:ext cx="1825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728913"/>
            <a:ext cx="1825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2847975"/>
            <a:ext cx="1825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301148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995613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2667000"/>
            <a:ext cx="1825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638425"/>
            <a:ext cx="1825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82" y="6324600"/>
            <a:ext cx="401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Saupe</a:t>
            </a:r>
            <a:r>
              <a:rPr lang="en-US" sz="1800" i="1" dirty="0" smtClean="0"/>
              <a:t>, Hendricks, and Lieberman. In review.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47E-6 1.49468E-6 L -0.00105 0.32647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31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64E-6 -4.01666E-6 L -0.00556 -0.34613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73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4750" y="901700"/>
            <a:ext cx="6623050" cy="49260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159746" name="TextBox 5"/>
          <p:cNvSpPr txBox="1">
            <a:spLocks noChangeArrowheads="1"/>
          </p:cNvSpPr>
          <p:nvPr/>
        </p:nvSpPr>
        <p:spPr bwMode="auto">
          <a:xfrm rot="-5400000">
            <a:off x="827882" y="4688681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Franklin Gothic Medium" charset="0"/>
              </a:rPr>
              <a:t>Nitrogen</a:t>
            </a:r>
          </a:p>
        </p:txBody>
      </p:sp>
      <p:sp>
        <p:nvSpPr>
          <p:cNvPr id="159747" name="TextBox 6"/>
          <p:cNvSpPr txBox="1">
            <a:spLocks noChangeArrowheads="1"/>
          </p:cNvSpPr>
          <p:nvPr/>
        </p:nvSpPr>
        <p:spPr bwMode="auto">
          <a:xfrm>
            <a:off x="1430338" y="5435600"/>
            <a:ext cx="144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000000"/>
                </a:solidFill>
                <a:latin typeface="Franklin Gothic Medium" charset="0"/>
              </a:rPr>
              <a:t>Temperature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60488" y="2908300"/>
            <a:ext cx="0" cy="1450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V="1">
            <a:off x="3605213" y="4911725"/>
            <a:ext cx="0" cy="1450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673600" y="2100263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80013" y="2147888"/>
            <a:ext cx="141287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68813" y="2844800"/>
            <a:ext cx="141287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5775" y="2476500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21238" y="2825750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22838" y="2995613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02200" y="2557463"/>
            <a:ext cx="142875" cy="14128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02163" y="2449513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81638" y="2182813"/>
            <a:ext cx="142875" cy="14128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02163" y="3171825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80013" y="2520950"/>
            <a:ext cx="141287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87963" y="2908300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5463" y="2754313"/>
            <a:ext cx="141287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922838" y="2279650"/>
            <a:ext cx="142875" cy="14128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87825" y="3135313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46750" y="2122488"/>
            <a:ext cx="142875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81488" y="2836863"/>
            <a:ext cx="141287" cy="1428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987800" y="1935163"/>
            <a:ext cx="2139950" cy="1685925"/>
          </a:xfrm>
          <a:custGeom>
            <a:avLst/>
            <a:gdLst>
              <a:gd name="connsiteX0" fmla="*/ 59347 w 2138985"/>
              <a:gd name="connsiteY0" fmla="*/ 1187018 h 1685566"/>
              <a:gd name="connsiteX1" fmla="*/ 59347 w 2138985"/>
              <a:gd name="connsiteY1" fmla="*/ 1187018 h 1685566"/>
              <a:gd name="connsiteX2" fmla="*/ 83086 w 2138985"/>
              <a:gd name="connsiteY2" fmla="*/ 1080187 h 1685566"/>
              <a:gd name="connsiteX3" fmla="*/ 118695 w 2138985"/>
              <a:gd name="connsiteY3" fmla="*/ 902134 h 1685566"/>
              <a:gd name="connsiteX4" fmla="*/ 142434 w 2138985"/>
              <a:gd name="connsiteY4" fmla="*/ 830913 h 1685566"/>
              <a:gd name="connsiteX5" fmla="*/ 213651 w 2138985"/>
              <a:gd name="connsiteY5" fmla="*/ 807172 h 1685566"/>
              <a:gd name="connsiteX6" fmla="*/ 249260 w 2138985"/>
              <a:gd name="connsiteY6" fmla="*/ 795302 h 1685566"/>
              <a:gd name="connsiteX7" fmla="*/ 356086 w 2138985"/>
              <a:gd name="connsiteY7" fmla="*/ 783432 h 1685566"/>
              <a:gd name="connsiteX8" fmla="*/ 391695 w 2138985"/>
              <a:gd name="connsiteY8" fmla="*/ 771562 h 1685566"/>
              <a:gd name="connsiteX9" fmla="*/ 439173 w 2138985"/>
              <a:gd name="connsiteY9" fmla="*/ 700341 h 1685566"/>
              <a:gd name="connsiteX10" fmla="*/ 474781 w 2138985"/>
              <a:gd name="connsiteY10" fmla="*/ 676600 h 1685566"/>
              <a:gd name="connsiteX11" fmla="*/ 498520 w 2138985"/>
              <a:gd name="connsiteY11" fmla="*/ 391716 h 1685566"/>
              <a:gd name="connsiteX12" fmla="*/ 510390 w 2138985"/>
              <a:gd name="connsiteY12" fmla="*/ 332365 h 1685566"/>
              <a:gd name="connsiteX13" fmla="*/ 534129 w 2138985"/>
              <a:gd name="connsiteY13" fmla="*/ 284884 h 1685566"/>
              <a:gd name="connsiteX14" fmla="*/ 545999 w 2138985"/>
              <a:gd name="connsiteY14" fmla="*/ 249274 h 1685566"/>
              <a:gd name="connsiteX15" fmla="*/ 545999 w 2138985"/>
              <a:gd name="connsiteY15" fmla="*/ 59351 h 1685566"/>
              <a:gd name="connsiteX16" fmla="*/ 569738 w 2138985"/>
              <a:gd name="connsiteY16" fmla="*/ 35610 h 1685566"/>
              <a:gd name="connsiteX17" fmla="*/ 640955 w 2138985"/>
              <a:gd name="connsiteY17" fmla="*/ 0 h 1685566"/>
              <a:gd name="connsiteX18" fmla="*/ 842737 w 2138985"/>
              <a:gd name="connsiteY18" fmla="*/ 11870 h 1685566"/>
              <a:gd name="connsiteX19" fmla="*/ 902085 w 2138985"/>
              <a:gd name="connsiteY19" fmla="*/ 59351 h 1685566"/>
              <a:gd name="connsiteX20" fmla="*/ 937694 w 2138985"/>
              <a:gd name="connsiteY20" fmla="*/ 106831 h 1685566"/>
              <a:gd name="connsiteX21" fmla="*/ 985172 w 2138985"/>
              <a:gd name="connsiteY21" fmla="*/ 178053 h 1685566"/>
              <a:gd name="connsiteX22" fmla="*/ 1020780 w 2138985"/>
              <a:gd name="connsiteY22" fmla="*/ 189923 h 1685566"/>
              <a:gd name="connsiteX23" fmla="*/ 1068259 w 2138985"/>
              <a:gd name="connsiteY23" fmla="*/ 142442 h 1685566"/>
              <a:gd name="connsiteX24" fmla="*/ 1139476 w 2138985"/>
              <a:gd name="connsiteY24" fmla="*/ 83091 h 1685566"/>
              <a:gd name="connsiteX25" fmla="*/ 1210693 w 2138985"/>
              <a:gd name="connsiteY25" fmla="*/ 59351 h 1685566"/>
              <a:gd name="connsiteX26" fmla="*/ 1258171 w 2138985"/>
              <a:gd name="connsiteY26" fmla="*/ 35610 h 1685566"/>
              <a:gd name="connsiteX27" fmla="*/ 1958474 w 2138985"/>
              <a:gd name="connsiteY27" fmla="*/ 71221 h 1685566"/>
              <a:gd name="connsiteX28" fmla="*/ 2005952 w 2138985"/>
              <a:gd name="connsiteY28" fmla="*/ 83091 h 1685566"/>
              <a:gd name="connsiteX29" fmla="*/ 2029692 w 2138985"/>
              <a:gd name="connsiteY29" fmla="*/ 106831 h 1685566"/>
              <a:gd name="connsiteX30" fmla="*/ 2089039 w 2138985"/>
              <a:gd name="connsiteY30" fmla="*/ 118702 h 1685566"/>
              <a:gd name="connsiteX31" fmla="*/ 2124648 w 2138985"/>
              <a:gd name="connsiteY31" fmla="*/ 130572 h 1685566"/>
              <a:gd name="connsiteX32" fmla="*/ 2124648 w 2138985"/>
              <a:gd name="connsiteY32" fmla="*/ 320495 h 1685566"/>
              <a:gd name="connsiteX33" fmla="*/ 2089039 w 2138985"/>
              <a:gd name="connsiteY33" fmla="*/ 344235 h 1685566"/>
              <a:gd name="connsiteX34" fmla="*/ 2065300 w 2138985"/>
              <a:gd name="connsiteY34" fmla="*/ 379846 h 1685566"/>
              <a:gd name="connsiteX35" fmla="*/ 1934735 w 2138985"/>
              <a:gd name="connsiteY35" fmla="*/ 439197 h 1685566"/>
              <a:gd name="connsiteX36" fmla="*/ 1887257 w 2138985"/>
              <a:gd name="connsiteY36" fmla="*/ 474807 h 1685566"/>
              <a:gd name="connsiteX37" fmla="*/ 1839779 w 2138985"/>
              <a:gd name="connsiteY37" fmla="*/ 546028 h 1685566"/>
              <a:gd name="connsiteX38" fmla="*/ 1816040 w 2138985"/>
              <a:gd name="connsiteY38" fmla="*/ 569769 h 1685566"/>
              <a:gd name="connsiteX39" fmla="*/ 1839779 w 2138985"/>
              <a:gd name="connsiteY39" fmla="*/ 819043 h 1685566"/>
              <a:gd name="connsiteX40" fmla="*/ 1887257 w 2138985"/>
              <a:gd name="connsiteY40" fmla="*/ 842783 h 1685566"/>
              <a:gd name="connsiteX41" fmla="*/ 1910996 w 2138985"/>
              <a:gd name="connsiteY41" fmla="*/ 878394 h 1685566"/>
              <a:gd name="connsiteX42" fmla="*/ 1910996 w 2138985"/>
              <a:gd name="connsiteY42" fmla="*/ 1044576 h 1685566"/>
              <a:gd name="connsiteX43" fmla="*/ 1899127 w 2138985"/>
              <a:gd name="connsiteY43" fmla="*/ 1080187 h 1685566"/>
              <a:gd name="connsiteX44" fmla="*/ 1839779 w 2138985"/>
              <a:gd name="connsiteY44" fmla="*/ 1151408 h 1685566"/>
              <a:gd name="connsiteX45" fmla="*/ 1792301 w 2138985"/>
              <a:gd name="connsiteY45" fmla="*/ 1175148 h 1685566"/>
              <a:gd name="connsiteX46" fmla="*/ 1709214 w 2138985"/>
              <a:gd name="connsiteY46" fmla="*/ 1222629 h 1685566"/>
              <a:gd name="connsiteX47" fmla="*/ 1649866 w 2138985"/>
              <a:gd name="connsiteY47" fmla="*/ 1234499 h 1685566"/>
              <a:gd name="connsiteX48" fmla="*/ 1602388 w 2138985"/>
              <a:gd name="connsiteY48" fmla="*/ 1258239 h 1685566"/>
              <a:gd name="connsiteX49" fmla="*/ 1566779 w 2138985"/>
              <a:gd name="connsiteY49" fmla="*/ 1281980 h 1685566"/>
              <a:gd name="connsiteX50" fmla="*/ 1519301 w 2138985"/>
              <a:gd name="connsiteY50" fmla="*/ 1293850 h 1685566"/>
              <a:gd name="connsiteX51" fmla="*/ 1317519 w 2138985"/>
              <a:gd name="connsiteY51" fmla="*/ 1341331 h 1685566"/>
              <a:gd name="connsiteX52" fmla="*/ 997041 w 2138985"/>
              <a:gd name="connsiteY52" fmla="*/ 1388812 h 1685566"/>
              <a:gd name="connsiteX53" fmla="*/ 937694 w 2138985"/>
              <a:gd name="connsiteY53" fmla="*/ 1424422 h 1685566"/>
              <a:gd name="connsiteX54" fmla="*/ 890215 w 2138985"/>
              <a:gd name="connsiteY54" fmla="*/ 1448162 h 1685566"/>
              <a:gd name="connsiteX55" fmla="*/ 866476 w 2138985"/>
              <a:gd name="connsiteY55" fmla="*/ 1471903 h 1685566"/>
              <a:gd name="connsiteX56" fmla="*/ 830868 w 2138985"/>
              <a:gd name="connsiteY56" fmla="*/ 1483773 h 1685566"/>
              <a:gd name="connsiteX57" fmla="*/ 735911 w 2138985"/>
              <a:gd name="connsiteY57" fmla="*/ 1519384 h 1685566"/>
              <a:gd name="connsiteX58" fmla="*/ 629085 w 2138985"/>
              <a:gd name="connsiteY58" fmla="*/ 1578735 h 1685566"/>
              <a:gd name="connsiteX59" fmla="*/ 557868 w 2138985"/>
              <a:gd name="connsiteY59" fmla="*/ 1626215 h 1685566"/>
              <a:gd name="connsiteX60" fmla="*/ 522259 w 2138985"/>
              <a:gd name="connsiteY60" fmla="*/ 1649956 h 1685566"/>
              <a:gd name="connsiteX61" fmla="*/ 415434 w 2138985"/>
              <a:gd name="connsiteY61" fmla="*/ 1685566 h 1685566"/>
              <a:gd name="connsiteX62" fmla="*/ 308608 w 2138985"/>
              <a:gd name="connsiteY62" fmla="*/ 1673696 h 1685566"/>
              <a:gd name="connsiteX63" fmla="*/ 237390 w 2138985"/>
              <a:gd name="connsiteY63" fmla="*/ 1626215 h 1685566"/>
              <a:gd name="connsiteX64" fmla="*/ 130565 w 2138985"/>
              <a:gd name="connsiteY64" fmla="*/ 1566864 h 1685566"/>
              <a:gd name="connsiteX65" fmla="*/ 106825 w 2138985"/>
              <a:gd name="connsiteY65" fmla="*/ 1531254 h 1685566"/>
              <a:gd name="connsiteX66" fmla="*/ 35608 w 2138985"/>
              <a:gd name="connsiteY66" fmla="*/ 1483773 h 1685566"/>
              <a:gd name="connsiteX67" fmla="*/ 0 w 2138985"/>
              <a:gd name="connsiteY67" fmla="*/ 1341331 h 1685566"/>
              <a:gd name="connsiteX68" fmla="*/ 11869 w 2138985"/>
              <a:gd name="connsiteY68" fmla="*/ 1175148 h 1685566"/>
              <a:gd name="connsiteX69" fmla="*/ 47478 w 2138985"/>
              <a:gd name="connsiteY69" fmla="*/ 1151408 h 1685566"/>
              <a:gd name="connsiteX70" fmla="*/ 71217 w 2138985"/>
              <a:gd name="connsiteY70" fmla="*/ 1127667 h 1685566"/>
              <a:gd name="connsiteX71" fmla="*/ 71217 w 2138985"/>
              <a:gd name="connsiteY71" fmla="*/ 1127667 h 1685566"/>
              <a:gd name="connsiteX72" fmla="*/ 71217 w 2138985"/>
              <a:gd name="connsiteY72" fmla="*/ 1127667 h 1685566"/>
              <a:gd name="connsiteX73" fmla="*/ 71217 w 2138985"/>
              <a:gd name="connsiteY73" fmla="*/ 1127667 h 16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138985" h="1685566">
                <a:moveTo>
                  <a:pt x="59347" y="1187018"/>
                </a:moveTo>
                <a:lnTo>
                  <a:pt x="59347" y="1187018"/>
                </a:lnTo>
                <a:cubicBezTo>
                  <a:pt x="67260" y="1151408"/>
                  <a:pt x="75932" y="1115958"/>
                  <a:pt x="83086" y="1080187"/>
                </a:cubicBezTo>
                <a:cubicBezTo>
                  <a:pt x="93233" y="1029450"/>
                  <a:pt x="102185" y="957170"/>
                  <a:pt x="118695" y="902134"/>
                </a:cubicBezTo>
                <a:cubicBezTo>
                  <a:pt x="125885" y="878165"/>
                  <a:pt x="118694" y="838827"/>
                  <a:pt x="142434" y="830913"/>
                </a:cubicBezTo>
                <a:lnTo>
                  <a:pt x="213651" y="807172"/>
                </a:lnTo>
                <a:cubicBezTo>
                  <a:pt x="225521" y="803215"/>
                  <a:pt x="236825" y="796684"/>
                  <a:pt x="249260" y="795302"/>
                </a:cubicBezTo>
                <a:lnTo>
                  <a:pt x="356086" y="783432"/>
                </a:lnTo>
                <a:cubicBezTo>
                  <a:pt x="367956" y="779475"/>
                  <a:pt x="380966" y="778000"/>
                  <a:pt x="391695" y="771562"/>
                </a:cubicBezTo>
                <a:cubicBezTo>
                  <a:pt x="428015" y="749769"/>
                  <a:pt x="410320" y="734967"/>
                  <a:pt x="439173" y="700341"/>
                </a:cubicBezTo>
                <a:cubicBezTo>
                  <a:pt x="448305" y="689382"/>
                  <a:pt x="462912" y="684514"/>
                  <a:pt x="474781" y="676600"/>
                </a:cubicBezTo>
                <a:cubicBezTo>
                  <a:pt x="482694" y="581639"/>
                  <a:pt x="488715" y="486501"/>
                  <a:pt x="498520" y="391716"/>
                </a:cubicBezTo>
                <a:cubicBezTo>
                  <a:pt x="500596" y="371648"/>
                  <a:pt x="504010" y="351505"/>
                  <a:pt x="510390" y="332365"/>
                </a:cubicBezTo>
                <a:cubicBezTo>
                  <a:pt x="515985" y="315578"/>
                  <a:pt x="527159" y="301148"/>
                  <a:pt x="534129" y="284884"/>
                </a:cubicBezTo>
                <a:cubicBezTo>
                  <a:pt x="539058" y="273384"/>
                  <a:pt x="542042" y="261144"/>
                  <a:pt x="545999" y="249274"/>
                </a:cubicBezTo>
                <a:cubicBezTo>
                  <a:pt x="534903" y="171598"/>
                  <a:pt x="523560" y="141632"/>
                  <a:pt x="545999" y="59351"/>
                </a:cubicBezTo>
                <a:cubicBezTo>
                  <a:pt x="548943" y="48554"/>
                  <a:pt x="560999" y="42601"/>
                  <a:pt x="569738" y="35610"/>
                </a:cubicBezTo>
                <a:cubicBezTo>
                  <a:pt x="602608" y="9312"/>
                  <a:pt x="603345" y="12537"/>
                  <a:pt x="640955" y="0"/>
                </a:cubicBezTo>
                <a:cubicBezTo>
                  <a:pt x="708216" y="3957"/>
                  <a:pt x="776106" y="1875"/>
                  <a:pt x="842737" y="11870"/>
                </a:cubicBezTo>
                <a:cubicBezTo>
                  <a:pt x="857343" y="14061"/>
                  <a:pt x="892040" y="47297"/>
                  <a:pt x="902085" y="59351"/>
                </a:cubicBezTo>
                <a:cubicBezTo>
                  <a:pt x="914749" y="74549"/>
                  <a:pt x="926350" y="90624"/>
                  <a:pt x="937694" y="106831"/>
                </a:cubicBezTo>
                <a:cubicBezTo>
                  <a:pt x="954056" y="130206"/>
                  <a:pt x="958104" y="169030"/>
                  <a:pt x="985172" y="178053"/>
                </a:cubicBezTo>
                <a:lnTo>
                  <a:pt x="1020780" y="189923"/>
                </a:lnTo>
                <a:lnTo>
                  <a:pt x="1068259" y="142442"/>
                </a:lnTo>
                <a:cubicBezTo>
                  <a:pt x="1090623" y="120077"/>
                  <a:pt x="1109727" y="96313"/>
                  <a:pt x="1139476" y="83091"/>
                </a:cubicBezTo>
                <a:cubicBezTo>
                  <a:pt x="1162342" y="72928"/>
                  <a:pt x="1188312" y="70542"/>
                  <a:pt x="1210693" y="59351"/>
                </a:cubicBezTo>
                <a:lnTo>
                  <a:pt x="1258171" y="35610"/>
                </a:lnTo>
                <a:cubicBezTo>
                  <a:pt x="1528356" y="125679"/>
                  <a:pt x="1304369" y="58879"/>
                  <a:pt x="1958474" y="71221"/>
                </a:cubicBezTo>
                <a:cubicBezTo>
                  <a:pt x="1974300" y="75178"/>
                  <a:pt x="1991361" y="75795"/>
                  <a:pt x="2005952" y="83091"/>
                </a:cubicBezTo>
                <a:cubicBezTo>
                  <a:pt x="2015962" y="88096"/>
                  <a:pt x="2019406" y="102422"/>
                  <a:pt x="2029692" y="106831"/>
                </a:cubicBezTo>
                <a:cubicBezTo>
                  <a:pt x="2048235" y="114778"/>
                  <a:pt x="2069467" y="113809"/>
                  <a:pt x="2089039" y="118702"/>
                </a:cubicBezTo>
                <a:cubicBezTo>
                  <a:pt x="2101177" y="121737"/>
                  <a:pt x="2112778" y="126615"/>
                  <a:pt x="2124648" y="130572"/>
                </a:cubicBezTo>
                <a:cubicBezTo>
                  <a:pt x="2136339" y="200723"/>
                  <a:pt x="2150006" y="244417"/>
                  <a:pt x="2124648" y="320495"/>
                </a:cubicBezTo>
                <a:cubicBezTo>
                  <a:pt x="2120137" y="334029"/>
                  <a:pt x="2100909" y="336322"/>
                  <a:pt x="2089039" y="344235"/>
                </a:cubicBezTo>
                <a:cubicBezTo>
                  <a:pt x="2081126" y="356105"/>
                  <a:pt x="2076987" y="371665"/>
                  <a:pt x="2065300" y="379846"/>
                </a:cubicBezTo>
                <a:cubicBezTo>
                  <a:pt x="2017056" y="413618"/>
                  <a:pt x="1983444" y="422959"/>
                  <a:pt x="1934735" y="439197"/>
                </a:cubicBezTo>
                <a:cubicBezTo>
                  <a:pt x="1918909" y="451067"/>
                  <a:pt x="1900400" y="460021"/>
                  <a:pt x="1887257" y="474807"/>
                </a:cubicBezTo>
                <a:cubicBezTo>
                  <a:pt x="1868302" y="496132"/>
                  <a:pt x="1859953" y="525852"/>
                  <a:pt x="1839779" y="546028"/>
                </a:cubicBezTo>
                <a:lnTo>
                  <a:pt x="1816040" y="569769"/>
                </a:lnTo>
                <a:cubicBezTo>
                  <a:pt x="1823953" y="652860"/>
                  <a:pt x="1818711" y="738278"/>
                  <a:pt x="1839779" y="819043"/>
                </a:cubicBezTo>
                <a:cubicBezTo>
                  <a:pt x="1844245" y="836164"/>
                  <a:pt x="1873664" y="831455"/>
                  <a:pt x="1887257" y="842783"/>
                </a:cubicBezTo>
                <a:cubicBezTo>
                  <a:pt x="1898216" y="851916"/>
                  <a:pt x="1903083" y="866524"/>
                  <a:pt x="1910996" y="878394"/>
                </a:cubicBezTo>
                <a:cubicBezTo>
                  <a:pt x="1930665" y="957071"/>
                  <a:pt x="1928987" y="927630"/>
                  <a:pt x="1910996" y="1044576"/>
                </a:cubicBezTo>
                <a:cubicBezTo>
                  <a:pt x="1909094" y="1056943"/>
                  <a:pt x="1905335" y="1069323"/>
                  <a:pt x="1899127" y="1080187"/>
                </a:cubicBezTo>
                <a:cubicBezTo>
                  <a:pt x="1893605" y="1089850"/>
                  <a:pt x="1856688" y="1140135"/>
                  <a:pt x="1839779" y="1151408"/>
                </a:cubicBezTo>
                <a:cubicBezTo>
                  <a:pt x="1825057" y="1161223"/>
                  <a:pt x="1807664" y="1166369"/>
                  <a:pt x="1792301" y="1175148"/>
                </a:cubicBezTo>
                <a:cubicBezTo>
                  <a:pt x="1755832" y="1195989"/>
                  <a:pt x="1752259" y="1208280"/>
                  <a:pt x="1709214" y="1222629"/>
                </a:cubicBezTo>
                <a:cubicBezTo>
                  <a:pt x="1690075" y="1229009"/>
                  <a:pt x="1669649" y="1230542"/>
                  <a:pt x="1649866" y="1234499"/>
                </a:cubicBezTo>
                <a:cubicBezTo>
                  <a:pt x="1634040" y="1242412"/>
                  <a:pt x="1617751" y="1249460"/>
                  <a:pt x="1602388" y="1258239"/>
                </a:cubicBezTo>
                <a:cubicBezTo>
                  <a:pt x="1590002" y="1265317"/>
                  <a:pt x="1579891" y="1276360"/>
                  <a:pt x="1566779" y="1281980"/>
                </a:cubicBezTo>
                <a:cubicBezTo>
                  <a:pt x="1551785" y="1288406"/>
                  <a:pt x="1535127" y="1289893"/>
                  <a:pt x="1519301" y="1293850"/>
                </a:cubicBezTo>
                <a:cubicBezTo>
                  <a:pt x="1433986" y="1350730"/>
                  <a:pt x="1510176" y="1307331"/>
                  <a:pt x="1317519" y="1341331"/>
                </a:cubicBezTo>
                <a:cubicBezTo>
                  <a:pt x="1076579" y="1383851"/>
                  <a:pt x="1183698" y="1370144"/>
                  <a:pt x="997041" y="1388812"/>
                </a:cubicBezTo>
                <a:cubicBezTo>
                  <a:pt x="977259" y="1400682"/>
                  <a:pt x="957861" y="1413218"/>
                  <a:pt x="937694" y="1424422"/>
                </a:cubicBezTo>
                <a:cubicBezTo>
                  <a:pt x="922226" y="1433015"/>
                  <a:pt x="904937" y="1438347"/>
                  <a:pt x="890215" y="1448162"/>
                </a:cubicBezTo>
                <a:cubicBezTo>
                  <a:pt x="880904" y="1454370"/>
                  <a:pt x="876072" y="1466145"/>
                  <a:pt x="866476" y="1471903"/>
                </a:cubicBezTo>
                <a:cubicBezTo>
                  <a:pt x="855748" y="1478340"/>
                  <a:pt x="842058" y="1478178"/>
                  <a:pt x="830868" y="1483773"/>
                </a:cubicBezTo>
                <a:cubicBezTo>
                  <a:pt x="749365" y="1524526"/>
                  <a:pt x="850412" y="1496481"/>
                  <a:pt x="735911" y="1519384"/>
                </a:cubicBezTo>
                <a:cubicBezTo>
                  <a:pt x="702088" y="1536296"/>
                  <a:pt x="658895" y="1556376"/>
                  <a:pt x="629085" y="1578735"/>
                </a:cubicBezTo>
                <a:cubicBezTo>
                  <a:pt x="557958" y="1632083"/>
                  <a:pt x="629282" y="1602410"/>
                  <a:pt x="557868" y="1626215"/>
                </a:cubicBezTo>
                <a:cubicBezTo>
                  <a:pt x="545998" y="1634129"/>
                  <a:pt x="535019" y="1643576"/>
                  <a:pt x="522259" y="1649956"/>
                </a:cubicBezTo>
                <a:cubicBezTo>
                  <a:pt x="477564" y="1672305"/>
                  <a:pt x="460767" y="1674232"/>
                  <a:pt x="415434" y="1685566"/>
                </a:cubicBezTo>
                <a:cubicBezTo>
                  <a:pt x="379825" y="1681609"/>
                  <a:pt x="342597" y="1685026"/>
                  <a:pt x="308608" y="1673696"/>
                </a:cubicBezTo>
                <a:cubicBezTo>
                  <a:pt x="281541" y="1664673"/>
                  <a:pt x="263881" y="1636812"/>
                  <a:pt x="237390" y="1626215"/>
                </a:cubicBezTo>
                <a:cubicBezTo>
                  <a:pt x="188627" y="1606709"/>
                  <a:pt x="168205" y="1604506"/>
                  <a:pt x="130565" y="1566864"/>
                </a:cubicBezTo>
                <a:cubicBezTo>
                  <a:pt x="120478" y="1556776"/>
                  <a:pt x="117561" y="1540648"/>
                  <a:pt x="106825" y="1531254"/>
                </a:cubicBezTo>
                <a:cubicBezTo>
                  <a:pt x="85353" y="1512466"/>
                  <a:pt x="35608" y="1483773"/>
                  <a:pt x="35608" y="1483773"/>
                </a:cubicBezTo>
                <a:cubicBezTo>
                  <a:pt x="4258" y="1389719"/>
                  <a:pt x="15983" y="1437236"/>
                  <a:pt x="0" y="1341331"/>
                </a:cubicBezTo>
                <a:cubicBezTo>
                  <a:pt x="3956" y="1285937"/>
                  <a:pt x="-1600" y="1229025"/>
                  <a:pt x="11869" y="1175148"/>
                </a:cubicBezTo>
                <a:cubicBezTo>
                  <a:pt x="15329" y="1161308"/>
                  <a:pt x="36339" y="1160320"/>
                  <a:pt x="47478" y="1151408"/>
                </a:cubicBezTo>
                <a:cubicBezTo>
                  <a:pt x="56217" y="1144417"/>
                  <a:pt x="71217" y="1127667"/>
                  <a:pt x="71217" y="1127667"/>
                </a:cubicBezTo>
                <a:lnTo>
                  <a:pt x="71217" y="1127667"/>
                </a:lnTo>
                <a:lnTo>
                  <a:pt x="71217" y="1127667"/>
                </a:lnTo>
                <a:lnTo>
                  <a:pt x="71217" y="1127667"/>
                </a:lnTo>
              </a:path>
            </a:pathLst>
          </a:custGeom>
          <a:ln w="28575" cmpd="sng">
            <a:prstDash val="sysDash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92500" y="26273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827463" y="2871788"/>
            <a:ext cx="141287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965575" y="240506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16300" y="3435350"/>
            <a:ext cx="141288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79825" y="4144963"/>
            <a:ext cx="142875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644900" y="37068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968750" y="372268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40188" y="4116388"/>
            <a:ext cx="142875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22775" y="3902075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851400" y="35798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851400" y="4044950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59263" y="44307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778375" y="4406900"/>
            <a:ext cx="142875" cy="1412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032500" y="297973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265738" y="39735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563938" y="4421188"/>
            <a:ext cx="142875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635375" y="4814888"/>
            <a:ext cx="141288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017963" y="4600575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46588" y="4278313"/>
            <a:ext cx="141287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46588" y="4743450"/>
            <a:ext cx="141287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54450" y="51292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373563" y="5105400"/>
            <a:ext cx="141287" cy="1412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860925" y="46720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71825" y="296386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60663" y="3527425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25775" y="423703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990850" y="3800475"/>
            <a:ext cx="142875" cy="1412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314700" y="381476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526088" y="4197350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453063" y="4559300"/>
            <a:ext cx="142875" cy="1412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940425" y="41259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21275" y="4430713"/>
            <a:ext cx="141288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535613" y="4824413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81350" y="256698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05150" y="337343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860675" y="2903538"/>
            <a:ext cx="142875" cy="14128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51100" y="3467100"/>
            <a:ext cx="141288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776663" y="3165475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032500" y="2635250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5411788" y="357028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184900" y="3132138"/>
            <a:ext cx="142875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5656263" y="3800475"/>
            <a:ext cx="142875" cy="1412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799138" y="3363913"/>
            <a:ext cx="141287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6083300" y="1720850"/>
            <a:ext cx="349250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9812" name="TextBox 83"/>
          <p:cNvSpPr txBox="1">
            <a:spLocks noChangeArrowheads="1"/>
          </p:cNvSpPr>
          <p:nvPr/>
        </p:nvSpPr>
        <p:spPr bwMode="auto">
          <a:xfrm>
            <a:off x="5805488" y="142557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000000"/>
                </a:solidFill>
                <a:latin typeface="Franklin Gothic Medium" charset="0"/>
              </a:rPr>
              <a:t>Niche estimate</a:t>
            </a:r>
          </a:p>
        </p:txBody>
      </p:sp>
      <p:sp>
        <p:nvSpPr>
          <p:cNvPr id="85" name="Oval 84"/>
          <p:cNvSpPr/>
          <p:nvPr/>
        </p:nvSpPr>
        <p:spPr>
          <a:xfrm>
            <a:off x="6362700" y="5316538"/>
            <a:ext cx="141288" cy="1428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C64847"/>
              </a:solidFill>
              <a:latin typeface="Franklin Gothic Medium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6372225" y="5567363"/>
            <a:ext cx="142875" cy="14128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59815" name="TextBox 86"/>
          <p:cNvSpPr txBox="1">
            <a:spLocks noChangeArrowheads="1"/>
          </p:cNvSpPr>
          <p:nvPr/>
        </p:nvSpPr>
        <p:spPr bwMode="auto">
          <a:xfrm>
            <a:off x="6516688" y="5221288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000000"/>
                </a:solidFill>
                <a:latin typeface="Franklin Gothic Medium" charset="0"/>
              </a:rPr>
              <a:t>Not suitable</a:t>
            </a:r>
          </a:p>
        </p:txBody>
      </p:sp>
      <p:sp>
        <p:nvSpPr>
          <p:cNvPr id="159816" name="TextBox 87"/>
          <p:cNvSpPr txBox="1">
            <a:spLocks noChangeArrowheads="1"/>
          </p:cNvSpPr>
          <p:nvPr/>
        </p:nvSpPr>
        <p:spPr bwMode="auto">
          <a:xfrm>
            <a:off x="6538913" y="5484813"/>
            <a:ext cx="81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000000"/>
                </a:solidFill>
                <a:latin typeface="Franklin Gothic Medium" charset="0"/>
              </a:rPr>
              <a:t>Suitable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04800" y="6172200"/>
            <a:ext cx="4868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Saupe</a:t>
            </a:r>
            <a:r>
              <a:rPr lang="en-US" i="1" dirty="0" smtClean="0"/>
              <a:t>, Hendricks, and Lieberman. In review.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59625" y="2130425"/>
            <a:ext cx="1673225" cy="2816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9625" y="457200"/>
            <a:ext cx="1676400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6038"/>
            <a:ext cx="9144000" cy="69040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160772" name="TextBox 9"/>
          <p:cNvSpPr txBox="1">
            <a:spLocks noChangeArrowheads="1"/>
          </p:cNvSpPr>
          <p:nvPr/>
        </p:nvSpPr>
        <p:spPr bwMode="auto">
          <a:xfrm>
            <a:off x="4032250" y="4181475"/>
            <a:ext cx="919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Nitrogen</a:t>
            </a:r>
          </a:p>
        </p:txBody>
      </p:sp>
      <p:sp>
        <p:nvSpPr>
          <p:cNvPr id="160773" name="TextBox 10"/>
          <p:cNvSpPr txBox="1">
            <a:spLocks noChangeArrowheads="1"/>
          </p:cNvSpPr>
          <p:nvPr/>
        </p:nvSpPr>
        <p:spPr bwMode="auto">
          <a:xfrm>
            <a:off x="4214813" y="1900238"/>
            <a:ext cx="46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SSS</a:t>
            </a:r>
          </a:p>
        </p:txBody>
      </p:sp>
      <p:sp>
        <p:nvSpPr>
          <p:cNvPr id="160774" name="TextBox 11"/>
          <p:cNvSpPr txBox="1">
            <a:spLocks noChangeArrowheads="1"/>
          </p:cNvSpPr>
          <p:nvPr/>
        </p:nvSpPr>
        <p:spPr bwMode="auto">
          <a:xfrm>
            <a:off x="3516313" y="6554788"/>
            <a:ext cx="2065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Diatom Phytoplankton</a:t>
            </a:r>
          </a:p>
        </p:txBody>
      </p:sp>
      <p:pic>
        <p:nvPicPr>
          <p:cNvPr id="160775" name="Picture 12" descr="nitro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24998" r="58600" b="36130"/>
          <a:stretch>
            <a:fillRect/>
          </a:stretch>
        </p:blipFill>
        <p:spPr bwMode="auto">
          <a:xfrm>
            <a:off x="3468688" y="2236788"/>
            <a:ext cx="2089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6" name="Picture 8" descr="S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4297" r="59100" b="37758"/>
          <a:stretch>
            <a:fillRect/>
          </a:stretch>
        </p:blipFill>
        <p:spPr bwMode="auto">
          <a:xfrm>
            <a:off x="3455988" y="-58738"/>
            <a:ext cx="2101850" cy="20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7" name="Picture 13" descr="Diat_phy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25958" r="57722" b="31987"/>
          <a:stretch>
            <a:fillRect/>
          </a:stretch>
        </p:blipFill>
        <p:spPr bwMode="auto">
          <a:xfrm>
            <a:off x="3492500" y="4543425"/>
            <a:ext cx="2112963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56413" y="1116013"/>
            <a:ext cx="194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i="1">
                <a:solidFill>
                  <a:srgbClr val="000000"/>
                </a:solidFill>
                <a:latin typeface="Franklin Gothic Medium" charset="0"/>
              </a:rPr>
              <a:t>p(x) = e</a:t>
            </a:r>
            <a:r>
              <a:rPr lang="en-US" sz="2000" i="1" baseline="30000">
                <a:solidFill>
                  <a:srgbClr val="000000"/>
                </a:solidFill>
                <a:latin typeface="Franklin Gothic Medium" charset="0"/>
              </a:rPr>
              <a:t>(λ</a:t>
            </a:r>
            <a:r>
              <a:rPr lang="en-US" sz="1400" i="1" baseline="30000">
                <a:solidFill>
                  <a:srgbClr val="000000"/>
                </a:solidFill>
                <a:latin typeface="Franklin Gothic Medium" charset="0"/>
              </a:rPr>
              <a:t>1</a:t>
            </a:r>
            <a:r>
              <a:rPr lang="en-US" sz="2000" i="1" baseline="30000">
                <a:solidFill>
                  <a:srgbClr val="000000"/>
                </a:solidFill>
                <a:latin typeface="Franklin Gothic Medium" charset="0"/>
              </a:rPr>
              <a:t>x</a:t>
            </a:r>
            <a:r>
              <a:rPr lang="en-US" sz="1400" i="1" baseline="30000">
                <a:solidFill>
                  <a:srgbClr val="000000"/>
                </a:solidFill>
                <a:latin typeface="Franklin Gothic Medium" charset="0"/>
              </a:rPr>
              <a:t>1</a:t>
            </a:r>
            <a:r>
              <a:rPr lang="en-US" sz="2000" i="1" baseline="30000">
                <a:solidFill>
                  <a:srgbClr val="000000"/>
                </a:solidFill>
                <a:latin typeface="Franklin Gothic Medium" charset="0"/>
              </a:rPr>
              <a:t>+…+</a:t>
            </a:r>
            <a:r>
              <a:rPr lang="en-US" sz="1800" i="1" baseline="30000">
                <a:solidFill>
                  <a:srgbClr val="000000"/>
                </a:solidFill>
                <a:latin typeface="Franklin Gothic Medium" charset="0"/>
              </a:rPr>
              <a:t>λ</a:t>
            </a:r>
            <a:r>
              <a:rPr lang="en-US" sz="1400" i="1" baseline="30000">
                <a:solidFill>
                  <a:srgbClr val="000000"/>
                </a:solidFill>
                <a:latin typeface="Franklin Gothic Medium" charset="0"/>
              </a:rPr>
              <a:t>n</a:t>
            </a:r>
            <a:r>
              <a:rPr lang="en-US" sz="1800" i="1" baseline="30000">
                <a:solidFill>
                  <a:srgbClr val="000000"/>
                </a:solidFill>
                <a:latin typeface="Franklin Gothic Medium" charset="0"/>
              </a:rPr>
              <a:t>x</a:t>
            </a:r>
            <a:r>
              <a:rPr lang="en-US" sz="1400" i="1" baseline="30000">
                <a:solidFill>
                  <a:srgbClr val="000000"/>
                </a:solidFill>
                <a:latin typeface="Franklin Gothic Medium" charset="0"/>
              </a:rPr>
              <a:t>n</a:t>
            </a:r>
            <a:r>
              <a:rPr lang="en-US" sz="1800" i="1" baseline="30000">
                <a:solidFill>
                  <a:srgbClr val="000000"/>
                </a:solidFill>
                <a:latin typeface="Franklin Gothic Medium" charset="0"/>
              </a:rPr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92788" y="1211263"/>
            <a:ext cx="84455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666038" y="1624013"/>
            <a:ext cx="0" cy="911225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0781" name="Picture 38" descr="study are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484313"/>
            <a:ext cx="270192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2" name="Picture 39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259138"/>
            <a:ext cx="36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3" name="Picture 40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540000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4" name="Picture 41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751138"/>
            <a:ext cx="36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5" name="Picture 42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2574925"/>
            <a:ext cx="36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6" name="Picture 43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2751138"/>
            <a:ext cx="366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7" name="Picture 44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917825"/>
            <a:ext cx="36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8" name="Picture 45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205163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9" name="Picture 46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143250"/>
            <a:ext cx="36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90" name="Picture 47" descr="con_s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605088"/>
            <a:ext cx="366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>
            <a:off x="2808288" y="3114675"/>
            <a:ext cx="57785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nomiaexm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806700"/>
            <a:ext cx="26670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5807075" y="1438275"/>
            <a:ext cx="84455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807075" y="1720850"/>
            <a:ext cx="84455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schizoimpehas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515475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115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90117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90118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90119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90120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90121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90122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90123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90124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90125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90126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90127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90128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90129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90130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90131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90132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90133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90134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90135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0136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9013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3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3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4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4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4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014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0116" name="Rectangle 32"/>
          <p:cNvSpPr>
            <a:spLocks noChangeArrowheads="1"/>
          </p:cNvSpPr>
          <p:nvPr/>
        </p:nvSpPr>
        <p:spPr bwMode="auto">
          <a:xfrm>
            <a:off x="7743825" y="4927600"/>
            <a:ext cx="981075" cy="136525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31112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2638"/>
            <a:ext cx="6324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 rot="16200000">
            <a:off x="4464844" y="3928269"/>
            <a:ext cx="7065963" cy="167322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prstClr val="white"/>
                </a:solidFill>
                <a:latin typeface="Franklin Gothic Medium"/>
              </a:rPr>
              <a:t>STUDY AREA</a:t>
            </a:r>
            <a:endParaRPr lang="en-US" sz="4400" dirty="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61795" name="Picture 15" descr="study ar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3368" r="9959" b="11754"/>
          <a:stretch>
            <a:fillRect/>
          </a:stretch>
        </p:blipFill>
        <p:spPr bwMode="auto">
          <a:xfrm>
            <a:off x="457200" y="573088"/>
            <a:ext cx="613251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extBox 16"/>
          <p:cNvSpPr txBox="1">
            <a:spLocks noChangeArrowheads="1"/>
          </p:cNvSpPr>
          <p:nvPr/>
        </p:nvSpPr>
        <p:spPr bwMode="auto">
          <a:xfrm>
            <a:off x="1512888" y="2903538"/>
            <a:ext cx="64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FF0000"/>
                </a:solidFill>
                <a:latin typeface="Franklin Gothic Medium" charset="0"/>
              </a:rPr>
              <a:t>-110</a:t>
            </a:r>
          </a:p>
        </p:txBody>
      </p:sp>
      <p:sp>
        <p:nvSpPr>
          <p:cNvPr id="161797" name="TextBox 17"/>
          <p:cNvSpPr txBox="1">
            <a:spLocks noChangeArrowheads="1"/>
          </p:cNvSpPr>
          <p:nvPr/>
        </p:nvSpPr>
        <p:spPr bwMode="auto">
          <a:xfrm>
            <a:off x="4765675" y="2903538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FF0000"/>
                </a:solidFill>
                <a:latin typeface="Franklin Gothic Medium" charset="0"/>
              </a:rPr>
              <a:t>-33</a:t>
            </a:r>
          </a:p>
        </p:txBody>
      </p:sp>
      <p:sp>
        <p:nvSpPr>
          <p:cNvPr id="161798" name="TextBox 18"/>
          <p:cNvSpPr txBox="1">
            <a:spLocks noChangeArrowheads="1"/>
          </p:cNvSpPr>
          <p:nvPr/>
        </p:nvSpPr>
        <p:spPr bwMode="auto">
          <a:xfrm>
            <a:off x="3219450" y="4683125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FF0000"/>
                </a:solidFill>
                <a:latin typeface="Franklin Gothic Medium" charset="0"/>
              </a:rPr>
              <a:t>-28</a:t>
            </a:r>
          </a:p>
        </p:txBody>
      </p:sp>
      <p:sp>
        <p:nvSpPr>
          <p:cNvPr id="161799" name="TextBox 19"/>
          <p:cNvSpPr txBox="1">
            <a:spLocks noChangeArrowheads="1"/>
          </p:cNvSpPr>
          <p:nvPr/>
        </p:nvSpPr>
        <p:spPr bwMode="auto">
          <a:xfrm>
            <a:off x="3219450" y="10969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rgbClr val="FF0000"/>
                </a:solidFill>
                <a:latin typeface="Franklin Gothic Medium" charset="0"/>
              </a:rPr>
              <a:t>56</a:t>
            </a:r>
          </a:p>
        </p:txBody>
      </p:sp>
      <p:pic>
        <p:nvPicPr>
          <p:cNvPr id="21" name="Picture 20" descr="con_s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3" y="1371600"/>
            <a:ext cx="1712912" cy="1712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6198513"/>
            <a:ext cx="4868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2"/>
                </a:solidFill>
              </a:rPr>
              <a:t>Saupe</a:t>
            </a:r>
            <a:r>
              <a:rPr lang="en-US" i="1" dirty="0" smtClean="0">
                <a:solidFill>
                  <a:schemeClr val="bg2"/>
                </a:solidFill>
              </a:rPr>
              <a:t>, Hendricks, and Lieberman. In review.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2435" y="154312"/>
            <a:ext cx="8830940" cy="65286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162822" name="Picture 7" descr="spp and eology Shee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6577" r="20659" b="50844"/>
          <a:stretch>
            <a:fillRect/>
          </a:stretch>
        </p:blipFill>
        <p:spPr bwMode="auto">
          <a:xfrm>
            <a:off x="127000" y="177800"/>
            <a:ext cx="890587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7509" y="468419"/>
            <a:ext cx="7935491" cy="592836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" name="Picture 1" descr="dinocardium_robustum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04850"/>
            <a:ext cx="2366962" cy="2085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rcenar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2"/>
          <a:stretch>
            <a:fillRect/>
          </a:stretch>
        </p:blipFill>
        <p:spPr bwMode="auto">
          <a:xfrm>
            <a:off x="6326188" y="685800"/>
            <a:ext cx="1933575" cy="2105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rassostr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85800"/>
            <a:ext cx="2803525" cy="2105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repidul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141663"/>
            <a:ext cx="3392488" cy="3008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nus spuriu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141663"/>
            <a:ext cx="3886200" cy="2997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6248400"/>
            <a:ext cx="4868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2"/>
                </a:solidFill>
              </a:rPr>
              <a:t>Saupe</a:t>
            </a:r>
            <a:r>
              <a:rPr lang="en-US" i="1" dirty="0" smtClean="0">
                <a:solidFill>
                  <a:schemeClr val="bg2"/>
                </a:solidFill>
              </a:rPr>
              <a:t>, Hendricks, and Lieberman. In review.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4521201" y="2239962"/>
            <a:ext cx="5929312" cy="1674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C610EB"/>
                </a:solidFill>
                <a:ea typeface="+mj-ea"/>
                <a:cs typeface="+mj-cs"/>
              </a:rPr>
              <a:t>ALL OCCURRENCE POINTS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163842" name="Picture 7" descr="alloccurp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t="6854" r="20273" b="17731"/>
          <a:stretch>
            <a:fillRect/>
          </a:stretch>
        </p:blipFill>
        <p:spPr bwMode="auto">
          <a:xfrm>
            <a:off x="984250" y="215900"/>
            <a:ext cx="5080000" cy="6430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85165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59625" y="2130425"/>
            <a:ext cx="1673225" cy="2816225"/>
          </a:xfrm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59625" y="457200"/>
            <a:ext cx="1676400" cy="1673225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4868" name="TextBox 4"/>
          <p:cNvSpPr txBox="1">
            <a:spLocks noChangeArrowheads="1"/>
          </p:cNvSpPr>
          <p:nvPr/>
        </p:nvSpPr>
        <p:spPr bwMode="auto">
          <a:xfrm>
            <a:off x="746125" y="4191000"/>
            <a:ext cx="919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Nitrogen</a:t>
            </a:r>
          </a:p>
        </p:txBody>
      </p:sp>
      <p:sp>
        <p:nvSpPr>
          <p:cNvPr id="164869" name="TextBox 5"/>
          <p:cNvSpPr txBox="1">
            <a:spLocks noChangeArrowheads="1"/>
          </p:cNvSpPr>
          <p:nvPr/>
        </p:nvSpPr>
        <p:spPr bwMode="auto">
          <a:xfrm>
            <a:off x="974725" y="1843088"/>
            <a:ext cx="468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SSS</a:t>
            </a:r>
          </a:p>
        </p:txBody>
      </p:sp>
      <p:sp>
        <p:nvSpPr>
          <p:cNvPr id="164870" name="TextBox 6"/>
          <p:cNvSpPr txBox="1">
            <a:spLocks noChangeArrowheads="1"/>
          </p:cNvSpPr>
          <p:nvPr/>
        </p:nvSpPr>
        <p:spPr bwMode="auto">
          <a:xfrm>
            <a:off x="176213" y="6538913"/>
            <a:ext cx="20653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Diatom Phytoplankton</a:t>
            </a:r>
          </a:p>
        </p:txBody>
      </p:sp>
      <p:pic>
        <p:nvPicPr>
          <p:cNvPr id="164871" name="Picture 7" descr="nitro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24998" r="58600" b="36130"/>
          <a:stretch>
            <a:fillRect/>
          </a:stretch>
        </p:blipFill>
        <p:spPr bwMode="auto">
          <a:xfrm>
            <a:off x="266700" y="2262188"/>
            <a:ext cx="19002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Picture 8" descr="S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4297" r="59100" b="37758"/>
          <a:stretch>
            <a:fillRect/>
          </a:stretch>
        </p:blipFill>
        <p:spPr bwMode="auto">
          <a:xfrm>
            <a:off x="255588" y="0"/>
            <a:ext cx="19113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3" name="Picture 9" descr="Diat_phy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25958" r="57722" b="31987"/>
          <a:stretch>
            <a:fillRect/>
          </a:stretch>
        </p:blipFill>
        <p:spPr bwMode="auto">
          <a:xfrm>
            <a:off x="269875" y="4619625"/>
            <a:ext cx="190023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1" descr="non_diat_phy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29559" r="58353" b="35242"/>
          <a:stretch>
            <a:fillRect/>
          </a:stretch>
        </p:blipFill>
        <p:spPr bwMode="auto">
          <a:xfrm>
            <a:off x="2563813" y="4640263"/>
            <a:ext cx="18319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5" name="TextBox 12"/>
          <p:cNvSpPr txBox="1">
            <a:spLocks noChangeArrowheads="1"/>
          </p:cNvSpPr>
          <p:nvPr/>
        </p:nvSpPr>
        <p:spPr bwMode="auto">
          <a:xfrm>
            <a:off x="2279650" y="6545263"/>
            <a:ext cx="2525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Non-diatom Phytoplankton</a:t>
            </a:r>
          </a:p>
        </p:txBody>
      </p:sp>
      <p:pic>
        <p:nvPicPr>
          <p:cNvPr id="164876" name="Picture 13" descr="S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29559" r="58261" b="35831"/>
          <a:stretch>
            <a:fillRect/>
          </a:stretch>
        </p:blipFill>
        <p:spPr bwMode="auto">
          <a:xfrm>
            <a:off x="2563813" y="2262188"/>
            <a:ext cx="18319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7" name="Picture 14" descr="zoopl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29559" r="58260" b="35242"/>
          <a:stretch>
            <a:fillRect/>
          </a:stretch>
        </p:blipFill>
        <p:spPr bwMode="auto">
          <a:xfrm>
            <a:off x="4789488" y="0"/>
            <a:ext cx="18034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8" name="TextBox 15"/>
          <p:cNvSpPr txBox="1">
            <a:spLocks noChangeArrowheads="1"/>
          </p:cNvSpPr>
          <p:nvPr/>
        </p:nvSpPr>
        <p:spPr bwMode="auto">
          <a:xfrm>
            <a:off x="3248025" y="4195763"/>
            <a:ext cx="517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SST</a:t>
            </a:r>
          </a:p>
        </p:txBody>
      </p:sp>
      <p:sp>
        <p:nvSpPr>
          <p:cNvPr id="164879" name="TextBox 16"/>
          <p:cNvSpPr txBox="1">
            <a:spLocks noChangeArrowheads="1"/>
          </p:cNvSpPr>
          <p:nvPr/>
        </p:nvSpPr>
        <p:spPr bwMode="auto">
          <a:xfrm>
            <a:off x="5089525" y="1858963"/>
            <a:ext cx="1284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Zooplankton</a:t>
            </a:r>
          </a:p>
        </p:txBody>
      </p:sp>
      <p:pic>
        <p:nvPicPr>
          <p:cNvPr id="164880" name="Picture 17" descr="carb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29559" r="58269" b="35948"/>
          <a:stretch>
            <a:fillRect/>
          </a:stretch>
        </p:blipFill>
        <p:spPr bwMode="auto">
          <a:xfrm>
            <a:off x="4797425" y="4600575"/>
            <a:ext cx="181133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81" name="TextBox 18"/>
          <p:cNvSpPr txBox="1">
            <a:spLocks noChangeArrowheads="1"/>
          </p:cNvSpPr>
          <p:nvPr/>
        </p:nvSpPr>
        <p:spPr bwMode="auto">
          <a:xfrm>
            <a:off x="5497513" y="6535738"/>
            <a:ext cx="49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DIC</a:t>
            </a:r>
          </a:p>
        </p:txBody>
      </p:sp>
      <p:pic>
        <p:nvPicPr>
          <p:cNvPr id="164882" name="Picture 19" descr="bath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32204" r="57993" b="34415"/>
          <a:stretch>
            <a:fillRect/>
          </a:stretch>
        </p:blipFill>
        <p:spPr bwMode="auto">
          <a:xfrm>
            <a:off x="2568575" y="-15875"/>
            <a:ext cx="182721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83" name="TextBox 20"/>
          <p:cNvSpPr txBox="1">
            <a:spLocks noChangeArrowheads="1"/>
          </p:cNvSpPr>
          <p:nvPr/>
        </p:nvSpPr>
        <p:spPr bwMode="auto">
          <a:xfrm>
            <a:off x="2936875" y="1846263"/>
            <a:ext cx="1209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Bathymetry</a:t>
            </a:r>
          </a:p>
        </p:txBody>
      </p:sp>
      <p:pic>
        <p:nvPicPr>
          <p:cNvPr id="164884" name="Picture 21" descr="alkalinit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29767" r="58443" b="35359"/>
          <a:stretch>
            <a:fillRect/>
          </a:stretch>
        </p:blipFill>
        <p:spPr bwMode="auto">
          <a:xfrm>
            <a:off x="4781550" y="2246313"/>
            <a:ext cx="18272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85" name="TextBox 22"/>
          <p:cNvSpPr txBox="1">
            <a:spLocks noChangeArrowheads="1"/>
          </p:cNvSpPr>
          <p:nvPr/>
        </p:nvSpPr>
        <p:spPr bwMode="auto">
          <a:xfrm>
            <a:off x="4997450" y="4203700"/>
            <a:ext cx="1479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>
                <a:solidFill>
                  <a:srgbClr val="000000"/>
                </a:solidFill>
                <a:latin typeface="Franklin Gothic Medium" charset="0"/>
              </a:rPr>
              <a:t>Total Alkalinity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 rot="16200000">
            <a:off x="4464844" y="3563144"/>
            <a:ext cx="7065963" cy="167322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white"/>
                </a:solidFill>
                <a:latin typeface="Franklin Gothic Medium"/>
              </a:rPr>
              <a:t>Environmental Data</a:t>
            </a:r>
            <a:endParaRPr lang="en-US" sz="3200" dirty="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5" name="Picture 24" descr="con_st.t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25" y="530225"/>
            <a:ext cx="1712913" cy="1712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4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/>
                </a:solidFill>
                <a:ea typeface="+mj-ea"/>
                <a:cs typeface="+mj-cs"/>
              </a:rPr>
              <a:t>Partial Roc</a:t>
            </a:r>
            <a:endParaRPr lang="en-US" sz="40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65891" name="Picture 6" descr="Partial Ro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63525"/>
            <a:ext cx="644525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1113" y="415925"/>
            <a:ext cx="403542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Model Statistics</a:t>
            </a:r>
            <a:endParaRPr lang="en-US" sz="44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 descr="Suppl Tabl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6065" r="5852" b="57672"/>
          <a:stretch>
            <a:fillRect/>
          </a:stretch>
        </p:blipFill>
        <p:spPr bwMode="auto">
          <a:xfrm>
            <a:off x="0" y="1093788"/>
            <a:ext cx="89058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132513" y="3238500"/>
            <a:ext cx="1397000" cy="249238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94513" y="3057525"/>
            <a:ext cx="625475" cy="217488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4868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Saupe</a:t>
            </a:r>
            <a:r>
              <a:rPr lang="en-US" i="1" dirty="0" smtClean="0"/>
              <a:t>, Hendricks, and Lieberman. In review.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4218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67938" name="Picture 5" descr="Fig 1NOJ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4775"/>
            <a:ext cx="806767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Box 8"/>
          <p:cNvSpPr txBox="1">
            <a:spLocks noChangeArrowheads="1"/>
          </p:cNvSpPr>
          <p:nvPr/>
        </p:nvSpPr>
        <p:spPr bwMode="auto">
          <a:xfrm>
            <a:off x="3436938" y="-20638"/>
            <a:ext cx="776287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Present</a:t>
            </a:r>
          </a:p>
        </p:txBody>
      </p:sp>
      <p:sp>
        <p:nvSpPr>
          <p:cNvPr id="167940" name="TextBox 9"/>
          <p:cNvSpPr txBox="1">
            <a:spLocks noChangeArrowheads="1"/>
          </p:cNvSpPr>
          <p:nvPr/>
        </p:nvSpPr>
        <p:spPr bwMode="auto">
          <a:xfrm>
            <a:off x="4622800" y="-12700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2021-2040</a:t>
            </a:r>
          </a:p>
        </p:txBody>
      </p:sp>
      <p:sp>
        <p:nvSpPr>
          <p:cNvPr id="167941" name="TextBox 10"/>
          <p:cNvSpPr txBox="1">
            <a:spLocks noChangeArrowheads="1"/>
          </p:cNvSpPr>
          <p:nvPr/>
        </p:nvSpPr>
        <p:spPr bwMode="auto">
          <a:xfrm>
            <a:off x="5989638" y="0"/>
            <a:ext cx="1063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2041-2060</a:t>
            </a:r>
          </a:p>
        </p:txBody>
      </p:sp>
      <p:sp>
        <p:nvSpPr>
          <p:cNvPr id="167942" name="TextBox 11"/>
          <p:cNvSpPr txBox="1">
            <a:spLocks noChangeArrowheads="1"/>
          </p:cNvSpPr>
          <p:nvPr/>
        </p:nvSpPr>
        <p:spPr bwMode="auto">
          <a:xfrm>
            <a:off x="7308850" y="-15875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2081-2100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6400800"/>
            <a:ext cx="4868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2"/>
                </a:solidFill>
              </a:rPr>
              <a:t>Saupe</a:t>
            </a:r>
            <a:r>
              <a:rPr lang="en-US" i="1" dirty="0" smtClean="0">
                <a:solidFill>
                  <a:schemeClr val="bg2"/>
                </a:solidFill>
              </a:rPr>
              <a:t>, Hendricks, and Lieberman. In review.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900" y="73025"/>
            <a:ext cx="6762750" cy="663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800" dirty="0">
                <a:solidFill>
                  <a:prstClr val="white"/>
                </a:solidFill>
                <a:latin typeface="Franklin Gothic Medium"/>
              </a:rPr>
              <a:t>&lt;Ma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395288"/>
            <a:ext cx="1676400" cy="5851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2"/>
                </a:solidFill>
              </a:rPr>
              <a:t>% change from Present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68963" name="Picture 4" descr="Fig 2_percent change_nojasp_NO8.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5080" r="67041" b="56427"/>
          <a:stretch>
            <a:fillRect/>
          </a:stretch>
        </p:blipFill>
        <p:spPr bwMode="auto">
          <a:xfrm>
            <a:off x="-458788" y="490538"/>
            <a:ext cx="4375151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7" descr="Fig 2_percent change_nojasp_NO8.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47832" r="67041" b="11575"/>
          <a:stretch>
            <a:fillRect/>
          </a:stretch>
        </p:blipFill>
        <p:spPr bwMode="auto">
          <a:xfrm>
            <a:off x="2803525" y="2149475"/>
            <a:ext cx="442753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6" descr="lege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37160" r="5518" b="55083"/>
          <a:stretch>
            <a:fillRect/>
          </a:stretch>
        </p:blipFill>
        <p:spPr bwMode="auto">
          <a:xfrm>
            <a:off x="-287338" y="5845175"/>
            <a:ext cx="749458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TextBox 8"/>
          <p:cNvSpPr txBox="1">
            <a:spLocks noChangeArrowheads="1"/>
          </p:cNvSpPr>
          <p:nvPr/>
        </p:nvSpPr>
        <p:spPr bwMode="auto">
          <a:xfrm>
            <a:off x="1203325" y="215900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000000"/>
                </a:solidFill>
                <a:latin typeface="Franklin Gothic Medium" charset="0"/>
              </a:rPr>
              <a:t>Maxent</a:t>
            </a:r>
          </a:p>
        </p:txBody>
      </p:sp>
      <p:sp>
        <p:nvSpPr>
          <p:cNvPr id="168967" name="TextBox 9"/>
          <p:cNvSpPr txBox="1">
            <a:spLocks noChangeArrowheads="1"/>
          </p:cNvSpPr>
          <p:nvPr/>
        </p:nvSpPr>
        <p:spPr bwMode="auto">
          <a:xfrm>
            <a:off x="4875213" y="1995488"/>
            <a:ext cx="823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000000"/>
                </a:solidFill>
                <a:latin typeface="Franklin Gothic Medium" charset="0"/>
              </a:rPr>
              <a:t>GARP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401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Saupe</a:t>
            </a:r>
            <a:r>
              <a:rPr lang="en-US" sz="1800" i="1" dirty="0" smtClean="0"/>
              <a:t>, Hendricks, and Lieberman. In review.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61175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4D4D6"/>
              </a:solidFill>
              <a:latin typeface="Franklin Gothic Medium"/>
            </a:endParaRPr>
          </a:p>
        </p:txBody>
      </p:sp>
      <p:sp>
        <p:nvSpPr>
          <p:cNvPr id="5" name="Vertical Title 4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/>
                </a:solidFill>
                <a:ea typeface="+mj-ea"/>
                <a:cs typeface="+mj-cs"/>
              </a:rPr>
              <a:t>INVASIONS &amp; EXTINCTIONS</a:t>
            </a:r>
            <a:endParaRPr lang="en-US" dirty="0">
              <a:solidFill>
                <a:schemeClr val="accent3"/>
              </a:solidFill>
              <a:ea typeface="+mj-ea"/>
              <a:cs typeface="+mj-cs"/>
            </a:endParaRPr>
          </a:p>
        </p:txBody>
      </p:sp>
      <p:pic>
        <p:nvPicPr>
          <p:cNvPr id="169987" name="Picture 6" descr="Fig 3_ext&amp;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0"/>
            <a:ext cx="51149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351" y="6519446"/>
            <a:ext cx="359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bg1"/>
                </a:solidFill>
              </a:rPr>
              <a:t>Saupe</a:t>
            </a:r>
            <a:r>
              <a:rPr lang="en-US" sz="1600" i="1" dirty="0" smtClean="0">
                <a:solidFill>
                  <a:schemeClr val="bg1"/>
                </a:solidFill>
              </a:rPr>
              <a:t>, Hendricks, and Lieberman. In review.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50850"/>
            <a:ext cx="5867400" cy="5853113"/>
          </a:xfrm>
        </p:spPr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161213" y="2554288"/>
            <a:ext cx="1984375" cy="2816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BD23CC"/>
                </a:solidFill>
                <a:ea typeface="+mn-ea"/>
                <a:cs typeface="+mn-cs"/>
              </a:rPr>
              <a:t>Purple = Present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chemeClr val="accent4"/>
                </a:solidFill>
                <a:ea typeface="+mn-ea"/>
                <a:cs typeface="+mn-cs"/>
              </a:rPr>
              <a:t>Green = Overlap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FF6600"/>
                </a:solidFill>
                <a:ea typeface="+mn-ea"/>
                <a:cs typeface="+mn-cs"/>
              </a:rPr>
              <a:t>Orange = Future</a:t>
            </a:r>
            <a:endParaRPr lang="en-US" dirty="0">
              <a:solidFill>
                <a:srgbClr val="FF6600"/>
              </a:solidFill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6400800" y="431800"/>
            <a:ext cx="2098675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OVERLAP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171012" name="Picture 6" descr="Fig 4_overlapstatsNEW_NOJ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73038"/>
            <a:ext cx="673735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6400800"/>
            <a:ext cx="359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bg1"/>
                </a:solidFill>
              </a:rPr>
              <a:t>Saupe</a:t>
            </a:r>
            <a:r>
              <a:rPr lang="en-US" sz="1600" i="1" dirty="0" smtClean="0">
                <a:solidFill>
                  <a:schemeClr val="bg1"/>
                </a:solidFill>
              </a:rPr>
              <a:t>, Hendricks, and Lieberman. In review.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schizoimplahas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5107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63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92165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92167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92168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92169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92170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92171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92172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92173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92174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92175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92176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92177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92178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92179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92180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92181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92182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92183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2184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9218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8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8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8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8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9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219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2164" name="Rectangle 32"/>
          <p:cNvSpPr>
            <a:spLocks noChangeArrowheads="1"/>
          </p:cNvSpPr>
          <p:nvPr/>
        </p:nvSpPr>
        <p:spPr bwMode="auto">
          <a:xfrm>
            <a:off x="7778750" y="4800600"/>
            <a:ext cx="984250" cy="15875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45834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7850" y="539750"/>
            <a:ext cx="5867400" cy="5853113"/>
          </a:xfrm>
        </p:spPr>
        <p:txBody>
          <a:bodyPr>
            <a:normAutofit fontScale="92500" lnSpcReduction="10000"/>
          </a:bodyPr>
          <a:lstStyle/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C610EB"/>
                </a:solidFill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C610EB"/>
                </a:solidFill>
                <a:ea typeface="+mn-ea"/>
                <a:cs typeface="+mn-cs"/>
              </a:rPr>
              <a:t>Severe reductions in suitable habitat for marine mollusks</a:t>
            </a:r>
          </a:p>
          <a:p>
            <a:pPr marL="366395" lvl="1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dirty="0" smtClean="0">
                <a:solidFill>
                  <a:schemeClr val="accent3"/>
                </a:solidFill>
                <a:ea typeface="+mn-ea"/>
              </a:rPr>
              <a:t>- Population extirpation </a:t>
            </a:r>
          </a:p>
          <a:p>
            <a:pPr marL="366395" lvl="1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dirty="0" smtClean="0">
                <a:solidFill>
                  <a:schemeClr val="accent3"/>
                </a:solidFill>
                <a:ea typeface="+mn-ea"/>
              </a:rPr>
              <a:t>- Similarity to terrestrial realm</a:t>
            </a:r>
          </a:p>
          <a:p>
            <a:pPr marL="823595" lvl="1" indent="-457200" eaLnBrk="1" fontAlgn="auto" hangingPunct="1">
              <a:spcAft>
                <a:spcPts val="0"/>
              </a:spcAft>
              <a:buFontTx/>
              <a:buChar char="-"/>
              <a:defRPr/>
            </a:pPr>
            <a:endParaRPr lang="en-US" sz="2400" dirty="0">
              <a:solidFill>
                <a:srgbClr val="C610EB"/>
              </a:solidFill>
              <a:ea typeface="+mn-ea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>
                <a:solidFill>
                  <a:srgbClr val="6DCFEB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6DCFEB"/>
                </a:solidFill>
                <a:ea typeface="+mn-ea"/>
                <a:cs typeface="+mn-cs"/>
              </a:rPr>
              <a:t>Species are not predicted to respond in unison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rgbClr val="6DCFEB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No northward expansion</a:t>
            </a:r>
          </a:p>
          <a:p>
            <a:pPr marL="366395" lvl="1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- Differs from terrestrial realm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solidFill>
                <a:schemeClr val="accent2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chemeClr val="accent4"/>
                </a:solidFill>
                <a:ea typeface="+mn-ea"/>
                <a:cs typeface="+mn-cs"/>
              </a:rPr>
              <a:t> Community reorganization potential</a:t>
            </a:r>
          </a:p>
          <a:p>
            <a:pPr marL="45720" indent="0" eaLnBrk="1" fontAlgn="auto" hangingPunct="1">
              <a:spcAft>
                <a:spcPts val="0"/>
              </a:spcAft>
              <a:buFont typeface="Wingdings 2" charset="0"/>
              <a:buNone/>
              <a:defRPr/>
            </a:pPr>
            <a:endParaRPr lang="en-US" dirty="0">
              <a:solidFill>
                <a:schemeClr val="accent3"/>
              </a:solidFill>
              <a:ea typeface="+mn-ea"/>
              <a:cs typeface="+mn-cs"/>
            </a:endParaRPr>
          </a:p>
          <a:p>
            <a:pPr marL="274320" eaLnBrk="1" fontAlgn="auto" hangingPunct="1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5638" y="279400"/>
            <a:ext cx="2030412" cy="1673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CONCLUSIONS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8" name="Picture 7" descr="con_s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13" y="1920875"/>
            <a:ext cx="1712912" cy="171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826375" cy="4114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University of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Kansas – Lieberman, Beach, Farrell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Ohio </a:t>
            </a:r>
            <a:r>
              <a:rPr lang="en-US" dirty="0">
                <a:ea typeface="ＭＳ Ｐゴシック" charset="0"/>
                <a:cs typeface="ＭＳ Ｐゴシック" charset="0"/>
              </a:rPr>
              <a:t>University –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Stigall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Cincinnati Museum </a:t>
            </a:r>
            <a:r>
              <a:rPr lang="en-US" dirty="0">
                <a:ea typeface="ＭＳ Ｐゴシック" charset="0"/>
                <a:cs typeface="ＭＳ Ｐゴシック" charset="0"/>
              </a:rPr>
              <a:t>Center –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Hunda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Miami </a:t>
            </a:r>
            <a:r>
              <a:rPr lang="en-US" dirty="0">
                <a:ea typeface="ＭＳ Ｐゴシック" charset="0"/>
                <a:cs typeface="ＭＳ Ｐゴシック" charset="0"/>
              </a:rPr>
              <a:t>University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–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Hauer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San José State </a:t>
            </a:r>
            <a:r>
              <a:rPr lang="en-US" dirty="0">
                <a:ea typeface="ＭＳ Ｐゴシック" charset="0"/>
                <a:cs typeface="ＭＳ Ｐゴシック" charset="0"/>
              </a:rPr>
              <a:t>University –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Hendricks</a:t>
            </a:r>
          </a:p>
          <a:p>
            <a:pPr lvl="1"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Florida Museum of Natural </a:t>
            </a:r>
            <a:r>
              <a:rPr lang="en-US" dirty="0">
                <a:ea typeface="ＭＳ Ｐゴシック" charset="0"/>
                <a:cs typeface="ＭＳ Ｐゴシック" charset="0"/>
              </a:rPr>
              <a:t>History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–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Portell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Museums and Universities Participating in </a:t>
            </a:r>
            <a:r>
              <a:rPr lang="en-US" sz="4400" dirty="0" err="1" smtClean="0">
                <a:solidFill>
                  <a:schemeClr val="bg2"/>
                </a:solidFill>
              </a:rPr>
              <a:t>PaleoNICHES</a:t>
            </a:r>
            <a:r>
              <a:rPr lang="en-US" sz="4400" dirty="0" smtClean="0">
                <a:solidFill>
                  <a:schemeClr val="bg2"/>
                </a:solidFill>
              </a:rPr>
              <a:t>-TCN ADBC Grant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3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Databasing</a:t>
            </a:r>
            <a:r>
              <a:rPr lang="en-US" sz="4400" dirty="0" smtClean="0">
                <a:solidFill>
                  <a:schemeClr val="bg2"/>
                </a:solidFill>
              </a:rPr>
              <a:t> Specimens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33" y="1219200"/>
            <a:ext cx="55184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24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248400" cy="441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Georeferencing</a:t>
            </a:r>
            <a:r>
              <a:rPr lang="en-US" sz="4400" dirty="0" smtClean="0">
                <a:solidFill>
                  <a:schemeClr val="bg2"/>
                </a:solidFill>
              </a:rPr>
              <a:t> Localities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68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325852"/>
              </p:ext>
            </p:extLst>
          </p:nvPr>
        </p:nvGraphicFramePr>
        <p:xfrm>
          <a:off x="228600" y="1682750"/>
          <a:ext cx="8632122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8" name="Document" r:id="rId4" imgW="6096000" imgH="1663700" progId="Word.Document.12">
                  <p:embed/>
                </p:oleObj>
              </mc:Choice>
              <mc:Fallback>
                <p:oleObj name="Document" r:id="rId4" imgW="6096000" imgH="166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682750"/>
                        <a:ext cx="8632122" cy="235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711272"/>
              </p:ext>
            </p:extLst>
          </p:nvPr>
        </p:nvGraphicFramePr>
        <p:xfrm>
          <a:off x="0" y="4876800"/>
          <a:ext cx="9144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9" name="Document" r:id="rId7" imgW="6096000" imgH="558800" progId="Word.Document.12">
                  <p:embed/>
                </p:oleObj>
              </mc:Choice>
              <mc:Fallback>
                <p:oleObj name="Document" r:id="rId7" imgW="6096000" imgH="55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876800"/>
                        <a:ext cx="9144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Specimens and Localities for ADBC Grant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19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3187"/>
            <a:ext cx="6858000" cy="464661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Digital Atlases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61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79488"/>
          </a:xfrm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17526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Times" charset="0"/>
              <a:buNone/>
            </a:pPr>
            <a:r>
              <a:rPr lang="en-US">
                <a:ea typeface="ＭＳ Ｐゴシック" charset="0"/>
                <a:cs typeface="ＭＳ Ｐゴシック" charset="0"/>
              </a:rPr>
              <a:t>Biodiversity studies using GIS and ENM techniques provide significant insight into macroevolution and the history of life</a:t>
            </a:r>
          </a:p>
        </p:txBody>
      </p:sp>
      <p:pic>
        <p:nvPicPr>
          <p:cNvPr id="173059" name="Picture 4" descr="DSCN08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90600"/>
          </a:xfrm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pic>
        <p:nvPicPr>
          <p:cNvPr id="175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11488"/>
            <a:ext cx="57912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4"/>
          <p:cNvSpPr>
            <a:spLocks noChangeArrowheads="1"/>
          </p:cNvSpPr>
          <p:nvPr/>
        </p:nvSpPr>
        <p:spPr bwMode="auto">
          <a:xfrm>
            <a:off x="228600" y="990600"/>
            <a:ext cx="8610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3200"/>
              <a:t>Rich repositories built up by generations of paleontologists preserve critically relevant data bearing on evolution, the history of life, and ecology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ebermanLabPic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5" y="457200"/>
            <a:ext cx="7848095" cy="4114800"/>
          </a:xfrm>
          <a:prstGeom prst="rect">
            <a:avLst/>
          </a:prstGeom>
        </p:spPr>
      </p:pic>
      <p:pic>
        <p:nvPicPr>
          <p:cNvPr id="5" name="Picture 12" descr="alycia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52571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Jon-Hendricks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80" y="3733800"/>
            <a:ext cx="239522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128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aeckel47_600_900"/>
          <p:cNvPicPr>
            <a:picLocks noChangeAspect="1" noChangeArrowheads="1"/>
          </p:cNvPicPr>
          <p:nvPr/>
        </p:nvPicPr>
        <p:blipFill>
          <a:blip r:embed="rId4">
            <a:lum bright="50000" contrast="-52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685800" y="1295400"/>
            <a:ext cx="4724400" cy="356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</a:rPr>
              <a:t>MacFadden</a:t>
            </a:r>
            <a:r>
              <a:rPr lang="en-US" sz="2400" dirty="0">
                <a:solidFill>
                  <a:schemeClr val="bg1"/>
                </a:solidFill>
              </a:rPr>
              <a:t> and P. </a:t>
            </a:r>
            <a:r>
              <a:rPr lang="en-US" sz="2400" dirty="0" err="1" smtClean="0">
                <a:solidFill>
                  <a:schemeClr val="bg1"/>
                </a:solidFill>
              </a:rPr>
              <a:t>Soltis</a:t>
            </a:r>
            <a:r>
              <a:rPr lang="en-US" sz="2400" dirty="0" smtClean="0">
                <a:solidFill>
                  <a:schemeClr val="bg1"/>
                </a:solidFill>
              </a:rPr>
              <a:t> (FLMNH)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Stigall</a:t>
            </a:r>
            <a:r>
              <a:rPr lang="en-US" sz="2400" dirty="0">
                <a:solidFill>
                  <a:schemeClr val="bg1"/>
                </a:solidFill>
              </a:rPr>
              <a:t> (Ohio U.)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J. Hendricks (San Jose State U.)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C. Myers, E. </a:t>
            </a:r>
            <a:r>
              <a:rPr lang="en-US" sz="2400" dirty="0" err="1">
                <a:solidFill>
                  <a:schemeClr val="bg1"/>
                </a:solidFill>
              </a:rPr>
              <a:t>Saupe</a:t>
            </a:r>
            <a:r>
              <a:rPr lang="en-US" sz="2400" dirty="0">
                <a:solidFill>
                  <a:schemeClr val="bg1"/>
                </a:solidFill>
              </a:rPr>
              <a:t> (KU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R. </a:t>
            </a:r>
            <a:r>
              <a:rPr lang="en-US" sz="2400" dirty="0" err="1" smtClean="0">
                <a:solidFill>
                  <a:schemeClr val="bg1"/>
                </a:solidFill>
              </a:rPr>
              <a:t>Portell</a:t>
            </a:r>
            <a:r>
              <a:rPr lang="en-US" sz="2400" dirty="0" smtClean="0">
                <a:solidFill>
                  <a:schemeClr val="bg1"/>
                </a:solidFill>
              </a:rPr>
              <a:t> (FLMNH)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P. Halloran (Hadley Climate Centre)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U. Farrell, J. Beach (KU)</a:t>
            </a:r>
          </a:p>
          <a:p>
            <a:pPr marL="457200" indent="-457200" algn="l">
              <a:spcBef>
                <a:spcPct val="20000"/>
              </a:spcBef>
              <a:buSzPct val="100000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895600" y="265113"/>
            <a:ext cx="2573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Thanks to: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4800600"/>
            <a:ext cx="7826375" cy="1995488"/>
          </a:xfrm>
        </p:spPr>
        <p:txBody>
          <a:bodyPr/>
          <a:lstStyle/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Funding</a:t>
            </a:r>
          </a:p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ADBC &amp; Emerging Frontiers</a:t>
            </a:r>
            <a:endParaRPr lang="en-US" sz="2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Systematic Biology</a:t>
            </a:r>
          </a:p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</a:t>
            </a: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Sedimentary Geology &amp; </a:t>
            </a:r>
            <a:r>
              <a:rPr lang="en-US" sz="2400" dirty="0" err="1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Paleobiology</a:t>
            </a:r>
            <a:endParaRPr lang="en-US" sz="2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792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571732"/>
              </p:ext>
            </p:extLst>
          </p:nvPr>
        </p:nvGraphicFramePr>
        <p:xfrm>
          <a:off x="6934200" y="3505200"/>
          <a:ext cx="14478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35" name="Image" r:id="rId5" imgW="2107937" imgH="2107937" progId="">
                  <p:embed/>
                </p:oleObj>
              </mc:Choice>
              <mc:Fallback>
                <p:oleObj name="Image" r:id="rId5" imgW="2107937" imgH="2107937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3505200"/>
                        <a:ext cx="14478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schizoimpj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51865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211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94213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94214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94215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94216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94217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94218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94219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94220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94221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94222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94223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94224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94225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94226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94227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94228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94229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94230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94231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4232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94233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4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7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423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4212" name="Rectangle 32"/>
          <p:cNvSpPr>
            <a:spLocks noChangeArrowheads="1"/>
          </p:cNvSpPr>
          <p:nvPr/>
        </p:nvSpPr>
        <p:spPr bwMode="auto">
          <a:xfrm>
            <a:off x="7743825" y="4660900"/>
            <a:ext cx="981075" cy="13970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66929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schizoimperh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517063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259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96261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96262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96263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96264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96265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96266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96267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96268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96269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96270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96271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96272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96273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96274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96275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96276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96277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96278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96279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6280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9628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2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3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5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628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6260" name="Rectangle 32"/>
          <p:cNvSpPr>
            <a:spLocks noChangeArrowheads="1"/>
          </p:cNvSpPr>
          <p:nvPr/>
        </p:nvSpPr>
        <p:spPr bwMode="auto">
          <a:xfrm>
            <a:off x="7743825" y="4549775"/>
            <a:ext cx="974725" cy="11430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09361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schizoimplrhen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91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3" descr="schizo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81575"/>
            <a:ext cx="1752600" cy="1409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307" name="Group 4"/>
          <p:cNvGrpSpPr>
            <a:grpSpLocks/>
          </p:cNvGrpSpPr>
          <p:nvPr/>
        </p:nvGrpSpPr>
        <p:grpSpPr bwMode="auto">
          <a:xfrm>
            <a:off x="7542213" y="3732213"/>
            <a:ext cx="1265237" cy="2652712"/>
            <a:chOff x="3522" y="755"/>
            <a:chExt cx="797" cy="1671"/>
          </a:xfrm>
        </p:grpSpPr>
        <p:sp>
          <p:nvSpPr>
            <p:cNvPr id="98309" name="Rectangle 5"/>
            <p:cNvSpPr>
              <a:spLocks noChangeArrowheads="1"/>
            </p:cNvSpPr>
            <p:nvPr/>
          </p:nvSpPr>
          <p:spPr bwMode="auto">
            <a:xfrm>
              <a:off x="3552" y="768"/>
              <a:ext cx="720" cy="16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>
                <a:solidFill>
                  <a:schemeClr val="bg1"/>
                </a:solidFill>
                <a:latin typeface="Arial Black" charset="0"/>
              </a:endParaRPr>
            </a:p>
          </p:txBody>
        </p:sp>
        <p:grpSp>
          <p:nvGrpSpPr>
            <p:cNvPr id="98310" name="Group 6"/>
            <p:cNvGrpSpPr>
              <a:grpSpLocks/>
            </p:cNvGrpSpPr>
            <p:nvPr/>
          </p:nvGrpSpPr>
          <p:grpSpPr bwMode="auto">
            <a:xfrm>
              <a:off x="3522" y="755"/>
              <a:ext cx="797" cy="1671"/>
              <a:chOff x="3382" y="854"/>
              <a:chExt cx="797" cy="1671"/>
            </a:xfrm>
          </p:grpSpPr>
          <p:sp>
            <p:nvSpPr>
              <p:cNvPr id="98311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264" y="2237"/>
                <a:ext cx="3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Givetian</a:t>
                </a:r>
              </a:p>
            </p:txBody>
          </p:sp>
          <p:sp>
            <p:nvSpPr>
              <p:cNvPr id="9831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3241" y="1573"/>
                <a:ext cx="42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Frasnian</a:t>
                </a:r>
              </a:p>
            </p:txBody>
          </p:sp>
          <p:sp>
            <p:nvSpPr>
              <p:cNvPr id="98313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3305" y="931"/>
                <a:ext cx="29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>
                    <a:solidFill>
                      <a:schemeClr val="bg1"/>
                    </a:solidFill>
                    <a:latin typeface="Arial" charset="0"/>
                  </a:rPr>
                  <a:t>Fam.</a:t>
                </a:r>
              </a:p>
            </p:txBody>
          </p:sp>
          <p:sp>
            <p:nvSpPr>
              <p:cNvPr id="98314" name="Text Box 10"/>
              <p:cNvSpPr txBox="1">
                <a:spLocks noChangeArrowheads="1"/>
              </p:cNvSpPr>
              <p:nvPr/>
            </p:nvSpPr>
            <p:spPr bwMode="auto">
              <a:xfrm>
                <a:off x="3579" y="2381"/>
                <a:ext cx="4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varcus</a:t>
                </a:r>
              </a:p>
            </p:txBody>
          </p:sp>
          <p:sp>
            <p:nvSpPr>
              <p:cNvPr id="98315" name="Text Box 11"/>
              <p:cNvSpPr txBox="1">
                <a:spLocks noChangeArrowheads="1"/>
              </p:cNvSpPr>
              <p:nvPr/>
            </p:nvSpPr>
            <p:spPr bwMode="auto">
              <a:xfrm>
                <a:off x="3555" y="2112"/>
                <a:ext cx="5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disparilis</a:t>
                </a:r>
              </a:p>
            </p:txBody>
          </p:sp>
          <p:sp>
            <p:nvSpPr>
              <p:cNvPr id="98316" name="Text Box 12"/>
              <p:cNvSpPr txBox="1">
                <a:spLocks noChangeArrowheads="1"/>
              </p:cNvSpPr>
              <p:nvPr/>
            </p:nvSpPr>
            <p:spPr bwMode="auto">
              <a:xfrm>
                <a:off x="3543" y="1792"/>
                <a:ext cx="55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transitans</a:t>
                </a:r>
              </a:p>
            </p:txBody>
          </p:sp>
          <p:sp>
            <p:nvSpPr>
              <p:cNvPr id="98317" name="Text Box 13"/>
              <p:cNvSpPr txBox="1">
                <a:spLocks noChangeArrowheads="1"/>
              </p:cNvSpPr>
              <p:nvPr/>
            </p:nvSpPr>
            <p:spPr bwMode="auto">
              <a:xfrm>
                <a:off x="3567" y="1920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falsiovalis</a:t>
                </a:r>
              </a:p>
            </p:txBody>
          </p:sp>
          <p:sp>
            <p:nvSpPr>
              <p:cNvPr id="98318" name="Text Box 14"/>
              <p:cNvSpPr txBox="1">
                <a:spLocks noChangeArrowheads="1"/>
              </p:cNvSpPr>
              <p:nvPr/>
            </p:nvSpPr>
            <p:spPr bwMode="auto">
              <a:xfrm>
                <a:off x="3459" y="2288"/>
                <a:ext cx="7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hermanni-cristatus</a:t>
                </a:r>
              </a:p>
            </p:txBody>
          </p:sp>
          <p:sp>
            <p:nvSpPr>
              <p:cNvPr id="98319" name="Text Box 15"/>
              <p:cNvSpPr txBox="1">
                <a:spLocks noChangeArrowheads="1"/>
              </p:cNvSpPr>
              <p:nvPr/>
            </p:nvSpPr>
            <p:spPr bwMode="auto">
              <a:xfrm>
                <a:off x="3591" y="1405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jamieae</a:t>
                </a:r>
              </a:p>
            </p:txBody>
          </p:sp>
          <p:sp>
            <p:nvSpPr>
              <p:cNvPr id="98320" name="Text Box 16"/>
              <p:cNvSpPr txBox="1">
                <a:spLocks noChangeArrowheads="1"/>
              </p:cNvSpPr>
              <p:nvPr/>
            </p:nvSpPr>
            <p:spPr bwMode="auto">
              <a:xfrm>
                <a:off x="3495" y="1152"/>
                <a:ext cx="6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linguiformis</a:t>
                </a:r>
              </a:p>
            </p:txBody>
          </p:sp>
          <p:sp>
            <p:nvSpPr>
              <p:cNvPr id="98321" name="Text Box 17"/>
              <p:cNvSpPr txBox="1">
                <a:spLocks noChangeArrowheads="1"/>
              </p:cNvSpPr>
              <p:nvPr/>
            </p:nvSpPr>
            <p:spPr bwMode="auto">
              <a:xfrm>
                <a:off x="3567" y="1296"/>
                <a:ext cx="5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rhenana</a:t>
                </a:r>
              </a:p>
            </p:txBody>
          </p:sp>
          <p:sp>
            <p:nvSpPr>
              <p:cNvPr id="98322" name="Text Box 18"/>
              <p:cNvSpPr txBox="1">
                <a:spLocks noChangeArrowheads="1"/>
              </p:cNvSpPr>
              <p:nvPr/>
            </p:nvSpPr>
            <p:spPr bwMode="auto">
              <a:xfrm>
                <a:off x="3591" y="1680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punctata</a:t>
                </a:r>
              </a:p>
            </p:txBody>
          </p:sp>
          <p:sp>
            <p:nvSpPr>
              <p:cNvPr id="98323" name="Text Box 19"/>
              <p:cNvSpPr txBox="1">
                <a:spLocks noChangeArrowheads="1"/>
              </p:cNvSpPr>
              <p:nvPr/>
            </p:nvSpPr>
            <p:spPr bwMode="auto">
              <a:xfrm>
                <a:off x="3591" y="1536"/>
                <a:ext cx="4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hassi</a:t>
                </a:r>
              </a:p>
            </p:txBody>
          </p:sp>
          <p:sp>
            <p:nvSpPr>
              <p:cNvPr id="98324" name="Text Box 20"/>
              <p:cNvSpPr txBox="1">
                <a:spLocks noChangeArrowheads="1"/>
              </p:cNvSpPr>
              <p:nvPr/>
            </p:nvSpPr>
            <p:spPr bwMode="auto">
              <a:xfrm>
                <a:off x="3603" y="864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crepida</a:t>
                </a:r>
              </a:p>
            </p:txBody>
          </p:sp>
          <p:sp>
            <p:nvSpPr>
              <p:cNvPr id="98325" name="Text Box 21"/>
              <p:cNvSpPr txBox="1">
                <a:spLocks noChangeArrowheads="1"/>
              </p:cNvSpPr>
              <p:nvPr/>
            </p:nvSpPr>
            <p:spPr bwMode="auto">
              <a:xfrm>
                <a:off x="3519" y="1008"/>
                <a:ext cx="6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900" i="1">
                    <a:solidFill>
                      <a:schemeClr val="bg1"/>
                    </a:solidFill>
                    <a:latin typeface="Arial" charset="0"/>
                  </a:rPr>
                  <a:t>triangularis</a:t>
                </a:r>
              </a:p>
            </p:txBody>
          </p:sp>
          <p:grpSp>
            <p:nvGrpSpPr>
              <p:cNvPr id="98326" name="Group 22"/>
              <p:cNvGrpSpPr>
                <a:grpSpLocks/>
              </p:cNvGrpSpPr>
              <p:nvPr/>
            </p:nvGrpSpPr>
            <p:grpSpPr bwMode="auto">
              <a:xfrm>
                <a:off x="3408" y="864"/>
                <a:ext cx="720" cy="1632"/>
                <a:chOff x="3408" y="864"/>
                <a:chExt cx="720" cy="1632"/>
              </a:xfrm>
            </p:grpSpPr>
            <p:sp>
              <p:nvSpPr>
                <p:cNvPr id="98327" name="Line 23"/>
                <p:cNvSpPr>
                  <a:spLocks noChangeShapeType="1"/>
                </p:cNvSpPr>
                <p:nvPr/>
              </p:nvSpPr>
              <p:spPr bwMode="auto">
                <a:xfrm>
                  <a:off x="3508" y="864"/>
                  <a:ext cx="0" cy="163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8328" name="Group 24"/>
                <p:cNvGrpSpPr>
                  <a:grpSpLocks/>
                </p:cNvGrpSpPr>
                <p:nvPr/>
              </p:nvGrpSpPr>
              <p:grpSpPr bwMode="auto">
                <a:xfrm>
                  <a:off x="3408" y="864"/>
                  <a:ext cx="720" cy="1632"/>
                  <a:chOff x="528" y="576"/>
                  <a:chExt cx="1728" cy="3120"/>
                </a:xfrm>
              </p:grpSpPr>
              <p:sp>
                <p:nvSpPr>
                  <p:cNvPr id="9832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576"/>
                    <a:ext cx="1728" cy="31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152"/>
                    <a:ext cx="1728" cy="17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1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816"/>
                    <a:ext cx="1488" cy="57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1488" cy="144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160"/>
                    <a:ext cx="1488" cy="24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592"/>
                    <a:ext cx="1488" cy="720"/>
                  </a:xfrm>
                  <a:prstGeom prst="rect">
                    <a:avLst/>
                  </a:prstGeom>
                  <a:noFill/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900">
                      <a:solidFill>
                        <a:schemeClr val="bg1"/>
                      </a:solidFill>
                      <a:latin typeface="Arial Black" charset="0"/>
                    </a:endParaRPr>
                  </a:p>
                </p:txBody>
              </p:sp>
              <p:sp>
                <p:nvSpPr>
                  <p:cNvPr id="9833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3552"/>
                    <a:ext cx="148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8308" name="Rectangle 32"/>
          <p:cNvSpPr>
            <a:spLocks noChangeArrowheads="1"/>
          </p:cNvSpPr>
          <p:nvPr/>
        </p:nvSpPr>
        <p:spPr bwMode="auto">
          <a:xfrm>
            <a:off x="7740650" y="4422775"/>
            <a:ext cx="981075" cy="127000"/>
          </a:xfrm>
          <a:prstGeom prst="rect">
            <a:avLst/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88499"/>
      </p:ext>
    </p:extLst>
  </p:cSld>
  <p:clrMapOvr>
    <a:masterClrMapping/>
  </p:clrMapOvr>
  <p:transition xmlns:p14="http://schemas.microsoft.com/office/powerpoint/2010/main" advClick="0" advTm="1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storming Session">
  <a:themeElements>
    <a:clrScheme name="Brainstorming Session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Brainstorming Sess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0" charset="0"/>
          </a:defRPr>
        </a:defPPr>
      </a:lstStyle>
    </a:lnDef>
  </a:objectDefaults>
  <a:extraClrSchemeLst>
    <a:extraClrScheme>
      <a:clrScheme name="Brainstorming Session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storming Session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storming Session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storming Session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storming Session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rid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Zip 100:Lectures/417(fa02):417mastertemplate2</Template>
  <TotalTime>9692</TotalTime>
  <Words>1677</Words>
  <Application>Microsoft Macintosh PowerPoint</Application>
  <PresentationFormat>On-screen Show (4:3)</PresentationFormat>
  <Paragraphs>490</Paragraphs>
  <Slides>69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Brainstorming Session</vt:lpstr>
      <vt:lpstr>Grid</vt:lpstr>
      <vt:lpstr>Document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Paleontological data enabling new syntheses in ecology and evolution</vt:lpstr>
      <vt:lpstr>PowerPoint Presentation</vt:lpstr>
      <vt:lpstr>PowerPoint Presentation</vt:lpstr>
      <vt:lpstr>PowerPoint Presentation</vt:lpstr>
      <vt:lpstr>PowerPoint Presentation</vt:lpstr>
      <vt:lpstr>Typical Cambrian Fossils: Shells, Exoskeletons</vt:lpstr>
      <vt:lpstr>PowerPoint Presentation</vt:lpstr>
      <vt:lpstr>Georeferencing Data</vt:lpstr>
      <vt:lpstr>Calculating Geographic Range</vt:lpstr>
      <vt:lpstr>PowerPoint Presentation</vt:lpstr>
      <vt:lpstr>PowerPoint Presentation</vt:lpstr>
      <vt:lpstr>PowerPoint Presentation</vt:lpstr>
      <vt:lpstr>Competition and Macroevolution</vt:lpstr>
      <vt:lpstr>PowerPoint Presentation</vt:lpstr>
      <vt:lpstr>Cretaceous Western Interior Seaway</vt:lpstr>
      <vt:lpstr>Sharks</vt:lpstr>
      <vt:lpstr>Mosasaurs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there statistical evidence for competitive replacement?</vt:lpstr>
      <vt:lpstr>Results</vt:lpstr>
      <vt:lpstr>PowerPoint Presentation</vt:lpstr>
      <vt:lpstr>PowerPoint Presentation</vt:lpstr>
      <vt:lpstr>PowerPoint Presentation</vt:lpstr>
      <vt:lpstr>Future Projections </vt:lpstr>
      <vt:lpstr>OUTLINE</vt:lpstr>
      <vt:lpstr>Ecological Niche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OCCURRENCE POINTS</vt:lpstr>
      <vt:lpstr>PowerPoint Presentation</vt:lpstr>
      <vt:lpstr>Partial Roc</vt:lpstr>
      <vt:lpstr>PowerPoint Presentation</vt:lpstr>
      <vt:lpstr>PowerPoint Presentation</vt:lpstr>
      <vt:lpstr>% change from Present</vt:lpstr>
      <vt:lpstr>INVASIONS &amp; EXTINCTIONS</vt:lpstr>
      <vt:lpstr>OVERLAP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PowerPoint Presentation</vt:lpstr>
      <vt:lpstr>PowerPoint Presentation</vt:lpstr>
    </vt:vector>
  </TitlesOfParts>
  <Company>Geology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Ian Rowell</dc:creator>
  <cp:lastModifiedBy>Bruce Lieberman</cp:lastModifiedBy>
  <cp:revision>206</cp:revision>
  <dcterms:created xsi:type="dcterms:W3CDTF">2012-03-05T18:27:18Z</dcterms:created>
  <dcterms:modified xsi:type="dcterms:W3CDTF">2012-04-28T13:45:40Z</dcterms:modified>
</cp:coreProperties>
</file>