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8" r:id="rId2"/>
    <p:sldMasterId id="2147483700" r:id="rId3"/>
    <p:sldMasterId id="2147483702" r:id="rId4"/>
    <p:sldMasterId id="2147483704" r:id="rId5"/>
    <p:sldMasterId id="2147483706" r:id="rId6"/>
    <p:sldMasterId id="2147483708" r:id="rId7"/>
    <p:sldMasterId id="2147483710" r:id="rId8"/>
    <p:sldMasterId id="2147483712" r:id="rId9"/>
  </p:sldMasterIdLst>
  <p:notesMasterIdLst>
    <p:notesMasterId r:id="rId22"/>
  </p:notesMasterIdLst>
  <p:handoutMasterIdLst>
    <p:handoutMasterId r:id="rId23"/>
  </p:handoutMasterIdLst>
  <p:sldIdLst>
    <p:sldId id="256" r:id="rId10"/>
    <p:sldId id="423" r:id="rId11"/>
    <p:sldId id="424" r:id="rId12"/>
    <p:sldId id="425" r:id="rId13"/>
    <p:sldId id="426" r:id="rId14"/>
    <p:sldId id="432" r:id="rId15"/>
    <p:sldId id="427" r:id="rId16"/>
    <p:sldId id="428" r:id="rId17"/>
    <p:sldId id="431" r:id="rId18"/>
    <p:sldId id="433" r:id="rId19"/>
    <p:sldId id="429" r:id="rId20"/>
    <p:sldId id="430" r:id="rId21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4407" autoAdjust="0"/>
  </p:normalViewPr>
  <p:slideViewPr>
    <p:cSldViewPr>
      <p:cViewPr varScale="1">
        <p:scale>
          <a:sx n="77" d="100"/>
          <a:sy n="77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E9432-B796-4106-880D-97881AEA84D2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96BD84-62BF-4215-A565-C5A34D1A8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2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1963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88" y="0"/>
            <a:ext cx="3014662" cy="461963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558F15-37BC-4D8F-A54B-A44B3D01193C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029" tIns="45514" rIns="91029" bIns="455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4663" cy="461962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88" y="8777288"/>
            <a:ext cx="3014662" cy="461962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3FF869-4EC4-4400-8910-45BA5E60D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2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FCF3F-0F7E-4AE9-B4D4-17DF3BE7FA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7000">
              <a:schemeClr val="tx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9E9FB1-DCA7-463D-AA23-574506BCE33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0C03-7361-442E-8D12-5E4080F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E9A8E6-C57F-4778-90E5-81A8EB6463E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240E-2BA7-466E-B76E-2D51F967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9DFD6A-A70B-4DAC-85E7-6BF03DD2749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C562-1A5F-40D6-BEDB-476CD62CB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3A82-62B2-40C8-8A4C-53B4EB46640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E356-9EE1-4622-B522-B4A3C4A9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3E99-09F3-4F4B-B904-0C80C48525D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ED94-DE1F-4D5E-A002-05911F547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D98E-70C7-4BFF-898D-9B2C26AD2B9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4AB5-9AD7-431B-97F4-12EA36744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D6BA-800D-41D1-B66E-BCF898670BC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F634-4FB4-4C16-BA00-A626A55FC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FCA2-9EA3-4B96-8FAD-E030D933C87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EDEE-53F3-4DB7-A68D-1886686B9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1618-DBD2-43F2-BD66-B4F3485E60C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2197-0BB8-403A-BAFE-075294982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16A-7E19-4E66-A8F9-D57633F2B11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969AE-9045-485F-BBD8-5DB851186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27E-F063-4A40-A8D8-CBE58FF0C55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247E-A90D-4696-95BD-3A2EB7E11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45535C-C4CA-4F0D-932F-EC650C0A466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60360-AF51-4C84-A329-06FE4D2CB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7000">
              <a:schemeClr val="tx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A3B624-3D31-4A43-8DB2-8B22F850EBF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4E7BA-6F53-487D-94B5-BD757281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288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288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1D2ED1-A147-4C1A-8F8A-BDA906A90C1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C366-12A7-4D5F-B5F7-4CB30900F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2DCB16-8A3D-4CBA-B437-3F6EE04FFC2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8309-2959-43C8-B182-7AF45343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BFD730-2B6B-487E-939D-170C3554D45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45E5-E000-41F8-A56F-AD21D6DF3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3EC5EB-8CDB-4161-9A15-05ED8FFE797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F63C-561D-44D9-8ECF-DE232AF25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B6D0EF-1611-45D5-AEB4-2AECB73D316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5243-E19E-44EB-AA07-7759F108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860421-4C4F-436F-8F71-CEBFD005ACC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457F-87E4-4A32-A285-3E0FB5EAA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idigbio.org/wiki/_detail/idigbio_logo_rgb.png?id=idigbio_logo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28600" y="6457950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BD80752-0BCA-4BC7-AD05-1AF826BD5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381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0"/>
            <a:ext cx="4762500" cy="233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rot="21435692">
            <a:off x="-10088" y="67822"/>
            <a:ext cx="9174161" cy="3741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5772"/>
              <a:gd name="connsiteY0" fmla="*/ 9247 h 10668"/>
              <a:gd name="connsiteX1" fmla="*/ 1620 w 5772"/>
              <a:gd name="connsiteY1" fmla="*/ 7 h 10668"/>
              <a:gd name="connsiteX2" fmla="*/ 4110 w 5772"/>
              <a:gd name="connsiteY2" fmla="*/ 9289 h 10668"/>
              <a:gd name="connsiteX3" fmla="*/ 5772 w 5772"/>
              <a:gd name="connsiteY3" fmla="*/ 8281 h 10668"/>
              <a:gd name="connsiteX0" fmla="*/ 0 w 5767"/>
              <a:gd name="connsiteY0" fmla="*/ 7104 h 11097"/>
              <a:gd name="connsiteX1" fmla="*/ 1615 w 5767"/>
              <a:gd name="connsiteY1" fmla="*/ 436 h 11097"/>
              <a:gd name="connsiteX2" fmla="*/ 4105 w 5767"/>
              <a:gd name="connsiteY2" fmla="*/ 9718 h 11097"/>
              <a:gd name="connsiteX3" fmla="*/ 5767 w 5767"/>
              <a:gd name="connsiteY3" fmla="*/ 8710 h 11097"/>
              <a:gd name="connsiteX0" fmla="*/ 0 w 5765"/>
              <a:gd name="connsiteY0" fmla="*/ 7104 h 15312"/>
              <a:gd name="connsiteX1" fmla="*/ 1615 w 5765"/>
              <a:gd name="connsiteY1" fmla="*/ 436 h 15312"/>
              <a:gd name="connsiteX2" fmla="*/ 4105 w 5765"/>
              <a:gd name="connsiteY2" fmla="*/ 9718 h 15312"/>
              <a:gd name="connsiteX3" fmla="*/ 5765 w 5765"/>
              <a:gd name="connsiteY3" fmla="*/ 15102 h 15312"/>
              <a:gd name="connsiteX0" fmla="*/ 0 w 5771"/>
              <a:gd name="connsiteY0" fmla="*/ 7104 h 12734"/>
              <a:gd name="connsiteX1" fmla="*/ 1615 w 5771"/>
              <a:gd name="connsiteY1" fmla="*/ 436 h 12734"/>
              <a:gd name="connsiteX2" fmla="*/ 4105 w 5771"/>
              <a:gd name="connsiteY2" fmla="*/ 9718 h 12734"/>
              <a:gd name="connsiteX3" fmla="*/ 5771 w 5771"/>
              <a:gd name="connsiteY3" fmla="*/ 12524 h 12734"/>
              <a:gd name="connsiteX0" fmla="*/ 0 w 5771"/>
              <a:gd name="connsiteY0" fmla="*/ 7669 h 15693"/>
              <a:gd name="connsiteX1" fmla="*/ 1615 w 5771"/>
              <a:gd name="connsiteY1" fmla="*/ 1001 h 15693"/>
              <a:gd name="connsiteX2" fmla="*/ 4106 w 5771"/>
              <a:gd name="connsiteY2" fmla="*/ 13678 h 15693"/>
              <a:gd name="connsiteX3" fmla="*/ 5771 w 5771"/>
              <a:gd name="connsiteY3" fmla="*/ 13089 h 15693"/>
              <a:gd name="connsiteX0" fmla="*/ 0 w 5771"/>
              <a:gd name="connsiteY0" fmla="*/ 6474 h 14298"/>
              <a:gd name="connsiteX1" fmla="*/ 1583 w 5771"/>
              <a:gd name="connsiteY1" fmla="*/ 1001 h 14298"/>
              <a:gd name="connsiteX2" fmla="*/ 4106 w 5771"/>
              <a:gd name="connsiteY2" fmla="*/ 12483 h 14298"/>
              <a:gd name="connsiteX3" fmla="*/ 5771 w 5771"/>
              <a:gd name="connsiteY3" fmla="*/ 11894 h 14298"/>
              <a:gd name="connsiteX0" fmla="*/ 0 w 5772"/>
              <a:gd name="connsiteY0" fmla="*/ 6474 h 14071"/>
              <a:gd name="connsiteX1" fmla="*/ 1583 w 5772"/>
              <a:gd name="connsiteY1" fmla="*/ 1001 h 14071"/>
              <a:gd name="connsiteX2" fmla="*/ 4106 w 5772"/>
              <a:gd name="connsiteY2" fmla="*/ 12483 h 14071"/>
              <a:gd name="connsiteX3" fmla="*/ 5772 w 5772"/>
              <a:gd name="connsiteY3" fmla="*/ 10531 h 14071"/>
              <a:gd name="connsiteX0" fmla="*/ 0 w 5772"/>
              <a:gd name="connsiteY0" fmla="*/ 6626 h 15131"/>
              <a:gd name="connsiteX1" fmla="*/ 1583 w 5772"/>
              <a:gd name="connsiteY1" fmla="*/ 1153 h 15131"/>
              <a:gd name="connsiteX2" fmla="*/ 4105 w 5772"/>
              <a:gd name="connsiteY2" fmla="*/ 13543 h 15131"/>
              <a:gd name="connsiteX3" fmla="*/ 5772 w 5772"/>
              <a:gd name="connsiteY3" fmla="*/ 10683 h 15131"/>
              <a:gd name="connsiteX0" fmla="*/ 0 w 5779"/>
              <a:gd name="connsiteY0" fmla="*/ 6626 h 14700"/>
              <a:gd name="connsiteX1" fmla="*/ 1583 w 5779"/>
              <a:gd name="connsiteY1" fmla="*/ 1153 h 14700"/>
              <a:gd name="connsiteX2" fmla="*/ 4105 w 5779"/>
              <a:gd name="connsiteY2" fmla="*/ 13543 h 14700"/>
              <a:gd name="connsiteX3" fmla="*/ 5779 w 5779"/>
              <a:gd name="connsiteY3" fmla="*/ 8094 h 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9" h="14700">
                <a:moveTo>
                  <a:pt x="0" y="6626"/>
                </a:moveTo>
                <a:cubicBezTo>
                  <a:pt x="282" y="6398"/>
                  <a:pt x="899" y="0"/>
                  <a:pt x="1583" y="1153"/>
                </a:cubicBezTo>
                <a:cubicBezTo>
                  <a:pt x="2267" y="2306"/>
                  <a:pt x="3406" y="12386"/>
                  <a:pt x="4105" y="13543"/>
                </a:cubicBezTo>
                <a:cubicBezTo>
                  <a:pt x="4804" y="14700"/>
                  <a:pt x="5433" y="8304"/>
                  <a:pt x="5779" y="8094"/>
                </a:cubicBezTo>
              </a:path>
            </a:pathLst>
          </a:custGeom>
          <a:noFill/>
          <a:ln w="10795" cap="flat" cmpd="sng" algn="ctr">
            <a:gradFill>
              <a:gsLst>
                <a:gs pos="74000">
                  <a:schemeClr val="accent3">
                    <a:shade val="75000"/>
                  </a:schemeClr>
                </a:gs>
                <a:gs pos="86000">
                  <a:schemeClr val="tx1">
                    <a:alpha val="29000"/>
                  </a:schemeClr>
                </a:gs>
                <a:gs pos="16000">
                  <a:schemeClr val="accent2">
                    <a:shade val="75000"/>
                    <a:alpha val="56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1435692">
            <a:off x="-5748" y="20686"/>
            <a:ext cx="9153532" cy="40981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5766"/>
              <a:gd name="connsiteY0" fmla="*/ 732 h 1350"/>
              <a:gd name="connsiteX1" fmla="*/ 1638 w 5766"/>
              <a:gd name="connsiteY1" fmla="*/ 228 h 1350"/>
              <a:gd name="connsiteX2" fmla="*/ 4123 w 5766"/>
              <a:gd name="connsiteY2" fmla="*/ 1312 h 1350"/>
              <a:gd name="connsiteX3" fmla="*/ 5766 w 5766"/>
              <a:gd name="connsiteY3" fmla="*/ 0 h 1350"/>
              <a:gd name="connsiteX0" fmla="*/ 0 w 5768"/>
              <a:gd name="connsiteY0" fmla="*/ 601 h 1226"/>
              <a:gd name="connsiteX1" fmla="*/ 1638 w 5768"/>
              <a:gd name="connsiteY1" fmla="*/ 97 h 1226"/>
              <a:gd name="connsiteX2" fmla="*/ 4123 w 5768"/>
              <a:gd name="connsiteY2" fmla="*/ 1181 h 1226"/>
              <a:gd name="connsiteX3" fmla="*/ 5768 w 5768"/>
              <a:gd name="connsiteY3" fmla="*/ 364 h 1226"/>
              <a:gd name="connsiteX0" fmla="*/ 0 w 5761"/>
              <a:gd name="connsiteY0" fmla="*/ 285 h 1289"/>
              <a:gd name="connsiteX1" fmla="*/ 1631 w 5761"/>
              <a:gd name="connsiteY1" fmla="*/ 160 h 1289"/>
              <a:gd name="connsiteX2" fmla="*/ 4116 w 5761"/>
              <a:gd name="connsiteY2" fmla="*/ 1244 h 1289"/>
              <a:gd name="connsiteX3" fmla="*/ 5761 w 5761"/>
              <a:gd name="connsiteY3" fmla="*/ 427 h 1289"/>
              <a:gd name="connsiteX0" fmla="*/ 0 w 5761"/>
              <a:gd name="connsiteY0" fmla="*/ 728 h 1805"/>
              <a:gd name="connsiteX1" fmla="*/ 1495 w 5761"/>
              <a:gd name="connsiteY1" fmla="*/ 160 h 1805"/>
              <a:gd name="connsiteX2" fmla="*/ 4116 w 5761"/>
              <a:gd name="connsiteY2" fmla="*/ 1687 h 1805"/>
              <a:gd name="connsiteX3" fmla="*/ 5761 w 5761"/>
              <a:gd name="connsiteY3" fmla="*/ 870 h 1805"/>
              <a:gd name="connsiteX0" fmla="*/ 0 w 5762"/>
              <a:gd name="connsiteY0" fmla="*/ 728 h 1888"/>
              <a:gd name="connsiteX1" fmla="*/ 1495 w 5762"/>
              <a:gd name="connsiteY1" fmla="*/ 160 h 1888"/>
              <a:gd name="connsiteX2" fmla="*/ 4116 w 5762"/>
              <a:gd name="connsiteY2" fmla="*/ 1687 h 1888"/>
              <a:gd name="connsiteX3" fmla="*/ 5762 w 5762"/>
              <a:gd name="connsiteY3" fmla="*/ 1364 h 1888"/>
              <a:gd name="connsiteX0" fmla="*/ 0 w 5762"/>
              <a:gd name="connsiteY0" fmla="*/ 737 h 1953"/>
              <a:gd name="connsiteX1" fmla="*/ 1495 w 5762"/>
              <a:gd name="connsiteY1" fmla="*/ 169 h 1953"/>
              <a:gd name="connsiteX2" fmla="*/ 4120 w 5762"/>
              <a:gd name="connsiteY2" fmla="*/ 1752 h 1953"/>
              <a:gd name="connsiteX3" fmla="*/ 5762 w 5762"/>
              <a:gd name="connsiteY3" fmla="*/ 1373 h 1953"/>
              <a:gd name="connsiteX0" fmla="*/ 0 w 5762"/>
              <a:gd name="connsiteY0" fmla="*/ 1118 h 2397"/>
              <a:gd name="connsiteX1" fmla="*/ 1501 w 5762"/>
              <a:gd name="connsiteY1" fmla="*/ 169 h 2397"/>
              <a:gd name="connsiteX2" fmla="*/ 4120 w 5762"/>
              <a:gd name="connsiteY2" fmla="*/ 2133 h 2397"/>
              <a:gd name="connsiteX3" fmla="*/ 5762 w 5762"/>
              <a:gd name="connsiteY3" fmla="*/ 1754 h 2397"/>
              <a:gd name="connsiteX0" fmla="*/ 0 w 5762"/>
              <a:gd name="connsiteY0" fmla="*/ 1110 h 2389"/>
              <a:gd name="connsiteX1" fmla="*/ 1501 w 5762"/>
              <a:gd name="connsiteY1" fmla="*/ 161 h 2389"/>
              <a:gd name="connsiteX2" fmla="*/ 4120 w 5762"/>
              <a:gd name="connsiteY2" fmla="*/ 2125 h 2389"/>
              <a:gd name="connsiteX3" fmla="*/ 5762 w 5762"/>
              <a:gd name="connsiteY3" fmla="*/ 1746 h 2389"/>
              <a:gd name="connsiteX0" fmla="*/ 0 w 5765"/>
              <a:gd name="connsiteY0" fmla="*/ 1110 h 2399"/>
              <a:gd name="connsiteX1" fmla="*/ 1501 w 5765"/>
              <a:gd name="connsiteY1" fmla="*/ 161 h 2399"/>
              <a:gd name="connsiteX2" fmla="*/ 4120 w 5765"/>
              <a:gd name="connsiteY2" fmla="*/ 2125 h 2399"/>
              <a:gd name="connsiteX3" fmla="*/ 5765 w 5765"/>
              <a:gd name="connsiteY3" fmla="*/ 1802 h 2399"/>
              <a:gd name="connsiteX0" fmla="*/ 0 w 5752"/>
              <a:gd name="connsiteY0" fmla="*/ 1110 h 2353"/>
              <a:gd name="connsiteX1" fmla="*/ 1501 w 5752"/>
              <a:gd name="connsiteY1" fmla="*/ 161 h 2353"/>
              <a:gd name="connsiteX2" fmla="*/ 4120 w 5752"/>
              <a:gd name="connsiteY2" fmla="*/ 2125 h 2353"/>
              <a:gd name="connsiteX3" fmla="*/ 5752 w 5752"/>
              <a:gd name="connsiteY3" fmla="*/ 1530 h 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2" h="2353">
                <a:moveTo>
                  <a:pt x="0" y="1110"/>
                </a:moveTo>
                <a:cubicBezTo>
                  <a:pt x="273" y="1025"/>
                  <a:pt x="705" y="0"/>
                  <a:pt x="1501" y="161"/>
                </a:cubicBezTo>
                <a:cubicBezTo>
                  <a:pt x="2188" y="330"/>
                  <a:pt x="3412" y="1897"/>
                  <a:pt x="4120" y="2125"/>
                </a:cubicBezTo>
                <a:cubicBezTo>
                  <a:pt x="4828" y="2353"/>
                  <a:pt x="5410" y="1700"/>
                  <a:pt x="5752" y="1530"/>
                </a:cubicBezTo>
              </a:path>
            </a:pathLst>
          </a:custGeom>
          <a:noFill/>
          <a:ln w="9525" cap="flat" cmpd="sng" algn="ctr">
            <a:gradFill>
              <a:gsLst>
                <a:gs pos="74000">
                  <a:schemeClr val="accent4"/>
                </a:gs>
                <a:gs pos="44000">
                  <a:schemeClr val="accent1"/>
                </a:gs>
                <a:gs pos="33000">
                  <a:schemeClr val="accent2">
                    <a:alpha val="56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037" name="Picture 2" descr="https://www.idigbio.org/wiki/_media/idigbio_logo_rgb.png?w=100">
            <a:hlinkClick r:id="rId13" tooltip="idigbio_logo_rgb.png"/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51813" y="6527800"/>
            <a:ext cx="952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653959-7EE2-4C68-BBD2-36413C03B4E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296F68-11C4-43D3-9277-B3EC5AEE3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1A57C82-C0D0-4DAD-B9C2-2A2A54313D7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00319A1-D192-41F7-AE4E-E4D696A3B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A9BE484-628E-4A71-9E65-69019795F37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9EC752-2159-483A-9299-BDDCA1A6B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120FD0D-FB25-468C-8427-AC8EBA7F095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3A5D8A1-49F9-4619-B6E0-143C4DCFD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8446FA0-1EC6-4BAC-8882-A5FF27A2B7B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0D886C-47C8-442A-81A6-D033EFD80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5C579E-25DE-4B0A-9561-DEAD134D1DE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3A76297-F105-4BBD-85A2-1E6221BB1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687281F-1BEE-459F-AAB3-0DCB2DA1858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968C44-8B90-4DE7-A198-A37191564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FE793D0-A691-45B3-B145-4362C814A12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9686641-FD77-470C-AFA3-4379C5E6F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ubtitle 2"/>
          <p:cNvSpPr>
            <a:spLocks noGrp="1"/>
          </p:cNvSpPr>
          <p:nvPr>
            <p:ph type="body" sz="half" idx="2"/>
          </p:nvPr>
        </p:nvSpPr>
        <p:spPr>
          <a:xfrm>
            <a:off x="304800" y="3230563"/>
            <a:ext cx="2743200" cy="2179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Bruce J. MacFadden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Co-PI &amp; Director of Education &amp; Outreach</a:t>
            </a:r>
          </a:p>
          <a:p>
            <a:pPr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Curator of Vertebrate Paleontology, FLMNH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2057400" y="55626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Paleocollections Workshop</a:t>
            </a:r>
          </a:p>
          <a:p>
            <a:pPr algn="ctr"/>
            <a:r>
              <a:rPr lang="en-US" sz="1600">
                <a:latin typeface="Calibri" pitchFamily="34" charset="0"/>
              </a:rPr>
              <a:t>26-28 April 2012</a:t>
            </a:r>
          </a:p>
        </p:txBody>
      </p:sp>
      <p:pic>
        <p:nvPicPr>
          <p:cNvPr id="31747" name="Picture 6" descr="https://www.idigbio.org/wiki/_media/idigbio_logo_rg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4978">
            <a:off x="3276600" y="2246313"/>
            <a:ext cx="50403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2514600" cy="1582738"/>
          </a:xfrm>
        </p:spPr>
        <p:txBody>
          <a:bodyPr/>
          <a:lstStyle/>
          <a:p>
            <a:pPr eaLnBrk="1" hangingPunct="1"/>
            <a:r>
              <a:rPr lang="en-US" sz="3600" smtClean="0"/>
              <a:t>Education, Outreach &amp; Evaluation</a:t>
            </a:r>
          </a:p>
        </p:txBody>
      </p:sp>
      <p:pic>
        <p:nvPicPr>
          <p:cNvPr id="31749" name="Picture 6" descr="nsf1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638" y="4186238"/>
            <a:ext cx="99536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Fossils in the Cloud</a:t>
            </a:r>
            <a:br>
              <a:rPr lang="en-US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Fossil Club initiative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Developed a database of 50 (all known) fossil clubs in 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Plan to contact them to potentially form a public engagement and learning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network (community of practice)</a:t>
            </a:r>
            <a:endParaRPr lang="en-US" sz="2400" dirty="0" smtClean="0">
              <a:solidFill>
                <a:srgbClr val="376092"/>
              </a:solidFill>
              <a:latin typeface="Arial" charset="0"/>
            </a:endParaRPr>
          </a:p>
          <a:p>
            <a:endParaRPr lang="en-US" sz="2800" dirty="0" smtClean="0">
              <a:solidFill>
                <a:srgbClr val="376092"/>
              </a:solidFill>
              <a:latin typeface="Palatino Linotype" pitchFamily="18" charset="0"/>
            </a:endParaRPr>
          </a:p>
          <a:p>
            <a:endParaRPr lang="en-US" sz="2800" dirty="0" smtClean="0">
              <a:solidFill>
                <a:srgbClr val="376092"/>
              </a:solidFill>
              <a:latin typeface="Palatino Linotype" pitchFamily="18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1403350" y="3200400"/>
            <a:ext cx="4464050" cy="2894012"/>
            <a:chOff x="240" y="432"/>
            <a:chExt cx="5404" cy="3504"/>
          </a:xfrm>
        </p:grpSpPr>
        <p:pic>
          <p:nvPicPr>
            <p:cNvPr id="419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432"/>
              <a:ext cx="5404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lowchart: Connector 4"/>
            <p:cNvSpPr/>
            <p:nvPr/>
          </p:nvSpPr>
          <p:spPr>
            <a:xfrm>
              <a:off x="4009" y="2790"/>
              <a:ext cx="46" cy="8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199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2" y="200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1" y="2714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8" y="2448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59" y="2831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92" y="2106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7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2976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8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" y="211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9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42" y="2985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0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" y="1776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1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24" y="2079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12" y="2523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3" name="Picture 1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46" y="1776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4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52" y="2203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5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85" y="3302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6" name="Picture 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722" y="3652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1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58" y="370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8" name="Picture 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1818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9" name="Picture 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74" y="3416"/>
              <a:ext cx="48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0" name="Picture 2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57" y="1641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1" name="Picture 2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89" y="2752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2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91" y="334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3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28" y="3458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85" y="1997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5" name="Picture 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62" y="2197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6" name="Picture 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19" y="3572"/>
              <a:ext cx="48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Flowchart: Connector 32"/>
            <p:cNvSpPr/>
            <p:nvPr/>
          </p:nvSpPr>
          <p:spPr>
            <a:xfrm>
              <a:off x="3670" y="2633"/>
              <a:ext cx="48" cy="8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2018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3" y="1778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9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36" y="1778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0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45" y="2801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1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1" y="263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2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80" y="1641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3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81" y="2405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4" name="Picture 2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16" y="1778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5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1056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6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1" y="2636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7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6" y="1488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8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3" y="326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89" y="2150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0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18" y="2362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Flowchart: Connector 47"/>
            <p:cNvSpPr/>
            <p:nvPr/>
          </p:nvSpPr>
          <p:spPr>
            <a:xfrm>
              <a:off x="3726" y="2564"/>
              <a:ext cx="48" cy="8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2032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" y="2434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3" name="Picture 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74" y="3614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1" y="2763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5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96" y="3461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16" y="2118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7" name="Picture 2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81" y="2003"/>
              <a:ext cx="4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8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1892"/>
              <a:ext cx="4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6172200" y="4136164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Fossil clubs,</a:t>
            </a:r>
          </a:p>
          <a:p>
            <a:r>
              <a:rPr lang="en-US" dirty="0" smtClean="0"/>
              <a:t>April 2012 (first pass)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Professional evaluator, Dr. Shari Ellis</a:t>
            </a:r>
          </a:p>
          <a:p>
            <a:pPr lvl="1"/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Develops surveys, interviews, and evaluates workshops and other iDigBio activities</a:t>
            </a:r>
          </a:p>
          <a:p>
            <a:pPr lvl="1"/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Will collect and provide data for annual reports, as needed</a:t>
            </a:r>
          </a:p>
          <a:p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Overall project evaluation</a:t>
            </a:r>
          </a:p>
          <a:p>
            <a:pPr lvl="1"/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Process during early stages</a:t>
            </a:r>
          </a:p>
          <a:p>
            <a:pPr lvl="1"/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Impacts and outcomes during later stages</a:t>
            </a:r>
          </a:p>
          <a:p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Will track “markers for success,” identify metrics, indicators, and quantify impact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5186"/>
            <a:ext cx="1203614" cy="12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E&amp;O: Take-home messages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04800" y="1493838"/>
            <a:ext cx="8686800" cy="4525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smtClean="0">
                <a:solidFill>
                  <a:srgbClr val="376092"/>
                </a:solidFill>
                <a:latin typeface="Arial" charset="0"/>
                <a:cs typeface="Times New Roman" pitchFamily="18" charset="0"/>
              </a:rPr>
              <a:t>E&amp;O will ramp up as the </a:t>
            </a:r>
            <a:r>
              <a:rPr lang="en-US" sz="2600" i="1" smtClean="0">
                <a:solidFill>
                  <a:srgbClr val="376092"/>
                </a:solidFill>
                <a:latin typeface="Arial" charset="0"/>
                <a:cs typeface="Times New Roman" pitchFamily="18" charset="0"/>
              </a:rPr>
              <a:t>iDigBio</a:t>
            </a:r>
            <a:r>
              <a:rPr lang="en-US" sz="2600" smtClean="0">
                <a:solidFill>
                  <a:srgbClr val="376092"/>
                </a:solidFill>
                <a:latin typeface="Arial" charset="0"/>
                <a:cs typeface="Times New Roman" pitchFamily="18" charset="0"/>
              </a:rPr>
              <a:t> infrastructure is developed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smtClean="0">
                <a:solidFill>
                  <a:srgbClr val="376092"/>
                </a:solidFill>
                <a:latin typeface="Arial" charset="0"/>
                <a:cs typeface="Times New Roman" pitchFamily="18" charset="0"/>
              </a:rPr>
              <a:t>While we have some deliverables, more are in the ideas or planning stages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smtClean="0">
                <a:solidFill>
                  <a:srgbClr val="376092"/>
                </a:solidFill>
                <a:latin typeface="Arial" charset="0"/>
                <a:cs typeface="Times New Roman" pitchFamily="18" charset="0"/>
              </a:rPr>
              <a:t>There are lots of opportunities to get involved, or propose your own initiatives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i="1" smtClean="0">
                <a:solidFill>
                  <a:srgbClr val="376092"/>
                </a:solidFill>
                <a:latin typeface="Arial" charset="0"/>
                <a:cs typeface="Times New Roman" pitchFamily="18" charset="0"/>
              </a:rPr>
              <a:t>iDigBio</a:t>
            </a:r>
            <a:r>
              <a:rPr lang="en-US" sz="2600" smtClean="0">
                <a:solidFill>
                  <a:srgbClr val="376092"/>
                </a:solidFill>
                <a:latin typeface="Arial" charset="0"/>
                <a:cs typeface="Times New Roman" pitchFamily="18" charset="0"/>
              </a:rPr>
              <a:t> is available as a resource and facilitator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Background and caveats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Front-end surveys indicate E&amp;O not immediate priority for either </a:t>
            </a:r>
            <a:r>
              <a:rPr lang="en-US" sz="2400" i="1" dirty="0">
                <a:solidFill>
                  <a:srgbClr val="376092"/>
                </a:solidFill>
                <a:latin typeface="Arial" charset="0"/>
                <a:cs typeface="Arial" charset="0"/>
              </a:rPr>
              <a:t>iDigBio</a:t>
            </a:r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 community or our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workshop</a:t>
            </a:r>
          </a:p>
          <a:p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Strategy</a:t>
            </a:r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E&amp;O </a:t>
            </a:r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activities will ramp up as:</a:t>
            </a:r>
          </a:p>
          <a:p>
            <a:pPr lvl="1"/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Database and Cloud infrastructure develops</a:t>
            </a:r>
          </a:p>
          <a:p>
            <a:pPr lvl="1"/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New audiences and stakeholders </a:t>
            </a:r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are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engaged</a:t>
            </a:r>
            <a:endParaRPr lang="en-US" sz="24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Education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and Outreach (E&amp;O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), will include:</a:t>
            </a:r>
            <a:endParaRPr lang="en-US" sz="2400" dirty="0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Formal education (K-20)</a:t>
            </a:r>
          </a:p>
          <a:p>
            <a:pPr lvl="2"/>
            <a:r>
              <a:rPr lang="en-US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university</a:t>
            </a:r>
            <a:endParaRPr lang="en-US" dirty="0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K12</a:t>
            </a:r>
            <a:endParaRPr lang="en-US" dirty="0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Informal and Lifelong Learning</a:t>
            </a:r>
          </a:p>
          <a:p>
            <a:pPr lvl="2"/>
            <a:r>
              <a:rPr lang="en-US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Museums, </a:t>
            </a:r>
            <a:r>
              <a:rPr lang="en-US" dirty="0" err="1" smtClean="0">
                <a:solidFill>
                  <a:srgbClr val="376092"/>
                </a:solidFill>
                <a:latin typeface="Arial" charset="0"/>
                <a:cs typeface="Arial" charset="0"/>
              </a:rPr>
              <a:t>cyberexhibits</a:t>
            </a:r>
            <a:r>
              <a:rPr lang="en-US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, citizen science, etc.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3810000" cy="1162050"/>
          </a:xfrm>
        </p:spPr>
        <p:txBody>
          <a:bodyPr anchor="b"/>
          <a:lstStyle/>
          <a:p>
            <a:pPr algn="l" eaLnBrk="1" hangingPunct="1"/>
            <a:r>
              <a:rPr lang="en-US" sz="2000" i="1" smtClean="0">
                <a:solidFill>
                  <a:srgbClr val="7F7F7F"/>
                </a:solidFill>
                <a:latin typeface="Arial" charset="0"/>
                <a:cs typeface="Arial" charset="0"/>
              </a:rPr>
              <a:t>iDigBio</a:t>
            </a:r>
            <a:r>
              <a:rPr lang="en-US" sz="2000" smtClean="0">
                <a:solidFill>
                  <a:srgbClr val="7F7F7F"/>
                </a:solidFill>
                <a:latin typeface="Arial" charset="0"/>
                <a:cs typeface="Arial" charset="0"/>
              </a:rPr>
              <a:t> E&amp;O framework follows </a:t>
            </a:r>
            <a:br>
              <a:rPr lang="en-US" sz="2000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en-US" sz="2000" smtClean="0">
                <a:solidFill>
                  <a:srgbClr val="7F7F7F"/>
                </a:solidFill>
                <a:latin typeface="Arial" charset="0"/>
                <a:cs typeface="Arial" charset="0"/>
              </a:rPr>
              <a:t>NSFs Broader Impact criteria**</a:t>
            </a:r>
          </a:p>
        </p:txBody>
      </p:sp>
      <p:pic>
        <p:nvPicPr>
          <p:cNvPr id="3481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774700"/>
            <a:ext cx="4191000" cy="5092700"/>
          </a:xfrm>
        </p:spPr>
      </p:pic>
      <p:sp>
        <p:nvSpPr>
          <p:cNvPr id="348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862138"/>
            <a:ext cx="3733800" cy="4691062"/>
          </a:xfrm>
        </p:spPr>
        <p:txBody>
          <a:bodyPr/>
          <a:lstStyle/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en-US" sz="1800" smtClean="0">
                <a:solidFill>
                  <a:srgbClr val="376092"/>
                </a:solidFill>
                <a:latin typeface="Arial" charset="0"/>
              </a:rPr>
              <a:t>Advance discovery and understanding while promoting teaching, training, and learning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en-US" sz="1800" smtClean="0">
                <a:solidFill>
                  <a:srgbClr val="376092"/>
                </a:solidFill>
                <a:latin typeface="Arial" charset="0"/>
              </a:rPr>
              <a:t>Broaden participation of underrepresented groups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en-US" sz="1800" smtClean="0">
                <a:solidFill>
                  <a:srgbClr val="376092"/>
                </a:solidFill>
                <a:latin typeface="Arial" charset="0"/>
              </a:rPr>
              <a:t>Enhance infrastructure for research and education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en-US" sz="1800" smtClean="0">
                <a:solidFill>
                  <a:srgbClr val="376092"/>
                </a:solidFill>
                <a:latin typeface="Arial" charset="0"/>
              </a:rPr>
              <a:t>Broad dissemination to enhance scientific and technological understanding</a:t>
            </a:r>
          </a:p>
          <a:p>
            <a:pPr marL="609600" indent="-609600" eaLnBrk="1" hangingPunct="1">
              <a:spcAft>
                <a:spcPct val="20000"/>
              </a:spcAft>
              <a:buFontTx/>
              <a:buAutoNum type="arabicPeriod"/>
            </a:pPr>
            <a:r>
              <a:rPr lang="en-US" sz="1800" smtClean="0">
                <a:solidFill>
                  <a:srgbClr val="376092"/>
                </a:solidFill>
                <a:latin typeface="Arial" charset="0"/>
              </a:rPr>
              <a:t>Benefits to Society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574675" y="6248400"/>
            <a:ext cx="4691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*http://www.nsf.gov/pubs/2007/nsf07046/nsf07046.jsp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Need to identify target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audiences and stakeholders for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E&amp;O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sz="2600" smtClean="0">
                <a:solidFill>
                  <a:srgbClr val="376092"/>
                </a:solidFill>
                <a:latin typeface="Arial" charset="0"/>
              </a:rPr>
              <a:t>Collection researchers and other professionals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sz="2600" smtClean="0">
                <a:solidFill>
                  <a:srgbClr val="376092"/>
                </a:solidFill>
                <a:latin typeface="Arial" charset="0"/>
              </a:rPr>
              <a:t>TCNs and other non-federal collections networks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sz="2600" smtClean="0">
                <a:solidFill>
                  <a:srgbClr val="376092"/>
                </a:solidFill>
                <a:latin typeface="Arial" charset="0"/>
              </a:rPr>
              <a:t>University students and others in community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sz="2600" smtClean="0">
                <a:solidFill>
                  <a:srgbClr val="376092"/>
                </a:solidFill>
                <a:latin typeface="Arial" charset="0"/>
              </a:rPr>
              <a:t>Government agencies, Policy makers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sz="2600" smtClean="0">
                <a:solidFill>
                  <a:srgbClr val="376092"/>
                </a:solidFill>
                <a:latin typeface="Arial" charset="0"/>
              </a:rPr>
              <a:t>Industry and business innovation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sz="2600" smtClean="0">
                <a:solidFill>
                  <a:srgbClr val="376092"/>
                </a:solidFill>
                <a:latin typeface="Arial" charset="0"/>
              </a:rPr>
              <a:t>Downstream users and other stakeholders: K12, 4H, Interest groups and clubs, etc.</a:t>
            </a:r>
          </a:p>
          <a:p>
            <a:pPr marL="990600" lvl="1" indent="-533400" eaLnBrk="1" hangingPunct="1"/>
            <a:endParaRPr lang="en-US" sz="2600" smtClean="0">
              <a:latin typeface="Arial" charset="0"/>
            </a:endParaRPr>
          </a:p>
          <a:p>
            <a:pPr marL="990600" lvl="1" indent="-533400" eaLnBrk="1" hangingPunct="1"/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E&amp;O activities and deliverables: Year 1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376092"/>
                </a:solidFill>
                <a:latin typeface="Arial" charset="0"/>
              </a:rPr>
              <a:t>iDigBio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 Visiting Scholars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program— focuses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on broadening representation of early career professionals: </a:t>
            </a:r>
            <a:endParaRPr lang="en-US" sz="2400" dirty="0" smtClean="0">
              <a:solidFill>
                <a:srgbClr val="376092"/>
              </a:solidFill>
              <a:latin typeface="Arial" charset="0"/>
            </a:endParaRP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1</a:t>
            </a:r>
            <a:r>
              <a:rPr lang="en-US" sz="2400" baseline="30000" dirty="0" smtClean="0">
                <a:solidFill>
                  <a:srgbClr val="376092"/>
                </a:solidFill>
                <a:latin typeface="Arial" charset="0"/>
              </a:rPr>
              <a:t>st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award made; info on web site for 2013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rgbClr val="376092"/>
              </a:solidFill>
              <a:latin typeface="Palatino Linotype" pitchFamily="18" charset="0"/>
            </a:endParaRPr>
          </a:p>
          <a:p>
            <a:pPr marL="457200" lvl="1" indent="-457200" eaLnBrk="1" hangingPunct="1"/>
            <a:endParaRPr lang="en-US" sz="2600" dirty="0" smtClean="0">
              <a:latin typeface="Arial" charset="0"/>
            </a:endParaRPr>
          </a:p>
        </p:txBody>
      </p:sp>
      <p:pic>
        <p:nvPicPr>
          <p:cNvPr id="36867" name="Picture 2" descr="C:\Users\bmacfadd\AppData\Local\Microsoft\Windows\Temporary Internet Files\Content.Outlook\0RJAF56R\Monfilprai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067050"/>
            <a:ext cx="3352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857824" y="5221069"/>
            <a:ext cx="752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iDigBio 2012 Visiting Scholar: </a:t>
            </a:r>
            <a:r>
              <a:rPr lang="en-US" dirty="0" smtClean="0">
                <a:latin typeface="Calibri" pitchFamily="34" charset="0"/>
              </a:rPr>
              <a:t>Dr</a:t>
            </a:r>
            <a:r>
              <a:rPr lang="en-US" dirty="0">
                <a:latin typeface="Calibri" pitchFamily="34" charset="0"/>
              </a:rPr>
              <a:t>. Anna Monfils, Associate Professor of Biology,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>
                <a:latin typeface="Calibri" pitchFamily="34" charset="0"/>
              </a:rPr>
              <a:t>Curator of the </a:t>
            </a:r>
            <a:r>
              <a:rPr lang="en-US" dirty="0" smtClean="0">
                <a:latin typeface="Calibri" pitchFamily="34" charset="0"/>
              </a:rPr>
              <a:t>Herbarium, Central </a:t>
            </a:r>
            <a:r>
              <a:rPr lang="en-US" dirty="0">
                <a:latin typeface="Calibri" pitchFamily="34" charset="0"/>
              </a:rPr>
              <a:t>Michigan University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 E&amp;O</a:t>
            </a:r>
          </a:p>
        </p:txBody>
      </p:sp>
      <p:sp>
        <p:nvSpPr>
          <p:cNvPr id="37890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Dissemination and visibility to professional community: Talks presented at national meetings and participation in conferences and workshops (many)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76092"/>
                </a:solidFill>
                <a:latin typeface="Arial" charset="0"/>
              </a:rPr>
              <a:t>For example, at NSF Town Hall meeting at </a:t>
            </a:r>
            <a:r>
              <a:rPr lang="en-US" sz="2000" dirty="0" smtClean="0">
                <a:solidFill>
                  <a:srgbClr val="376092"/>
                </a:solidFill>
                <a:latin typeface="Arial" charset="0"/>
              </a:rPr>
              <a:t>Minneapolis, </a:t>
            </a:r>
            <a:r>
              <a:rPr lang="en-US" sz="2000" dirty="0" smtClean="0">
                <a:solidFill>
                  <a:srgbClr val="376092"/>
                </a:solidFill>
                <a:latin typeface="Arial" charset="0"/>
              </a:rPr>
              <a:t>GSA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Developed </a:t>
            </a:r>
            <a:r>
              <a:rPr lang="en-US" sz="2400" i="1" dirty="0" smtClean="0">
                <a:solidFill>
                  <a:srgbClr val="376092"/>
                </a:solidFill>
                <a:latin typeface="Arial" charset="0"/>
              </a:rPr>
              <a:t>iDigBio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</a:rPr>
              <a:t> workshops and working groups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76092"/>
                </a:solidFill>
                <a:latin typeface="Arial" charset="0"/>
              </a:rPr>
              <a:t>Paleocollections (26-28 April)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76092"/>
                </a:solidFill>
                <a:latin typeface="Arial" charset="0"/>
              </a:rPr>
              <a:t>Volunteerism, crowd-sourcing, and citizen scientist (Austin Mast, FSU)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376092"/>
                </a:solidFill>
                <a:latin typeface="Arial" charset="0"/>
              </a:rPr>
              <a:t>DROID Workshop</a:t>
            </a:r>
          </a:p>
          <a:p>
            <a:endParaRPr lang="en-US" dirty="0" smtClean="0">
              <a:latin typeface="Arial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E&amp;O activities &amp; deliverables: Year 2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Continue to develop workshops and talks, and promote </a:t>
            </a:r>
            <a:r>
              <a:rPr lang="en-US" sz="2400" i="1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iDigBio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 to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target audiences and stakeholders</a:t>
            </a:r>
            <a:endParaRPr lang="en-US" sz="2400" dirty="0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Solicit input and engagement from TCNs and other user groups and target audiences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Planning 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grant for front-end evaluation of downstream target audience (e.g., fossil clubs in US</a:t>
            </a:r>
            <a:r>
              <a:rPr lang="en-US" sz="2400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Sponsor </a:t>
            </a:r>
            <a:r>
              <a:rPr lang="en-US" sz="2400" i="1" dirty="0">
                <a:solidFill>
                  <a:srgbClr val="376092"/>
                </a:solidFill>
                <a:latin typeface="Arial" charset="0"/>
                <a:cs typeface="Arial" charset="0"/>
              </a:rPr>
              <a:t>iDigBio</a:t>
            </a:r>
            <a:r>
              <a:rPr lang="en-US" sz="2400" dirty="0">
                <a:solidFill>
                  <a:srgbClr val="376092"/>
                </a:solidFill>
                <a:latin typeface="Arial" charset="0"/>
                <a:cs typeface="Arial" charset="0"/>
              </a:rPr>
              <a:t> E&amp;O workshop in 2012-13</a:t>
            </a:r>
            <a:endParaRPr lang="en-US" sz="28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endParaRPr lang="en-US" sz="2400" dirty="0" smtClean="0">
              <a:solidFill>
                <a:srgbClr val="376092"/>
              </a:solidFill>
              <a:latin typeface="Arial" charset="0"/>
              <a:cs typeface="Arial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Ideas in HUB proposal, not yet implemented (opportunities): years 2+, ideas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04800" y="1722438"/>
            <a:ext cx="8477250" cy="4678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376092"/>
                </a:solidFill>
                <a:latin typeface="Arial" charset="0"/>
                <a:cs typeface="Arial" charset="0"/>
              </a:rPr>
              <a:t>Graduate seminar in collections digitization (need critical mass); perhaps multi-institutional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376092"/>
                </a:solidFill>
                <a:latin typeface="Arial" charset="0"/>
                <a:cs typeface="Arial" charset="0"/>
              </a:rPr>
              <a:t> Undergraduate survey course in collections for the 21</a:t>
            </a:r>
            <a:r>
              <a:rPr lang="en-US" sz="2400" baseline="30000" smtClean="0">
                <a:solidFill>
                  <a:srgbClr val="376092"/>
                </a:solidFill>
                <a:latin typeface="Arial" charset="0"/>
                <a:cs typeface="Arial" charset="0"/>
              </a:rPr>
              <a:t>st</a:t>
            </a:r>
            <a:r>
              <a:rPr lang="en-US" sz="2400" smtClean="0">
                <a:solidFill>
                  <a:srgbClr val="376092"/>
                </a:solidFill>
                <a:latin typeface="Arial" charset="0"/>
                <a:cs typeface="Arial" charset="0"/>
              </a:rPr>
              <a:t> century (perhaps follow ANSP model)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376092"/>
                </a:solidFill>
                <a:latin typeface="Arial" charset="0"/>
                <a:cs typeface="Arial" charset="0"/>
              </a:rPr>
              <a:t>Delivered via e-learning at multiple, networked sites in real time via videoteleconferencing, webinars, and other web-enabled tools.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smtClean="0">
                <a:solidFill>
                  <a:srgbClr val="376092"/>
                </a:solidFill>
                <a:latin typeface="Arial" charset="0"/>
                <a:cs typeface="Arial" charset="0"/>
              </a:rPr>
              <a:t>iDigBio</a:t>
            </a:r>
            <a:r>
              <a:rPr lang="en-US" sz="2400" smtClean="0">
                <a:solidFill>
                  <a:srgbClr val="376092"/>
                </a:solidFill>
                <a:latin typeface="Arial" charset="0"/>
                <a:cs typeface="Arial" charset="0"/>
              </a:rPr>
              <a:t> travelling exhibit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solidFill>
                  <a:srgbClr val="376092"/>
                </a:solidFill>
                <a:latin typeface="Arial" charset="0"/>
                <a:cs typeface="Arial" charset="0"/>
              </a:rPr>
              <a:t>Looking for partners (e.g., from TCNs) in these and other similar educational opportunities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 Public Outreach: Fossil Clubs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0908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Content Placeholder 4" descr="IMG_1546 (2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56063" y="1660525"/>
            <a:ext cx="4249737" cy="2835275"/>
          </a:xfrm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457200" y="3962400"/>
            <a:ext cx="3243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latin typeface="Calibri" pitchFamily="34" charset="0"/>
              </a:rPr>
              <a:t>Fossils in the Cloud</a:t>
            </a: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457200" y="4800600"/>
            <a:ext cx="8229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376092"/>
                </a:solidFill>
              </a:rPr>
              <a:t>Presented this talk as a “trial balloon” to &gt;100 members of the Tampa Bay Fossil Club (Jan 2012), based on their response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376092"/>
                </a:solidFill>
              </a:rPr>
              <a:t>Will present next month to Fossil Club of Lee County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>
                <a:solidFill>
                  <a:srgbClr val="376092"/>
                </a:solidFill>
              </a:rPr>
              <a:t>Brown Bag to </a:t>
            </a:r>
            <a:r>
              <a:rPr lang="en-US" sz="2000" i="1">
                <a:solidFill>
                  <a:srgbClr val="376092"/>
                </a:solidFill>
              </a:rPr>
              <a:t>iDigBio</a:t>
            </a:r>
            <a:r>
              <a:rPr lang="en-US" sz="2000">
                <a:solidFill>
                  <a:srgbClr val="376092"/>
                </a:solidFill>
              </a:rPr>
              <a:t>; comment made 				“Why only Florida?”</a:t>
            </a:r>
          </a:p>
          <a:p>
            <a:pPr marL="285750" indent="-285750"/>
            <a:endParaRPr lang="en-US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138863"/>
            <a:ext cx="18288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F6FC6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F6FC6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45182</TotalTime>
  <Words>653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Flow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Education, Outreach &amp; Evaluation</vt:lpstr>
      <vt:lpstr>Background and caveats</vt:lpstr>
      <vt:lpstr>iDigBio E&amp;O framework follows  NSFs Broader Impact criteria**</vt:lpstr>
      <vt:lpstr>Need to identify target audiences and stakeholders for E&amp;O</vt:lpstr>
      <vt:lpstr>E&amp;O activities and deliverables: Year 1</vt:lpstr>
      <vt:lpstr>Other E&amp;O</vt:lpstr>
      <vt:lpstr>E&amp;O activities &amp; deliverables: Year 2</vt:lpstr>
      <vt:lpstr>Ideas in HUB proposal, not yet implemented (opportunities): years 2+, ideas</vt:lpstr>
      <vt:lpstr>Initial Public Outreach: Fossil Clubs</vt:lpstr>
      <vt:lpstr>Fossils in the Cloud National Fossil Club initiative</vt:lpstr>
      <vt:lpstr>Evaluation</vt:lpstr>
      <vt:lpstr>E&amp;O: Take-home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adm-acis</dc:creator>
  <cp:lastModifiedBy>MacFadden,Bruce J</cp:lastModifiedBy>
  <cp:revision>1777</cp:revision>
  <dcterms:created xsi:type="dcterms:W3CDTF">2006-08-16T00:00:00Z</dcterms:created>
  <dcterms:modified xsi:type="dcterms:W3CDTF">2012-04-27T09:31:43Z</dcterms:modified>
</cp:coreProperties>
</file>