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3" r:id="rId9"/>
    <p:sldId id="265" r:id="rId10"/>
    <p:sldId id="262" r:id="rId11"/>
    <p:sldId id="271" r:id="rId12"/>
    <p:sldId id="268" r:id="rId13"/>
    <p:sldId id="264" r:id="rId14"/>
    <p:sldId id="272" r:id="rId15"/>
    <p:sldId id="266" r:id="rId16"/>
    <p:sldId id="269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4" autoAdjust="0"/>
    <p:restoredTop sz="94606" autoAdjust="0"/>
  </p:normalViewPr>
  <p:slideViewPr>
    <p:cSldViewPr snapToGrid="0" snapToObjects="1">
      <p:cViewPr varScale="1">
        <p:scale>
          <a:sx n="115" d="100"/>
          <a:sy n="115" d="100"/>
        </p:scale>
        <p:origin x="-145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8E9E1-DFB7-984A-867A-151D151E2CC4}" type="datetimeFigureOut">
              <a:rPr lang="en-US" smtClean="0"/>
              <a:t>4/28/12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1EA53D-3C2D-A446-ADD1-3A95DF70A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978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1EA53D-3C2D-A446-ADD1-3A95DF70A1C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255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1EA53D-3C2D-A446-ADD1-3A95DF70A1C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29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1EA53D-3C2D-A446-ADD1-3A95DF70A1C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8062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1EA53D-3C2D-A446-ADD1-3A95DF70A1C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5115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1EA53D-3C2D-A446-ADD1-3A95DF70A1C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1596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1EA53D-3C2D-A446-ADD1-3A95DF70A1C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1793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1EA53D-3C2D-A446-ADD1-3A95DF70A1C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52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39395-A733-A045-8588-0CB308EBB657}" type="datetimeFigureOut">
              <a:rPr lang="en-US" smtClean="0"/>
              <a:t>4/28/12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52439-865E-8A46-A367-80C16976A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213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39395-A733-A045-8588-0CB308EBB657}" type="datetimeFigureOut">
              <a:rPr lang="en-US" smtClean="0"/>
              <a:t>4/28/12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52439-865E-8A46-A367-80C16976A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252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39395-A733-A045-8588-0CB308EBB657}" type="datetimeFigureOut">
              <a:rPr lang="en-US" smtClean="0"/>
              <a:t>4/28/12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52439-865E-8A46-A367-80C16976A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65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39395-A733-A045-8588-0CB308EBB657}" type="datetimeFigureOut">
              <a:rPr lang="en-US" smtClean="0"/>
              <a:t>4/28/12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52439-865E-8A46-A367-80C16976A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89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39395-A733-A045-8588-0CB308EBB657}" type="datetimeFigureOut">
              <a:rPr lang="en-US" smtClean="0"/>
              <a:t>4/28/12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52439-865E-8A46-A367-80C16976A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356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39395-A733-A045-8588-0CB308EBB657}" type="datetimeFigureOut">
              <a:rPr lang="en-US" smtClean="0"/>
              <a:t>4/28/12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52439-865E-8A46-A367-80C16976A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774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39395-A733-A045-8588-0CB308EBB657}" type="datetimeFigureOut">
              <a:rPr lang="en-US" smtClean="0"/>
              <a:t>4/28/12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52439-865E-8A46-A367-80C16976A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068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39395-A733-A045-8588-0CB308EBB657}" type="datetimeFigureOut">
              <a:rPr lang="en-US" smtClean="0"/>
              <a:t>4/28/12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52439-865E-8A46-A367-80C16976A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0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39395-A733-A045-8588-0CB308EBB657}" type="datetimeFigureOut">
              <a:rPr lang="en-US" smtClean="0"/>
              <a:t>4/28/12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52439-865E-8A46-A367-80C16976A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133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39395-A733-A045-8588-0CB308EBB657}" type="datetimeFigureOut">
              <a:rPr lang="en-US" smtClean="0"/>
              <a:t>4/28/12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52439-865E-8A46-A367-80C16976A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328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39395-A733-A045-8588-0CB308EBB657}" type="datetimeFigureOut">
              <a:rPr lang="en-US" smtClean="0"/>
              <a:t>4/28/12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52439-865E-8A46-A367-80C16976A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154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39395-A733-A045-8588-0CB308EBB657}" type="datetimeFigureOut">
              <a:rPr lang="en-US" smtClean="0"/>
              <a:t>4/28/12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52439-865E-8A46-A367-80C16976A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083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4" Type="http://schemas.openxmlformats.org/officeDocument/2006/relationships/image" Target="../media/image15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5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6576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Building a Data Sharing Community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 descr="VNLogo_Full_Transpar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690688"/>
            <a:ext cx="4857750" cy="1357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64902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27"/>
          <p:cNvSpPr txBox="1">
            <a:spLocks noChangeArrowheads="1"/>
          </p:cNvSpPr>
          <p:nvPr/>
        </p:nvSpPr>
        <p:spPr bwMode="auto">
          <a:xfrm>
            <a:off x="0" y="290513"/>
            <a:ext cx="914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err="1" smtClean="0">
                <a:latin typeface="Trebuchet MS" charset="0"/>
              </a:rPr>
              <a:t>VertNet</a:t>
            </a:r>
            <a:endParaRPr lang="en-US" sz="2800" b="1" dirty="0">
              <a:latin typeface="Trebuchet MS" charset="0"/>
            </a:endParaRPr>
          </a:p>
        </p:txBody>
      </p:sp>
      <p:sp>
        <p:nvSpPr>
          <p:cNvPr id="5" name="Text Box 1028"/>
          <p:cNvSpPr txBox="1">
            <a:spLocks noChangeArrowheads="1"/>
          </p:cNvSpPr>
          <p:nvPr/>
        </p:nvSpPr>
        <p:spPr bwMode="auto">
          <a:xfrm>
            <a:off x="0" y="823913"/>
            <a:ext cx="914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latin typeface="Trebuchet MS" charset="0"/>
              </a:rPr>
              <a:t>New Features and Services</a:t>
            </a:r>
            <a:endParaRPr lang="en-US" sz="2800" b="1" dirty="0">
              <a:latin typeface="Trebuchet MS" charset="0"/>
            </a:endParaRPr>
          </a:p>
        </p:txBody>
      </p:sp>
      <p:sp>
        <p:nvSpPr>
          <p:cNvPr id="6" name="Text Box 1029"/>
          <p:cNvSpPr txBox="1">
            <a:spLocks noChangeArrowheads="1"/>
          </p:cNvSpPr>
          <p:nvPr/>
        </p:nvSpPr>
        <p:spPr bwMode="auto">
          <a:xfrm>
            <a:off x="0" y="1649559"/>
            <a:ext cx="9144000" cy="4586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800" i="1" dirty="0" smtClean="0">
                <a:latin typeface="Trebuchet MS"/>
                <a:cs typeface="Trebuchet MS"/>
              </a:rPr>
              <a:t>New user interfaces with expanded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2800" i="1" dirty="0" smtClean="0">
                <a:latin typeface="Trebuchet MS"/>
                <a:cs typeface="Trebuchet MS"/>
              </a:rPr>
              <a:t>search capabilities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000" i="1" dirty="0" smtClean="0">
              <a:latin typeface="Trebuchet MS"/>
              <a:cs typeface="Trebuchet MS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2800" i="1" dirty="0" smtClean="0">
                <a:latin typeface="Trebuchet MS"/>
                <a:cs typeface="Trebuchet MS"/>
              </a:rPr>
              <a:t>Expanded data to include paleontological collections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000" i="1" dirty="0" smtClean="0">
              <a:latin typeface="Trebuchet MS"/>
              <a:cs typeface="Trebuchet MS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2800" i="1" dirty="0" smtClean="0">
                <a:latin typeface="Trebuchet MS"/>
                <a:cs typeface="Trebuchet MS"/>
              </a:rPr>
              <a:t>New data portal, mobile apps, and </a:t>
            </a:r>
            <a:r>
              <a:rPr lang="en-US" sz="2800" i="1" dirty="0" err="1" smtClean="0">
                <a:latin typeface="Trebuchet MS"/>
                <a:cs typeface="Trebuchet MS"/>
              </a:rPr>
              <a:t>VertNet</a:t>
            </a:r>
            <a:r>
              <a:rPr lang="en-US" sz="2800" i="1" dirty="0" smtClean="0">
                <a:latin typeface="Trebuchet MS"/>
                <a:cs typeface="Trebuchet MS"/>
              </a:rPr>
              <a:t> gadget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000" i="1" dirty="0" smtClean="0">
              <a:latin typeface="Trebuchet MS"/>
              <a:cs typeface="Trebuchet MS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2800" i="1" dirty="0" smtClean="0">
                <a:latin typeface="Trebuchet MS"/>
                <a:cs typeface="Trebuchet MS"/>
              </a:rPr>
              <a:t>Customized change notifications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000" i="1" dirty="0" smtClean="0">
              <a:latin typeface="Trebuchet MS"/>
              <a:cs typeface="Trebuchet MS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2800" i="1" dirty="0" smtClean="0">
                <a:latin typeface="Trebuchet MS"/>
                <a:cs typeface="Trebuchet MS"/>
              </a:rPr>
              <a:t>Novel annotation and user feedback services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000" i="1" dirty="0" smtClean="0">
              <a:latin typeface="Trebuchet MS"/>
              <a:cs typeface="Trebuchet MS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2800" i="1" dirty="0" smtClean="0">
                <a:latin typeface="Trebuchet MS"/>
                <a:cs typeface="Trebuchet MS"/>
              </a:rPr>
              <a:t>Species, specimen, and environmental attributes       all in one search</a:t>
            </a:r>
            <a:endParaRPr lang="en-US" sz="2800" i="1" dirty="0"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794957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>
                <a:latin typeface="Calibri" charset="0"/>
                <a:ea typeface="ＭＳ Ｐゴシック" charset="0"/>
              </a:rPr>
              <a:t/>
            </a:r>
            <a:br>
              <a:rPr lang="en-US" smtClean="0">
                <a:latin typeface="Calibri" charset="0"/>
                <a:ea typeface="ＭＳ Ｐゴシック" charset="0"/>
              </a:rPr>
            </a:br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5" name="Text Box 1027"/>
          <p:cNvSpPr txBox="1">
            <a:spLocks noChangeArrowheads="1"/>
          </p:cNvSpPr>
          <p:nvPr/>
        </p:nvSpPr>
        <p:spPr bwMode="auto">
          <a:xfrm>
            <a:off x="0" y="290513"/>
            <a:ext cx="914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 dirty="0" err="1">
                <a:latin typeface="Trebuchet MS" charset="0"/>
              </a:rPr>
              <a:t>VertNet</a:t>
            </a:r>
            <a:endParaRPr lang="en-US" sz="2800" b="1" dirty="0">
              <a:latin typeface="Trebuchet MS" charset="0"/>
            </a:endParaRPr>
          </a:p>
        </p:txBody>
      </p:sp>
      <p:sp>
        <p:nvSpPr>
          <p:cNvPr id="6" name="Text Box 1028"/>
          <p:cNvSpPr txBox="1">
            <a:spLocks noChangeArrowheads="1"/>
          </p:cNvSpPr>
          <p:nvPr/>
        </p:nvSpPr>
        <p:spPr bwMode="auto">
          <a:xfrm>
            <a:off x="0" y="823913"/>
            <a:ext cx="914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 dirty="0">
                <a:latin typeface="Trebuchet MS" charset="0"/>
              </a:rPr>
              <a:t>New Features and Services</a:t>
            </a:r>
          </a:p>
        </p:txBody>
      </p:sp>
      <p:sp>
        <p:nvSpPr>
          <p:cNvPr id="7" name="Text Box 1032"/>
          <p:cNvSpPr txBox="1">
            <a:spLocks noChangeArrowheads="1"/>
          </p:cNvSpPr>
          <p:nvPr/>
        </p:nvSpPr>
        <p:spPr bwMode="auto">
          <a:xfrm>
            <a:off x="0" y="1408113"/>
            <a:ext cx="9144000" cy="4539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i="1" dirty="0">
                <a:latin typeface="Trebuchet MS" charset="0"/>
              </a:rPr>
              <a:t>Cost Savings and Sustainability: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i="1" dirty="0">
                <a:solidFill>
                  <a:srgbClr val="86C54E"/>
                </a:solidFill>
                <a:latin typeface="Trebuchet MS" charset="0"/>
              </a:rPr>
              <a:t>$20K vs. $196K annually</a:t>
            </a:r>
            <a:endParaRPr lang="en-US" sz="2800" i="1" dirty="0">
              <a:solidFill>
                <a:srgbClr val="86C54E"/>
              </a:solidFill>
              <a:latin typeface="Trebuchet MS" charset="0"/>
            </a:endParaRPr>
          </a:p>
          <a:p>
            <a:pPr algn="ctr">
              <a:spcBef>
                <a:spcPct val="50000"/>
              </a:spcBef>
              <a:defRPr/>
            </a:pPr>
            <a:endParaRPr lang="en-US" sz="1000" i="1" dirty="0">
              <a:solidFill>
                <a:srgbClr val="86C54E"/>
              </a:solidFill>
              <a:latin typeface="Trebuchet MS" charset="0"/>
            </a:endParaRPr>
          </a:p>
          <a:p>
            <a:pPr algn="ctr">
              <a:spcBef>
                <a:spcPct val="50000"/>
              </a:spcBef>
              <a:defRPr/>
            </a:pPr>
            <a:r>
              <a:rPr lang="en-US" sz="2800" i="1" dirty="0">
                <a:latin typeface="Trebuchet MS" charset="0"/>
              </a:rPr>
              <a:t>Darwin Core Engine:</a:t>
            </a:r>
            <a:endParaRPr lang="en-US" sz="2800" i="1" dirty="0">
              <a:solidFill>
                <a:srgbClr val="86C54E"/>
              </a:solidFill>
              <a:latin typeface="Trebuchet MS" charset="0"/>
            </a:endParaRPr>
          </a:p>
          <a:p>
            <a:pPr algn="ctr">
              <a:spcBef>
                <a:spcPct val="50000"/>
              </a:spcBef>
              <a:defRPr/>
            </a:pPr>
            <a:r>
              <a:rPr lang="en-US" sz="2000" i="1" dirty="0">
                <a:solidFill>
                  <a:srgbClr val="86C54E"/>
                </a:solidFill>
                <a:latin typeface="Trebuchet MS" charset="0"/>
              </a:rPr>
              <a:t>management, data processing, searching, data improvement, syndication</a:t>
            </a:r>
            <a:endParaRPr lang="en-US" i="1" dirty="0">
              <a:solidFill>
                <a:srgbClr val="86C54E"/>
              </a:solidFill>
              <a:latin typeface="Trebuchet MS" charset="0"/>
            </a:endParaRPr>
          </a:p>
          <a:p>
            <a:pPr algn="ctr">
              <a:spcBef>
                <a:spcPct val="50000"/>
              </a:spcBef>
              <a:defRPr/>
            </a:pPr>
            <a:endParaRPr lang="en-US" sz="1000" i="1" dirty="0">
              <a:solidFill>
                <a:srgbClr val="86C54E"/>
              </a:solidFill>
              <a:latin typeface="Trebuchet MS" charset="0"/>
            </a:endParaRPr>
          </a:p>
          <a:p>
            <a:pPr algn="ctr">
              <a:spcBef>
                <a:spcPct val="50000"/>
              </a:spcBef>
              <a:defRPr/>
            </a:pPr>
            <a:r>
              <a:rPr lang="en-US" sz="2800" i="1" dirty="0">
                <a:latin typeface="Trebuchet MS" charset="0"/>
              </a:rPr>
              <a:t>Darwin Core Thesaurus:</a:t>
            </a:r>
            <a:endParaRPr lang="en-US" sz="2800" i="1" dirty="0">
              <a:solidFill>
                <a:srgbClr val="86C54E"/>
              </a:solidFill>
              <a:latin typeface="Trebuchet MS" charset="0"/>
            </a:endParaRPr>
          </a:p>
          <a:p>
            <a:pPr algn="ctr">
              <a:spcBef>
                <a:spcPct val="50000"/>
              </a:spcBef>
              <a:defRPr/>
            </a:pPr>
            <a:r>
              <a:rPr lang="en-US" sz="2000" i="1" dirty="0">
                <a:solidFill>
                  <a:srgbClr val="86C54E"/>
                </a:solidFill>
                <a:latin typeface="Trebuchet MS" charset="0"/>
              </a:rPr>
              <a:t>content management from multiple sources</a:t>
            </a:r>
            <a:endParaRPr lang="en-US" sz="2800" i="1" dirty="0">
              <a:solidFill>
                <a:srgbClr val="86C54E"/>
              </a:solidFill>
              <a:latin typeface="Trebuchet MS" charset="0"/>
            </a:endParaRPr>
          </a:p>
          <a:p>
            <a:pPr algn="ctr">
              <a:spcBef>
                <a:spcPct val="50000"/>
              </a:spcBef>
              <a:defRPr/>
            </a:pPr>
            <a:endParaRPr lang="en-US" sz="1000" i="1" dirty="0">
              <a:solidFill>
                <a:srgbClr val="86C54E"/>
              </a:solidFill>
              <a:latin typeface="Trebuchet MS" charset="0"/>
            </a:endParaRPr>
          </a:p>
          <a:p>
            <a:pPr algn="ctr">
              <a:spcBef>
                <a:spcPct val="50000"/>
              </a:spcBef>
              <a:defRPr/>
            </a:pPr>
            <a:r>
              <a:rPr lang="en-US" sz="2800" i="1" dirty="0">
                <a:latin typeface="Trebuchet MS" charset="0"/>
              </a:rPr>
              <a:t>New Data Portal, Mobile </a:t>
            </a:r>
            <a:r>
              <a:rPr lang="en-US" sz="2800" i="1" dirty="0" smtClean="0">
                <a:latin typeface="Trebuchet MS" charset="0"/>
              </a:rPr>
              <a:t>Apps, </a:t>
            </a:r>
            <a:r>
              <a:rPr lang="en-US" sz="2800" i="1" dirty="0" err="1" smtClean="0">
                <a:latin typeface="Trebuchet MS" charset="0"/>
              </a:rPr>
              <a:t>VertNet</a:t>
            </a:r>
            <a:r>
              <a:rPr lang="en-US" sz="2800" i="1" dirty="0" smtClean="0">
                <a:latin typeface="Trebuchet MS" charset="0"/>
              </a:rPr>
              <a:t> </a:t>
            </a:r>
            <a:r>
              <a:rPr lang="en-US" sz="2800" i="1" dirty="0">
                <a:latin typeface="Trebuchet MS" charset="0"/>
              </a:rPr>
              <a:t>Gadget</a:t>
            </a:r>
            <a:endParaRPr lang="en-US" sz="2800" i="1" dirty="0">
              <a:solidFill>
                <a:srgbClr val="86C54E"/>
              </a:solidFill>
              <a:latin typeface="Trebuchet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16169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0" y="290513"/>
            <a:ext cx="914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 dirty="0" smtClean="0">
                <a:latin typeface="Trebuchet MS" charset="0"/>
              </a:rPr>
              <a:t>Environmental Data</a:t>
            </a:r>
            <a:endParaRPr lang="en-US" sz="2800" b="1" dirty="0">
              <a:latin typeface="Trebuchet MS" charset="0"/>
            </a:endParaRPr>
          </a:p>
        </p:txBody>
      </p:sp>
      <p:pic>
        <p:nvPicPr>
          <p:cNvPr id="5" name="Picture 5" descr="Screen shot 2011-07-01 at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2498" y="2089150"/>
            <a:ext cx="4521200" cy="453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Vertnet_logo_vector_xbk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285" y="836613"/>
            <a:ext cx="3276600" cy="133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86C54E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5000"/>
                    </a:srgbClr>
                  </a:outerShdw>
                </a:effectLst>
              </a14:hiddenEffects>
            </a:ext>
          </a:extLst>
        </p:spPr>
      </p:pic>
      <p:pic>
        <p:nvPicPr>
          <p:cNvPr id="7" name="Picture 7" descr="KUBI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6660" y="1123950"/>
            <a:ext cx="2744788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1781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27"/>
          <p:cNvSpPr txBox="1">
            <a:spLocks noChangeArrowheads="1"/>
          </p:cNvSpPr>
          <p:nvPr/>
        </p:nvSpPr>
        <p:spPr bwMode="auto">
          <a:xfrm>
            <a:off x="0" y="290513"/>
            <a:ext cx="914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err="1" smtClean="0">
                <a:latin typeface="Trebuchet MS" charset="0"/>
              </a:rPr>
              <a:t>VertNet</a:t>
            </a:r>
            <a:endParaRPr lang="en-US" sz="2800" b="1" dirty="0">
              <a:latin typeface="Trebuchet MS" charset="0"/>
            </a:endParaRPr>
          </a:p>
        </p:txBody>
      </p:sp>
      <p:sp>
        <p:nvSpPr>
          <p:cNvPr id="5" name="Text Box 1028"/>
          <p:cNvSpPr txBox="1">
            <a:spLocks noChangeArrowheads="1"/>
          </p:cNvSpPr>
          <p:nvPr/>
        </p:nvSpPr>
        <p:spPr bwMode="auto">
          <a:xfrm>
            <a:off x="0" y="823913"/>
            <a:ext cx="914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latin typeface="Trebuchet MS" charset="0"/>
              </a:rPr>
              <a:t>Integration Partners</a:t>
            </a:r>
            <a:endParaRPr lang="en-US" sz="2800" b="1" dirty="0">
              <a:latin typeface="Trebuchet MS" charset="0"/>
            </a:endParaRPr>
          </a:p>
        </p:txBody>
      </p:sp>
      <p:sp>
        <p:nvSpPr>
          <p:cNvPr id="6" name="Text Box 1029"/>
          <p:cNvSpPr txBox="1">
            <a:spLocks noChangeArrowheads="1"/>
          </p:cNvSpPr>
          <p:nvPr/>
        </p:nvSpPr>
        <p:spPr bwMode="auto">
          <a:xfrm>
            <a:off x="0" y="1592349"/>
            <a:ext cx="9144000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800" i="1" dirty="0" err="1" smtClean="0">
                <a:latin typeface="Trebuchet MS"/>
                <a:ea typeface="ＭＳ Ｐゴシック" charset="0"/>
                <a:cs typeface="Trebuchet MS"/>
              </a:rPr>
              <a:t>Arctos</a:t>
            </a:r>
            <a:endParaRPr lang="en-US" sz="2800" i="1" dirty="0" smtClean="0">
              <a:latin typeface="Trebuchet MS"/>
              <a:ea typeface="ＭＳ Ｐゴシック" charset="0"/>
              <a:cs typeface="Trebuchet MS"/>
            </a:endParaRPr>
          </a:p>
          <a:p>
            <a:pPr algn="ctr"/>
            <a:endParaRPr lang="en-US" sz="1400" i="1" dirty="0">
              <a:latin typeface="Trebuchet MS"/>
              <a:ea typeface="ＭＳ Ｐゴシック" charset="0"/>
              <a:cs typeface="Trebuchet MS"/>
            </a:endParaRPr>
          </a:p>
          <a:p>
            <a:pPr algn="ctr"/>
            <a:r>
              <a:rPr lang="en-US" sz="2800" i="1" dirty="0" err="1" smtClean="0">
                <a:latin typeface="Trebuchet MS"/>
                <a:ea typeface="ＭＳ Ｐゴシック" charset="0"/>
                <a:cs typeface="Trebuchet MS"/>
              </a:rPr>
              <a:t>AmphibiaWeb</a:t>
            </a:r>
            <a:endParaRPr lang="en-US" sz="2800" i="1" dirty="0" smtClean="0">
              <a:latin typeface="Trebuchet MS"/>
              <a:ea typeface="ＭＳ Ｐゴシック" charset="0"/>
              <a:cs typeface="Trebuchet MS"/>
            </a:endParaRPr>
          </a:p>
          <a:p>
            <a:pPr algn="ctr"/>
            <a:endParaRPr lang="en-US" sz="1400" i="1" dirty="0">
              <a:latin typeface="Trebuchet MS"/>
              <a:ea typeface="ＭＳ Ｐゴシック" charset="0"/>
              <a:cs typeface="Trebuchet MS"/>
            </a:endParaRPr>
          </a:p>
          <a:p>
            <a:pPr algn="ctr"/>
            <a:r>
              <a:rPr lang="en-US" sz="2800" i="1" dirty="0" smtClean="0">
                <a:latin typeface="Trebuchet MS"/>
                <a:ea typeface="ＭＳ Ｐゴシック" charset="0"/>
                <a:cs typeface="Trebuchet MS"/>
              </a:rPr>
              <a:t>Animal </a:t>
            </a:r>
            <a:r>
              <a:rPr lang="en-US" sz="2800" i="1" dirty="0">
                <a:latin typeface="Trebuchet MS"/>
                <a:ea typeface="ＭＳ Ｐゴシック" charset="0"/>
                <a:cs typeface="Trebuchet MS"/>
              </a:rPr>
              <a:t>Diversity </a:t>
            </a:r>
            <a:r>
              <a:rPr lang="en-US" sz="2800" i="1" dirty="0" smtClean="0">
                <a:latin typeface="Trebuchet MS"/>
                <a:ea typeface="ＭＳ Ｐゴシック" charset="0"/>
                <a:cs typeface="Trebuchet MS"/>
              </a:rPr>
              <a:t>Web</a:t>
            </a:r>
          </a:p>
          <a:p>
            <a:pPr algn="ctr"/>
            <a:endParaRPr lang="en-US" sz="1400" i="1" dirty="0">
              <a:latin typeface="Trebuchet MS"/>
              <a:ea typeface="ＭＳ Ｐゴシック" charset="0"/>
              <a:cs typeface="Trebuchet MS"/>
            </a:endParaRPr>
          </a:p>
          <a:p>
            <a:pPr algn="ctr"/>
            <a:r>
              <a:rPr lang="en-US" sz="2800" i="1" dirty="0" smtClean="0">
                <a:latin typeface="Trebuchet MS"/>
                <a:ea typeface="ＭＳ Ｐゴシック" charset="0"/>
                <a:cs typeface="Trebuchet MS"/>
              </a:rPr>
              <a:t>Specify</a:t>
            </a:r>
          </a:p>
          <a:p>
            <a:pPr algn="ctr"/>
            <a:endParaRPr lang="en-US" sz="1400" i="1" dirty="0">
              <a:latin typeface="Trebuchet MS"/>
              <a:ea typeface="ＭＳ Ｐゴシック" charset="0"/>
              <a:cs typeface="Trebuchet MS"/>
            </a:endParaRPr>
          </a:p>
          <a:p>
            <a:pPr algn="ctr"/>
            <a:r>
              <a:rPr lang="en-US" sz="2800" i="1" dirty="0" err="1" smtClean="0">
                <a:latin typeface="Trebuchet MS"/>
                <a:ea typeface="ＭＳ Ｐゴシック" charset="0"/>
                <a:cs typeface="Trebuchet MS"/>
              </a:rPr>
              <a:t>GEOLocate</a:t>
            </a:r>
            <a:endParaRPr lang="en-US" sz="2800" i="1" dirty="0" smtClean="0">
              <a:latin typeface="Trebuchet MS"/>
              <a:ea typeface="ＭＳ Ｐゴシック" charset="0"/>
              <a:cs typeface="Trebuchet MS"/>
            </a:endParaRPr>
          </a:p>
          <a:p>
            <a:pPr algn="ctr"/>
            <a:endParaRPr lang="en-US" sz="1400" i="1" dirty="0">
              <a:latin typeface="Trebuchet MS"/>
              <a:ea typeface="ＭＳ Ｐゴシック" charset="0"/>
              <a:cs typeface="Trebuchet MS"/>
            </a:endParaRPr>
          </a:p>
          <a:p>
            <a:pPr algn="ctr"/>
            <a:r>
              <a:rPr lang="en-US" sz="2800" i="1" dirty="0">
                <a:latin typeface="Trebuchet MS"/>
                <a:ea typeface="ＭＳ Ｐゴシック" charset="0"/>
                <a:cs typeface="Trebuchet MS"/>
              </a:rPr>
              <a:t>Map of </a:t>
            </a:r>
            <a:r>
              <a:rPr lang="en-US" sz="2800" i="1" dirty="0" smtClean="0">
                <a:latin typeface="Trebuchet MS"/>
                <a:ea typeface="ＭＳ Ｐゴシック" charset="0"/>
                <a:cs typeface="Trebuchet MS"/>
              </a:rPr>
              <a:t>Life</a:t>
            </a:r>
          </a:p>
          <a:p>
            <a:pPr algn="ctr"/>
            <a:endParaRPr lang="en-US" sz="1400" i="1" dirty="0">
              <a:latin typeface="Trebuchet MS"/>
              <a:ea typeface="ＭＳ Ｐゴシック" charset="0"/>
              <a:cs typeface="Trebuchet MS"/>
            </a:endParaRPr>
          </a:p>
          <a:p>
            <a:pPr algn="ctr"/>
            <a:r>
              <a:rPr lang="en-US" sz="2800" i="1" dirty="0">
                <a:latin typeface="Trebuchet MS"/>
                <a:ea typeface="ＭＳ Ｐゴシック" charset="0"/>
                <a:cs typeface="Trebuchet MS"/>
              </a:rPr>
              <a:t>Encyclopedia of </a:t>
            </a:r>
            <a:r>
              <a:rPr lang="en-US" sz="2800" i="1" dirty="0" smtClean="0">
                <a:latin typeface="Trebuchet MS"/>
                <a:ea typeface="ＭＳ Ｐゴシック" charset="0"/>
                <a:cs typeface="Trebuchet MS"/>
              </a:rPr>
              <a:t>Life</a:t>
            </a:r>
          </a:p>
          <a:p>
            <a:pPr algn="ctr"/>
            <a:endParaRPr lang="en-US" sz="1400" i="1" dirty="0" smtClean="0">
              <a:latin typeface="Trebuchet MS"/>
              <a:ea typeface="ＭＳ Ｐゴシック" charset="0"/>
              <a:cs typeface="Trebuchet MS"/>
            </a:endParaRPr>
          </a:p>
          <a:p>
            <a:pPr algn="ctr"/>
            <a:r>
              <a:rPr lang="en-US" sz="2800" i="1" dirty="0" err="1" smtClean="0">
                <a:latin typeface="Trebuchet MS"/>
                <a:ea typeface="ＭＳ Ｐゴシック" charset="0"/>
                <a:cs typeface="Trebuchet MS"/>
              </a:rPr>
              <a:t>iNaturalist</a:t>
            </a:r>
            <a:endParaRPr lang="en-US" sz="2800" i="1" dirty="0" smtClean="0">
              <a:latin typeface="Trebuchet MS"/>
              <a:ea typeface="ＭＳ Ｐゴシック" charset="0"/>
              <a:cs typeface="Trebuchet MS"/>
            </a:endParaRPr>
          </a:p>
          <a:p>
            <a:pPr algn="ctr"/>
            <a:endParaRPr lang="en-US" sz="1400" i="1" dirty="0">
              <a:latin typeface="Trebuchet MS"/>
              <a:ea typeface="ＭＳ Ｐゴシック" charset="0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373725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027"/>
          <p:cNvSpPr txBox="1">
            <a:spLocks noChangeArrowheads="1"/>
          </p:cNvSpPr>
          <p:nvPr/>
        </p:nvSpPr>
        <p:spPr bwMode="auto">
          <a:xfrm>
            <a:off x="0" y="290513"/>
            <a:ext cx="914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err="1" smtClean="0">
                <a:latin typeface="Trebuchet MS" charset="0"/>
              </a:rPr>
              <a:t>VertNet</a:t>
            </a:r>
            <a:endParaRPr lang="en-US" sz="2800" b="1" dirty="0">
              <a:latin typeface="Trebuchet MS" charset="0"/>
            </a:endParaRPr>
          </a:p>
        </p:txBody>
      </p:sp>
      <p:sp>
        <p:nvSpPr>
          <p:cNvPr id="8" name="Text Box 1028"/>
          <p:cNvSpPr txBox="1">
            <a:spLocks noChangeArrowheads="1"/>
          </p:cNvSpPr>
          <p:nvPr/>
        </p:nvSpPr>
        <p:spPr bwMode="auto">
          <a:xfrm>
            <a:off x="0" y="823913"/>
            <a:ext cx="914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err="1" smtClean="0">
                <a:latin typeface="Trebuchet MS" charset="0"/>
              </a:rPr>
              <a:t>Paleo</a:t>
            </a:r>
            <a:r>
              <a:rPr lang="en-US" sz="2800" b="1" dirty="0" smtClean="0">
                <a:latin typeface="Trebuchet MS" charset="0"/>
              </a:rPr>
              <a:t> Partners</a:t>
            </a:r>
            <a:endParaRPr lang="en-US" sz="2800" b="1" dirty="0">
              <a:latin typeface="Trebuchet MS" charset="0"/>
            </a:endParaRPr>
          </a:p>
        </p:txBody>
      </p:sp>
      <p:pic>
        <p:nvPicPr>
          <p:cNvPr id="10" name="Picture 9" descr="neomap_titl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0400" y="1596964"/>
            <a:ext cx="5283200" cy="2336800"/>
          </a:xfrm>
          <a:prstGeom prst="rect">
            <a:avLst/>
          </a:prstGeom>
        </p:spPr>
      </p:pic>
      <p:pic>
        <p:nvPicPr>
          <p:cNvPr id="11" name="Picture 10" descr="neomap_faun_on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173" y="4551143"/>
            <a:ext cx="3073400" cy="1600200"/>
          </a:xfrm>
          <a:prstGeom prst="rect">
            <a:avLst/>
          </a:prstGeom>
        </p:spPr>
      </p:pic>
      <p:pic>
        <p:nvPicPr>
          <p:cNvPr id="12" name="Picture 11" descr="neomap_mio_o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4897" y="4551143"/>
            <a:ext cx="30861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784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290513"/>
            <a:ext cx="914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 dirty="0" smtClean="0">
                <a:latin typeface="Trebuchet MS" charset="0"/>
              </a:rPr>
              <a:t>The Road Ahead</a:t>
            </a:r>
            <a:endParaRPr lang="en-US" sz="2800" b="1" dirty="0">
              <a:latin typeface="Trebuchet MS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5800" y="1295400"/>
            <a:ext cx="77724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sz="2800" i="1" dirty="0" smtClean="0">
                <a:latin typeface="Trebuchet MS"/>
                <a:ea typeface="ＭＳ Ｐゴシック" charset="0"/>
                <a:cs typeface="Trebuchet MS"/>
              </a:rPr>
              <a:t>NSF funding through Summer 2014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1400" i="1" dirty="0" smtClean="0">
              <a:latin typeface="Trebuchet MS"/>
              <a:ea typeface="ＭＳ Ｐゴシック" charset="0"/>
              <a:cs typeface="Trebuchet MS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2800" i="1" dirty="0" smtClean="0">
                <a:latin typeface="Trebuchet MS"/>
                <a:ea typeface="ＭＳ Ｐゴシック" charset="0"/>
                <a:cs typeface="Trebuchet MS"/>
              </a:rPr>
              <a:t>2012</a:t>
            </a:r>
          </a:p>
          <a:p>
            <a:pPr lvl="1" algn="ctr">
              <a:lnSpc>
                <a:spcPct val="90000"/>
              </a:lnSpc>
              <a:buFontTx/>
              <a:buNone/>
            </a:pPr>
            <a:r>
              <a:rPr lang="en-US" sz="2400" i="1" dirty="0" smtClean="0">
                <a:solidFill>
                  <a:srgbClr val="86C54E"/>
                </a:solidFill>
                <a:latin typeface="Trebuchet MS"/>
                <a:cs typeface="Trebuchet MS"/>
              </a:rPr>
              <a:t>Migration of all data to new </a:t>
            </a:r>
            <a:r>
              <a:rPr lang="en-US" sz="2400" i="1" dirty="0" err="1" smtClean="0">
                <a:solidFill>
                  <a:srgbClr val="86C54E"/>
                </a:solidFill>
                <a:latin typeface="Trebuchet MS"/>
                <a:cs typeface="Trebuchet MS"/>
              </a:rPr>
              <a:t>VertNet</a:t>
            </a:r>
            <a:r>
              <a:rPr lang="en-US" sz="2400" i="1" dirty="0" smtClean="0">
                <a:solidFill>
                  <a:srgbClr val="86C54E"/>
                </a:solidFill>
                <a:latin typeface="Trebuchet MS"/>
                <a:cs typeface="Trebuchet MS"/>
              </a:rPr>
              <a:t> (Summer)</a:t>
            </a:r>
          </a:p>
          <a:p>
            <a:pPr lvl="1" algn="ctr">
              <a:lnSpc>
                <a:spcPct val="90000"/>
              </a:lnSpc>
              <a:buFontTx/>
              <a:buNone/>
            </a:pPr>
            <a:r>
              <a:rPr lang="en-US" sz="2400" i="1" dirty="0" smtClean="0">
                <a:solidFill>
                  <a:srgbClr val="86C54E"/>
                </a:solidFill>
                <a:latin typeface="Trebuchet MS"/>
                <a:ea typeface="ＭＳ Ｐゴシック" charset="0"/>
                <a:cs typeface="Trebuchet MS"/>
              </a:rPr>
              <a:t>Add environmental data (Fall)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400" i="1" dirty="0" smtClean="0">
              <a:latin typeface="Trebuchet MS"/>
              <a:ea typeface="ＭＳ Ｐゴシック" charset="0"/>
              <a:cs typeface="Trebuchet MS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2800" i="1" dirty="0" smtClean="0">
                <a:latin typeface="Trebuchet MS"/>
                <a:ea typeface="ＭＳ Ｐゴシック" charset="0"/>
                <a:cs typeface="Trebuchet MS"/>
              </a:rPr>
              <a:t>2013</a:t>
            </a:r>
          </a:p>
          <a:p>
            <a:pPr lvl="1" algn="ctr">
              <a:lnSpc>
                <a:spcPct val="90000"/>
              </a:lnSpc>
              <a:buFontTx/>
              <a:buNone/>
            </a:pPr>
            <a:r>
              <a:rPr lang="en-US" sz="2400" i="1" dirty="0" smtClean="0">
                <a:solidFill>
                  <a:srgbClr val="86C54E"/>
                </a:solidFill>
                <a:latin typeface="Trebuchet MS" charset="0"/>
              </a:rPr>
              <a:t>Integration tools, advanced visualization APIs</a:t>
            </a:r>
            <a:endParaRPr lang="en-US" sz="1400" i="1" dirty="0" smtClean="0">
              <a:latin typeface="Trebuchet MS"/>
              <a:ea typeface="ＭＳ Ｐゴシック" charset="0"/>
              <a:cs typeface="Trebuchet MS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2800" i="1" dirty="0" smtClean="0">
                <a:latin typeface="Trebuchet MS"/>
                <a:ea typeface="ＭＳ Ｐゴシック" charset="0"/>
                <a:cs typeface="Trebuchet MS"/>
              </a:rPr>
              <a:t>2014</a:t>
            </a:r>
          </a:p>
          <a:p>
            <a:pPr lvl="1" algn="ctr">
              <a:lnSpc>
                <a:spcPct val="90000"/>
              </a:lnSpc>
              <a:buFontTx/>
              <a:buNone/>
            </a:pPr>
            <a:r>
              <a:rPr lang="en-US" sz="2400" i="1" dirty="0" smtClean="0">
                <a:solidFill>
                  <a:srgbClr val="86C54E"/>
                </a:solidFill>
                <a:latin typeface="Trebuchet MS" charset="0"/>
              </a:rPr>
              <a:t>More integration tools, mobile API, </a:t>
            </a:r>
            <a:r>
              <a:rPr lang="en-US" sz="2400" i="1" dirty="0" err="1" smtClean="0">
                <a:solidFill>
                  <a:srgbClr val="86C54E"/>
                </a:solidFill>
                <a:latin typeface="Trebuchet MS" charset="0"/>
              </a:rPr>
              <a:t>Vertnet</a:t>
            </a:r>
            <a:r>
              <a:rPr lang="en-US" sz="2400" i="1" dirty="0" smtClean="0">
                <a:solidFill>
                  <a:srgbClr val="86C54E"/>
                </a:solidFill>
                <a:latin typeface="Trebuchet MS" charset="0"/>
              </a:rPr>
              <a:t> gadget</a:t>
            </a:r>
          </a:p>
          <a:p>
            <a:pPr lvl="1" algn="ctr">
              <a:lnSpc>
                <a:spcPct val="90000"/>
              </a:lnSpc>
              <a:buFontTx/>
              <a:buNone/>
            </a:pPr>
            <a:endParaRPr lang="en-US" sz="1400" i="1" dirty="0" smtClean="0">
              <a:latin typeface="Trebuchet MS"/>
              <a:ea typeface="ＭＳ Ｐゴシック" charset="0"/>
              <a:cs typeface="Trebuchet MS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2800" i="1" dirty="0" smtClean="0">
                <a:latin typeface="Trebuchet MS"/>
                <a:ea typeface="ＭＳ Ｐゴシック" charset="0"/>
                <a:cs typeface="Trebuchet MS"/>
              </a:rPr>
              <a:t>Workshops: 2 Informatics, 1 Sustainability</a:t>
            </a:r>
            <a:endParaRPr lang="en-US" sz="2800" i="1" dirty="0">
              <a:latin typeface="Trebuchet MS"/>
              <a:ea typeface="ＭＳ Ｐゴシック" charset="0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873033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Grinnel, July 1930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/>
          <a:stretch>
            <a:fillRect/>
          </a:stretch>
        </p:blipFill>
        <p:spPr>
          <a:xfrm>
            <a:off x="837509" y="1111912"/>
            <a:ext cx="4230735" cy="553783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Content Placeholder 7"/>
          <p:cNvSpPr>
            <a:spLocks/>
          </p:cNvSpPr>
          <p:nvPr/>
        </p:nvSpPr>
        <p:spPr bwMode="auto">
          <a:xfrm>
            <a:off x="5460096" y="1281921"/>
            <a:ext cx="3484563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914400">
              <a:lnSpc>
                <a:spcPct val="90000"/>
              </a:lnSpc>
              <a:spcBef>
                <a:spcPts val="550"/>
              </a:spcBef>
              <a:buFont typeface="Arial" charset="0"/>
              <a:buNone/>
            </a:pPr>
            <a:r>
              <a:rPr lang="en-US" sz="2400" i="1" dirty="0">
                <a:latin typeface="Trebuchet MS" charset="0"/>
                <a:cs typeface="Arial" charset="0"/>
              </a:rPr>
              <a:t>This value will not be realized until the lapse of many years, possibly a century, assuming that our material is safely preserved.</a:t>
            </a:r>
          </a:p>
          <a:p>
            <a:pPr defTabSz="914400">
              <a:lnSpc>
                <a:spcPct val="90000"/>
              </a:lnSpc>
              <a:spcBef>
                <a:spcPts val="550"/>
              </a:spcBef>
              <a:buFont typeface="Arial" charset="0"/>
              <a:buNone/>
            </a:pPr>
            <a:endParaRPr lang="en-US" sz="2400" i="1" dirty="0">
              <a:latin typeface="Trebuchet MS" charset="0"/>
              <a:cs typeface="Arial" charset="0"/>
            </a:endParaRPr>
          </a:p>
          <a:p>
            <a:pPr defTabSz="914400">
              <a:lnSpc>
                <a:spcPct val="90000"/>
              </a:lnSpc>
              <a:spcBef>
                <a:spcPts val="550"/>
              </a:spcBef>
              <a:buFont typeface="Arial" charset="0"/>
              <a:buNone/>
            </a:pPr>
            <a:r>
              <a:rPr lang="en-US" sz="2400" i="1" dirty="0">
                <a:latin typeface="Trebuchet MS" charset="0"/>
                <a:cs typeface="Arial" charset="0"/>
              </a:rPr>
              <a:t>And this is </a:t>
            </a:r>
            <a:r>
              <a:rPr lang="en-US" sz="2400" i="1" u="sng" dirty="0">
                <a:latin typeface="Trebuchet MS" charset="0"/>
                <a:cs typeface="Arial" charset="0"/>
              </a:rPr>
              <a:t>that the student of the future will have access to the original record</a:t>
            </a:r>
            <a:r>
              <a:rPr lang="en-US" sz="2400" i="1" dirty="0">
                <a:latin typeface="Trebuchet MS" charset="0"/>
                <a:cs typeface="Arial" charset="0"/>
              </a:rPr>
              <a:t> of faunal conditions in California.</a:t>
            </a:r>
            <a:r>
              <a:rPr lang="ja-JP" altLang="en-US" sz="2400" i="1" dirty="0">
                <a:latin typeface="Trebuchet MS" charset="0"/>
                <a:cs typeface="Arial" charset="0"/>
              </a:rPr>
              <a:t>”</a:t>
            </a:r>
            <a:r>
              <a:rPr lang="en-US" altLang="ja-JP" sz="2400" i="1" dirty="0">
                <a:latin typeface="Trebuchet MS" charset="0"/>
                <a:cs typeface="Arial" charset="0"/>
              </a:rPr>
              <a:t> </a:t>
            </a:r>
          </a:p>
          <a:p>
            <a:pPr defTabSz="914400">
              <a:lnSpc>
                <a:spcPct val="90000"/>
              </a:lnSpc>
              <a:spcBef>
                <a:spcPts val="550"/>
              </a:spcBef>
              <a:buFont typeface="Arial" charset="0"/>
              <a:buNone/>
            </a:pPr>
            <a:endParaRPr lang="en-US" sz="2400" i="1" dirty="0">
              <a:latin typeface="Trebuchet MS" charset="0"/>
            </a:endParaRPr>
          </a:p>
          <a:p>
            <a:pPr defTabSz="914400">
              <a:spcBef>
                <a:spcPct val="20000"/>
              </a:spcBef>
              <a:buFont typeface="Arial" charset="0"/>
              <a:buNone/>
            </a:pPr>
            <a:r>
              <a:rPr lang="en-US" sz="2400" i="1" dirty="0">
                <a:latin typeface="Trebuchet MS" charset="0"/>
                <a:cs typeface="Arial" charset="0"/>
              </a:rPr>
              <a:t>- Joseph Grinnell, 1910</a:t>
            </a:r>
          </a:p>
        </p:txBody>
      </p:sp>
      <p:sp>
        <p:nvSpPr>
          <p:cNvPr id="6" name="Content Placeholder 7"/>
          <p:cNvSpPr>
            <a:spLocks/>
          </p:cNvSpPr>
          <p:nvPr/>
        </p:nvSpPr>
        <p:spPr bwMode="auto">
          <a:xfrm>
            <a:off x="293688" y="220663"/>
            <a:ext cx="8850312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914400">
              <a:lnSpc>
                <a:spcPct val="90000"/>
              </a:lnSpc>
              <a:spcBef>
                <a:spcPts val="550"/>
              </a:spcBef>
              <a:buFont typeface="Arial" charset="0"/>
              <a:buNone/>
            </a:pPr>
            <a:r>
              <a:rPr lang="ja-JP" altLang="en-US" sz="2400" i="1" dirty="0">
                <a:latin typeface="Trebuchet MS" charset="0"/>
                <a:cs typeface="Arial" charset="0"/>
              </a:rPr>
              <a:t>“</a:t>
            </a:r>
            <a:r>
              <a:rPr lang="en-US" altLang="ja-JP" sz="2400" i="1" dirty="0">
                <a:latin typeface="Trebuchet MS" charset="0"/>
                <a:cs typeface="Arial" charset="0"/>
              </a:rPr>
              <a:t>At this point I wish to emphasize what I believe will ultimately prove to be </a:t>
            </a:r>
            <a:r>
              <a:rPr lang="en-US" altLang="ja-JP" sz="2400" i="1" u="sng" dirty="0">
                <a:latin typeface="Trebuchet MS" charset="0"/>
                <a:cs typeface="Arial" charset="0"/>
              </a:rPr>
              <a:t>the greatest purpose of our museum</a:t>
            </a:r>
            <a:r>
              <a:rPr lang="en-US" altLang="ja-JP" sz="2400" i="1" dirty="0">
                <a:latin typeface="Trebuchet MS" charset="0"/>
                <a:cs typeface="Arial" charset="0"/>
              </a:rPr>
              <a:t>.</a:t>
            </a:r>
            <a:endParaRPr lang="en-US" altLang="ja-JP" sz="2400" i="1" dirty="0">
              <a:latin typeface="Trebuchet MS" charset="0"/>
            </a:endParaRPr>
          </a:p>
          <a:p>
            <a:pPr defTabSz="914400">
              <a:spcBef>
                <a:spcPct val="20000"/>
              </a:spcBef>
              <a:buFont typeface="Arial" charset="0"/>
              <a:buChar char="•"/>
            </a:pPr>
            <a:endParaRPr lang="en-US" sz="2400" i="1" dirty="0">
              <a:latin typeface="Trebuchet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06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0" y="290513"/>
            <a:ext cx="914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latin typeface="Trebuchet MS" charset="0"/>
              </a:rPr>
              <a:t>The Vertebrate Networks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1036861" y="1058863"/>
            <a:ext cx="7069137" cy="5618162"/>
            <a:chOff x="1059743" y="1058863"/>
            <a:chExt cx="7069137" cy="5618162"/>
          </a:xfrm>
        </p:grpSpPr>
        <p:pic>
          <p:nvPicPr>
            <p:cNvPr id="5" name="Picture 4" descr="MaNISBannerWordsOnly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95130" y="1173163"/>
              <a:ext cx="3333750" cy="9128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5" descr="herpnetlogo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2318" y="4570413"/>
              <a:ext cx="2484437" cy="1174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6" descr="ornisbanner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80918" y="4687888"/>
              <a:ext cx="2174875" cy="904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7" descr="fishnetlogo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9743" y="1058863"/>
              <a:ext cx="3051175" cy="11414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 Box 29"/>
            <p:cNvSpPr txBox="1">
              <a:spLocks noChangeArrowheads="1"/>
            </p:cNvSpPr>
            <p:nvPr/>
          </p:nvSpPr>
          <p:spPr bwMode="auto">
            <a:xfrm>
              <a:off x="1089905" y="2116138"/>
              <a:ext cx="2990850" cy="854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>
                  <a:latin typeface="Trebuchet MS" charset="0"/>
                </a:rPr>
                <a:t>Est. 1999, 2004</a:t>
              </a:r>
            </a:p>
            <a:p>
              <a:pPr algn="ctr">
                <a:spcBef>
                  <a:spcPct val="50000"/>
                </a:spcBef>
              </a:pPr>
              <a:r>
                <a:rPr lang="en-US" sz="2000" i="1">
                  <a:latin typeface="Trebuchet MS" charset="0"/>
                </a:rPr>
                <a:t>31 collections (2011)</a:t>
              </a:r>
              <a:endParaRPr lang="en-US" sz="2800">
                <a:latin typeface="Trebuchet MS" charset="0"/>
              </a:endParaRPr>
            </a:p>
          </p:txBody>
        </p:sp>
        <p:sp>
          <p:nvSpPr>
            <p:cNvPr id="10" name="Text Box 31"/>
            <p:cNvSpPr txBox="1">
              <a:spLocks noChangeArrowheads="1"/>
            </p:cNvSpPr>
            <p:nvPr/>
          </p:nvSpPr>
          <p:spPr bwMode="auto">
            <a:xfrm>
              <a:off x="4972930" y="2128838"/>
              <a:ext cx="2990850" cy="854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>
                  <a:latin typeface="Trebuchet MS" charset="0"/>
                </a:rPr>
                <a:t>Est. 2001</a:t>
              </a:r>
            </a:p>
            <a:p>
              <a:pPr algn="ctr">
                <a:spcBef>
                  <a:spcPct val="50000"/>
                </a:spcBef>
              </a:pPr>
              <a:r>
                <a:rPr lang="en-US" sz="2000" i="1">
                  <a:latin typeface="Trebuchet MS" charset="0"/>
                </a:rPr>
                <a:t>41 collections (2011)</a:t>
              </a:r>
              <a:endParaRPr lang="en-US" sz="2800">
                <a:latin typeface="Trebuchet MS" charset="0"/>
              </a:endParaRPr>
            </a:p>
          </p:txBody>
        </p:sp>
        <p:sp>
          <p:nvSpPr>
            <p:cNvPr id="11" name="Text Box 32"/>
            <p:cNvSpPr txBox="1">
              <a:spLocks noChangeArrowheads="1"/>
            </p:cNvSpPr>
            <p:nvPr/>
          </p:nvSpPr>
          <p:spPr bwMode="auto">
            <a:xfrm>
              <a:off x="4972930" y="5822950"/>
              <a:ext cx="2990850" cy="854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>
                  <a:latin typeface="Trebuchet MS" charset="0"/>
                </a:rPr>
                <a:t>Est. 2004</a:t>
              </a:r>
            </a:p>
            <a:p>
              <a:pPr algn="ctr">
                <a:spcBef>
                  <a:spcPct val="50000"/>
                </a:spcBef>
              </a:pPr>
              <a:r>
                <a:rPr lang="en-US" sz="2000" i="1">
                  <a:latin typeface="Trebuchet MS" charset="0"/>
                </a:rPr>
                <a:t>48 collections (2011)</a:t>
              </a:r>
              <a:endParaRPr lang="en-US" sz="2800">
                <a:latin typeface="Trebuchet MS" charset="0"/>
              </a:endParaRPr>
            </a:p>
          </p:txBody>
        </p:sp>
        <p:sp>
          <p:nvSpPr>
            <p:cNvPr id="12" name="Text Box 33"/>
            <p:cNvSpPr txBox="1">
              <a:spLocks noChangeArrowheads="1"/>
            </p:cNvSpPr>
            <p:nvPr/>
          </p:nvSpPr>
          <p:spPr bwMode="auto">
            <a:xfrm>
              <a:off x="1085143" y="5822950"/>
              <a:ext cx="2990850" cy="854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>
                  <a:latin typeface="Trebuchet MS" charset="0"/>
                </a:rPr>
                <a:t>Est. 2002</a:t>
              </a:r>
            </a:p>
            <a:p>
              <a:pPr algn="ctr">
                <a:spcBef>
                  <a:spcPct val="50000"/>
                </a:spcBef>
              </a:pPr>
              <a:r>
                <a:rPr lang="en-US" sz="2000" i="1">
                  <a:latin typeface="Trebuchet MS" charset="0"/>
                </a:rPr>
                <a:t>56 collections (2011)</a:t>
              </a:r>
              <a:endParaRPr lang="en-US" sz="2800">
                <a:latin typeface="Trebuchet MS" charset="0"/>
              </a:endParaRPr>
            </a:p>
          </p:txBody>
        </p:sp>
        <p:sp>
          <p:nvSpPr>
            <p:cNvPr id="13" name="Rectangle 35"/>
            <p:cNvSpPr>
              <a:spLocks noChangeArrowheads="1"/>
            </p:cNvSpPr>
            <p:nvPr/>
          </p:nvSpPr>
          <p:spPr bwMode="auto">
            <a:xfrm>
              <a:off x="2336093" y="3265488"/>
              <a:ext cx="4413250" cy="850900"/>
            </a:xfrm>
            <a:prstGeom prst="rect">
              <a:avLst/>
            </a:prstGeom>
            <a:noFill/>
            <a:ln w="28575">
              <a:solidFill>
                <a:srgbClr val="86C54E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rgbClr val="86C54E"/>
                  </a:solidFill>
                  <a:latin typeface="Trebuchet MS" charset="0"/>
                </a:rPr>
                <a:t>188 </a:t>
              </a:r>
              <a:r>
                <a:rPr lang="en-US" sz="2400" b="1" dirty="0">
                  <a:solidFill>
                    <a:srgbClr val="86C54E"/>
                  </a:solidFill>
                  <a:latin typeface="Trebuchet MS" charset="0"/>
                </a:rPr>
                <a:t>Active Collections</a:t>
              </a:r>
            </a:p>
            <a:p>
              <a:pPr algn="ctr"/>
              <a:r>
                <a:rPr lang="en-US" sz="2400" b="1" dirty="0" smtClean="0">
                  <a:solidFill>
                    <a:srgbClr val="86C54E"/>
                  </a:solidFill>
                  <a:latin typeface="Trebuchet MS" charset="0"/>
                </a:rPr>
                <a:t>86 </a:t>
              </a:r>
              <a:r>
                <a:rPr lang="en-US" sz="2400" b="1" dirty="0">
                  <a:solidFill>
                    <a:srgbClr val="86C54E"/>
                  </a:solidFill>
                  <a:latin typeface="Trebuchet MS" charset="0"/>
                </a:rPr>
                <a:t>Participating Institutions</a:t>
              </a:r>
              <a:endParaRPr lang="en-US" sz="2400" dirty="0">
                <a:solidFill>
                  <a:srgbClr val="86C54E"/>
                </a:solidFill>
                <a:latin typeface="Trebuchet MS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05751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>
                <a:latin typeface="Calibri" charset="0"/>
                <a:ea typeface="ＭＳ Ｐゴシック" charset="0"/>
              </a:rPr>
              <a:t/>
            </a:r>
            <a:br>
              <a:rPr lang="en-US" smtClean="0">
                <a:latin typeface="Calibri" charset="0"/>
                <a:ea typeface="ＭＳ Ｐゴシック" charset="0"/>
              </a:rPr>
            </a:br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290513"/>
            <a:ext cx="914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latin typeface="Trebuchet MS" charset="0"/>
              </a:rPr>
              <a:t>The Vertebrate Networks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823913"/>
            <a:ext cx="914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latin typeface="Trebuchet MS" charset="0"/>
              </a:rPr>
              <a:t>Primary Goals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91594" y="1808343"/>
            <a:ext cx="8769350" cy="3862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i="1" dirty="0">
                <a:latin typeface="Trebuchet MS" charset="0"/>
              </a:rPr>
              <a:t>Facilitate open access to specimen data on the web</a:t>
            </a:r>
          </a:p>
          <a:p>
            <a:pPr algn="ctr">
              <a:spcBef>
                <a:spcPct val="50000"/>
              </a:spcBef>
            </a:pPr>
            <a:endParaRPr lang="en-US" sz="1400" i="1" dirty="0">
              <a:latin typeface="Trebuchet MS" charset="0"/>
            </a:endParaRPr>
          </a:p>
          <a:p>
            <a:pPr algn="ctr">
              <a:spcBef>
                <a:spcPct val="50000"/>
              </a:spcBef>
            </a:pPr>
            <a:r>
              <a:rPr lang="en-US" sz="2800" i="1" dirty="0">
                <a:latin typeface="Trebuchet MS" charset="0"/>
              </a:rPr>
              <a:t>Enhance the value of specimen collections</a:t>
            </a:r>
          </a:p>
          <a:p>
            <a:pPr algn="ctr">
              <a:spcBef>
                <a:spcPct val="50000"/>
              </a:spcBef>
            </a:pPr>
            <a:endParaRPr lang="en-US" sz="1400" i="1" dirty="0">
              <a:latin typeface="Trebuchet MS" charset="0"/>
            </a:endParaRPr>
          </a:p>
          <a:p>
            <a:pPr algn="ctr">
              <a:spcBef>
                <a:spcPct val="50000"/>
              </a:spcBef>
            </a:pPr>
            <a:r>
              <a:rPr lang="en-US" sz="2800" i="1" dirty="0">
                <a:latin typeface="Trebuchet MS" charset="0"/>
              </a:rPr>
              <a:t>Conserve curatorial resources</a:t>
            </a:r>
          </a:p>
          <a:p>
            <a:pPr algn="ctr">
              <a:spcBef>
                <a:spcPct val="50000"/>
              </a:spcBef>
            </a:pPr>
            <a:endParaRPr lang="en-US" sz="1400" i="1" dirty="0">
              <a:latin typeface="Trebuchet MS" charset="0"/>
            </a:endParaRPr>
          </a:p>
          <a:p>
            <a:pPr algn="ctr">
              <a:spcBef>
                <a:spcPct val="50000"/>
              </a:spcBef>
            </a:pPr>
            <a:r>
              <a:rPr lang="en-US" sz="2800" i="1" dirty="0">
                <a:latin typeface="Trebuchet MS" charset="0"/>
              </a:rPr>
              <a:t>Use a design easily adapted by other disciplines with similar needs</a:t>
            </a:r>
          </a:p>
        </p:txBody>
      </p:sp>
    </p:spTree>
    <p:extLst>
      <p:ext uri="{BB962C8B-B14F-4D97-AF65-F5344CB8AC3E}">
        <p14:creationId xmlns:p14="http://schemas.microsoft.com/office/powerpoint/2010/main" val="40820798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>
                <a:latin typeface="Calibri" charset="0"/>
                <a:ea typeface="ＭＳ Ｐゴシック" charset="0"/>
              </a:rPr>
              <a:t/>
            </a:r>
            <a:br>
              <a:rPr lang="en-US" smtClean="0">
                <a:latin typeface="Calibri" charset="0"/>
                <a:ea typeface="ＭＳ Ｐゴシック" charset="0"/>
              </a:rPr>
            </a:br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5" name="Text Box 1027"/>
          <p:cNvSpPr txBox="1">
            <a:spLocks noChangeArrowheads="1"/>
          </p:cNvSpPr>
          <p:nvPr/>
        </p:nvSpPr>
        <p:spPr bwMode="auto">
          <a:xfrm>
            <a:off x="0" y="290513"/>
            <a:ext cx="914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latin typeface="Trebuchet MS" charset="0"/>
              </a:rPr>
              <a:t>Growth of the Vertebrate Networks</a:t>
            </a:r>
          </a:p>
        </p:txBody>
      </p:sp>
      <p:pic>
        <p:nvPicPr>
          <p:cNvPr id="6" name="Picture 1028" descr="Figure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250" y="1233488"/>
            <a:ext cx="8221662" cy="5543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1029"/>
          <p:cNvSpPr>
            <a:spLocks noChangeArrowheads="1"/>
          </p:cNvSpPr>
          <p:nvPr/>
        </p:nvSpPr>
        <p:spPr bwMode="auto">
          <a:xfrm>
            <a:off x="6446102" y="1757482"/>
            <a:ext cx="1041400" cy="9683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1030"/>
          <p:cNvSpPr>
            <a:spLocks noChangeShapeType="1"/>
          </p:cNvSpPr>
          <p:nvPr/>
        </p:nvSpPr>
        <p:spPr bwMode="auto">
          <a:xfrm>
            <a:off x="2871624" y="2187635"/>
            <a:ext cx="345509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0286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27"/>
          <p:cNvSpPr txBox="1">
            <a:spLocks noChangeArrowheads="1"/>
          </p:cNvSpPr>
          <p:nvPr/>
        </p:nvSpPr>
        <p:spPr bwMode="auto">
          <a:xfrm>
            <a:off x="0" y="290513"/>
            <a:ext cx="914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latin typeface="Trebuchet MS" charset="0"/>
              </a:rPr>
              <a:t>The Vertebrate Networks</a:t>
            </a:r>
          </a:p>
        </p:txBody>
      </p:sp>
      <p:sp>
        <p:nvSpPr>
          <p:cNvPr id="5" name="Text Box 1028"/>
          <p:cNvSpPr txBox="1">
            <a:spLocks noChangeArrowheads="1"/>
          </p:cNvSpPr>
          <p:nvPr/>
        </p:nvSpPr>
        <p:spPr bwMode="auto">
          <a:xfrm>
            <a:off x="0" y="823913"/>
            <a:ext cx="914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latin typeface="Trebuchet MS" charset="0"/>
              </a:rPr>
              <a:t>Critical Challenges</a:t>
            </a:r>
          </a:p>
        </p:txBody>
      </p:sp>
      <p:sp>
        <p:nvSpPr>
          <p:cNvPr id="6" name="Text Box 1029"/>
          <p:cNvSpPr txBox="1">
            <a:spLocks noChangeArrowheads="1"/>
          </p:cNvSpPr>
          <p:nvPr/>
        </p:nvSpPr>
        <p:spPr bwMode="auto">
          <a:xfrm>
            <a:off x="0" y="1966913"/>
            <a:ext cx="9144000" cy="340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i="1" dirty="0">
                <a:latin typeface="Trebuchet MS" charset="0"/>
              </a:rPr>
              <a:t>Performance</a:t>
            </a:r>
          </a:p>
          <a:p>
            <a:pPr algn="ctr">
              <a:spcBef>
                <a:spcPct val="50000"/>
              </a:spcBef>
            </a:pPr>
            <a:endParaRPr lang="en-US" sz="1400" i="1" dirty="0">
              <a:latin typeface="Trebuchet MS" charset="0"/>
            </a:endParaRPr>
          </a:p>
          <a:p>
            <a:pPr algn="ctr">
              <a:spcBef>
                <a:spcPct val="50000"/>
              </a:spcBef>
            </a:pPr>
            <a:r>
              <a:rPr lang="en-US" sz="2800" i="1" dirty="0">
                <a:latin typeface="Trebuchet MS" charset="0"/>
              </a:rPr>
              <a:t>Aggregation</a:t>
            </a:r>
          </a:p>
          <a:p>
            <a:pPr algn="ctr">
              <a:spcBef>
                <a:spcPct val="50000"/>
              </a:spcBef>
            </a:pPr>
            <a:endParaRPr lang="en-US" sz="1400" i="1" dirty="0">
              <a:latin typeface="Trebuchet MS" charset="0"/>
            </a:endParaRPr>
          </a:p>
          <a:p>
            <a:pPr algn="ctr">
              <a:spcBef>
                <a:spcPct val="50000"/>
              </a:spcBef>
            </a:pPr>
            <a:r>
              <a:rPr lang="en-US" sz="2800" i="1" dirty="0">
                <a:latin typeface="Trebuchet MS" charset="0"/>
              </a:rPr>
              <a:t>Costs and Sustainability</a:t>
            </a:r>
          </a:p>
          <a:p>
            <a:pPr algn="ctr">
              <a:spcBef>
                <a:spcPct val="50000"/>
              </a:spcBef>
            </a:pPr>
            <a:endParaRPr lang="en-US" sz="1400" i="1" dirty="0">
              <a:latin typeface="Trebuchet MS" charset="0"/>
            </a:endParaRPr>
          </a:p>
          <a:p>
            <a:pPr algn="ctr">
              <a:spcBef>
                <a:spcPct val="50000"/>
              </a:spcBef>
            </a:pPr>
            <a:r>
              <a:rPr lang="en-US" sz="2800" i="1" dirty="0">
                <a:latin typeface="Trebuchet MS" charset="0"/>
              </a:rPr>
              <a:t>Technological Integration</a:t>
            </a:r>
          </a:p>
        </p:txBody>
      </p:sp>
    </p:spTree>
    <p:extLst>
      <p:ext uri="{BB962C8B-B14F-4D97-AF65-F5344CB8AC3E}">
        <p14:creationId xmlns:p14="http://schemas.microsoft.com/office/powerpoint/2010/main" val="3029591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2"/>
          <p:cNvSpPr txBox="1">
            <a:spLocks noChangeArrowheads="1"/>
          </p:cNvSpPr>
          <p:nvPr/>
        </p:nvSpPr>
        <p:spPr bwMode="auto">
          <a:xfrm>
            <a:off x="0" y="290513"/>
            <a:ext cx="914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 dirty="0">
                <a:latin typeface="Trebuchet MS" charset="0"/>
              </a:rPr>
              <a:t>The Vertebrate Networks</a:t>
            </a:r>
          </a:p>
        </p:txBody>
      </p:sp>
      <p:sp>
        <p:nvSpPr>
          <p:cNvPr id="5" name="Text Box 23"/>
          <p:cNvSpPr txBox="1">
            <a:spLocks noChangeArrowheads="1"/>
          </p:cNvSpPr>
          <p:nvPr/>
        </p:nvSpPr>
        <p:spPr bwMode="auto">
          <a:xfrm>
            <a:off x="0" y="823913"/>
            <a:ext cx="914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 dirty="0" smtClean="0">
                <a:latin typeface="Trebuchet MS" charset="0"/>
              </a:rPr>
              <a:t>Past Architecture</a:t>
            </a:r>
            <a:endParaRPr lang="en-US" sz="2800" b="1" dirty="0">
              <a:latin typeface="Trebuchet MS" charset="0"/>
            </a:endParaRPr>
          </a:p>
        </p:txBody>
      </p:sp>
      <p:pic>
        <p:nvPicPr>
          <p:cNvPr id="6" name="Picture 24" descr="Figur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631" y="1409700"/>
            <a:ext cx="6837362" cy="5379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5"/>
          <p:cNvSpPr>
            <a:spLocks noChangeArrowheads="1"/>
          </p:cNvSpPr>
          <p:nvPr/>
        </p:nvSpPr>
        <p:spPr bwMode="auto">
          <a:xfrm>
            <a:off x="471488" y="1343025"/>
            <a:ext cx="2322512" cy="1390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/>
          </a:p>
        </p:txBody>
      </p:sp>
      <p:pic>
        <p:nvPicPr>
          <p:cNvPr id="8" name="Picture 26" descr="digir_p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4668" y="1590675"/>
            <a:ext cx="13335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8867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290513"/>
            <a:ext cx="914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 dirty="0" smtClean="0">
                <a:latin typeface="Trebuchet MS" charset="0"/>
              </a:rPr>
              <a:t>Our Philosophy</a:t>
            </a:r>
            <a:endParaRPr lang="en-US" sz="2800" b="1" dirty="0">
              <a:latin typeface="Trebuchet MS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5800" y="1371600"/>
            <a:ext cx="77724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sz="2800" i="1" dirty="0" smtClean="0">
                <a:latin typeface="Arial" charset="0"/>
                <a:ea typeface="ＭＳ Ｐゴシック" charset="0"/>
                <a:cs typeface="ＭＳ Ｐゴシック" charset="0"/>
              </a:rPr>
              <a:t>We mobilize data</a:t>
            </a:r>
          </a:p>
          <a:p>
            <a:pPr>
              <a:buFontTx/>
              <a:buNone/>
            </a:pPr>
            <a:endParaRPr lang="en-US" sz="1200" i="1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algn="ctr">
              <a:buFontTx/>
              <a:buNone/>
            </a:pPr>
            <a:r>
              <a:rPr lang="en-US" sz="2800" i="1" dirty="0" smtClean="0">
                <a:latin typeface="Arial" charset="0"/>
                <a:ea typeface="ＭＳ Ｐゴシック" charset="0"/>
                <a:cs typeface="ＭＳ Ｐゴシック" charset="0"/>
              </a:rPr>
              <a:t>Open source software development:</a:t>
            </a:r>
          </a:p>
          <a:p>
            <a:pPr lvl="1" algn="ctr">
              <a:buFontTx/>
              <a:buNone/>
            </a:pPr>
            <a:r>
              <a:rPr lang="en-US" sz="2400" i="1" dirty="0" smtClean="0">
                <a:solidFill>
                  <a:srgbClr val="86C54E"/>
                </a:solidFill>
                <a:latin typeface="Trebuchet MS" charset="0"/>
              </a:rPr>
              <a:t>Create platform for innovation</a:t>
            </a:r>
            <a:endParaRPr lang="en-US" sz="2400" i="1" dirty="0" smtClean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endParaRPr lang="en-US" sz="1200" i="1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algn="ctr">
              <a:buFontTx/>
              <a:buNone/>
            </a:pPr>
            <a:r>
              <a:rPr lang="en-US" sz="2800" i="1" dirty="0" smtClean="0">
                <a:latin typeface="Arial" charset="0"/>
                <a:ea typeface="ＭＳ Ｐゴシック" charset="0"/>
                <a:cs typeface="ＭＳ Ｐゴシック" charset="0"/>
              </a:rPr>
              <a:t>Easy access</a:t>
            </a:r>
          </a:p>
          <a:p>
            <a:pPr>
              <a:buFontTx/>
              <a:buNone/>
            </a:pPr>
            <a:endParaRPr lang="en-US" sz="1200" i="1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algn="ctr">
              <a:buFontTx/>
              <a:buNone/>
            </a:pPr>
            <a:r>
              <a:rPr lang="en-US" sz="2800" i="1" dirty="0" smtClean="0">
                <a:latin typeface="Arial" charset="0"/>
                <a:ea typeface="ＭＳ Ｐゴシック" charset="0"/>
                <a:cs typeface="ＭＳ Ｐゴシック" charset="0"/>
              </a:rPr>
              <a:t>High performance</a:t>
            </a:r>
          </a:p>
          <a:p>
            <a:pPr>
              <a:buFontTx/>
              <a:buNone/>
            </a:pPr>
            <a:endParaRPr lang="en-US" sz="1200" i="1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algn="ctr">
              <a:buFontTx/>
              <a:buNone/>
            </a:pPr>
            <a:r>
              <a:rPr lang="en-US" sz="2800" i="1" dirty="0" smtClean="0">
                <a:latin typeface="Arial" charset="0"/>
                <a:ea typeface="ＭＳ Ｐゴシック" charset="0"/>
                <a:cs typeface="ＭＳ Ｐゴシック" charset="0"/>
              </a:rPr>
              <a:t>Broad aggregation of data sources</a:t>
            </a:r>
          </a:p>
          <a:p>
            <a:pPr>
              <a:buFontTx/>
              <a:buNone/>
            </a:pPr>
            <a:endParaRPr lang="en-US" sz="1200" i="1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algn="ctr">
              <a:buFontTx/>
              <a:buNone/>
            </a:pPr>
            <a:r>
              <a:rPr lang="en-US" sz="2800" i="1" dirty="0" smtClean="0">
                <a:latin typeface="Arial" charset="0"/>
                <a:ea typeface="ＭＳ Ｐゴシック" charset="0"/>
                <a:cs typeface="ＭＳ Ｐゴシック" charset="0"/>
              </a:rPr>
              <a:t>Best possible </a:t>
            </a:r>
            <a:r>
              <a:rPr lang="en-US" sz="2800" i="1" dirty="0">
                <a:latin typeface="Arial" charset="0"/>
                <a:ea typeface="ＭＳ Ｐゴシック" charset="0"/>
                <a:cs typeface="ＭＳ Ｐゴシック" charset="0"/>
              </a:rPr>
              <a:t>c</a:t>
            </a:r>
            <a:r>
              <a:rPr lang="en-US" sz="2800" i="1" dirty="0" smtClean="0">
                <a:latin typeface="Arial" charset="0"/>
                <a:ea typeface="ＭＳ Ｐゴシック" charset="0"/>
                <a:cs typeface="ＭＳ Ｐゴシック" charset="0"/>
              </a:rPr>
              <a:t>ost savings and sustainability</a:t>
            </a:r>
          </a:p>
        </p:txBody>
      </p:sp>
    </p:spTree>
    <p:extLst>
      <p:ext uri="{BB962C8B-B14F-4D97-AF65-F5344CB8AC3E}">
        <p14:creationId xmlns:p14="http://schemas.microsoft.com/office/powerpoint/2010/main" val="24321613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2"/>
          <p:cNvSpPr txBox="1">
            <a:spLocks noChangeArrowheads="1"/>
          </p:cNvSpPr>
          <p:nvPr/>
        </p:nvSpPr>
        <p:spPr bwMode="auto">
          <a:xfrm>
            <a:off x="0" y="290513"/>
            <a:ext cx="914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 dirty="0">
                <a:latin typeface="Trebuchet MS" charset="0"/>
              </a:rPr>
              <a:t>The Vertebrate Networks</a:t>
            </a:r>
          </a:p>
        </p:txBody>
      </p:sp>
      <p:sp>
        <p:nvSpPr>
          <p:cNvPr id="5" name="Text Box 23"/>
          <p:cNvSpPr txBox="1">
            <a:spLocks noChangeArrowheads="1"/>
          </p:cNvSpPr>
          <p:nvPr/>
        </p:nvSpPr>
        <p:spPr bwMode="auto">
          <a:xfrm>
            <a:off x="0" y="823913"/>
            <a:ext cx="914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 dirty="0" smtClean="0">
                <a:latin typeface="Trebuchet MS" charset="0"/>
              </a:rPr>
              <a:t>New Architecture</a:t>
            </a:r>
            <a:endParaRPr lang="en-US" sz="2800" b="1" dirty="0">
              <a:latin typeface="Trebuchet MS" charset="0"/>
            </a:endParaRPr>
          </a:p>
        </p:txBody>
      </p:sp>
      <p:pic>
        <p:nvPicPr>
          <p:cNvPr id="6" name="Picture 5" descr="VNArchitectur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748" y="1423119"/>
            <a:ext cx="6952123" cy="5214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2554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290513"/>
            <a:ext cx="914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 dirty="0" smtClean="0">
                <a:latin typeface="Trebuchet MS" charset="0"/>
              </a:rPr>
              <a:t>Data Improvement</a:t>
            </a:r>
            <a:endParaRPr lang="en-US" sz="2800" b="1" dirty="0">
              <a:latin typeface="Trebuchet MS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-31750" y="1083781"/>
            <a:ext cx="9175750" cy="5232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i="1" dirty="0" smtClean="0">
                <a:latin typeface="Trebuchet MS" charset="0"/>
              </a:rPr>
              <a:t>30 </a:t>
            </a:r>
            <a:r>
              <a:rPr lang="en-US" sz="2800" i="1" dirty="0">
                <a:latin typeface="Trebuchet MS" charset="0"/>
              </a:rPr>
              <a:t>Georeferencing Workshops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i="1" dirty="0" smtClean="0">
                <a:solidFill>
                  <a:srgbClr val="86C54E"/>
                </a:solidFill>
                <a:latin typeface="Trebuchet MS" charset="0"/>
              </a:rPr>
              <a:t>US, Canada, </a:t>
            </a:r>
            <a:r>
              <a:rPr lang="en-US" sz="2000" i="1" dirty="0">
                <a:solidFill>
                  <a:srgbClr val="86C54E"/>
                </a:solidFill>
                <a:latin typeface="Trebuchet MS" charset="0"/>
              </a:rPr>
              <a:t>Belgium, Denmark, Spain, </a:t>
            </a:r>
            <a:r>
              <a:rPr lang="en-US" sz="2000" i="1" dirty="0" smtClean="0">
                <a:solidFill>
                  <a:srgbClr val="86C54E"/>
                </a:solidFill>
                <a:latin typeface="Trebuchet MS" charset="0"/>
              </a:rPr>
              <a:t>Argentina,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i="1" dirty="0" smtClean="0">
                <a:solidFill>
                  <a:srgbClr val="86C54E"/>
                </a:solidFill>
                <a:latin typeface="Trebuchet MS" charset="0"/>
              </a:rPr>
              <a:t>Kenya, Tanzania</a:t>
            </a:r>
            <a:r>
              <a:rPr lang="en-US" sz="2000" i="1" dirty="0">
                <a:solidFill>
                  <a:srgbClr val="86C54E"/>
                </a:solidFill>
                <a:latin typeface="Trebuchet MS" charset="0"/>
              </a:rPr>
              <a:t>, South </a:t>
            </a:r>
            <a:r>
              <a:rPr lang="en-US" sz="2000" i="1" dirty="0" smtClean="0">
                <a:solidFill>
                  <a:srgbClr val="86C54E"/>
                </a:solidFill>
                <a:latin typeface="Trebuchet MS" charset="0"/>
              </a:rPr>
              <a:t>Africa</a:t>
            </a:r>
            <a:endParaRPr lang="en-US" sz="1000" i="1" dirty="0">
              <a:solidFill>
                <a:srgbClr val="86C54E"/>
              </a:solidFill>
              <a:latin typeface="Trebuchet MS" charset="0"/>
            </a:endParaRPr>
          </a:p>
          <a:p>
            <a:pPr algn="ctr">
              <a:spcBef>
                <a:spcPct val="50000"/>
              </a:spcBef>
              <a:defRPr/>
            </a:pPr>
            <a:r>
              <a:rPr lang="en-US" sz="2800" i="1" dirty="0" smtClean="0">
                <a:latin typeface="Trebuchet MS" charset="0"/>
              </a:rPr>
              <a:t>Published Best Practices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800" i="1" dirty="0" smtClean="0">
                <a:latin typeface="Trebuchet MS" charset="0"/>
              </a:rPr>
              <a:t>Standard Semi-Automated Tools: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400" i="1" dirty="0" err="1" smtClean="0">
                <a:solidFill>
                  <a:srgbClr val="86C54E"/>
                </a:solidFill>
                <a:latin typeface="Trebuchet MS" charset="0"/>
              </a:rPr>
              <a:t>GEOLocate</a:t>
            </a:r>
            <a:r>
              <a:rPr lang="en-US" sz="2400" i="1" dirty="0" smtClean="0">
                <a:solidFill>
                  <a:srgbClr val="86C54E"/>
                </a:solidFill>
                <a:latin typeface="Trebuchet MS" charset="0"/>
              </a:rPr>
              <a:t> and </a:t>
            </a:r>
            <a:r>
              <a:rPr lang="en-US" sz="2400" i="1" dirty="0" err="1" smtClean="0">
                <a:solidFill>
                  <a:srgbClr val="86C54E"/>
                </a:solidFill>
                <a:latin typeface="Trebuchet MS" charset="0"/>
              </a:rPr>
              <a:t>BioGeomancer</a:t>
            </a:r>
            <a:endParaRPr lang="en-US" sz="2400" i="1" dirty="0" smtClean="0">
              <a:latin typeface="Trebuchet MS" charset="0"/>
            </a:endParaRPr>
          </a:p>
          <a:p>
            <a:pPr algn="ctr">
              <a:spcBef>
                <a:spcPct val="50000"/>
              </a:spcBef>
              <a:defRPr/>
            </a:pPr>
            <a:r>
              <a:rPr lang="en-US" sz="2800" i="1" dirty="0" smtClean="0">
                <a:latin typeface="Trebuchet MS" charset="0"/>
              </a:rPr>
              <a:t>250 </a:t>
            </a:r>
            <a:r>
              <a:rPr lang="en-US" sz="2800" i="1" dirty="0">
                <a:latin typeface="Trebuchet MS" charset="0"/>
              </a:rPr>
              <a:t>Trainers </a:t>
            </a:r>
            <a:r>
              <a:rPr lang="en-US" sz="2800" i="1" dirty="0" smtClean="0">
                <a:latin typeface="Trebuchet MS" charset="0"/>
              </a:rPr>
              <a:t>Trained</a:t>
            </a:r>
            <a:endParaRPr lang="en-US" sz="1000" i="1" dirty="0">
              <a:solidFill>
                <a:srgbClr val="86C54E"/>
              </a:solidFill>
              <a:latin typeface="Trebuchet MS" charset="0"/>
            </a:endParaRPr>
          </a:p>
          <a:p>
            <a:pPr algn="ctr">
              <a:spcBef>
                <a:spcPct val="50000"/>
              </a:spcBef>
              <a:defRPr/>
            </a:pPr>
            <a:r>
              <a:rPr lang="en-US" sz="2800" i="1" dirty="0">
                <a:latin typeface="Trebuchet MS" charset="0"/>
              </a:rPr>
              <a:t>47 Countries </a:t>
            </a:r>
            <a:r>
              <a:rPr lang="en-US" sz="2800" i="1" dirty="0" smtClean="0">
                <a:latin typeface="Trebuchet MS" charset="0"/>
              </a:rPr>
              <a:t>Served</a:t>
            </a:r>
            <a:endParaRPr lang="en-US" sz="1000" i="1" dirty="0">
              <a:solidFill>
                <a:srgbClr val="86C54E"/>
              </a:solidFill>
              <a:latin typeface="Trebuchet MS" charset="0"/>
            </a:endParaRPr>
          </a:p>
          <a:p>
            <a:pPr algn="ctr">
              <a:spcBef>
                <a:spcPct val="50000"/>
              </a:spcBef>
              <a:defRPr/>
            </a:pPr>
            <a:r>
              <a:rPr lang="en-US" sz="2800" i="1" dirty="0">
                <a:latin typeface="Trebuchet MS" charset="0"/>
              </a:rPr>
              <a:t>And counting….</a:t>
            </a:r>
          </a:p>
        </p:txBody>
      </p:sp>
    </p:spTree>
    <p:extLst>
      <p:ext uri="{BB962C8B-B14F-4D97-AF65-F5344CB8AC3E}">
        <p14:creationId xmlns:p14="http://schemas.microsoft.com/office/powerpoint/2010/main" val="504091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1569</TotalTime>
  <Words>435</Words>
  <Application>Microsoft Macintosh PowerPoint</Application>
  <PresentationFormat>On-screen Show (4:3)</PresentationFormat>
  <Paragraphs>133</Paragraphs>
  <Slides>16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Bloom</dc:creator>
  <cp:lastModifiedBy>David Bloom</cp:lastModifiedBy>
  <cp:revision>32</cp:revision>
  <dcterms:created xsi:type="dcterms:W3CDTF">2012-04-25T23:37:53Z</dcterms:created>
  <dcterms:modified xsi:type="dcterms:W3CDTF">2012-04-28T17:49:32Z</dcterms:modified>
</cp:coreProperties>
</file>