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7"/>
  </p:notesMasterIdLst>
  <p:sldIdLst>
    <p:sldId id="264" r:id="rId2"/>
    <p:sldId id="303" r:id="rId3"/>
    <p:sldId id="268" r:id="rId4"/>
    <p:sldId id="269" r:id="rId5"/>
    <p:sldId id="273" r:id="rId6"/>
    <p:sldId id="305" r:id="rId7"/>
    <p:sldId id="306" r:id="rId8"/>
    <p:sldId id="308" r:id="rId9"/>
    <p:sldId id="309" r:id="rId10"/>
    <p:sldId id="263" r:id="rId11"/>
    <p:sldId id="316" r:id="rId12"/>
    <p:sldId id="317" r:id="rId13"/>
    <p:sldId id="257" r:id="rId14"/>
    <p:sldId id="272" r:id="rId15"/>
    <p:sldId id="281" r:id="rId16"/>
    <p:sldId id="300" r:id="rId17"/>
    <p:sldId id="256" r:id="rId18"/>
    <p:sldId id="310" r:id="rId19"/>
    <p:sldId id="259" r:id="rId20"/>
    <p:sldId id="261" r:id="rId21"/>
    <p:sldId id="260" r:id="rId22"/>
    <p:sldId id="262" r:id="rId23"/>
    <p:sldId id="258" r:id="rId24"/>
    <p:sldId id="286" r:id="rId25"/>
    <p:sldId id="287" r:id="rId26"/>
    <p:sldId id="288" r:id="rId27"/>
    <p:sldId id="290" r:id="rId28"/>
    <p:sldId id="291" r:id="rId29"/>
    <p:sldId id="289" r:id="rId30"/>
    <p:sldId id="312" r:id="rId31"/>
    <p:sldId id="313" r:id="rId32"/>
    <p:sldId id="282" r:id="rId33"/>
    <p:sldId id="283" r:id="rId34"/>
    <p:sldId id="284" r:id="rId35"/>
    <p:sldId id="285" r:id="rId36"/>
    <p:sldId id="314" r:id="rId37"/>
    <p:sldId id="315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813" autoAdjust="0"/>
  </p:normalViewPr>
  <p:slideViewPr>
    <p:cSldViewPr>
      <p:cViewPr varScale="1">
        <p:scale>
          <a:sx n="103" d="100"/>
          <a:sy n="103" d="100"/>
        </p:scale>
        <p:origin x="-20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B6B8F1-0F4A-472C-A17E-904EB604B954}" type="datetimeFigureOut">
              <a:rPr lang="en-US" smtClean="0"/>
              <a:t>4/25/2012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28BE59-97F7-4031-8730-7F54FE907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606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AE033-261D-4857-BCEE-37BBD9B8FD30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19568B-6CEE-4F92-B700-4377C7F1047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19568B-6CEE-4F92-B700-4377C7F1047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19568B-6CEE-4F92-B700-4377C7F1047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19568B-6CEE-4F92-B700-4377C7F1047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19568B-6CEE-4F92-B700-4377C7F1047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63B454-22F5-4291-B9AB-F328785272E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015393-87AA-44B4-98D6-BBA4B5D60F1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pPr/>
              <a:t>4/25/2012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pPr/>
              <a:t>4/25/2012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pPr/>
              <a:t>4/25/2012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pPr/>
              <a:t>4/25/2012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pPr/>
              <a:t>4/25/2012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pPr/>
              <a:t>4/25/2012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pPr/>
              <a:t>4/25/2012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pPr/>
              <a:t>4/25/2012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pPr/>
              <a:t>4/25/2012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pPr/>
              <a:t>4/25/2012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pPr/>
              <a:t>4/25/2012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algn="r" eaLnBrk="1" latinLnBrk="0" hangingPunct="1"/>
            <a:fld id="{54AB02A5-4FE5-49D9-9E24-09F23B90C450}" type="datetimeFigureOut">
              <a:rPr lang="en-US" smtClean="0"/>
              <a:pPr algn="r" eaLnBrk="1" latinLnBrk="0" hangingPunct="1"/>
              <a:t>4/25/2012</a:t>
            </a:fld>
            <a:endParaRPr lang="en-US" sz="120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kumimoji="0" lang="en-US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algn="ctr" eaLnBrk="1" latinLnBrk="0" hangingPunct="1"/>
            <a:fld id="{6294C92D-0306-4E69-9CD3-20855E849650}" type="slidenum">
              <a:rPr kumimoji="0" lang="en-US" smtClean="0"/>
              <a:pPr algn="ctr" eaLnBrk="1" latinLnBrk="0" hangingPunct="1"/>
              <a:t>‹#›</a:t>
            </a:fld>
            <a:endParaRPr kumimoji="0" lang="en-US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digital.lib.uiowa.edu/cdm4/browse_cwd.php?diary=5821&amp;id=5819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5.jpeg"/><Relationship Id="rId9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5.jpeg"/><Relationship Id="rId9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371600"/>
            <a:ext cx="9144000" cy="1524000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 fontScale="90000"/>
          </a:bodyPr>
          <a:lstStyle/>
          <a:p>
            <a:r>
              <a:rPr lang="en-US" dirty="0" smtClean="0"/>
              <a:t>Collection </a:t>
            </a:r>
            <a:r>
              <a:rPr lang="en-US" dirty="0" smtClean="0"/>
              <a:t>digitization</a:t>
            </a:r>
            <a:br>
              <a:rPr lang="en-US" dirty="0" smtClean="0"/>
            </a:br>
            <a:r>
              <a:rPr lang="en-US" sz="2000" dirty="0" smtClean="0"/>
              <a:t>tiffany Adrain</a:t>
            </a:r>
            <a:br>
              <a:rPr lang="en-US" sz="2000" dirty="0" smtClean="0"/>
            </a:br>
            <a:r>
              <a:rPr lang="en-US" sz="2000" dirty="0" smtClean="0"/>
              <a:t>University of Iowa</a:t>
            </a:r>
            <a:br>
              <a:rPr lang="en-US" sz="2000" dirty="0" smtClean="0"/>
            </a:br>
            <a:r>
              <a:rPr lang="en-US" sz="2000" dirty="0" smtClean="0"/>
              <a:t>Paleontology </a:t>
            </a:r>
            <a:r>
              <a:rPr lang="en-US" sz="2000" dirty="0" err="1" smtClean="0"/>
              <a:t>RePository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0497800"/>
            <a:ext cx="2673096" cy="29260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596" y="20499472"/>
            <a:ext cx="3901440" cy="292608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3322637"/>
            <a:ext cx="6999287" cy="292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4110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r="2104" b="6796"/>
          <a:stretch>
            <a:fillRect/>
          </a:stretch>
        </p:blipFill>
        <p:spPr bwMode="auto">
          <a:xfrm>
            <a:off x="533400" y="970448"/>
            <a:ext cx="8229600" cy="48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" t="11932" r="11061" b="7671"/>
          <a:stretch/>
        </p:blipFill>
        <p:spPr bwMode="auto">
          <a:xfrm>
            <a:off x="838200" y="685800"/>
            <a:ext cx="7423736" cy="5424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1160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" t="11079" r="57970" b="56818"/>
          <a:stretch/>
        </p:blipFill>
        <p:spPr bwMode="auto">
          <a:xfrm>
            <a:off x="92364" y="152400"/>
            <a:ext cx="5050370" cy="313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2364" y="6169967"/>
            <a:ext cx="8823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itchFamily="34" charset="0"/>
                <a:cs typeface="Arial" pitchFamily="34" charset="0"/>
              </a:rPr>
              <a:t>http://nmita.iowa.uiowa.edu/paleo/showtable.jsp?taxonName=Rhombifera&amp;geolName=Any&amp;collrName=Any&amp;countryName=Any&amp;orderBy=NoOrder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" t="11364" r="35151" b="37879"/>
          <a:stretch/>
        </p:blipFill>
        <p:spPr bwMode="auto">
          <a:xfrm>
            <a:off x="3002732" y="2514599"/>
            <a:ext cx="5684067" cy="3601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117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457200"/>
            <a:ext cx="76200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Paleontology Repository Digitization Project</a:t>
            </a:r>
          </a:p>
          <a:p>
            <a:pPr lvl="1" defTabSz="4648200"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Prioritize collections at risk from losing associated data</a:t>
            </a:r>
          </a:p>
          <a:p>
            <a:pPr lvl="1" defTabSz="4648200"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 Make collections data accessible on the Internet</a:t>
            </a:r>
          </a:p>
          <a:p>
            <a:pPr lvl="1" defTabSz="4648200"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 Increase research access to collections</a:t>
            </a:r>
          </a:p>
          <a:p>
            <a:pPr lvl="1" defTabSz="4648200"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 Make digital images available on-line for researchers and fossil enthusiasts</a:t>
            </a:r>
          </a:p>
          <a:p>
            <a:pPr lvl="1" defTabSz="4648200"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 Link specimen catalogue to community database projects to increase exposure</a:t>
            </a:r>
          </a:p>
          <a:p>
            <a:pPr lvl="1" defTabSz="4648200"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 Digital preservation of associated printed documentation</a:t>
            </a:r>
          </a:p>
          <a:p>
            <a:pPr lvl="1" defTabSz="4648200"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 Develop web-based education tools</a:t>
            </a:r>
          </a:p>
          <a:p>
            <a:pPr lvl="1" defTabSz="4648200"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 Provide training opportunities for undergraduate, graduate, and Museum Studies students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09600" y="5673269"/>
            <a:ext cx="8183562" cy="1052512"/>
          </a:xfrm>
          <a:prstGeom prst="rect">
            <a:avLst/>
          </a:prstGeom>
        </p:spPr>
        <p:txBody>
          <a:bodyPr/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chemeClr val="accent1">
                    <a:tint val="88000"/>
                    <a:satMod val="150000"/>
                  </a:schemeClr>
                </a:solidFill>
                <a:latin typeface="Arial" pitchFamily="34" charset="0"/>
                <a:cs typeface="Arial" pitchFamily="34" charset="0"/>
              </a:rPr>
              <a:t>Project planning</a:t>
            </a:r>
            <a:endParaRPr lang="en-US" dirty="0">
              <a:solidFill>
                <a:schemeClr val="accent1">
                  <a:tint val="88000"/>
                  <a:satMod val="1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70" y="5638800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tint val="88000"/>
                    <a:satMod val="150000"/>
                  </a:schemeClr>
                </a:solidFill>
                <a:latin typeface="Arial" pitchFamily="34" charset="0"/>
                <a:cs typeface="Arial" pitchFamily="34" charset="0"/>
              </a:rPr>
              <a:t>Funding for projects</a:t>
            </a:r>
            <a:endParaRPr lang="en-US" dirty="0">
              <a:solidFill>
                <a:schemeClr val="accent1">
                  <a:tint val="88000"/>
                  <a:satMod val="1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5" name="Picture 12" descr="DSCN377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1135063"/>
            <a:ext cx="3902075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13" descr="DSCN372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825" y="4102100"/>
            <a:ext cx="23622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4" descr="DSCN21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0" y="619125"/>
            <a:ext cx="2390775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5" descr="DSCN21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013" y="3303588"/>
            <a:ext cx="2847975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73088" y="574675"/>
            <a:ext cx="3952875" cy="923925"/>
          </a:xfrm>
          <a:prstGeom prst="rect">
            <a:avLst/>
          </a:prstGeom>
          <a:solidFill>
            <a:schemeClr val="accent2">
              <a:lumMod val="40000"/>
              <a:lumOff val="60000"/>
              <a:alpha val="57000"/>
            </a:schemeClr>
          </a:solidFill>
          <a:ln>
            <a:solidFill>
              <a:srgbClr val="C00000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</a:rPr>
              <a:t>State Historical Society of Iowa ($7,731) Preserving 150 Years of Iowa’s Fossil Collecting Heritage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70463" y="641350"/>
            <a:ext cx="3360737" cy="923925"/>
          </a:xfrm>
          <a:prstGeom prst="rect">
            <a:avLst/>
          </a:prstGeom>
          <a:solidFill>
            <a:schemeClr val="accent2">
              <a:lumMod val="40000"/>
              <a:lumOff val="60000"/>
              <a:alpha val="57000"/>
            </a:schemeClr>
          </a:solidFill>
          <a:ln>
            <a:solidFill>
              <a:srgbClr val="C00000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Iowa Science Foundation ($5,000) </a:t>
            </a:r>
            <a:r>
              <a:rPr lang="en-US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Curation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of the Tarkio Valley Ground Sloths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2269" y="5117306"/>
            <a:ext cx="5551487" cy="646113"/>
          </a:xfrm>
          <a:prstGeom prst="rect">
            <a:avLst/>
          </a:prstGeom>
          <a:solidFill>
            <a:schemeClr val="accent2">
              <a:lumMod val="40000"/>
              <a:lumOff val="60000"/>
              <a:alpha val="57000"/>
            </a:schemeClr>
          </a:solidFill>
          <a:ln>
            <a:solidFill>
              <a:srgbClr val="C00000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UI Innovations in Instructional Computing ($17,200) Tropical America Virtual Field School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81600" y="2949575"/>
            <a:ext cx="3592512" cy="1200150"/>
          </a:xfrm>
          <a:prstGeom prst="rect">
            <a:avLst/>
          </a:prstGeom>
          <a:solidFill>
            <a:schemeClr val="accent2">
              <a:lumMod val="40000"/>
              <a:lumOff val="60000"/>
              <a:alpha val="57000"/>
            </a:schemeClr>
          </a:solidFill>
          <a:ln>
            <a:solidFill>
              <a:srgbClr val="C00000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UI Research Experiences for Undergraduates ($2,825) Collection-based research in </a:t>
            </a:r>
            <a:r>
              <a:rPr lang="en-US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Paleobotany</a:t>
            </a: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5300" y="2627313"/>
            <a:ext cx="4354513" cy="922337"/>
          </a:xfrm>
          <a:prstGeom prst="rect">
            <a:avLst/>
          </a:prstGeom>
          <a:solidFill>
            <a:schemeClr val="accent2">
              <a:lumMod val="40000"/>
              <a:lumOff val="60000"/>
              <a:alpha val="57000"/>
            </a:schemeClr>
          </a:solidFill>
          <a:ln>
            <a:solidFill>
              <a:srgbClr val="C00000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National Science Foundation (NSF) ($284,724) Computerization of the UI Paleontology Repository</a:t>
            </a:r>
          </a:p>
        </p:txBody>
      </p:sp>
    </p:spTree>
    <p:extLst>
      <p:ext uri="{BB962C8B-B14F-4D97-AF65-F5344CB8AC3E}">
        <p14:creationId xmlns:p14="http://schemas.microsoft.com/office/powerpoint/2010/main" val="73539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tint val="88000"/>
                    <a:satMod val="150000"/>
                  </a:schemeClr>
                </a:solidFill>
                <a:latin typeface="Arial" pitchFamily="34" charset="0"/>
                <a:cs typeface="Arial" pitchFamily="34" charset="0"/>
              </a:rPr>
              <a:t>Project award and goals</a:t>
            </a:r>
            <a:endParaRPr lang="en-US" dirty="0">
              <a:solidFill>
                <a:schemeClr val="accent1">
                  <a:tint val="88000"/>
                  <a:satMod val="1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5413375"/>
          </a:xfrm>
        </p:spPr>
        <p:txBody>
          <a:bodyPr>
            <a:normAutofit fontScale="47500" lnSpcReduction="20000"/>
          </a:bodyPr>
          <a:lstStyle/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4400" dirty="0" smtClean="0">
              <a:latin typeface="Arial" pitchFamily="34" charset="0"/>
              <a:cs typeface="Arial" pitchFamily="34" charset="0"/>
            </a:endParaRP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5100" b="1" dirty="0" smtClean="0">
                <a:latin typeface="Arial" pitchFamily="34" charset="0"/>
                <a:cs typeface="Arial" pitchFamily="34" charset="0"/>
              </a:rPr>
              <a:t>Goals: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5100" b="1" dirty="0" smtClean="0">
                <a:latin typeface="Arial" pitchFamily="34" charset="0"/>
                <a:cs typeface="Arial" pitchFamily="34" charset="0"/>
              </a:rPr>
              <a:t>curate and catalogue priority collections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5100" b="1" dirty="0" smtClean="0">
                <a:latin typeface="Arial" pitchFamily="34" charset="0"/>
                <a:cs typeface="Arial" pitchFamily="34" charset="0"/>
              </a:rPr>
              <a:t>photograph selected specimens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5100" b="1" dirty="0" smtClean="0">
                <a:latin typeface="Arial" pitchFamily="34" charset="0"/>
                <a:cs typeface="Arial" pitchFamily="34" charset="0"/>
              </a:rPr>
              <a:t>join selected data portals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5100" b="1" dirty="0" smtClean="0">
                <a:latin typeface="Arial" pitchFamily="34" charset="0"/>
                <a:cs typeface="Arial" pitchFamily="34" charset="0"/>
              </a:rPr>
              <a:t>create educational resources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5100" dirty="0" smtClean="0">
              <a:latin typeface="Arial" pitchFamily="34" charset="0"/>
              <a:cs typeface="Arial" pitchFamily="34" charset="0"/>
            </a:endParaRP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5100" b="1" dirty="0" smtClean="0">
                <a:latin typeface="Arial" pitchFamily="34" charset="0"/>
                <a:cs typeface="Arial" pitchFamily="34" charset="0"/>
              </a:rPr>
              <a:t>Funding for: 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5100" b="1" dirty="0" smtClean="0">
                <a:latin typeface="Arial" pitchFamily="34" charset="0"/>
                <a:cs typeface="Arial" pitchFamily="34" charset="0"/>
              </a:rPr>
              <a:t>2 graduate assistant positions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5100" b="1" dirty="0" smtClean="0">
                <a:latin typeface="Arial" pitchFamily="34" charset="0"/>
                <a:cs typeface="Arial" pitchFamily="34" charset="0"/>
              </a:rPr>
              <a:t>Computer hardware (servers) and software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5100" b="1" dirty="0" smtClean="0">
                <a:latin typeface="Arial" pitchFamily="34" charset="0"/>
                <a:cs typeface="Arial" pitchFamily="34" charset="0"/>
              </a:rPr>
              <a:t>Supplies such as a camera, external hard drives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900" dirty="0" smtClean="0">
                <a:latin typeface="Arial" pitchFamily="34" charset="0"/>
                <a:cs typeface="Arial" pitchFamily="34" charset="0"/>
              </a:rPr>
              <a:t>	National Science Foundation Grant DBI-0544235 ($284,724); </a:t>
            </a:r>
            <a:br>
              <a:rPr lang="en-US" sz="2900" dirty="0" smtClean="0">
                <a:latin typeface="Arial" pitchFamily="34" charset="0"/>
                <a:cs typeface="Arial" pitchFamily="34" charset="0"/>
              </a:rPr>
            </a:br>
            <a:r>
              <a:rPr lang="en-US" sz="2900" dirty="0" smtClean="0">
                <a:latin typeface="Arial" pitchFamily="34" charset="0"/>
                <a:cs typeface="Arial" pitchFamily="34" charset="0"/>
              </a:rPr>
              <a:t>“Computerization of the University of Iowa Paleontology Repository” </a:t>
            </a:r>
            <a:br>
              <a:rPr lang="en-US" sz="2900" dirty="0" smtClean="0">
                <a:latin typeface="Arial" pitchFamily="34" charset="0"/>
                <a:cs typeface="Arial" pitchFamily="34" charset="0"/>
              </a:rPr>
            </a:br>
            <a:r>
              <a:rPr lang="en-US" sz="2900" dirty="0" smtClean="0">
                <a:latin typeface="Arial" pitchFamily="34" charset="0"/>
                <a:cs typeface="Arial" pitchFamily="34" charset="0"/>
              </a:rPr>
              <a:t>PI = A. F. Budd, Co-PIs = J. M. Adrain, T. S. Adrain, C. A. Brochu)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" t="29961" r="45535" b="57938"/>
          <a:stretch>
            <a:fillRect/>
          </a:stretch>
        </p:blipFill>
        <p:spPr bwMode="auto">
          <a:xfrm>
            <a:off x="1982788" y="609600"/>
            <a:ext cx="481012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711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08" y="5406664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tint val="88000"/>
                    <a:satMod val="150000"/>
                  </a:schemeClr>
                </a:solidFill>
                <a:latin typeface="Arial" pitchFamily="34" charset="0"/>
                <a:cs typeface="Arial" pitchFamily="34" charset="0"/>
              </a:rPr>
              <a:t>Teamwork!</a:t>
            </a:r>
            <a:endParaRPr lang="en-US" dirty="0">
              <a:solidFill>
                <a:schemeClr val="accent1">
                  <a:tint val="88000"/>
                  <a:satMod val="1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813" y="839788"/>
            <a:ext cx="2624137" cy="3382962"/>
          </a:xfrm>
          <a:solidFill>
            <a:schemeClr val="accent1">
              <a:lumMod val="40000"/>
              <a:lumOff val="60000"/>
              <a:alpha val="50000"/>
            </a:schemeClr>
          </a:solidFill>
        </p:spPr>
        <p:txBody>
          <a:bodyPr>
            <a:normAutofit lnSpcReduction="10000"/>
          </a:bodyPr>
          <a:lstStyle/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Data Entry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TracyAnn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Champagne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Erik Peterson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Kevin Murphy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Craig Draayer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Jared Rucker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Levi Gutknecht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Myra F. Laird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David Majewski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Bonnie Beck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1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012" name="TextBox 3"/>
          <p:cNvSpPr txBox="1">
            <a:spLocks noChangeArrowheads="1"/>
          </p:cNvSpPr>
          <p:nvPr/>
        </p:nvSpPr>
        <p:spPr bwMode="auto">
          <a:xfrm>
            <a:off x="6548438" y="2165350"/>
            <a:ext cx="2081212" cy="129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>
                <a:cs typeface="Arial" charset="0"/>
              </a:rPr>
              <a:t>Photography</a:t>
            </a:r>
          </a:p>
          <a:p>
            <a:pPr eaLnBrk="1" hangingPunct="1"/>
            <a:r>
              <a:rPr lang="en-US">
                <a:cs typeface="Arial" charset="0"/>
              </a:rPr>
              <a:t>Kevin Cutsforth</a:t>
            </a:r>
          </a:p>
          <a:p>
            <a:pPr eaLnBrk="1" hangingPunct="1"/>
            <a:r>
              <a:rPr lang="en-US">
                <a:cs typeface="Arial" charset="0"/>
              </a:rPr>
              <a:t>Alex Wall</a:t>
            </a:r>
          </a:p>
          <a:p>
            <a:pPr eaLnBrk="1" hangingPunct="1"/>
            <a:r>
              <a:rPr lang="en-US">
                <a:cs typeface="Arial" charset="0"/>
              </a:rPr>
              <a:t>Mary Bubb</a:t>
            </a:r>
          </a:p>
        </p:txBody>
      </p:sp>
      <p:sp>
        <p:nvSpPr>
          <p:cNvPr id="43013" name="TextBox 4"/>
          <p:cNvSpPr txBox="1">
            <a:spLocks noChangeArrowheads="1"/>
          </p:cNvSpPr>
          <p:nvPr/>
        </p:nvSpPr>
        <p:spPr bwMode="auto">
          <a:xfrm>
            <a:off x="515938" y="4306888"/>
            <a:ext cx="556101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>
                <a:cs typeface="Arial" charset="0"/>
              </a:rPr>
              <a:t>Collection organization </a:t>
            </a:r>
          </a:p>
          <a:p>
            <a:pPr eaLnBrk="1" hangingPunct="1"/>
            <a:r>
              <a:rPr lang="en-US" sz="2400" b="1">
                <a:cs typeface="Arial" charset="0"/>
              </a:rPr>
              <a:t>and label preservation</a:t>
            </a:r>
          </a:p>
          <a:p>
            <a:pPr eaLnBrk="1" hangingPunct="1"/>
            <a:r>
              <a:rPr lang="en-US">
                <a:cs typeface="Arial" charset="0"/>
              </a:rPr>
              <a:t>James Bowermaster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57725" y="4092575"/>
            <a:ext cx="3627438" cy="1384300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Database development and data sharing</a:t>
            </a:r>
            <a:r>
              <a:rPr lang="en-US" dirty="0">
                <a:latin typeface="+mn-lt"/>
              </a:rPr>
              <a:t/>
            </a:r>
            <a:br>
              <a:rPr lang="en-US" dirty="0">
                <a:latin typeface="+mn-lt"/>
              </a:rPr>
            </a:br>
            <a:r>
              <a:rPr lang="en-US" dirty="0">
                <a:latin typeface="Arial" pitchFamily="34" charset="0"/>
                <a:cs typeface="Arial" pitchFamily="34" charset="0"/>
              </a:rPr>
              <a:t>Specify team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Don D’Hooge</a:t>
            </a:r>
          </a:p>
        </p:txBody>
      </p:sp>
      <p:sp>
        <p:nvSpPr>
          <p:cNvPr id="43015" name="TextBox 6"/>
          <p:cNvSpPr txBox="1">
            <a:spLocks noChangeArrowheads="1"/>
          </p:cNvSpPr>
          <p:nvPr/>
        </p:nvSpPr>
        <p:spPr bwMode="auto">
          <a:xfrm>
            <a:off x="3155950" y="865188"/>
            <a:ext cx="2728913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>
                <a:cs typeface="Arial" charset="0"/>
              </a:rPr>
              <a:t>Website development</a:t>
            </a:r>
          </a:p>
          <a:p>
            <a:pPr eaLnBrk="1" hangingPunct="1"/>
            <a:r>
              <a:rPr lang="en-US">
                <a:cs typeface="Arial" charset="0"/>
              </a:rPr>
              <a:t>Tawny Bailey</a:t>
            </a:r>
          </a:p>
          <a:p>
            <a:pPr eaLnBrk="1" hangingPunct="1"/>
            <a:r>
              <a:rPr lang="en-US">
                <a:cs typeface="Arial" charset="0"/>
              </a:rPr>
              <a:t>Sang-Cheol Seok</a:t>
            </a:r>
          </a:p>
          <a:p>
            <a:pPr eaLnBrk="1" hangingPunct="1"/>
            <a:r>
              <a:rPr lang="en-US">
                <a:cs typeface="Arial" charset="0"/>
              </a:rPr>
              <a:t>Juw Won Park</a:t>
            </a:r>
          </a:p>
          <a:p>
            <a:pPr eaLnBrk="1" hangingPunct="1"/>
            <a:endParaRPr lang="en-US"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9725" y="942975"/>
            <a:ext cx="3200400" cy="1016000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Document scanning</a:t>
            </a:r>
            <a:r>
              <a:rPr lang="en-US" dirty="0">
                <a:latin typeface="+mn-lt"/>
              </a:rPr>
              <a:t/>
            </a:r>
            <a:br>
              <a:rPr lang="en-US" dirty="0">
                <a:latin typeface="+mn-lt"/>
              </a:rPr>
            </a:br>
            <a:r>
              <a:rPr lang="en-US" dirty="0">
                <a:latin typeface="Arial" pitchFamily="34" charset="0"/>
                <a:cs typeface="Arial" pitchFamily="34" charset="0"/>
              </a:rPr>
              <a:t>Holly Berg</a:t>
            </a:r>
            <a:br>
              <a:rPr lang="en-US" dirty="0">
                <a:latin typeface="Arial" pitchFamily="34" charset="0"/>
                <a:cs typeface="Arial" pitchFamily="34" charset="0"/>
              </a:rPr>
            </a:br>
            <a:r>
              <a:rPr lang="en-US" dirty="0">
                <a:latin typeface="Arial" pitchFamily="34" charset="0"/>
                <a:cs typeface="Arial" pitchFamily="34" charset="0"/>
              </a:rPr>
              <a:t>Brittany Maltas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22638" y="2617788"/>
            <a:ext cx="3081337" cy="1293812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Funding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NSF</a:t>
            </a:r>
            <a:br>
              <a:rPr lang="en-US" dirty="0">
                <a:latin typeface="Arial" pitchFamily="34" charset="0"/>
                <a:cs typeface="Arial" pitchFamily="34" charset="0"/>
              </a:rPr>
            </a:br>
            <a:r>
              <a:rPr lang="en-US" dirty="0">
                <a:latin typeface="Arial" pitchFamily="34" charset="0"/>
                <a:cs typeface="Arial" pitchFamily="34" charset="0"/>
              </a:rPr>
              <a:t>University of Iowa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Rhodes Memorial Fund</a:t>
            </a:r>
          </a:p>
        </p:txBody>
      </p:sp>
    </p:spTree>
    <p:extLst>
      <p:ext uri="{BB962C8B-B14F-4D97-AF65-F5344CB8AC3E}">
        <p14:creationId xmlns:p14="http://schemas.microsoft.com/office/powerpoint/2010/main" val="132802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209800"/>
            <a:ext cx="2209800" cy="1752600"/>
          </a:xfrm>
          <a:ln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pPr algn="l"/>
            <a:r>
              <a:rPr lang="en-US" dirty="0" smtClean="0"/>
              <a:t>Collections:</a:t>
            </a:r>
          </a:p>
          <a:p>
            <a:pPr algn="l"/>
            <a:r>
              <a:rPr lang="en-US" dirty="0" smtClean="0"/>
              <a:t>Specimens</a:t>
            </a:r>
          </a:p>
          <a:p>
            <a:pPr algn="l"/>
            <a:r>
              <a:rPr lang="en-US" dirty="0" smtClean="0"/>
              <a:t>Archive</a:t>
            </a:r>
          </a:p>
          <a:p>
            <a:pPr algn="l"/>
            <a:r>
              <a:rPr lang="en-US" dirty="0" smtClean="0"/>
              <a:t>Photographs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33600" y="228600"/>
            <a:ext cx="3733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Databases:</a:t>
            </a:r>
            <a:br>
              <a:rPr lang="en-US" dirty="0" smtClean="0"/>
            </a:br>
            <a:r>
              <a:rPr lang="en-US" dirty="0" smtClean="0"/>
              <a:t>Specimen catalogue</a:t>
            </a:r>
            <a:br>
              <a:rPr lang="en-US" dirty="0" smtClean="0"/>
            </a:br>
            <a:r>
              <a:rPr lang="en-US" dirty="0" smtClean="0"/>
              <a:t>Individual collection data sets</a:t>
            </a:r>
            <a:br>
              <a:rPr lang="en-US" dirty="0" smtClean="0"/>
            </a:br>
            <a:r>
              <a:rPr lang="en-US" dirty="0" smtClean="0"/>
              <a:t>NMITA Oracle database</a:t>
            </a:r>
            <a:br>
              <a:rPr lang="en-US" dirty="0" smtClean="0"/>
            </a:br>
            <a:r>
              <a:rPr lang="en-US" dirty="0" err="1" smtClean="0"/>
              <a:t>Paleo</a:t>
            </a:r>
            <a:r>
              <a:rPr lang="en-US" dirty="0" smtClean="0"/>
              <a:t> Oracle database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0" y="5048071"/>
            <a:ext cx="4495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Static websites:</a:t>
            </a:r>
            <a:br>
              <a:rPr lang="en-US" dirty="0" smtClean="0"/>
            </a:br>
            <a:r>
              <a:rPr lang="en-US" dirty="0" smtClean="0"/>
              <a:t>Paleontology Repository</a:t>
            </a:r>
            <a:br>
              <a:rPr lang="en-US" dirty="0" smtClean="0"/>
            </a:br>
            <a:r>
              <a:rPr lang="en-US" dirty="0" smtClean="0"/>
              <a:t>Calvin Photographic Collection</a:t>
            </a:r>
            <a:br>
              <a:rPr lang="en-US" dirty="0" smtClean="0"/>
            </a:br>
            <a:r>
              <a:rPr lang="en-US" dirty="0" smtClean="0"/>
              <a:t>Tropical America Virtual Field School</a:t>
            </a:r>
            <a:br>
              <a:rPr lang="en-US" dirty="0" smtClean="0"/>
            </a:br>
            <a:r>
              <a:rPr lang="en-US" dirty="0" smtClean="0"/>
              <a:t>Repository Archive Finding Aid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648200" y="2133600"/>
            <a:ext cx="4724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Dynamic websites:</a:t>
            </a:r>
            <a:br>
              <a:rPr lang="en-US" dirty="0" smtClean="0"/>
            </a:br>
            <a:r>
              <a:rPr lang="en-US" dirty="0" smtClean="0"/>
              <a:t>Paleontology Portal</a:t>
            </a:r>
            <a:br>
              <a:rPr lang="en-US" dirty="0" smtClean="0"/>
            </a:br>
            <a:r>
              <a:rPr lang="en-US" dirty="0" smtClean="0"/>
              <a:t>GBIF</a:t>
            </a:r>
            <a:br>
              <a:rPr lang="en-US" dirty="0" smtClean="0"/>
            </a:br>
            <a:r>
              <a:rPr lang="en-US" dirty="0" smtClean="0"/>
              <a:t>NMITA</a:t>
            </a:r>
            <a:br>
              <a:rPr lang="en-US" dirty="0" smtClean="0"/>
            </a:br>
            <a:r>
              <a:rPr lang="en-US" dirty="0" smtClean="0"/>
              <a:t>Specify web queries</a:t>
            </a:r>
            <a:br>
              <a:rPr lang="en-US" dirty="0" smtClean="0"/>
            </a:br>
            <a:r>
              <a:rPr lang="en-US" dirty="0" smtClean="0"/>
              <a:t>Collection holdings search</a:t>
            </a:r>
            <a:br>
              <a:rPr lang="en-US" dirty="0" smtClean="0"/>
            </a:br>
            <a:r>
              <a:rPr lang="en-US" dirty="0" smtClean="0"/>
              <a:t>Fossils In My Back Yard</a:t>
            </a:r>
            <a:br>
              <a:rPr lang="en-US" dirty="0" smtClean="0"/>
            </a:br>
            <a:r>
              <a:rPr lang="en-US" dirty="0" smtClean="0"/>
              <a:t>Digital  Image Project</a:t>
            </a:r>
            <a:br>
              <a:rPr lang="en-US" dirty="0" smtClean="0"/>
            </a:br>
            <a:r>
              <a:rPr lang="en-US" dirty="0" smtClean="0"/>
              <a:t>Tropical America Virtual Field School</a:t>
            </a:r>
            <a:br>
              <a:rPr lang="en-US" dirty="0" smtClean="0"/>
            </a:br>
            <a:r>
              <a:rPr lang="en-US" dirty="0" smtClean="0"/>
              <a:t>Iowa Heritage Digital Collections</a:t>
            </a:r>
            <a:br>
              <a:rPr lang="en-US" dirty="0" smtClean="0"/>
            </a:br>
            <a:r>
              <a:rPr lang="en-US" dirty="0" smtClean="0"/>
              <a:t>Iowa Digital Library, </a:t>
            </a:r>
            <a:r>
              <a:rPr lang="en-US" dirty="0" err="1" smtClean="0"/>
              <a:t>Geoscience</a:t>
            </a:r>
            <a:r>
              <a:rPr lang="en-US" dirty="0" smtClean="0"/>
              <a:t> Images</a:t>
            </a:r>
            <a:endParaRPr lang="en-US" dirty="0"/>
          </a:p>
        </p:txBody>
      </p:sp>
      <p:sp>
        <p:nvSpPr>
          <p:cNvPr id="7" name="Bent Arrow 6"/>
          <p:cNvSpPr/>
          <p:nvPr/>
        </p:nvSpPr>
        <p:spPr>
          <a:xfrm>
            <a:off x="1066800" y="762000"/>
            <a:ext cx="990600" cy="13716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Bent Arrow 7"/>
          <p:cNvSpPr/>
          <p:nvPr/>
        </p:nvSpPr>
        <p:spPr>
          <a:xfrm flipV="1">
            <a:off x="1143000" y="4038600"/>
            <a:ext cx="990600" cy="13716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Bent Arrow 8"/>
          <p:cNvSpPr/>
          <p:nvPr/>
        </p:nvSpPr>
        <p:spPr>
          <a:xfrm rot="5400000">
            <a:off x="5410200" y="914400"/>
            <a:ext cx="990600" cy="13716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990600"/>
            <a:ext cx="75438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Selection Criteria:</a:t>
            </a:r>
            <a:br>
              <a:rPr lang="en-US" sz="2800" dirty="0" smtClean="0">
                <a:latin typeface="Arial" pitchFamily="34" charset="0"/>
                <a:cs typeface="Arial" pitchFamily="34" charset="0"/>
              </a:rPr>
            </a:b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New access to previously inaccessible collections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Wider, easier access to existing, popular collections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Condition of original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Preservation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Project theme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Copyright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Availability of existing digital versions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Cost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Appropriateness for on-line viewing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6061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262384"/>
            <a:ext cx="89154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648200">
              <a:spcBef>
                <a:spcPct val="50000"/>
              </a:spcBef>
            </a:pPr>
            <a:r>
              <a:rPr lang="en-US" b="1" dirty="0" smtClean="0"/>
              <a:t>Cataloguing Priority Collections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>
                <a:cs typeface="Times New Roman" pitchFamily="1" charset="0"/>
              </a:rPr>
              <a:t>Amoco </a:t>
            </a:r>
            <a:r>
              <a:rPr lang="en-US" b="1" dirty="0" err="1" smtClean="0">
                <a:cs typeface="Times New Roman" pitchFamily="1" charset="0"/>
              </a:rPr>
              <a:t>Conodont</a:t>
            </a:r>
            <a:r>
              <a:rPr lang="en-US" b="1" dirty="0" smtClean="0">
                <a:cs typeface="Times New Roman" pitchFamily="1" charset="0"/>
              </a:rPr>
              <a:t> Collection</a:t>
            </a:r>
            <a:r>
              <a:rPr lang="en-US" dirty="0" smtClean="0">
                <a:cs typeface="Times New Roman" pitchFamily="1" charset="0"/>
              </a:rPr>
              <a:t> (~17,500 cavity slides): </a:t>
            </a:r>
          </a:p>
          <a:p>
            <a:pPr defTabSz="4648200">
              <a:spcBef>
                <a:spcPct val="50000"/>
              </a:spcBef>
            </a:pPr>
            <a:r>
              <a:rPr lang="en-US" dirty="0" smtClean="0">
                <a:cs typeface="Times New Roman" pitchFamily="1" charset="0"/>
              </a:rPr>
              <a:t>Specimens and hard copy locality files containing site descriptions, detailed </a:t>
            </a:r>
            <a:r>
              <a:rPr lang="en-US" dirty="0" err="1" smtClean="0">
                <a:cs typeface="Times New Roman" pitchFamily="1" charset="0"/>
              </a:rPr>
              <a:t>stratigraphic</a:t>
            </a:r>
            <a:r>
              <a:rPr lang="en-US" dirty="0" smtClean="0">
                <a:cs typeface="Times New Roman" pitchFamily="1" charset="0"/>
              </a:rPr>
              <a:t> sections supplemented by photographs and interpretive summaries. </a:t>
            </a:r>
            <a:br>
              <a:rPr lang="en-US" dirty="0" smtClean="0">
                <a:cs typeface="Times New Roman" pitchFamily="1" charset="0"/>
              </a:rPr>
            </a:br>
            <a:r>
              <a:rPr lang="en-US" dirty="0" smtClean="0">
                <a:solidFill>
                  <a:srgbClr val="000000"/>
                </a:solidFill>
                <a:cs typeface="Times New Roman" pitchFamily="1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cs typeface="Times New Roman" pitchFamily="1" charset="0"/>
              </a:rPr>
            </a:br>
            <a:endParaRPr lang="en-US" dirty="0"/>
          </a:p>
        </p:txBody>
      </p:sp>
      <p:pic>
        <p:nvPicPr>
          <p:cNvPr id="5" name="Picture 65" descr="conodonts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3124200"/>
            <a:ext cx="4014787" cy="3009900"/>
          </a:xfrm>
          <a:prstGeom prst="rect">
            <a:avLst/>
          </a:prstGeom>
          <a:noFill/>
        </p:spPr>
      </p:pic>
      <p:pic>
        <p:nvPicPr>
          <p:cNvPr id="6" name="Picture 63" descr="conodon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981200"/>
            <a:ext cx="3446463" cy="45958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5" t="10605" r="10833" b="6156"/>
          <a:stretch/>
        </p:blipFill>
        <p:spPr bwMode="auto">
          <a:xfrm>
            <a:off x="596020" y="152401"/>
            <a:ext cx="7252580" cy="5985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6248400"/>
            <a:ext cx="84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http://digital.lib.uiowa.edu/cdm4/browse_cwd.php?diary=5821&amp;id=5819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3455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262384"/>
            <a:ext cx="7239000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648200">
              <a:spcBef>
                <a:spcPct val="50000"/>
              </a:spcBef>
            </a:pPr>
            <a:r>
              <a:rPr lang="en-US" b="1" dirty="0" smtClean="0"/>
              <a:t>Cataloguing Priority Collections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>
                <a:cs typeface="Times New Roman" pitchFamily="1" charset="0"/>
              </a:rPr>
              <a:t>Amoco South Florida Collection</a:t>
            </a:r>
            <a:r>
              <a:rPr lang="en-US" dirty="0" smtClean="0">
                <a:cs typeface="Times New Roman" pitchFamily="1" charset="0"/>
              </a:rPr>
              <a:t> </a:t>
            </a:r>
            <a:r>
              <a:rPr lang="en-US" dirty="0" smtClean="0"/>
              <a:t>(~900 samples, &gt; 6000 photos) </a:t>
            </a:r>
            <a:endParaRPr lang="en-US" dirty="0" smtClean="0">
              <a:cs typeface="Times New Roman" pitchFamily="1" charset="0"/>
            </a:endParaRPr>
          </a:p>
          <a:p>
            <a:pPr defTabSz="4648200">
              <a:spcBef>
                <a:spcPct val="50000"/>
              </a:spcBef>
            </a:pPr>
            <a:r>
              <a:rPr lang="en-US" dirty="0" smtClean="0">
                <a:cs typeface="Times New Roman" pitchFamily="1" charset="0"/>
              </a:rPr>
              <a:t/>
            </a:r>
            <a:br>
              <a:rPr lang="en-US" dirty="0" smtClean="0">
                <a:cs typeface="Times New Roman" pitchFamily="1" charset="0"/>
              </a:rPr>
            </a:br>
            <a:r>
              <a:rPr lang="en-US" dirty="0" smtClean="0">
                <a:solidFill>
                  <a:srgbClr val="000000"/>
                </a:solidFill>
                <a:cs typeface="Times New Roman" pitchFamily="1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cs typeface="Times New Roman" pitchFamily="1" charset="0"/>
              </a:rPr>
            </a:br>
            <a:endParaRPr lang="en-US" dirty="0"/>
          </a:p>
        </p:txBody>
      </p:sp>
      <p:pic>
        <p:nvPicPr>
          <p:cNvPr id="6" name="Picture 62" descr="Florida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1" y="1447801"/>
            <a:ext cx="3962400" cy="3040588"/>
          </a:xfrm>
          <a:prstGeom prst="rect">
            <a:avLst/>
          </a:prstGeom>
          <a:noFill/>
        </p:spPr>
      </p:pic>
      <p:pic>
        <p:nvPicPr>
          <p:cNvPr id="7" name="Picture 59"/>
          <p:cNvPicPr>
            <a:picLocks noChangeAspect="1" noChangeArrowheads="1"/>
          </p:cNvPicPr>
          <p:nvPr/>
        </p:nvPicPr>
        <p:blipFill>
          <a:blip r:embed="rId3"/>
          <a:srcRect b="4712"/>
          <a:stretch>
            <a:fillRect/>
          </a:stretch>
        </p:blipFill>
        <p:spPr bwMode="auto">
          <a:xfrm>
            <a:off x="4704812" y="1447800"/>
            <a:ext cx="4286788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61" descr="SFlafiel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43200" y="4419600"/>
            <a:ext cx="3657600" cy="22677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262384"/>
            <a:ext cx="7772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648200">
              <a:spcBef>
                <a:spcPct val="50000"/>
              </a:spcBef>
            </a:pPr>
            <a:r>
              <a:rPr lang="en-US" b="1" dirty="0" smtClean="0"/>
              <a:t>Cataloguing Priority Collections</a:t>
            </a:r>
            <a:br>
              <a:rPr lang="en-US" b="1" dirty="0" smtClean="0"/>
            </a:br>
            <a:endParaRPr lang="en-US" b="1" dirty="0" smtClean="0"/>
          </a:p>
          <a:p>
            <a:pPr defTabSz="4648200">
              <a:spcBef>
                <a:spcPct val="50000"/>
              </a:spcBef>
            </a:pPr>
            <a:r>
              <a:rPr lang="en-US" b="1" dirty="0" smtClean="0">
                <a:cs typeface="Times New Roman" pitchFamily="1" charset="0"/>
              </a:rPr>
              <a:t>Midwest Echinoderm Collection</a:t>
            </a:r>
            <a:r>
              <a:rPr lang="en-US" dirty="0" smtClean="0">
                <a:cs typeface="Times New Roman" pitchFamily="1" charset="0"/>
              </a:rPr>
              <a:t> </a:t>
            </a:r>
            <a:br>
              <a:rPr lang="en-US" dirty="0" smtClean="0">
                <a:cs typeface="Times New Roman" pitchFamily="1" charset="0"/>
              </a:rPr>
            </a:br>
            <a:r>
              <a:rPr lang="en-US" dirty="0" smtClean="0">
                <a:cs typeface="Times New Roman" pitchFamily="1" charset="0"/>
              </a:rPr>
              <a:t>Bequeathed to the UI Paleontology Repository in the last 7 years by local amateur collectors. Over 10 tons of material! </a:t>
            </a:r>
          </a:p>
          <a:p>
            <a:pPr defTabSz="4648200">
              <a:spcBef>
                <a:spcPct val="50000"/>
              </a:spcBef>
            </a:pPr>
            <a:r>
              <a:rPr lang="en-US" dirty="0" smtClean="0">
                <a:cs typeface="Times New Roman" pitchFamily="1" charset="0"/>
              </a:rPr>
              <a:t/>
            </a:r>
            <a:br>
              <a:rPr lang="en-US" dirty="0" smtClean="0">
                <a:cs typeface="Times New Roman" pitchFamily="1" charset="0"/>
              </a:rPr>
            </a:br>
            <a:r>
              <a:rPr lang="en-US" dirty="0" smtClean="0">
                <a:solidFill>
                  <a:srgbClr val="000000"/>
                </a:solidFill>
                <a:cs typeface="Times New Roman" pitchFamily="1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cs typeface="Times New Roman" pitchFamily="1" charset="0"/>
              </a:rPr>
            </a:br>
            <a:endParaRPr lang="en-US" dirty="0"/>
          </a:p>
        </p:txBody>
      </p:sp>
      <p:pic>
        <p:nvPicPr>
          <p:cNvPr id="7" name="Picture 69" descr="Crossman_gar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990725"/>
            <a:ext cx="2743200" cy="4638675"/>
          </a:xfrm>
          <a:prstGeom prst="rect">
            <a:avLst/>
          </a:prstGeom>
          <a:noFill/>
        </p:spPr>
      </p:pic>
      <p:pic>
        <p:nvPicPr>
          <p:cNvPr id="9" name="Picture 73" descr="crossmantyp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2362200"/>
            <a:ext cx="4572000" cy="31670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262384"/>
            <a:ext cx="6400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648200">
              <a:spcBef>
                <a:spcPct val="50000"/>
              </a:spcBef>
            </a:pPr>
            <a:r>
              <a:rPr lang="en-US" b="1" dirty="0" smtClean="0"/>
              <a:t>Cataloguing Priority Collections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>
                <a:cs typeface="Times New Roman" pitchFamily="1" charset="0"/>
              </a:rPr>
              <a:t>  John Pope Collection</a:t>
            </a:r>
          </a:p>
          <a:p>
            <a:pPr defTabSz="4648200">
              <a:spcBef>
                <a:spcPct val="50000"/>
              </a:spcBef>
            </a:pPr>
            <a:r>
              <a:rPr lang="en-US" dirty="0" smtClean="0">
                <a:cs typeface="Times New Roman" pitchFamily="1" charset="0"/>
              </a:rPr>
              <a:t>  Paleozoic Coral Collection </a:t>
            </a:r>
          </a:p>
          <a:p>
            <a:pPr defTabSz="4648200">
              <a:spcBef>
                <a:spcPct val="50000"/>
              </a:spcBef>
            </a:pPr>
            <a:r>
              <a:rPr lang="en-US" dirty="0" smtClean="0">
                <a:cs typeface="Times New Roman" pitchFamily="1" charset="0"/>
              </a:rPr>
              <a:t/>
            </a:r>
            <a:br>
              <a:rPr lang="en-US" dirty="0" smtClean="0">
                <a:cs typeface="Times New Roman" pitchFamily="1" charset="0"/>
              </a:rPr>
            </a:br>
            <a:r>
              <a:rPr lang="en-US" dirty="0" smtClean="0">
                <a:solidFill>
                  <a:srgbClr val="000000"/>
                </a:solidFill>
                <a:cs typeface="Times New Roman" pitchFamily="1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cs typeface="Times New Roman" pitchFamily="1" charset="0"/>
              </a:rPr>
            </a:br>
            <a:endParaRPr lang="en-US" dirty="0"/>
          </a:p>
        </p:txBody>
      </p:sp>
      <p:pic>
        <p:nvPicPr>
          <p:cNvPr id="6" name="Picture 74" descr="Pop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590800"/>
            <a:ext cx="4572000" cy="3429000"/>
          </a:xfrm>
          <a:prstGeom prst="rect">
            <a:avLst/>
          </a:prstGeom>
          <a:noFill/>
        </p:spPr>
      </p:pic>
      <p:pic>
        <p:nvPicPr>
          <p:cNvPr id="7" name="Picture 75" descr="clean labe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1905001"/>
            <a:ext cx="2971800" cy="2189406"/>
          </a:xfrm>
          <a:prstGeom prst="rect">
            <a:avLst/>
          </a:prstGeom>
          <a:noFill/>
        </p:spPr>
      </p:pic>
      <p:pic>
        <p:nvPicPr>
          <p:cNvPr id="8" name="Picture 76" descr="label_dirt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33337"/>
            <a:ext cx="2438400" cy="1851773"/>
          </a:xfrm>
          <a:prstGeom prst="rect">
            <a:avLst/>
          </a:prstGeom>
          <a:noFill/>
        </p:spPr>
      </p:pic>
      <p:pic>
        <p:nvPicPr>
          <p:cNvPr id="9" name="Picture 77" descr="labe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4184650"/>
            <a:ext cx="3467100" cy="2368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262384"/>
            <a:ext cx="8001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648200">
              <a:spcBef>
                <a:spcPct val="50000"/>
              </a:spcBef>
            </a:pPr>
            <a:r>
              <a:rPr lang="en-US" b="1" dirty="0" smtClean="0"/>
              <a:t>Cataloguing Priority Collections</a:t>
            </a:r>
            <a:br>
              <a:rPr lang="en-US" b="1" dirty="0" smtClean="0"/>
            </a:br>
            <a:r>
              <a:rPr lang="en-US" dirty="0" smtClean="0">
                <a:cs typeface="Times New Roman" pitchFamily="1" charset="0"/>
              </a:rPr>
              <a:t> </a:t>
            </a:r>
          </a:p>
          <a:p>
            <a:pPr defTabSz="4648200">
              <a:spcBef>
                <a:spcPct val="50000"/>
              </a:spcBef>
              <a:buBlip>
                <a:blip r:embed="rId2"/>
              </a:buBlip>
            </a:pPr>
            <a:r>
              <a:rPr lang="en-US" dirty="0" smtClean="0">
                <a:cs typeface="Times New Roman" pitchFamily="1" charset="0"/>
              </a:rPr>
              <a:t>  </a:t>
            </a:r>
            <a:r>
              <a:rPr lang="en-US" b="1" dirty="0" err="1" smtClean="0">
                <a:cs typeface="Times New Roman" pitchFamily="1" charset="0"/>
              </a:rPr>
              <a:t>Micromammal</a:t>
            </a:r>
            <a:r>
              <a:rPr lang="en-US" b="1" dirty="0" smtClean="0">
                <a:cs typeface="Times New Roman" pitchFamily="1" charset="0"/>
              </a:rPr>
              <a:t> Collection</a:t>
            </a:r>
            <a:r>
              <a:rPr lang="en-US" dirty="0" smtClean="0">
                <a:cs typeface="Times New Roman" pitchFamily="1" charset="0"/>
              </a:rPr>
              <a:t> (~30,000 specimens): </a:t>
            </a:r>
            <a:br>
              <a:rPr lang="en-US" dirty="0" smtClean="0">
                <a:cs typeface="Times New Roman" pitchFamily="1" charset="0"/>
              </a:rPr>
            </a:br>
            <a:r>
              <a:rPr lang="en-US" dirty="0" smtClean="0">
                <a:cs typeface="Times New Roman" pitchFamily="1" charset="0"/>
              </a:rPr>
              <a:t> The UI </a:t>
            </a:r>
            <a:r>
              <a:rPr lang="en-US" dirty="0" err="1" smtClean="0">
                <a:cs typeface="Times New Roman" pitchFamily="1" charset="0"/>
              </a:rPr>
              <a:t>micromammal</a:t>
            </a:r>
            <a:r>
              <a:rPr lang="en-US" dirty="0" smtClean="0">
                <a:cs typeface="Times New Roman" pitchFamily="1" charset="0"/>
              </a:rPr>
              <a:t> collection was used to provide data for </a:t>
            </a:r>
            <a:r>
              <a:rPr lang="en-US" dirty="0" err="1" smtClean="0">
                <a:cs typeface="Times New Roman" pitchFamily="1" charset="0"/>
              </a:rPr>
              <a:t>Faunmap</a:t>
            </a:r>
            <a:r>
              <a:rPr lang="en-US" dirty="0" smtClean="0">
                <a:cs typeface="Times New Roman" pitchFamily="1" charset="0"/>
              </a:rPr>
              <a:t>, but none of the specimen level  information for the collection is electronically catalogued. </a:t>
            </a:r>
          </a:p>
          <a:p>
            <a:pPr defTabSz="4648200">
              <a:spcBef>
                <a:spcPct val="50000"/>
              </a:spcBef>
            </a:pPr>
            <a:r>
              <a:rPr lang="en-US" dirty="0" smtClean="0">
                <a:cs typeface="Times New Roman" pitchFamily="1" charset="0"/>
              </a:rPr>
              <a:t/>
            </a:r>
            <a:br>
              <a:rPr lang="en-US" dirty="0" smtClean="0">
                <a:cs typeface="Times New Roman" pitchFamily="1" charset="0"/>
              </a:rPr>
            </a:br>
            <a:r>
              <a:rPr lang="en-US" dirty="0" smtClean="0">
                <a:solidFill>
                  <a:srgbClr val="000000"/>
                </a:solidFill>
                <a:cs typeface="Times New Roman" pitchFamily="1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cs typeface="Times New Roman" pitchFamily="1" charset="0"/>
              </a:rPr>
            </a:br>
            <a:endParaRPr lang="en-US" dirty="0"/>
          </a:p>
        </p:txBody>
      </p:sp>
      <p:pic>
        <p:nvPicPr>
          <p:cNvPr id="9" name="Picture 67" descr="micromammal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2743200"/>
            <a:ext cx="3543300" cy="2657475"/>
          </a:xfrm>
          <a:prstGeom prst="rect">
            <a:avLst/>
          </a:prstGeom>
          <a:noFill/>
        </p:spPr>
      </p:pic>
      <p:pic>
        <p:nvPicPr>
          <p:cNvPr id="10" name="Picture 68"/>
          <p:cNvPicPr>
            <a:picLocks noChangeAspect="1" noChangeArrowheads="1"/>
          </p:cNvPicPr>
          <p:nvPr/>
        </p:nvPicPr>
        <p:blipFill>
          <a:blip r:embed="rId4"/>
          <a:srcRect l="391" t="15105" r="41406" b="6250"/>
          <a:stretch>
            <a:fillRect/>
          </a:stretch>
        </p:blipFill>
        <p:spPr bwMode="auto">
          <a:xfrm>
            <a:off x="4854575" y="2133600"/>
            <a:ext cx="3984625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5310188"/>
          </a:xfrm>
          <a:solidFill>
            <a:schemeClr val="bg1">
              <a:lumMod val="95000"/>
              <a:alpha val="50000"/>
            </a:schemeClr>
          </a:solidFill>
        </p:spPr>
        <p:txBody>
          <a:bodyPr>
            <a:normAutofit/>
          </a:bodyPr>
          <a:lstStyle/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Before you start: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State of the data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 smtClean="0"/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dirty="0" smtClean="0"/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dirty="0"/>
          </a:p>
        </p:txBody>
      </p:sp>
      <p:pic>
        <p:nvPicPr>
          <p:cNvPr id="28675" name="Picture 77" descr="labe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2439988"/>
            <a:ext cx="3059112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tint val="88000"/>
                    <a:satMod val="150000"/>
                  </a:schemeClr>
                </a:solidFill>
                <a:latin typeface="Arial" pitchFamily="34" charset="0"/>
                <a:cs typeface="Arial" pitchFamily="34" charset="0"/>
              </a:rPr>
              <a:t>Planning a digitization project</a:t>
            </a:r>
            <a:endParaRPr lang="en-US" dirty="0">
              <a:solidFill>
                <a:schemeClr val="accent1">
                  <a:tint val="88000"/>
                  <a:satMod val="1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67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>
            <a:fillRect/>
          </a:stretch>
        </p:blipFill>
        <p:spPr bwMode="auto">
          <a:xfrm>
            <a:off x="3730625" y="1755775"/>
            <a:ext cx="4992688" cy="350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838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>
            <a:fillRect/>
          </a:stretch>
        </p:blipFill>
        <p:spPr bwMode="auto">
          <a:xfrm>
            <a:off x="3730625" y="471488"/>
            <a:ext cx="4992688" cy="350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77" descr="labe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2439988"/>
            <a:ext cx="3059112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5310188"/>
          </a:xfrm>
          <a:solidFill>
            <a:schemeClr val="bg1">
              <a:lumMod val="95000"/>
              <a:alpha val="50000"/>
            </a:schemeClr>
          </a:solidFill>
        </p:spPr>
        <p:txBody>
          <a:bodyPr>
            <a:normAutofit/>
          </a:bodyPr>
          <a:lstStyle/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Before you start: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State of the data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Personnel training, management, space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 smtClean="0"/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dirty="0" smtClean="0"/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dirty="0"/>
          </a:p>
        </p:txBody>
      </p:sp>
      <p:pic>
        <p:nvPicPr>
          <p:cNvPr id="29701" name="Picture 35" descr="DSCN0883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t="6482" r="7755" b="11574"/>
          <a:stretch>
            <a:fillRect/>
          </a:stretch>
        </p:blipFill>
        <p:spPr bwMode="auto">
          <a:xfrm>
            <a:off x="4772025" y="2640013"/>
            <a:ext cx="2797175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tint val="88000"/>
                    <a:satMod val="150000"/>
                  </a:schemeClr>
                </a:solidFill>
                <a:latin typeface="Arial" pitchFamily="34" charset="0"/>
                <a:cs typeface="Arial" pitchFamily="34" charset="0"/>
              </a:rPr>
              <a:t>Planning a digitization project</a:t>
            </a:r>
            <a:endParaRPr lang="en-US" dirty="0">
              <a:solidFill>
                <a:schemeClr val="accent1">
                  <a:tint val="88000"/>
                  <a:satMod val="1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16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>
            <a:fillRect/>
          </a:stretch>
        </p:blipFill>
        <p:spPr bwMode="auto">
          <a:xfrm>
            <a:off x="3730625" y="471488"/>
            <a:ext cx="4992688" cy="350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77" descr="labe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2439988"/>
            <a:ext cx="3059112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35" descr="DSCN0883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t="6482" r="7755" b="11574"/>
          <a:stretch>
            <a:fillRect/>
          </a:stretch>
        </p:blipFill>
        <p:spPr bwMode="auto">
          <a:xfrm>
            <a:off x="4772025" y="2640013"/>
            <a:ext cx="2797175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5324475"/>
          </a:xfrm>
          <a:solidFill>
            <a:schemeClr val="bg1">
              <a:lumMod val="95000"/>
              <a:alpha val="41000"/>
            </a:schemeClr>
          </a:solidFill>
        </p:spPr>
        <p:txBody>
          <a:bodyPr>
            <a:normAutofit/>
          </a:bodyPr>
          <a:lstStyle/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Before you start: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State of the data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Personnel training, management, space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Hardware and software needs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 smtClean="0"/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dirty="0" smtClean="0"/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tint val="88000"/>
                    <a:satMod val="150000"/>
                  </a:schemeClr>
                </a:solidFill>
                <a:latin typeface="Arial" pitchFamily="34" charset="0"/>
                <a:cs typeface="Arial" pitchFamily="34" charset="0"/>
              </a:rPr>
              <a:t>Planning a digitization project</a:t>
            </a:r>
            <a:endParaRPr lang="en-US" dirty="0">
              <a:solidFill>
                <a:schemeClr val="accent1">
                  <a:tint val="88000"/>
                  <a:satMod val="1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7" name="Picture 51" descr="Mar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00" y="3305175"/>
            <a:ext cx="2754313" cy="206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24"/>
          <p:cNvPicPr preferRelativeResize="0"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78"/>
          <a:stretch>
            <a:fillRect/>
          </a:stretch>
        </p:blipFill>
        <p:spPr bwMode="auto">
          <a:xfrm>
            <a:off x="781050" y="3124200"/>
            <a:ext cx="3519488" cy="20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471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>
            <a:fillRect/>
          </a:stretch>
        </p:blipFill>
        <p:spPr bwMode="auto">
          <a:xfrm>
            <a:off x="3730625" y="471488"/>
            <a:ext cx="4992688" cy="350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77" descr="labe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2439988"/>
            <a:ext cx="3059112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35" descr="DSCN0883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t="6482" r="7755" b="11574"/>
          <a:stretch>
            <a:fillRect/>
          </a:stretch>
        </p:blipFill>
        <p:spPr bwMode="auto">
          <a:xfrm>
            <a:off x="4772025" y="2640013"/>
            <a:ext cx="2797175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24"/>
          <p:cNvPicPr preferRelativeResize="0"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78"/>
          <a:stretch>
            <a:fillRect/>
          </a:stretch>
        </p:blipFill>
        <p:spPr bwMode="auto">
          <a:xfrm>
            <a:off x="781050" y="3124200"/>
            <a:ext cx="3519488" cy="20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51" descr="Ma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538" y="3305175"/>
            <a:ext cx="2754312" cy="206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50" descr="9215_cm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613" y="495300"/>
            <a:ext cx="3822700" cy="157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5324475"/>
          </a:xfrm>
          <a:solidFill>
            <a:schemeClr val="bg1">
              <a:lumMod val="95000"/>
              <a:alpha val="50000"/>
            </a:schemeClr>
          </a:solidFill>
        </p:spPr>
        <p:txBody>
          <a:bodyPr>
            <a:normAutofit/>
          </a:bodyPr>
          <a:lstStyle/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Before you start: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Physical access to specimens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 smtClean="0"/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dirty="0" smtClean="0"/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dirty="0"/>
          </a:p>
        </p:txBody>
      </p:sp>
      <p:pic>
        <p:nvPicPr>
          <p:cNvPr id="32777" name="Picture 9" descr="oakdale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38" y="2500313"/>
            <a:ext cx="25241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72" descr="Oakdal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213" y="2601913"/>
            <a:ext cx="3357562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tint val="88000"/>
                    <a:satMod val="150000"/>
                  </a:schemeClr>
                </a:solidFill>
                <a:latin typeface="Arial" pitchFamily="34" charset="0"/>
                <a:cs typeface="Arial" pitchFamily="34" charset="0"/>
              </a:rPr>
              <a:t>Planning a digitization project</a:t>
            </a:r>
            <a:endParaRPr lang="en-US" dirty="0">
              <a:solidFill>
                <a:schemeClr val="accent1">
                  <a:tint val="88000"/>
                  <a:satMod val="1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91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>
            <a:fillRect/>
          </a:stretch>
        </p:blipFill>
        <p:spPr bwMode="auto">
          <a:xfrm>
            <a:off x="3730625" y="471488"/>
            <a:ext cx="4992688" cy="350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77" descr="labe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2439988"/>
            <a:ext cx="3059112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35" descr="DSCN0883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t="6482" r="7755" b="11574"/>
          <a:stretch>
            <a:fillRect/>
          </a:stretch>
        </p:blipFill>
        <p:spPr bwMode="auto">
          <a:xfrm>
            <a:off x="4772025" y="2640013"/>
            <a:ext cx="2797175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24"/>
          <p:cNvPicPr preferRelativeResize="0"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78"/>
          <a:stretch>
            <a:fillRect/>
          </a:stretch>
        </p:blipFill>
        <p:spPr bwMode="auto">
          <a:xfrm>
            <a:off x="781050" y="3124200"/>
            <a:ext cx="3519488" cy="20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51" descr="Ma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538" y="3305175"/>
            <a:ext cx="2754312" cy="206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50" descr="9215_cm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613" y="495300"/>
            <a:ext cx="3822700" cy="157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9" descr="oakdale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38" y="2500313"/>
            <a:ext cx="25241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72" descr="Oakdal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213" y="2601913"/>
            <a:ext cx="3357562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5324475"/>
          </a:xfrm>
          <a:solidFill>
            <a:schemeClr val="bg1">
              <a:lumMod val="95000"/>
              <a:alpha val="50000"/>
            </a:schemeClr>
          </a:solidFill>
        </p:spPr>
        <p:txBody>
          <a:bodyPr>
            <a:normAutofit/>
          </a:bodyPr>
          <a:lstStyle/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Before you start: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Physical access to specimens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Task analysis and time management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	~ 5 minutes per specimen data entry</a:t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latin typeface="Arial" pitchFamily="34" charset="0"/>
                <a:cs typeface="Arial" pitchFamily="34" charset="0"/>
              </a:rPr>
              <a:t>~15 minutes per specimen photography and editing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 smtClean="0"/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dirty="0" smtClean="0"/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tint val="88000"/>
                    <a:satMod val="150000"/>
                  </a:schemeClr>
                </a:solidFill>
                <a:latin typeface="Arial" pitchFamily="34" charset="0"/>
                <a:cs typeface="Arial" pitchFamily="34" charset="0"/>
              </a:rPr>
              <a:t>Planning a digitization project</a:t>
            </a:r>
            <a:endParaRPr lang="en-US" dirty="0">
              <a:solidFill>
                <a:schemeClr val="accent1">
                  <a:tint val="88000"/>
                  <a:satMod val="1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2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>
            <a:fillRect/>
          </a:stretch>
        </p:blipFill>
        <p:spPr bwMode="auto">
          <a:xfrm>
            <a:off x="3730625" y="471488"/>
            <a:ext cx="4992688" cy="350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77" descr="labe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2439988"/>
            <a:ext cx="3059112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35" descr="DSCN0883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t="6482" r="7755" b="11574"/>
          <a:stretch>
            <a:fillRect/>
          </a:stretch>
        </p:blipFill>
        <p:spPr bwMode="auto">
          <a:xfrm>
            <a:off x="4772025" y="2640013"/>
            <a:ext cx="2797175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1" descr="Mar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538" y="3305175"/>
            <a:ext cx="2754312" cy="206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5324475"/>
          </a:xfrm>
          <a:solidFill>
            <a:schemeClr val="bg1">
              <a:lumMod val="95000"/>
              <a:alpha val="50000"/>
            </a:schemeClr>
          </a:solidFill>
        </p:spPr>
        <p:txBody>
          <a:bodyPr>
            <a:normAutofit/>
          </a:bodyPr>
          <a:lstStyle/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Digitization process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Object handling</a:t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Standards </a:t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e.g. Photography: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Archive TIFF files 2000x2000 pixels 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Web-formatted JPGs 600 pixels long axis, 150 dpi (~100-300 KB)</a:t>
            </a:r>
            <a:br>
              <a:rPr lang="en-US" sz="1800" b="1" dirty="0" smtClean="0">
                <a:latin typeface="Arial" pitchFamily="34" charset="0"/>
                <a:cs typeface="Arial" pitchFamily="34" charset="0"/>
              </a:rPr>
            </a:br>
            <a:endParaRPr lang="en-US" sz="1800" b="1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Metadata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br>
              <a:rPr lang="en-US" sz="1800" dirty="0" smtClean="0">
                <a:latin typeface="Arial" pitchFamily="34" charset="0"/>
                <a:cs typeface="Arial" pitchFamily="34" charset="0"/>
              </a:rPr>
            </a:b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 smtClean="0"/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dirty="0" smtClean="0"/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tint val="88000"/>
                    <a:satMod val="150000"/>
                  </a:schemeClr>
                </a:solidFill>
                <a:latin typeface="Arial" pitchFamily="34" charset="0"/>
                <a:cs typeface="Arial" pitchFamily="34" charset="0"/>
              </a:rPr>
              <a:t>Planning a digitization project</a:t>
            </a:r>
            <a:endParaRPr lang="en-US" dirty="0">
              <a:solidFill>
                <a:schemeClr val="accent1">
                  <a:tint val="88000"/>
                  <a:satMod val="1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52" name="Picture 50" descr="9215_cm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613" y="495300"/>
            <a:ext cx="3822700" cy="157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832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nail catalog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0906" y="708570"/>
            <a:ext cx="8200571" cy="54636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906" y="45720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dirty="0" smtClean="0">
                <a:latin typeface="Arial" pitchFamily="34" charset="0"/>
                <a:cs typeface="Arial" pitchFamily="34" charset="0"/>
              </a:rPr>
              <a:t>What do we digitize? 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What are we digitizing?</a:t>
            </a:r>
          </a:p>
          <a:p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Specimens</a:t>
            </a:r>
          </a:p>
          <a:p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Specimen information on labels, in field notebooks, in printed documents, in published literature </a:t>
            </a:r>
          </a:p>
          <a:p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Printed photographs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80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838200"/>
            <a:ext cx="50292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Project management</a:t>
            </a:r>
            <a:br>
              <a:rPr lang="en-US" sz="2800" dirty="0" smtClean="0">
                <a:latin typeface="Arial" pitchFamily="34" charset="0"/>
                <a:cs typeface="Arial" pitchFamily="34" charset="0"/>
              </a:rPr>
            </a:b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Object retrieval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Preparation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Digitization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Return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File naming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File storage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On-line delivery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Server/storage media back-up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3077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81000"/>
            <a:ext cx="4682359" cy="6172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762000"/>
            <a:ext cx="251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Project Management and Workflow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7342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0" r="3125" b="10962"/>
          <a:stretch>
            <a:fillRect/>
          </a:stretch>
        </p:blipFill>
        <p:spPr bwMode="auto">
          <a:xfrm>
            <a:off x="2771775" y="3048000"/>
            <a:ext cx="573405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5638800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tint val="88000"/>
                    <a:satMod val="150000"/>
                  </a:schemeClr>
                </a:solidFill>
                <a:latin typeface="Arial" pitchFamily="34" charset="0"/>
                <a:cs typeface="Arial" pitchFamily="34" charset="0"/>
              </a:rPr>
              <a:t>Making digitized data available</a:t>
            </a:r>
            <a:endParaRPr lang="en-US" dirty="0">
              <a:solidFill>
                <a:schemeClr val="accent1">
                  <a:tint val="88000"/>
                  <a:satMod val="1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80" name="Content Placeholder 2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To the research community…</a:t>
            </a:r>
          </a:p>
        </p:txBody>
      </p:sp>
      <p:pic>
        <p:nvPicPr>
          <p:cNvPr id="24581" name="Picture 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4" r="30762" b="7813"/>
          <a:stretch>
            <a:fillRect/>
          </a:stretch>
        </p:blipFill>
        <p:spPr bwMode="auto">
          <a:xfrm>
            <a:off x="503238" y="1149350"/>
            <a:ext cx="3067050" cy="257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02" r="2232" b="10715"/>
          <a:stretch>
            <a:fillRect/>
          </a:stretch>
        </p:blipFill>
        <p:spPr bwMode="auto">
          <a:xfrm>
            <a:off x="3787775" y="1176338"/>
            <a:ext cx="4760913" cy="235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TextBox 6"/>
          <p:cNvSpPr txBox="1">
            <a:spLocks noChangeArrowheads="1"/>
          </p:cNvSpPr>
          <p:nvPr/>
        </p:nvSpPr>
        <p:spPr bwMode="auto">
          <a:xfrm>
            <a:off x="363538" y="3976688"/>
            <a:ext cx="2457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>
                <a:cs typeface="Arial" charset="0"/>
              </a:rPr>
              <a:t>www.paleoportal.org</a:t>
            </a:r>
          </a:p>
        </p:txBody>
      </p:sp>
    </p:spTree>
    <p:extLst>
      <p:ext uri="{BB962C8B-B14F-4D97-AF65-F5344CB8AC3E}">
        <p14:creationId xmlns:p14="http://schemas.microsoft.com/office/powerpoint/2010/main" val="325156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" t="18803" r="2403" b="40543"/>
          <a:stretch>
            <a:fillRect/>
          </a:stretch>
        </p:blipFill>
        <p:spPr bwMode="auto">
          <a:xfrm>
            <a:off x="503238" y="4222750"/>
            <a:ext cx="5753100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438" y="5715000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tint val="88000"/>
                    <a:satMod val="150000"/>
                  </a:schemeClr>
                </a:solidFill>
                <a:latin typeface="Arial" pitchFamily="34" charset="0"/>
                <a:cs typeface="Arial" pitchFamily="34" charset="0"/>
              </a:rPr>
              <a:t>Making digitized data available</a:t>
            </a:r>
            <a:endParaRPr lang="en-US" dirty="0">
              <a:solidFill>
                <a:schemeClr val="accent1">
                  <a:tint val="88000"/>
                  <a:satMod val="1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04" name="Content Placeholder 2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To the public…</a:t>
            </a:r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17" r="2403" b="9402"/>
          <a:stretch>
            <a:fillRect/>
          </a:stretch>
        </p:blipFill>
        <p:spPr bwMode="auto">
          <a:xfrm>
            <a:off x="452438" y="1063625"/>
            <a:ext cx="5800725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06" r="3075" b="20564"/>
          <a:stretch>
            <a:fillRect/>
          </a:stretch>
        </p:blipFill>
        <p:spPr bwMode="auto">
          <a:xfrm>
            <a:off x="4665663" y="1519238"/>
            <a:ext cx="3873500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23891" r="3125" b="11594"/>
          <a:stretch>
            <a:fillRect/>
          </a:stretch>
        </p:blipFill>
        <p:spPr bwMode="auto">
          <a:xfrm>
            <a:off x="4837113" y="3170238"/>
            <a:ext cx="3598862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471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5274429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tint val="88000"/>
                    <a:satMod val="150000"/>
                  </a:schemeClr>
                </a:solidFill>
                <a:latin typeface="Arial" pitchFamily="34" charset="0"/>
                <a:cs typeface="Arial" pitchFamily="34" charset="0"/>
              </a:rPr>
              <a:t>Making digitized data available</a:t>
            </a:r>
            <a:endParaRPr lang="en-US" dirty="0">
              <a:solidFill>
                <a:schemeClr val="accent1">
                  <a:tint val="88000"/>
                  <a:satMod val="1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r>
              <a:rPr lang="en-US" smtClean="0"/>
              <a:t>To students…</a:t>
            </a: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20061" r="19273" b="7164"/>
          <a:stretch>
            <a:fillRect/>
          </a:stretch>
        </p:blipFill>
        <p:spPr bwMode="auto">
          <a:xfrm>
            <a:off x="503238" y="1198563"/>
            <a:ext cx="4424362" cy="407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7" t="18851" r="11935" b="6149"/>
          <a:stretch>
            <a:fillRect/>
          </a:stretch>
        </p:blipFill>
        <p:spPr bwMode="auto">
          <a:xfrm>
            <a:off x="4022725" y="1895475"/>
            <a:ext cx="4557713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870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486400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tint val="88000"/>
                    <a:satMod val="150000"/>
                  </a:schemeClr>
                </a:solidFill>
                <a:latin typeface="Arial" pitchFamily="34" charset="0"/>
                <a:cs typeface="Arial" pitchFamily="34" charset="0"/>
              </a:rPr>
              <a:t>Making digitized data available</a:t>
            </a:r>
            <a:endParaRPr lang="en-US" dirty="0">
              <a:solidFill>
                <a:schemeClr val="accent1">
                  <a:tint val="88000"/>
                  <a:satMod val="1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To other projects…           </a:t>
            </a:r>
            <a:r>
              <a:rPr lang="en-US" sz="1800" smtClean="0">
                <a:latin typeface="Arial" charset="0"/>
                <a:cs typeface="Arial" charset="0"/>
              </a:rPr>
              <a:t>(http://digital.lib.uiowa.edu/)</a:t>
            </a:r>
          </a:p>
        </p:txBody>
      </p:sp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6" t="18750" r="12419" b="20464"/>
          <a:stretch>
            <a:fillRect/>
          </a:stretch>
        </p:blipFill>
        <p:spPr bwMode="auto">
          <a:xfrm>
            <a:off x="1085850" y="1063625"/>
            <a:ext cx="6738938" cy="426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916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486400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tint val="88000"/>
                    <a:satMod val="150000"/>
                  </a:schemeClr>
                </a:solidFill>
                <a:latin typeface="Arial" pitchFamily="34" charset="0"/>
                <a:cs typeface="Arial" pitchFamily="34" charset="0"/>
              </a:rPr>
              <a:t>Making digitized data available</a:t>
            </a:r>
            <a:endParaRPr lang="en-US" dirty="0">
              <a:solidFill>
                <a:schemeClr val="accent1">
                  <a:tint val="88000"/>
                  <a:satMod val="1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To other projects…           </a:t>
            </a:r>
            <a:r>
              <a:rPr lang="en-US" sz="1800" smtClean="0">
                <a:latin typeface="Arial" charset="0"/>
                <a:cs typeface="Arial" charset="0"/>
              </a:rPr>
              <a:t>(http://digital.lib.uiowa.edu/)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" t="11288" r="15357" b="14956"/>
          <a:stretch/>
        </p:blipFill>
        <p:spPr bwMode="auto">
          <a:xfrm>
            <a:off x="1143000" y="1026622"/>
            <a:ext cx="6464165" cy="4688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60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486400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tint val="88000"/>
                    <a:satMod val="150000"/>
                  </a:schemeClr>
                </a:solidFill>
                <a:latin typeface="Arial" pitchFamily="34" charset="0"/>
                <a:cs typeface="Arial" pitchFamily="34" charset="0"/>
              </a:rPr>
              <a:t>Making digitized data available</a:t>
            </a:r>
            <a:endParaRPr lang="en-US" dirty="0">
              <a:solidFill>
                <a:schemeClr val="accent1">
                  <a:tint val="88000"/>
                  <a:satMod val="1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To other projects…           </a:t>
            </a:r>
            <a:r>
              <a:rPr lang="en-US" sz="1800" smtClean="0">
                <a:latin typeface="Arial" charset="0"/>
                <a:cs typeface="Arial" charset="0"/>
              </a:rPr>
              <a:t>(http://digital.lib.uiowa.edu/)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" t="10891" r="14091" b="6061"/>
          <a:stretch/>
        </p:blipFill>
        <p:spPr bwMode="auto">
          <a:xfrm>
            <a:off x="1447800" y="1201094"/>
            <a:ext cx="5749635" cy="4478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379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3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9" b="4376"/>
          <a:stretch>
            <a:fillRect/>
          </a:stretch>
        </p:blipFill>
        <p:spPr bwMode="auto">
          <a:xfrm>
            <a:off x="503238" y="460375"/>
            <a:ext cx="8183562" cy="540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238" y="460375"/>
            <a:ext cx="8183562" cy="5575300"/>
          </a:xfrm>
          <a:solidFill>
            <a:schemeClr val="bg1">
              <a:lumMod val="85000"/>
              <a:alpha val="29000"/>
            </a:schemeClr>
          </a:solidFill>
        </p:spPr>
        <p:txBody>
          <a:bodyPr>
            <a:normAutofit/>
          </a:bodyPr>
          <a:lstStyle/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Time consuming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tint val="88000"/>
                    <a:satMod val="150000"/>
                  </a:schemeClr>
                </a:solidFill>
                <a:latin typeface="Arial" pitchFamily="34" charset="0"/>
                <a:cs typeface="Arial" pitchFamily="34" charset="0"/>
              </a:rPr>
              <a:t>Pros and cons of digitizing collections</a:t>
            </a:r>
            <a:endParaRPr lang="en-US" sz="3600" dirty="0">
              <a:solidFill>
                <a:schemeClr val="accent1">
                  <a:tint val="88000"/>
                  <a:satMod val="1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56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3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9" b="4376"/>
          <a:stretch>
            <a:fillRect/>
          </a:stretch>
        </p:blipFill>
        <p:spPr bwMode="auto">
          <a:xfrm>
            <a:off x="503238" y="460375"/>
            <a:ext cx="8183562" cy="540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238" y="460375"/>
            <a:ext cx="8183562" cy="5575300"/>
          </a:xfrm>
          <a:solidFill>
            <a:schemeClr val="bg1">
              <a:lumMod val="85000"/>
              <a:alpha val="29000"/>
            </a:schemeClr>
          </a:solidFill>
        </p:spPr>
        <p:txBody>
          <a:bodyPr>
            <a:normAutofit/>
          </a:bodyPr>
          <a:lstStyle/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Time consuming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Consistency of data entry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tint val="88000"/>
                    <a:satMod val="150000"/>
                  </a:schemeClr>
                </a:solidFill>
                <a:latin typeface="Arial" pitchFamily="34" charset="0"/>
                <a:cs typeface="Arial" pitchFamily="34" charset="0"/>
              </a:rPr>
              <a:t>Pros and cons of digitizing collections</a:t>
            </a:r>
            <a:endParaRPr lang="en-US" dirty="0">
              <a:solidFill>
                <a:schemeClr val="accent1">
                  <a:tint val="88000"/>
                  <a:satMod val="1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27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3"/>
          <p:cNvPicPr>
            <a:picLocks noChangeAspect="1" noChangeArrowheads="1"/>
          </p:cNvPicPr>
          <p:nvPr/>
        </p:nvPicPr>
        <p:blipFill>
          <a:blip r:embed="rId2" cstate="print"/>
          <a:srcRect r="6908" b="9024"/>
          <a:stretch>
            <a:fillRect/>
          </a:stretch>
        </p:blipFill>
        <p:spPr bwMode="auto">
          <a:xfrm>
            <a:off x="2329460" y="2360865"/>
            <a:ext cx="3631475" cy="266169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777240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latin typeface="Arial" pitchFamily="34" charset="0"/>
                <a:cs typeface="Arial" pitchFamily="34" charset="0"/>
              </a:rPr>
              <a:t>How do we digitize?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50" descr="9215_c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070" y="4637734"/>
            <a:ext cx="4572000" cy="1884363"/>
          </a:xfrm>
          <a:prstGeom prst="rect">
            <a:avLst/>
          </a:prstGeom>
          <a:noFill/>
        </p:spPr>
      </p:pic>
      <p:pic>
        <p:nvPicPr>
          <p:cNvPr id="6" name="Picture 35" descr="DSCN0883"/>
          <p:cNvPicPr preferRelativeResize="0">
            <a:picLocks noChangeArrowheads="1"/>
          </p:cNvPicPr>
          <p:nvPr/>
        </p:nvPicPr>
        <p:blipFill>
          <a:blip r:embed="rId4" cstate="print"/>
          <a:srcRect l="22685" t="6482" r="7755" b="11574"/>
          <a:stretch>
            <a:fillRect/>
          </a:stretch>
        </p:blipFill>
        <p:spPr bwMode="auto">
          <a:xfrm>
            <a:off x="5907282" y="1625758"/>
            <a:ext cx="2797175" cy="250314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28600" y="1066800"/>
            <a:ext cx="480307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Specimen database data entry</a:t>
            </a:r>
          </a:p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Photographing specimens</a:t>
            </a:r>
          </a:p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Scanning existing photographs</a:t>
            </a:r>
          </a:p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Transcribing written records</a:t>
            </a:r>
          </a:p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Scanning written records</a:t>
            </a:r>
          </a:p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Interpreting data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75" descr="alexdigital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5652" y="4231542"/>
            <a:ext cx="3898700" cy="2321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145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3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9" b="4376"/>
          <a:stretch>
            <a:fillRect/>
          </a:stretch>
        </p:blipFill>
        <p:spPr bwMode="auto">
          <a:xfrm>
            <a:off x="503238" y="460375"/>
            <a:ext cx="8183562" cy="540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238" y="460375"/>
            <a:ext cx="8183562" cy="5575300"/>
          </a:xfrm>
          <a:solidFill>
            <a:schemeClr val="bg1">
              <a:lumMod val="85000"/>
              <a:alpha val="29000"/>
            </a:schemeClr>
          </a:solidFill>
        </p:spPr>
        <p:txBody>
          <a:bodyPr>
            <a:normAutofit/>
          </a:bodyPr>
          <a:lstStyle/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Time consuming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Consistency of data entry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Ever-expanding tasks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tint val="88000"/>
                    <a:satMod val="150000"/>
                  </a:schemeClr>
                </a:solidFill>
                <a:latin typeface="Arial" pitchFamily="34" charset="0"/>
                <a:cs typeface="Arial" pitchFamily="34" charset="0"/>
              </a:rPr>
              <a:t>Pros and cons of digitizing collections</a:t>
            </a:r>
            <a:endParaRPr lang="en-US" dirty="0">
              <a:solidFill>
                <a:schemeClr val="accent1">
                  <a:tint val="88000"/>
                  <a:satMod val="1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68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3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9" b="4376"/>
          <a:stretch>
            <a:fillRect/>
          </a:stretch>
        </p:blipFill>
        <p:spPr bwMode="auto">
          <a:xfrm>
            <a:off x="503238" y="460375"/>
            <a:ext cx="8183562" cy="540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238" y="460375"/>
            <a:ext cx="8183562" cy="5575300"/>
          </a:xfrm>
          <a:solidFill>
            <a:schemeClr val="bg1">
              <a:lumMod val="85000"/>
              <a:alpha val="29000"/>
            </a:schemeClr>
          </a:solidFill>
        </p:spPr>
        <p:txBody>
          <a:bodyPr>
            <a:normAutofit/>
          </a:bodyPr>
          <a:lstStyle/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Time consuming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Consistency of data entry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Ever-expanding tasks</a:t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Data preserved and associated with specimens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tint val="88000"/>
                    <a:satMod val="150000"/>
                  </a:schemeClr>
                </a:solidFill>
                <a:latin typeface="Arial" pitchFamily="34" charset="0"/>
                <a:cs typeface="Arial" pitchFamily="34" charset="0"/>
              </a:rPr>
              <a:t>Pros and cons of digitizing collections</a:t>
            </a:r>
            <a:endParaRPr lang="en-US" dirty="0">
              <a:solidFill>
                <a:schemeClr val="accent1">
                  <a:tint val="88000"/>
                  <a:satMod val="1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69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3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9" b="4376"/>
          <a:stretch>
            <a:fillRect/>
          </a:stretch>
        </p:blipFill>
        <p:spPr bwMode="auto">
          <a:xfrm>
            <a:off x="503238" y="460375"/>
            <a:ext cx="8183562" cy="540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238" y="460375"/>
            <a:ext cx="8183562" cy="5575300"/>
          </a:xfrm>
          <a:solidFill>
            <a:schemeClr val="bg1">
              <a:lumMod val="85000"/>
              <a:alpha val="29000"/>
            </a:schemeClr>
          </a:solidFill>
        </p:spPr>
        <p:txBody>
          <a:bodyPr>
            <a:normAutofit/>
          </a:bodyPr>
          <a:lstStyle/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Time consuming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Consistency of data entry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Ever-expanding tasks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Data preserved and associated with specimens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Collection inventory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tint val="88000"/>
                    <a:satMod val="150000"/>
                  </a:schemeClr>
                </a:solidFill>
                <a:latin typeface="Arial" pitchFamily="34" charset="0"/>
                <a:cs typeface="Arial" pitchFamily="34" charset="0"/>
              </a:rPr>
              <a:t>Pros and cons of digitizing collections</a:t>
            </a:r>
            <a:endParaRPr lang="en-US" dirty="0">
              <a:solidFill>
                <a:schemeClr val="accent1">
                  <a:tint val="88000"/>
                  <a:satMod val="1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66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3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9" b="4376"/>
          <a:stretch>
            <a:fillRect/>
          </a:stretch>
        </p:blipFill>
        <p:spPr bwMode="auto">
          <a:xfrm>
            <a:off x="503238" y="460375"/>
            <a:ext cx="8183562" cy="540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238" y="460375"/>
            <a:ext cx="8183562" cy="5575300"/>
          </a:xfrm>
          <a:solidFill>
            <a:schemeClr val="bg1">
              <a:lumMod val="85000"/>
              <a:alpha val="29000"/>
            </a:schemeClr>
          </a:solidFill>
        </p:spPr>
        <p:txBody>
          <a:bodyPr>
            <a:normAutofit/>
          </a:bodyPr>
          <a:lstStyle/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Time consuming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Consistency of data entry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Ever-expanding tasks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Data preserved and associated with specimens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Collection inventory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Improved data access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tint val="88000"/>
                    <a:satMod val="150000"/>
                  </a:schemeClr>
                </a:solidFill>
                <a:latin typeface="Arial" pitchFamily="34" charset="0"/>
                <a:cs typeface="Arial" pitchFamily="34" charset="0"/>
              </a:rPr>
              <a:t>Pros and cons of digitizing collections</a:t>
            </a:r>
            <a:endParaRPr lang="en-US" dirty="0">
              <a:solidFill>
                <a:schemeClr val="accent1">
                  <a:tint val="88000"/>
                  <a:satMod val="1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92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3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9" b="4376"/>
          <a:stretch>
            <a:fillRect/>
          </a:stretch>
        </p:blipFill>
        <p:spPr bwMode="auto">
          <a:xfrm>
            <a:off x="503238" y="460375"/>
            <a:ext cx="8183562" cy="540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238" y="460375"/>
            <a:ext cx="8183562" cy="5575300"/>
          </a:xfrm>
          <a:solidFill>
            <a:schemeClr val="bg1">
              <a:lumMod val="85000"/>
              <a:alpha val="29000"/>
            </a:schemeClr>
          </a:solidFill>
        </p:spPr>
        <p:txBody>
          <a:bodyPr>
            <a:normAutofit/>
          </a:bodyPr>
          <a:lstStyle/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Time consuming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Consistency of data entry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Ever-expanding tasks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Data preserved and associated with specimens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Collection inventory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Improved data access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Increased interaction with the public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tint val="88000"/>
                    <a:satMod val="150000"/>
                  </a:schemeClr>
                </a:solidFill>
                <a:latin typeface="Arial" pitchFamily="34" charset="0"/>
                <a:cs typeface="Arial" pitchFamily="34" charset="0"/>
              </a:rPr>
              <a:t>Pros and cons of digitizing collections</a:t>
            </a:r>
            <a:endParaRPr lang="en-US" dirty="0">
              <a:solidFill>
                <a:schemeClr val="accent1">
                  <a:tint val="88000"/>
                  <a:satMod val="1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79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3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9" b="4376"/>
          <a:stretch>
            <a:fillRect/>
          </a:stretch>
        </p:blipFill>
        <p:spPr bwMode="auto">
          <a:xfrm>
            <a:off x="503238" y="460375"/>
            <a:ext cx="8183562" cy="540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238" y="460375"/>
            <a:ext cx="8183562" cy="5575300"/>
          </a:xfrm>
          <a:solidFill>
            <a:schemeClr val="bg1">
              <a:lumMod val="85000"/>
              <a:alpha val="29000"/>
            </a:schemeClr>
          </a:solidFill>
        </p:spPr>
        <p:txBody>
          <a:bodyPr>
            <a:normAutofit/>
          </a:bodyPr>
          <a:lstStyle/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Time consuming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Consistency of data entry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Ever-expanding tasks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Data preserved and associated with specimens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Collection inventory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Improved data access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Increased interaction with the public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Increased research use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tint val="88000"/>
                    <a:satMod val="150000"/>
                  </a:schemeClr>
                </a:solidFill>
                <a:latin typeface="Arial" pitchFamily="34" charset="0"/>
                <a:cs typeface="Arial" pitchFamily="34" charset="0"/>
              </a:rPr>
              <a:t>Pros and cons of digitizing collections</a:t>
            </a:r>
            <a:endParaRPr lang="en-US" dirty="0">
              <a:solidFill>
                <a:schemeClr val="accent1">
                  <a:tint val="88000"/>
                  <a:satMod val="1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51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5" descr="conodonts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427038"/>
            <a:ext cx="7900988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725" y="427038"/>
            <a:ext cx="7900988" cy="5924550"/>
          </a:xfrm>
          <a:solidFill>
            <a:schemeClr val="bg1">
              <a:lumMod val="95000"/>
              <a:alpha val="7000"/>
            </a:schemeClr>
          </a:solidFill>
        </p:spPr>
        <p:txBody>
          <a:bodyPr>
            <a:normAutofit/>
          </a:bodyPr>
          <a:lstStyle/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Why digitize?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Accessibility:</a:t>
            </a:r>
          </a:p>
          <a:p>
            <a:pPr marL="585216" lvl="1" indent="-265176">
              <a:buFont typeface="Wingdings 2"/>
              <a:buChar char=""/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Objects currently </a:t>
            </a:r>
            <a:r>
              <a:rPr lang="en-US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uncatalogued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Object data not available for research</a:t>
            </a:r>
          </a:p>
          <a:p>
            <a:pPr marL="585216" lvl="1" indent="-265176">
              <a:buFont typeface="Wingdings 2"/>
              <a:buChar char=""/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tint val="88000"/>
                    <a:satMod val="150000"/>
                  </a:schemeClr>
                </a:solidFill>
                <a:latin typeface="Arial" pitchFamily="34" charset="0"/>
                <a:cs typeface="Arial" pitchFamily="34" charset="0"/>
              </a:rPr>
              <a:t>A digitization project – </a:t>
            </a:r>
            <a:br>
              <a:rPr lang="en-US" dirty="0" smtClean="0">
                <a:solidFill>
                  <a:schemeClr val="accent1">
                    <a:tint val="88000"/>
                    <a:satMod val="1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schemeClr val="accent1">
                    <a:tint val="88000"/>
                    <a:satMod val="150000"/>
                  </a:schemeClr>
                </a:solidFill>
                <a:latin typeface="Arial" pitchFamily="34" charset="0"/>
                <a:cs typeface="Arial" pitchFamily="34" charset="0"/>
              </a:rPr>
              <a:t>what, why, how? </a:t>
            </a:r>
            <a:endParaRPr lang="en-US" dirty="0">
              <a:solidFill>
                <a:schemeClr val="accent1">
                  <a:tint val="88000"/>
                  <a:satMod val="1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28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5" descr="conodonts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427038"/>
            <a:ext cx="7900988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725" y="427038"/>
            <a:ext cx="7900988" cy="5924550"/>
          </a:xfrm>
          <a:solidFill>
            <a:schemeClr val="bg1">
              <a:lumMod val="95000"/>
              <a:alpha val="7000"/>
            </a:schemeClr>
          </a:solidFill>
        </p:spPr>
        <p:txBody>
          <a:bodyPr>
            <a:normAutofit/>
          </a:bodyPr>
          <a:lstStyle/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Why digitize?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Accessibility:</a:t>
            </a:r>
          </a:p>
          <a:p>
            <a:pPr marL="585216" lvl="1" indent="-265176">
              <a:buFont typeface="Wingdings 2"/>
              <a:buChar char=""/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Objects currently </a:t>
            </a:r>
            <a:r>
              <a:rPr lang="en-US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uncatalogued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Object data not available for 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research</a:t>
            </a:r>
          </a:p>
          <a:p>
            <a:pPr marL="0" indent="0">
              <a:buNone/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Achieve institutional goals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585216" lvl="1" indent="-265176">
              <a:buFont typeface="Wingdings 2"/>
              <a:buChar char=""/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tint val="88000"/>
                    <a:satMod val="150000"/>
                  </a:schemeClr>
                </a:solidFill>
                <a:latin typeface="Arial" pitchFamily="34" charset="0"/>
                <a:cs typeface="Arial" pitchFamily="34" charset="0"/>
              </a:rPr>
              <a:t>A digitization project – </a:t>
            </a:r>
            <a:br>
              <a:rPr lang="en-US" dirty="0" smtClean="0">
                <a:solidFill>
                  <a:schemeClr val="accent1">
                    <a:tint val="88000"/>
                    <a:satMod val="1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schemeClr val="accent1">
                    <a:tint val="88000"/>
                    <a:satMod val="150000"/>
                  </a:schemeClr>
                </a:solidFill>
                <a:latin typeface="Arial" pitchFamily="34" charset="0"/>
                <a:cs typeface="Arial" pitchFamily="34" charset="0"/>
              </a:rPr>
              <a:t>what, why, how? </a:t>
            </a:r>
            <a:endParaRPr lang="en-US" dirty="0">
              <a:solidFill>
                <a:schemeClr val="accent1">
                  <a:tint val="88000"/>
                  <a:satMod val="1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08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5" descr="conodonts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427038"/>
            <a:ext cx="7900988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725" y="427038"/>
            <a:ext cx="7900988" cy="5924550"/>
          </a:xfrm>
          <a:solidFill>
            <a:schemeClr val="bg1">
              <a:lumMod val="95000"/>
              <a:alpha val="7000"/>
            </a:schemeClr>
          </a:solidFill>
        </p:spPr>
        <p:txBody>
          <a:bodyPr>
            <a:normAutofit/>
          </a:bodyPr>
          <a:lstStyle/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Why digitize?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Accessibility:</a:t>
            </a:r>
          </a:p>
          <a:p>
            <a:pPr marL="585216" lvl="1" indent="-265176">
              <a:buFont typeface="Wingdings 2"/>
              <a:buChar char=""/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Objects currently </a:t>
            </a:r>
            <a:r>
              <a:rPr lang="en-US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uncatalogued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Object data not available for 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research</a:t>
            </a:r>
          </a:p>
          <a:p>
            <a:pPr marL="0" indent="0">
              <a:buNone/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Achieve institutional goals</a:t>
            </a:r>
          </a:p>
          <a:p>
            <a:pPr marL="0" indent="0">
              <a:buNone/>
              <a:defRPr/>
            </a:pPr>
            <a:endParaRPr lang="en-US" sz="2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  <a:defRPr/>
            </a:pP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Aid Collections 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anagement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585216" lvl="1" indent="-265176">
              <a:buFont typeface="Wingdings 2"/>
              <a:buChar char=""/>
              <a:defRPr/>
            </a:pP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Bulk acquisitions and historical backlog </a:t>
            </a:r>
          </a:p>
          <a:p>
            <a:pPr marL="585216" lvl="1" indent="-265176">
              <a:buFont typeface="Wingdings 2"/>
              <a:buChar char=""/>
              <a:defRPr/>
            </a:pP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Inventory and knowledge of collection</a:t>
            </a:r>
          </a:p>
          <a:p>
            <a:pPr marL="585216" lvl="1" indent="-265176">
              <a:buFont typeface="Wingdings 2"/>
              <a:buChar char=""/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tint val="88000"/>
                    <a:satMod val="150000"/>
                  </a:schemeClr>
                </a:solidFill>
                <a:latin typeface="Arial" pitchFamily="34" charset="0"/>
                <a:cs typeface="Arial" pitchFamily="34" charset="0"/>
              </a:rPr>
              <a:t>A digitization project – </a:t>
            </a:r>
            <a:br>
              <a:rPr lang="en-US" dirty="0" smtClean="0">
                <a:solidFill>
                  <a:schemeClr val="accent1">
                    <a:tint val="88000"/>
                    <a:satMod val="1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schemeClr val="accent1">
                    <a:tint val="88000"/>
                    <a:satMod val="150000"/>
                  </a:schemeClr>
                </a:solidFill>
                <a:latin typeface="Arial" pitchFamily="34" charset="0"/>
                <a:cs typeface="Arial" pitchFamily="34" charset="0"/>
              </a:rPr>
              <a:t>what, why, how? </a:t>
            </a:r>
            <a:endParaRPr lang="en-US" dirty="0">
              <a:solidFill>
                <a:schemeClr val="accent1">
                  <a:tint val="88000"/>
                  <a:satMod val="1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61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5" descr="conodonts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427038"/>
            <a:ext cx="7900988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725" y="427038"/>
            <a:ext cx="7900988" cy="5924550"/>
          </a:xfrm>
          <a:solidFill>
            <a:schemeClr val="bg1">
              <a:lumMod val="95000"/>
              <a:alpha val="7000"/>
            </a:schemeClr>
          </a:solidFill>
        </p:spPr>
        <p:txBody>
          <a:bodyPr>
            <a:normAutofit/>
          </a:bodyPr>
          <a:lstStyle/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Why digitize?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Accessibility:</a:t>
            </a:r>
          </a:p>
          <a:p>
            <a:pPr marL="585216" lvl="1" indent="-265176">
              <a:buFont typeface="Wingdings 2"/>
              <a:buChar char=""/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Objects currently </a:t>
            </a:r>
            <a:r>
              <a:rPr lang="en-US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uncatalogued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Object data not available for 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research</a:t>
            </a:r>
          </a:p>
          <a:p>
            <a:pPr marL="0" indent="0">
              <a:buNone/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Achieve institutional goals</a:t>
            </a:r>
          </a:p>
          <a:p>
            <a:pPr marL="0" indent="0">
              <a:buNone/>
              <a:defRPr/>
            </a:pPr>
            <a:endParaRPr lang="en-US" sz="2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  <a:defRPr/>
            </a:pP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Aid Collections Management</a:t>
            </a:r>
          </a:p>
          <a:p>
            <a:pPr marL="0" indent="0">
              <a:buNone/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Outreach and public engagement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585216" lvl="1" indent="-265176">
              <a:buFont typeface="Wingdings 2"/>
              <a:buChar char=""/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tint val="88000"/>
                    <a:satMod val="150000"/>
                  </a:schemeClr>
                </a:solidFill>
                <a:latin typeface="Arial" pitchFamily="34" charset="0"/>
                <a:cs typeface="Arial" pitchFamily="34" charset="0"/>
              </a:rPr>
              <a:t>A digitization project – </a:t>
            </a:r>
            <a:br>
              <a:rPr lang="en-US" dirty="0" smtClean="0">
                <a:solidFill>
                  <a:schemeClr val="accent1">
                    <a:tint val="88000"/>
                    <a:satMod val="1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schemeClr val="accent1">
                    <a:tint val="88000"/>
                    <a:satMod val="150000"/>
                  </a:schemeClr>
                </a:solidFill>
                <a:latin typeface="Arial" pitchFamily="34" charset="0"/>
                <a:cs typeface="Arial" pitchFamily="34" charset="0"/>
              </a:rPr>
              <a:t>what, why, how? </a:t>
            </a:r>
            <a:endParaRPr lang="en-US" dirty="0">
              <a:solidFill>
                <a:schemeClr val="accent1">
                  <a:tint val="88000"/>
                  <a:satMod val="1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10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5" descr="conodonts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427038"/>
            <a:ext cx="7900988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725" y="427038"/>
            <a:ext cx="7900988" cy="5924550"/>
          </a:xfrm>
          <a:solidFill>
            <a:schemeClr val="bg1">
              <a:lumMod val="95000"/>
              <a:alpha val="7000"/>
            </a:schemeClr>
          </a:solidFill>
        </p:spPr>
        <p:txBody>
          <a:bodyPr>
            <a:normAutofit/>
          </a:bodyPr>
          <a:lstStyle/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Why digitize?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Accessibility:</a:t>
            </a:r>
          </a:p>
          <a:p>
            <a:pPr marL="585216" lvl="1" indent="-265176">
              <a:buFont typeface="Wingdings 2"/>
              <a:buChar char=""/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Objects currently </a:t>
            </a:r>
            <a:r>
              <a:rPr lang="en-US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uncatalogued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Object data not available for 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research</a:t>
            </a:r>
          </a:p>
          <a:p>
            <a:pPr marL="0" indent="0">
              <a:buNone/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Achieve institutional goals</a:t>
            </a:r>
          </a:p>
          <a:p>
            <a:pPr marL="0" indent="0">
              <a:buNone/>
              <a:defRPr/>
            </a:pPr>
            <a:endParaRPr lang="en-US" sz="2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  <a:defRPr/>
            </a:pP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Aid Collections Management</a:t>
            </a:r>
          </a:p>
          <a:p>
            <a:pPr marL="0" indent="0">
              <a:buNone/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Outreach and public engagement</a:t>
            </a:r>
          </a:p>
          <a:p>
            <a:pPr marL="0" indent="0">
              <a:buNone/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Preservation and conservation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585216" lvl="1" indent="-265176">
              <a:buFont typeface="Wingdings 2"/>
              <a:buChar char=""/>
              <a:defRPr/>
            </a:pP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Object data 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 danger of loss</a:t>
            </a:r>
          </a:p>
          <a:p>
            <a:pPr marL="585216" lvl="1" indent="-265176">
              <a:buFont typeface="Wingdings 2"/>
              <a:buChar char=""/>
              <a:defRPr/>
            </a:pP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Fragility of 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objects</a:t>
            </a: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585216" lvl="1" indent="-265176">
              <a:buFont typeface="Wingdings 2"/>
              <a:buChar char=""/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11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766</TotalTime>
  <Words>707</Words>
  <Application>Microsoft Office PowerPoint</Application>
  <PresentationFormat>On-screen Show (4:3)</PresentationFormat>
  <Paragraphs>274</Paragraphs>
  <Slides>45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Apex</vt:lpstr>
      <vt:lpstr>Collection digitization tiffany Adrain University of Iowa Paleontology RePository</vt:lpstr>
      <vt:lpstr>PowerPoint Presentation</vt:lpstr>
      <vt:lpstr>What do we digitize? </vt:lpstr>
      <vt:lpstr>How do we digitize?</vt:lpstr>
      <vt:lpstr>A digitization project –  what, why, how? </vt:lpstr>
      <vt:lpstr>A digitization project –  what, why, how? </vt:lpstr>
      <vt:lpstr>A digitization project –  what, why, how? </vt:lpstr>
      <vt:lpstr>A digitization project –  what, why, how?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Funding for projects</vt:lpstr>
      <vt:lpstr>Project award and goals</vt:lpstr>
      <vt:lpstr>Teamwork!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Planning a digitization project</vt:lpstr>
      <vt:lpstr>Planning a digitization project</vt:lpstr>
      <vt:lpstr>Planning a digitization project</vt:lpstr>
      <vt:lpstr>Planning a digitization project</vt:lpstr>
      <vt:lpstr>Planning a digitization project</vt:lpstr>
      <vt:lpstr>Planning a digitization project</vt:lpstr>
      <vt:lpstr>PowerPoint Presentation</vt:lpstr>
      <vt:lpstr>PowerPoint Presentation</vt:lpstr>
      <vt:lpstr>Making digitized data available</vt:lpstr>
      <vt:lpstr>Making digitized data available</vt:lpstr>
      <vt:lpstr>Making digitized data available</vt:lpstr>
      <vt:lpstr>Making digitized data available</vt:lpstr>
      <vt:lpstr>Making digitized data available</vt:lpstr>
      <vt:lpstr>Making digitized data available</vt:lpstr>
      <vt:lpstr>Pros and cons of digitizing collections</vt:lpstr>
      <vt:lpstr>Pros and cons of digitizing collections</vt:lpstr>
      <vt:lpstr>Pros and cons of digitizing collections</vt:lpstr>
      <vt:lpstr>Pros and cons of digitizing collections</vt:lpstr>
      <vt:lpstr>Pros and cons of digitizing collections</vt:lpstr>
      <vt:lpstr>Pros and cons of digitizing collections</vt:lpstr>
      <vt:lpstr>Pros and cons of digitizing collections</vt:lpstr>
      <vt:lpstr>Pros and cons of digitizing collections</vt:lpstr>
    </vt:vector>
  </TitlesOfParts>
  <Company>The University of Iowa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Tiffany Adrain</dc:creator>
  <cp:lastModifiedBy>Adrain, Tiffany S</cp:lastModifiedBy>
  <cp:revision>42</cp:revision>
  <dcterms:created xsi:type="dcterms:W3CDTF">2008-10-21T03:22:41Z</dcterms:created>
  <dcterms:modified xsi:type="dcterms:W3CDTF">2012-04-25T20:14:44Z</dcterms:modified>
</cp:coreProperties>
</file>