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6" r:id="rId3"/>
    <p:sldId id="257" r:id="rId4"/>
    <p:sldId id="258" r:id="rId5"/>
    <p:sldId id="265" r:id="rId6"/>
    <p:sldId id="264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30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43CBF44-4692-CE4F-8048-A488FA9F8E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1504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DBAADB3-FF3C-EA45-B924-16B3DF01DEDF}" type="slidenum">
              <a:rPr lang="en-US" sz="1200"/>
              <a:pPr/>
              <a:t>2</a:t>
            </a:fld>
            <a:endParaRPr lang="en-US" sz="1200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/>
              <a:t>FishNet still has funding and may continue to operate until it</a:t>
            </a:r>
            <a:r>
              <a:rPr lang="ja-JP" altLang="en-US"/>
              <a:t>’</a:t>
            </a:r>
            <a:r>
              <a:rPr lang="en-US" altLang="ja-JP"/>
              <a:t>s resources are exhausted.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3F705FD-BBFE-7B40-A2D2-DBF03CEA80AF}" type="slidenum">
              <a:rPr lang="en-US" sz="1200"/>
              <a:pPr/>
              <a:t>3</a:t>
            </a:fld>
            <a:endParaRPr lang="en-US" sz="1200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4A367ED-1D10-C047-B899-AE212F55C239}" type="slidenum">
              <a:rPr lang="en-US" sz="1200"/>
              <a:pPr/>
              <a:t>4</a:t>
            </a:fld>
            <a:endParaRPr lang="en-US" sz="1200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err="1"/>
              <a:t>Paleo</a:t>
            </a:r>
            <a:r>
              <a:rPr lang="en-US" dirty="0"/>
              <a:t> data from NEOMAP (large temporal data set).</a:t>
            </a:r>
          </a:p>
          <a:p>
            <a:pPr eaLnBrk="1" hangingPunct="1"/>
            <a:r>
              <a:rPr lang="en-US" dirty="0"/>
              <a:t>Annotation and feedback: e.g., a subscription service that </a:t>
            </a:r>
            <a:r>
              <a:rPr lang="en-US" dirty="0" smtClean="0"/>
              <a:t>notifies researchers when an </a:t>
            </a:r>
            <a:r>
              <a:rPr lang="en-US" dirty="0"/>
              <a:t>existing record of interest (e.g., particular species or locality) is modified/annotated, a new record of interest is added, or one has been deleted.</a:t>
            </a:r>
          </a:p>
          <a:p>
            <a:pPr eaLnBrk="1" hangingPunct="1"/>
            <a:r>
              <a:rPr lang="en-US" dirty="0"/>
              <a:t>Species/specimen/environmental attributes from the Spatial Data Library (KU) will take </a:t>
            </a:r>
            <a:r>
              <a:rPr lang="en-US" dirty="0" err="1"/>
              <a:t>WorldClim</a:t>
            </a:r>
            <a:r>
              <a:rPr lang="en-US" dirty="0"/>
              <a:t> data and link it to specific localities.  </a:t>
            </a:r>
            <a:r>
              <a:rPr lang="en-US" dirty="0" err="1"/>
              <a:t>VertNet</a:t>
            </a:r>
            <a:r>
              <a:rPr lang="en-US" dirty="0"/>
              <a:t> will automatically link this environmental data to </a:t>
            </a:r>
            <a:r>
              <a:rPr lang="en-US" dirty="0" err="1"/>
              <a:t>georeferenced</a:t>
            </a:r>
            <a:r>
              <a:rPr lang="en-US" dirty="0"/>
              <a:t> specimens records as they are uploaded. 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B24F07D-BFA6-5645-9D04-549FE8A59CC6}" type="slidenum">
              <a:rPr lang="en-US" sz="1200"/>
              <a:pPr/>
              <a:t>5</a:t>
            </a:fld>
            <a:endParaRPr lang="en-US" sz="120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/>
              <a:t>We’ll integrate with EOL via visualization APIs and the VertNet Gadget if you wish.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0FD8B48-1DB5-BB42-8641-35882786C9C7}" type="slidenum">
              <a:rPr lang="en-US" sz="1200"/>
              <a:pPr/>
              <a:t>6</a:t>
            </a:fld>
            <a:endParaRPr lang="en-US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/>
              <a:t>Has done more georeferencing than anyone else, has written best-practices documents, and has built the most-used semi-automated tools (BioGeomancer/GEOLocate).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2A7574D-DEDE-D644-A079-4C3F1F5F9C2A}" type="slidenum">
              <a:rPr lang="en-US" sz="1200"/>
              <a:pPr/>
              <a:t>7</a:t>
            </a:fld>
            <a:endParaRPr lang="en-US" sz="120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/>
              <a:t>We mobilize data better than anyone else in the US (you can say that in a more politic fashion if necessary).</a:t>
            </a:r>
          </a:p>
          <a:p>
            <a:pPr eaLnBrk="1" hangingPunct="1"/>
            <a:r>
              <a:rPr lang="en-US"/>
              <a:t>All VertNet tools will be functional for any data using the Darwin Core standard.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F9DF9C6-6127-F643-B6C0-48FB3A840599}" type="slidenum">
              <a:rPr lang="en-US" sz="1200"/>
              <a:pPr/>
              <a:t>8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/>
              <a:t>Workshops are for training the next generation of biodiversity researchers and informaticians, 2012 and 2013, at CU Boulder.</a:t>
            </a:r>
          </a:p>
          <a:p>
            <a:pPr eaLnBrk="1" hangingPunct="1"/>
            <a:r>
              <a:rPr lang="en-US"/>
              <a:t>Sustainability conference in 2014 to discuss the future sustainability and maintenance of VertNet and other data networks and services.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DE978FE-08DF-F241-B9C7-13AABF3BC2C6}" type="slidenum">
              <a:rPr lang="en-US" sz="1200"/>
              <a:pPr/>
              <a:t>9</a:t>
            </a:fld>
            <a:endParaRPr lang="en-US" sz="1200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/>
              <a:t>We will seek ways to work with iDigBio to benefit both of our projects and communities.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3AB95-A33E-9A4E-9CB0-10FAC05F8A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37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EC38B-566E-8D43-9F6B-A599C621B7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178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18EDF-6D91-EA48-B860-B0B85B69E4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82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F391B-AE2A-F548-AEF7-8C477BAF0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97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1A57E-A04B-FC47-914C-824A7689E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53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7687C-7D3D-BB4D-BE3A-061B9DBC14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630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2CCFA-1B21-FA4D-8AB7-ADF94ED861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007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6D2C2-A6D8-394D-A394-47D1EAA2E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59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DA872-CBE9-1B46-BBE8-28E8563F5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91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A5CB6-DD84-6149-8973-77A59EEBD7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12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F3597-321C-5747-A7A3-79C25E702B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06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55F3A5A-540E-1147-A00E-ACAAD4678D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2657475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 new model for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biodiversity networks</a:t>
            </a:r>
          </a:p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David Bloom, MVZ, UC Berkeley</a:t>
            </a:r>
          </a:p>
        </p:txBody>
      </p:sp>
      <p:pic>
        <p:nvPicPr>
          <p:cNvPr id="14338" name="Picture 4" descr="VNLogo_Full_Transpar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690688"/>
            <a:ext cx="4857750" cy="135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Contacts</a:t>
            </a: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Web Site:  </a:t>
            </a:r>
            <a:r>
              <a:rPr lang="en-US" sz="2800">
                <a:solidFill>
                  <a:schemeClr val="folHlink"/>
                </a:solidFill>
                <a:latin typeface="Arial" charset="0"/>
                <a:ea typeface="ＭＳ Ｐゴシック" charset="0"/>
                <a:cs typeface="ＭＳ Ｐゴシック" charset="0"/>
              </a:rPr>
              <a:t>www.vertnet.org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sz="280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Blog:  </a:t>
            </a:r>
            <a:r>
              <a:rPr lang="en-US" sz="2800">
                <a:solidFill>
                  <a:schemeClr val="folHlink"/>
                </a:solidFill>
                <a:latin typeface="Arial" charset="0"/>
                <a:ea typeface="ＭＳ Ｐゴシック" charset="0"/>
                <a:cs typeface="ＭＳ Ｐゴシック" charset="0"/>
              </a:rPr>
              <a:t>blog.vertnet.org</a:t>
            </a:r>
            <a:endParaRPr lang="en-US" sz="280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sz="280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VertNet Coordinator:  David Bloom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Arial" charset="0"/>
                <a:ea typeface="ＭＳ Ｐゴシック" charset="0"/>
              </a:rPr>
              <a:t>  </a:t>
            </a:r>
            <a:r>
              <a:rPr lang="en-US" sz="2400">
                <a:solidFill>
                  <a:schemeClr val="folHlink"/>
                </a:solidFill>
                <a:latin typeface="Arial" charset="0"/>
                <a:ea typeface="ＭＳ Ｐゴシック" charset="0"/>
              </a:rPr>
              <a:t>dbloom@vertnet.org</a:t>
            </a:r>
            <a:endParaRPr lang="en-US" sz="2400">
              <a:latin typeface="Arial" charset="0"/>
              <a:ea typeface="ＭＳ Ｐゴシック" charset="0"/>
            </a:endParaRPr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endParaRPr lang="en-US" sz="2400">
              <a:latin typeface="Arial" charset="0"/>
              <a:ea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VertNet Programmer: Laura Russell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r>
              <a:rPr lang="en-US" sz="2400">
                <a:solidFill>
                  <a:schemeClr val="folHlink"/>
                </a:solidFill>
                <a:latin typeface="Arial" charset="0"/>
                <a:ea typeface="ＭＳ Ｐゴシック" charset="0"/>
              </a:rPr>
              <a:t>larussell@vertnet.org</a:t>
            </a:r>
            <a:endParaRPr lang="en-US" sz="2400">
              <a:latin typeface="Arial" charset="0"/>
              <a:ea typeface="ＭＳ Ｐゴシック" charset="0"/>
            </a:endParaRPr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endParaRPr lang="en-US" sz="2400">
              <a:latin typeface="Arial" charset="0"/>
              <a:ea typeface="ＭＳ Ｐゴシック" charset="0"/>
            </a:endParaRPr>
          </a:p>
        </p:txBody>
      </p:sp>
      <p:pic>
        <p:nvPicPr>
          <p:cNvPr id="31747" name="Picture 4" descr="VNLogo_Full_Transpar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9325" y="228600"/>
            <a:ext cx="2886075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History</a:t>
            </a: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2438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FishNet, 1999</a:t>
            </a:r>
          </a:p>
          <a:p>
            <a:pPr algn="ctr" eaLnBrk="1" hangingPunct="1">
              <a:buFontTx/>
              <a:buNone/>
            </a:pPr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MaNIS, 2001</a:t>
            </a:r>
          </a:p>
          <a:p>
            <a:pPr algn="ctr" eaLnBrk="1" hangingPunct="1">
              <a:buFontTx/>
              <a:buNone/>
            </a:pPr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HerpNET, 2002</a:t>
            </a:r>
          </a:p>
          <a:p>
            <a:pPr algn="ctr" eaLnBrk="1" hangingPunct="1">
              <a:buFontTx/>
              <a:buNone/>
            </a:pPr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ORNIS, 2004</a:t>
            </a:r>
          </a:p>
          <a:p>
            <a:pPr algn="ctr" eaLnBrk="1" hangingPunct="1">
              <a:buFontTx/>
              <a:buNone/>
            </a:pPr>
            <a:endParaRPr lang="en-US" sz="1200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7411" name="Picture 4" descr="VNLogo_Full_Transpar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9325" y="228600"/>
            <a:ext cx="2886075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TextBox 2"/>
          <p:cNvSpPr txBox="1">
            <a:spLocks noChangeArrowheads="1"/>
          </p:cNvSpPr>
          <p:nvPr/>
        </p:nvSpPr>
        <p:spPr bwMode="auto">
          <a:xfrm>
            <a:off x="914400" y="4079875"/>
            <a:ext cx="7239000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dirty="0"/>
              <a:t>Currently </a:t>
            </a:r>
            <a:r>
              <a:rPr lang="en-US" sz="2800" dirty="0" smtClean="0"/>
              <a:t>delivers </a:t>
            </a:r>
            <a:r>
              <a:rPr lang="en-US" sz="2800" dirty="0"/>
              <a:t>data </a:t>
            </a:r>
            <a:r>
              <a:rPr lang="en-US" sz="2800" dirty="0" smtClean="0"/>
              <a:t>from 72 </a:t>
            </a:r>
            <a:r>
              <a:rPr lang="en-US" sz="2800" dirty="0"/>
              <a:t>unique institutions globally </a:t>
            </a:r>
            <a:r>
              <a:rPr lang="en-US" sz="2800" dirty="0">
                <a:latin typeface="Wingdings" charset="0"/>
                <a:cs typeface="Wingdings" charset="0"/>
                <a:sym typeface="Wingdings" charset="0"/>
              </a:rPr>
              <a:t></a:t>
            </a:r>
            <a:r>
              <a:rPr lang="en-US" sz="2800" dirty="0"/>
              <a:t> 84.3 million records.</a:t>
            </a:r>
          </a:p>
          <a:p>
            <a:endParaRPr lang="en-US" sz="1800" dirty="0"/>
          </a:p>
          <a:p>
            <a:r>
              <a:rPr lang="en-US" sz="2800" dirty="0"/>
              <a:t>59 more institutions have committed to join or expressed interest in doing so.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b="1" dirty="0" smtClean="0">
                <a:latin typeface="Arial" charset="0"/>
                <a:ea typeface="ＭＳ Ｐゴシック" charset="0"/>
                <a:cs typeface="ＭＳ Ｐゴシック" charset="0"/>
              </a:rPr>
              <a:t>Goals (from </a:t>
            </a:r>
            <a:r>
              <a:rPr lang="en-US" b="1" dirty="0" err="1" smtClean="0">
                <a:latin typeface="Arial" charset="0"/>
                <a:ea typeface="ＭＳ Ｐゴシック" charset="0"/>
                <a:cs typeface="ＭＳ Ｐゴシック" charset="0"/>
              </a:rPr>
              <a:t>MaNIS</a:t>
            </a:r>
            <a:r>
              <a:rPr lang="en-US" b="1" dirty="0" smtClean="0"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5029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Facilitate open access to specimen data on the web</a:t>
            </a:r>
          </a:p>
          <a:p>
            <a:pPr algn="ctr" eaLnBrk="1" hangingPunct="1">
              <a:buFontTx/>
              <a:buNone/>
            </a:pPr>
            <a:endParaRPr lang="en-US" sz="1200" i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Tx/>
              <a:buNone/>
            </a:pP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Enhance the value of specimen collections</a:t>
            </a:r>
          </a:p>
          <a:p>
            <a:pPr algn="ctr" eaLnBrk="1" hangingPunct="1">
              <a:buFontTx/>
              <a:buNone/>
            </a:pPr>
            <a:endParaRPr lang="en-US" sz="1200" i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Tx/>
              <a:buNone/>
            </a:pP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Conserve curatorial resources</a:t>
            </a:r>
          </a:p>
          <a:p>
            <a:pPr algn="ctr" eaLnBrk="1" hangingPunct="1">
              <a:buFontTx/>
              <a:buNone/>
            </a:pPr>
            <a:endParaRPr lang="en-US" sz="1200" i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Tx/>
              <a:buNone/>
            </a:pP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Use a design easily adapted by other disciplines with similar needs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5363" name="Picture 4" descr="VNLogo_Full_Transpar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9325" y="228600"/>
            <a:ext cx="2886075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Functionality</a:t>
            </a: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 i="1" dirty="0">
                <a:latin typeface="Arial" charset="0"/>
                <a:ea typeface="ＭＳ Ｐゴシック" charset="0"/>
                <a:cs typeface="ＭＳ Ｐゴシック" charset="0"/>
              </a:rPr>
              <a:t>New user interfaces with expanded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 i="1" dirty="0">
                <a:latin typeface="Arial" charset="0"/>
                <a:ea typeface="ＭＳ Ｐゴシック" charset="0"/>
                <a:cs typeface="ＭＳ Ｐゴシック" charset="0"/>
              </a:rPr>
              <a:t>search capabilities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2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 i="1" dirty="0">
                <a:solidFill>
                  <a:srgbClr val="99CC00"/>
                </a:solidFill>
                <a:latin typeface="Arial" charset="0"/>
                <a:ea typeface="ＭＳ Ｐゴシック" charset="0"/>
                <a:cs typeface="ＭＳ Ｐゴシック" charset="0"/>
              </a:rPr>
              <a:t>Expanded data to include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 i="1" dirty="0">
                <a:solidFill>
                  <a:srgbClr val="99CC00"/>
                </a:solidFill>
                <a:latin typeface="Arial" charset="0"/>
                <a:ea typeface="ＭＳ Ｐゴシック" charset="0"/>
                <a:cs typeface="ＭＳ Ｐゴシック" charset="0"/>
              </a:rPr>
              <a:t>paleontological collections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2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 i="1" dirty="0">
                <a:latin typeface="Arial" charset="0"/>
                <a:ea typeface="ＭＳ Ｐゴシック" charset="0"/>
                <a:cs typeface="ＭＳ Ｐゴシック" charset="0"/>
              </a:rPr>
              <a:t>New data portal, mobile apps, and </a:t>
            </a:r>
            <a:r>
              <a:rPr lang="en-US" sz="2800" i="1" dirty="0" err="1">
                <a:latin typeface="Arial" charset="0"/>
                <a:ea typeface="ＭＳ Ｐゴシック" charset="0"/>
                <a:cs typeface="ＭＳ Ｐゴシック" charset="0"/>
              </a:rPr>
              <a:t>VertNet</a:t>
            </a:r>
            <a:r>
              <a:rPr lang="en-US" sz="2800" i="1" dirty="0">
                <a:latin typeface="Arial" charset="0"/>
                <a:ea typeface="ＭＳ Ｐゴシック" charset="0"/>
                <a:cs typeface="ＭＳ Ｐゴシック" charset="0"/>
              </a:rPr>
              <a:t> gadget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2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 i="1" dirty="0">
                <a:latin typeface="Arial" charset="0"/>
                <a:ea typeface="ＭＳ Ｐゴシック" charset="0"/>
                <a:cs typeface="ＭＳ Ｐゴシック" charset="0"/>
              </a:rPr>
              <a:t>Customized change notifications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2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 i="1" dirty="0">
                <a:solidFill>
                  <a:srgbClr val="99CC00"/>
                </a:solidFill>
                <a:latin typeface="Arial" charset="0"/>
                <a:ea typeface="ＭＳ Ｐゴシック" charset="0"/>
                <a:cs typeface="ＭＳ Ｐゴシック" charset="0"/>
              </a:rPr>
              <a:t>Novel annotation and user feedback services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2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 i="1" dirty="0">
                <a:solidFill>
                  <a:srgbClr val="99CC00"/>
                </a:solidFill>
                <a:latin typeface="Arial" charset="0"/>
                <a:ea typeface="ＭＳ Ｐゴシック" charset="0"/>
                <a:cs typeface="ＭＳ Ｐゴシック" charset="0"/>
              </a:rPr>
              <a:t>Species, specimen, and environmental attributes all in one search</a:t>
            </a:r>
          </a:p>
        </p:txBody>
      </p:sp>
      <p:pic>
        <p:nvPicPr>
          <p:cNvPr id="19459" name="Picture 4" descr="VNLogo_Full_Transpar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9325" y="228600"/>
            <a:ext cx="2886075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Partners</a:t>
            </a: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5029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AmphibiaWeb</a:t>
            </a:r>
          </a:p>
          <a:p>
            <a:pPr algn="ctr" eaLnBrk="1" hangingPunct="1">
              <a:buFontTx/>
              <a:buNone/>
            </a:pPr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Animal Diversity Web</a:t>
            </a:r>
          </a:p>
          <a:p>
            <a:pPr algn="ctr" eaLnBrk="1" hangingPunct="1">
              <a:buFontTx/>
              <a:buNone/>
            </a:pPr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Arctos</a:t>
            </a:r>
          </a:p>
          <a:p>
            <a:pPr algn="ctr" eaLnBrk="1" hangingPunct="1">
              <a:buFontTx/>
              <a:buNone/>
            </a:pPr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Encyclopedia of Life</a:t>
            </a:r>
          </a:p>
          <a:p>
            <a:pPr algn="ctr" eaLnBrk="1" hangingPunct="1">
              <a:buFontTx/>
              <a:buNone/>
            </a:pPr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GEOLocate</a:t>
            </a:r>
          </a:p>
          <a:p>
            <a:pPr algn="ctr" eaLnBrk="1" hangingPunct="1">
              <a:buFontTx/>
              <a:buNone/>
            </a:pPr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Map of Life</a:t>
            </a:r>
          </a:p>
          <a:p>
            <a:pPr algn="ctr" eaLnBrk="1" hangingPunct="1">
              <a:buFontTx/>
              <a:buNone/>
            </a:pPr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NEOMAP</a:t>
            </a:r>
          </a:p>
          <a:p>
            <a:pPr algn="ctr" eaLnBrk="1" hangingPunct="1">
              <a:buFontTx/>
              <a:buNone/>
            </a:pPr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Specify</a:t>
            </a:r>
          </a:p>
        </p:txBody>
      </p:sp>
      <p:pic>
        <p:nvPicPr>
          <p:cNvPr id="21507" name="Picture 4" descr="VNLogo_Full_Transpar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9325" y="228600"/>
            <a:ext cx="2886075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Georeferencing</a:t>
            </a: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5181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i="1" dirty="0">
                <a:solidFill>
                  <a:srgbClr val="99CC00"/>
                </a:solidFill>
                <a:latin typeface="Arial" charset="0"/>
                <a:ea typeface="ＭＳ Ｐゴシック" charset="0"/>
                <a:cs typeface="ＭＳ Ｐゴシック" charset="0"/>
              </a:rPr>
              <a:t>30 </a:t>
            </a:r>
            <a:r>
              <a:rPr lang="en-US" i="1" dirty="0" err="1">
                <a:solidFill>
                  <a:srgbClr val="99CC00"/>
                </a:solidFill>
                <a:latin typeface="Arial" charset="0"/>
                <a:ea typeface="ＭＳ Ｐゴシック" charset="0"/>
                <a:cs typeface="ＭＳ Ｐゴシック" charset="0"/>
              </a:rPr>
              <a:t>georeferencing</a:t>
            </a:r>
            <a:r>
              <a:rPr lang="en-US" i="1" dirty="0">
                <a:solidFill>
                  <a:srgbClr val="99CC00"/>
                </a:solidFill>
                <a:latin typeface="Arial" charset="0"/>
                <a:ea typeface="ＭＳ Ｐゴシック" charset="0"/>
                <a:cs typeface="ＭＳ Ｐゴシック" charset="0"/>
              </a:rPr>
              <a:t> workshops globally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400" i="1" dirty="0">
              <a:solidFill>
                <a:srgbClr val="99CC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i="1" dirty="0">
                <a:solidFill>
                  <a:srgbClr val="99CC00"/>
                </a:solidFill>
                <a:latin typeface="Arial" charset="0"/>
                <a:ea typeface="ＭＳ Ｐゴシック" charset="0"/>
                <a:cs typeface="ＭＳ Ｐゴシック" charset="0"/>
              </a:rPr>
              <a:t>Published best practices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400" i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Standard work tools: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r>
              <a:rPr lang="en-US" i="1" dirty="0" err="1">
                <a:solidFill>
                  <a:schemeClr val="folHlink"/>
                </a:solidFill>
                <a:latin typeface="Arial" charset="0"/>
                <a:ea typeface="ＭＳ Ｐゴシック" charset="0"/>
              </a:rPr>
              <a:t>BioGeomancer</a:t>
            </a:r>
            <a:r>
              <a:rPr lang="en-US" i="1" dirty="0">
                <a:solidFill>
                  <a:schemeClr val="folHlink"/>
                </a:solidFill>
                <a:latin typeface="Arial" charset="0"/>
                <a:ea typeface="ＭＳ Ｐゴシック" charset="0"/>
              </a:rPr>
              <a:t> and </a:t>
            </a:r>
            <a:r>
              <a:rPr lang="en-US" i="1" dirty="0" err="1">
                <a:solidFill>
                  <a:schemeClr val="folHlink"/>
                </a:solidFill>
                <a:latin typeface="Arial" charset="0"/>
                <a:ea typeface="ＭＳ Ｐゴシック" charset="0"/>
              </a:rPr>
              <a:t>GEOLocate</a:t>
            </a:r>
            <a:endParaRPr lang="en-US" i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400" i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600+ trained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400" i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47 countries served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400" i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And counting…</a:t>
            </a:r>
          </a:p>
        </p:txBody>
      </p:sp>
      <p:pic>
        <p:nvPicPr>
          <p:cNvPr id="23555" name="Picture 4" descr="VNLogo_Full_Transpar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9325" y="228600"/>
            <a:ext cx="2886075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Philosophy</a:t>
            </a: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5257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i="1" dirty="0">
                <a:solidFill>
                  <a:srgbClr val="99CC00"/>
                </a:solidFill>
                <a:latin typeface="Arial" charset="0"/>
                <a:ea typeface="ＭＳ Ｐゴシック" charset="0"/>
                <a:cs typeface="ＭＳ Ｐゴシック" charset="0"/>
              </a:rPr>
              <a:t>We mobilize data</a:t>
            </a:r>
          </a:p>
          <a:p>
            <a:pPr eaLnBrk="1" hangingPunct="1">
              <a:buFontTx/>
              <a:buNone/>
            </a:pPr>
            <a:endParaRPr lang="en-US" sz="1200" i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Tx/>
              <a:buNone/>
            </a:pPr>
            <a:r>
              <a:rPr lang="en-US" sz="2800" i="1" dirty="0">
                <a:latin typeface="Arial" charset="0"/>
                <a:ea typeface="ＭＳ Ｐゴシック" charset="0"/>
                <a:cs typeface="ＭＳ Ｐゴシック" charset="0"/>
              </a:rPr>
              <a:t>Open source software development:</a:t>
            </a:r>
          </a:p>
          <a:p>
            <a:pPr lvl="1" algn="ctr" eaLnBrk="1" hangingPunct="1">
              <a:buFontTx/>
              <a:buNone/>
            </a:pPr>
            <a:r>
              <a:rPr lang="en-US" sz="2400" i="1" dirty="0">
                <a:solidFill>
                  <a:scrgbClr r="0" g="0" b="0"/>
                </a:solidFill>
                <a:latin typeface="Arial" charset="0"/>
                <a:ea typeface="ＭＳ Ｐゴシック" charset="0"/>
              </a:rPr>
              <a:t>Create platform for innovation</a:t>
            </a:r>
          </a:p>
          <a:p>
            <a:pPr eaLnBrk="1" hangingPunct="1">
              <a:buFontTx/>
              <a:buNone/>
            </a:pPr>
            <a:endParaRPr lang="en-US" sz="1200" i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Tx/>
              <a:buNone/>
            </a:pPr>
            <a:r>
              <a:rPr lang="en-US" sz="2800" i="1" dirty="0">
                <a:latin typeface="Arial" charset="0"/>
                <a:ea typeface="ＭＳ Ｐゴシック" charset="0"/>
                <a:cs typeface="ＭＳ Ｐゴシック" charset="0"/>
              </a:rPr>
              <a:t>Easy access</a:t>
            </a:r>
          </a:p>
          <a:p>
            <a:pPr eaLnBrk="1" hangingPunct="1">
              <a:buFontTx/>
              <a:buNone/>
            </a:pPr>
            <a:endParaRPr lang="en-US" sz="1200" i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Tx/>
              <a:buNone/>
            </a:pPr>
            <a:r>
              <a:rPr lang="en-US" sz="2800" i="1" dirty="0">
                <a:latin typeface="Arial" charset="0"/>
                <a:ea typeface="ＭＳ Ｐゴシック" charset="0"/>
                <a:cs typeface="ＭＳ Ｐゴシック" charset="0"/>
              </a:rPr>
              <a:t>High performance network</a:t>
            </a:r>
          </a:p>
          <a:p>
            <a:pPr eaLnBrk="1" hangingPunct="1">
              <a:buFontTx/>
              <a:buNone/>
            </a:pPr>
            <a:endParaRPr lang="en-US" sz="1200" i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Tx/>
              <a:buNone/>
            </a:pPr>
            <a:r>
              <a:rPr lang="en-US" sz="2800" i="1" dirty="0">
                <a:latin typeface="Arial" charset="0"/>
                <a:ea typeface="ＭＳ Ｐゴシック" charset="0"/>
                <a:cs typeface="ＭＳ Ｐゴシック" charset="0"/>
              </a:rPr>
              <a:t>Broad aggregation of data sources</a:t>
            </a:r>
          </a:p>
          <a:p>
            <a:pPr eaLnBrk="1" hangingPunct="1">
              <a:buFontTx/>
              <a:buNone/>
            </a:pPr>
            <a:endParaRPr lang="en-US" sz="1200" i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Tx/>
              <a:buNone/>
            </a:pPr>
            <a:r>
              <a:rPr lang="en-US" sz="2800" i="1" dirty="0">
                <a:latin typeface="Arial" charset="0"/>
                <a:ea typeface="ＭＳ Ｐゴシック" charset="0"/>
                <a:cs typeface="ＭＳ Ｐゴシック" charset="0"/>
              </a:rPr>
              <a:t>Cost savings and sustainability:</a:t>
            </a:r>
          </a:p>
          <a:p>
            <a:pPr lvl="1" algn="ctr" eaLnBrk="1" hangingPunct="1">
              <a:buFontTx/>
              <a:buNone/>
            </a:pPr>
            <a:r>
              <a:rPr lang="en-US" sz="2400" i="1" dirty="0">
                <a:solidFill>
                  <a:schemeClr val="folHlink"/>
                </a:solidFill>
                <a:latin typeface="Arial" charset="0"/>
                <a:ea typeface="ＭＳ Ｐゴシック" charset="0"/>
              </a:rPr>
              <a:t>$</a:t>
            </a:r>
            <a:r>
              <a:rPr lang="en-US" sz="2400" i="1" dirty="0">
                <a:solidFill>
                  <a:srgbClr val="99CC00"/>
                </a:solidFill>
                <a:latin typeface="Arial" charset="0"/>
                <a:ea typeface="ＭＳ Ｐゴシック" charset="0"/>
              </a:rPr>
              <a:t>196K</a:t>
            </a:r>
            <a:r>
              <a:rPr lang="en-US" sz="2400" i="1" dirty="0">
                <a:solidFill>
                  <a:schemeClr val="folHlink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 i="1" dirty="0">
                <a:solidFill>
                  <a:schemeClr val="folHlink"/>
                </a:solidFill>
                <a:latin typeface="Wingdings" charset="0"/>
                <a:ea typeface="ＭＳ Ｐゴシック" charset="0"/>
                <a:cs typeface="Wingdings" charset="0"/>
                <a:sym typeface="Wingdings" charset="0"/>
              </a:rPr>
              <a:t></a:t>
            </a:r>
            <a:r>
              <a:rPr lang="en-US" sz="2400" i="1" dirty="0">
                <a:solidFill>
                  <a:schemeClr val="folHlink"/>
                </a:solidFill>
                <a:latin typeface="Arial" charset="0"/>
                <a:ea typeface="ＭＳ Ｐゴシック" charset="0"/>
              </a:rPr>
              <a:t> $20K annually</a:t>
            </a:r>
            <a:endParaRPr lang="en-US" sz="2000" b="1" dirty="0">
              <a:solidFill>
                <a:srgbClr val="86C54E"/>
              </a:solidFill>
              <a:latin typeface="Trebuchet MS" charset="0"/>
              <a:ea typeface="ＭＳ Ｐゴシック" charset="0"/>
            </a:endParaRPr>
          </a:p>
        </p:txBody>
      </p:sp>
      <p:pic>
        <p:nvPicPr>
          <p:cNvPr id="25603" name="Picture 4" descr="VNLogo_Full_Transpar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9325" y="228600"/>
            <a:ext cx="2886075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The Road Ahead</a:t>
            </a: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257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NSF funding through summer 2014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sz="1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2012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ea typeface="ＭＳ Ｐゴシック" charset="0"/>
              </a:rPr>
              <a:t>Migration of all data to new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ea typeface="ＭＳ Ｐゴシック" charset="0"/>
              </a:rPr>
              <a:t>VertNet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ea typeface="ＭＳ Ｐゴシック" charset="0"/>
              </a:rPr>
              <a:t> (summer)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ea typeface="ＭＳ Ｐゴシック" charset="0"/>
              </a:rPr>
              <a:t>Add environmental data (fall)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2013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r>
              <a:rPr lang="en-US" sz="2400" dirty="0">
                <a:solidFill>
                  <a:srgbClr val="0D0D0D"/>
                </a:solidFill>
                <a:latin typeface="Arial" charset="0"/>
                <a:ea typeface="ＭＳ Ｐゴシック" charset="0"/>
              </a:rPr>
              <a:t>Integration tools, advanced visualization API’s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2014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400" dirty="0" smtClean="0">
                <a:solidFill>
                  <a:srgbClr val="0D0D0D"/>
                </a:solidFill>
                <a:latin typeface="Arial" charset="0"/>
                <a:ea typeface="ＭＳ Ｐゴシック" charset="0"/>
              </a:rPr>
              <a:t>More </a:t>
            </a:r>
            <a:r>
              <a:rPr lang="en-US" sz="2400" dirty="0">
                <a:solidFill>
                  <a:srgbClr val="0D0D0D"/>
                </a:solidFill>
                <a:latin typeface="Arial" charset="0"/>
                <a:ea typeface="ＭＳ Ｐゴシック" charset="0"/>
              </a:rPr>
              <a:t>integration tools, mobile API, </a:t>
            </a:r>
            <a:r>
              <a:rPr lang="en-US" sz="2400" dirty="0" err="1">
                <a:solidFill>
                  <a:srgbClr val="0D0D0D"/>
                </a:solidFill>
                <a:latin typeface="Arial" charset="0"/>
                <a:ea typeface="ＭＳ Ｐゴシック" charset="0"/>
              </a:rPr>
              <a:t>VertNet</a:t>
            </a:r>
            <a:r>
              <a:rPr lang="en-US" sz="2400" dirty="0">
                <a:solidFill>
                  <a:srgbClr val="0D0D0D"/>
                </a:solidFill>
                <a:latin typeface="Arial" charset="0"/>
                <a:ea typeface="ＭＳ Ｐゴシック" charset="0"/>
              </a:rPr>
              <a:t> gadget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solidFill>
                  <a:srgbClr val="99CC00"/>
                </a:solidFill>
                <a:latin typeface="Arial" charset="0"/>
                <a:ea typeface="ＭＳ Ｐゴシック" charset="0"/>
                <a:cs typeface="ＭＳ Ｐゴシック" charset="0"/>
              </a:rPr>
              <a:t>Workshops: 2 informatics, 1 sustainability</a:t>
            </a:r>
          </a:p>
        </p:txBody>
      </p:sp>
      <p:pic>
        <p:nvPicPr>
          <p:cNvPr id="27651" name="Picture 4" descr="VNLogo_Full_Transpar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9325" y="228600"/>
            <a:ext cx="2886075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VertNet and iDigBio</a:t>
            </a: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077200" cy="5105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The VertNet user community would benefit from:</a:t>
            </a:r>
          </a:p>
          <a:p>
            <a:pPr eaLnBrk="1" hangingPunct="1">
              <a:buFontTx/>
              <a:buNone/>
            </a:pPr>
            <a:endParaRPr lang="en-US" sz="140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en-US" sz="2800">
                <a:solidFill>
                  <a:schemeClr val="folHlink"/>
                </a:solidFill>
                <a:latin typeface="Arial" charset="0"/>
                <a:ea typeface="ＭＳ Ｐゴシック" charset="0"/>
                <a:cs typeface="ＭＳ Ｐゴシック" charset="0"/>
              </a:rPr>
              <a:t>Hosted apps using the Pyramid Python web framework</a:t>
            </a:r>
          </a:p>
          <a:p>
            <a:pPr eaLnBrk="1" hangingPunct="1">
              <a:buFontTx/>
              <a:buNone/>
            </a:pPr>
            <a:endParaRPr lang="en-US" sz="140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en-US" sz="2800">
                <a:solidFill>
                  <a:schemeClr val="folHlink"/>
                </a:solidFill>
                <a:latin typeface="Arial" charset="0"/>
                <a:ea typeface="ＭＳ Ｐゴシック" charset="0"/>
                <a:cs typeface="ＭＳ Ｐゴシック" charset="0"/>
              </a:rPr>
              <a:t>CouchDB and Redis instances of the VertNet database</a:t>
            </a:r>
          </a:p>
          <a:p>
            <a:pPr eaLnBrk="1" hangingPunct="1">
              <a:buFontTx/>
              <a:buNone/>
            </a:pPr>
            <a:endParaRPr lang="en-US" sz="140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en-US" sz="2800">
                <a:solidFill>
                  <a:schemeClr val="folHlink"/>
                </a:solidFill>
                <a:latin typeface="Arial" charset="0"/>
                <a:ea typeface="ＭＳ Ｐゴシック" charset="0"/>
                <a:cs typeface="ＭＳ Ｐゴシック" charset="0"/>
              </a:rPr>
              <a:t>Space for media files linked to collections data</a:t>
            </a:r>
          </a:p>
          <a:p>
            <a:pPr eaLnBrk="1" hangingPunct="1">
              <a:buFontTx/>
              <a:buNone/>
            </a:pPr>
            <a:endParaRPr lang="en-US" sz="140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And we</a:t>
            </a:r>
            <a:r>
              <a:rPr lang="ja-JP" altLang="en-US" sz="280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re always looking for ways to collaborate with others…</a:t>
            </a:r>
            <a:endParaRPr lang="en-US" sz="280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9699" name="Picture 4" descr="VNLogo_Full_Transpar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9325" y="228600"/>
            <a:ext cx="2886075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590</Words>
  <Application>Microsoft Macintosh PowerPoint</Application>
  <PresentationFormat>On-screen Show (4:3)</PresentationFormat>
  <Paragraphs>123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Blank Presentation</vt:lpstr>
      <vt:lpstr>PowerPoint Presentation</vt:lpstr>
      <vt:lpstr>History</vt:lpstr>
      <vt:lpstr>Goals (from MaNIS)</vt:lpstr>
      <vt:lpstr>Functionality</vt:lpstr>
      <vt:lpstr>Partners</vt:lpstr>
      <vt:lpstr>Georeferencing</vt:lpstr>
      <vt:lpstr>Philosophy</vt:lpstr>
      <vt:lpstr>The Road Ahead</vt:lpstr>
      <vt:lpstr>VertNet and iDigBio</vt:lpstr>
      <vt:lpstr>Contacts</vt:lpstr>
    </vt:vector>
  </TitlesOfParts>
  <Company>MVZ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MVZ</dc:creator>
  <cp:lastModifiedBy>James Hanken</cp:lastModifiedBy>
  <cp:revision>22</cp:revision>
  <dcterms:created xsi:type="dcterms:W3CDTF">2011-11-29T22:29:45Z</dcterms:created>
  <dcterms:modified xsi:type="dcterms:W3CDTF">2011-11-30T22:57:56Z</dcterms:modified>
</cp:coreProperties>
</file>