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4" r:id="rId4"/>
    <p:sldMasterId id="2147483676" r:id="rId5"/>
    <p:sldMasterId id="2147483688" r:id="rId6"/>
    <p:sldMasterId id="2147483724" r:id="rId7"/>
    <p:sldMasterId id="2147483736" r:id="rId8"/>
    <p:sldMasterId id="2147483748" r:id="rId9"/>
    <p:sldMasterId id="2147483760" r:id="rId10"/>
  </p:sldMasterIdLst>
  <p:notesMasterIdLst>
    <p:notesMasterId r:id="rId38"/>
  </p:notesMasterIdLst>
  <p:handoutMasterIdLst>
    <p:handoutMasterId r:id="rId39"/>
  </p:handoutMasterIdLst>
  <p:sldIdLst>
    <p:sldId id="314" r:id="rId11"/>
    <p:sldId id="313" r:id="rId12"/>
    <p:sldId id="315" r:id="rId13"/>
    <p:sldId id="316" r:id="rId14"/>
    <p:sldId id="257" r:id="rId15"/>
    <p:sldId id="259" r:id="rId16"/>
    <p:sldId id="288" r:id="rId17"/>
    <p:sldId id="262" r:id="rId18"/>
    <p:sldId id="340" r:id="rId19"/>
    <p:sldId id="322" r:id="rId20"/>
    <p:sldId id="339" r:id="rId21"/>
    <p:sldId id="321" r:id="rId22"/>
    <p:sldId id="328" r:id="rId23"/>
    <p:sldId id="332" r:id="rId24"/>
    <p:sldId id="329" r:id="rId25"/>
    <p:sldId id="333" r:id="rId26"/>
    <p:sldId id="334" r:id="rId27"/>
    <p:sldId id="337" r:id="rId28"/>
    <p:sldId id="338" r:id="rId29"/>
    <p:sldId id="320" r:id="rId30"/>
    <p:sldId id="324" r:id="rId31"/>
    <p:sldId id="323" r:id="rId32"/>
    <p:sldId id="343" r:id="rId33"/>
    <p:sldId id="341" r:id="rId34"/>
    <p:sldId id="318" r:id="rId35"/>
    <p:sldId id="325" r:id="rId36"/>
    <p:sldId id="34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E3DC3E-5DED-4C30-A407-FD1DA4A48405}">
          <p14:sldIdLst>
            <p14:sldId id="314"/>
            <p14:sldId id="313"/>
            <p14:sldId id="315"/>
            <p14:sldId id="316"/>
            <p14:sldId id="257"/>
            <p14:sldId id="259"/>
            <p14:sldId id="288"/>
            <p14:sldId id="262"/>
            <p14:sldId id="340"/>
            <p14:sldId id="322"/>
            <p14:sldId id="339"/>
            <p14:sldId id="321"/>
            <p14:sldId id="328"/>
            <p14:sldId id="332"/>
            <p14:sldId id="329"/>
            <p14:sldId id="333"/>
            <p14:sldId id="334"/>
            <p14:sldId id="337"/>
            <p14:sldId id="338"/>
            <p14:sldId id="320"/>
            <p14:sldId id="324"/>
            <p14:sldId id="323"/>
            <p14:sldId id="343"/>
            <p14:sldId id="341"/>
            <p14:sldId id="318"/>
          </p14:sldIdLst>
        </p14:section>
        <p14:section name="Untitled Section" id="{5297B33F-2C3E-4A26-AD47-3808C1C87292}">
          <p14:sldIdLst>
            <p14:sldId id="325"/>
            <p14:sldId id="34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6" autoAdjust="0"/>
  </p:normalViewPr>
  <p:slideViewPr>
    <p:cSldViewPr>
      <p:cViewPr>
        <p:scale>
          <a:sx n="70" d="100"/>
          <a:sy n="70" d="100"/>
        </p:scale>
        <p:origin x="-8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78"/>
    </p:cViewPr>
  </p:sorterViewPr>
  <p:notesViewPr>
    <p:cSldViewPr>
      <p:cViewPr varScale="1">
        <p:scale>
          <a:sx n="50" d="100"/>
          <a:sy n="50" d="100"/>
        </p:scale>
        <p:origin x="-239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C7B5D-AFE0-4D2C-895F-051D14B91B83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973DA-FCAF-4651-A79C-B46FE3622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6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E0419-5924-4A25-9383-3391C191BF55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7DA2E-F0E1-4580-A29C-27EE34D1C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8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Lifemapper?</a:t>
            </a:r>
          </a:p>
          <a:p>
            <a:endParaRPr lang="en-US" dirty="0" smtClean="0"/>
          </a:p>
          <a:p>
            <a:r>
              <a:rPr lang="en-US" dirty="0" smtClean="0"/>
              <a:t>Simply,</a:t>
            </a:r>
            <a:r>
              <a:rPr lang="en-US" baseline="0" dirty="0" smtClean="0"/>
              <a:t> it is an archive of ecological data and a suite of tools to analyze that data.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we see an example of both data and the application of one of the analysis tools.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of the yellow “push pins” are observed occurrence points of Kirtland’s warbler retrieved from a local cache of the Global Biodiversity Information Facility’s specimen records database.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red areas represent a probability map indicating areas where Kirtland’s warbler could potentially live where a greater color intensity indicates a higher probability.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D8586-3D7F-4232-B7C9-0C1E8CF9B73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92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US" dirty="0" smtClean="0"/>
              <a:t>We currently have 2 primary sets of tools</a:t>
            </a:r>
            <a:r>
              <a:rPr lang="en-US" baseline="0" dirty="0" smtClean="0"/>
              <a:t> – the first is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Species Distribution Modeling </a:t>
            </a:r>
            <a:r>
              <a:rPr lang="en-US" b="0" kern="1200" dirty="0" smtClean="0">
                <a:solidFill>
                  <a:schemeClr val="tx1"/>
                </a:solidFill>
                <a:effectLst/>
              </a:rPr>
              <a:t>or</a:t>
            </a:r>
            <a:r>
              <a:rPr lang="en-US" b="0" kern="120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1" kern="1200" dirty="0" err="1" smtClean="0">
                <a:solidFill>
                  <a:schemeClr val="tx1"/>
                </a:solidFill>
                <a:effectLst/>
              </a:rPr>
              <a:t>LmSDM</a:t>
            </a:r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pPr marL="628650" lvl="1" indent="-171450">
              <a:buFont typeface="Arial"/>
              <a:buChar char="•"/>
            </a:pPr>
            <a:r>
              <a:rPr lang="en-US" kern="1200" dirty="0" err="1" smtClean="0">
                <a:solidFill>
                  <a:schemeClr val="tx1"/>
                </a:solidFill>
                <a:effectLst/>
              </a:rPr>
              <a:t>LmSDM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 calculates predicted </a:t>
            </a:r>
            <a:r>
              <a:rPr lang="en-US" dirty="0" smtClean="0"/>
              <a:t>habitat 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models using occurrence and environmental data and an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OS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 software framework called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openModeller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, created by CRIA (Reference Center on Environmental Information) in Brazil </a:t>
            </a:r>
          </a:p>
          <a:p>
            <a:pPr marL="1085850" lvl="2" indent="-171450">
              <a:buFont typeface="Arial"/>
              <a:buChar char="•"/>
            </a:pPr>
            <a:r>
              <a:rPr lang="en-US" dirty="0" smtClean="0"/>
              <a:t>openModeller currently implements </a:t>
            </a:r>
            <a:r>
              <a:rPr lang="en-US" b="1" dirty="0" smtClean="0"/>
              <a:t>11 algorithms </a:t>
            </a:r>
            <a:r>
              <a:rPr lang="en-US" dirty="0" smtClean="0"/>
              <a:t>for calculating SDM, </a:t>
            </a:r>
            <a:r>
              <a:rPr lang="en-US" b="1" dirty="0" smtClean="0"/>
              <a:t>each</a:t>
            </a:r>
            <a:r>
              <a:rPr lang="en-US" dirty="0" smtClean="0"/>
              <a:t> with multiple parameters to </a:t>
            </a:r>
            <a:r>
              <a:rPr lang="en-US" b="1" dirty="0" smtClean="0"/>
              <a:t>tune</a:t>
            </a:r>
            <a:r>
              <a:rPr lang="en-US" b="1" baseline="0" dirty="0" smtClean="0"/>
              <a:t> the calculations </a:t>
            </a:r>
            <a:r>
              <a:rPr lang="en-US" b="0" baseline="0" dirty="0" smtClean="0"/>
              <a:t>and</a:t>
            </a:r>
            <a:r>
              <a:rPr lang="en-US" b="1" baseline="0" dirty="0" smtClean="0"/>
              <a:t> can be extended </a:t>
            </a:r>
            <a:r>
              <a:rPr lang="en-US" dirty="0" smtClean="0"/>
              <a:t>to include new algorithms</a:t>
            </a:r>
          </a:p>
          <a:p>
            <a:pPr marL="628650" lvl="1" indent="-171450">
              <a:buFont typeface="Arial"/>
              <a:buChar char="•"/>
            </a:pPr>
            <a:r>
              <a:rPr lang="en-US" kern="1200" dirty="0" smtClean="0">
                <a:solidFill>
                  <a:schemeClr val="tx1"/>
                </a:solidFill>
                <a:effectLst/>
              </a:rPr>
              <a:t>Our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primary data source 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for specimen occurrence data is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GBIF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.  GBIF give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s us a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copy of their cache 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approximately once a month.  These data are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organized by scientific name 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and available through LM services for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download and modeling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.  Alternatively researchers can upload their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own datasets 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for </a:t>
            </a:r>
            <a:r>
              <a:rPr lang="en-US" kern="1200" baseline="0" dirty="0" err="1" smtClean="0">
                <a:solidFill>
                  <a:schemeClr val="tx1"/>
                </a:solidFill>
                <a:effectLst/>
              </a:rPr>
              <a:t>LmSDM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 computation </a:t>
            </a:r>
          </a:p>
          <a:p>
            <a:pPr marL="628650" lvl="1" indent="-171450">
              <a:buFont typeface="Arial"/>
              <a:buChar char="•"/>
            </a:pP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Environmental layers 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are also served through LM services, including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WorldClim elevation 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and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bioclimatic variables 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and the same bioclimatic variables calculated from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predicted future 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climate values from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global climate models</a:t>
            </a:r>
            <a:r>
              <a:rPr lang="en-US" b="0" kern="1200" baseline="0" dirty="0" smtClean="0">
                <a:solidFill>
                  <a:schemeClr val="tx1"/>
                </a:solidFill>
                <a:effectLst/>
              </a:rPr>
              <a:t>. Once again, researchers can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upload their own environmental </a:t>
            </a:r>
            <a:r>
              <a:rPr lang="en-US" b="0" kern="1200" baseline="0" dirty="0" smtClean="0">
                <a:solidFill>
                  <a:schemeClr val="tx1"/>
                </a:solidFill>
                <a:effectLst/>
              </a:rPr>
              <a:t>layers for use in </a:t>
            </a:r>
            <a:r>
              <a:rPr lang="en-US" b="0" kern="1200" baseline="0" dirty="0" err="1" smtClean="0">
                <a:solidFill>
                  <a:schemeClr val="tx1"/>
                </a:solidFill>
                <a:effectLst/>
              </a:rPr>
              <a:t>LmSDM</a:t>
            </a:r>
            <a:endParaRPr lang="en-US" b="1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CF649-5B55-544D-AA2E-68C53F24AC5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US" kern="1200" dirty="0" smtClean="0">
                <a:solidFill>
                  <a:schemeClr val="tx1"/>
                </a:solidFill>
                <a:effectLst/>
              </a:rPr>
              <a:t>Our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goal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 is to Develop a software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architecture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 and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tools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 that are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modular, allow open access </a:t>
            </a:r>
            <a:r>
              <a:rPr lang="en-US" b="0" kern="1200" dirty="0" smtClean="0">
                <a:solidFill>
                  <a:schemeClr val="tx1"/>
                </a:solidFill>
                <a:effectLst/>
              </a:rPr>
              <a:t>and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0" kern="1200" dirty="0" smtClean="0">
                <a:solidFill>
                  <a:schemeClr val="tx1"/>
                </a:solidFill>
                <a:effectLst/>
              </a:rPr>
              <a:t>enable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 innovative science 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by streamlining difficult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time-consuming tasks.</a:t>
            </a:r>
          </a:p>
          <a:p>
            <a:pPr marL="0" lvl="0" indent="0">
              <a:buFont typeface="Arial"/>
              <a:buNone/>
            </a:pPr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pPr marL="171450" lvl="0" indent="-171450">
              <a:buFont typeface="Arial"/>
              <a:buChar char="•"/>
            </a:pPr>
            <a:r>
              <a:rPr lang="en-US" kern="1200" dirty="0" smtClean="0">
                <a:solidFill>
                  <a:schemeClr val="tx1"/>
                </a:solidFill>
                <a:effectLst/>
              </a:rPr>
              <a:t>The architecture uses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standard protocols and formats</a:t>
            </a:r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pPr marL="628650" lvl="1" indent="-171450">
              <a:buFont typeface="Arial"/>
              <a:buChar char="•"/>
            </a:pPr>
            <a:r>
              <a:rPr lang="en-US" kern="1200" dirty="0" smtClean="0">
                <a:solidFill>
                  <a:schemeClr val="tx1"/>
                </a:solidFill>
                <a:effectLst/>
              </a:rPr>
              <a:t>To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Integrate 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scientific data and analyses in clients, such as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scientific workflow tools 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and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GIS tools</a:t>
            </a:r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 smtClean="0"/>
              <a:t>To </a:t>
            </a:r>
            <a:r>
              <a:rPr lang="en-US" b="1" dirty="0" smtClean="0"/>
              <a:t>A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rchive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1" dirty="0" smtClean="0"/>
              <a:t>and document 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data, tools, metadata, and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entire research experiments 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in public repositories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/>
              <a:t>T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o allow creative, transparent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, repeatable science.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CF649-5B55-544D-AA2E-68C53F24AC5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11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T</a:t>
            </a:r>
            <a:r>
              <a:rPr lang="en-US" dirty="0" smtClean="0"/>
              <a:t>he </a:t>
            </a:r>
            <a:r>
              <a:rPr lang="en-US" b="1" dirty="0" smtClean="0"/>
              <a:t>second</a:t>
            </a:r>
            <a:r>
              <a:rPr lang="en-US" dirty="0" smtClean="0"/>
              <a:t> set of tools we are developing</a:t>
            </a:r>
            <a:r>
              <a:rPr lang="en-US" baseline="0" dirty="0" smtClean="0"/>
              <a:t> </a:t>
            </a:r>
            <a:r>
              <a:rPr lang="en-US" dirty="0" smtClean="0"/>
              <a:t>are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Range and Diversity 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tools. </a:t>
            </a:r>
          </a:p>
          <a:p>
            <a:pPr marL="628650" lvl="1" indent="-171450">
              <a:buFont typeface="Arial"/>
              <a:buChar char="•"/>
            </a:pPr>
            <a:r>
              <a:rPr lang="en-US" kern="1200" dirty="0" smtClean="0">
                <a:solidFill>
                  <a:schemeClr val="tx1"/>
                </a:solidFill>
                <a:effectLst/>
              </a:rPr>
              <a:t>We begin with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geospatial data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, representing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 species habitat ranges for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multiple species</a:t>
            </a:r>
            <a:endParaRPr lang="en-US" b="1" kern="1200" dirty="0" smtClean="0">
              <a:solidFill>
                <a:schemeClr val="tx1"/>
              </a:solidFill>
              <a:effectLst/>
            </a:endParaRPr>
          </a:p>
          <a:p>
            <a:pPr marL="628650" lvl="1" indent="-171450">
              <a:buFont typeface="Arial"/>
              <a:buChar char="•"/>
            </a:pPr>
            <a:r>
              <a:rPr lang="en-US" kern="1200" dirty="0" smtClean="0">
                <a:solidFill>
                  <a:schemeClr val="tx1"/>
                </a:solidFill>
                <a:effectLst/>
              </a:rPr>
              <a:t>These data are all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summarized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 in a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Presence Absence Matrix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, or PAM: which then contains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much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 of the information needed to understand species diversity.</a:t>
            </a:r>
          </a:p>
          <a:p>
            <a:pPr marL="628650" lvl="1" indent="-171450">
              <a:buFont typeface="Arial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From the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PAM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, we have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different ways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 of representing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species diversity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, such as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scatterplots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,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indices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, and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other quantifications</a:t>
            </a:r>
          </a:p>
          <a:p>
            <a:pPr marL="628650" lvl="1" indent="-171450">
              <a:buFont typeface="Arial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We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Connect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 these in an implementation using </a:t>
            </a:r>
            <a:r>
              <a:rPr lang="en-US" b="1" kern="1200" baseline="0" dirty="0" err="1" smtClean="0">
                <a:solidFill>
                  <a:schemeClr val="tx1"/>
                </a:solidFill>
                <a:effectLst/>
              </a:rPr>
              <a:t>webservices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 and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client software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, </a:t>
            </a:r>
          </a:p>
          <a:p>
            <a:pPr marL="628650" lvl="1" indent="-171450">
              <a:buFont typeface="Arial"/>
              <a:buChar char="•"/>
            </a:pP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We will support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large amounts 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of data, from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multiple sources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, and analyze them at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multiple scales </a:t>
            </a:r>
            <a:r>
              <a:rPr lang="en-US" b="0" kern="1200" baseline="0" dirty="0" smtClean="0">
                <a:solidFill>
                  <a:schemeClr val="tx1"/>
                </a:solidFill>
                <a:effectLst/>
              </a:rPr>
              <a:t>requiring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b="1" kern="1200" baseline="0" dirty="0" smtClean="0">
                <a:solidFill>
                  <a:schemeClr val="tx1"/>
                </a:solidFill>
                <a:effectLst/>
              </a:rPr>
              <a:t>huge computational resources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CF649-5B55-544D-AA2E-68C53F24AC5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90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20D1ED-42FC-124F-9287-5464443F6EE5}" type="slidenum">
              <a:rPr lang="es-ES" sz="1200">
                <a:solidFill>
                  <a:prstClr val="black"/>
                </a:solidFill>
              </a:rPr>
              <a:pPr eaLnBrk="1" hangingPunct="1"/>
              <a:t>17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>
                <a:ea typeface="ＭＳ Ｐゴシック" charset="0"/>
                <a:cs typeface="ＭＳ Ｐゴシック" charset="0"/>
              </a:rPr>
              <a:t>Analytical framework</a:t>
            </a:r>
          </a:p>
          <a:p>
            <a:pPr eaLnBrk="1" hangingPunct="1"/>
            <a:endParaRPr lang="es-MX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s-MX">
                <a:ea typeface="ＭＳ Ｐゴシック" charset="0"/>
                <a:cs typeface="ＭＳ Ｐゴシック" charset="0"/>
              </a:rPr>
              <a:t>An standard tool (or should I say, basic analytical tool) in biogeographic and macroecological analyses is the presence-absence matrix, which summarizes the two fundamental units of biogeography: the distributional range of species and the species diversity of sites (distribution of S species among N sites). </a:t>
            </a:r>
          </a:p>
          <a:p>
            <a:pPr eaLnBrk="1" hangingPunct="1"/>
            <a:r>
              <a:rPr lang="es-MX">
                <a:ea typeface="ＭＳ Ｐゴシック" charset="0"/>
                <a:cs typeface="ＭＳ Ｐゴシック" charset="0"/>
              </a:rPr>
              <a:t>Commonly, each type of biodiversity attribute (diversity and distribution) is usually treated separately to describe and analyze patterns of either range size (R-mode) or species richness (Q-mode) (again, the one-dimensional view of biodiversity). </a:t>
            </a:r>
          </a:p>
          <a:p>
            <a:pPr eaLnBrk="1" hangingPunct="1"/>
            <a:r>
              <a:rPr lang="es-MX">
                <a:ea typeface="ＭＳ Ｐゴシック" charset="0"/>
                <a:cs typeface="ＭＳ Ｐゴシック" charset="0"/>
              </a:rPr>
              <a:t>Recently Arita et al (2008) developed a novel analytical framework to extract, simultaneously, information on diversity &amp; distribution from PAM’s (standard methodology to quantify geographic patterns of biodiversity) and analyze the intrinsic relationship of these attributes in determining geographic patterns of biodiversity. </a:t>
            </a:r>
          </a:p>
          <a:p>
            <a:pPr eaLnBrk="1" hangingPunct="1"/>
            <a:r>
              <a:rPr lang="es-MX">
                <a:ea typeface="ＭＳ Ｐゴシック" charset="0"/>
                <a:cs typeface="ＭＳ Ｐゴシック" charset="0"/>
              </a:rPr>
              <a:t>In Qr-mode (column by row), data are computed by columns (sites), but considering the structure of the rows that intersect a given column with a non-zero entry (that is, species ocurring in the focal site). This procedure generates the “dispersion field” of a site, which is the set of range-size values of all species ocurring in that locality. Equivalenty, Rq-mode (row by column) analyses are performed by rows (species), but incorporating information of the columns that intersect the focal row with a non-zero entry (that is, the sites in which the focal species occurs). The resulting set of species richness values of the sites that form the range of a species is the “diversity field”of that species.  </a:t>
            </a:r>
          </a:p>
          <a:p>
            <a:pPr eaLnBrk="1" hangingPunct="1"/>
            <a:endParaRPr lang="es-MX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7D7D01-3657-9747-AB1E-28117E4C2DE8}" type="slidenum">
              <a:rPr lang="es-ES" sz="1200">
                <a:solidFill>
                  <a:prstClr val="black"/>
                </a:solidFill>
              </a:rPr>
              <a:pPr eaLnBrk="1" hangingPunct="1"/>
              <a:t>18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>
                <a:ea typeface="ＭＳ Ｐゴシック" charset="0"/>
                <a:cs typeface="ＭＳ Ｐゴシック" charset="0"/>
              </a:rPr>
              <a:t>Results. RD plot &amp; geographical distribution</a:t>
            </a:r>
          </a:p>
          <a:p>
            <a:pPr eaLnBrk="1" hangingPunct="1"/>
            <a:endParaRPr lang="es-MX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s-MX">
                <a:ea typeface="ＭＳ Ｐゴシック" charset="0"/>
                <a:cs typeface="ＭＳ Ｐゴシック" charset="0"/>
              </a:rPr>
              <a:t>Hotspots quartile</a:t>
            </a:r>
          </a:p>
          <a:p>
            <a:pPr eaLnBrk="1" hangingPunct="1"/>
            <a:endParaRPr lang="es-MX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s-MX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s-MX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s-MX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s-MX"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endParaRPr lang="es-MX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DA2E-F0E1-4580-A29C-27EE34D1CA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16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7DA2E-F0E1-4580-A29C-27EE34D1CA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703-4F44-493C-B2C9-A6AB4FBA8726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907-FE0C-4770-9BEF-6B62622F9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703-4F44-493C-B2C9-A6AB4FBA8726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907-FE0C-4770-9BEF-6B62622F9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703-4F44-493C-B2C9-A6AB4FBA8726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907-FE0C-4770-9BEF-6B62622F9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8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703-4F44-493C-B2C9-A6AB4FBA8726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907-FE0C-4770-9BEF-6B62622F9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F222-573D-401F-869B-63C6968A74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DABF8-9AE7-4576-B7C3-3C3AC8C847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89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46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27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29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2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703-4F44-493C-B2C9-A6AB4FBA8726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907-FE0C-4770-9BEF-6B62622F9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77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70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55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5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6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93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24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0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338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703-4F44-493C-B2C9-A6AB4FBA8726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907-FE0C-4770-9BEF-6B62622F9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495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929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39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41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16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53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43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446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169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6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703-4F44-493C-B2C9-A6AB4FBA8726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907-FE0C-4770-9BEF-6B62622F9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636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953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287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425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28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49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675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997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880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7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703-4F44-493C-B2C9-A6AB4FBA8726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907-FE0C-4770-9BEF-6B62622F9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359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589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485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771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511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321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849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111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946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703-4F44-493C-B2C9-A6AB4FBA8726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907-FE0C-4770-9BEF-6B62622F9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923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673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702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08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329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63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689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605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530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4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8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703-4F44-493C-B2C9-A6AB4FBA8726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907-FE0C-4770-9BEF-6B62622F9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648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8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590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692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470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630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8" y="27305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976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937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1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D703-4F44-493C-B2C9-A6AB4FBA8726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4C907-FE0C-4770-9BEF-6B62622F97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46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9D703-4F44-493C-B2C9-A6AB4FBA8726}" type="datetimeFigureOut">
              <a:rPr lang="en-US" smtClean="0"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4C907-FE0C-4770-9BEF-6B62622F97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6000">
              <a:schemeClr val="bg1"/>
            </a:gs>
            <a:gs pos="100000">
              <a:srgbClr val="8FACD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" descr="world_white"/>
          <p:cNvPicPr>
            <a:picLocks noChangeAspect="1" noChangeArrowheads="1"/>
          </p:cNvPicPr>
          <p:nvPr userDrawn="1"/>
        </p:nvPicPr>
        <p:blipFill>
          <a:blip r:embed="rId13" cstate="print"/>
          <a:srcRect t="5162"/>
          <a:stretch>
            <a:fillRect/>
          </a:stretch>
        </p:blipFill>
        <p:spPr bwMode="auto">
          <a:xfrm>
            <a:off x="2819400" y="114308"/>
            <a:ext cx="58674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4532" y="228609"/>
            <a:ext cx="7292275" cy="798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6A7ED-6C43-214B-B582-DAE9E7AEEF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FF0A1-FC80-2842-8979-A64979F974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7" descr="spcircl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300" y="114309"/>
            <a:ext cx="108108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present_bottom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181156" y="4911725"/>
            <a:ext cx="1847851" cy="184785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1394532" y="1027113"/>
            <a:ext cx="7292275" cy="82296"/>
          </a:xfrm>
          <a:prstGeom prst="rect">
            <a:avLst/>
          </a:prstGeom>
          <a:solidFill>
            <a:srgbClr val="031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031B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7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031B4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6000">
              <a:schemeClr val="bg1"/>
            </a:gs>
            <a:gs pos="100000">
              <a:srgbClr val="8FACD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0" descr="world_white"/>
          <p:cNvPicPr>
            <a:picLocks noChangeAspect="1" noChangeArrowheads="1"/>
          </p:cNvPicPr>
          <p:nvPr userDrawn="1"/>
        </p:nvPicPr>
        <p:blipFill>
          <a:blip r:embed="rId13" cstate="print"/>
          <a:srcRect t="5162"/>
          <a:stretch>
            <a:fillRect/>
          </a:stretch>
        </p:blipFill>
        <p:spPr bwMode="auto">
          <a:xfrm>
            <a:off x="2819400" y="114308"/>
            <a:ext cx="58674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4532" y="228609"/>
            <a:ext cx="7292275" cy="798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6A7ED-6C43-214B-B582-DAE9E7AEEFDD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FF0A1-FC80-2842-8979-A64979F974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7" descr="spcircl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300" y="114309"/>
            <a:ext cx="108108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present_bottom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181156" y="4911725"/>
            <a:ext cx="1847851" cy="184785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1394532" y="1027113"/>
            <a:ext cx="7292275" cy="82296"/>
          </a:xfrm>
          <a:prstGeom prst="rect">
            <a:avLst/>
          </a:prstGeom>
          <a:solidFill>
            <a:srgbClr val="031B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031B4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031B4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33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99910"/>
            <a:ext cx="8229600" cy="45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50"/>
            <a:ext cx="2133600" cy="364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CB2C0C-C781-40BE-8F91-2F11AAC70D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50"/>
            <a:ext cx="2895600" cy="364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50"/>
            <a:ext cx="2133600" cy="3646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E7C5B8-F748-400A-BFD7-68BC643427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1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380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80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380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380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380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285750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571500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857250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143000" algn="ctr" defTabSz="91380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305" indent="-342305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56" indent="-285750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203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6" indent="-228203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05" indent="-228203" algn="l" defTabSz="91380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rgbClr val="237A42"/>
            </a:gs>
            <a:gs pos="33000">
              <a:srgbClr val="94C3A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world_outline_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14791"/>
          </a:xfrm>
          <a:prstGeom prst="rect">
            <a:avLst/>
          </a:prstGeom>
        </p:spPr>
      </p:pic>
      <p:pic>
        <p:nvPicPr>
          <p:cNvPr id="9" name="Picture 8" descr="worl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" y="65501"/>
            <a:ext cx="13716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0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237A42"/>
            </a:gs>
            <a:gs pos="33000">
              <a:srgbClr val="94C3A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world_outline_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14791"/>
          </a:xfrm>
          <a:prstGeom prst="rect">
            <a:avLst/>
          </a:prstGeom>
        </p:spPr>
      </p:pic>
      <p:pic>
        <p:nvPicPr>
          <p:cNvPr id="9" name="Picture 8" descr="worl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" y="65501"/>
            <a:ext cx="13716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2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237A42"/>
            </a:gs>
            <a:gs pos="33000">
              <a:srgbClr val="94C3A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11/30/2011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world_outline_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14791"/>
          </a:xfrm>
          <a:prstGeom prst="rect">
            <a:avLst/>
          </a:prstGeom>
        </p:spPr>
      </p:pic>
      <p:pic>
        <p:nvPicPr>
          <p:cNvPr id="9" name="Picture 8" descr="worl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" y="65501"/>
            <a:ext cx="13716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0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237A4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world_outline_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14791"/>
          </a:xfrm>
          <a:prstGeom prst="rect">
            <a:avLst/>
          </a:prstGeom>
        </p:spPr>
      </p:pic>
      <p:pic>
        <p:nvPicPr>
          <p:cNvPr id="11" name="Picture 10" descr="worl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" y="65501"/>
            <a:ext cx="13716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9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237A4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world_outline_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14791"/>
          </a:xfrm>
          <a:prstGeom prst="rect">
            <a:avLst/>
          </a:prstGeom>
        </p:spPr>
      </p:pic>
      <p:pic>
        <p:nvPicPr>
          <p:cNvPr id="11" name="Picture 10" descr="worl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" y="65501"/>
            <a:ext cx="13716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7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237A4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D18A96A-4C40-5A4E-85CB-7093704689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11/30/2011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8611B9F-0056-8C41-AB93-E4EBE09230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world_outline_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14791"/>
          </a:xfrm>
          <a:prstGeom prst="rect">
            <a:avLst/>
          </a:prstGeom>
        </p:spPr>
      </p:pic>
      <p:pic>
        <p:nvPicPr>
          <p:cNvPr id="11" name="Picture 10" descr="worl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" y="65501"/>
            <a:ext cx="13716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5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14400"/>
            <a:ext cx="6705600" cy="42672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dirty="0"/>
              <a:t>Specify &amp; </a:t>
            </a:r>
            <a:r>
              <a:rPr lang="en-US" sz="3600" dirty="0" smtClean="0"/>
              <a:t>Lifemapper</a:t>
            </a:r>
            <a:endParaRPr lang="en-US" sz="3600" dirty="0"/>
          </a:p>
          <a:p>
            <a:pPr marL="0" indent="0" algn="ctr">
              <a:spcBef>
                <a:spcPts val="0"/>
              </a:spcBef>
              <a:buNone/>
            </a:pPr>
            <a:endParaRPr lang="en-US" sz="3600" dirty="0"/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Jim </a:t>
            </a:r>
            <a:r>
              <a:rPr lang="en-US" dirty="0"/>
              <a:t>Beach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University of Kansas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err="1"/>
              <a:t>iDigBio</a:t>
            </a:r>
            <a:r>
              <a:rPr lang="en-US" sz="2400" dirty="0"/>
              <a:t> Summit, 30 </a:t>
            </a:r>
            <a:r>
              <a:rPr lang="en-US" sz="2400" dirty="0" smtClean="0"/>
              <a:t>November 2011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03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GEOLocate</a:t>
            </a:r>
            <a:r>
              <a:rPr lang="en-US" dirty="0" smtClean="0"/>
              <a:t> Georeferencing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beach\Desktop\specify 6-4 images\geolocate images\gl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153400" cy="422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496" y="228600"/>
            <a:ext cx="7520868" cy="79851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Morphbank</a:t>
            </a:r>
            <a:r>
              <a:rPr lang="en-US" dirty="0" smtClean="0"/>
              <a:t> Image </a:t>
            </a:r>
            <a:r>
              <a:rPr lang="en-US" dirty="0" smtClean="0"/>
              <a:t>Repository Services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086601" cy="3854355"/>
          </a:xfrm>
          <a:prstGeom prst="rect">
            <a:avLst/>
          </a:prstGeom>
          <a:noFill/>
          <a:ln w="222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7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Lifemapper Geospatial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beach\Desktop\specify 6-4 images\lifemapper images\l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172200" cy="46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Lifemapper?</a:t>
            </a:r>
            <a:endParaRPr lang="en-US" dirty="0"/>
          </a:p>
        </p:txBody>
      </p:sp>
      <p:pic>
        <p:nvPicPr>
          <p:cNvPr id="3" name="Picture 2" descr="lmkirtland2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52" y="4312443"/>
            <a:ext cx="1752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lmwarbler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502" y="1472022"/>
            <a:ext cx="17716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33400" y="6119212"/>
            <a:ext cx="754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</a:rPr>
              <a:t>Current museum (GBIF) vouchered occurrences for Dendroica kirtlandii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3" y="1450825"/>
            <a:ext cx="5520936" cy="446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Model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60" y="3668216"/>
            <a:ext cx="2852606" cy="1002267"/>
          </a:xfrm>
          <a:prstGeom prst="rect">
            <a:avLst/>
          </a:prstGeom>
        </p:spPr>
      </p:pic>
      <p:pic>
        <p:nvPicPr>
          <p:cNvPr id="14" name="Picture 13" descr="mapwithdotsm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81" y="1829364"/>
            <a:ext cx="1511208" cy="797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LmSDM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Species Distribution Modeling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29461" y="1899330"/>
            <a:ext cx="1960400" cy="1562241"/>
            <a:chOff x="529477" y="1128051"/>
            <a:chExt cx="4935675" cy="3933234"/>
          </a:xfrm>
        </p:grpSpPr>
        <p:pic>
          <p:nvPicPr>
            <p:cNvPr id="4" name="Picture 3" descr="lotu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77" y="3229376"/>
              <a:ext cx="2145864" cy="1831909"/>
            </a:xfrm>
            <a:prstGeom prst="rect">
              <a:avLst/>
            </a:prstGeom>
          </p:spPr>
        </p:pic>
        <p:pic>
          <p:nvPicPr>
            <p:cNvPr id="5" name="Picture 4" descr="wolf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3268" y="2186252"/>
              <a:ext cx="2145864" cy="1831909"/>
            </a:xfrm>
            <a:prstGeom prst="rect">
              <a:avLst/>
            </a:prstGeom>
          </p:spPr>
        </p:pic>
        <p:pic>
          <p:nvPicPr>
            <p:cNvPr id="6" name="Picture 5" descr="snake_big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9288" y="1128051"/>
              <a:ext cx="2145864" cy="1831909"/>
            </a:xfrm>
            <a:prstGeom prst="rect">
              <a:avLst/>
            </a:prstGeom>
          </p:spPr>
        </p:pic>
      </p:grpSp>
      <p:pic>
        <p:nvPicPr>
          <p:cNvPr id="9" name="Picture 8" descr="IPCC-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" y="4489061"/>
            <a:ext cx="1015943" cy="1423574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2160000">
            <a:off x="2424649" y="3170326"/>
            <a:ext cx="1204249" cy="41431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9080000">
            <a:off x="2275413" y="4738183"/>
            <a:ext cx="1325265" cy="41431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766280" y="3363416"/>
            <a:ext cx="2320373" cy="1512508"/>
            <a:chOff x="7290572" y="2977736"/>
            <a:chExt cx="2320373" cy="1512508"/>
          </a:xfrm>
        </p:grpSpPr>
        <p:pic>
          <p:nvPicPr>
            <p:cNvPr id="13" name="Picture 12" descr="mapwithpatchesversion2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572" y="2977736"/>
              <a:ext cx="1710773" cy="902908"/>
            </a:xfrm>
            <a:prstGeom prst="rect">
              <a:avLst/>
            </a:prstGeom>
          </p:spPr>
        </p:pic>
        <p:pic>
          <p:nvPicPr>
            <p:cNvPr id="20" name="Picture 19" descr="mapwithpatchesversion2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2972" y="3130136"/>
              <a:ext cx="1710773" cy="902908"/>
            </a:xfrm>
            <a:prstGeom prst="rect">
              <a:avLst/>
            </a:prstGeom>
          </p:spPr>
        </p:pic>
        <p:pic>
          <p:nvPicPr>
            <p:cNvPr id="21" name="Picture 20" descr="mapwithpatchesversion2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372" y="3282536"/>
              <a:ext cx="1710773" cy="902908"/>
            </a:xfrm>
            <a:prstGeom prst="rect">
              <a:avLst/>
            </a:prstGeom>
          </p:spPr>
        </p:pic>
        <p:pic>
          <p:nvPicPr>
            <p:cNvPr id="22" name="Picture 21" descr="mapwithpatchesversion2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772" y="3434936"/>
              <a:ext cx="1710773" cy="902908"/>
            </a:xfrm>
            <a:prstGeom prst="rect">
              <a:avLst/>
            </a:prstGeom>
          </p:spPr>
        </p:pic>
        <p:pic>
          <p:nvPicPr>
            <p:cNvPr id="23" name="Picture 22" descr="mapwithpatchesversion2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172" y="3587336"/>
              <a:ext cx="1710773" cy="902908"/>
            </a:xfrm>
            <a:prstGeom prst="rect">
              <a:avLst/>
            </a:prstGeom>
          </p:spPr>
        </p:pic>
      </p:grpSp>
      <p:sp>
        <p:nvSpPr>
          <p:cNvPr id="19" name="Right Arrow 18"/>
          <p:cNvSpPr/>
          <p:nvPr/>
        </p:nvSpPr>
        <p:spPr>
          <a:xfrm>
            <a:off x="6168666" y="4004406"/>
            <a:ext cx="817106" cy="41431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 descr="climate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1" y="5241032"/>
            <a:ext cx="1980896" cy="1100497"/>
          </a:xfrm>
          <a:prstGeom prst="rect">
            <a:avLst/>
          </a:prstGeom>
        </p:spPr>
      </p:pic>
      <p:pic>
        <p:nvPicPr>
          <p:cNvPr id="16" name="Picture 15" descr="hicks_jar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72" y="2902535"/>
            <a:ext cx="1122289" cy="11222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9994" y="3931633"/>
            <a:ext cx="250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Species Occurrence Data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8592" y="6326295"/>
            <a:ext cx="205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Environmental Data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19458" y="4723524"/>
            <a:ext cx="264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SDM Modeling Algorithm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8144" y="4872145"/>
            <a:ext cx="183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Predicted Habitat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2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Lifemapper?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39233" y="1585009"/>
            <a:ext cx="2527177" cy="2286000"/>
            <a:chOff x="6017580" y="1828800"/>
            <a:chExt cx="2527177" cy="2286000"/>
          </a:xfrm>
        </p:grpSpPr>
        <p:sp>
          <p:nvSpPr>
            <p:cNvPr id="16" name="Rectangle 15"/>
            <p:cNvSpPr/>
            <p:nvPr/>
          </p:nvSpPr>
          <p:spPr>
            <a:xfrm>
              <a:off x="6017580" y="2286000"/>
              <a:ext cx="2514600" cy="1828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30157" y="1828800"/>
              <a:ext cx="251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400" b="1" dirty="0" smtClean="0">
                  <a:solidFill>
                    <a:prstClr val="black"/>
                  </a:solidFill>
                </a:rPr>
                <a:t>Integration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435" y="2390903"/>
              <a:ext cx="2428043" cy="388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871" y="2895600"/>
              <a:ext cx="2315633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539233" y="4177117"/>
            <a:ext cx="2486587" cy="2300056"/>
            <a:chOff x="3379006" y="4267200"/>
            <a:chExt cx="2486587" cy="2300056"/>
          </a:xfrm>
        </p:grpSpPr>
        <p:sp>
          <p:nvSpPr>
            <p:cNvPr id="12" name="Rectangle 11"/>
            <p:cNvSpPr/>
            <p:nvPr/>
          </p:nvSpPr>
          <p:spPr>
            <a:xfrm>
              <a:off x="3379006" y="4738456"/>
              <a:ext cx="2474212" cy="1828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91381" y="4267200"/>
              <a:ext cx="24742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400" b="1" dirty="0" smtClean="0">
                  <a:solidFill>
                    <a:prstClr val="black"/>
                  </a:solidFill>
                </a:rPr>
                <a:t>Archiving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473" y="4876800"/>
              <a:ext cx="2322028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297" y="5336964"/>
              <a:ext cx="819973" cy="1122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725" y="5342213"/>
              <a:ext cx="1362726" cy="62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692412" y="6052066"/>
              <a:ext cx="70178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</a:rPr>
                <a:t>EEML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18727" y="1569061"/>
            <a:ext cx="2529766" cy="2286000"/>
            <a:chOff x="3344107" y="1743075"/>
            <a:chExt cx="2529766" cy="2286000"/>
          </a:xfrm>
        </p:grpSpPr>
        <p:sp>
          <p:nvSpPr>
            <p:cNvPr id="25" name="Rectangle 24"/>
            <p:cNvSpPr/>
            <p:nvPr/>
          </p:nvSpPr>
          <p:spPr>
            <a:xfrm>
              <a:off x="3344107" y="2200275"/>
              <a:ext cx="2514600" cy="1828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59273" y="1743075"/>
              <a:ext cx="251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400" b="1" dirty="0" smtClean="0">
                  <a:solidFill>
                    <a:prstClr val="black"/>
                  </a:solidFill>
                </a:rPr>
                <a:t>Work Flow Tools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pic>
          <p:nvPicPr>
            <p:cNvPr id="27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4048" y="2312858"/>
              <a:ext cx="2286000" cy="390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 descr="C:\Users\beach\Dropbox\AAAS Review\beach temp\wf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943" y="2774167"/>
              <a:ext cx="2283458" cy="1173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933893" y="4005733"/>
            <a:ext cx="2516820" cy="2486025"/>
            <a:chOff x="6017580" y="4067175"/>
            <a:chExt cx="2516820" cy="2486025"/>
          </a:xfrm>
        </p:grpSpPr>
        <p:sp>
          <p:nvSpPr>
            <p:cNvPr id="20" name="Rectangle 19"/>
            <p:cNvSpPr/>
            <p:nvPr/>
          </p:nvSpPr>
          <p:spPr>
            <a:xfrm>
              <a:off x="6019800" y="4724400"/>
              <a:ext cx="2514600" cy="18288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17580" y="4067175"/>
              <a:ext cx="2514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000" b="1" dirty="0" smtClean="0">
                  <a:solidFill>
                    <a:prstClr val="black"/>
                  </a:solidFill>
                </a:rPr>
                <a:t>Repeatable Transparent Science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4900" y="5118416"/>
              <a:ext cx="2404399" cy="1341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6097868" y="4786307"/>
              <a:ext cx="2403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400" dirty="0" smtClean="0">
                  <a:solidFill>
                    <a:prstClr val="black"/>
                  </a:solidFill>
                </a:rPr>
                <a:t>Ellison, A. 2010.  J. Ecology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7277100" y="6322814"/>
              <a:ext cx="27622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7268406" y="6255782"/>
              <a:ext cx="27622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7287457" y="5667145"/>
              <a:ext cx="27622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7287457" y="5300609"/>
              <a:ext cx="27622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7287457" y="5557838"/>
              <a:ext cx="27622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08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ngediversityplo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08" y="4280664"/>
            <a:ext cx="1680991" cy="1678147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1560000">
            <a:off x="5508753" y="4521893"/>
            <a:ext cx="1684317" cy="41431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byspecie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09" y="1962119"/>
            <a:ext cx="1680991" cy="1495471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19920000">
            <a:off x="5515655" y="2971196"/>
            <a:ext cx="1684317" cy="41431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 descr="Matrix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856" y="3053063"/>
            <a:ext cx="1942882" cy="1681163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1560000">
            <a:off x="2348250" y="2948288"/>
            <a:ext cx="1684317" cy="41431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9920000">
            <a:off x="2431530" y="4341965"/>
            <a:ext cx="1684317" cy="41431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LmRAD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Range and Diversity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80676" y="2370786"/>
            <a:ext cx="2157599" cy="2937033"/>
            <a:chOff x="260580" y="2888223"/>
            <a:chExt cx="2157599" cy="2937033"/>
          </a:xfrm>
        </p:grpSpPr>
        <p:pic>
          <p:nvPicPr>
            <p:cNvPr id="7" name="Picture 6" descr="mapwithdotsmall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284" y="4691117"/>
              <a:ext cx="2148895" cy="1134139"/>
            </a:xfrm>
            <a:prstGeom prst="rect">
              <a:avLst/>
            </a:prstGeom>
          </p:spPr>
        </p:pic>
        <p:pic>
          <p:nvPicPr>
            <p:cNvPr id="13" name="Picture 12" descr="mapwithpatchesversion2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580" y="2888223"/>
              <a:ext cx="2157599" cy="1138733"/>
            </a:xfrm>
            <a:prstGeom prst="rect">
              <a:avLst/>
            </a:prstGeom>
          </p:spPr>
        </p:pic>
        <p:pic>
          <p:nvPicPr>
            <p:cNvPr id="6" name="Picture 5" descr="grid_all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972" y="3570500"/>
              <a:ext cx="1846207" cy="1879541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09864" y="5401320"/>
            <a:ext cx="212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Species Habitat Data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5071" y="4769799"/>
            <a:ext cx="3197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Presence Absence Matrix (PAM)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0931" y="6011470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Range and Diversity </a:t>
            </a: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Quantifications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250825" y="1484313"/>
            <a:ext cx="8642350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Clr>
                <a:srgbClr val="CC99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0000"/>
                </a:solidFill>
                <a:sym typeface="Wingdings" charset="0"/>
              </a:rPr>
              <a:t>Presence-absence matrices</a:t>
            </a:r>
          </a:p>
          <a:p>
            <a:pPr marL="341313" indent="-341313" defTabSz="457200">
              <a:buClr>
                <a:srgbClr val="CC99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FFFFCC"/>
              </a:solidFill>
              <a:sym typeface="Wingdings" charset="0"/>
            </a:endParaRPr>
          </a:p>
          <a:p>
            <a:pPr marL="341313" indent="-341313" defTabSz="457200">
              <a:buClr>
                <a:srgbClr val="CC99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FFFFCC"/>
              </a:solidFill>
              <a:sym typeface="Wingdings" charset="0"/>
            </a:endParaRPr>
          </a:p>
          <a:p>
            <a:pPr marL="341313" indent="-341313" defTabSz="457200">
              <a:buClr>
                <a:srgbClr val="CC99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FFFFCC"/>
              </a:solidFill>
              <a:sym typeface="Wingdings" charset="0"/>
            </a:endParaRPr>
          </a:p>
          <a:p>
            <a:pPr marL="341313" indent="-341313" defTabSz="457200">
              <a:buClr>
                <a:srgbClr val="CC99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FFFFCC"/>
              </a:solidFill>
              <a:sym typeface="Wingdings" charset="0"/>
            </a:endParaRPr>
          </a:p>
          <a:p>
            <a:pPr marL="341313" indent="-341313" defTabSz="457200">
              <a:buClr>
                <a:srgbClr val="CC99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FFFFCC"/>
              </a:solidFill>
              <a:sym typeface="Wingdings" charset="0"/>
            </a:endParaRPr>
          </a:p>
          <a:p>
            <a:pPr marL="341313" indent="-341313" defTabSz="457200">
              <a:buClr>
                <a:srgbClr val="CC99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FFFFCC"/>
              </a:solidFill>
              <a:sym typeface="Wingdings" charset="0"/>
            </a:endParaRPr>
          </a:p>
          <a:p>
            <a:pPr marL="341313" indent="-341313" defTabSz="457200">
              <a:buClr>
                <a:srgbClr val="CC99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FFFFCC"/>
              </a:solidFill>
              <a:sym typeface="Wingdings" charset="0"/>
            </a:endParaRPr>
          </a:p>
          <a:p>
            <a:pPr marL="341313" indent="-341313" defTabSz="457200">
              <a:buClr>
                <a:srgbClr val="CC99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>
              <a:solidFill>
                <a:srgbClr val="FFFFCC"/>
              </a:solidFill>
              <a:sym typeface="Wingdings" charset="0"/>
            </a:endParaRPr>
          </a:p>
          <a:p>
            <a:pPr marL="341313" indent="-341313" defTabSz="457200">
              <a:buClr>
                <a:srgbClr val="CC99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FFFFCC"/>
              </a:solidFill>
              <a:sym typeface="Wingdings" charset="0"/>
            </a:endParaRPr>
          </a:p>
          <a:p>
            <a:pPr marL="341313" indent="-341313" defTabSz="457200">
              <a:buClr>
                <a:srgbClr val="CC99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>
              <a:solidFill>
                <a:srgbClr val="FFFFCC"/>
              </a:solidFill>
              <a:sym typeface="Wingdings" charset="0"/>
            </a:endParaRPr>
          </a:p>
          <a:p>
            <a:pPr marL="341313" indent="-341313" defTabSz="457200">
              <a:buClr>
                <a:srgbClr val="CC99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FFFFCC"/>
              </a:solidFill>
              <a:sym typeface="Wingdings" charset="0"/>
            </a:endParaRPr>
          </a:p>
          <a:p>
            <a:pPr marL="798513" lvl="1" indent="-341313" defTabSz="457200">
              <a:buClr>
                <a:srgbClr val="CC9900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FFFFCC"/>
                </a:solidFill>
                <a:sym typeface="Wingdings" charset="0"/>
              </a:rPr>
              <a:t>	</a:t>
            </a:r>
            <a:r>
              <a:rPr lang="en-US" sz="2000" dirty="0" err="1">
                <a:solidFill>
                  <a:srgbClr val="FFFFCC"/>
                </a:solidFill>
                <a:sym typeface="Wingdings" charset="0"/>
              </a:rPr>
              <a:t>Qr</a:t>
            </a:r>
            <a:r>
              <a:rPr lang="en-US" sz="2000" dirty="0">
                <a:solidFill>
                  <a:srgbClr val="FFFFCC"/>
                </a:solidFill>
                <a:sym typeface="Wingdings" charset="0"/>
              </a:rPr>
              <a:t>-mode analysis</a:t>
            </a:r>
            <a:r>
              <a:rPr lang="en-US" dirty="0">
                <a:solidFill>
                  <a:srgbClr val="FFFFCC"/>
                </a:solidFill>
                <a:sym typeface="Wingdings" charset="0"/>
              </a:rPr>
              <a:t>		</a:t>
            </a:r>
            <a:r>
              <a:rPr lang="en-US" dirty="0" smtClean="0">
                <a:solidFill>
                  <a:srgbClr val="FFFFCC"/>
                </a:solidFill>
                <a:sym typeface="Wingdings" charset="0"/>
              </a:rPr>
              <a:t>	</a:t>
            </a:r>
            <a:r>
              <a:rPr lang="en-US" dirty="0">
                <a:solidFill>
                  <a:srgbClr val="FFFFCC"/>
                </a:solidFill>
                <a:sym typeface="Wingdings" charset="0"/>
              </a:rPr>
              <a:t>	</a:t>
            </a:r>
            <a:r>
              <a:rPr lang="en-US" sz="2000" dirty="0" err="1">
                <a:solidFill>
                  <a:srgbClr val="FFFFCC"/>
                </a:solidFill>
                <a:sym typeface="Wingdings" charset="0"/>
              </a:rPr>
              <a:t>Rq</a:t>
            </a:r>
            <a:r>
              <a:rPr lang="en-US" sz="2000" dirty="0">
                <a:solidFill>
                  <a:srgbClr val="FFFFCC"/>
                </a:solidFill>
                <a:sym typeface="Wingdings" charset="0"/>
              </a:rPr>
              <a:t>-mode analysis</a:t>
            </a:r>
          </a:p>
          <a:p>
            <a:pPr marL="798513" lvl="1" indent="-341313" defTabSz="457200">
              <a:buClr>
                <a:srgbClr val="CC9900"/>
              </a:buClr>
              <a:buSzPct val="6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FFFFCC"/>
                </a:solidFill>
                <a:sym typeface="Wingdings" charset="0"/>
              </a:rPr>
              <a:t>	</a:t>
            </a:r>
            <a:endParaRPr lang="en-US" dirty="0">
              <a:solidFill>
                <a:srgbClr val="FFFFCC"/>
              </a:solidFill>
              <a:sym typeface="Wingdings" charset="0"/>
            </a:endParaRPr>
          </a:p>
          <a:p>
            <a:pPr marL="1712913" lvl="3" indent="-341313" defTabSz="457200">
              <a:buClr>
                <a:srgbClr val="0080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FFFFCC"/>
              </a:solidFill>
              <a:sym typeface="Wingdings" charset="0"/>
            </a:endParaRPr>
          </a:p>
          <a:p>
            <a:pPr marL="1712913" lvl="3" indent="-341313" defTabSz="457200">
              <a:buClr>
                <a:srgbClr val="0080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FFFFCC"/>
              </a:solidFill>
              <a:sym typeface="Wingdings" charset="0"/>
            </a:endParaRPr>
          </a:p>
          <a:p>
            <a:pPr marL="1712913" lvl="3" indent="-341313" defTabSz="457200">
              <a:buClr>
                <a:srgbClr val="0080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FFFFCC"/>
              </a:solidFill>
              <a:sym typeface="Wingdings" charset="0"/>
            </a:endParaRPr>
          </a:p>
          <a:p>
            <a:pPr marL="1712913" lvl="3" indent="-341313" defTabSz="457200">
              <a:buClr>
                <a:srgbClr val="0080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FFFFCC"/>
              </a:solidFill>
              <a:sym typeface="Wingdings" charset="0"/>
            </a:endParaRPr>
          </a:p>
          <a:p>
            <a:pPr marL="1712913" lvl="3" indent="-341313" defTabSz="457200">
              <a:buClr>
                <a:srgbClr val="0080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FFFFCC"/>
              </a:solidFill>
              <a:sym typeface="Wingdings" charset="0"/>
            </a:endParaRPr>
          </a:p>
          <a:p>
            <a:pPr marL="1712913" lvl="3" indent="-341313" defTabSz="457200">
              <a:buClr>
                <a:srgbClr val="0080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FFFFCC"/>
              </a:solidFill>
              <a:sym typeface="Wingdings" charset="0"/>
            </a:endParaRPr>
          </a:p>
          <a:p>
            <a:pPr marL="1712913" lvl="3" indent="-341313" defTabSz="457200">
              <a:buClr>
                <a:srgbClr val="0080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FFFFCC"/>
              </a:solidFill>
              <a:sym typeface="Wingdings" charset="0"/>
            </a:endParaRPr>
          </a:p>
          <a:p>
            <a:pPr marL="1712913" lvl="3" indent="-341313" defTabSz="457200">
              <a:buClr>
                <a:srgbClr val="0080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FFFFCC"/>
              </a:solidFill>
              <a:sym typeface="Wingdings" charset="0"/>
            </a:endParaRPr>
          </a:p>
        </p:txBody>
      </p:sp>
      <p:sp>
        <p:nvSpPr>
          <p:cNvPr id="31748" name="TextBox 14"/>
          <p:cNvSpPr txBox="1">
            <a:spLocks noChangeArrowheads="1"/>
          </p:cNvSpPr>
          <p:nvPr/>
        </p:nvSpPr>
        <p:spPr bwMode="auto">
          <a:xfrm>
            <a:off x="1524000" y="2297113"/>
            <a:ext cx="755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1800" dirty="0">
                <a:solidFill>
                  <a:srgbClr val="000000"/>
                </a:solidFill>
              </a:rPr>
              <a:t>Sites</a:t>
            </a: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31749" name="TextBox 14"/>
          <p:cNvSpPr txBox="1">
            <a:spLocks noChangeArrowheads="1"/>
          </p:cNvSpPr>
          <p:nvPr/>
        </p:nvSpPr>
        <p:spPr bwMode="auto">
          <a:xfrm rot="-5400000">
            <a:off x="-180975" y="3405188"/>
            <a:ext cx="1058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1800" dirty="0">
                <a:solidFill>
                  <a:srgbClr val="000000"/>
                </a:solidFill>
              </a:rPr>
              <a:t>Species</a:t>
            </a:r>
            <a:endParaRPr lang="en-US" sz="1800" i="1" dirty="0">
              <a:solidFill>
                <a:srgbClr val="000000"/>
              </a:solidFill>
            </a:endParaRPr>
          </a:p>
        </p:txBody>
      </p:sp>
      <p:pic>
        <p:nvPicPr>
          <p:cNvPr id="31750" name="Picture 28" descr="PAM_Qr_analas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90800"/>
            <a:ext cx="31400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2" descr="PAM_Rq_analasi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1400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Box 14"/>
          <p:cNvSpPr txBox="1">
            <a:spLocks noChangeArrowheads="1"/>
          </p:cNvSpPr>
          <p:nvPr/>
        </p:nvSpPr>
        <p:spPr bwMode="auto">
          <a:xfrm>
            <a:off x="6330950" y="2305050"/>
            <a:ext cx="755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1800" dirty="0">
                <a:solidFill>
                  <a:srgbClr val="000000"/>
                </a:solidFill>
              </a:rPr>
              <a:t>Sites</a:t>
            </a: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31753" name="TextBox 14"/>
          <p:cNvSpPr txBox="1">
            <a:spLocks noChangeArrowheads="1"/>
          </p:cNvSpPr>
          <p:nvPr/>
        </p:nvSpPr>
        <p:spPr bwMode="auto">
          <a:xfrm rot="-5400000">
            <a:off x="4625976" y="3413125"/>
            <a:ext cx="1058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1800" dirty="0">
                <a:solidFill>
                  <a:srgbClr val="000000"/>
                </a:solidFill>
              </a:rPr>
              <a:t>Species</a:t>
            </a: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31754" name="TextBox 17"/>
          <p:cNvSpPr txBox="1">
            <a:spLocks noChangeArrowheads="1"/>
          </p:cNvSpPr>
          <p:nvPr/>
        </p:nvSpPr>
        <p:spPr bwMode="auto">
          <a:xfrm>
            <a:off x="304800" y="5410200"/>
            <a:ext cx="8458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985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defTabSz="457200" eaLnBrk="1" hangingPunct="1">
              <a:buClr>
                <a:srgbClr val="CC9900"/>
              </a:buClr>
              <a:buSzPct val="65000"/>
            </a:pPr>
            <a:r>
              <a:rPr lang="en-US" sz="2000">
                <a:solidFill>
                  <a:srgbClr val="FFFFCC"/>
                </a:solidFill>
                <a:sym typeface="Wingdings" charset="0"/>
              </a:rPr>
              <a:t>	   Dispersion field			  Diversity field</a:t>
            </a:r>
          </a:p>
          <a:p>
            <a:pPr lvl="1" defTabSz="457200" eaLnBrk="1" hangingPunct="1">
              <a:buClr>
                <a:srgbClr val="CC9900"/>
              </a:buClr>
              <a:buSzPct val="65000"/>
            </a:pPr>
            <a:r>
              <a:rPr lang="en-US" sz="1400">
                <a:solidFill>
                  <a:srgbClr val="FFFFCC"/>
                </a:solidFill>
                <a:sym typeface="Wingdings" charset="0"/>
              </a:rPr>
              <a:t>Graves &amp; Rahbek, 2005. PNAS. 102, 7871-7876	         Arita et al. 2008. AmNat. 172, 519-532,   Arita et al. 2008. AmNat. 172, 519-532	      Villalobos &amp; Arita, 2010. GEB. 19, 200-211.</a:t>
            </a:r>
          </a:p>
          <a:p>
            <a:pPr defTabSz="457200" eaLnBrk="1" hangingPunct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Range Diversity Plots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ChangeArrowheads="1"/>
          </p:cNvSpPr>
          <p:nvPr/>
        </p:nvSpPr>
        <p:spPr bwMode="auto">
          <a:xfrm>
            <a:off x="250825" y="1219200"/>
            <a:ext cx="864235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57200">
              <a:buClr>
                <a:srgbClr val="CC99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200" dirty="0">
                <a:solidFill>
                  <a:srgbClr val="000000"/>
                </a:solidFill>
                <a:sym typeface="Wingdings" charset="0"/>
              </a:rPr>
              <a:t>Total avifauna</a:t>
            </a:r>
          </a:p>
          <a:p>
            <a:pPr marL="341313" indent="-341313" defTabSz="457200">
              <a:buClr>
                <a:srgbClr val="CC99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FFFFCC"/>
              </a:solidFill>
              <a:sym typeface="Wingdings" charset="0"/>
            </a:endParaRPr>
          </a:p>
          <a:p>
            <a:pPr marL="341313" indent="-341313" defTabSz="457200">
              <a:buClr>
                <a:srgbClr val="CC99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FFFFCC"/>
              </a:solidFill>
              <a:sym typeface="Wingdings" charset="0"/>
            </a:endParaRPr>
          </a:p>
          <a:p>
            <a:pPr marL="341313" indent="-341313" defTabSz="457200">
              <a:buClr>
                <a:srgbClr val="CC99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FFFFCC"/>
              </a:solidFill>
              <a:sym typeface="Wingdings" charset="0"/>
            </a:endParaRPr>
          </a:p>
          <a:p>
            <a:pPr marL="1712913" lvl="3" indent="-341313" defTabSz="457200">
              <a:buClr>
                <a:srgbClr val="0080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FFFFCC"/>
              </a:solidFill>
              <a:sym typeface="Wingdings" charset="0"/>
            </a:endParaRPr>
          </a:p>
          <a:p>
            <a:pPr marL="1712913" lvl="3" indent="-341313" defTabSz="457200">
              <a:buClr>
                <a:srgbClr val="0080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FFFFCC"/>
              </a:solidFill>
              <a:sym typeface="Wingdings" charset="0"/>
            </a:endParaRPr>
          </a:p>
          <a:p>
            <a:pPr marL="1712913" lvl="3" indent="-341313" defTabSz="457200">
              <a:buClr>
                <a:srgbClr val="0080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FFFFCC"/>
              </a:solidFill>
              <a:sym typeface="Wingdings" charset="0"/>
            </a:endParaRPr>
          </a:p>
          <a:p>
            <a:pPr marL="1255713" lvl="2" indent="-341313" defTabSz="457200">
              <a:buClr>
                <a:srgbClr val="0080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FFFFCC"/>
              </a:solidFill>
              <a:sym typeface="Wingdings" charset="0"/>
            </a:endParaRPr>
          </a:p>
          <a:p>
            <a:pPr marL="1255713" lvl="2" indent="-341313" defTabSz="457200">
              <a:buClr>
                <a:srgbClr val="008000"/>
              </a:buClr>
              <a:buSzPct val="65000"/>
              <a:buFont typeface="Wingdings" charset="0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FFFFCC"/>
              </a:solidFill>
              <a:sym typeface="Wingdings" charset="0"/>
            </a:endParaRPr>
          </a:p>
        </p:txBody>
      </p:sp>
      <p:pic>
        <p:nvPicPr>
          <p:cNvPr id="58372" name="Picture 12" descr="total_hottest_hotspots_prioritysit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21111" r="12222" b="22221"/>
          <a:stretch>
            <a:fillRect/>
          </a:stretch>
        </p:blipFill>
        <p:spPr bwMode="auto">
          <a:xfrm>
            <a:off x="671513" y="1679575"/>
            <a:ext cx="80264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13" descr="total_RDplot_sites_hotspotQuartile_containP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914400"/>
            <a:ext cx="300037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935663" y="1136650"/>
            <a:ext cx="381000" cy="304800"/>
          </a:xfrm>
          <a:prstGeom prst="rect">
            <a:avLst/>
          </a:prstGeom>
          <a:solidFill>
            <a:srgbClr val="FF0000">
              <a:alpha val="46000"/>
            </a:srgbClr>
          </a:solidFill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965200" y="5791200"/>
          <a:ext cx="3911600" cy="632421"/>
        </p:xfrm>
        <a:graphic>
          <a:graphicData uri="http://schemas.openxmlformats.org/drawingml/2006/table">
            <a:tbl>
              <a:tblPr/>
              <a:tblGrid>
                <a:gridCol w="1282700"/>
                <a:gridCol w="444500"/>
                <a:gridCol w="1016000"/>
                <a:gridCol w="1168400"/>
              </a:tblGrid>
              <a:tr h="210608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700" marR="12700" marT="12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12700" marR="12700" marT="12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Protected (%)</a:t>
                      </a:r>
                    </a:p>
                  </a:txBody>
                  <a:tcPr marL="12700" marR="12700" marT="12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Priority sites (#)</a:t>
                      </a:r>
                    </a:p>
                  </a:txBody>
                  <a:tcPr marL="12700" marR="12700" marT="12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Domain</a:t>
                      </a:r>
                    </a:p>
                  </a:txBody>
                  <a:tcPr marL="12700" marR="12700" marT="12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7887</a:t>
                      </a:r>
                    </a:p>
                  </a:txBody>
                  <a:tcPr marL="12700" marR="12700" marT="12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699 (8.86)</a:t>
                      </a:r>
                    </a:p>
                  </a:txBody>
                  <a:tcPr marL="12700" marR="12700" marT="12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1313 (16.65)</a:t>
                      </a:r>
                    </a:p>
                  </a:txBody>
                  <a:tcPr marL="12700" marR="12700" marT="126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060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Hotspots quartile</a:t>
                      </a:r>
                    </a:p>
                  </a:txBody>
                  <a:tcPr marL="12700" marR="12700" marT="12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1674</a:t>
                      </a:r>
                    </a:p>
                  </a:txBody>
                  <a:tcPr marL="12700" marR="12700" marT="12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155 (9.26)</a:t>
                      </a:r>
                    </a:p>
                  </a:txBody>
                  <a:tcPr marL="12700" marR="12700" marT="12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431 (25.75)</a:t>
                      </a:r>
                    </a:p>
                  </a:txBody>
                  <a:tcPr marL="12700" marR="12700" marT="126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64828" y="-23282"/>
            <a:ext cx="8229600" cy="1143000"/>
          </a:xfrm>
        </p:spPr>
        <p:txBody>
          <a:bodyPr/>
          <a:lstStyle/>
          <a:p>
            <a:r>
              <a:rPr lang="en-US" dirty="0" smtClean="0"/>
              <a:t>R-R Hotspots Prioritized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Lifemapper Geospatial Services</a:t>
            </a:r>
            <a:endParaRPr lang="en-US" dirty="0"/>
          </a:p>
        </p:txBody>
      </p:sp>
      <p:pic>
        <p:nvPicPr>
          <p:cNvPr id="2050" name="Picture 2" descr="C:\Users\beach\Desktop\specify 6-4 images\lifemapper images\lm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3999"/>
            <a:ext cx="3950378" cy="299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beach\Desktop\specify 6-4 images\lifemapper images\lm_ta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3631"/>
            <a:ext cx="393470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6924" y="5026925"/>
            <a:ext cx="609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Functional Integration for Modeling and Analysis Job Execution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52400"/>
            <a:ext cx="5486400" cy="73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1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Scatter Gather </a:t>
            </a:r>
            <a:r>
              <a:rPr lang="en-US" dirty="0" smtClean="0"/>
              <a:t>Reconcile--Specify 6.4</a:t>
            </a:r>
            <a:endParaRPr lang="en-US" dirty="0"/>
          </a:p>
        </p:txBody>
      </p:sp>
      <p:pic>
        <p:nvPicPr>
          <p:cNvPr id="4098" name="Picture 2" descr="C:\Users\beach\Desktop\specify 6-4 images\sgr images\sg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543800" cy="404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5624731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Partial Records in Specify </a:t>
            </a:r>
            <a:r>
              <a:rPr lang="en-US" dirty="0" err="1" smtClean="0"/>
              <a:t>WorkBench</a:t>
            </a:r>
            <a:r>
              <a:rPr lang="en-US" dirty="0" smtClean="0"/>
              <a:t> , </a:t>
            </a:r>
            <a:r>
              <a:rPr lang="en-US" dirty="0" err="1" smtClean="0"/>
              <a:t>Mex@MICH</a:t>
            </a:r>
            <a:r>
              <a:rPr lang="en-US" dirty="0" smtClean="0"/>
              <a:t>, 3-4 fields, colors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SGR Batch Query &amp; Match Summary</a:t>
            </a:r>
            <a:endParaRPr lang="en-US" dirty="0"/>
          </a:p>
        </p:txBody>
      </p:sp>
      <p:pic>
        <p:nvPicPr>
          <p:cNvPr id="6146" name="Picture 2" descr="C:\Users\beach\Desktop\specify 6-4 images\sgr images\sgr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4361"/>
            <a:ext cx="7467600" cy="412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5662135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Histogram of Goodness of Match for Partial Records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33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SGR Query &amp; Match Results</a:t>
            </a:r>
            <a:endParaRPr lang="en-US" dirty="0"/>
          </a:p>
        </p:txBody>
      </p:sp>
      <p:pic>
        <p:nvPicPr>
          <p:cNvPr id="5123" name="Picture 3" descr="C:\Users\beach\Desktop\specify 6-4 images\sgr images\sgr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40810"/>
            <a:ext cx="7467600" cy="414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5585975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Specify </a:t>
            </a:r>
            <a:r>
              <a:rPr lang="en-US" dirty="0" err="1" smtClean="0"/>
              <a:t>WorkBench</a:t>
            </a:r>
            <a:r>
              <a:rPr lang="en-US" dirty="0" smtClean="0"/>
              <a:t> Records Unsorted, color coded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SGR Query &amp; Match Results</a:t>
            </a:r>
          </a:p>
        </p:txBody>
      </p:sp>
      <p:pic>
        <p:nvPicPr>
          <p:cNvPr id="1026" name="Picture 2" descr="C:\Users\beach\Desktop\specify 6-4 images\sgr images\sg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6537"/>
            <a:ext cx="7417558" cy="40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5570307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Specify </a:t>
            </a:r>
            <a:r>
              <a:rPr lang="en-US" dirty="0" err="1" smtClean="0"/>
              <a:t>WorkBench</a:t>
            </a:r>
            <a:r>
              <a:rPr lang="en-US" dirty="0" smtClean="0"/>
              <a:t> Records Sorted by Goodness of Match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30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</a:t>
            </a:r>
            <a:r>
              <a:rPr lang="en-US" dirty="0" smtClean="0"/>
              <a:t>CO-</a:t>
            </a:r>
            <a:r>
              <a:rPr lang="en-US" dirty="0" err="1" smtClean="0"/>
              <a:t>DEvelopment</a:t>
            </a:r>
            <a:r>
              <a:rPr lang="en-US" dirty="0" smtClean="0"/>
              <a:t> Collaborations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57400"/>
            <a:ext cx="4953000" cy="3352791"/>
          </a:xfrm>
        </p:spPr>
        <p:txBody>
          <a:bodyPr/>
          <a:lstStyle/>
          <a:p>
            <a:r>
              <a:rPr lang="en-US" dirty="0" smtClean="0"/>
              <a:t>Harvard Herbarium</a:t>
            </a:r>
          </a:p>
          <a:p>
            <a:r>
              <a:rPr lang="en-US" dirty="0" smtClean="0"/>
              <a:t>Filtered Push</a:t>
            </a:r>
          </a:p>
          <a:p>
            <a:r>
              <a:rPr lang="en-US" dirty="0" smtClean="0"/>
              <a:t>Web Client and Portal</a:t>
            </a:r>
          </a:p>
          <a:p>
            <a:pPr lvl="1"/>
            <a:r>
              <a:rPr lang="en-US" dirty="0" smtClean="0"/>
              <a:t>NRM Stockholm (DINA Project), HUH, Ag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66" y="457200"/>
            <a:ext cx="8345272" cy="914391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Digitization </a:t>
            </a:r>
            <a:r>
              <a:rPr lang="en-US" sz="3100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Workflow with Specify, SGR, </a:t>
            </a:r>
            <a:r>
              <a:rPr lang="en-US" sz="3100" dirty="0" err="1" smtClean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GEOLocate</a:t>
            </a:r>
            <a:endParaRPr lang="en-US" dirty="0"/>
          </a:p>
        </p:txBody>
      </p:sp>
      <p:grpSp>
        <p:nvGrpSpPr>
          <p:cNvPr id="87" name="Group 86"/>
          <p:cNvGrpSpPr/>
          <p:nvPr/>
        </p:nvGrpSpPr>
        <p:grpSpPr>
          <a:xfrm>
            <a:off x="312296" y="1913062"/>
            <a:ext cx="8650286" cy="3497138"/>
            <a:chOff x="312296" y="2120211"/>
            <a:chExt cx="8650286" cy="3809540"/>
          </a:xfrm>
        </p:grpSpPr>
        <p:sp>
          <p:nvSpPr>
            <p:cNvPr id="5" name="Oval 4"/>
            <p:cNvSpPr/>
            <p:nvPr/>
          </p:nvSpPr>
          <p:spPr>
            <a:xfrm>
              <a:off x="4896846" y="4520020"/>
              <a:ext cx="292268" cy="398874"/>
            </a:xfrm>
            <a:prstGeom prst="ellipse">
              <a:avLst/>
            </a:prstGeom>
            <a:noFill/>
            <a:ln w="27940">
              <a:solidFill>
                <a:srgbClr val="34771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716" tIns="37358" rIns="74716" bIns="37358" anchor="ctr"/>
            <a:lstStyle/>
            <a:p>
              <a:pPr algn="ctr" defTabSz="233486">
                <a:defRPr/>
              </a:pPr>
              <a:r>
                <a:rPr lang="en-US" b="1" dirty="0">
                  <a:solidFill>
                    <a:srgbClr val="34771B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7738458" y="4495327"/>
              <a:ext cx="290813" cy="398874"/>
            </a:xfrm>
            <a:prstGeom prst="ellipse">
              <a:avLst/>
            </a:prstGeom>
            <a:noFill/>
            <a:ln w="2794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716" tIns="37358" rIns="74716" bIns="37358" anchor="ctr"/>
            <a:lstStyle/>
            <a:p>
              <a:pPr algn="ctr" defTabSz="233486">
                <a:defRPr/>
              </a:pPr>
              <a:r>
                <a:rPr lang="en-US" b="1" dirty="0">
                  <a:solidFill>
                    <a:srgbClr val="164C70"/>
                  </a:solidFill>
                  <a:cs typeface="Arial" pitchFamily="34" charset="0"/>
                </a:rPr>
                <a:t>K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6345386" y="4181720"/>
              <a:ext cx="293721" cy="398874"/>
            </a:xfrm>
            <a:prstGeom prst="ellipse">
              <a:avLst/>
            </a:prstGeom>
            <a:noFill/>
            <a:ln w="27940">
              <a:solidFill>
                <a:srgbClr val="34771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716" tIns="37358" rIns="74716" bIns="37358" anchor="ctr"/>
            <a:lstStyle/>
            <a:p>
              <a:pPr algn="ctr" defTabSz="233486">
                <a:defRPr/>
              </a:pPr>
              <a:r>
                <a:rPr lang="en-US" b="1" dirty="0">
                  <a:solidFill>
                    <a:srgbClr val="34771B"/>
                  </a:solidFill>
                  <a:cs typeface="Arial" pitchFamily="34" charset="0"/>
                </a:rPr>
                <a:t>I</a:t>
              </a:r>
              <a:endParaRPr lang="en-US" sz="900" b="1" dirty="0">
                <a:solidFill>
                  <a:srgbClr val="34771B"/>
                </a:solidFill>
                <a:cs typeface="Arial" pitchFamily="34" charset="0"/>
              </a:endParaRPr>
            </a:p>
          </p:txBody>
        </p:sp>
        <p:cxnSp>
          <p:nvCxnSpPr>
            <p:cNvPr id="8" name="Straight Arrow Connector 7"/>
            <p:cNvCxnSpPr>
              <a:stCxn id="5" idx="7"/>
              <a:endCxn id="13" idx="2"/>
            </p:cNvCxnSpPr>
            <p:nvPr/>
          </p:nvCxnSpPr>
          <p:spPr>
            <a:xfrm flipV="1">
              <a:off x="5146312" y="4396471"/>
              <a:ext cx="430004" cy="181963"/>
            </a:xfrm>
            <a:prstGeom prst="straightConnector1">
              <a:avLst/>
            </a:prstGeom>
            <a:ln w="41275">
              <a:solidFill>
                <a:srgbClr val="34771B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6" idx="1"/>
              <a:endCxn id="7" idx="6"/>
            </p:cNvCxnSpPr>
            <p:nvPr/>
          </p:nvCxnSpPr>
          <p:spPr>
            <a:xfrm flipH="1" flipV="1">
              <a:off x="6639107" y="4381156"/>
              <a:ext cx="1141940" cy="172585"/>
            </a:xfrm>
            <a:prstGeom prst="straightConnector1">
              <a:avLst/>
            </a:prstGeom>
            <a:ln w="41275">
              <a:solidFill>
                <a:schemeClr val="accent3">
                  <a:lumMod val="50000"/>
                </a:schemeClr>
              </a:solidFill>
              <a:prstDash val="sysDash"/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04"/>
            <p:cNvSpPr txBox="1">
              <a:spLocks noChangeArrowheads="1"/>
            </p:cNvSpPr>
            <p:nvPr/>
          </p:nvSpPr>
          <p:spPr bwMode="auto">
            <a:xfrm>
              <a:off x="1600834" y="5161501"/>
              <a:ext cx="2731744" cy="244718"/>
            </a:xfrm>
            <a:prstGeom prst="rect">
              <a:avLst/>
            </a:prstGeom>
            <a:noFill/>
            <a:ln w="27940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380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1F497D">
                      <a:lumMod val="75000"/>
                    </a:srgbClr>
                  </a:solidFill>
                  <a:latin typeface="Calibri" pitchFamily="34" charset="0"/>
                </a:rPr>
                <a:t>Specimen handling</a:t>
              </a:r>
            </a:p>
          </p:txBody>
        </p:sp>
        <p:sp>
          <p:nvSpPr>
            <p:cNvPr id="11" name="TextBox 106"/>
            <p:cNvSpPr txBox="1">
              <a:spLocks noChangeArrowheads="1"/>
            </p:cNvSpPr>
            <p:nvPr/>
          </p:nvSpPr>
          <p:spPr bwMode="auto">
            <a:xfrm>
              <a:off x="1600834" y="5629273"/>
              <a:ext cx="2731744" cy="244718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380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solidFill>
                    <a:srgbClr val="1F497D">
                      <a:lumMod val="75000"/>
                    </a:srgbClr>
                  </a:solidFill>
                  <a:latin typeface="Calibri" pitchFamily="34" charset="0"/>
                </a:rPr>
                <a:t>Data processing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789651" y="5070930"/>
              <a:ext cx="1207830" cy="0"/>
            </a:xfrm>
            <a:prstGeom prst="straightConnector1">
              <a:avLst/>
            </a:prstGeom>
            <a:ln w="41275">
              <a:solidFill>
                <a:srgbClr val="164C7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5576317" y="4197034"/>
              <a:ext cx="290813" cy="398874"/>
            </a:xfrm>
            <a:prstGeom prst="ellipse">
              <a:avLst/>
            </a:prstGeom>
            <a:noFill/>
            <a:ln w="27940">
              <a:solidFill>
                <a:srgbClr val="34771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716" tIns="37358" rIns="74716" bIns="37358" anchor="ctr"/>
            <a:lstStyle/>
            <a:p>
              <a:pPr algn="ctr" defTabSz="233486">
                <a:defRPr/>
              </a:pPr>
              <a:r>
                <a:rPr lang="en-US" b="1" dirty="0">
                  <a:solidFill>
                    <a:srgbClr val="34771B"/>
                  </a:solidFill>
                  <a:cs typeface="Arial" pitchFamily="34" charset="0"/>
                </a:rPr>
                <a:t>H</a:t>
              </a:r>
            </a:p>
          </p:txBody>
        </p:sp>
        <p:cxnSp>
          <p:nvCxnSpPr>
            <p:cNvPr id="14" name="Straight Arrow Connector 13"/>
            <p:cNvCxnSpPr>
              <a:stCxn id="13" idx="6"/>
              <a:endCxn id="7" idx="2"/>
            </p:cNvCxnSpPr>
            <p:nvPr/>
          </p:nvCxnSpPr>
          <p:spPr>
            <a:xfrm flipV="1">
              <a:off x="5867130" y="4381156"/>
              <a:ext cx="478256" cy="15314"/>
            </a:xfrm>
            <a:prstGeom prst="straightConnector1">
              <a:avLst/>
            </a:prstGeom>
            <a:ln w="41275">
              <a:solidFill>
                <a:srgbClr val="34771B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6997481" y="4871494"/>
              <a:ext cx="290813" cy="398874"/>
            </a:xfrm>
            <a:prstGeom prst="ellipse">
              <a:avLst/>
            </a:prstGeom>
            <a:noFill/>
            <a:ln w="2794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716" tIns="37358" rIns="74716" bIns="37358" anchor="ctr"/>
            <a:lstStyle/>
            <a:p>
              <a:pPr algn="ctr" defTabSz="233486">
                <a:defRPr/>
              </a:pPr>
              <a:r>
                <a:rPr lang="en-US" b="1" dirty="0">
                  <a:solidFill>
                    <a:srgbClr val="164C70"/>
                  </a:solidFill>
                  <a:cs typeface="Arial" pitchFamily="34" charset="0"/>
                </a:rPr>
                <a:t>J</a:t>
              </a:r>
            </a:p>
          </p:txBody>
        </p:sp>
        <p:cxnSp>
          <p:nvCxnSpPr>
            <p:cNvPr id="16" name="Straight Connector 15"/>
            <p:cNvCxnSpPr>
              <a:stCxn id="15" idx="6"/>
              <a:endCxn id="6" idx="3"/>
            </p:cNvCxnSpPr>
            <p:nvPr/>
          </p:nvCxnSpPr>
          <p:spPr>
            <a:xfrm flipV="1">
              <a:off x="7288294" y="4835787"/>
              <a:ext cx="492753" cy="235143"/>
            </a:xfrm>
            <a:prstGeom prst="line">
              <a:avLst/>
            </a:prstGeom>
            <a:ln w="41275">
              <a:solidFill>
                <a:schemeClr val="accent6">
                  <a:lumMod val="75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3"/>
            <p:cNvGrpSpPr/>
            <p:nvPr/>
          </p:nvGrpSpPr>
          <p:grpSpPr bwMode="auto">
            <a:xfrm>
              <a:off x="365630" y="3302440"/>
              <a:ext cx="632775" cy="598579"/>
              <a:chOff x="-457547" y="257474"/>
              <a:chExt cx="4380986" cy="814157"/>
            </a:xfrm>
            <a:solidFill>
              <a:srgbClr val="164C70"/>
            </a:solidFill>
          </p:grpSpPr>
          <p:sp>
            <p:nvSpPr>
              <p:cNvPr id="83" name="Rounded Rectangle 4"/>
              <p:cNvSpPr/>
              <p:nvPr/>
            </p:nvSpPr>
            <p:spPr>
              <a:xfrm>
                <a:off x="-457547" y="257474"/>
                <a:ext cx="4380986" cy="814157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4" name="Rounded Rectangle 4"/>
              <p:cNvSpPr/>
              <p:nvPr/>
            </p:nvSpPr>
            <p:spPr>
              <a:xfrm>
                <a:off x="-28079" y="324890"/>
                <a:ext cx="3674873" cy="674076"/>
              </a:xfrm>
              <a:prstGeom prst="rect">
                <a:avLst/>
              </a:prstGeom>
              <a:solidFill>
                <a:srgbClr val="164C7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3843" tIns="0" rIns="103843" bIns="0" spcCol="1270"/>
              <a:lstStyle/>
              <a:p>
                <a:pPr algn="ctr" defTabSz="761962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600" dirty="0">
                    <a:solidFill>
                      <a:prstClr val="white"/>
                    </a:solidFill>
                  </a:rPr>
                  <a:t>Task A: </a:t>
                </a:r>
              </a:p>
              <a:p>
                <a:pPr algn="ctr" defTabSz="761962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600" dirty="0">
                    <a:solidFill>
                      <a:prstClr val="white"/>
                    </a:solidFill>
                  </a:rPr>
                  <a:t>Specimen Extraction &amp; Handling</a:t>
                </a:r>
              </a:p>
            </p:txBody>
          </p:sp>
        </p:grpSp>
        <p:grpSp>
          <p:nvGrpSpPr>
            <p:cNvPr id="18" name="Group 3"/>
            <p:cNvGrpSpPr/>
            <p:nvPr/>
          </p:nvGrpSpPr>
          <p:grpSpPr bwMode="auto">
            <a:xfrm>
              <a:off x="1082863" y="3302440"/>
              <a:ext cx="632775" cy="598579"/>
              <a:chOff x="-457547" y="257474"/>
              <a:chExt cx="4380986" cy="814157"/>
            </a:xfrm>
            <a:solidFill>
              <a:srgbClr val="164C70"/>
            </a:solidFill>
          </p:grpSpPr>
          <p:sp>
            <p:nvSpPr>
              <p:cNvPr id="81" name="Rounded Rectangle 4"/>
              <p:cNvSpPr/>
              <p:nvPr/>
            </p:nvSpPr>
            <p:spPr>
              <a:xfrm>
                <a:off x="-457547" y="257474"/>
                <a:ext cx="4380986" cy="814157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Rounded Rectangle 4"/>
              <p:cNvSpPr/>
              <p:nvPr/>
            </p:nvSpPr>
            <p:spPr>
              <a:xfrm>
                <a:off x="-28079" y="324890"/>
                <a:ext cx="3674873" cy="67407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3843" tIns="0" rIns="103843" bIns="0" spcCol="1270"/>
              <a:lstStyle/>
              <a:p>
                <a:pPr algn="ctr" defTabSz="761962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600" dirty="0">
                    <a:solidFill>
                      <a:prstClr val="white"/>
                    </a:solidFill>
                  </a:rPr>
                  <a:t>Task B: </a:t>
                </a:r>
              </a:p>
              <a:p>
                <a:pPr algn="ctr" defTabSz="761962">
                  <a:lnSpc>
                    <a:spcPct val="90000"/>
                  </a:lnSpc>
                  <a:spcBef>
                    <a:spcPts val="188"/>
                  </a:spcBef>
                  <a:spcAft>
                    <a:spcPct val="35000"/>
                  </a:spcAft>
                  <a:defRPr/>
                </a:pPr>
                <a:r>
                  <a:rPr lang="en-US" sz="600" dirty="0" err="1">
                    <a:solidFill>
                      <a:prstClr val="white"/>
                    </a:solidFill>
                  </a:rPr>
                  <a:t>Barcoding</a:t>
                </a:r>
                <a:endParaRPr lang="en-US" sz="600" dirty="0">
                  <a:solidFill>
                    <a:prstClr val="white"/>
                  </a:solidFill>
                </a:endParaRPr>
              </a:p>
              <a:p>
                <a:pPr algn="ctr" defTabSz="761962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6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 bwMode="auto">
            <a:xfrm>
              <a:off x="1792343" y="3302440"/>
              <a:ext cx="632775" cy="598579"/>
              <a:chOff x="-457547" y="257474"/>
              <a:chExt cx="4380986" cy="814157"/>
            </a:xfrm>
            <a:solidFill>
              <a:srgbClr val="164C70"/>
            </a:solidFill>
          </p:grpSpPr>
          <p:sp>
            <p:nvSpPr>
              <p:cNvPr id="79" name="Rounded Rectangle 4"/>
              <p:cNvSpPr/>
              <p:nvPr/>
            </p:nvSpPr>
            <p:spPr>
              <a:xfrm>
                <a:off x="-457547" y="257474"/>
                <a:ext cx="4380986" cy="814157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0" name="Rounded Rectangle 4"/>
              <p:cNvSpPr/>
              <p:nvPr/>
            </p:nvSpPr>
            <p:spPr>
              <a:xfrm>
                <a:off x="-28079" y="324890"/>
                <a:ext cx="3674873" cy="67407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3843" tIns="0" rIns="103843" bIns="0" spcCol="1270"/>
              <a:lstStyle/>
              <a:p>
                <a:pPr algn="ctr" defTabSz="761962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600" dirty="0">
                    <a:solidFill>
                      <a:prstClr val="white"/>
                    </a:solidFill>
                  </a:rPr>
                  <a:t>Task C:</a:t>
                </a:r>
              </a:p>
              <a:p>
                <a:pPr algn="ctr" defTabSz="761962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600" dirty="0">
                    <a:solidFill>
                      <a:prstClr val="white"/>
                    </a:solidFill>
                  </a:rPr>
                  <a:t> Image Capture </a:t>
                </a:r>
              </a:p>
            </p:txBody>
          </p:sp>
        </p:grpSp>
        <p:grpSp>
          <p:nvGrpSpPr>
            <p:cNvPr id="20" name="Group 3"/>
            <p:cNvGrpSpPr/>
            <p:nvPr/>
          </p:nvGrpSpPr>
          <p:grpSpPr bwMode="auto">
            <a:xfrm>
              <a:off x="2509576" y="3302440"/>
              <a:ext cx="632775" cy="598579"/>
              <a:chOff x="-457547" y="257474"/>
              <a:chExt cx="4380986" cy="814157"/>
            </a:xfrm>
            <a:solidFill>
              <a:srgbClr val="C00000"/>
            </a:solidFill>
          </p:grpSpPr>
          <p:sp>
            <p:nvSpPr>
              <p:cNvPr id="77" name="Rounded Rectangle 4"/>
              <p:cNvSpPr/>
              <p:nvPr/>
            </p:nvSpPr>
            <p:spPr>
              <a:xfrm>
                <a:off x="-457547" y="257474"/>
                <a:ext cx="4380986" cy="814157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8" name="Rounded Rectangle 4"/>
              <p:cNvSpPr/>
              <p:nvPr/>
            </p:nvSpPr>
            <p:spPr>
              <a:xfrm>
                <a:off x="-28079" y="324890"/>
                <a:ext cx="3674873" cy="67407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3843" tIns="0" rIns="103843" bIns="0" spcCol="1270"/>
              <a:lstStyle/>
              <a:p>
                <a:pPr algn="ctr" defTabSz="761962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600" dirty="0">
                    <a:solidFill>
                      <a:prstClr val="white"/>
                    </a:solidFill>
                  </a:rPr>
                  <a:t>Task D: </a:t>
                </a:r>
              </a:p>
              <a:p>
                <a:pPr algn="ctr" defTabSz="761962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600" dirty="0">
                    <a:solidFill>
                      <a:prstClr val="white"/>
                    </a:solidFill>
                  </a:rPr>
                  <a:t>Pre-catalog Data Entry </a:t>
                </a:r>
                <a:endParaRPr lang="es-ES_tradnl" sz="6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" name="Group 3"/>
            <p:cNvGrpSpPr/>
            <p:nvPr/>
          </p:nvGrpSpPr>
          <p:grpSpPr bwMode="auto">
            <a:xfrm>
              <a:off x="3226810" y="3302440"/>
              <a:ext cx="632775" cy="598579"/>
              <a:chOff x="-457547" y="257474"/>
              <a:chExt cx="4380986" cy="814157"/>
            </a:xfrm>
            <a:solidFill>
              <a:srgbClr val="C00000"/>
            </a:solidFill>
          </p:grpSpPr>
          <p:sp>
            <p:nvSpPr>
              <p:cNvPr id="75" name="Rounded Rectangle 4"/>
              <p:cNvSpPr/>
              <p:nvPr/>
            </p:nvSpPr>
            <p:spPr>
              <a:xfrm>
                <a:off x="-457547" y="257474"/>
                <a:ext cx="4380986" cy="814157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Rounded Rectangle 4"/>
              <p:cNvSpPr/>
              <p:nvPr/>
            </p:nvSpPr>
            <p:spPr>
              <a:xfrm>
                <a:off x="-415795" y="324890"/>
                <a:ext cx="4253786" cy="67407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3843" tIns="0" rIns="103843" bIns="0" spcCol="1270"/>
              <a:lstStyle/>
              <a:p>
                <a:pPr algn="ctr" defTabSz="761962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600" dirty="0">
                    <a:solidFill>
                      <a:prstClr val="white"/>
                    </a:solidFill>
                  </a:rPr>
                  <a:t>Task E: </a:t>
                </a:r>
              </a:p>
              <a:p>
                <a:pPr algn="ctr" defTabSz="761962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600" dirty="0">
                    <a:solidFill>
                      <a:prstClr val="white"/>
                    </a:solidFill>
                  </a:rPr>
                  <a:t>Verification of Pre-catalog Data  </a:t>
                </a:r>
              </a:p>
            </p:txBody>
          </p:sp>
        </p:grpSp>
        <p:grpSp>
          <p:nvGrpSpPr>
            <p:cNvPr id="22" name="Group 3"/>
            <p:cNvGrpSpPr/>
            <p:nvPr/>
          </p:nvGrpSpPr>
          <p:grpSpPr bwMode="auto">
            <a:xfrm>
              <a:off x="3944044" y="3302440"/>
              <a:ext cx="632775" cy="598579"/>
              <a:chOff x="-457547" y="257474"/>
              <a:chExt cx="4380986" cy="814157"/>
            </a:xfrm>
            <a:solidFill>
              <a:srgbClr val="C00000"/>
            </a:solidFill>
          </p:grpSpPr>
          <p:sp>
            <p:nvSpPr>
              <p:cNvPr id="73" name="Rounded Rectangle 4"/>
              <p:cNvSpPr/>
              <p:nvPr/>
            </p:nvSpPr>
            <p:spPr>
              <a:xfrm>
                <a:off x="-457547" y="257474"/>
                <a:ext cx="4380986" cy="814157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Rounded Rectangle 4"/>
              <p:cNvSpPr/>
              <p:nvPr/>
            </p:nvSpPr>
            <p:spPr>
              <a:xfrm>
                <a:off x="-377021" y="324890"/>
                <a:ext cx="4023815" cy="67407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3843" tIns="0" rIns="103843" bIns="0" spcCol="1270"/>
              <a:lstStyle/>
              <a:p>
                <a:pPr algn="ctr" defTabSz="761962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600" dirty="0">
                    <a:solidFill>
                      <a:prstClr val="white"/>
                    </a:solidFill>
                  </a:rPr>
                  <a:t>Task F: </a:t>
                </a:r>
              </a:p>
              <a:p>
                <a:pPr algn="ctr" defTabSz="761962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600" dirty="0">
                    <a:solidFill>
                      <a:prstClr val="white"/>
                    </a:solidFill>
                  </a:rPr>
                  <a:t>Specimens Returned to collection</a:t>
                </a:r>
              </a:p>
            </p:txBody>
          </p:sp>
        </p:grpSp>
        <p:grpSp>
          <p:nvGrpSpPr>
            <p:cNvPr id="23" name="Group 3"/>
            <p:cNvGrpSpPr/>
            <p:nvPr/>
          </p:nvGrpSpPr>
          <p:grpSpPr bwMode="auto">
            <a:xfrm>
              <a:off x="4666445" y="3302440"/>
              <a:ext cx="635360" cy="598579"/>
              <a:chOff x="-475443" y="257474"/>
              <a:chExt cx="4398882" cy="814157"/>
            </a:xfrm>
            <a:solidFill>
              <a:srgbClr val="34771B"/>
            </a:solidFill>
          </p:grpSpPr>
          <p:sp>
            <p:nvSpPr>
              <p:cNvPr id="71" name="Rounded Rectangle 4"/>
              <p:cNvSpPr/>
              <p:nvPr/>
            </p:nvSpPr>
            <p:spPr>
              <a:xfrm>
                <a:off x="-457547" y="257474"/>
                <a:ext cx="4380986" cy="814157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2" name="Rounded Rectangle 4"/>
              <p:cNvSpPr/>
              <p:nvPr/>
            </p:nvSpPr>
            <p:spPr>
              <a:xfrm>
                <a:off x="-475443" y="324890"/>
                <a:ext cx="4253786" cy="67407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3843" tIns="0" rIns="103843" bIns="0" spcCol="1270"/>
              <a:lstStyle/>
              <a:p>
                <a:pPr algn="ctr">
                  <a:defRPr/>
                </a:pPr>
                <a:r>
                  <a:rPr lang="en-US" sz="600" dirty="0">
                    <a:solidFill>
                      <a:prstClr val="white"/>
                    </a:solidFill>
                  </a:rPr>
                  <a:t>Task G:</a:t>
                </a:r>
              </a:p>
              <a:p>
                <a:pPr algn="ctr">
                  <a:defRPr/>
                </a:pPr>
                <a:endParaRPr lang="en-US" sz="200" dirty="0">
                  <a:solidFill>
                    <a:prstClr val="white"/>
                  </a:solidFill>
                </a:endParaRP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en-US" sz="600" dirty="0">
                    <a:solidFill>
                      <a:prstClr val="white"/>
                    </a:solidFill>
                  </a:rPr>
                  <a:t>Search GBIF, SNIB for Matches</a:t>
                </a:r>
              </a:p>
            </p:txBody>
          </p:sp>
        </p:grpSp>
        <p:grpSp>
          <p:nvGrpSpPr>
            <p:cNvPr id="24" name="Group 3"/>
            <p:cNvGrpSpPr/>
            <p:nvPr/>
          </p:nvGrpSpPr>
          <p:grpSpPr bwMode="auto">
            <a:xfrm>
              <a:off x="5386264" y="3302440"/>
              <a:ext cx="632775" cy="598579"/>
              <a:chOff x="-457547" y="257474"/>
              <a:chExt cx="4380986" cy="814157"/>
            </a:xfrm>
            <a:solidFill>
              <a:srgbClr val="34771B"/>
            </a:solidFill>
          </p:grpSpPr>
          <p:sp>
            <p:nvSpPr>
              <p:cNvPr id="69" name="Rounded Rectangle 4"/>
              <p:cNvSpPr/>
              <p:nvPr/>
            </p:nvSpPr>
            <p:spPr>
              <a:xfrm>
                <a:off x="-457547" y="257474"/>
                <a:ext cx="4380986" cy="814157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Rounded Rectangle 4"/>
              <p:cNvSpPr/>
              <p:nvPr/>
            </p:nvSpPr>
            <p:spPr>
              <a:xfrm>
                <a:off x="-28079" y="324890"/>
                <a:ext cx="3674873" cy="67407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3843" tIns="0" rIns="103843" bIns="0" spcCol="1270"/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n-US" sz="600" dirty="0">
                    <a:solidFill>
                      <a:prstClr val="white"/>
                    </a:solidFill>
                    <a:cs typeface="Arial" pitchFamily="34" charset="0"/>
                  </a:rPr>
                  <a:t>Task H: 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endParaRPr lang="en-US" sz="200" dirty="0">
                  <a:solidFill>
                    <a:prstClr val="white"/>
                  </a:solidFill>
                  <a:cs typeface="Arial" pitchFamily="34" charset="0"/>
                </a:endParaRP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en-US" sz="600" dirty="0">
                    <a:solidFill>
                      <a:prstClr val="white"/>
                    </a:solidFill>
                  </a:rPr>
                  <a:t>Evaluate Matching Records</a:t>
                </a:r>
              </a:p>
            </p:txBody>
          </p:sp>
        </p:grpSp>
        <p:grpSp>
          <p:nvGrpSpPr>
            <p:cNvPr id="25" name="Group 3"/>
            <p:cNvGrpSpPr/>
            <p:nvPr/>
          </p:nvGrpSpPr>
          <p:grpSpPr bwMode="auto">
            <a:xfrm>
              <a:off x="6081679" y="3312998"/>
              <a:ext cx="632775" cy="598579"/>
              <a:chOff x="-457547" y="257474"/>
              <a:chExt cx="4380986" cy="814157"/>
            </a:xfrm>
            <a:solidFill>
              <a:srgbClr val="34771B"/>
            </a:solidFill>
          </p:grpSpPr>
          <p:sp>
            <p:nvSpPr>
              <p:cNvPr id="67" name="Rounded Rectangle 4"/>
              <p:cNvSpPr/>
              <p:nvPr/>
            </p:nvSpPr>
            <p:spPr>
              <a:xfrm>
                <a:off x="-457547" y="257474"/>
                <a:ext cx="4380986" cy="814157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8" name="Rounded Rectangle 4"/>
              <p:cNvSpPr/>
              <p:nvPr/>
            </p:nvSpPr>
            <p:spPr>
              <a:xfrm>
                <a:off x="-28079" y="324890"/>
                <a:ext cx="3800459" cy="67407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3843" tIns="0" rIns="103843" bIns="0" spcCol="1270"/>
              <a:lstStyle/>
              <a:p>
                <a:pPr algn="ctr">
                  <a:defRPr/>
                </a:pPr>
                <a:r>
                  <a:rPr lang="en-US" sz="600" dirty="0">
                    <a:solidFill>
                      <a:prstClr val="white"/>
                    </a:solidFill>
                    <a:cs typeface="Arial" pitchFamily="34" charset="0"/>
                  </a:rPr>
                  <a:t>Task Eye: </a:t>
                </a:r>
              </a:p>
              <a:p>
                <a:pPr algn="ctr">
                  <a:defRPr/>
                </a:pPr>
                <a:endParaRPr lang="en-US" sz="200" dirty="0">
                  <a:solidFill>
                    <a:prstClr val="white"/>
                  </a:solidFill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en-US" sz="600" dirty="0">
                    <a:solidFill>
                      <a:prstClr val="white"/>
                    </a:solidFill>
                  </a:rPr>
                  <a:t>Copy  Re-Use Data</a:t>
                </a:r>
              </a:p>
            </p:txBody>
          </p:sp>
        </p:grpSp>
        <p:grpSp>
          <p:nvGrpSpPr>
            <p:cNvPr id="26" name="Group 3"/>
            <p:cNvGrpSpPr/>
            <p:nvPr/>
          </p:nvGrpSpPr>
          <p:grpSpPr bwMode="auto">
            <a:xfrm>
              <a:off x="7552619" y="3335910"/>
              <a:ext cx="595440" cy="565108"/>
              <a:chOff x="-457547" y="257474"/>
              <a:chExt cx="4380986" cy="1017175"/>
            </a:xfrm>
            <a:solidFill>
              <a:srgbClr val="7030A0"/>
            </a:solidFill>
          </p:grpSpPr>
          <p:sp>
            <p:nvSpPr>
              <p:cNvPr id="65" name="Rounded Rectangle 4"/>
              <p:cNvSpPr/>
              <p:nvPr/>
            </p:nvSpPr>
            <p:spPr>
              <a:xfrm>
                <a:off x="-457547" y="257474"/>
                <a:ext cx="4380986" cy="1017175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6" name="Rounded Rectangle 4"/>
              <p:cNvSpPr/>
              <p:nvPr/>
            </p:nvSpPr>
            <p:spPr>
              <a:xfrm>
                <a:off x="-28078" y="324891"/>
                <a:ext cx="3674874" cy="66832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3843" tIns="0" rIns="103843" bIns="0" spcCol="1270"/>
              <a:lstStyle/>
              <a:p>
                <a:pPr algn="ctr" defTabSz="36320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600" dirty="0">
                    <a:solidFill>
                      <a:prstClr val="white"/>
                    </a:solidFill>
                    <a:cs typeface="Arial" pitchFamily="34" charset="0"/>
                  </a:rPr>
                  <a:t>Task K: </a:t>
                </a:r>
              </a:p>
              <a:p>
                <a:pPr algn="ctr" defTabSz="36320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600" dirty="0" err="1">
                    <a:solidFill>
                      <a:prstClr val="white"/>
                    </a:solidFill>
                    <a:cs typeface="Arial" pitchFamily="34" charset="0"/>
                  </a:rPr>
                  <a:t>Georefer-ence</a:t>
                </a:r>
                <a:r>
                  <a:rPr lang="en-US" sz="600" dirty="0">
                    <a:solidFill>
                      <a:prstClr val="white"/>
                    </a:solidFill>
                    <a:cs typeface="Arial" pitchFamily="34" charset="0"/>
                  </a:rPr>
                  <a:t> </a:t>
                </a:r>
              </a:p>
            </p:txBody>
          </p:sp>
        </p:grpSp>
        <p:grpSp>
          <p:nvGrpSpPr>
            <p:cNvPr id="27" name="Group 3"/>
            <p:cNvGrpSpPr/>
            <p:nvPr/>
          </p:nvGrpSpPr>
          <p:grpSpPr bwMode="auto">
            <a:xfrm>
              <a:off x="6816854" y="3348043"/>
              <a:ext cx="577400" cy="563533"/>
              <a:chOff x="-457547" y="257474"/>
              <a:chExt cx="4380986" cy="101717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63" name="Rounded Rectangle 4"/>
              <p:cNvSpPr/>
              <p:nvPr/>
            </p:nvSpPr>
            <p:spPr>
              <a:xfrm>
                <a:off x="-457547" y="257474"/>
                <a:ext cx="4380986" cy="1017173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4" name="Rounded Rectangle 4"/>
              <p:cNvSpPr/>
              <p:nvPr/>
            </p:nvSpPr>
            <p:spPr>
              <a:xfrm>
                <a:off x="-121610" y="274841"/>
                <a:ext cx="3958753" cy="87111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3843" tIns="0" rIns="103843" bIns="0" spcCol="1270"/>
              <a:lstStyle/>
              <a:p>
                <a:pPr algn="ctr" defTabSz="36320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600" dirty="0">
                    <a:solidFill>
                      <a:prstClr val="white"/>
                    </a:solidFill>
                    <a:cs typeface="Arial" pitchFamily="34" charset="0"/>
                  </a:rPr>
                  <a:t>Task J: </a:t>
                </a:r>
              </a:p>
              <a:p>
                <a:pPr algn="ctr" defTabSz="36320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600" dirty="0">
                    <a:solidFill>
                      <a:prstClr val="white"/>
                    </a:solidFill>
                    <a:cs typeface="Arial" pitchFamily="34" charset="0"/>
                  </a:rPr>
                  <a:t>Data Keystroke Entry</a:t>
                </a: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4118177" y="4515843"/>
              <a:ext cx="292268" cy="398874"/>
            </a:xfrm>
            <a:prstGeom prst="ellipse">
              <a:avLst/>
            </a:prstGeom>
            <a:noFill/>
            <a:ln w="2794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716" tIns="37358" rIns="74716" bIns="37358" anchor="ctr"/>
            <a:lstStyle/>
            <a:p>
              <a:pPr algn="ctr" defTabSz="233486">
                <a:defRPr/>
              </a:pPr>
              <a:r>
                <a:rPr lang="en-US" b="1" dirty="0">
                  <a:solidFill>
                    <a:srgbClr val="164C70"/>
                  </a:solidFill>
                  <a:cs typeface="Arial" pitchFamily="34" charset="0"/>
                </a:rPr>
                <a:t>F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1268032" y="4515843"/>
              <a:ext cx="292268" cy="398874"/>
            </a:xfrm>
            <a:prstGeom prst="ellipse">
              <a:avLst/>
            </a:prstGeom>
            <a:noFill/>
            <a:ln w="27940">
              <a:solidFill>
                <a:srgbClr val="164C7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716" tIns="37358" rIns="74716" bIns="37358" anchor="ctr"/>
            <a:lstStyle/>
            <a:p>
              <a:pPr algn="ctr" defTabSz="233486">
                <a:defRPr/>
              </a:pPr>
              <a:r>
                <a:rPr lang="en-US" b="1" dirty="0">
                  <a:solidFill>
                    <a:srgbClr val="164C70"/>
                  </a:solidFill>
                  <a:cs typeface="Arial" pitchFamily="34" charset="0"/>
                </a:rPr>
                <a:t>B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2043503" y="4515843"/>
              <a:ext cx="292267" cy="398874"/>
            </a:xfrm>
            <a:prstGeom prst="ellipse">
              <a:avLst/>
            </a:prstGeom>
            <a:noFill/>
            <a:ln w="27940">
              <a:solidFill>
                <a:srgbClr val="164C7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716" tIns="37358" rIns="74716" bIns="37358" anchor="ctr"/>
            <a:lstStyle/>
            <a:p>
              <a:pPr algn="ctr" defTabSz="233486">
                <a:defRPr/>
              </a:pPr>
              <a:r>
                <a:rPr lang="en-US" b="1" dirty="0">
                  <a:solidFill>
                    <a:srgbClr val="164C70"/>
                  </a:solidFill>
                  <a:cs typeface="Arial" pitchFamily="34" charset="0"/>
                </a:rPr>
                <a:t>C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2757105" y="4515843"/>
              <a:ext cx="290813" cy="398874"/>
            </a:xfrm>
            <a:prstGeom prst="ellipse">
              <a:avLst/>
            </a:prstGeom>
            <a:noFill/>
            <a:ln w="2794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716" tIns="37358" rIns="74716" bIns="37358" anchor="ctr"/>
            <a:lstStyle/>
            <a:p>
              <a:pPr algn="ctr" defTabSz="233486">
                <a:defRPr/>
              </a:pPr>
              <a:r>
                <a:rPr lang="en-US" b="1" dirty="0">
                  <a:solidFill>
                    <a:srgbClr val="164C70"/>
                  </a:solidFill>
                  <a:cs typeface="Arial" pitchFamily="34" charset="0"/>
                </a:rPr>
                <a:t>D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3439775" y="4515843"/>
              <a:ext cx="290813" cy="398874"/>
            </a:xfrm>
            <a:prstGeom prst="ellipse">
              <a:avLst/>
            </a:prstGeom>
            <a:noFill/>
            <a:ln w="2794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716" tIns="37358" rIns="74716" bIns="37358" anchor="ctr"/>
            <a:lstStyle/>
            <a:p>
              <a:pPr algn="ctr" defTabSz="233486">
                <a:defRPr/>
              </a:pPr>
              <a:r>
                <a:rPr lang="en-US" b="1" dirty="0">
                  <a:solidFill>
                    <a:srgbClr val="164C70"/>
                  </a:solidFill>
                  <a:cs typeface="Arial" pitchFamily="34" charset="0"/>
                </a:rPr>
                <a:t>E</a:t>
              </a:r>
            </a:p>
          </p:txBody>
        </p:sp>
        <p:cxnSp>
          <p:nvCxnSpPr>
            <p:cNvPr id="33" name="Straight Connector 32"/>
            <p:cNvCxnSpPr>
              <a:stCxn id="41" idx="6"/>
              <a:endCxn id="29" idx="2"/>
            </p:cNvCxnSpPr>
            <p:nvPr/>
          </p:nvCxnSpPr>
          <p:spPr>
            <a:xfrm>
              <a:off x="812564" y="4715280"/>
              <a:ext cx="455468" cy="0"/>
            </a:xfrm>
            <a:prstGeom prst="line">
              <a:avLst/>
            </a:prstGeom>
            <a:ln w="41275" cmpd="sng">
              <a:solidFill>
                <a:srgbClr val="164C7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9" idx="6"/>
              <a:endCxn id="30" idx="2"/>
            </p:cNvCxnSpPr>
            <p:nvPr/>
          </p:nvCxnSpPr>
          <p:spPr>
            <a:xfrm>
              <a:off x="1560300" y="4715280"/>
              <a:ext cx="483203" cy="0"/>
            </a:xfrm>
            <a:prstGeom prst="line">
              <a:avLst/>
            </a:prstGeom>
            <a:ln w="41275" cmpd="sng">
              <a:solidFill>
                <a:srgbClr val="164C7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8" idx="6"/>
              <a:endCxn id="5" idx="2"/>
            </p:cNvCxnSpPr>
            <p:nvPr/>
          </p:nvCxnSpPr>
          <p:spPr>
            <a:xfrm>
              <a:off x="4410444" y="4715280"/>
              <a:ext cx="486402" cy="4177"/>
            </a:xfrm>
            <a:prstGeom prst="line">
              <a:avLst/>
            </a:prstGeom>
            <a:ln w="41275">
              <a:solidFill>
                <a:srgbClr val="C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102393" y="5295149"/>
              <a:ext cx="999785" cy="8359"/>
            </a:xfrm>
            <a:prstGeom prst="line">
              <a:avLst/>
            </a:prstGeom>
            <a:ln w="34925" cmpd="sng">
              <a:solidFill>
                <a:schemeClr val="tx2">
                  <a:lumMod val="75000"/>
                </a:schemeClr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102393" y="5770209"/>
              <a:ext cx="1002230" cy="0"/>
            </a:xfrm>
            <a:prstGeom prst="line">
              <a:avLst/>
            </a:prstGeom>
            <a:ln w="34925">
              <a:solidFill>
                <a:schemeClr val="tx2">
                  <a:lumMod val="75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ight Brace 37"/>
            <p:cNvSpPr/>
            <p:nvPr/>
          </p:nvSpPr>
          <p:spPr>
            <a:xfrm rot="16200000">
              <a:off x="5592128" y="2145693"/>
              <a:ext cx="154559" cy="2046456"/>
            </a:xfrm>
            <a:prstGeom prst="rightBrace">
              <a:avLst/>
            </a:prstGeom>
            <a:ln w="27940">
              <a:solidFill>
                <a:srgbClr val="34771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74716" tIns="37358" rIns="74716" bIns="37358"/>
            <a:lstStyle/>
            <a:p>
              <a:pPr algn="ctr" defTabSz="233486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TextBox 408"/>
            <p:cNvSpPr txBox="1">
              <a:spLocks noChangeArrowheads="1"/>
            </p:cNvSpPr>
            <p:nvPr/>
          </p:nvSpPr>
          <p:spPr bwMode="auto">
            <a:xfrm>
              <a:off x="312296" y="2469142"/>
              <a:ext cx="2340276" cy="460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380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b="1" dirty="0">
                  <a:solidFill>
                    <a:srgbClr val="164C70"/>
                  </a:solidFill>
                  <a:cs typeface="Arial" charset="0"/>
                </a:rPr>
                <a:t>Specimen Handling &amp; </a:t>
              </a:r>
            </a:p>
            <a:p>
              <a:pPr algn="ctr" defTabSz="91380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b="1" dirty="0">
                  <a:solidFill>
                    <a:srgbClr val="164C70"/>
                  </a:solidFill>
                  <a:cs typeface="Arial" charset="0"/>
                </a:rPr>
                <a:t>Image Acquisition </a:t>
              </a:r>
            </a:p>
          </p:txBody>
        </p:sp>
        <p:sp>
          <p:nvSpPr>
            <p:cNvPr id="40" name="TextBox 409"/>
            <p:cNvSpPr txBox="1">
              <a:spLocks noChangeArrowheads="1"/>
            </p:cNvSpPr>
            <p:nvPr/>
          </p:nvSpPr>
          <p:spPr bwMode="auto">
            <a:xfrm>
              <a:off x="4670117" y="2646056"/>
              <a:ext cx="2150408" cy="460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380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srgbClr val="34771B"/>
                  </a:solidFill>
                  <a:latin typeface="Calibri" pitchFamily="34" charset="0"/>
                </a:rPr>
                <a:t>Scatter, Gather &amp; Reconcile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520297" y="4515843"/>
              <a:ext cx="292267" cy="398874"/>
            </a:xfrm>
            <a:prstGeom prst="ellipse">
              <a:avLst/>
            </a:prstGeom>
            <a:noFill/>
            <a:ln w="27940">
              <a:solidFill>
                <a:srgbClr val="164C7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716" tIns="37358" rIns="74716" bIns="37358" anchor="ctr"/>
            <a:lstStyle/>
            <a:p>
              <a:pPr algn="ctr" defTabSz="233486">
                <a:defRPr/>
              </a:pPr>
              <a:r>
                <a:rPr lang="en-US" b="1" dirty="0">
                  <a:solidFill>
                    <a:srgbClr val="164C70"/>
                  </a:solidFill>
                  <a:cs typeface="Arial" pitchFamily="34" charset="0"/>
                </a:rPr>
                <a:t>A</a:t>
              </a:r>
            </a:p>
          </p:txBody>
        </p:sp>
        <p:sp>
          <p:nvSpPr>
            <p:cNvPr id="42" name="TextBox 85"/>
            <p:cNvSpPr txBox="1">
              <a:spLocks noChangeArrowheads="1"/>
            </p:cNvSpPr>
            <p:nvPr/>
          </p:nvSpPr>
          <p:spPr bwMode="auto">
            <a:xfrm>
              <a:off x="5511904" y="4539892"/>
              <a:ext cx="1666964" cy="374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380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34771B"/>
                  </a:solidFill>
                </a:rPr>
                <a:t>Matches found - Copy</a:t>
              </a:r>
            </a:p>
          </p:txBody>
        </p:sp>
        <p:sp>
          <p:nvSpPr>
            <p:cNvPr id="43" name="TextBox 86"/>
            <p:cNvSpPr txBox="1">
              <a:spLocks noChangeArrowheads="1"/>
            </p:cNvSpPr>
            <p:nvPr/>
          </p:nvSpPr>
          <p:spPr bwMode="auto">
            <a:xfrm>
              <a:off x="5799674" y="5267574"/>
              <a:ext cx="1344220" cy="66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462088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380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64C70"/>
                  </a:solidFill>
                </a:rPr>
                <a:t>No Matches – Keystroke from label Image</a:t>
              </a:r>
            </a:p>
          </p:txBody>
        </p:sp>
        <p:cxnSp>
          <p:nvCxnSpPr>
            <p:cNvPr id="44" name="Straight Connector 43"/>
            <p:cNvCxnSpPr>
              <a:stCxn id="30" idx="6"/>
              <a:endCxn id="31" idx="2"/>
            </p:cNvCxnSpPr>
            <p:nvPr/>
          </p:nvCxnSpPr>
          <p:spPr>
            <a:xfrm>
              <a:off x="2335770" y="4715280"/>
              <a:ext cx="421335" cy="0"/>
            </a:xfrm>
            <a:prstGeom prst="line">
              <a:avLst/>
            </a:prstGeom>
            <a:ln w="41275">
              <a:solidFill>
                <a:srgbClr val="164C7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1" idx="6"/>
              <a:endCxn id="32" idx="2"/>
            </p:cNvCxnSpPr>
            <p:nvPr/>
          </p:nvCxnSpPr>
          <p:spPr>
            <a:xfrm>
              <a:off x="3047918" y="4715280"/>
              <a:ext cx="391856" cy="0"/>
            </a:xfrm>
            <a:prstGeom prst="line">
              <a:avLst/>
            </a:prstGeom>
            <a:ln w="41275">
              <a:solidFill>
                <a:srgbClr val="C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2" idx="6"/>
              <a:endCxn id="28" idx="2"/>
            </p:cNvCxnSpPr>
            <p:nvPr/>
          </p:nvCxnSpPr>
          <p:spPr>
            <a:xfrm>
              <a:off x="3730588" y="4715280"/>
              <a:ext cx="387589" cy="0"/>
            </a:xfrm>
            <a:prstGeom prst="line">
              <a:avLst/>
            </a:prstGeom>
            <a:ln w="41275">
              <a:solidFill>
                <a:srgbClr val="C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08"/>
            <p:cNvSpPr txBox="1">
              <a:spLocks noChangeArrowheads="1"/>
            </p:cNvSpPr>
            <p:nvPr/>
          </p:nvSpPr>
          <p:spPr bwMode="auto">
            <a:xfrm>
              <a:off x="2569437" y="2646056"/>
              <a:ext cx="2008385" cy="273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380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b="1" dirty="0">
                  <a:solidFill>
                    <a:srgbClr val="C00000"/>
                  </a:solidFill>
                  <a:cs typeface="Arial" charset="0"/>
                </a:rPr>
                <a:t>Partial Data Entry</a:t>
              </a:r>
            </a:p>
          </p:txBody>
        </p:sp>
        <p:sp>
          <p:nvSpPr>
            <p:cNvPr id="48" name="Right Brace 47"/>
            <p:cNvSpPr/>
            <p:nvPr/>
          </p:nvSpPr>
          <p:spPr>
            <a:xfrm rot="16200000">
              <a:off x="1343808" y="2113464"/>
              <a:ext cx="168453" cy="2124809"/>
            </a:xfrm>
            <a:prstGeom prst="rightBrace">
              <a:avLst/>
            </a:prstGeom>
            <a:ln w="25400">
              <a:solidFill>
                <a:srgbClr val="164C7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74716" tIns="37358" rIns="74716" bIns="37358"/>
            <a:lstStyle/>
            <a:p>
              <a:pPr algn="ctr" defTabSz="233486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Right Brace 48"/>
            <p:cNvSpPr/>
            <p:nvPr/>
          </p:nvSpPr>
          <p:spPr>
            <a:xfrm rot="16200000">
              <a:off x="3484036" y="2127907"/>
              <a:ext cx="168450" cy="2068136"/>
            </a:xfrm>
            <a:prstGeom prst="rightBrace">
              <a:avLst/>
            </a:prstGeom>
            <a:ln w="254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74716" tIns="37358" rIns="74716" bIns="37358"/>
            <a:lstStyle/>
            <a:p>
              <a:pPr algn="ctr" defTabSz="233486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TextBox 408"/>
            <p:cNvSpPr txBox="1">
              <a:spLocks noChangeArrowheads="1"/>
            </p:cNvSpPr>
            <p:nvPr/>
          </p:nvSpPr>
          <p:spPr bwMode="auto">
            <a:xfrm>
              <a:off x="6856532" y="2221212"/>
              <a:ext cx="574724" cy="1209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380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b="1" dirty="0">
                  <a:solidFill>
                    <a:srgbClr val="F79646">
                      <a:lumMod val="75000"/>
                    </a:srgbClr>
                  </a:solidFill>
                  <a:cs typeface="Arial" charset="0"/>
                </a:rPr>
                <a:t>Final</a:t>
              </a:r>
            </a:p>
            <a:p>
              <a:pPr algn="ctr" defTabSz="91380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b="1" dirty="0">
                  <a:solidFill>
                    <a:srgbClr val="F79646">
                      <a:lumMod val="75000"/>
                    </a:srgbClr>
                  </a:solidFill>
                  <a:cs typeface="Arial" charset="0"/>
                </a:rPr>
                <a:t>Data </a:t>
              </a:r>
            </a:p>
            <a:p>
              <a:pPr algn="ctr" defTabSz="91380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b="1" dirty="0">
                  <a:solidFill>
                    <a:srgbClr val="F79646">
                      <a:lumMod val="75000"/>
                    </a:srgbClr>
                  </a:solidFill>
                  <a:cs typeface="Arial" charset="0"/>
                </a:rPr>
                <a:t>Entry</a:t>
              </a:r>
            </a:p>
          </p:txBody>
        </p:sp>
        <p:sp>
          <p:nvSpPr>
            <p:cNvPr id="51" name="TextBox 408"/>
            <p:cNvSpPr txBox="1">
              <a:spLocks noChangeArrowheads="1"/>
            </p:cNvSpPr>
            <p:nvPr/>
          </p:nvSpPr>
          <p:spPr bwMode="auto">
            <a:xfrm>
              <a:off x="7394254" y="2120211"/>
              <a:ext cx="89609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380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7030A0"/>
                  </a:solidFill>
                  <a:cs typeface="Arial" charset="0"/>
                </a:rPr>
                <a:t>Geo-</a:t>
              </a:r>
            </a:p>
            <a:p>
              <a:pPr algn="ctr" defTabSz="91380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smtClean="0">
                  <a:solidFill>
                    <a:srgbClr val="7030A0"/>
                  </a:solidFill>
                  <a:cs typeface="Arial" charset="0"/>
                </a:rPr>
                <a:t>Refer</a:t>
              </a:r>
            </a:p>
            <a:p>
              <a:pPr algn="ctr" defTabSz="91380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 err="1" smtClean="0">
                  <a:solidFill>
                    <a:srgbClr val="7030A0"/>
                  </a:solidFill>
                  <a:cs typeface="Arial" charset="0"/>
                </a:rPr>
                <a:t>ence</a:t>
              </a:r>
              <a:endParaRPr lang="en-US" sz="1600" b="1" dirty="0">
                <a:solidFill>
                  <a:srgbClr val="7030A0"/>
                </a:solidFill>
                <a:cs typeface="Arial" charset="0"/>
              </a:endParaRPr>
            </a:p>
          </p:txBody>
        </p:sp>
        <p:cxnSp>
          <p:nvCxnSpPr>
            <p:cNvPr id="52" name="Straight Arrow Connector 51"/>
            <p:cNvCxnSpPr>
              <a:stCxn id="5" idx="5"/>
            </p:cNvCxnSpPr>
            <p:nvPr/>
          </p:nvCxnSpPr>
          <p:spPr>
            <a:xfrm>
              <a:off x="5146312" y="4860480"/>
              <a:ext cx="643339" cy="210451"/>
            </a:xfrm>
            <a:prstGeom prst="straightConnector1">
              <a:avLst/>
            </a:prstGeom>
            <a:ln w="41275">
              <a:solidFill>
                <a:srgbClr val="164C70"/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3"/>
            <p:cNvGrpSpPr/>
            <p:nvPr/>
          </p:nvGrpSpPr>
          <p:grpSpPr bwMode="auto">
            <a:xfrm>
              <a:off x="8301660" y="3357232"/>
              <a:ext cx="595440" cy="554344"/>
              <a:chOff x="-457547" y="257474"/>
              <a:chExt cx="4380986" cy="1017175"/>
            </a:xfrm>
            <a:solidFill>
              <a:srgbClr val="7030A0"/>
            </a:solidFill>
          </p:grpSpPr>
          <p:sp>
            <p:nvSpPr>
              <p:cNvPr id="61" name="Rounded Rectangle 4"/>
              <p:cNvSpPr/>
              <p:nvPr/>
            </p:nvSpPr>
            <p:spPr>
              <a:xfrm>
                <a:off x="-457547" y="257474"/>
                <a:ext cx="4380986" cy="1017175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2" name="Rounded Rectangle 4"/>
              <p:cNvSpPr/>
              <p:nvPr/>
            </p:nvSpPr>
            <p:spPr>
              <a:xfrm>
                <a:off x="-28080" y="324891"/>
                <a:ext cx="3674875" cy="856868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3843" tIns="0" rIns="103843" bIns="0" spcCol="1270"/>
              <a:lstStyle/>
              <a:p>
                <a:pPr algn="ctr" defTabSz="36320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600" dirty="0">
                    <a:solidFill>
                      <a:prstClr val="black"/>
                    </a:solidFill>
                    <a:cs typeface="Arial" pitchFamily="34" charset="0"/>
                  </a:rPr>
                  <a:t>Task  L: </a:t>
                </a:r>
              </a:p>
              <a:p>
                <a:pPr algn="ctr" defTabSz="36320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600" dirty="0">
                    <a:solidFill>
                      <a:prstClr val="black"/>
                    </a:solidFill>
                    <a:cs typeface="Arial" pitchFamily="34" charset="0"/>
                  </a:rPr>
                  <a:t>Save and Upload Record</a:t>
                </a:r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8498847" y="4495327"/>
              <a:ext cx="274087" cy="369711"/>
            </a:xfrm>
            <a:prstGeom prst="ellipse">
              <a:avLst/>
            </a:prstGeom>
            <a:noFill/>
            <a:ln w="2794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716" tIns="37358" rIns="74716" bIns="37358" anchor="ctr"/>
            <a:lstStyle/>
            <a:p>
              <a:pPr algn="ctr" defTabSz="233486">
                <a:defRPr/>
              </a:pPr>
              <a:r>
                <a:rPr lang="en-US" b="1" dirty="0">
                  <a:solidFill>
                    <a:prstClr val="black"/>
                  </a:solidFill>
                  <a:cs typeface="Arial" pitchFamily="34" charset="0"/>
                </a:rPr>
                <a:t>L</a:t>
              </a:r>
            </a:p>
          </p:txBody>
        </p:sp>
        <p:cxnSp>
          <p:nvCxnSpPr>
            <p:cNvPr id="55" name="Straight Connector 54"/>
            <p:cNvCxnSpPr>
              <a:stCxn id="6" idx="6"/>
              <a:endCxn id="54" idx="2"/>
            </p:cNvCxnSpPr>
            <p:nvPr/>
          </p:nvCxnSpPr>
          <p:spPr>
            <a:xfrm flipV="1">
              <a:off x="8029271" y="4680183"/>
              <a:ext cx="469576" cy="14581"/>
            </a:xfrm>
            <a:prstGeom prst="line">
              <a:avLst/>
            </a:prstGeom>
            <a:ln w="41275">
              <a:solidFill>
                <a:srgbClr val="164C7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ight Brace 55"/>
            <p:cNvSpPr/>
            <p:nvPr/>
          </p:nvSpPr>
          <p:spPr>
            <a:xfrm rot="16200000">
              <a:off x="7043740" y="2872621"/>
              <a:ext cx="168450" cy="606583"/>
            </a:xfrm>
            <a:prstGeom prst="rightBrac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74716" tIns="37358" rIns="74716" bIns="37358"/>
            <a:lstStyle/>
            <a:p>
              <a:pPr algn="ctr" defTabSz="233486">
                <a:defRPr/>
              </a:pPr>
              <a:endParaRPr 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57" name="Right Brace 56"/>
            <p:cNvSpPr/>
            <p:nvPr/>
          </p:nvSpPr>
          <p:spPr>
            <a:xfrm rot="16200000">
              <a:off x="7760900" y="2872894"/>
              <a:ext cx="168450" cy="578160"/>
            </a:xfrm>
            <a:prstGeom prst="rightBrace">
              <a:avLst/>
            </a:prstGeom>
            <a:ln w="254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74716" tIns="37358" rIns="74716" bIns="37358"/>
            <a:lstStyle/>
            <a:p>
              <a:pPr algn="ctr" defTabSz="233486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Right Brace 57"/>
            <p:cNvSpPr/>
            <p:nvPr/>
          </p:nvSpPr>
          <p:spPr>
            <a:xfrm rot="16200000">
              <a:off x="8506516" y="2872025"/>
              <a:ext cx="168450" cy="578160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74716" tIns="37358" rIns="74716" bIns="37358"/>
            <a:lstStyle/>
            <a:p>
              <a:pPr algn="ctr" defTabSz="233486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TextBox 408"/>
            <p:cNvSpPr txBox="1">
              <a:spLocks noChangeArrowheads="1"/>
            </p:cNvSpPr>
            <p:nvPr/>
          </p:nvSpPr>
          <p:spPr bwMode="auto">
            <a:xfrm>
              <a:off x="8236178" y="2443494"/>
              <a:ext cx="726404" cy="834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380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00" b="1" dirty="0">
                  <a:solidFill>
                    <a:prstClr val="black"/>
                  </a:solidFill>
                  <a:cs typeface="Arial" charset="0"/>
                </a:rPr>
                <a:t>Save &amp; Upload</a:t>
              </a:r>
            </a:p>
          </p:txBody>
        </p:sp>
      </p:grpSp>
      <p:cxnSp>
        <p:nvCxnSpPr>
          <p:cNvPr id="86" name="Straight Connector 85"/>
          <p:cNvCxnSpPr/>
          <p:nvPr/>
        </p:nvCxnSpPr>
        <p:spPr>
          <a:xfrm>
            <a:off x="1241469" y="1600200"/>
            <a:ext cx="68204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9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Collaboration </a:t>
            </a:r>
            <a:r>
              <a:rPr lang="en-US" dirty="0" smtClean="0"/>
              <a:t>w/TCNs </a:t>
            </a:r>
            <a:r>
              <a:rPr lang="en-US" dirty="0" smtClean="0"/>
              <a:t>and </a:t>
            </a:r>
            <a:r>
              <a:rPr lang="en-US" dirty="0" err="1" smtClean="0"/>
              <a:t>iDigBio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41437"/>
            <a:ext cx="7696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Software </a:t>
            </a:r>
            <a:r>
              <a:rPr lang="en-US" sz="2800" dirty="0" smtClean="0"/>
              <a:t>Platform for Data Providers (+support)</a:t>
            </a:r>
            <a:endParaRPr lang="en-US" sz="2800" dirty="0" smtClean="0"/>
          </a:p>
          <a:p>
            <a:r>
              <a:rPr lang="en-US" sz="2800" dirty="0" smtClean="0"/>
              <a:t>Integration – Modeling and Analysis, </a:t>
            </a:r>
            <a:r>
              <a:rPr lang="en-US" sz="2800" dirty="0" err="1" smtClean="0"/>
              <a:t>iDB</a:t>
            </a:r>
            <a:r>
              <a:rPr lang="en-US" sz="2800" dirty="0" smtClean="0"/>
              <a:t>-SGR</a:t>
            </a:r>
          </a:p>
          <a:p>
            <a:r>
              <a:rPr lang="en-US" sz="2800" dirty="0" smtClean="0"/>
              <a:t>Label Image Processing for </a:t>
            </a:r>
            <a:r>
              <a:rPr lang="en-US" sz="2800" dirty="0" smtClean="0"/>
              <a:t>Data Entry</a:t>
            </a:r>
          </a:p>
          <a:p>
            <a:r>
              <a:rPr lang="en-US" sz="2800" dirty="0" smtClean="0"/>
              <a:t>Optimizing Digitization Workflows</a:t>
            </a:r>
          </a:p>
          <a:p>
            <a:r>
              <a:rPr lang="en-US" sz="2800" dirty="0" smtClean="0"/>
              <a:t>Digitization Collaboration Support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hared data, specimens and authority works</a:t>
            </a:r>
            <a:endParaRPr lang="en-US" sz="2400" dirty="0" smtClean="0"/>
          </a:p>
          <a:p>
            <a:pPr lvl="1"/>
            <a:r>
              <a:rPr lang="en-US" sz="2400" dirty="0" smtClean="0"/>
              <a:t>Web client and portal </a:t>
            </a:r>
            <a:r>
              <a:rPr lang="en-US" sz="2400" dirty="0" smtClean="0"/>
              <a:t>collaboration resulted from this</a:t>
            </a:r>
            <a:endParaRPr lang="en-US" sz="2400" dirty="0" smtClean="0"/>
          </a:p>
          <a:p>
            <a:r>
              <a:rPr lang="en-US" sz="2800" dirty="0" smtClean="0"/>
              <a:t>Engineering </a:t>
            </a:r>
            <a:r>
              <a:rPr lang="en-US" sz="2800" dirty="0" smtClean="0"/>
              <a:t>Interactions </a:t>
            </a:r>
            <a:r>
              <a:rPr lang="en-US" sz="2800" dirty="0" smtClean="0"/>
              <a:t>with UFL and TCNs</a:t>
            </a:r>
          </a:p>
        </p:txBody>
      </p:sp>
    </p:spTree>
    <p:extLst>
      <p:ext uri="{BB962C8B-B14F-4D97-AF65-F5344CB8AC3E}">
        <p14:creationId xmlns:p14="http://schemas.microsoft.com/office/powerpoint/2010/main" val="20578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38400"/>
            <a:ext cx="7292275" cy="79851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Bon Appétit!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748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6962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</a:rPr>
              <a:t>At the conclusion of the trial, the judge's exact words were, 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"</a:t>
            </a:r>
            <a:r>
              <a:rPr lang="en-US" sz="2800" dirty="0" err="1">
                <a:solidFill>
                  <a:prstClr val="black"/>
                </a:solidFill>
              </a:rPr>
              <a:t>Alferd</a:t>
            </a:r>
            <a:r>
              <a:rPr lang="en-US" sz="2800" dirty="0">
                <a:solidFill>
                  <a:prstClr val="black"/>
                </a:solidFill>
              </a:rPr>
              <a:t> Packer, you voracious man-eater, there were only seven Democrats in Hinsdale County, and you done et five of '</a:t>
            </a:r>
            <a:r>
              <a:rPr lang="en-US" sz="2800" dirty="0" err="1">
                <a:solidFill>
                  <a:prstClr val="black"/>
                </a:solidFill>
              </a:rPr>
              <a:t>em</a:t>
            </a:r>
            <a:r>
              <a:rPr lang="en-US" sz="2800" dirty="0">
                <a:solidFill>
                  <a:prstClr val="black"/>
                </a:solidFill>
              </a:rPr>
              <a:t>."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00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0" y="2133600"/>
            <a:ext cx="6324600" cy="3200398"/>
          </a:xfrm>
        </p:spPr>
        <p:txBody>
          <a:bodyPr>
            <a:normAutofit/>
          </a:bodyPr>
          <a:lstStyle/>
          <a:p>
            <a:r>
              <a:rPr lang="en-US" dirty="0" smtClean="0"/>
              <a:t>Quick </a:t>
            </a:r>
            <a:r>
              <a:rPr lang="en-US" dirty="0" smtClean="0"/>
              <a:t>Facts</a:t>
            </a:r>
            <a:endParaRPr lang="en-US" dirty="0" smtClean="0"/>
          </a:p>
          <a:p>
            <a:r>
              <a:rPr lang="en-US" dirty="0" smtClean="0"/>
              <a:t>Vision</a:t>
            </a:r>
          </a:p>
          <a:p>
            <a:r>
              <a:rPr lang="en-US" dirty="0" smtClean="0"/>
              <a:t>Integration with TCNs and </a:t>
            </a:r>
            <a:r>
              <a:rPr lang="en-US" dirty="0" err="1" smtClean="0"/>
              <a:t>iDigBio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00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9"/>
            <a:ext cx="9144000" cy="685800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  <a:gs pos="44000">
                <a:schemeClr val="bg1"/>
              </a:gs>
              <a:gs pos="54000">
                <a:schemeClr val="bg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pic>
        <p:nvPicPr>
          <p:cNvPr id="4" name="Picture 3" descr="SpecifyBigSplas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2190" y="1715604"/>
            <a:ext cx="6334247" cy="3223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Specify Software Project – Quick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2390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Biological Collections Data Management Platform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Java, open source, free, thick clients: Win, Mac, Linux</a:t>
            </a:r>
          </a:p>
          <a:p>
            <a:pPr lvl="0"/>
            <a:r>
              <a:rPr lang="en-US" sz="2400" dirty="0"/>
              <a:t>24 years, Specify and Muse Projects, NSF, 2010-2014</a:t>
            </a:r>
          </a:p>
          <a:p>
            <a:r>
              <a:rPr lang="en-US" sz="2400" dirty="0"/>
              <a:t>Budget of $400K/</a:t>
            </a:r>
            <a:r>
              <a:rPr lang="en-US" sz="2400" dirty="0" err="1"/>
              <a:t>yr</a:t>
            </a:r>
            <a:endParaRPr lang="en-US" sz="2400" dirty="0"/>
          </a:p>
          <a:p>
            <a:r>
              <a:rPr lang="en-US" sz="2400" dirty="0"/>
              <a:t>Staff:  3(1) software engineers, 1 helpdesk technical support, 2 student software testers, 1 trainer, 1 director.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400 Collections, (300 Prod., 80 Comm., 20 </a:t>
            </a:r>
            <a:r>
              <a:rPr lang="en-US" sz="2400" dirty="0" err="1">
                <a:solidFill>
                  <a:prstClr val="black"/>
                </a:solidFill>
              </a:rPr>
              <a:t>Eval</a:t>
            </a:r>
            <a:r>
              <a:rPr lang="en-US" sz="2400" dirty="0">
                <a:solidFill>
                  <a:prstClr val="black"/>
                </a:solidFill>
              </a:rPr>
              <a:t>.) 20% Intl, 17% collections/</a:t>
            </a:r>
            <a:r>
              <a:rPr lang="en-US" sz="2400" dirty="0" err="1">
                <a:solidFill>
                  <a:prstClr val="black"/>
                </a:solidFill>
              </a:rPr>
              <a:t>yr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Program Interface, Layout and Navigation</a:t>
            </a:r>
            <a:r>
              <a:rPr lang="en-US" sz="3200" dirty="0"/>
              <a:t> </a:t>
            </a:r>
          </a:p>
        </p:txBody>
      </p:sp>
      <p:pic>
        <p:nvPicPr>
          <p:cNvPr id="4" name="Picture 3" descr="screen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9" y="1549407"/>
            <a:ext cx="7363092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User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162800" cy="4525963"/>
          </a:xfrm>
        </p:spPr>
        <p:txBody>
          <a:bodyPr>
            <a:normAutofit/>
          </a:bodyPr>
          <a:lstStyle/>
          <a:p>
            <a:r>
              <a:rPr lang="en-US" sz="2400" b="1" dirty="0"/>
              <a:t>Specify 6 Platform – </a:t>
            </a:r>
            <a:r>
              <a:rPr lang="en-US" sz="2400" dirty="0"/>
              <a:t>Clients  for Mac OSX, Windows, Linux, uses MySQL data </a:t>
            </a:r>
            <a:r>
              <a:rPr lang="en-US" sz="2400" dirty="0" smtClean="0"/>
              <a:t>manager, extendible plug-ins</a:t>
            </a:r>
            <a:endParaRPr lang="en-US" sz="2400" b="1" dirty="0"/>
          </a:p>
          <a:p>
            <a:r>
              <a:rPr lang="en-US" sz="2400" b="1" dirty="0"/>
              <a:t>Specify EZDB</a:t>
            </a:r>
            <a:r>
              <a:rPr lang="en-US" sz="2400" dirty="0"/>
              <a:t> – No MySQL installation needed</a:t>
            </a:r>
          </a:p>
          <a:p>
            <a:r>
              <a:rPr lang="en-US" sz="2400" b="1" dirty="0"/>
              <a:t>Specify </a:t>
            </a:r>
            <a:r>
              <a:rPr lang="en-US" sz="2400" b="1" dirty="0" err="1"/>
              <a:t>WorkBench</a:t>
            </a:r>
            <a:r>
              <a:rPr lang="en-US" sz="2400" b="1" dirty="0"/>
              <a:t> </a:t>
            </a:r>
            <a:r>
              <a:rPr lang="en-US" sz="2400" dirty="0"/>
              <a:t>– 2D data entry, and </a:t>
            </a:r>
            <a:r>
              <a:rPr lang="en-US" sz="2400" dirty="0" err="1"/>
              <a:t>MobileWB</a:t>
            </a:r>
            <a:endParaRPr lang="en-US" sz="2400" dirty="0"/>
          </a:p>
          <a:p>
            <a:r>
              <a:rPr lang="en-US" sz="2400" b="1" dirty="0"/>
              <a:t>Specify Schema Mapper </a:t>
            </a:r>
            <a:r>
              <a:rPr lang="en-US" sz="2400" dirty="0"/>
              <a:t>– Graphical mapping of  incoming data fields to Specify Data model </a:t>
            </a:r>
          </a:p>
          <a:p>
            <a:r>
              <a:rPr lang="en-US" sz="2400" b="1" dirty="0"/>
              <a:t>Specify Collection Wizard </a:t>
            </a:r>
            <a:r>
              <a:rPr lang="en-US" sz="2400" dirty="0"/>
              <a:t>– for creating a new Databases</a:t>
            </a:r>
          </a:p>
          <a:p>
            <a:r>
              <a:rPr lang="en-US" sz="2400" b="1" dirty="0"/>
              <a:t>Specify Backup and Restore </a:t>
            </a:r>
            <a:r>
              <a:rPr lang="en-US" sz="2400" dirty="0"/>
              <a:t>– for the same</a:t>
            </a:r>
          </a:p>
          <a:p>
            <a:r>
              <a:rPr lang="en-US" sz="2400" b="1" dirty="0"/>
              <a:t>Specify </a:t>
            </a:r>
            <a:r>
              <a:rPr lang="en-US" sz="2400" b="1" dirty="0" err="1"/>
              <a:t>iReport</a:t>
            </a:r>
            <a:r>
              <a:rPr lang="en-US" sz="2400" b="1" dirty="0"/>
              <a:t> </a:t>
            </a:r>
            <a:r>
              <a:rPr lang="en-US" sz="2400" dirty="0"/>
              <a:t>– design specimen labels,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0"/>
            <a:ext cx="7292275" cy="798513"/>
          </a:xfrm>
        </p:spPr>
        <p:txBody>
          <a:bodyPr/>
          <a:lstStyle/>
          <a:p>
            <a:r>
              <a:rPr lang="en-US" dirty="0" smtClean="0"/>
              <a:t>CO-</a:t>
            </a:r>
            <a:r>
              <a:rPr lang="en-US" dirty="0" err="1" smtClean="0"/>
              <a:t>DEvelopment</a:t>
            </a:r>
            <a:r>
              <a:rPr lang="en-US" dirty="0" smtClean="0"/>
              <a:t> Collaborations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1374</Words>
  <Application>Microsoft Office PowerPoint</Application>
  <PresentationFormat>On-screen Show (4:3)</PresentationFormat>
  <Paragraphs>227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8_Office Theme</vt:lpstr>
      <vt:lpstr>9_Office Theme</vt:lpstr>
      <vt:lpstr>10_Office Theme</vt:lpstr>
      <vt:lpstr>11_Office Theme</vt:lpstr>
      <vt:lpstr>PowerPoint Presentation</vt:lpstr>
      <vt:lpstr>PowerPoint Presentation</vt:lpstr>
      <vt:lpstr>PowerPoint Presentation</vt:lpstr>
      <vt:lpstr>Outline</vt:lpstr>
      <vt:lpstr>PowerPoint Presentation</vt:lpstr>
      <vt:lpstr>Specify Software Project – Quick Facts</vt:lpstr>
      <vt:lpstr>Program Interface, Layout and Navigation </vt:lpstr>
      <vt:lpstr>Major User Components</vt:lpstr>
      <vt:lpstr>CO-DEvelopment Collaborations</vt:lpstr>
      <vt:lpstr>GEOLocate Georeferencing</vt:lpstr>
      <vt:lpstr>Morphbank Image Repository Services</vt:lpstr>
      <vt:lpstr>Lifemapper Geospatial Services</vt:lpstr>
      <vt:lpstr>What is Lifemapper?</vt:lpstr>
      <vt:lpstr>LmSDM: Species Distribution Modeling</vt:lpstr>
      <vt:lpstr>What is Lifemapper?</vt:lpstr>
      <vt:lpstr>LmRAD: Range and Diversity</vt:lpstr>
      <vt:lpstr>Range Diversity Plots</vt:lpstr>
      <vt:lpstr>R-R Hotspots Prioritized</vt:lpstr>
      <vt:lpstr>Lifemapper Geospatial Services</vt:lpstr>
      <vt:lpstr>Scatter Gather Reconcile--Specify 6.4</vt:lpstr>
      <vt:lpstr>SGR Batch Query &amp; Match Summary</vt:lpstr>
      <vt:lpstr>SGR Query &amp; Match Results</vt:lpstr>
      <vt:lpstr>SGR Query &amp; Match Results</vt:lpstr>
      <vt:lpstr>More CO-DEvelopment Collaborations</vt:lpstr>
      <vt:lpstr>Digitization Workflow with Specify, SGR, GEOLocate</vt:lpstr>
      <vt:lpstr>Collaboration w/TCNs and iDigBio</vt:lpstr>
      <vt:lpstr>Bon Appétit!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beach</dc:creator>
  <cp:lastModifiedBy>beach</cp:lastModifiedBy>
  <cp:revision>47</cp:revision>
  <dcterms:created xsi:type="dcterms:W3CDTF">2010-07-08T05:47:28Z</dcterms:created>
  <dcterms:modified xsi:type="dcterms:W3CDTF">2011-11-30T21:53:22Z</dcterms:modified>
</cp:coreProperties>
</file>