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sldIdLst>
    <p:sldId id="441" r:id="rId2"/>
    <p:sldId id="438" r:id="rId3"/>
    <p:sldId id="334" r:id="rId4"/>
    <p:sldId id="336" r:id="rId5"/>
    <p:sldId id="383" r:id="rId6"/>
    <p:sldId id="284" r:id="rId7"/>
    <p:sldId id="433" r:id="rId8"/>
    <p:sldId id="427" r:id="rId9"/>
    <p:sldId id="429" r:id="rId10"/>
    <p:sldId id="432" r:id="rId11"/>
    <p:sldId id="430" r:id="rId12"/>
    <p:sldId id="440" r:id="rId13"/>
    <p:sldId id="437" r:id="rId14"/>
    <p:sldId id="434" r:id="rId15"/>
    <p:sldId id="436" r:id="rId16"/>
    <p:sldId id="342" r:id="rId17"/>
    <p:sldId id="428" r:id="rId18"/>
    <p:sldId id="384" r:id="rId19"/>
    <p:sldId id="393" r:id="rId20"/>
    <p:sldId id="442" r:id="rId21"/>
    <p:sldId id="443" r:id="rId22"/>
    <p:sldId id="444" r:id="rId23"/>
    <p:sldId id="445" r:id="rId24"/>
    <p:sldId id="447" r:id="rId25"/>
    <p:sldId id="449" r:id="rId26"/>
    <p:sldId id="454" r:id="rId27"/>
    <p:sldId id="462" r:id="rId28"/>
    <p:sldId id="448" r:id="rId29"/>
    <p:sldId id="463" r:id="rId30"/>
    <p:sldId id="471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D95D"/>
    <a:srgbClr val="000000"/>
    <a:srgbClr val="F273AF"/>
    <a:srgbClr val="FFFF00"/>
    <a:srgbClr val="B10D19"/>
    <a:srgbClr val="003300"/>
    <a:srgbClr val="0066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7089" autoAdjust="0"/>
    <p:restoredTop sz="94752" autoAdjust="0"/>
  </p:normalViewPr>
  <p:slideViewPr>
    <p:cSldViewPr>
      <p:cViewPr varScale="1">
        <p:scale>
          <a:sx n="75" d="100"/>
          <a:sy n="75" d="100"/>
        </p:scale>
        <p:origin x="-8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6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6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6AF0B21-6A6A-44D0-A947-3EF17153A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17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F0B21-6A6A-44D0-A947-3EF17153A49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42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F0B21-6A6A-44D0-A947-3EF17153A49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4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F0B21-6A6A-44D0-A947-3EF17153A49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C4D00-19AB-488E-891B-ECE8F9DEB9DE}" type="slidenum">
              <a:rPr lang="en-US" smtClean="0"/>
              <a:pPr>
                <a:defRPr/>
              </a:pPr>
              <a:t>21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01F14-C2F3-4FAA-95DA-AB22B7420E7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D2EA2-BD30-4091-8E29-AAE8C9745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F74F8-223E-4A38-90DD-F67E61264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0513B-6328-4ADB-AF3C-F920F305E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E227F-ED67-46A4-B273-F9F1AB1BF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366E8-E33E-4B29-8510-1D6D4799C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75752-5D78-424D-8F07-928CF5859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99E55-47A9-48F2-9ADA-DE9E21F38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C4815-D1B6-4242-813B-8BDEC4AAA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1A03F-2609-4469-85CE-9280A88A3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AD317-3996-488B-A5CB-E6BF07095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901ED-C80A-41E6-871A-A1226B13D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B96E1-E443-48B1-9B2A-C1DB44C67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BF1784A-61FE-44EE-9E25-B20D5FEF7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um.tulane.edu/taxonfootprint/tfp.aspx?Species=Phoxinus+erythrogaster|ictalurus+furcatus&amp;lat=30&amp;lon=-89&amp;format=kml" TargetMode="External"/><Relationship Id="rId2" Type="http://schemas.openxmlformats.org/officeDocument/2006/relationships/hyperlink" Target="http://www.museum.tulane.edu/taxonfootprint/tfp.aspx?Species=Phoxinus+erythrogaster|ictalurus+furcatus&amp;lat=30&amp;lon=-89&amp;format=ra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useum.tulane.edu/webservices/bigfootws/bigfoot.asm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um.tulane.edu/taxonfootprin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um.tulane.edu/geolocate/web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um.tulane.edu/webservices/geolocatesvcv2/geolocatesvc.asmx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Text Box 9"/>
          <p:cNvSpPr txBox="1">
            <a:spLocks noChangeArrowheads="1"/>
          </p:cNvSpPr>
          <p:nvPr/>
        </p:nvSpPr>
        <p:spPr bwMode="auto">
          <a:xfrm>
            <a:off x="4038600" y="1295400"/>
            <a:ext cx="480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 smtClean="0">
                <a:latin typeface="Arial" charset="0"/>
              </a:rPr>
              <a:t>Software &amp; services </a:t>
            </a:r>
            <a:r>
              <a:rPr lang="en-US" dirty="0">
                <a:latin typeface="Arial" charset="0"/>
              </a:rPr>
              <a:t>for </a:t>
            </a:r>
            <a:r>
              <a:rPr lang="en-US" dirty="0" smtClean="0">
                <a:latin typeface="Arial" charset="0"/>
              </a:rPr>
              <a:t>georeferencing </a:t>
            </a:r>
            <a:r>
              <a:rPr lang="en-US" dirty="0">
                <a:latin typeface="Arial" charset="0"/>
              </a:rPr>
              <a:t>of natural history collections data</a:t>
            </a:r>
          </a:p>
        </p:txBody>
      </p:sp>
      <p:pic>
        <p:nvPicPr>
          <p:cNvPr id="2324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313320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811" name="Picture 11" descr="geolocatescreensho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0" y="2667000"/>
            <a:ext cx="2667000" cy="21702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2450" name="Picture 2" descr="C:\Users\nelson\Pictures\earlyscreensho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962400"/>
            <a:ext cx="2381250" cy="1676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105400" y="2667000"/>
            <a:ext cx="3781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Arial" charset="0"/>
              </a:rPr>
              <a:t>a</a:t>
            </a:r>
            <a:r>
              <a:rPr lang="en-US" dirty="0" smtClean="0">
                <a:solidFill>
                  <a:schemeClr val="accent5"/>
                </a:solidFill>
                <a:latin typeface="Arial" charset="0"/>
              </a:rPr>
              <a:t>utomated georeferencing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2600" y="3200400"/>
            <a:ext cx="3385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Arial" charset="0"/>
              </a:rPr>
              <a:t>v</a:t>
            </a:r>
            <a:r>
              <a:rPr lang="en-US" dirty="0" smtClean="0">
                <a:solidFill>
                  <a:schemeClr val="accent5"/>
                </a:solidFill>
                <a:latin typeface="Arial" charset="0"/>
              </a:rPr>
              <a:t>erification &amp; correction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4840515"/>
            <a:ext cx="2513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  <a:latin typeface="Arial" charset="0"/>
              </a:rPr>
              <a:t>batch processing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5334000"/>
            <a:ext cx="3475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  <a:latin typeface="Arial" charset="0"/>
              </a:rPr>
              <a:t>geographic visualization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6400" y="56388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  <a:latin typeface="Arial" charset="0"/>
              </a:rPr>
              <a:t>uncertainty determination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62279" y="6100465"/>
            <a:ext cx="4057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  <a:latin typeface="Arial" charset="0"/>
              </a:rPr>
              <a:t>collaborative georeferencing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29400" y="4343400"/>
            <a:ext cx="2190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  <a:latin typeface="Arial" charset="0"/>
              </a:rPr>
              <a:t>interoperability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06042" y="3733800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Arial" charset="0"/>
              </a:rPr>
              <a:t>m</a:t>
            </a:r>
            <a:r>
              <a:rPr lang="en-US" dirty="0" smtClean="0">
                <a:solidFill>
                  <a:schemeClr val="accent5"/>
                </a:solidFill>
                <a:latin typeface="Arial" charset="0"/>
              </a:rPr>
              <a:t>ulti-lingual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0073" y="4338935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  <a:latin typeface="Arial" charset="0"/>
              </a:rPr>
              <a:t>kml export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800" y="5660922"/>
            <a:ext cx="2571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  <a:latin typeface="Arial" charset="0"/>
              </a:rPr>
              <a:t>google, bing, openstreet, wms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03561" y="4670624"/>
            <a:ext cx="1378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  <a:latin typeface="Arial" charset="0"/>
              </a:rPr>
              <a:t>soap &amp; rest api</a:t>
            </a:r>
            <a:endParaRPr lang="en-US" sz="1400" dirty="0">
              <a:solidFill>
                <a:schemeClr val="accent5"/>
              </a:solidFill>
            </a:endParaRPr>
          </a:p>
        </p:txBody>
      </p:sp>
      <p:pic>
        <p:nvPicPr>
          <p:cNvPr id="22" name="Picture 21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3200" y="25400"/>
            <a:ext cx="3917950" cy="117538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239000" y="5118100"/>
            <a:ext cx="1196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  <a:latin typeface="Arial" charset="0"/>
              </a:rPr>
              <a:t>training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8786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 descr="C:\Users\nelson\Desktop\nsf1_transparent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5992" y="0"/>
            <a:ext cx="758008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0368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867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Combined, the 2 services handle an average of 10,400 georeferencing requests per </a:t>
            </a:r>
            <a:r>
              <a:rPr lang="en-US" dirty="0" smtClean="0"/>
              <a:t>day </a:t>
            </a:r>
            <a:r>
              <a:rPr lang="en-US" sz="1600" dirty="0" smtClean="0"/>
              <a:t>(based on Jan-Aug of 2011 data).</a:t>
            </a:r>
            <a:endParaRPr lang="en-US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288315"/>
              </p:ext>
            </p:extLst>
          </p:nvPr>
        </p:nvGraphicFramePr>
        <p:xfrm>
          <a:off x="571500" y="914401"/>
          <a:ext cx="8001000" cy="4876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1981200"/>
                <a:gridCol w="2667000"/>
              </a:tblGrid>
              <a:tr h="409815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Version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Version 2</a:t>
                      </a:r>
                      <a:endParaRPr lang="en-US" dirty="0"/>
                    </a:p>
                  </a:txBody>
                  <a:tcPr/>
                </a:tc>
              </a:tr>
              <a:tr h="409815">
                <a:tc>
                  <a:txBody>
                    <a:bodyPr/>
                    <a:lstStyle/>
                    <a:p>
                      <a:r>
                        <a:rPr lang="en-US" dirty="0" smtClean="0"/>
                        <a:t>Automated georeferencing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409815">
                <a:tc>
                  <a:txBody>
                    <a:bodyPr/>
                    <a:lstStyle/>
                    <a:p>
                      <a:r>
                        <a:rPr lang="en-US" dirty="0" smtClean="0"/>
                        <a:t>Bridge</a:t>
                      </a:r>
                      <a:r>
                        <a:rPr lang="en-US" baseline="0" dirty="0" smtClean="0"/>
                        <a:t> crossings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409815">
                <a:tc>
                  <a:txBody>
                    <a:bodyPr/>
                    <a:lstStyle/>
                    <a:p>
                      <a:r>
                        <a:rPr lang="en-US" dirty="0" smtClean="0"/>
                        <a:t>Water body detection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409815">
                <a:tc>
                  <a:txBody>
                    <a:bodyPr/>
                    <a:lstStyle/>
                    <a:p>
                      <a:r>
                        <a:rPr lang="en-US" dirty="0" smtClean="0"/>
                        <a:t>Selection of best</a:t>
                      </a:r>
                      <a:r>
                        <a:rPr lang="en-US" baseline="0" dirty="0" smtClean="0"/>
                        <a:t> result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409815">
                <a:tc>
                  <a:txBody>
                    <a:bodyPr/>
                    <a:lstStyle/>
                    <a:p>
                      <a:r>
                        <a:rPr lang="en-US" dirty="0" smtClean="0"/>
                        <a:t>Scoring &amp;</a:t>
                      </a:r>
                      <a:r>
                        <a:rPr lang="en-US" baseline="0" dirty="0" smtClean="0"/>
                        <a:t> sorting</a:t>
                      </a:r>
                      <a:r>
                        <a:rPr lang="en-US" dirty="0" smtClean="0"/>
                        <a:t> of results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409815">
                <a:tc>
                  <a:txBody>
                    <a:bodyPr/>
                    <a:lstStyle/>
                    <a:p>
                      <a:r>
                        <a:rPr lang="en-US" dirty="0" smtClean="0"/>
                        <a:t>Uncertainty radius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409815">
                <a:tc>
                  <a:txBody>
                    <a:bodyPr/>
                    <a:lstStyle/>
                    <a:p>
                      <a:r>
                        <a:rPr lang="en-US" dirty="0" smtClean="0"/>
                        <a:t>Uncertainty</a:t>
                      </a:r>
                      <a:r>
                        <a:rPr lang="en-US" baseline="0" dirty="0" smtClean="0"/>
                        <a:t> polygon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3688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Language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409815">
                <a:tc>
                  <a:txBody>
                    <a:bodyPr/>
                    <a:lstStyle/>
                    <a:p>
                      <a:r>
                        <a:rPr lang="en-US" dirty="0" smtClean="0"/>
                        <a:t>Process metadata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409815">
                <a:tc>
                  <a:txBody>
                    <a:bodyPr/>
                    <a:lstStyle/>
                    <a:p>
                      <a:r>
                        <a:rPr lang="en-US" dirty="0" smtClean="0"/>
                        <a:t>Biogeomancer pass-through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409815">
                <a:tc>
                  <a:txBody>
                    <a:bodyPr/>
                    <a:lstStyle/>
                    <a:p>
                      <a:r>
                        <a:rPr lang="en-US" dirty="0" smtClean="0"/>
                        <a:t>Alternative administrative</a:t>
                      </a:r>
                      <a:r>
                        <a:rPr lang="en-US" baseline="0" dirty="0" smtClean="0"/>
                        <a:t> units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Comparison of Service Capabilities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81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lson\Pictures\glcpo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" y="111440"/>
            <a:ext cx="7144881" cy="659416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892" y="1752600"/>
            <a:ext cx="1962108" cy="1998820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Web App</a:t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latin typeface="Arial" pitchFamily="34" charset="0"/>
                <a:cs typeface="Arial" pitchFamily="34" charset="0"/>
              </a:rPr>
              <a:t> as a </a:t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latin typeface="Arial" pitchFamily="34" charset="0"/>
                <a:cs typeface="Arial" pitchFamily="34" charset="0"/>
              </a:rPr>
              <a:t>WS Client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nelson\Pictures\glcpo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" t="69955" r="9866" b="9245"/>
          <a:stretch>
            <a:fillRect/>
          </a:stretch>
        </p:blipFill>
        <p:spPr bwMode="auto">
          <a:xfrm>
            <a:off x="0" y="4566557"/>
            <a:ext cx="9271000" cy="1986643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105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lson\Pictures\specifyscrnshot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557"/>
            <a:ext cx="9144000" cy="377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 cstate="print">
            <a:lum bright="-14000"/>
          </a:blip>
          <a:stretch>
            <a:fillRect/>
          </a:stretch>
        </p:blipFill>
        <p:spPr>
          <a:xfrm>
            <a:off x="4648200" y="228600"/>
            <a:ext cx="2540000" cy="762000"/>
          </a:xfrm>
          <a:prstGeom prst="rect">
            <a:avLst/>
          </a:prstGeom>
        </p:spPr>
      </p:pic>
      <p:sp>
        <p:nvSpPr>
          <p:cNvPr id="6" name="Plus 5"/>
          <p:cNvSpPr/>
          <p:nvPr/>
        </p:nvSpPr>
        <p:spPr bwMode="auto">
          <a:xfrm>
            <a:off x="4010130" y="519139"/>
            <a:ext cx="485670" cy="471461"/>
          </a:xfrm>
          <a:prstGeom prst="mathPlus">
            <a:avLst/>
          </a:prstGeom>
          <a:solidFill>
            <a:schemeClr val="accent6">
              <a:lumMod val="50000"/>
            </a:schemeClr>
          </a:solidFill>
          <a:ln w="2857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Picture 3" descr="C:\Users\nelson\Pictures\specify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304800"/>
            <a:ext cx="2227153" cy="9106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5152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Application Service:</a:t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Embeddable </a:t>
            </a:r>
            <a:r>
              <a:rPr lang="en-US" sz="4000" kern="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lient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3208"/>
          <a:stretch>
            <a:fillRect/>
          </a:stretch>
        </p:blipFill>
        <p:spPr bwMode="auto">
          <a:xfrm>
            <a:off x="130898" y="1828800"/>
            <a:ext cx="517819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86400" y="1905000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Lightweight web based client, specifically designed for embedding into other web applications.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Requires JavaScript </a:t>
            </a:r>
            <a:r>
              <a:rPr lang="en-US" dirty="0" err="1" smtClean="0"/>
              <a:t>postMessage</a:t>
            </a:r>
            <a:r>
              <a:rPr lang="en-US" dirty="0" smtClean="0"/>
              <a:t> – compatible with all modern browsers.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lson\Desktop\arcto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2911" cy="6477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 bwMode="auto">
          <a:xfrm>
            <a:off x="50800" y="2362200"/>
            <a:ext cx="4038600" cy="762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04800"/>
            <a:ext cx="1905000" cy="30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 cstate="print">
            <a:lum bright="-14000"/>
          </a:blip>
          <a:stretch>
            <a:fillRect/>
          </a:stretch>
        </p:blipFill>
        <p:spPr>
          <a:xfrm>
            <a:off x="6858000" y="6019800"/>
            <a:ext cx="2286000" cy="685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96635" y="6096000"/>
            <a:ext cx="969426" cy="660400"/>
            <a:chOff x="6438449" y="4191000"/>
            <a:chExt cx="1217528" cy="944265"/>
          </a:xfrm>
        </p:grpSpPr>
        <p:pic>
          <p:nvPicPr>
            <p:cNvPr id="7" name="Picture 2" descr="C:\Users\nelson\Pictures\genericHeaderIcon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151" y="4191000"/>
              <a:ext cx="1121826" cy="580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438449" y="4673600"/>
              <a:ext cx="1005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2">
                      <a:lumMod val="25000"/>
                    </a:schemeClr>
                  </a:solidFill>
                </a:rPr>
                <a:t>Arctos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9" name="Plus 8"/>
          <p:cNvSpPr/>
          <p:nvPr/>
        </p:nvSpPr>
        <p:spPr bwMode="auto">
          <a:xfrm>
            <a:off x="6400800" y="6248400"/>
            <a:ext cx="361739" cy="329619"/>
          </a:xfrm>
          <a:prstGeom prst="mathPlus">
            <a:avLst/>
          </a:prstGeom>
          <a:solidFill>
            <a:schemeClr val="accent6">
              <a:lumMod val="50000"/>
            </a:schemeClr>
          </a:solidFill>
          <a:ln w="2857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lson\Desktop\arctos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157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7"/>
          <p:cNvGrpSpPr>
            <a:grpSpLocks/>
          </p:cNvGrpSpPr>
          <p:nvPr/>
        </p:nvGrpSpPr>
        <p:grpSpPr bwMode="auto">
          <a:xfrm>
            <a:off x="-6350" y="2286000"/>
            <a:ext cx="3086100" cy="628650"/>
            <a:chOff x="192" y="132"/>
            <a:chExt cx="1944" cy="396"/>
          </a:xfrm>
        </p:grpSpPr>
        <p:sp useBgFill="1">
          <p:nvSpPr>
            <p:cNvPr id="117878" name="Text Box 118"/>
            <p:cNvSpPr txBox="1">
              <a:spLocks noChangeArrowheads="1"/>
            </p:cNvSpPr>
            <p:nvPr/>
          </p:nvSpPr>
          <p:spPr bwMode="auto">
            <a:xfrm>
              <a:off x="192" y="192"/>
              <a:ext cx="1872" cy="336"/>
            </a:xfrm>
            <a:prstGeom prst="rect">
              <a:avLst/>
            </a:prstGeom>
            <a:ln w="2857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8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Lepomis macrochirus</a:t>
              </a:r>
            </a:p>
          </p:txBody>
        </p:sp>
        <p:pic>
          <p:nvPicPr>
            <p:cNvPr id="128034" name="Picture 119" descr="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64" y="132"/>
              <a:ext cx="672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20"/>
          <p:cNvGrpSpPr>
            <a:grpSpLocks/>
          </p:cNvGrpSpPr>
          <p:nvPr/>
        </p:nvGrpSpPr>
        <p:grpSpPr bwMode="auto">
          <a:xfrm>
            <a:off x="-6350" y="4133850"/>
            <a:ext cx="3200400" cy="609600"/>
            <a:chOff x="192" y="1296"/>
            <a:chExt cx="2016" cy="384"/>
          </a:xfrm>
        </p:grpSpPr>
        <p:sp useBgFill="1">
          <p:nvSpPr>
            <p:cNvPr id="117881" name="Text Box 121"/>
            <p:cNvSpPr txBox="1">
              <a:spLocks noChangeArrowheads="1"/>
            </p:cNvSpPr>
            <p:nvPr/>
          </p:nvSpPr>
          <p:spPr bwMode="auto">
            <a:xfrm>
              <a:off x="192" y="1344"/>
              <a:ext cx="2016" cy="336"/>
            </a:xfrm>
            <a:prstGeom prst="rect">
              <a:avLst/>
            </a:prstGeom>
            <a:ln w="2857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80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Notropis chrosomus</a:t>
              </a:r>
            </a:p>
          </p:txBody>
        </p:sp>
        <p:pic>
          <p:nvPicPr>
            <p:cNvPr id="128032" name="Picture 122" descr="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40" y="1296"/>
              <a:ext cx="682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3"/>
          <p:cNvGrpSpPr>
            <a:grpSpLocks/>
          </p:cNvGrpSpPr>
          <p:nvPr/>
        </p:nvGrpSpPr>
        <p:grpSpPr bwMode="auto">
          <a:xfrm>
            <a:off x="-6350" y="5076825"/>
            <a:ext cx="3200400" cy="581025"/>
            <a:chOff x="192" y="1890"/>
            <a:chExt cx="2016" cy="366"/>
          </a:xfrm>
        </p:grpSpPr>
        <p:sp useBgFill="1">
          <p:nvSpPr>
            <p:cNvPr id="117884" name="Text Box 124"/>
            <p:cNvSpPr txBox="1">
              <a:spLocks noChangeArrowheads="1"/>
            </p:cNvSpPr>
            <p:nvPr/>
          </p:nvSpPr>
          <p:spPr bwMode="auto">
            <a:xfrm>
              <a:off x="192" y="1920"/>
              <a:ext cx="2016" cy="336"/>
            </a:xfrm>
            <a:prstGeom prst="rect">
              <a:avLst/>
            </a:prstGeom>
            <a:ln w="2857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80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Notropis volucellus</a:t>
              </a:r>
            </a:p>
          </p:txBody>
        </p:sp>
        <p:pic>
          <p:nvPicPr>
            <p:cNvPr id="128030" name="Picture 125" descr="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16" y="1890"/>
              <a:ext cx="720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26"/>
          <p:cNvGrpSpPr>
            <a:grpSpLocks/>
          </p:cNvGrpSpPr>
          <p:nvPr/>
        </p:nvGrpSpPr>
        <p:grpSpPr bwMode="auto">
          <a:xfrm>
            <a:off x="-6350" y="4514850"/>
            <a:ext cx="3267075" cy="695325"/>
            <a:chOff x="192" y="1536"/>
            <a:chExt cx="2058" cy="438"/>
          </a:xfrm>
        </p:grpSpPr>
        <p:sp useBgFill="1">
          <p:nvSpPr>
            <p:cNvPr id="117887" name="Text Box 127"/>
            <p:cNvSpPr txBox="1">
              <a:spLocks noChangeArrowheads="1"/>
            </p:cNvSpPr>
            <p:nvPr/>
          </p:nvSpPr>
          <p:spPr bwMode="auto">
            <a:xfrm>
              <a:off x="192" y="1632"/>
              <a:ext cx="2016" cy="336"/>
            </a:xfrm>
            <a:prstGeom prst="rect">
              <a:avLst/>
            </a:prstGeom>
            <a:ln w="2857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80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Micropterus coosae</a:t>
              </a:r>
            </a:p>
          </p:txBody>
        </p:sp>
        <p:pic>
          <p:nvPicPr>
            <p:cNvPr id="128028" name="Picture 128" descr="M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86" y="1536"/>
              <a:ext cx="864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29"/>
          <p:cNvGrpSpPr>
            <a:grpSpLocks/>
          </p:cNvGrpSpPr>
          <p:nvPr/>
        </p:nvGrpSpPr>
        <p:grpSpPr bwMode="auto">
          <a:xfrm>
            <a:off x="-6350" y="2762250"/>
            <a:ext cx="2971800" cy="609600"/>
            <a:chOff x="192" y="432"/>
            <a:chExt cx="1872" cy="384"/>
          </a:xfrm>
        </p:grpSpPr>
        <p:sp useBgFill="1">
          <p:nvSpPr>
            <p:cNvPr id="117890" name="Text Box 130"/>
            <p:cNvSpPr txBox="1">
              <a:spLocks noChangeArrowheads="1"/>
            </p:cNvSpPr>
            <p:nvPr/>
          </p:nvSpPr>
          <p:spPr bwMode="auto">
            <a:xfrm>
              <a:off x="192" y="480"/>
              <a:ext cx="1872" cy="336"/>
            </a:xfrm>
            <a:prstGeom prst="rect">
              <a:avLst/>
            </a:prstGeom>
            <a:ln w="2857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8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Lepomis</a:t>
              </a:r>
              <a:r>
                <a:rPr lang="en-US" sz="1800" dirty="0">
                  <a:solidFill>
                    <a:schemeClr val="accent5">
                      <a:lumMod val="50000"/>
                    </a:schemeClr>
                  </a:solidFill>
                  <a:cs typeface="+mn-cs"/>
                </a:rPr>
                <a:t> </a:t>
              </a:r>
              <a:r>
                <a:rPr lang="en-US" sz="18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cyanellus</a:t>
              </a:r>
            </a:p>
          </p:txBody>
        </p:sp>
        <p:pic>
          <p:nvPicPr>
            <p:cNvPr id="128026" name="Picture 131" descr="L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74" y="432"/>
              <a:ext cx="67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32"/>
          <p:cNvGrpSpPr>
            <a:grpSpLocks/>
          </p:cNvGrpSpPr>
          <p:nvPr/>
        </p:nvGrpSpPr>
        <p:grpSpPr bwMode="auto">
          <a:xfrm>
            <a:off x="-6350" y="3295650"/>
            <a:ext cx="2819400" cy="533400"/>
            <a:chOff x="192" y="768"/>
            <a:chExt cx="1776" cy="336"/>
          </a:xfrm>
        </p:grpSpPr>
        <p:sp useBgFill="1">
          <p:nvSpPr>
            <p:cNvPr id="117893" name="Text Box 133"/>
            <p:cNvSpPr txBox="1">
              <a:spLocks noChangeArrowheads="1"/>
            </p:cNvSpPr>
            <p:nvPr/>
          </p:nvSpPr>
          <p:spPr bwMode="auto">
            <a:xfrm>
              <a:off x="192" y="768"/>
              <a:ext cx="1776" cy="336"/>
            </a:xfrm>
            <a:prstGeom prst="rect">
              <a:avLst/>
            </a:prstGeom>
            <a:ln w="2857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800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Cottus</a:t>
              </a:r>
              <a:r>
                <a:rPr lang="en-US" sz="18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carolinae</a:t>
              </a:r>
              <a:endParaRPr lang="en-US" sz="1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pic>
          <p:nvPicPr>
            <p:cNvPr id="128024" name="Picture 134" descr="C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48" y="768"/>
              <a:ext cx="624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135"/>
          <p:cNvGrpSpPr>
            <a:grpSpLocks/>
          </p:cNvGrpSpPr>
          <p:nvPr/>
        </p:nvGrpSpPr>
        <p:grpSpPr bwMode="auto">
          <a:xfrm>
            <a:off x="-6350" y="3657600"/>
            <a:ext cx="3524250" cy="628650"/>
            <a:chOff x="192" y="996"/>
            <a:chExt cx="2220" cy="396"/>
          </a:xfrm>
        </p:grpSpPr>
        <p:sp useBgFill="1">
          <p:nvSpPr>
            <p:cNvPr id="117896" name="Text Box 136"/>
            <p:cNvSpPr txBox="1">
              <a:spLocks noChangeArrowheads="1"/>
            </p:cNvSpPr>
            <p:nvPr/>
          </p:nvSpPr>
          <p:spPr bwMode="auto">
            <a:xfrm>
              <a:off x="192" y="1056"/>
              <a:ext cx="2160" cy="336"/>
            </a:xfrm>
            <a:prstGeom prst="rect">
              <a:avLst/>
            </a:prstGeom>
            <a:ln w="2857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800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Hypentelium</a:t>
              </a:r>
              <a:r>
                <a:rPr lang="en-US" sz="18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etowanum</a:t>
              </a:r>
              <a:endParaRPr lang="en-US" sz="1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pic>
          <p:nvPicPr>
            <p:cNvPr id="128022" name="Picture 137" descr="H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4" y="996"/>
              <a:ext cx="768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138"/>
          <p:cNvGrpSpPr>
            <a:grpSpLocks/>
          </p:cNvGrpSpPr>
          <p:nvPr/>
        </p:nvGrpSpPr>
        <p:grpSpPr bwMode="auto">
          <a:xfrm>
            <a:off x="-6350" y="5505450"/>
            <a:ext cx="3200400" cy="614363"/>
            <a:chOff x="192" y="2160"/>
            <a:chExt cx="2016" cy="387"/>
          </a:xfrm>
        </p:grpSpPr>
        <p:sp useBgFill="1">
          <p:nvSpPr>
            <p:cNvPr id="117899" name="Rectangle 139"/>
            <p:cNvSpPr>
              <a:spLocks noChangeArrowheads="1"/>
            </p:cNvSpPr>
            <p:nvPr/>
          </p:nvSpPr>
          <p:spPr bwMode="auto">
            <a:xfrm>
              <a:off x="192" y="2208"/>
              <a:ext cx="2016" cy="288"/>
            </a:xfrm>
            <a:prstGeom prst="rect">
              <a:avLst/>
            </a:prstGeom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eaLnBrk="0" hangingPunct="0">
                <a:defRPr/>
              </a:pPr>
              <a:r>
                <a:rPr lang="en-US" sz="180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Etheostoma ramseyi</a:t>
              </a:r>
            </a:p>
          </p:txBody>
        </p:sp>
        <p:pic>
          <p:nvPicPr>
            <p:cNvPr id="128020" name="Picture 140" descr="E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40" y="2160"/>
              <a:ext cx="768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149"/>
          <p:cNvGrpSpPr>
            <a:grpSpLocks/>
          </p:cNvGrpSpPr>
          <p:nvPr/>
        </p:nvGrpSpPr>
        <p:grpSpPr bwMode="auto">
          <a:xfrm>
            <a:off x="3568700" y="2514600"/>
            <a:ext cx="5486400" cy="3124200"/>
            <a:chOff x="2544" y="0"/>
            <a:chExt cx="4896" cy="2671"/>
          </a:xfrm>
        </p:grpSpPr>
        <p:pic>
          <p:nvPicPr>
            <p:cNvPr id="128014" name="Picture 143" descr="TADWGMap1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4" y="0"/>
              <a:ext cx="4896" cy="2671"/>
            </a:xfrm>
            <a:prstGeom prst="rect">
              <a:avLst/>
            </a:prstGeom>
            <a:solidFill>
              <a:schemeClr val="bg1"/>
            </a:solidFill>
            <a:ln w="22225" cmpd="sng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128015" name="Oval 144"/>
            <p:cNvSpPr>
              <a:spLocks noChangeArrowheads="1"/>
            </p:cNvSpPr>
            <p:nvPr/>
          </p:nvSpPr>
          <p:spPr bwMode="auto">
            <a:xfrm>
              <a:off x="4813" y="1103"/>
              <a:ext cx="48" cy="48"/>
            </a:xfrm>
            <a:prstGeom prst="ellipse">
              <a:avLst/>
            </a:prstGeom>
            <a:solidFill>
              <a:schemeClr val="tx2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28016" name="Oval 145"/>
            <p:cNvSpPr>
              <a:spLocks noChangeArrowheads="1"/>
            </p:cNvSpPr>
            <p:nvPr/>
          </p:nvSpPr>
          <p:spPr bwMode="auto">
            <a:xfrm>
              <a:off x="4956" y="1204"/>
              <a:ext cx="48" cy="4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28017" name="Oval 146"/>
            <p:cNvSpPr>
              <a:spLocks noChangeArrowheads="1"/>
            </p:cNvSpPr>
            <p:nvPr/>
          </p:nvSpPr>
          <p:spPr bwMode="auto">
            <a:xfrm>
              <a:off x="4626" y="1396"/>
              <a:ext cx="48" cy="4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28018" name="Oval 147"/>
            <p:cNvSpPr>
              <a:spLocks noChangeArrowheads="1"/>
            </p:cNvSpPr>
            <p:nvPr/>
          </p:nvSpPr>
          <p:spPr bwMode="auto">
            <a:xfrm>
              <a:off x="4590" y="1312"/>
              <a:ext cx="48" cy="4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3999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Validation via Taxonomic Footprints</a:t>
            </a:r>
          </a:p>
        </p:txBody>
      </p:sp>
      <p:sp>
        <p:nvSpPr>
          <p:cNvPr id="37" name="Text Box 51"/>
          <p:cNvSpPr txBox="1">
            <a:spLocks noChangeArrowheads="1"/>
          </p:cNvSpPr>
          <p:nvPr/>
        </p:nvSpPr>
        <p:spPr bwMode="auto">
          <a:xfrm>
            <a:off x="0" y="1143000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latin typeface="Arial" charset="0"/>
              </a:rPr>
              <a:t>Uses point occurrence data from distributed museum databases to validate georeferenced data</a:t>
            </a:r>
          </a:p>
        </p:txBody>
      </p:sp>
      <p:sp>
        <p:nvSpPr>
          <p:cNvPr id="34" name="Rectangle 150"/>
          <p:cNvSpPr>
            <a:spLocks noChangeArrowheads="1"/>
          </p:cNvSpPr>
          <p:nvPr/>
        </p:nvSpPr>
        <p:spPr bwMode="auto">
          <a:xfrm>
            <a:off x="0" y="6017770"/>
            <a:ext cx="9144000" cy="840230"/>
          </a:xfrm>
          <a:prstGeom prst="rect">
            <a:avLst/>
          </a:prstGeom>
          <a:solidFill>
            <a:srgbClr val="000000">
              <a:alpha val="6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>
            <a:spAutoFit/>
          </a:bodyPr>
          <a:lstStyle/>
          <a:p>
            <a:pPr defTabSz="1006475">
              <a:defRPr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+mn-cs"/>
              </a:rPr>
              <a:t>Footprint for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+mn-cs"/>
              </a:rPr>
              <a:t>species list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+mn-cs"/>
              </a:rPr>
              <a:t>collected at Little Schultz Creek, off Co. Rd. 26 (Schultz Spring Road), approx. 5 mi N of Centreville; Bibb County;  White circles indicate results from automated georeferencing.  Black circle indicates actual collection locality based on GPS.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+mn-cs"/>
              </a:rPr>
              <a:t>Occurrence data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+mn-cs"/>
              </a:rPr>
              <a:t>from UAIC &amp; TUMNH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1143000"/>
          </a:xfrm>
        </p:spPr>
        <p:txBody>
          <a:bodyPr/>
          <a:lstStyle/>
          <a:p>
            <a:pPr algn="r"/>
            <a:r>
              <a:rPr lang="en-US" sz="4000" dirty="0" smtClean="0">
                <a:latin typeface="Arial" pitchFamily="34" charset="0"/>
                <a:cs typeface="Arial" pitchFamily="34" charset="0"/>
              </a:rPr>
              <a:t>Validation Service:</a:t>
            </a:r>
            <a:br>
              <a:rPr lang="en-US" sz="4000" dirty="0" smtClean="0">
                <a:latin typeface="Arial" pitchFamily="34" charset="0"/>
                <a:cs typeface="Arial" pitchFamily="34" charset="0"/>
              </a:rPr>
            </a:br>
            <a:r>
              <a:rPr lang="en-US" sz="4000" dirty="0" smtClean="0">
                <a:latin typeface="Arial" pitchFamily="34" charset="0"/>
                <a:cs typeface="Arial" pitchFamily="34" charset="0"/>
              </a:rPr>
              <a:t>Taxon Footprints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991600" cy="4114800"/>
          </a:xfrm>
        </p:spPr>
        <p:txBody>
          <a:bodyPr>
            <a:normAutofit fontScale="55000" lnSpcReduction="20000"/>
          </a:bodyPr>
          <a:lstStyle/>
          <a:p>
            <a:r>
              <a:rPr lang="en-US" sz="4500" dirty="0" smtClean="0"/>
              <a:t>HTTP  SOAP &amp; Get/Post:</a:t>
            </a:r>
          </a:p>
          <a:p>
            <a:r>
              <a:rPr lang="en-US" sz="4500" dirty="0" smtClean="0"/>
              <a:t>XML &amp; KML output options</a:t>
            </a:r>
          </a:p>
          <a:p>
            <a:pPr>
              <a:buNone/>
            </a:pPr>
            <a:endParaRPr lang="en-US" dirty="0" smtClean="0"/>
          </a:p>
          <a:p>
            <a:r>
              <a:rPr lang="en-US" sz="4500" dirty="0" smtClean="0"/>
              <a:t>Get with XML Output:</a:t>
            </a:r>
          </a:p>
          <a:p>
            <a:pPr>
              <a:buNone/>
            </a:pPr>
            <a:r>
              <a:rPr lang="en-US" dirty="0" smtClean="0">
                <a:hlinkClick r:id="rId2"/>
              </a:rPr>
              <a:t>http://www.museum.tulane.edu/taxonfootprint/tfp.aspx?Species=Phoxinus+erythrogaster|ictalurus+furcatus&amp;lat=30&amp;lon=-89&amp;format=raw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4500" dirty="0" smtClean="0"/>
              <a:t>Get with KML </a:t>
            </a:r>
            <a:r>
              <a:rPr lang="en-US" sz="4500" dirty="0" err="1" smtClean="0"/>
              <a:t>Ouptut</a:t>
            </a:r>
            <a:r>
              <a:rPr lang="en-US" sz="4500" dirty="0" smtClean="0"/>
              <a:t>:</a:t>
            </a:r>
          </a:p>
          <a:p>
            <a:pPr>
              <a:buNone/>
            </a:pPr>
            <a:r>
              <a:rPr lang="en-US" dirty="0" smtClean="0">
                <a:hlinkClick r:id="rId3"/>
              </a:rPr>
              <a:t>http://www.museum.tulane.edu/taxonfootprint/tfp.aspx?Species=Phoxinus+erythrogaster|ictalurus+furcatus&amp;lat=30&amp;lon=-89&amp;format=kml</a:t>
            </a:r>
            <a:endParaRPr lang="en-US" dirty="0" smtClean="0"/>
          </a:p>
          <a:p>
            <a:endParaRPr lang="en-US" dirty="0" smtClean="0"/>
          </a:p>
          <a:p>
            <a:r>
              <a:rPr lang="en-US" sz="4500" dirty="0" smtClean="0"/>
              <a:t>SOAP:</a:t>
            </a:r>
          </a:p>
          <a:p>
            <a:pPr>
              <a:buNone/>
            </a:pPr>
            <a:r>
              <a:rPr lang="en-US" dirty="0" smtClean="0">
                <a:hlinkClick r:id="rId4"/>
              </a:rPr>
              <a:t>http://www.museum.tulane.edu/webservices/bigfootws/bigfoot.asmx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7739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" y="381000"/>
            <a:ext cx="7915275" cy="5695950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043612"/>
            <a:ext cx="914400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  <a:hlinkClick r:id="rId3"/>
              </a:rPr>
              <a:t>www.museum.tulane.edu/taxonfootprint</a:t>
            </a:r>
            <a:endParaRPr lang="en-US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3" cstate="print"/>
          <a:srcRect b="15193"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4724400" y="228600"/>
            <a:ext cx="4648200" cy="2632364"/>
            <a:chOff x="4724400" y="228600"/>
            <a:chExt cx="4648200" cy="263236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865" t="14716" r="2828" b="5017"/>
            <a:stretch>
              <a:fillRect/>
            </a:stretch>
          </p:blipFill>
          <p:spPr bwMode="auto">
            <a:xfrm>
              <a:off x="4724400" y="228600"/>
              <a:ext cx="4343400" cy="2632364"/>
            </a:xfrm>
            <a:prstGeom prst="rect">
              <a:avLst/>
            </a:prstGeom>
            <a:noFill/>
            <a:ln w="2222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7417301" y="2330244"/>
              <a:ext cx="7088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/>
                <a:t>-27.02033</a:t>
              </a:r>
              <a:endParaRPr lang="en-US" sz="10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244348" y="2330244"/>
              <a:ext cx="76174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/>
                <a:t> 32.302492</a:t>
              </a:r>
              <a:endParaRPr lang="en-US" sz="10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00600" y="685800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 smtClean="0"/>
                <a:t>Barbus paludinosus</a:t>
              </a:r>
            </a:p>
            <a:p>
              <a:r>
                <a:rPr lang="en-US" dirty="0" smtClean="0"/>
                <a:t>Mesobola brevianalis</a:t>
              </a:r>
              <a:endParaRPr lang="en-US" dirty="0"/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7315200" y="2277035"/>
            <a:ext cx="1676400" cy="381000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rot="10800000" flipV="1">
            <a:off x="4612488" y="2667002"/>
            <a:ext cx="3617113" cy="1962150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/>
          </a:ln>
          <a:effectLst/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0376" y="381000"/>
            <a:ext cx="7772400" cy="73839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is Georeferencing?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5984" y="1347990"/>
            <a:ext cx="9081184" cy="5501296"/>
            <a:chOff x="35984" y="1347990"/>
            <a:chExt cx="9081184" cy="550129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4" y="1347990"/>
              <a:ext cx="9081184" cy="5501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874395" y="1587321"/>
              <a:ext cx="4953000" cy="1015663"/>
            </a:xfrm>
            <a:prstGeom prst="rect">
              <a:avLst/>
            </a:prstGeom>
            <a:solidFill>
              <a:schemeClr val="bg1"/>
            </a:solidFill>
            <a:ln w="47625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000" dirty="0"/>
                <a:t>pushepatapa creek, trib. to pearl river, 7.8 miles north of bogalusa at hwy </a:t>
              </a:r>
              <a:r>
                <a:rPr lang="en-US" sz="2000" dirty="0" smtClean="0"/>
                <a:t>21; Washington; LA; USA</a:t>
              </a:r>
              <a:endParaRPr lang="en-US" sz="2000" dirty="0"/>
            </a:p>
          </p:txBody>
        </p:sp>
        <p:cxnSp>
          <p:nvCxnSpPr>
            <p:cNvPr id="4" name="Curved Connector 3"/>
            <p:cNvCxnSpPr/>
            <p:nvPr/>
          </p:nvCxnSpPr>
          <p:spPr>
            <a:xfrm rot="10800000" flipH="1" flipV="1">
              <a:off x="3873321" y="1986554"/>
              <a:ext cx="1066800" cy="2204445"/>
            </a:xfrm>
            <a:prstGeom prst="curvedConnector4">
              <a:avLst>
                <a:gd name="adj1" fmla="val -120423"/>
                <a:gd name="adj2" fmla="val 110494"/>
              </a:avLst>
            </a:prstGeom>
            <a:ln w="133350" cap="flat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304800" y="4727444"/>
              <a:ext cx="2508327" cy="2031325"/>
            </a:xfrm>
            <a:prstGeom prst="rect">
              <a:avLst/>
            </a:prstGeom>
            <a:solidFill>
              <a:schemeClr val="bg1"/>
            </a:solidFill>
            <a:ln w="47625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800" dirty="0"/>
                <a:t>l</a:t>
              </a:r>
              <a:r>
                <a:rPr lang="en-US" sz="1800" dirty="0" smtClean="0"/>
                <a:t>atitude: </a:t>
              </a:r>
              <a:r>
                <a:rPr lang="en-US" sz="1800" b="1" dirty="0" smtClean="0"/>
                <a:t>30.88797</a:t>
              </a:r>
              <a:r>
                <a:rPr lang="en-US" sz="1800" dirty="0" smtClean="0"/>
                <a:t/>
              </a:r>
              <a:br>
                <a:rPr lang="en-US" sz="1800" dirty="0" smtClean="0"/>
              </a:br>
              <a:r>
                <a:rPr lang="en-US" sz="1800" dirty="0" smtClean="0"/>
                <a:t>longitude: </a:t>
              </a:r>
              <a:r>
                <a:rPr lang="en-US" sz="1800" b="1" dirty="0"/>
                <a:t>-</a:t>
              </a:r>
              <a:r>
                <a:rPr lang="en-US" sz="1800" b="1" dirty="0" smtClean="0"/>
                <a:t>89.83601 </a:t>
              </a:r>
              <a:r>
                <a:rPr lang="en-US" sz="1800" dirty="0" smtClean="0"/>
                <a:t/>
              </a:r>
              <a:br>
                <a:rPr lang="en-US" sz="1800" dirty="0" smtClean="0"/>
              </a:br>
              <a:r>
                <a:rPr lang="en-US" sz="1800" dirty="0" smtClean="0"/>
                <a:t>uncertainty radius: </a:t>
              </a:r>
              <a:r>
                <a:rPr lang="en-US" sz="1800" b="1" dirty="0" smtClean="0"/>
                <a:t>48m</a:t>
              </a:r>
              <a:r>
                <a:rPr lang="en-US" sz="1800" dirty="0" smtClean="0"/>
                <a:t/>
              </a:r>
              <a:br>
                <a:rPr lang="en-US" sz="1800" dirty="0" smtClean="0"/>
              </a:br>
              <a:r>
                <a:rPr lang="en-US" sz="1800" dirty="0" smtClean="0"/>
                <a:t>uncertainty polygon</a:t>
              </a:r>
              <a:r>
                <a:rPr lang="en-US" sz="1800" dirty="0"/>
                <a:t>: </a:t>
              </a:r>
              <a:r>
                <a:rPr lang="en-US" sz="1800" b="1" dirty="0" smtClean="0"/>
                <a:t>30.88823,-89.83641, 30.88815,-89.83634, 30.88808,-89.83622…</a:t>
              </a:r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91870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Collaborative Georeferencing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447800"/>
            <a:ext cx="7772400" cy="4876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charset="0"/>
                <a:cs typeface="Arial" charset="0"/>
              </a:rPr>
              <a:t>Efficiency of Sharing Data</a:t>
            </a:r>
          </a:p>
          <a:p>
            <a:pPr lvl="1"/>
            <a:r>
              <a:rPr lang="en-US" sz="2000" dirty="0" smtClean="0">
                <a:latin typeface="Arial" charset="0"/>
                <a:cs typeface="Arial" charset="0"/>
              </a:rPr>
              <a:t>Similar records from various institutions can be matched and georeferenced simultaneously. </a:t>
            </a:r>
          </a:p>
          <a:p>
            <a:pPr lvl="1"/>
            <a:r>
              <a:rPr lang="en-US" sz="2000" dirty="0" smtClean="0">
                <a:latin typeface="Arial" charset="0"/>
                <a:cs typeface="Arial" charset="0"/>
              </a:rPr>
              <a:t>DiGIR / .CSV used for data input (other alternatives in development).</a:t>
            </a:r>
          </a:p>
          <a:p>
            <a:pPr lvl="1"/>
            <a:endParaRPr lang="en-US" sz="2400" dirty="0" smtClean="0">
              <a:latin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cs typeface="Arial" charset="0"/>
              </a:rPr>
              <a:t>Efficiency of Distributing Workloads</a:t>
            </a:r>
          </a:p>
          <a:p>
            <a:pPr lvl="1"/>
            <a:r>
              <a:rPr lang="en-US" sz="2000" dirty="0" smtClean="0">
                <a:latin typeface="Arial" charset="0"/>
                <a:cs typeface="Arial" charset="0"/>
              </a:rPr>
              <a:t>Requires significant management overhead. </a:t>
            </a:r>
          </a:p>
          <a:p>
            <a:endParaRPr lang="en-US" sz="2400" dirty="0" smtClean="0">
              <a:latin typeface="Arial" charset="0"/>
              <a:cs typeface="Arial" charset="0"/>
            </a:endParaRPr>
          </a:p>
          <a:p>
            <a:endParaRPr lang="en-US" sz="24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8998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t="2397" b="5222"/>
          <a:stretch/>
        </p:blipFill>
        <p:spPr bwMode="auto">
          <a:xfrm>
            <a:off x="228600" y="1047750"/>
            <a:ext cx="5409621" cy="513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36" name="Rectangle 35"/>
          <p:cNvSpPr/>
          <p:nvPr/>
        </p:nvSpPr>
        <p:spPr bwMode="auto">
          <a:xfrm>
            <a:off x="228600" y="914400"/>
            <a:ext cx="5410200" cy="417195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37" name="Rectangle 36"/>
          <p:cNvSpPr/>
          <p:nvPr/>
        </p:nvSpPr>
        <p:spPr bwMode="auto">
          <a:xfrm>
            <a:off x="228600" y="3904298"/>
            <a:ext cx="5410200" cy="278130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38" name="Rectangle 37"/>
          <p:cNvSpPr/>
          <p:nvPr/>
        </p:nvSpPr>
        <p:spPr bwMode="auto">
          <a:xfrm>
            <a:off x="228600" y="4460558"/>
            <a:ext cx="5410200" cy="556260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39" name="Rectangle 38"/>
          <p:cNvSpPr/>
          <p:nvPr/>
        </p:nvSpPr>
        <p:spPr bwMode="auto">
          <a:xfrm>
            <a:off x="228600" y="5642610"/>
            <a:ext cx="5410200" cy="834390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740866"/>
            <a:ext cx="5019675" cy="258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Efficiency of Sharing Data</a:t>
            </a:r>
          </a:p>
        </p:txBody>
      </p:sp>
    </p:spTree>
    <p:extLst>
      <p:ext uri="{BB962C8B-B14F-4D97-AF65-F5344CB8AC3E}">
        <p14:creationId xmlns:p14="http://schemas.microsoft.com/office/powerpoint/2010/main" val="3246378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4" descr="co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2472128"/>
            <a:ext cx="1787488" cy="1391908"/>
          </a:xfr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2390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latin typeface="Arial" pitchFamily="34" charset="0"/>
                <a:cs typeface="Arial" pitchFamily="34" charset="0"/>
              </a:rPr>
              <a:t>Collaborative Georeferencing</a:t>
            </a:r>
          </a:p>
        </p:txBody>
      </p:sp>
      <p:sp>
        <p:nvSpPr>
          <p:cNvPr id="131076" name="Rounded Rectangle 3"/>
          <p:cNvSpPr>
            <a:spLocks noChangeArrowheads="1"/>
          </p:cNvSpPr>
          <p:nvPr/>
        </p:nvSpPr>
        <p:spPr bwMode="auto">
          <a:xfrm>
            <a:off x="2595562" y="2743200"/>
            <a:ext cx="1219200" cy="10668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31077" name="Rounded Rectangle 4"/>
          <p:cNvSpPr>
            <a:spLocks noChangeArrowheads="1"/>
          </p:cNvSpPr>
          <p:nvPr/>
        </p:nvSpPr>
        <p:spPr bwMode="auto">
          <a:xfrm>
            <a:off x="2595562" y="4267200"/>
            <a:ext cx="1219200" cy="11430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grpSp>
        <p:nvGrpSpPr>
          <p:cNvPr id="2" name="Group 87"/>
          <p:cNvGrpSpPr>
            <a:grpSpLocks noChangeAspect="1"/>
          </p:cNvGrpSpPr>
          <p:nvPr/>
        </p:nvGrpSpPr>
        <p:grpSpPr bwMode="auto">
          <a:xfrm>
            <a:off x="2714625" y="1447800"/>
            <a:ext cx="4676775" cy="4668838"/>
            <a:chOff x="1611" y="912"/>
            <a:chExt cx="2946" cy="2941"/>
          </a:xfrm>
        </p:grpSpPr>
        <p:sp>
          <p:nvSpPr>
            <p:cNvPr id="1110" name="AutoShape 86"/>
            <p:cNvSpPr>
              <a:spLocks noChangeAspect="1" noChangeArrowheads="1" noTextEdit="1"/>
            </p:cNvSpPr>
            <p:nvPr/>
          </p:nvSpPr>
          <p:spPr bwMode="auto">
            <a:xfrm>
              <a:off x="1611" y="912"/>
              <a:ext cx="2866" cy="2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2" name="Freeform 88"/>
            <p:cNvSpPr>
              <a:spLocks/>
            </p:cNvSpPr>
            <p:nvPr/>
          </p:nvSpPr>
          <p:spPr bwMode="auto">
            <a:xfrm>
              <a:off x="1808" y="1053"/>
              <a:ext cx="289" cy="268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0" y="627"/>
                </a:cxn>
                <a:cxn ang="0">
                  <a:pos x="393" y="725"/>
                </a:cxn>
                <a:cxn ang="0">
                  <a:pos x="786" y="627"/>
                </a:cxn>
                <a:cxn ang="0">
                  <a:pos x="786" y="627"/>
                </a:cxn>
                <a:cxn ang="0">
                  <a:pos x="786" y="98"/>
                </a:cxn>
                <a:cxn ang="0">
                  <a:pos x="393" y="0"/>
                </a:cxn>
                <a:cxn ang="0">
                  <a:pos x="0" y="98"/>
                </a:cxn>
              </a:cxnLst>
              <a:rect l="0" t="0" r="r" b="b"/>
              <a:pathLst>
                <a:path w="786" h="725">
                  <a:moveTo>
                    <a:pt x="0" y="98"/>
                  </a:moveTo>
                  <a:lnTo>
                    <a:pt x="0" y="627"/>
                  </a:lnTo>
                  <a:cubicBezTo>
                    <a:pt x="0" y="681"/>
                    <a:pt x="176" y="725"/>
                    <a:pt x="393" y="725"/>
                  </a:cubicBezTo>
                  <a:cubicBezTo>
                    <a:pt x="610" y="725"/>
                    <a:pt x="786" y="681"/>
                    <a:pt x="786" y="627"/>
                  </a:cubicBezTo>
                  <a:cubicBezTo>
                    <a:pt x="786" y="627"/>
                    <a:pt x="786" y="627"/>
                    <a:pt x="786" y="627"/>
                  </a:cubicBezTo>
                  <a:lnTo>
                    <a:pt x="786" y="98"/>
                  </a:lnTo>
                  <a:cubicBezTo>
                    <a:pt x="786" y="44"/>
                    <a:pt x="610" y="0"/>
                    <a:pt x="393" y="0"/>
                  </a:cubicBezTo>
                  <a:cubicBezTo>
                    <a:pt x="176" y="0"/>
                    <a:pt x="0" y="44"/>
                    <a:pt x="0" y="98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3" name="Freeform 89"/>
            <p:cNvSpPr>
              <a:spLocks/>
            </p:cNvSpPr>
            <p:nvPr/>
          </p:nvSpPr>
          <p:spPr bwMode="auto">
            <a:xfrm>
              <a:off x="1808" y="1053"/>
              <a:ext cx="289" cy="268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0" y="627"/>
                </a:cxn>
                <a:cxn ang="0">
                  <a:pos x="393" y="725"/>
                </a:cxn>
                <a:cxn ang="0">
                  <a:pos x="786" y="627"/>
                </a:cxn>
                <a:cxn ang="0">
                  <a:pos x="786" y="627"/>
                </a:cxn>
                <a:cxn ang="0">
                  <a:pos x="786" y="98"/>
                </a:cxn>
                <a:cxn ang="0">
                  <a:pos x="393" y="0"/>
                </a:cxn>
                <a:cxn ang="0">
                  <a:pos x="0" y="98"/>
                </a:cxn>
              </a:cxnLst>
              <a:rect l="0" t="0" r="r" b="b"/>
              <a:pathLst>
                <a:path w="786" h="725">
                  <a:moveTo>
                    <a:pt x="0" y="98"/>
                  </a:moveTo>
                  <a:lnTo>
                    <a:pt x="0" y="627"/>
                  </a:lnTo>
                  <a:cubicBezTo>
                    <a:pt x="0" y="681"/>
                    <a:pt x="176" y="725"/>
                    <a:pt x="393" y="725"/>
                  </a:cubicBezTo>
                  <a:cubicBezTo>
                    <a:pt x="610" y="725"/>
                    <a:pt x="786" y="681"/>
                    <a:pt x="786" y="627"/>
                  </a:cubicBezTo>
                  <a:cubicBezTo>
                    <a:pt x="786" y="627"/>
                    <a:pt x="786" y="627"/>
                    <a:pt x="786" y="627"/>
                  </a:cubicBezTo>
                  <a:lnTo>
                    <a:pt x="786" y="98"/>
                  </a:lnTo>
                  <a:cubicBezTo>
                    <a:pt x="786" y="44"/>
                    <a:pt x="610" y="0"/>
                    <a:pt x="393" y="0"/>
                  </a:cubicBezTo>
                  <a:cubicBezTo>
                    <a:pt x="176" y="0"/>
                    <a:pt x="0" y="44"/>
                    <a:pt x="0" y="98"/>
                  </a:cubicBezTo>
                  <a:close/>
                </a:path>
              </a:pathLst>
            </a:cu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4" name="Freeform 90"/>
            <p:cNvSpPr>
              <a:spLocks/>
            </p:cNvSpPr>
            <p:nvPr/>
          </p:nvSpPr>
          <p:spPr bwMode="auto">
            <a:xfrm>
              <a:off x="1808" y="1090"/>
              <a:ext cx="289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36"/>
                </a:cxn>
                <a:cxn ang="0">
                  <a:pos x="289" y="0"/>
                </a:cxn>
                <a:cxn ang="0">
                  <a:pos x="289" y="0"/>
                </a:cxn>
              </a:cxnLst>
              <a:rect l="0" t="0" r="r" b="b"/>
              <a:pathLst>
                <a:path w="289" h="36">
                  <a:moveTo>
                    <a:pt x="0" y="0"/>
                  </a:moveTo>
                  <a:cubicBezTo>
                    <a:pt x="0" y="19"/>
                    <a:pt x="65" y="36"/>
                    <a:pt x="144" y="36"/>
                  </a:cubicBezTo>
                  <a:cubicBezTo>
                    <a:pt x="224" y="36"/>
                    <a:pt x="289" y="19"/>
                    <a:pt x="289" y="0"/>
                  </a:cubicBezTo>
                  <a:cubicBezTo>
                    <a:pt x="289" y="0"/>
                    <a:pt x="289" y="0"/>
                    <a:pt x="289" y="0"/>
                  </a:cubicBezTo>
                </a:path>
              </a:pathLst>
            </a:cu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5" name="Line 91"/>
            <p:cNvSpPr>
              <a:spLocks noChangeShapeType="1"/>
            </p:cNvSpPr>
            <p:nvPr/>
          </p:nvSpPr>
          <p:spPr bwMode="auto">
            <a:xfrm flipV="1">
              <a:off x="2097" y="1185"/>
              <a:ext cx="418" cy="2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" name="Freeform 92"/>
            <p:cNvSpPr>
              <a:spLocks/>
            </p:cNvSpPr>
            <p:nvPr/>
          </p:nvSpPr>
          <p:spPr bwMode="auto">
            <a:xfrm>
              <a:off x="2510" y="1163"/>
              <a:ext cx="22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22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22" h="44">
                  <a:moveTo>
                    <a:pt x="0" y="0"/>
                  </a:moveTo>
                  <a:lnTo>
                    <a:pt x="22" y="22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7" name="Freeform 93"/>
            <p:cNvSpPr>
              <a:spLocks/>
            </p:cNvSpPr>
            <p:nvPr/>
          </p:nvSpPr>
          <p:spPr bwMode="auto">
            <a:xfrm>
              <a:off x="2182" y="1960"/>
              <a:ext cx="1352" cy="423"/>
            </a:xfrm>
            <a:custGeom>
              <a:avLst/>
              <a:gdLst/>
              <a:ahLst/>
              <a:cxnLst>
                <a:cxn ang="0">
                  <a:pos x="1352" y="423"/>
                </a:cxn>
                <a:cxn ang="0">
                  <a:pos x="1151" y="102"/>
                </a:cxn>
                <a:cxn ang="0">
                  <a:pos x="0" y="0"/>
                </a:cxn>
              </a:cxnLst>
              <a:rect l="0" t="0" r="r" b="b"/>
              <a:pathLst>
                <a:path w="1352" h="423">
                  <a:moveTo>
                    <a:pt x="1352" y="423"/>
                  </a:moveTo>
                  <a:cubicBezTo>
                    <a:pt x="1351" y="315"/>
                    <a:pt x="1342" y="180"/>
                    <a:pt x="1151" y="102"/>
                  </a:cubicBezTo>
                  <a:cubicBezTo>
                    <a:pt x="902" y="1"/>
                    <a:pt x="344" y="0"/>
                    <a:pt x="0" y="0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8" name="Freeform 94"/>
            <p:cNvSpPr>
              <a:spLocks/>
            </p:cNvSpPr>
            <p:nvPr/>
          </p:nvSpPr>
          <p:spPr bwMode="auto">
            <a:xfrm>
              <a:off x="3512" y="2379"/>
              <a:ext cx="44" cy="22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22" y="22"/>
                </a:cxn>
                <a:cxn ang="0">
                  <a:pos x="0" y="0"/>
                </a:cxn>
                <a:cxn ang="0">
                  <a:pos x="44" y="0"/>
                </a:cxn>
              </a:cxnLst>
              <a:rect l="0" t="0" r="r" b="b"/>
              <a:pathLst>
                <a:path w="44" h="22">
                  <a:moveTo>
                    <a:pt x="44" y="0"/>
                  </a:moveTo>
                  <a:lnTo>
                    <a:pt x="22" y="22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" name="Freeform 95"/>
            <p:cNvSpPr>
              <a:spLocks/>
            </p:cNvSpPr>
            <p:nvPr/>
          </p:nvSpPr>
          <p:spPr bwMode="auto">
            <a:xfrm>
              <a:off x="2164" y="1938"/>
              <a:ext cx="22" cy="43"/>
            </a:xfrm>
            <a:custGeom>
              <a:avLst/>
              <a:gdLst/>
              <a:ahLst/>
              <a:cxnLst>
                <a:cxn ang="0">
                  <a:pos x="22" y="43"/>
                </a:cxn>
                <a:cxn ang="0">
                  <a:pos x="0" y="22"/>
                </a:cxn>
                <a:cxn ang="0">
                  <a:pos x="22" y="0"/>
                </a:cxn>
                <a:cxn ang="0">
                  <a:pos x="22" y="43"/>
                </a:cxn>
              </a:cxnLst>
              <a:rect l="0" t="0" r="r" b="b"/>
              <a:pathLst>
                <a:path w="22" h="43">
                  <a:moveTo>
                    <a:pt x="22" y="43"/>
                  </a:moveTo>
                  <a:lnTo>
                    <a:pt x="0" y="22"/>
                  </a:lnTo>
                  <a:lnTo>
                    <a:pt x="22" y="0"/>
                  </a:lnTo>
                  <a:lnTo>
                    <a:pt x="22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0" name="Freeform 96"/>
            <p:cNvSpPr>
              <a:spLocks/>
            </p:cNvSpPr>
            <p:nvPr/>
          </p:nvSpPr>
          <p:spPr bwMode="auto">
            <a:xfrm>
              <a:off x="1938" y="2501"/>
              <a:ext cx="594" cy="224"/>
            </a:xfrm>
            <a:custGeom>
              <a:avLst/>
              <a:gdLst/>
              <a:ahLst/>
              <a:cxnLst>
                <a:cxn ang="0">
                  <a:pos x="594" y="0"/>
                </a:cxn>
                <a:cxn ang="0">
                  <a:pos x="90" y="55"/>
                </a:cxn>
                <a:cxn ang="0">
                  <a:pos x="0" y="224"/>
                </a:cxn>
              </a:cxnLst>
              <a:rect l="0" t="0" r="r" b="b"/>
              <a:pathLst>
                <a:path w="594" h="224">
                  <a:moveTo>
                    <a:pt x="594" y="0"/>
                  </a:moveTo>
                  <a:cubicBezTo>
                    <a:pt x="445" y="0"/>
                    <a:pt x="200" y="0"/>
                    <a:pt x="90" y="55"/>
                  </a:cubicBezTo>
                  <a:cubicBezTo>
                    <a:pt x="8" y="95"/>
                    <a:pt x="1" y="166"/>
                    <a:pt x="0" y="224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1" name="Freeform 97"/>
            <p:cNvSpPr>
              <a:spLocks/>
            </p:cNvSpPr>
            <p:nvPr/>
          </p:nvSpPr>
          <p:spPr bwMode="auto">
            <a:xfrm>
              <a:off x="1916" y="2721"/>
              <a:ext cx="44" cy="21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22" y="21"/>
                </a:cxn>
                <a:cxn ang="0">
                  <a:pos x="0" y="0"/>
                </a:cxn>
                <a:cxn ang="0">
                  <a:pos x="44" y="0"/>
                </a:cxn>
              </a:cxnLst>
              <a:rect l="0" t="0" r="r" b="b"/>
              <a:pathLst>
                <a:path w="44" h="21">
                  <a:moveTo>
                    <a:pt x="44" y="0"/>
                  </a:moveTo>
                  <a:lnTo>
                    <a:pt x="22" y="21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2" name="Rectangle 98"/>
            <p:cNvSpPr>
              <a:spLocks noChangeArrowheads="1"/>
            </p:cNvSpPr>
            <p:nvPr/>
          </p:nvSpPr>
          <p:spPr bwMode="auto">
            <a:xfrm>
              <a:off x="2532" y="1025"/>
              <a:ext cx="445" cy="3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3" name="Rectangle 99"/>
            <p:cNvSpPr>
              <a:spLocks noChangeArrowheads="1"/>
            </p:cNvSpPr>
            <p:nvPr/>
          </p:nvSpPr>
          <p:spPr bwMode="auto">
            <a:xfrm>
              <a:off x="2532" y="1025"/>
              <a:ext cx="445" cy="318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4" name="Freeform 100"/>
            <p:cNvSpPr>
              <a:spLocks/>
            </p:cNvSpPr>
            <p:nvPr/>
          </p:nvSpPr>
          <p:spPr bwMode="auto">
            <a:xfrm>
              <a:off x="3774" y="2689"/>
              <a:ext cx="428" cy="2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5" y="59"/>
                </a:cxn>
                <a:cxn ang="0">
                  <a:pos x="428" y="259"/>
                </a:cxn>
              </a:cxnLst>
              <a:rect l="0" t="0" r="r" b="b"/>
              <a:pathLst>
                <a:path w="428" h="259">
                  <a:moveTo>
                    <a:pt x="0" y="0"/>
                  </a:moveTo>
                  <a:cubicBezTo>
                    <a:pt x="112" y="0"/>
                    <a:pt x="276" y="3"/>
                    <a:pt x="355" y="59"/>
                  </a:cubicBezTo>
                  <a:cubicBezTo>
                    <a:pt x="422" y="106"/>
                    <a:pt x="428" y="192"/>
                    <a:pt x="428" y="259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5" name="Freeform 101"/>
            <p:cNvSpPr>
              <a:spLocks/>
            </p:cNvSpPr>
            <p:nvPr/>
          </p:nvSpPr>
          <p:spPr bwMode="auto">
            <a:xfrm>
              <a:off x="3757" y="2667"/>
              <a:ext cx="22" cy="44"/>
            </a:xfrm>
            <a:custGeom>
              <a:avLst/>
              <a:gdLst/>
              <a:ahLst/>
              <a:cxnLst>
                <a:cxn ang="0">
                  <a:pos x="21" y="44"/>
                </a:cxn>
                <a:cxn ang="0">
                  <a:pos x="0" y="22"/>
                </a:cxn>
                <a:cxn ang="0">
                  <a:pos x="22" y="0"/>
                </a:cxn>
                <a:cxn ang="0">
                  <a:pos x="21" y="44"/>
                </a:cxn>
              </a:cxnLst>
              <a:rect l="0" t="0" r="r" b="b"/>
              <a:pathLst>
                <a:path w="22" h="44">
                  <a:moveTo>
                    <a:pt x="21" y="44"/>
                  </a:moveTo>
                  <a:lnTo>
                    <a:pt x="0" y="22"/>
                  </a:lnTo>
                  <a:lnTo>
                    <a:pt x="22" y="0"/>
                  </a:lnTo>
                  <a:lnTo>
                    <a:pt x="21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" name="Freeform 102"/>
            <p:cNvSpPr>
              <a:spLocks/>
            </p:cNvSpPr>
            <p:nvPr/>
          </p:nvSpPr>
          <p:spPr bwMode="auto">
            <a:xfrm>
              <a:off x="4181" y="2944"/>
              <a:ext cx="43" cy="2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21" y="22"/>
                </a:cxn>
                <a:cxn ang="0">
                  <a:pos x="0" y="0"/>
                </a:cxn>
                <a:cxn ang="0">
                  <a:pos x="43" y="0"/>
                </a:cxn>
              </a:cxnLst>
              <a:rect l="0" t="0" r="r" b="b"/>
              <a:pathLst>
                <a:path w="43" h="22">
                  <a:moveTo>
                    <a:pt x="43" y="0"/>
                  </a:moveTo>
                  <a:lnTo>
                    <a:pt x="21" y="22"/>
                  </a:lnTo>
                  <a:lnTo>
                    <a:pt x="0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" name="Freeform 103"/>
            <p:cNvSpPr>
              <a:spLocks/>
            </p:cNvSpPr>
            <p:nvPr/>
          </p:nvSpPr>
          <p:spPr bwMode="auto">
            <a:xfrm>
              <a:off x="2977" y="1184"/>
              <a:ext cx="557" cy="2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0" y="60"/>
                </a:cxn>
                <a:cxn ang="0">
                  <a:pos x="557" y="255"/>
                </a:cxn>
              </a:cxnLst>
              <a:rect l="0" t="0" r="r" b="b"/>
              <a:pathLst>
                <a:path w="557" h="255">
                  <a:moveTo>
                    <a:pt x="0" y="0"/>
                  </a:moveTo>
                  <a:cubicBezTo>
                    <a:pt x="139" y="0"/>
                    <a:pt x="366" y="0"/>
                    <a:pt x="470" y="60"/>
                  </a:cubicBezTo>
                  <a:cubicBezTo>
                    <a:pt x="550" y="107"/>
                    <a:pt x="556" y="189"/>
                    <a:pt x="557" y="255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" name="Freeform 104"/>
            <p:cNvSpPr>
              <a:spLocks/>
            </p:cNvSpPr>
            <p:nvPr/>
          </p:nvSpPr>
          <p:spPr bwMode="auto">
            <a:xfrm>
              <a:off x="3512" y="1434"/>
              <a:ext cx="44" cy="22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22" y="22"/>
                </a:cxn>
                <a:cxn ang="0">
                  <a:pos x="0" y="1"/>
                </a:cxn>
                <a:cxn ang="0">
                  <a:pos x="44" y="0"/>
                </a:cxn>
              </a:cxnLst>
              <a:rect l="0" t="0" r="r" b="b"/>
              <a:pathLst>
                <a:path w="44" h="22">
                  <a:moveTo>
                    <a:pt x="44" y="0"/>
                  </a:moveTo>
                  <a:lnTo>
                    <a:pt x="22" y="22"/>
                  </a:lnTo>
                  <a:lnTo>
                    <a:pt x="0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" name="Rectangle 105"/>
            <p:cNvSpPr>
              <a:spLocks noChangeArrowheads="1"/>
            </p:cNvSpPr>
            <p:nvPr/>
          </p:nvSpPr>
          <p:spPr bwMode="auto">
            <a:xfrm>
              <a:off x="2554" y="930"/>
              <a:ext cx="477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DiGIR Service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0" name="Rectangle 106"/>
            <p:cNvSpPr>
              <a:spLocks noChangeArrowheads="1"/>
            </p:cNvSpPr>
            <p:nvPr/>
          </p:nvSpPr>
          <p:spPr bwMode="auto">
            <a:xfrm>
              <a:off x="3962" y="3305"/>
              <a:ext cx="595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Record Processor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1" name="Freeform 107"/>
            <p:cNvSpPr>
              <a:spLocks/>
            </p:cNvSpPr>
            <p:nvPr/>
          </p:nvSpPr>
          <p:spPr bwMode="auto">
            <a:xfrm>
              <a:off x="3757" y="1610"/>
              <a:ext cx="167" cy="963"/>
            </a:xfrm>
            <a:custGeom>
              <a:avLst/>
              <a:gdLst/>
              <a:ahLst/>
              <a:cxnLst>
                <a:cxn ang="0">
                  <a:pos x="17" y="963"/>
                </a:cxn>
                <a:cxn ang="0">
                  <a:pos x="167" y="963"/>
                </a:cxn>
                <a:cxn ang="0">
                  <a:pos x="167" y="0"/>
                </a:cxn>
                <a:cxn ang="0">
                  <a:pos x="0" y="0"/>
                </a:cxn>
              </a:cxnLst>
              <a:rect l="0" t="0" r="r" b="b"/>
              <a:pathLst>
                <a:path w="167" h="963">
                  <a:moveTo>
                    <a:pt x="17" y="963"/>
                  </a:moveTo>
                  <a:lnTo>
                    <a:pt x="167" y="963"/>
                  </a:lnTo>
                  <a:lnTo>
                    <a:pt x="167" y="0"/>
                  </a:lnTo>
                  <a:lnTo>
                    <a:pt x="0" y="0"/>
                  </a:ln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" name="Freeform 108"/>
            <p:cNvSpPr>
              <a:spLocks/>
            </p:cNvSpPr>
            <p:nvPr/>
          </p:nvSpPr>
          <p:spPr bwMode="auto">
            <a:xfrm>
              <a:off x="3757" y="2552"/>
              <a:ext cx="21" cy="43"/>
            </a:xfrm>
            <a:custGeom>
              <a:avLst/>
              <a:gdLst/>
              <a:ahLst/>
              <a:cxnLst>
                <a:cxn ang="0">
                  <a:pos x="21" y="43"/>
                </a:cxn>
                <a:cxn ang="0">
                  <a:pos x="0" y="21"/>
                </a:cxn>
                <a:cxn ang="0">
                  <a:pos x="21" y="0"/>
                </a:cxn>
                <a:cxn ang="0">
                  <a:pos x="21" y="43"/>
                </a:cxn>
              </a:cxnLst>
              <a:rect l="0" t="0" r="r" b="b"/>
              <a:pathLst>
                <a:path w="21" h="43">
                  <a:moveTo>
                    <a:pt x="21" y="43"/>
                  </a:moveTo>
                  <a:lnTo>
                    <a:pt x="0" y="21"/>
                  </a:lnTo>
                  <a:lnTo>
                    <a:pt x="21" y="0"/>
                  </a:lnTo>
                  <a:lnTo>
                    <a:pt x="21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" name="Rectangle 109"/>
            <p:cNvSpPr>
              <a:spLocks noChangeArrowheads="1"/>
            </p:cNvSpPr>
            <p:nvPr/>
          </p:nvSpPr>
          <p:spPr bwMode="auto">
            <a:xfrm>
              <a:off x="1715" y="2742"/>
              <a:ext cx="446" cy="31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" name="Rectangle 110"/>
            <p:cNvSpPr>
              <a:spLocks noChangeArrowheads="1"/>
            </p:cNvSpPr>
            <p:nvPr/>
          </p:nvSpPr>
          <p:spPr bwMode="auto">
            <a:xfrm>
              <a:off x="1715" y="2742"/>
              <a:ext cx="446" cy="319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" name="Freeform 111"/>
            <p:cNvSpPr>
              <a:spLocks/>
            </p:cNvSpPr>
            <p:nvPr/>
          </p:nvSpPr>
          <p:spPr bwMode="auto">
            <a:xfrm>
              <a:off x="1649" y="2984"/>
              <a:ext cx="177" cy="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" name="Freeform 112"/>
            <p:cNvSpPr>
              <a:spLocks noEditPoints="1"/>
            </p:cNvSpPr>
            <p:nvPr/>
          </p:nvSpPr>
          <p:spPr bwMode="auto">
            <a:xfrm>
              <a:off x="1649" y="2984"/>
              <a:ext cx="177" cy="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" name="Oval 113"/>
            <p:cNvSpPr>
              <a:spLocks noChangeArrowheads="1"/>
            </p:cNvSpPr>
            <p:nvPr/>
          </p:nvSpPr>
          <p:spPr bwMode="auto">
            <a:xfrm>
              <a:off x="1687" y="2901"/>
              <a:ext cx="106" cy="10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8" name="Oval 114"/>
            <p:cNvSpPr>
              <a:spLocks noChangeArrowheads="1"/>
            </p:cNvSpPr>
            <p:nvPr/>
          </p:nvSpPr>
          <p:spPr bwMode="auto">
            <a:xfrm>
              <a:off x="1687" y="2901"/>
              <a:ext cx="106" cy="104"/>
            </a:xfrm>
            <a:prstGeom prst="ellipse">
              <a:avLst/>
            </a:pr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9" name="Freeform 115"/>
            <p:cNvSpPr>
              <a:spLocks/>
            </p:cNvSpPr>
            <p:nvPr/>
          </p:nvSpPr>
          <p:spPr bwMode="auto">
            <a:xfrm>
              <a:off x="1655" y="3010"/>
              <a:ext cx="32" cy="98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0" name="Freeform 116"/>
            <p:cNvSpPr>
              <a:spLocks/>
            </p:cNvSpPr>
            <p:nvPr/>
          </p:nvSpPr>
          <p:spPr bwMode="auto">
            <a:xfrm>
              <a:off x="1788" y="3028"/>
              <a:ext cx="17" cy="103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1" name="Freeform 117"/>
            <p:cNvSpPr>
              <a:spLocks/>
            </p:cNvSpPr>
            <p:nvPr/>
          </p:nvSpPr>
          <p:spPr bwMode="auto">
            <a:xfrm>
              <a:off x="1698" y="2984"/>
              <a:ext cx="79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2" name="Freeform 118"/>
            <p:cNvSpPr>
              <a:spLocks/>
            </p:cNvSpPr>
            <p:nvPr/>
          </p:nvSpPr>
          <p:spPr bwMode="auto">
            <a:xfrm>
              <a:off x="1649" y="2896"/>
              <a:ext cx="178" cy="243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4" name="Rectangle 120"/>
            <p:cNvSpPr>
              <a:spLocks noChangeArrowheads="1"/>
            </p:cNvSpPr>
            <p:nvPr/>
          </p:nvSpPr>
          <p:spPr bwMode="auto">
            <a:xfrm>
              <a:off x="1680" y="3152"/>
              <a:ext cx="54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CoGe Client</a:t>
              </a: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Application </a:t>
              </a:r>
              <a:b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(Desktop or</a:t>
              </a:r>
              <a:r>
                <a:rPr kumimoji="0" lang="en-US" sz="800" b="0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Web)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5" name="Rectangle 121"/>
            <p:cNvSpPr>
              <a:spLocks noChangeArrowheads="1"/>
            </p:cNvSpPr>
            <p:nvPr/>
          </p:nvSpPr>
          <p:spPr bwMode="auto">
            <a:xfrm>
              <a:off x="3311" y="1456"/>
              <a:ext cx="446" cy="3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6" name="Rectangle 122"/>
            <p:cNvSpPr>
              <a:spLocks noChangeArrowheads="1"/>
            </p:cNvSpPr>
            <p:nvPr/>
          </p:nvSpPr>
          <p:spPr bwMode="auto">
            <a:xfrm>
              <a:off x="3311" y="1456"/>
              <a:ext cx="446" cy="318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" name="Rectangle 123"/>
            <p:cNvSpPr>
              <a:spLocks noChangeArrowheads="1"/>
            </p:cNvSpPr>
            <p:nvPr/>
          </p:nvSpPr>
          <p:spPr bwMode="auto">
            <a:xfrm>
              <a:off x="3261" y="1802"/>
              <a:ext cx="666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Cache Update Web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8" name="Rectangle 124"/>
            <p:cNvSpPr>
              <a:spLocks noChangeArrowheads="1"/>
            </p:cNvSpPr>
            <p:nvPr/>
          </p:nvSpPr>
          <p:spPr bwMode="auto">
            <a:xfrm>
              <a:off x="3426" y="1879"/>
              <a:ext cx="265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Service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9" name="Rectangle 125"/>
            <p:cNvSpPr>
              <a:spLocks noChangeArrowheads="1"/>
            </p:cNvSpPr>
            <p:nvPr/>
          </p:nvSpPr>
          <p:spPr bwMode="auto">
            <a:xfrm>
              <a:off x="1719" y="1800"/>
              <a:ext cx="445" cy="31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0" name="Rectangle 126"/>
            <p:cNvSpPr>
              <a:spLocks noChangeArrowheads="1"/>
            </p:cNvSpPr>
            <p:nvPr/>
          </p:nvSpPr>
          <p:spPr bwMode="auto">
            <a:xfrm>
              <a:off x="1719" y="1800"/>
              <a:ext cx="445" cy="319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1" name="Freeform 127"/>
            <p:cNvSpPr>
              <a:spLocks/>
            </p:cNvSpPr>
            <p:nvPr/>
          </p:nvSpPr>
          <p:spPr bwMode="auto">
            <a:xfrm>
              <a:off x="1652" y="2042"/>
              <a:ext cx="178" cy="156"/>
            </a:xfrm>
            <a:custGeom>
              <a:avLst/>
              <a:gdLst/>
              <a:ahLst/>
              <a:cxnLst>
                <a:cxn ang="0">
                  <a:pos x="78" y="364"/>
                </a:cxn>
                <a:cxn ang="0">
                  <a:pos x="322" y="420"/>
                </a:cxn>
                <a:cxn ang="0">
                  <a:pos x="400" y="400"/>
                </a:cxn>
                <a:cxn ang="0">
                  <a:pos x="431" y="405"/>
                </a:cxn>
                <a:cxn ang="0">
                  <a:pos x="484" y="351"/>
                </a:cxn>
                <a:cxn ang="0">
                  <a:pos x="484" y="198"/>
                </a:cxn>
                <a:cxn ang="0">
                  <a:pos x="351" y="16"/>
                </a:cxn>
                <a:cxn ang="0">
                  <a:pos x="351" y="16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9" y="331"/>
                </a:cxn>
                <a:cxn ang="0">
                  <a:pos x="60" y="336"/>
                </a:cxn>
                <a:cxn ang="0">
                  <a:pos x="78" y="364"/>
                </a:cxn>
              </a:cxnLst>
              <a:rect l="0" t="0" r="r" b="b"/>
              <a:pathLst>
                <a:path w="484" h="421">
                  <a:moveTo>
                    <a:pt x="78" y="364"/>
                  </a:moveTo>
                  <a:cubicBezTo>
                    <a:pt x="154" y="402"/>
                    <a:pt x="237" y="421"/>
                    <a:pt x="322" y="420"/>
                  </a:cubicBezTo>
                  <a:cubicBezTo>
                    <a:pt x="349" y="420"/>
                    <a:pt x="376" y="413"/>
                    <a:pt x="400" y="400"/>
                  </a:cubicBezTo>
                  <a:cubicBezTo>
                    <a:pt x="408" y="408"/>
                    <a:pt x="421" y="410"/>
                    <a:pt x="431" y="405"/>
                  </a:cubicBezTo>
                  <a:cubicBezTo>
                    <a:pt x="455" y="394"/>
                    <a:pt x="473" y="375"/>
                    <a:pt x="484" y="351"/>
                  </a:cubicBezTo>
                  <a:lnTo>
                    <a:pt x="484" y="198"/>
                  </a:lnTo>
                  <a:cubicBezTo>
                    <a:pt x="479" y="117"/>
                    <a:pt x="428" y="46"/>
                    <a:pt x="351" y="16"/>
                  </a:cubicBezTo>
                  <a:lnTo>
                    <a:pt x="351" y="16"/>
                  </a:lnTo>
                  <a:lnTo>
                    <a:pt x="133" y="0"/>
                  </a:lnTo>
                  <a:cubicBezTo>
                    <a:pt x="56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1" y="295"/>
                    <a:pt x="11" y="317"/>
                    <a:pt x="29" y="331"/>
                  </a:cubicBezTo>
                  <a:cubicBezTo>
                    <a:pt x="37" y="338"/>
                    <a:pt x="50" y="341"/>
                    <a:pt x="60" y="336"/>
                  </a:cubicBezTo>
                  <a:cubicBezTo>
                    <a:pt x="61" y="347"/>
                    <a:pt x="68" y="358"/>
                    <a:pt x="78" y="364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2" name="Freeform 128"/>
            <p:cNvSpPr>
              <a:spLocks noEditPoints="1"/>
            </p:cNvSpPr>
            <p:nvPr/>
          </p:nvSpPr>
          <p:spPr bwMode="auto">
            <a:xfrm>
              <a:off x="1652" y="2042"/>
              <a:ext cx="178" cy="156"/>
            </a:xfrm>
            <a:custGeom>
              <a:avLst/>
              <a:gdLst/>
              <a:ahLst/>
              <a:cxnLst>
                <a:cxn ang="0">
                  <a:pos x="78" y="364"/>
                </a:cxn>
                <a:cxn ang="0">
                  <a:pos x="322" y="420"/>
                </a:cxn>
                <a:cxn ang="0">
                  <a:pos x="400" y="400"/>
                </a:cxn>
                <a:cxn ang="0">
                  <a:pos x="431" y="405"/>
                </a:cxn>
                <a:cxn ang="0">
                  <a:pos x="484" y="351"/>
                </a:cxn>
                <a:cxn ang="0">
                  <a:pos x="484" y="198"/>
                </a:cxn>
                <a:cxn ang="0">
                  <a:pos x="351" y="16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9" y="331"/>
                </a:cxn>
                <a:cxn ang="0">
                  <a:pos x="60" y="336"/>
                </a:cxn>
                <a:cxn ang="0">
                  <a:pos x="78" y="364"/>
                </a:cxn>
              </a:cxnLst>
              <a:rect l="0" t="0" r="r" b="b"/>
              <a:pathLst>
                <a:path w="484" h="421">
                  <a:moveTo>
                    <a:pt x="78" y="364"/>
                  </a:moveTo>
                  <a:cubicBezTo>
                    <a:pt x="154" y="402"/>
                    <a:pt x="237" y="421"/>
                    <a:pt x="322" y="420"/>
                  </a:cubicBezTo>
                  <a:cubicBezTo>
                    <a:pt x="349" y="420"/>
                    <a:pt x="376" y="413"/>
                    <a:pt x="400" y="400"/>
                  </a:cubicBezTo>
                  <a:cubicBezTo>
                    <a:pt x="408" y="408"/>
                    <a:pt x="421" y="410"/>
                    <a:pt x="431" y="405"/>
                  </a:cubicBezTo>
                  <a:cubicBezTo>
                    <a:pt x="455" y="394"/>
                    <a:pt x="473" y="375"/>
                    <a:pt x="484" y="351"/>
                  </a:cubicBezTo>
                  <a:lnTo>
                    <a:pt x="484" y="198"/>
                  </a:lnTo>
                  <a:cubicBezTo>
                    <a:pt x="479" y="117"/>
                    <a:pt x="428" y="46"/>
                    <a:pt x="351" y="16"/>
                  </a:cubicBezTo>
                  <a:moveTo>
                    <a:pt x="133" y="0"/>
                  </a:moveTo>
                  <a:cubicBezTo>
                    <a:pt x="56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1" y="295"/>
                    <a:pt x="11" y="317"/>
                    <a:pt x="29" y="331"/>
                  </a:cubicBezTo>
                  <a:cubicBezTo>
                    <a:pt x="37" y="338"/>
                    <a:pt x="50" y="341"/>
                    <a:pt x="60" y="336"/>
                  </a:cubicBezTo>
                  <a:cubicBezTo>
                    <a:pt x="61" y="347"/>
                    <a:pt x="68" y="358"/>
                    <a:pt x="78" y="364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3" name="Oval 129"/>
            <p:cNvSpPr>
              <a:spLocks noChangeArrowheads="1"/>
            </p:cNvSpPr>
            <p:nvPr/>
          </p:nvSpPr>
          <p:spPr bwMode="auto">
            <a:xfrm>
              <a:off x="1691" y="1960"/>
              <a:ext cx="105" cy="10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4" name="Oval 130"/>
            <p:cNvSpPr>
              <a:spLocks noChangeArrowheads="1"/>
            </p:cNvSpPr>
            <p:nvPr/>
          </p:nvSpPr>
          <p:spPr bwMode="auto">
            <a:xfrm>
              <a:off x="1691" y="1960"/>
              <a:ext cx="105" cy="103"/>
            </a:xfrm>
            <a:prstGeom prst="ellipse">
              <a:avLst/>
            </a:pr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5" name="Freeform 131"/>
            <p:cNvSpPr>
              <a:spLocks/>
            </p:cNvSpPr>
            <p:nvPr/>
          </p:nvSpPr>
          <p:spPr bwMode="auto">
            <a:xfrm>
              <a:off x="1658" y="2068"/>
              <a:ext cx="33" cy="98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3" y="0"/>
                </a:cxn>
              </a:cxnLst>
              <a:rect l="0" t="0" r="r" b="b"/>
              <a:pathLst>
                <a:path w="33" h="98">
                  <a:moveTo>
                    <a:pt x="16" y="98"/>
                  </a:moveTo>
                  <a:cubicBezTo>
                    <a:pt x="0" y="63"/>
                    <a:pt x="6" y="29"/>
                    <a:pt x="33" y="0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6" name="Freeform 132"/>
            <p:cNvSpPr>
              <a:spLocks/>
            </p:cNvSpPr>
            <p:nvPr/>
          </p:nvSpPr>
          <p:spPr bwMode="auto">
            <a:xfrm>
              <a:off x="1791" y="2086"/>
              <a:ext cx="18" cy="104"/>
            </a:xfrm>
            <a:custGeom>
              <a:avLst/>
              <a:gdLst/>
              <a:ahLst/>
              <a:cxnLst>
                <a:cxn ang="0">
                  <a:pos x="8" y="104"/>
                </a:cxn>
                <a:cxn ang="0">
                  <a:pos x="0" y="0"/>
                </a:cxn>
              </a:cxnLst>
              <a:rect l="0" t="0" r="r" b="b"/>
              <a:pathLst>
                <a:path w="18" h="104">
                  <a:moveTo>
                    <a:pt x="8" y="104"/>
                  </a:moveTo>
                  <a:cubicBezTo>
                    <a:pt x="18" y="68"/>
                    <a:pt x="15" y="33"/>
                    <a:pt x="0" y="0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" name="Freeform 133"/>
            <p:cNvSpPr>
              <a:spLocks/>
            </p:cNvSpPr>
            <p:nvPr/>
          </p:nvSpPr>
          <p:spPr bwMode="auto">
            <a:xfrm>
              <a:off x="1701" y="2042"/>
              <a:ext cx="80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80" y="5"/>
                </a:cxn>
              </a:cxnLst>
              <a:rect l="0" t="0" r="r" b="b"/>
              <a:pathLst>
                <a:path w="80" h="27">
                  <a:moveTo>
                    <a:pt x="0" y="0"/>
                  </a:moveTo>
                  <a:cubicBezTo>
                    <a:pt x="18" y="23"/>
                    <a:pt x="51" y="27"/>
                    <a:pt x="74" y="10"/>
                  </a:cubicBezTo>
                  <a:cubicBezTo>
                    <a:pt x="76" y="9"/>
                    <a:pt x="78" y="7"/>
                    <a:pt x="80" y="5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8" name="Freeform 134"/>
            <p:cNvSpPr>
              <a:spLocks/>
            </p:cNvSpPr>
            <p:nvPr/>
          </p:nvSpPr>
          <p:spPr bwMode="auto">
            <a:xfrm>
              <a:off x="1652" y="1954"/>
              <a:ext cx="179" cy="244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9" y="570"/>
                </a:cxn>
                <a:cxn ang="0">
                  <a:pos x="60" y="575"/>
                </a:cxn>
                <a:cxn ang="0">
                  <a:pos x="78" y="603"/>
                </a:cxn>
                <a:cxn ang="0">
                  <a:pos x="322" y="659"/>
                </a:cxn>
                <a:cxn ang="0">
                  <a:pos x="400" y="639"/>
                </a:cxn>
                <a:cxn ang="0">
                  <a:pos x="431" y="644"/>
                </a:cxn>
                <a:cxn ang="0">
                  <a:pos x="484" y="590"/>
                </a:cxn>
                <a:cxn ang="0">
                  <a:pos x="484" y="451"/>
                </a:cxn>
                <a:cxn ang="0">
                  <a:pos x="351" y="255"/>
                </a:cxn>
                <a:cxn ang="0">
                  <a:pos x="351" y="255"/>
                </a:cxn>
                <a:cxn ang="0">
                  <a:pos x="350" y="255"/>
                </a:cxn>
                <a:cxn ang="0">
                  <a:pos x="350" y="55"/>
                </a:cxn>
                <a:cxn ang="0">
                  <a:pos x="146" y="56"/>
                </a:cxn>
                <a:cxn ang="0">
                  <a:pos x="133" y="239"/>
                </a:cxn>
              </a:cxnLst>
              <a:rect l="0" t="0" r="r" b="b"/>
              <a:pathLst>
                <a:path w="486" h="660">
                  <a:moveTo>
                    <a:pt x="133" y="239"/>
                  </a:moveTo>
                  <a:cubicBezTo>
                    <a:pt x="57" y="272"/>
                    <a:pt x="5" y="344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1" y="534"/>
                    <a:pt x="11" y="556"/>
                    <a:pt x="29" y="570"/>
                  </a:cubicBezTo>
                  <a:cubicBezTo>
                    <a:pt x="37" y="577"/>
                    <a:pt x="50" y="580"/>
                    <a:pt x="60" y="575"/>
                  </a:cubicBezTo>
                  <a:cubicBezTo>
                    <a:pt x="61" y="586"/>
                    <a:pt x="68" y="597"/>
                    <a:pt x="78" y="603"/>
                  </a:cubicBezTo>
                  <a:cubicBezTo>
                    <a:pt x="154" y="641"/>
                    <a:pt x="237" y="660"/>
                    <a:pt x="322" y="659"/>
                  </a:cubicBezTo>
                  <a:cubicBezTo>
                    <a:pt x="349" y="659"/>
                    <a:pt x="376" y="652"/>
                    <a:pt x="400" y="639"/>
                  </a:cubicBezTo>
                  <a:cubicBezTo>
                    <a:pt x="408" y="647"/>
                    <a:pt x="421" y="649"/>
                    <a:pt x="431" y="644"/>
                  </a:cubicBezTo>
                  <a:cubicBezTo>
                    <a:pt x="455" y="633"/>
                    <a:pt x="473" y="614"/>
                    <a:pt x="484" y="590"/>
                  </a:cubicBezTo>
                  <a:lnTo>
                    <a:pt x="484" y="451"/>
                  </a:lnTo>
                  <a:cubicBezTo>
                    <a:pt x="486" y="365"/>
                    <a:pt x="433" y="287"/>
                    <a:pt x="351" y="255"/>
                  </a:cubicBezTo>
                  <a:lnTo>
                    <a:pt x="351" y="255"/>
                  </a:lnTo>
                  <a:lnTo>
                    <a:pt x="350" y="255"/>
                  </a:lnTo>
                  <a:cubicBezTo>
                    <a:pt x="406" y="199"/>
                    <a:pt x="406" y="110"/>
                    <a:pt x="350" y="55"/>
                  </a:cubicBezTo>
                  <a:cubicBezTo>
                    <a:pt x="294" y="0"/>
                    <a:pt x="202" y="1"/>
                    <a:pt x="146" y="56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9" name="Rectangle 135"/>
            <p:cNvSpPr>
              <a:spLocks noChangeArrowheads="1"/>
            </p:cNvSpPr>
            <p:nvPr/>
          </p:nvSpPr>
          <p:spPr bwMode="auto">
            <a:xfrm>
              <a:off x="1623" y="2217"/>
              <a:ext cx="63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CoGe Web Portal </a:t>
              </a:r>
              <a:b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Application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0" name="Rectangle 136"/>
            <p:cNvSpPr>
              <a:spLocks noChangeArrowheads="1"/>
            </p:cNvSpPr>
            <p:nvPr/>
          </p:nvSpPr>
          <p:spPr bwMode="auto">
            <a:xfrm>
              <a:off x="3397" y="2816"/>
              <a:ext cx="365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Data Store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1" name="Rectangle 137"/>
            <p:cNvSpPr>
              <a:spLocks noChangeArrowheads="1"/>
            </p:cNvSpPr>
            <p:nvPr/>
          </p:nvSpPr>
          <p:spPr bwMode="auto">
            <a:xfrm>
              <a:off x="3311" y="2401"/>
              <a:ext cx="446" cy="3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2" name="Rectangle 138"/>
            <p:cNvSpPr>
              <a:spLocks noChangeArrowheads="1"/>
            </p:cNvSpPr>
            <p:nvPr/>
          </p:nvSpPr>
          <p:spPr bwMode="auto">
            <a:xfrm>
              <a:off x="3311" y="2401"/>
              <a:ext cx="446" cy="390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3" name="Freeform 139"/>
            <p:cNvSpPr>
              <a:spLocks/>
            </p:cNvSpPr>
            <p:nvPr/>
          </p:nvSpPr>
          <p:spPr bwMode="auto">
            <a:xfrm>
              <a:off x="3483" y="2525"/>
              <a:ext cx="234" cy="202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0" y="469"/>
                </a:cxn>
                <a:cxn ang="0">
                  <a:pos x="319" y="549"/>
                </a:cxn>
                <a:cxn ang="0">
                  <a:pos x="637" y="469"/>
                </a:cxn>
                <a:cxn ang="0">
                  <a:pos x="637" y="469"/>
                </a:cxn>
                <a:cxn ang="0">
                  <a:pos x="637" y="79"/>
                </a:cxn>
                <a:cxn ang="0">
                  <a:pos x="319" y="0"/>
                </a:cxn>
                <a:cxn ang="0">
                  <a:pos x="0" y="79"/>
                </a:cxn>
              </a:cxnLst>
              <a:rect l="0" t="0" r="r" b="b"/>
              <a:pathLst>
                <a:path w="637" h="549">
                  <a:moveTo>
                    <a:pt x="0" y="79"/>
                  </a:moveTo>
                  <a:lnTo>
                    <a:pt x="0" y="469"/>
                  </a:lnTo>
                  <a:cubicBezTo>
                    <a:pt x="0" y="513"/>
                    <a:pt x="143" y="549"/>
                    <a:pt x="319" y="549"/>
                  </a:cubicBezTo>
                  <a:cubicBezTo>
                    <a:pt x="494" y="549"/>
                    <a:pt x="637" y="513"/>
                    <a:pt x="637" y="469"/>
                  </a:cubicBezTo>
                  <a:cubicBezTo>
                    <a:pt x="637" y="469"/>
                    <a:pt x="637" y="469"/>
                    <a:pt x="637" y="469"/>
                  </a:cubicBezTo>
                  <a:lnTo>
                    <a:pt x="637" y="79"/>
                  </a:lnTo>
                  <a:cubicBezTo>
                    <a:pt x="637" y="35"/>
                    <a:pt x="494" y="0"/>
                    <a:pt x="319" y="0"/>
                  </a:cubicBezTo>
                  <a:cubicBezTo>
                    <a:pt x="143" y="0"/>
                    <a:pt x="0" y="35"/>
                    <a:pt x="0" y="79"/>
                  </a:cubicBezTo>
                  <a:close/>
                </a:path>
              </a:pathLst>
            </a:cu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4" name="Freeform 140"/>
            <p:cNvSpPr>
              <a:spLocks/>
            </p:cNvSpPr>
            <p:nvPr/>
          </p:nvSpPr>
          <p:spPr bwMode="auto">
            <a:xfrm>
              <a:off x="3483" y="2554"/>
              <a:ext cx="23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7" y="29"/>
                </a:cxn>
                <a:cxn ang="0">
                  <a:pos x="234" y="0"/>
                </a:cxn>
                <a:cxn ang="0">
                  <a:pos x="234" y="0"/>
                </a:cxn>
              </a:cxnLst>
              <a:rect l="0" t="0" r="r" b="b"/>
              <a:pathLst>
                <a:path w="234" h="29">
                  <a:moveTo>
                    <a:pt x="0" y="0"/>
                  </a:moveTo>
                  <a:cubicBezTo>
                    <a:pt x="0" y="16"/>
                    <a:pt x="52" y="29"/>
                    <a:pt x="117" y="29"/>
                  </a:cubicBezTo>
                  <a:cubicBezTo>
                    <a:pt x="182" y="29"/>
                    <a:pt x="234" y="16"/>
                    <a:pt x="234" y="0"/>
                  </a:cubicBezTo>
                  <a:cubicBezTo>
                    <a:pt x="234" y="0"/>
                    <a:pt x="234" y="0"/>
                    <a:pt x="234" y="0"/>
                  </a:cubicBezTo>
                </a:path>
              </a:pathLst>
            </a:cu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5" name="Rectangle 141"/>
            <p:cNvSpPr>
              <a:spLocks noChangeArrowheads="1"/>
            </p:cNvSpPr>
            <p:nvPr/>
          </p:nvSpPr>
          <p:spPr bwMode="auto">
            <a:xfrm>
              <a:off x="3979" y="2966"/>
              <a:ext cx="446" cy="3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6" name="Rectangle 142"/>
            <p:cNvSpPr>
              <a:spLocks noChangeArrowheads="1"/>
            </p:cNvSpPr>
            <p:nvPr/>
          </p:nvSpPr>
          <p:spPr bwMode="auto">
            <a:xfrm>
              <a:off x="3979" y="2966"/>
              <a:ext cx="446" cy="318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" name="Freeform 143"/>
            <p:cNvSpPr>
              <a:spLocks/>
            </p:cNvSpPr>
            <p:nvPr/>
          </p:nvSpPr>
          <p:spPr bwMode="auto">
            <a:xfrm>
              <a:off x="3542" y="3125"/>
              <a:ext cx="420" cy="183"/>
            </a:xfrm>
            <a:custGeom>
              <a:avLst/>
              <a:gdLst/>
              <a:ahLst/>
              <a:cxnLst>
                <a:cxn ang="0">
                  <a:pos x="420" y="0"/>
                </a:cxn>
                <a:cxn ang="0">
                  <a:pos x="67" y="45"/>
                </a:cxn>
                <a:cxn ang="0">
                  <a:pos x="0" y="183"/>
                </a:cxn>
              </a:cxnLst>
              <a:rect l="0" t="0" r="r" b="b"/>
              <a:pathLst>
                <a:path w="420" h="183">
                  <a:moveTo>
                    <a:pt x="420" y="0"/>
                  </a:moveTo>
                  <a:cubicBezTo>
                    <a:pt x="310" y="0"/>
                    <a:pt x="145" y="2"/>
                    <a:pt x="67" y="45"/>
                  </a:cubicBezTo>
                  <a:cubicBezTo>
                    <a:pt x="7" y="78"/>
                    <a:pt x="1" y="136"/>
                    <a:pt x="0" y="183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" name="Freeform 144"/>
            <p:cNvSpPr>
              <a:spLocks/>
            </p:cNvSpPr>
            <p:nvPr/>
          </p:nvSpPr>
          <p:spPr bwMode="auto">
            <a:xfrm>
              <a:off x="3958" y="3103"/>
              <a:ext cx="21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22"/>
                </a:cxn>
                <a:cxn ang="0">
                  <a:pos x="0" y="43"/>
                </a:cxn>
                <a:cxn ang="0">
                  <a:pos x="0" y="0"/>
                </a:cxn>
              </a:cxnLst>
              <a:rect l="0" t="0" r="r" b="b"/>
              <a:pathLst>
                <a:path w="21" h="43">
                  <a:moveTo>
                    <a:pt x="0" y="0"/>
                  </a:moveTo>
                  <a:lnTo>
                    <a:pt x="21" y="22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9" name="Freeform 145"/>
            <p:cNvSpPr>
              <a:spLocks/>
            </p:cNvSpPr>
            <p:nvPr/>
          </p:nvSpPr>
          <p:spPr bwMode="auto">
            <a:xfrm>
              <a:off x="3520" y="3304"/>
              <a:ext cx="44" cy="21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22" y="21"/>
                </a:cxn>
                <a:cxn ang="0">
                  <a:pos x="0" y="0"/>
                </a:cxn>
                <a:cxn ang="0">
                  <a:pos x="44" y="0"/>
                </a:cxn>
              </a:cxnLst>
              <a:rect l="0" t="0" r="r" b="b"/>
              <a:pathLst>
                <a:path w="44" h="21">
                  <a:moveTo>
                    <a:pt x="44" y="0"/>
                  </a:moveTo>
                  <a:lnTo>
                    <a:pt x="22" y="21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0" name="Rectangle 146"/>
            <p:cNvSpPr>
              <a:spLocks noChangeArrowheads="1"/>
            </p:cNvSpPr>
            <p:nvPr/>
          </p:nvSpPr>
          <p:spPr bwMode="auto">
            <a:xfrm>
              <a:off x="3319" y="3325"/>
              <a:ext cx="445" cy="31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1" name="Rectangle 147"/>
            <p:cNvSpPr>
              <a:spLocks noChangeArrowheads="1"/>
            </p:cNvSpPr>
            <p:nvPr/>
          </p:nvSpPr>
          <p:spPr bwMode="auto">
            <a:xfrm>
              <a:off x="3319" y="3325"/>
              <a:ext cx="445" cy="319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2" name="Rectangle 148"/>
            <p:cNvSpPr>
              <a:spLocks noChangeArrowheads="1"/>
            </p:cNvSpPr>
            <p:nvPr/>
          </p:nvSpPr>
          <p:spPr bwMode="auto">
            <a:xfrm>
              <a:off x="3249" y="3676"/>
              <a:ext cx="707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Georeferencing Web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3" name="Rectangle 149"/>
            <p:cNvSpPr>
              <a:spLocks noChangeArrowheads="1"/>
            </p:cNvSpPr>
            <p:nvPr/>
          </p:nvSpPr>
          <p:spPr bwMode="auto">
            <a:xfrm>
              <a:off x="3438" y="3753"/>
              <a:ext cx="265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Service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4" name="Rectangle 150"/>
            <p:cNvSpPr>
              <a:spLocks noChangeArrowheads="1"/>
            </p:cNvSpPr>
            <p:nvPr/>
          </p:nvSpPr>
          <p:spPr bwMode="auto">
            <a:xfrm>
              <a:off x="2532" y="2342"/>
              <a:ext cx="445" cy="3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5" name="Rectangle 151"/>
            <p:cNvSpPr>
              <a:spLocks noChangeArrowheads="1"/>
            </p:cNvSpPr>
            <p:nvPr/>
          </p:nvSpPr>
          <p:spPr bwMode="auto">
            <a:xfrm>
              <a:off x="2532" y="2342"/>
              <a:ext cx="445" cy="318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6" name="Rectangle 152"/>
            <p:cNvSpPr>
              <a:spLocks noChangeArrowheads="1"/>
            </p:cNvSpPr>
            <p:nvPr/>
          </p:nvSpPr>
          <p:spPr bwMode="auto">
            <a:xfrm>
              <a:off x="2483" y="2692"/>
              <a:ext cx="666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Data Retrieval Web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7" name="Rectangle 153"/>
            <p:cNvSpPr>
              <a:spLocks noChangeArrowheads="1"/>
            </p:cNvSpPr>
            <p:nvPr/>
          </p:nvSpPr>
          <p:spPr bwMode="auto">
            <a:xfrm>
              <a:off x="2648" y="2768"/>
              <a:ext cx="265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Service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8" name="Rectangle 154"/>
            <p:cNvSpPr>
              <a:spLocks noChangeArrowheads="1"/>
            </p:cNvSpPr>
            <p:nvPr/>
          </p:nvSpPr>
          <p:spPr bwMode="auto">
            <a:xfrm>
              <a:off x="2532" y="2991"/>
              <a:ext cx="445" cy="31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9" name="Rectangle 155"/>
            <p:cNvSpPr>
              <a:spLocks noChangeArrowheads="1"/>
            </p:cNvSpPr>
            <p:nvPr/>
          </p:nvSpPr>
          <p:spPr bwMode="auto">
            <a:xfrm>
              <a:off x="2532" y="2991"/>
              <a:ext cx="445" cy="319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0" name="Rectangle 156"/>
            <p:cNvSpPr>
              <a:spLocks noChangeArrowheads="1"/>
            </p:cNvSpPr>
            <p:nvPr/>
          </p:nvSpPr>
          <p:spPr bwMode="auto">
            <a:xfrm>
              <a:off x="2448" y="3346"/>
              <a:ext cx="743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Insert Correction Web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1" name="Rectangle 157"/>
            <p:cNvSpPr>
              <a:spLocks noChangeArrowheads="1"/>
            </p:cNvSpPr>
            <p:nvPr/>
          </p:nvSpPr>
          <p:spPr bwMode="auto">
            <a:xfrm>
              <a:off x="2648" y="3417"/>
              <a:ext cx="265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Service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2" name="Freeform 158"/>
            <p:cNvSpPr>
              <a:spLocks/>
            </p:cNvSpPr>
            <p:nvPr/>
          </p:nvSpPr>
          <p:spPr bwMode="auto">
            <a:xfrm>
              <a:off x="2161" y="3026"/>
              <a:ext cx="354" cy="1"/>
            </a:xfrm>
            <a:custGeom>
              <a:avLst/>
              <a:gdLst/>
              <a:ahLst/>
              <a:cxnLst>
                <a:cxn ang="0">
                  <a:pos x="354" y="0"/>
                </a:cxn>
                <a:cxn ang="0">
                  <a:pos x="0" y="0"/>
                </a:cxn>
              </a:cxnLst>
              <a:rect l="0" t="0" r="r" b="b"/>
              <a:pathLst>
                <a:path w="354">
                  <a:moveTo>
                    <a:pt x="354" y="0"/>
                  </a:moveTo>
                  <a:cubicBezTo>
                    <a:pt x="256" y="0"/>
                    <a:pt x="87" y="0"/>
                    <a:pt x="0" y="0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3" name="Freeform 159"/>
            <p:cNvSpPr>
              <a:spLocks/>
            </p:cNvSpPr>
            <p:nvPr/>
          </p:nvSpPr>
          <p:spPr bwMode="auto">
            <a:xfrm>
              <a:off x="2510" y="3004"/>
              <a:ext cx="22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22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22" h="44">
                  <a:moveTo>
                    <a:pt x="0" y="0"/>
                  </a:moveTo>
                  <a:lnTo>
                    <a:pt x="22" y="22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4" name="Freeform 160"/>
            <p:cNvSpPr>
              <a:spLocks/>
            </p:cNvSpPr>
            <p:nvPr/>
          </p:nvSpPr>
          <p:spPr bwMode="auto">
            <a:xfrm>
              <a:off x="2977" y="2661"/>
              <a:ext cx="318" cy="556"/>
            </a:xfrm>
            <a:custGeom>
              <a:avLst/>
              <a:gdLst/>
              <a:ahLst/>
              <a:cxnLst>
                <a:cxn ang="0">
                  <a:pos x="318" y="0"/>
                </a:cxn>
                <a:cxn ang="0">
                  <a:pos x="160" y="261"/>
                </a:cxn>
                <a:cxn ang="0">
                  <a:pos x="0" y="534"/>
                </a:cxn>
              </a:cxnLst>
              <a:rect l="0" t="0" r="r" b="b"/>
              <a:pathLst>
                <a:path w="318" h="556">
                  <a:moveTo>
                    <a:pt x="318" y="0"/>
                  </a:moveTo>
                  <a:cubicBezTo>
                    <a:pt x="186" y="54"/>
                    <a:pt x="180" y="124"/>
                    <a:pt x="160" y="261"/>
                  </a:cubicBezTo>
                  <a:cubicBezTo>
                    <a:pt x="142" y="382"/>
                    <a:pt x="113" y="556"/>
                    <a:pt x="0" y="534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5" name="Freeform 161"/>
            <p:cNvSpPr>
              <a:spLocks/>
            </p:cNvSpPr>
            <p:nvPr/>
          </p:nvSpPr>
          <p:spPr bwMode="auto">
            <a:xfrm>
              <a:off x="3283" y="2643"/>
              <a:ext cx="28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" y="12"/>
                </a:cxn>
                <a:cxn ang="0">
                  <a:pos x="16" y="40"/>
                </a:cxn>
                <a:cxn ang="0">
                  <a:pos x="0" y="0"/>
                </a:cxn>
              </a:cxnLst>
              <a:rect l="0" t="0" r="r" b="b"/>
              <a:pathLst>
                <a:path w="28" h="40">
                  <a:moveTo>
                    <a:pt x="0" y="0"/>
                  </a:moveTo>
                  <a:lnTo>
                    <a:pt x="28" y="12"/>
                  </a:lnTo>
                  <a:lnTo>
                    <a:pt x="1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6" name="Freeform 162"/>
            <p:cNvSpPr>
              <a:spLocks/>
            </p:cNvSpPr>
            <p:nvPr/>
          </p:nvSpPr>
          <p:spPr bwMode="auto">
            <a:xfrm>
              <a:off x="2994" y="2499"/>
              <a:ext cx="317" cy="1"/>
            </a:xfrm>
            <a:custGeom>
              <a:avLst/>
              <a:gdLst/>
              <a:ahLst/>
              <a:cxnLst>
                <a:cxn ang="0">
                  <a:pos x="317" y="0"/>
                </a:cxn>
                <a:cxn ang="0">
                  <a:pos x="0" y="0"/>
                </a:cxn>
              </a:cxnLst>
              <a:rect l="0" t="0" r="r" b="b"/>
              <a:pathLst>
                <a:path w="317">
                  <a:moveTo>
                    <a:pt x="317" y="0"/>
                  </a:moveTo>
                  <a:cubicBezTo>
                    <a:pt x="239" y="0"/>
                    <a:pt x="88" y="0"/>
                    <a:pt x="0" y="0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7" name="Freeform 163"/>
            <p:cNvSpPr>
              <a:spLocks/>
            </p:cNvSpPr>
            <p:nvPr/>
          </p:nvSpPr>
          <p:spPr bwMode="auto">
            <a:xfrm>
              <a:off x="2977" y="2477"/>
              <a:ext cx="22" cy="43"/>
            </a:xfrm>
            <a:custGeom>
              <a:avLst/>
              <a:gdLst/>
              <a:ahLst/>
              <a:cxnLst>
                <a:cxn ang="0">
                  <a:pos x="22" y="43"/>
                </a:cxn>
                <a:cxn ang="0">
                  <a:pos x="0" y="22"/>
                </a:cxn>
                <a:cxn ang="0">
                  <a:pos x="22" y="0"/>
                </a:cxn>
                <a:cxn ang="0">
                  <a:pos x="22" y="43"/>
                </a:cxn>
              </a:cxnLst>
              <a:rect l="0" t="0" r="r" b="b"/>
              <a:pathLst>
                <a:path w="22" h="43">
                  <a:moveTo>
                    <a:pt x="22" y="43"/>
                  </a:moveTo>
                  <a:lnTo>
                    <a:pt x="0" y="22"/>
                  </a:lnTo>
                  <a:lnTo>
                    <a:pt x="22" y="0"/>
                  </a:lnTo>
                  <a:lnTo>
                    <a:pt x="22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" name="Rectangle 164"/>
            <p:cNvSpPr>
              <a:spLocks noChangeArrowheads="1"/>
            </p:cNvSpPr>
            <p:nvPr/>
          </p:nvSpPr>
          <p:spPr bwMode="auto">
            <a:xfrm>
              <a:off x="1841" y="1348"/>
              <a:ext cx="277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Remote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9" name="Rectangle 165"/>
            <p:cNvSpPr>
              <a:spLocks noChangeArrowheads="1"/>
            </p:cNvSpPr>
            <p:nvPr/>
          </p:nvSpPr>
          <p:spPr bwMode="auto">
            <a:xfrm>
              <a:off x="1764" y="1425"/>
              <a:ext cx="442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Data Source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0" name="Line 166"/>
            <p:cNvSpPr>
              <a:spLocks noChangeShapeType="1"/>
            </p:cNvSpPr>
            <p:nvPr/>
          </p:nvSpPr>
          <p:spPr bwMode="auto">
            <a:xfrm flipV="1">
              <a:off x="2164" y="1667"/>
              <a:ext cx="1130" cy="245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1" name="Freeform 167"/>
            <p:cNvSpPr>
              <a:spLocks/>
            </p:cNvSpPr>
            <p:nvPr/>
          </p:nvSpPr>
          <p:spPr bwMode="auto">
            <a:xfrm>
              <a:off x="3285" y="1647"/>
              <a:ext cx="26" cy="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6"/>
                </a:cxn>
                <a:cxn ang="0">
                  <a:pos x="10" y="42"/>
                </a:cxn>
                <a:cxn ang="0">
                  <a:pos x="0" y="0"/>
                </a:cxn>
              </a:cxnLst>
              <a:rect l="0" t="0" r="r" b="b"/>
              <a:pathLst>
                <a:path w="26" h="42">
                  <a:moveTo>
                    <a:pt x="0" y="0"/>
                  </a:moveTo>
                  <a:lnTo>
                    <a:pt x="26" y="16"/>
                  </a:lnTo>
                  <a:lnTo>
                    <a:pt x="10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7" name="Picture 4" descr="geo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200992"/>
            <a:ext cx="1928618" cy="133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812145"/>
            <a:ext cx="1524000" cy="143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972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o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228600"/>
            <a:ext cx="8493088" cy="6613525"/>
          </a:xfrm>
          <a:noFill/>
        </p:spPr>
      </p:pic>
    </p:spTree>
    <p:extLst>
      <p:ext uri="{BB962C8B-B14F-4D97-AF65-F5344CB8AC3E}">
        <p14:creationId xmlns:p14="http://schemas.microsoft.com/office/powerpoint/2010/main" val="22639378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 descr="create_commun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4039"/>
            <a:ext cx="7467600" cy="617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733800" y="5181600"/>
            <a:ext cx="4191000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1600200" y="39915"/>
            <a:ext cx="6096000" cy="609600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dirty="0" smtClean="0"/>
              <a:t>Georeferencing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Communities</a:t>
            </a:r>
          </a:p>
        </p:txBody>
      </p:sp>
    </p:spTree>
    <p:extLst>
      <p:ext uri="{BB962C8B-B14F-4D97-AF65-F5344CB8AC3E}">
        <p14:creationId xmlns:p14="http://schemas.microsoft.com/office/powerpoint/2010/main" val="1725079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 descr="add_DiGIR"/>
          <p:cNvPicPr>
            <a:picLocks noChangeAspect="1" noChangeArrowheads="1"/>
          </p:cNvPicPr>
          <p:nvPr/>
        </p:nvPicPr>
        <p:blipFill rotWithShape="1">
          <a:blip r:embed="rId2" cstate="print"/>
          <a:srcRect l="17460" t="25699" b="9492"/>
          <a:stretch/>
        </p:blipFill>
        <p:spPr bwMode="auto">
          <a:xfrm>
            <a:off x="76200" y="660400"/>
            <a:ext cx="637627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53200" y="3200400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Direct download from </a:t>
            </a:r>
            <a:r>
              <a:rPr lang="en-US" sz="2000" dirty="0" err="1" smtClean="0"/>
              <a:t>DiGIR</a:t>
            </a:r>
            <a:r>
              <a:rPr lang="en-US" sz="2000" dirty="0" smtClean="0"/>
              <a:t> providers or CSV file upload.</a:t>
            </a:r>
            <a:endParaRPr lang="en-US" sz="20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6477000" y="685800"/>
            <a:ext cx="2590800" cy="1676400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Adding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b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Data </a:t>
            </a:r>
            <a:b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15731315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800" y="762000"/>
            <a:ext cx="5715000" cy="5410200"/>
            <a:chOff x="1117600" y="1739900"/>
            <a:chExt cx="5350918" cy="5118100"/>
          </a:xfrm>
        </p:grpSpPr>
        <p:pic>
          <p:nvPicPr>
            <p:cNvPr id="21507" name="Picture 5" descr="cache_update_c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7277" t="25371"/>
            <a:stretch/>
          </p:blipFill>
          <p:spPr bwMode="auto">
            <a:xfrm>
              <a:off x="1117600" y="1739900"/>
              <a:ext cx="5350918" cy="5118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1981200" y="5410200"/>
              <a:ext cx="4343400" cy="304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 bwMode="auto">
          <a:xfrm>
            <a:off x="6019800" y="762000"/>
            <a:ext cx="3124200" cy="990600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dirty="0" smtClean="0"/>
              <a:t>Resolving</a:t>
            </a:r>
            <a:r>
              <a:rPr lang="en-US" sz="3600" dirty="0"/>
              <a:t> </a:t>
            </a:r>
            <a:r>
              <a:rPr lang="en-US" sz="3600" dirty="0" smtClean="0"/>
              <a:t>Data </a:t>
            </a:r>
          </a:p>
          <a:p>
            <a:pPr algn="ctr" eaLnBrk="0" hangingPunct="0"/>
            <a:r>
              <a:rPr lang="en-US" sz="3600" dirty="0" smtClean="0"/>
              <a:t>Inconsistencies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5887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C:\Users\nelson\Pictures\keny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28800"/>
            <a:ext cx="2847975" cy="32766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603" name="Picture 5" descr="w_dataset"/>
          <p:cNvPicPr>
            <a:picLocks noChangeAspect="1" noChangeArrowheads="1"/>
          </p:cNvPicPr>
          <p:nvPr/>
        </p:nvPicPr>
        <p:blipFill rotWithShape="1">
          <a:blip r:embed="rId4" cstate="print"/>
          <a:srcRect l="17063" t="12772" b="18422"/>
          <a:stretch/>
        </p:blipFill>
        <p:spPr bwMode="auto">
          <a:xfrm>
            <a:off x="76200" y="605249"/>
            <a:ext cx="3352800" cy="596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038600" y="51816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Assign all records from Kenya  to</a:t>
            </a:r>
          </a:p>
          <a:p>
            <a:r>
              <a:rPr lang="en-US" sz="2400" dirty="0" smtClean="0"/>
              <a:t>experts on East African regions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657600" y="152400"/>
            <a:ext cx="5257800" cy="1447800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User </a:t>
            </a:r>
            <a:r>
              <a:rPr lang="en-US" sz="3600" dirty="0" smtClean="0"/>
              <a:t>Management: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 smtClean="0"/>
              <a:t>Task Assignment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91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 descr="ds_stats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/>
          <a:srcRect l="16870" t="25115" b="52159"/>
          <a:stretch/>
        </p:blipFill>
        <p:spPr>
          <a:xfrm>
            <a:off x="152400" y="1752600"/>
            <a:ext cx="4300142" cy="2129344"/>
          </a:xfrm>
          <a:noFill/>
        </p:spPr>
      </p:pic>
      <p:sp>
        <p:nvSpPr>
          <p:cNvPr id="6" name="Rounded Rectangle 5"/>
          <p:cNvSpPr/>
          <p:nvPr/>
        </p:nvSpPr>
        <p:spPr bwMode="auto">
          <a:xfrm>
            <a:off x="2133600" y="76200"/>
            <a:ext cx="4876800" cy="1676400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Monitoring &amp; Managing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b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Progress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 descr="current_communities"/>
          <p:cNvPicPr>
            <a:picLocks noChangeAspect="1" noChangeArrowheads="1"/>
          </p:cNvPicPr>
          <p:nvPr/>
        </p:nvPicPr>
        <p:blipFill rotWithShape="1">
          <a:blip r:embed="rId3" cstate="print"/>
          <a:srcRect l="17132" t="35418" b="25926"/>
          <a:stretch/>
        </p:blipFill>
        <p:spPr>
          <a:xfrm>
            <a:off x="152400" y="4074473"/>
            <a:ext cx="4300142" cy="2651036"/>
          </a:xfrm>
          <a:prstGeom prst="rect">
            <a:avLst/>
          </a:prstGeom>
          <a:noFill/>
        </p:spPr>
      </p:pic>
      <p:pic>
        <p:nvPicPr>
          <p:cNvPr id="7" name="Picture 5" descr="ds_stats"/>
          <p:cNvPicPr>
            <a:picLocks noChangeAspect="1" noChangeArrowheads="1"/>
          </p:cNvPicPr>
          <p:nvPr/>
        </p:nvPicPr>
        <p:blipFill rotWithShape="1">
          <a:blip r:embed="rId2" cstate="print"/>
          <a:srcRect l="16533" t="59982" b="11549"/>
          <a:stretch/>
        </p:blipFill>
        <p:spPr bwMode="auto">
          <a:xfrm>
            <a:off x="4452542" y="2819400"/>
            <a:ext cx="4440380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44430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5" descr="view_correc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71258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6324600" y="228600"/>
            <a:ext cx="2590800" cy="1447800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 smtClean="0"/>
              <a:t>Data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 smtClean="0"/>
              <a:t>Repatriation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105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57200" y="2743200"/>
            <a:ext cx="8610600" cy="2971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Sample Workflow For</a:t>
            </a: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Georeferencing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458200" cy="4419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Arial" charset="0"/>
              </a:rPr>
              <a:t>Data Preparation</a:t>
            </a:r>
          </a:p>
          <a:p>
            <a:pPr>
              <a:lnSpc>
                <a:spcPct val="80000"/>
              </a:lnSpc>
            </a:pPr>
            <a:endParaRPr lang="en-US" sz="2800" dirty="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Arial" charset="0"/>
              </a:rPr>
              <a:t>Automated Coordinate &amp; Uncertainty Generation</a:t>
            </a:r>
          </a:p>
          <a:p>
            <a:pPr lvl="1">
              <a:lnSpc>
                <a:spcPct val="80000"/>
              </a:lnSpc>
              <a:buFont typeface="Courier New" pitchFamily="49" charset="0"/>
              <a:buChar char="o"/>
            </a:pPr>
            <a:r>
              <a:rPr lang="en-US" dirty="0" smtClean="0">
                <a:latin typeface="Arial" charset="0"/>
              </a:rPr>
              <a:t>Locality description parsing and analysis</a:t>
            </a:r>
          </a:p>
          <a:p>
            <a:pPr>
              <a:lnSpc>
                <a:spcPct val="80000"/>
              </a:lnSpc>
            </a:pPr>
            <a:endParaRPr lang="en-US" sz="2800" dirty="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Arial" charset="0"/>
              </a:rPr>
              <a:t>Verification  &amp; Adjustment of Results</a:t>
            </a:r>
          </a:p>
          <a:p>
            <a:pPr lvl="1">
              <a:lnSpc>
                <a:spcPct val="80000"/>
              </a:lnSpc>
              <a:buFont typeface="Courier New" pitchFamily="49" charset="0"/>
              <a:buChar char="o"/>
            </a:pPr>
            <a:r>
              <a:rPr lang="en-US" dirty="0" smtClean="0">
                <a:latin typeface="Arial" charset="0"/>
              </a:rPr>
              <a:t>Fine tuning the results on a visual map display</a:t>
            </a:r>
          </a:p>
          <a:p>
            <a:pPr lvl="1">
              <a:lnSpc>
                <a:spcPct val="80000"/>
              </a:lnSpc>
              <a:buFont typeface="Courier New" pitchFamily="49" charset="0"/>
              <a:buChar char="o"/>
            </a:pPr>
            <a:r>
              <a:rPr lang="en-US" dirty="0" smtClean="0">
                <a:latin typeface="Arial" charset="0"/>
              </a:rPr>
              <a:t>Validation services can assist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822" y="0"/>
            <a:ext cx="72769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1105022" y="1828800"/>
            <a:ext cx="7124578" cy="2308324"/>
          </a:xfrm>
          <a:prstGeom prst="rect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Collaborative Georeferencing Web Client</a:t>
            </a:r>
            <a:b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</a:b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Demo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8276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Example within GEOLocate Desktop Application</a:t>
            </a:r>
          </a:p>
        </p:txBody>
      </p:sp>
      <p:pic>
        <p:nvPicPr>
          <p:cNvPr id="236553" name="Picture 9" descr="tallapoosadetai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19600" y="2252663"/>
            <a:ext cx="3810000" cy="2776537"/>
          </a:xfrm>
          <a:ln w="25400">
            <a:solidFill>
              <a:schemeClr val="tx1"/>
            </a:solidFill>
          </a:ln>
        </p:spPr>
      </p:pic>
      <p:pic>
        <p:nvPicPr>
          <p:cNvPr id="125956" name="Picture 3" descr="tallapoo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2400" y="1054354"/>
            <a:ext cx="7670461" cy="5752846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</p:spPr>
      </p:pic>
      <p:grpSp>
        <p:nvGrpSpPr>
          <p:cNvPr id="125957" name="Group 4"/>
          <p:cNvGrpSpPr>
            <a:grpSpLocks/>
          </p:cNvGrpSpPr>
          <p:nvPr/>
        </p:nvGrpSpPr>
        <p:grpSpPr bwMode="auto">
          <a:xfrm>
            <a:off x="140884" y="2090404"/>
            <a:ext cx="4431115" cy="2633996"/>
            <a:chOff x="96" y="1920"/>
            <a:chExt cx="1800" cy="942"/>
          </a:xfrm>
        </p:grpSpPr>
        <p:pic>
          <p:nvPicPr>
            <p:cNvPr id="125958" name="Picture 5" descr="tulabelcottusS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" y="1920"/>
              <a:ext cx="1800" cy="942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125959" name="Oval 6"/>
            <p:cNvSpPr>
              <a:spLocks noChangeArrowheads="1"/>
            </p:cNvSpPr>
            <p:nvPr/>
          </p:nvSpPr>
          <p:spPr bwMode="auto">
            <a:xfrm>
              <a:off x="1248" y="2334"/>
              <a:ext cx="536" cy="9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25960" name="Oval 7"/>
            <p:cNvSpPr>
              <a:spLocks noChangeArrowheads="1"/>
            </p:cNvSpPr>
            <p:nvPr/>
          </p:nvSpPr>
          <p:spPr bwMode="auto">
            <a:xfrm>
              <a:off x="240" y="2328"/>
              <a:ext cx="574" cy="9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25961" name="AutoShape 8"/>
            <p:cNvSpPr>
              <a:spLocks noChangeArrowheads="1"/>
            </p:cNvSpPr>
            <p:nvPr/>
          </p:nvSpPr>
          <p:spPr bwMode="auto">
            <a:xfrm>
              <a:off x="114" y="2436"/>
              <a:ext cx="1728" cy="144"/>
            </a:xfrm>
            <a:prstGeom prst="roundRect">
              <a:avLst>
                <a:gd name="adj" fmla="val 16667"/>
              </a:avLst>
            </a:prstGeom>
            <a:noFill/>
            <a:ln w="22225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nelson\Pictures\From Nelson's LG LG-C900\Camera roll\WP_000172.jp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 t="475" r="18674" b="41939"/>
          <a:stretch>
            <a:fillRect/>
          </a:stretch>
        </p:blipFill>
        <p:spPr bwMode="auto">
          <a:xfrm>
            <a:off x="2317750" y="990600"/>
            <a:ext cx="64452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Freeform 15"/>
          <p:cNvSpPr>
            <a:spLocks/>
          </p:cNvSpPr>
          <p:nvPr/>
        </p:nvSpPr>
        <p:spPr bwMode="auto">
          <a:xfrm>
            <a:off x="3975100" y="2876550"/>
            <a:ext cx="1660525" cy="1260475"/>
          </a:xfrm>
          <a:custGeom>
            <a:avLst/>
            <a:gdLst>
              <a:gd name="T0" fmla="*/ 321149 w 1661375"/>
              <a:gd name="T1" fmla="*/ 0 h 1259554"/>
              <a:gd name="T2" fmla="*/ 423918 w 1661375"/>
              <a:gd name="T3" fmla="*/ 18096 h 1259554"/>
              <a:gd name="T4" fmla="*/ 1048232 w 1661375"/>
              <a:gd name="T5" fmla="*/ 253351 h 1259554"/>
              <a:gd name="T6" fmla="*/ 1323134 w 1661375"/>
              <a:gd name="T7" fmla="*/ 400707 h 1259554"/>
              <a:gd name="T8" fmla="*/ 1384795 w 1661375"/>
              <a:gd name="T9" fmla="*/ 449826 h 1259554"/>
              <a:gd name="T10" fmla="*/ 1618591 w 1661375"/>
              <a:gd name="T11" fmla="*/ 716102 h 1259554"/>
              <a:gd name="T12" fmla="*/ 1657129 w 1661375"/>
              <a:gd name="T13" fmla="*/ 863458 h 1259554"/>
              <a:gd name="T14" fmla="*/ 1634007 w 1661375"/>
              <a:gd name="T15" fmla="*/ 1010814 h 1259554"/>
              <a:gd name="T16" fmla="*/ 1572346 w 1661375"/>
              <a:gd name="T17" fmla="*/ 1114224 h 1259554"/>
              <a:gd name="T18" fmla="*/ 1508116 w 1661375"/>
              <a:gd name="T19" fmla="*/ 1178855 h 1259554"/>
              <a:gd name="T20" fmla="*/ 1361673 w 1661375"/>
              <a:gd name="T21" fmla="*/ 1248654 h 1259554"/>
              <a:gd name="T22" fmla="*/ 1246059 w 1661375"/>
              <a:gd name="T23" fmla="*/ 1264166 h 1259554"/>
              <a:gd name="T24" fmla="*/ 1045662 w 1661375"/>
              <a:gd name="T25" fmla="*/ 1220218 h 1259554"/>
              <a:gd name="T26" fmla="*/ 850403 w 1661375"/>
              <a:gd name="T27" fmla="*/ 1178855 h 1259554"/>
              <a:gd name="T28" fmla="*/ 454747 w 1661375"/>
              <a:gd name="T29" fmla="*/ 995305 h 1259554"/>
              <a:gd name="T30" fmla="*/ 331425 w 1661375"/>
              <a:gd name="T31" fmla="*/ 873799 h 1259554"/>
              <a:gd name="T32" fmla="*/ 128459 w 1661375"/>
              <a:gd name="T33" fmla="*/ 592013 h 1259554"/>
              <a:gd name="T34" fmla="*/ 35971 w 1661375"/>
              <a:gd name="T35" fmla="*/ 395537 h 1259554"/>
              <a:gd name="T36" fmla="*/ 87352 w 1661375"/>
              <a:gd name="T37" fmla="*/ 369685 h 1259554"/>
              <a:gd name="T38" fmla="*/ 35971 w 1661375"/>
              <a:gd name="T39" fmla="*/ 297299 h 1259554"/>
              <a:gd name="T40" fmla="*/ 0 w 1661375"/>
              <a:gd name="T41" fmla="*/ 271447 h 1259554"/>
              <a:gd name="T42" fmla="*/ 10278 w 1661375"/>
              <a:gd name="T43" fmla="*/ 80141 h 1259554"/>
              <a:gd name="T44" fmla="*/ 74508 w 1661375"/>
              <a:gd name="T45" fmla="*/ 137016 h 1259554"/>
              <a:gd name="T46" fmla="*/ 174705 w 1661375"/>
              <a:gd name="T47" fmla="*/ 330906 h 1259554"/>
              <a:gd name="T48" fmla="*/ 246644 w 1661375"/>
              <a:gd name="T49" fmla="*/ 442070 h 1259554"/>
              <a:gd name="T50" fmla="*/ 298025 w 1661375"/>
              <a:gd name="T51" fmla="*/ 558405 h 1259554"/>
              <a:gd name="T52" fmla="*/ 483008 w 1661375"/>
              <a:gd name="T53" fmla="*/ 788488 h 1259554"/>
              <a:gd name="T54" fmla="*/ 721943 w 1661375"/>
              <a:gd name="T55" fmla="*/ 966866 h 1259554"/>
              <a:gd name="T56" fmla="*/ 814434 w 1661375"/>
              <a:gd name="T57" fmla="*/ 1034081 h 1259554"/>
              <a:gd name="T58" fmla="*/ 1084200 w 1661375"/>
              <a:gd name="T59" fmla="*/ 863458 h 1259554"/>
              <a:gd name="T60" fmla="*/ 1117599 w 1661375"/>
              <a:gd name="T61" fmla="*/ 793658 h 1259554"/>
              <a:gd name="T62" fmla="*/ 1120169 w 1661375"/>
              <a:gd name="T63" fmla="*/ 713517 h 1259554"/>
              <a:gd name="T64" fmla="*/ 1107322 w 1661375"/>
              <a:gd name="T65" fmla="*/ 654058 h 1259554"/>
              <a:gd name="T66" fmla="*/ 1079063 w 1661375"/>
              <a:gd name="T67" fmla="*/ 599768 h 1259554"/>
              <a:gd name="T68" fmla="*/ 1017400 w 1661375"/>
              <a:gd name="T69" fmla="*/ 524797 h 1259554"/>
              <a:gd name="T70" fmla="*/ 942894 w 1661375"/>
              <a:gd name="T71" fmla="*/ 436899 h 1259554"/>
              <a:gd name="T72" fmla="*/ 739927 w 1661375"/>
              <a:gd name="T73" fmla="*/ 341248 h 1259554"/>
              <a:gd name="T74" fmla="*/ 621745 w 1661375"/>
              <a:gd name="T75" fmla="*/ 297299 h 1259554"/>
              <a:gd name="T76" fmla="*/ 483008 w 1661375"/>
              <a:gd name="T77" fmla="*/ 245594 h 1259554"/>
              <a:gd name="T78" fmla="*/ 395655 w 1661375"/>
              <a:gd name="T79" fmla="*/ 199060 h 1259554"/>
              <a:gd name="T80" fmla="*/ 421347 w 1661375"/>
              <a:gd name="T81" fmla="*/ 173208 h 1259554"/>
              <a:gd name="T82" fmla="*/ 298025 w 1661375"/>
              <a:gd name="T83" fmla="*/ 62044 h 1259554"/>
              <a:gd name="T84" fmla="*/ 321149 w 1661375"/>
              <a:gd name="T85" fmla="*/ 0 h 12595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61375"/>
              <a:gd name="T130" fmla="*/ 0 h 1259554"/>
              <a:gd name="T131" fmla="*/ 1661375 w 1661375"/>
              <a:gd name="T132" fmla="*/ 1259554 h 125955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61375" h="1259554">
                <a:moveTo>
                  <a:pt x="321972" y="0"/>
                </a:moveTo>
                <a:lnTo>
                  <a:pt x="425003" y="18031"/>
                </a:lnTo>
                <a:lnTo>
                  <a:pt x="1050916" y="252426"/>
                </a:lnTo>
                <a:lnTo>
                  <a:pt x="1326524" y="399245"/>
                </a:lnTo>
                <a:lnTo>
                  <a:pt x="1388343" y="448185"/>
                </a:lnTo>
                <a:lnTo>
                  <a:pt x="1622738" y="713490"/>
                </a:lnTo>
                <a:lnTo>
                  <a:pt x="1661375" y="860309"/>
                </a:lnTo>
                <a:lnTo>
                  <a:pt x="1638193" y="1007128"/>
                </a:lnTo>
                <a:lnTo>
                  <a:pt x="1576374" y="1110159"/>
                </a:lnTo>
                <a:lnTo>
                  <a:pt x="1511980" y="1174554"/>
                </a:lnTo>
                <a:lnTo>
                  <a:pt x="1365161" y="1244099"/>
                </a:lnTo>
                <a:lnTo>
                  <a:pt x="1249251" y="1259554"/>
                </a:lnTo>
                <a:lnTo>
                  <a:pt x="1048341" y="1215766"/>
                </a:lnTo>
                <a:lnTo>
                  <a:pt x="852582" y="1174554"/>
                </a:lnTo>
                <a:lnTo>
                  <a:pt x="455912" y="991674"/>
                </a:lnTo>
                <a:lnTo>
                  <a:pt x="332275" y="870612"/>
                </a:lnTo>
                <a:lnTo>
                  <a:pt x="128789" y="589853"/>
                </a:lnTo>
                <a:lnTo>
                  <a:pt x="36061" y="394094"/>
                </a:lnTo>
                <a:lnTo>
                  <a:pt x="87577" y="368336"/>
                </a:lnTo>
                <a:lnTo>
                  <a:pt x="36061" y="296214"/>
                </a:lnTo>
                <a:lnTo>
                  <a:pt x="0" y="270457"/>
                </a:lnTo>
                <a:lnTo>
                  <a:pt x="10303" y="79849"/>
                </a:lnTo>
                <a:lnTo>
                  <a:pt x="74698" y="136516"/>
                </a:lnTo>
                <a:lnTo>
                  <a:pt x="175153" y="329699"/>
                </a:lnTo>
                <a:lnTo>
                  <a:pt x="247275" y="440458"/>
                </a:lnTo>
                <a:lnTo>
                  <a:pt x="298790" y="556368"/>
                </a:lnTo>
                <a:lnTo>
                  <a:pt x="484246" y="785612"/>
                </a:lnTo>
                <a:lnTo>
                  <a:pt x="723793" y="963340"/>
                </a:lnTo>
                <a:lnTo>
                  <a:pt x="816521" y="1030310"/>
                </a:lnTo>
                <a:lnTo>
                  <a:pt x="1086977" y="860309"/>
                </a:lnTo>
                <a:lnTo>
                  <a:pt x="1120462" y="790763"/>
                </a:lnTo>
                <a:cubicBezTo>
                  <a:pt x="1121321" y="764147"/>
                  <a:pt x="1122179" y="737530"/>
                  <a:pt x="1123038" y="710914"/>
                </a:cubicBezTo>
                <a:lnTo>
                  <a:pt x="1110159" y="651671"/>
                </a:lnTo>
                <a:lnTo>
                  <a:pt x="1081826" y="597580"/>
                </a:lnTo>
                <a:lnTo>
                  <a:pt x="1020007" y="522883"/>
                </a:lnTo>
                <a:lnTo>
                  <a:pt x="945310" y="435306"/>
                </a:lnTo>
                <a:lnTo>
                  <a:pt x="741823" y="340003"/>
                </a:lnTo>
                <a:lnTo>
                  <a:pt x="623338" y="296214"/>
                </a:lnTo>
                <a:lnTo>
                  <a:pt x="484246" y="244699"/>
                </a:lnTo>
                <a:lnTo>
                  <a:pt x="396670" y="198335"/>
                </a:lnTo>
                <a:lnTo>
                  <a:pt x="422427" y="172577"/>
                </a:lnTo>
                <a:lnTo>
                  <a:pt x="298790" y="61819"/>
                </a:lnTo>
                <a:lnTo>
                  <a:pt x="321972" y="0"/>
                </a:lnTo>
                <a:close/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7"/>
          <p:cNvSpPr>
            <a:spLocks noChangeAspect="1"/>
          </p:cNvSpPr>
          <p:nvPr/>
        </p:nvSpPr>
        <p:spPr bwMode="auto">
          <a:xfrm>
            <a:off x="3853089" y="2467428"/>
            <a:ext cx="1905000" cy="1905000"/>
          </a:xfrm>
          <a:prstGeom prst="ellipse">
            <a:avLst/>
          </a:prstGeom>
          <a:solidFill>
            <a:srgbClr val="FFFF00">
              <a:alpha val="21960"/>
            </a:srgb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" name="Oval 7"/>
          <p:cNvSpPr>
            <a:spLocks noChangeAspect="1"/>
          </p:cNvSpPr>
          <p:nvPr/>
        </p:nvSpPr>
        <p:spPr bwMode="auto">
          <a:xfrm>
            <a:off x="4807857" y="3171372"/>
            <a:ext cx="1447800" cy="1447800"/>
          </a:xfrm>
          <a:prstGeom prst="ellipse">
            <a:avLst/>
          </a:prstGeom>
          <a:solidFill>
            <a:srgbClr val="F273AF">
              <a:alpha val="21960"/>
            </a:srgb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6" name="Oval 7"/>
          <p:cNvSpPr>
            <a:spLocks noChangeAspect="1"/>
          </p:cNvSpPr>
          <p:nvPr/>
        </p:nvSpPr>
        <p:spPr bwMode="auto">
          <a:xfrm>
            <a:off x="3733800" y="2009775"/>
            <a:ext cx="3657600" cy="3657600"/>
          </a:xfrm>
          <a:prstGeom prst="ellipse">
            <a:avLst/>
          </a:prstGeom>
          <a:solidFill>
            <a:srgbClr val="F273AF">
              <a:alpha val="21960"/>
            </a:srgb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5457372" y="3810000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34822" name="Oval 5"/>
          <p:cNvSpPr>
            <a:spLocks noChangeArrowheads="1"/>
          </p:cNvSpPr>
          <p:nvPr/>
        </p:nvSpPr>
        <p:spPr bwMode="auto">
          <a:xfrm>
            <a:off x="5459413" y="3810000"/>
            <a:ext cx="152400" cy="152400"/>
          </a:xfrm>
          <a:prstGeom prst="ellipse">
            <a:avLst/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362200"/>
            <a:ext cx="251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Eagle Lake,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Warren County,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Mississippi,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USA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524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Representation of Uncertainty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08038 -0.068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-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10" grpId="0" animBg="1"/>
      <p:bldP spid="10" grpId="1" animBg="1"/>
      <p:bldP spid="7" grpId="0" animBg="1"/>
      <p:bldP spid="7" grpId="1" animBg="1"/>
      <p:bldP spid="6" grpId="0" animBg="1"/>
      <p:bldP spid="6" grpId="1" animBg="1"/>
      <p:bldP spid="34822" grpId="0" animBg="1"/>
      <p:bldP spid="348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latin typeface="Arial" pitchFamily="34" charset="0"/>
                <a:cs typeface="Arial" pitchFamily="34" charset="0"/>
              </a:rPr>
              <a:t>Uncertainty Within GEOLocate</a:t>
            </a:r>
          </a:p>
        </p:txBody>
      </p:sp>
      <p:sp>
        <p:nvSpPr>
          <p:cNvPr id="124932" name="Text Box 10"/>
          <p:cNvSpPr txBox="1">
            <a:spLocks noChangeArrowheads="1"/>
          </p:cNvSpPr>
          <p:nvPr/>
        </p:nvSpPr>
        <p:spPr bwMode="auto">
          <a:xfrm>
            <a:off x="5715000" y="3371671"/>
            <a:ext cx="3429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 smtClean="0">
                <a:latin typeface="Arial" charset="0"/>
              </a:rPr>
              <a:t>Polygons represented </a:t>
            </a:r>
            <a:r>
              <a:rPr lang="en-US" sz="1800" dirty="0">
                <a:latin typeface="Arial" charset="0"/>
              </a:rPr>
              <a:t>as a comma delimited array of vertices using latitude and longitude</a:t>
            </a:r>
          </a:p>
        </p:txBody>
      </p:sp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5715000" y="1447800"/>
            <a:ext cx="25442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dirty="0" smtClean="0">
                <a:latin typeface="Arial" charset="0"/>
              </a:rPr>
              <a:t>Point radius and 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polygonal uncertainties</a:t>
            </a:r>
            <a:endParaRPr lang="en-US" sz="1800" dirty="0">
              <a:latin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715000" y="4876800"/>
            <a:ext cx="3429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S</a:t>
            </a:r>
            <a:r>
              <a:rPr lang="en-US" sz="1800" dirty="0" smtClean="0">
                <a:latin typeface="Arial" charset="0"/>
              </a:rPr>
              <a:t>upports </a:t>
            </a:r>
            <a:r>
              <a:rPr lang="en-US" sz="1800" b="1" dirty="0" smtClean="0">
                <a:latin typeface="Arial" charset="0"/>
              </a:rPr>
              <a:t>auto-detection and generation of</a:t>
            </a:r>
            <a:r>
              <a:rPr lang="en-US" sz="1800" dirty="0" smtClean="0">
                <a:latin typeface="Arial" charset="0"/>
              </a:rPr>
              <a:t> polygons (web app only, in development for desktop app)</a:t>
            </a:r>
            <a:endParaRPr lang="en-US" sz="1800" dirty="0">
              <a:latin typeface="Arial" charset="0"/>
            </a:endParaRPr>
          </a:p>
        </p:txBody>
      </p:sp>
      <p:pic>
        <p:nvPicPr>
          <p:cNvPr id="1026" name="Picture 2" descr="C:\Users\nelson\Pictures\glcpo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" y="1381254"/>
            <a:ext cx="5521325" cy="509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15000" y="2209800"/>
            <a:ext cx="308289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dirty="0" smtClean="0">
                <a:latin typeface="Arial" charset="0"/>
              </a:rPr>
              <a:t>Point radius represented 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as a distance in meters from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georeferenced point </a:t>
            </a:r>
            <a:endParaRPr lang="en-US" sz="1800" dirty="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Interoperable Services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696200" cy="41148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Georeferencing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Version 1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Version 2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Validation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Taxon Footprint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Application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Embeddable web client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4724400" cy="482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SOAP &amp; HTTP Get/Post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13330"/>
          <a:stretch/>
        </p:blipFill>
        <p:spPr bwMode="auto">
          <a:xfrm>
            <a:off x="0" y="1283623"/>
            <a:ext cx="9144000" cy="553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257800" y="0"/>
            <a:ext cx="38989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Georeferencing Services:</a:t>
            </a:r>
            <a:b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GEOLocate v2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84713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hlinkClick r:id="rId3"/>
              </a:rPr>
              <a:t>http://www.museum.tulane.edu/webservices/geolocatesvcv2/geolocatesvc.asmx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174" y="1725283"/>
            <a:ext cx="9142826" cy="56071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2336800"/>
            <a:ext cx="9142826" cy="3276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1295400"/>
            <a:ext cx="9142826" cy="35368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5687683"/>
            <a:ext cx="9142826" cy="113221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5-Point Star 3"/>
          <p:cNvSpPr/>
          <p:nvPr/>
        </p:nvSpPr>
        <p:spPr bwMode="auto">
          <a:xfrm>
            <a:off x="685800" y="3048000"/>
            <a:ext cx="228600" cy="171450"/>
          </a:xfrm>
          <a:prstGeom prst="star5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1130300" y="3905250"/>
            <a:ext cx="228600" cy="171450"/>
          </a:xfrm>
          <a:prstGeom prst="star5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34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5417"/>
            <a:ext cx="6477000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HTTP/1.1 200 OK</a:t>
            </a:r>
          </a:p>
          <a:p>
            <a:r>
              <a:rPr lang="en-US" sz="1500" dirty="0"/>
              <a:t>Content-Type: text/xml; charset=utf-8</a:t>
            </a:r>
          </a:p>
          <a:p>
            <a:r>
              <a:rPr lang="en-US" sz="1500" dirty="0"/>
              <a:t>Content-Length: length</a:t>
            </a:r>
          </a:p>
          <a:p>
            <a:endParaRPr lang="en-US" sz="800" dirty="0"/>
          </a:p>
          <a:p>
            <a:r>
              <a:rPr lang="en-US" sz="1500" dirty="0"/>
              <a:t>&lt;?xml version="1.0" encoding="utf-8"?&gt;</a:t>
            </a:r>
          </a:p>
          <a:p>
            <a:r>
              <a:rPr lang="en-US" sz="1500" dirty="0"/>
              <a:t>&lt;</a:t>
            </a:r>
            <a:r>
              <a:rPr lang="en-US" sz="1500" b="1" dirty="0" err="1"/>
              <a:t>Georef_Result</a:t>
            </a:r>
            <a:r>
              <a:rPr lang="en-US" sz="1500" dirty="0" err="1"/>
              <a:t>_Set</a:t>
            </a:r>
            <a:r>
              <a:rPr lang="en-US" sz="1500" dirty="0"/>
              <a:t> </a:t>
            </a:r>
            <a:r>
              <a:rPr lang="en-US" sz="1500" dirty="0" err="1"/>
              <a:t>xmlns</a:t>
            </a:r>
            <a:r>
              <a:rPr lang="en-US" sz="1500" dirty="0"/>
              <a:t>="http://www.museum.tulane.edu/webservices/"&gt;</a:t>
            </a:r>
          </a:p>
          <a:p>
            <a:r>
              <a:rPr lang="en-US" sz="1500" dirty="0"/>
              <a:t>  </a:t>
            </a:r>
            <a:r>
              <a:rPr lang="en-US" sz="1500" dirty="0" smtClean="0"/>
              <a:t>  &lt;</a:t>
            </a:r>
            <a:r>
              <a:rPr lang="en-US" sz="1500" b="1" dirty="0" err="1"/>
              <a:t>EngineVersion</a:t>
            </a:r>
            <a:r>
              <a:rPr lang="en-US" sz="1500" dirty="0"/>
              <a:t>&gt;string&lt;/</a:t>
            </a:r>
            <a:r>
              <a:rPr lang="en-US" sz="1500" b="1" dirty="0" err="1"/>
              <a:t>EngineVersion</a:t>
            </a:r>
            <a:r>
              <a:rPr lang="en-US" sz="1500" dirty="0"/>
              <a:t>&gt;</a:t>
            </a:r>
          </a:p>
          <a:p>
            <a:r>
              <a:rPr lang="en-US" sz="1500" dirty="0"/>
              <a:t>  </a:t>
            </a:r>
            <a:r>
              <a:rPr lang="en-US" sz="1500" dirty="0" smtClean="0"/>
              <a:t>  &lt;</a:t>
            </a:r>
            <a:r>
              <a:rPr lang="en-US" sz="1500" b="1" dirty="0" err="1"/>
              <a:t>NumResults</a:t>
            </a:r>
            <a:r>
              <a:rPr lang="en-US" sz="1500" dirty="0"/>
              <a:t>&gt;</a:t>
            </a:r>
            <a:r>
              <a:rPr lang="en-US" sz="1500" dirty="0" err="1"/>
              <a:t>int</a:t>
            </a:r>
            <a:r>
              <a:rPr lang="en-US" sz="1500" dirty="0"/>
              <a:t>&lt;/</a:t>
            </a:r>
            <a:r>
              <a:rPr lang="en-US" sz="1500" b="1" dirty="0" err="1"/>
              <a:t>NumResults</a:t>
            </a:r>
            <a:r>
              <a:rPr lang="en-US" sz="1500" dirty="0"/>
              <a:t>&gt;</a:t>
            </a:r>
          </a:p>
          <a:p>
            <a:r>
              <a:rPr lang="en-US" sz="1500" dirty="0"/>
              <a:t>  </a:t>
            </a:r>
            <a:r>
              <a:rPr lang="en-US" sz="1500" dirty="0" smtClean="0"/>
              <a:t>  &lt;</a:t>
            </a:r>
            <a:r>
              <a:rPr lang="en-US" sz="1500" b="1" dirty="0" err="1"/>
              <a:t>ExecutionTimems</a:t>
            </a:r>
            <a:r>
              <a:rPr lang="en-US" sz="1500" dirty="0"/>
              <a:t>&gt;double&lt;/</a:t>
            </a:r>
            <a:r>
              <a:rPr lang="en-US" sz="1500" b="1" dirty="0" err="1"/>
              <a:t>ExecutionTimems</a:t>
            </a:r>
            <a:r>
              <a:rPr lang="en-US" sz="1500" dirty="0"/>
              <a:t>&gt;</a:t>
            </a:r>
          </a:p>
          <a:p>
            <a:r>
              <a:rPr lang="en-US" sz="1500" dirty="0"/>
              <a:t>  </a:t>
            </a:r>
            <a:r>
              <a:rPr lang="en-US" sz="1500" dirty="0" smtClean="0"/>
              <a:t>  &lt;</a:t>
            </a:r>
            <a:r>
              <a:rPr lang="en-US" sz="1500" b="1" dirty="0" err="1"/>
              <a:t>ResultSet</a:t>
            </a:r>
            <a:r>
              <a:rPr lang="en-US" sz="1500" dirty="0"/>
              <a:t>&gt;</a:t>
            </a:r>
          </a:p>
          <a:p>
            <a:r>
              <a:rPr lang="en-US" sz="1500" dirty="0"/>
              <a:t>    </a:t>
            </a:r>
            <a:r>
              <a:rPr lang="en-US" sz="1500" dirty="0" smtClean="0"/>
              <a:t>    &lt;</a:t>
            </a:r>
            <a:r>
              <a:rPr lang="en-US" sz="1450" b="1" dirty="0"/>
              <a:t>WGS84Coordinate</a:t>
            </a:r>
            <a:r>
              <a:rPr lang="en-US" sz="1500" dirty="0"/>
              <a:t>&gt;</a:t>
            </a:r>
          </a:p>
          <a:p>
            <a:r>
              <a:rPr lang="en-US" sz="1500" dirty="0"/>
              <a:t>      </a:t>
            </a:r>
            <a:r>
              <a:rPr lang="en-US" sz="1500" dirty="0" smtClean="0"/>
              <a:t>      &lt;</a:t>
            </a:r>
            <a:r>
              <a:rPr lang="en-US" sz="1500" b="1" dirty="0"/>
              <a:t>Latitude</a:t>
            </a:r>
            <a:r>
              <a:rPr lang="en-US" sz="1500" dirty="0"/>
              <a:t>&gt;double&lt;/</a:t>
            </a:r>
            <a:r>
              <a:rPr lang="en-US" sz="1500" b="1" dirty="0"/>
              <a:t>Latitude</a:t>
            </a:r>
            <a:r>
              <a:rPr lang="en-US" sz="1500" dirty="0"/>
              <a:t>&gt;</a:t>
            </a:r>
          </a:p>
          <a:p>
            <a:r>
              <a:rPr lang="en-US" sz="1500" dirty="0"/>
              <a:t>      </a:t>
            </a:r>
            <a:r>
              <a:rPr lang="en-US" sz="1500" dirty="0" smtClean="0"/>
              <a:t>      &lt;</a:t>
            </a:r>
            <a:r>
              <a:rPr lang="en-US" sz="1500" b="1" dirty="0"/>
              <a:t>Longitude</a:t>
            </a:r>
            <a:r>
              <a:rPr lang="en-US" sz="1500" dirty="0"/>
              <a:t>&gt;double&lt;/</a:t>
            </a:r>
            <a:r>
              <a:rPr lang="en-US" sz="1500" b="1" dirty="0"/>
              <a:t>Longitude</a:t>
            </a:r>
            <a:r>
              <a:rPr lang="en-US" sz="1500" dirty="0"/>
              <a:t>&gt;</a:t>
            </a:r>
          </a:p>
          <a:p>
            <a:r>
              <a:rPr lang="en-US" sz="1500" dirty="0"/>
              <a:t>    </a:t>
            </a:r>
            <a:r>
              <a:rPr lang="en-US" sz="1500" dirty="0" smtClean="0"/>
              <a:t>    &lt;/</a:t>
            </a:r>
            <a:r>
              <a:rPr lang="en-US" sz="1500" b="1" dirty="0"/>
              <a:t>WGS84Coordinate</a:t>
            </a:r>
            <a:r>
              <a:rPr lang="en-US" sz="1500" dirty="0"/>
              <a:t>&gt;</a:t>
            </a:r>
          </a:p>
          <a:p>
            <a:r>
              <a:rPr lang="en-US" sz="1500" dirty="0"/>
              <a:t>    </a:t>
            </a:r>
            <a:r>
              <a:rPr lang="en-US" sz="1500" dirty="0" smtClean="0"/>
              <a:t>    &lt;</a:t>
            </a:r>
            <a:r>
              <a:rPr lang="en-US" sz="1500" b="1" dirty="0" err="1"/>
              <a:t>ParsePattern</a:t>
            </a:r>
            <a:r>
              <a:rPr lang="en-US" sz="1500" dirty="0"/>
              <a:t>&gt;string&lt;/</a:t>
            </a:r>
            <a:r>
              <a:rPr lang="en-US" sz="1500" b="1" dirty="0" err="1"/>
              <a:t>ParsePattern</a:t>
            </a:r>
            <a:r>
              <a:rPr lang="en-US" sz="1500" dirty="0"/>
              <a:t>&gt;</a:t>
            </a:r>
          </a:p>
          <a:p>
            <a:r>
              <a:rPr lang="en-US" sz="1500" dirty="0"/>
              <a:t>    </a:t>
            </a:r>
            <a:r>
              <a:rPr lang="en-US" sz="1500" dirty="0" smtClean="0"/>
              <a:t>    &lt;</a:t>
            </a:r>
            <a:r>
              <a:rPr lang="en-US" sz="1500" b="1" dirty="0"/>
              <a:t>Precision</a:t>
            </a:r>
            <a:r>
              <a:rPr lang="en-US" sz="1500" dirty="0"/>
              <a:t>&gt;string&lt;/</a:t>
            </a:r>
            <a:r>
              <a:rPr lang="en-US" sz="1500" b="1" dirty="0"/>
              <a:t>Precision</a:t>
            </a:r>
            <a:r>
              <a:rPr lang="en-US" sz="1500" dirty="0"/>
              <a:t>&gt;</a:t>
            </a:r>
          </a:p>
          <a:p>
            <a:r>
              <a:rPr lang="en-US" sz="1500" dirty="0"/>
              <a:t>    </a:t>
            </a:r>
            <a:r>
              <a:rPr lang="en-US" sz="1500" dirty="0" smtClean="0"/>
              <a:t>    &lt;</a:t>
            </a:r>
            <a:r>
              <a:rPr lang="en-US" sz="1500" b="1" dirty="0"/>
              <a:t>Score</a:t>
            </a:r>
            <a:r>
              <a:rPr lang="en-US" sz="1500" dirty="0"/>
              <a:t>&gt;</a:t>
            </a:r>
            <a:r>
              <a:rPr lang="en-US" sz="1500" dirty="0" err="1"/>
              <a:t>int</a:t>
            </a:r>
            <a:r>
              <a:rPr lang="en-US" sz="1500" dirty="0"/>
              <a:t>&lt;/</a:t>
            </a:r>
            <a:r>
              <a:rPr lang="en-US" sz="1500" b="1" dirty="0"/>
              <a:t>Score</a:t>
            </a:r>
            <a:r>
              <a:rPr lang="en-US" sz="1500" dirty="0"/>
              <a:t>&gt;</a:t>
            </a:r>
          </a:p>
          <a:p>
            <a:r>
              <a:rPr lang="en-US" sz="1500" dirty="0"/>
              <a:t>    </a:t>
            </a:r>
            <a:r>
              <a:rPr lang="en-US" sz="1500" dirty="0" smtClean="0"/>
              <a:t>    &lt;</a:t>
            </a:r>
            <a:r>
              <a:rPr lang="en-US" sz="1500" b="1" dirty="0" err="1"/>
              <a:t>UncertaintyRadiusMeters</a:t>
            </a:r>
            <a:r>
              <a:rPr lang="en-US" sz="1500" dirty="0"/>
              <a:t>&gt;string&lt;/</a:t>
            </a:r>
            <a:r>
              <a:rPr lang="en-US" sz="1500" b="1" dirty="0" err="1"/>
              <a:t>UncertaintyRadiusMeters</a:t>
            </a:r>
            <a:r>
              <a:rPr lang="en-US" sz="1500" dirty="0"/>
              <a:t>&gt;</a:t>
            </a:r>
          </a:p>
          <a:p>
            <a:r>
              <a:rPr lang="en-US" sz="1500" dirty="0"/>
              <a:t>    </a:t>
            </a:r>
            <a:r>
              <a:rPr lang="en-US" sz="1500" dirty="0" smtClean="0"/>
              <a:t>    &lt;</a:t>
            </a:r>
            <a:r>
              <a:rPr lang="en-US" sz="1500" b="1" dirty="0" err="1"/>
              <a:t>UncertaintyPolygon</a:t>
            </a:r>
            <a:r>
              <a:rPr lang="en-US" sz="1500" dirty="0"/>
              <a:t>&gt;string&lt;/</a:t>
            </a:r>
            <a:r>
              <a:rPr lang="en-US" sz="1500" b="1" dirty="0" err="1"/>
              <a:t>UncertaintyPolygon</a:t>
            </a:r>
            <a:r>
              <a:rPr lang="en-US" sz="1500" dirty="0"/>
              <a:t>&gt;</a:t>
            </a:r>
          </a:p>
          <a:p>
            <a:r>
              <a:rPr lang="en-US" sz="1500" dirty="0"/>
              <a:t>    </a:t>
            </a:r>
            <a:r>
              <a:rPr lang="en-US" sz="1500" dirty="0" smtClean="0"/>
              <a:t>    &lt;</a:t>
            </a:r>
            <a:r>
              <a:rPr lang="en-US" sz="1500" b="1" dirty="0" err="1"/>
              <a:t>ReferenceLocation</a:t>
            </a:r>
            <a:r>
              <a:rPr lang="en-US" sz="1500" dirty="0"/>
              <a:t>&gt;string&lt;/</a:t>
            </a:r>
            <a:r>
              <a:rPr lang="en-US" sz="1500" b="1" dirty="0" err="1"/>
              <a:t>ReferenceLocation</a:t>
            </a:r>
            <a:r>
              <a:rPr lang="en-US" sz="1500" dirty="0"/>
              <a:t>&gt;</a:t>
            </a:r>
          </a:p>
          <a:p>
            <a:r>
              <a:rPr lang="en-US" sz="1500" dirty="0"/>
              <a:t>    </a:t>
            </a:r>
            <a:r>
              <a:rPr lang="en-US" sz="1500" dirty="0" smtClean="0"/>
              <a:t>    &lt;</a:t>
            </a:r>
            <a:r>
              <a:rPr lang="en-US" sz="1500" b="1" dirty="0" err="1"/>
              <a:t>DisplacedDistanceMiles</a:t>
            </a:r>
            <a:r>
              <a:rPr lang="en-US" sz="1500" dirty="0"/>
              <a:t>&gt;double&lt;/</a:t>
            </a:r>
            <a:r>
              <a:rPr lang="en-US" sz="1500" b="1" dirty="0" err="1"/>
              <a:t>DisplacedDistanceMiles</a:t>
            </a:r>
            <a:r>
              <a:rPr lang="en-US" sz="1500" dirty="0"/>
              <a:t>&gt;</a:t>
            </a:r>
          </a:p>
          <a:p>
            <a:r>
              <a:rPr lang="en-US" sz="1500" dirty="0"/>
              <a:t>    </a:t>
            </a:r>
            <a:r>
              <a:rPr lang="en-US" sz="1500" dirty="0" smtClean="0"/>
              <a:t>    &lt;</a:t>
            </a:r>
            <a:r>
              <a:rPr lang="en-US" sz="1500" b="1" dirty="0" err="1"/>
              <a:t>DisplacedHeadingDegrees</a:t>
            </a:r>
            <a:r>
              <a:rPr lang="en-US" sz="1500" dirty="0"/>
              <a:t>&gt;double&lt;/</a:t>
            </a:r>
            <a:r>
              <a:rPr lang="en-US" sz="1500" b="1" dirty="0" err="1"/>
              <a:t>DisplacedHeadingDegrees</a:t>
            </a:r>
            <a:r>
              <a:rPr lang="en-US" sz="1500" dirty="0"/>
              <a:t>&gt;</a:t>
            </a:r>
          </a:p>
          <a:p>
            <a:r>
              <a:rPr lang="en-US" sz="1500" dirty="0"/>
              <a:t>    </a:t>
            </a:r>
            <a:r>
              <a:rPr lang="en-US" sz="1500" dirty="0" smtClean="0"/>
              <a:t>    &lt;</a:t>
            </a:r>
            <a:r>
              <a:rPr lang="en-US" sz="1500" b="1" dirty="0"/>
              <a:t>Debug</a:t>
            </a:r>
            <a:r>
              <a:rPr lang="en-US" sz="1500" dirty="0"/>
              <a:t>&gt;string&lt;/</a:t>
            </a:r>
            <a:r>
              <a:rPr lang="en-US" sz="1500" b="1" dirty="0"/>
              <a:t>Debug</a:t>
            </a:r>
            <a:r>
              <a:rPr lang="en-US" sz="1500" dirty="0"/>
              <a:t>&gt;</a:t>
            </a:r>
          </a:p>
          <a:p>
            <a:r>
              <a:rPr lang="en-US" sz="1500" dirty="0"/>
              <a:t>  </a:t>
            </a:r>
            <a:r>
              <a:rPr lang="en-US" sz="1500" dirty="0" smtClean="0"/>
              <a:t>  &lt;/</a:t>
            </a:r>
            <a:r>
              <a:rPr lang="en-US" sz="1500" b="1" dirty="0" err="1"/>
              <a:t>ResultSet</a:t>
            </a:r>
            <a:r>
              <a:rPr lang="en-US" sz="1500" dirty="0"/>
              <a:t>&gt;</a:t>
            </a:r>
          </a:p>
          <a:p>
            <a:r>
              <a:rPr lang="en-US" sz="1500" dirty="0"/>
              <a:t>  </a:t>
            </a:r>
            <a:r>
              <a:rPr lang="en-US" sz="1500" dirty="0" smtClean="0"/>
              <a:t>  &lt;</a:t>
            </a:r>
            <a:r>
              <a:rPr lang="en-US" sz="1500" b="1" dirty="0" err="1"/>
              <a:t>ResultSet</a:t>
            </a:r>
            <a:r>
              <a:rPr lang="en-US" sz="1500" dirty="0" smtClean="0"/>
              <a:t>&gt;</a:t>
            </a:r>
          </a:p>
          <a:p>
            <a:r>
              <a:rPr lang="en-US" sz="1500" b="1" dirty="0"/>
              <a:t> </a:t>
            </a:r>
            <a:r>
              <a:rPr lang="en-US" sz="1500" b="1" dirty="0" smtClean="0"/>
              <a:t>      .</a:t>
            </a:r>
          </a:p>
          <a:p>
            <a:r>
              <a:rPr lang="en-US" sz="1500" b="1" dirty="0"/>
              <a:t> </a:t>
            </a:r>
            <a:r>
              <a:rPr lang="en-US" sz="1500" b="1" dirty="0" smtClean="0"/>
              <a:t>      .</a:t>
            </a:r>
          </a:p>
          <a:p>
            <a:r>
              <a:rPr lang="en-US" sz="1500" b="1" dirty="0"/>
              <a:t> </a:t>
            </a:r>
            <a:r>
              <a:rPr lang="en-US" sz="1500" b="1" dirty="0" smtClean="0"/>
              <a:t>      .</a:t>
            </a:r>
            <a:endParaRPr lang="en-US" sz="1500" b="1" dirty="0"/>
          </a:p>
          <a:p>
            <a:r>
              <a:rPr lang="en-US" sz="1500" dirty="0" smtClean="0"/>
              <a:t>    &lt;/</a:t>
            </a:r>
            <a:r>
              <a:rPr lang="en-US" sz="1500" b="1" dirty="0" err="1" smtClean="0"/>
              <a:t>ResultSet</a:t>
            </a:r>
            <a:r>
              <a:rPr lang="en-US" sz="1500" dirty="0" smtClean="0"/>
              <a:t>&gt;</a:t>
            </a:r>
          </a:p>
          <a:p>
            <a:r>
              <a:rPr lang="en-US" sz="1500" dirty="0" smtClean="0"/>
              <a:t>&lt;/</a:t>
            </a:r>
            <a:r>
              <a:rPr lang="en-US" sz="1500" b="1" dirty="0" err="1"/>
              <a:t>Georef_Result_Set</a:t>
            </a:r>
            <a:r>
              <a:rPr lang="en-US" sz="1500" dirty="0"/>
              <a:t>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50715" y="2935069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eoref2()</a:t>
            </a:r>
            <a:endParaRPr lang="en-US" sz="36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9436" y="2227183"/>
            <a:ext cx="5194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Version 2 Get Response</a:t>
            </a:r>
            <a:endParaRPr lang="en-US" sz="36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075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Custom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C00000"/>
      </a:accent3>
      <a:accent4>
        <a:srgbClr val="00ADDC"/>
      </a:accent4>
      <a:accent5>
        <a:srgbClr val="738AC8"/>
      </a:accent5>
      <a:accent6>
        <a:srgbClr val="1AB39F"/>
      </a:accent6>
      <a:hlink>
        <a:srgbClr val="C00000"/>
      </a:hlink>
      <a:folHlink>
        <a:srgbClr val="C00000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11391</TotalTime>
  <Words>701</Words>
  <Application>Microsoft Office PowerPoint</Application>
  <PresentationFormat>On-screen Show (4:3)</PresentationFormat>
  <Paragraphs>192</Paragraphs>
  <Slides>30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Blank Presentation</vt:lpstr>
      <vt:lpstr>PowerPoint Presentation</vt:lpstr>
      <vt:lpstr>What is Georeferencing?</vt:lpstr>
      <vt:lpstr>Sample Workflow For Georeferencing</vt:lpstr>
      <vt:lpstr>Example within GEOLocate Desktop Application</vt:lpstr>
      <vt:lpstr>PowerPoint Presentation</vt:lpstr>
      <vt:lpstr>Uncertainty Within GEOLocate</vt:lpstr>
      <vt:lpstr>Interoperable Services</vt:lpstr>
      <vt:lpstr>PowerPoint Presentation</vt:lpstr>
      <vt:lpstr>PowerPoint Presentation</vt:lpstr>
      <vt:lpstr>Comparison of Service Capabilities</vt:lpstr>
      <vt:lpstr>Web App  as a  WS Client</vt:lpstr>
      <vt:lpstr>PowerPoint Presentation</vt:lpstr>
      <vt:lpstr>PowerPoint Presentation</vt:lpstr>
      <vt:lpstr>PowerPoint Presentation</vt:lpstr>
      <vt:lpstr>PowerPoint Presentation</vt:lpstr>
      <vt:lpstr>Validation via Taxonomic Footprints</vt:lpstr>
      <vt:lpstr>Validation Service: Taxon Footprints</vt:lpstr>
      <vt:lpstr>PowerPoint Presentation</vt:lpstr>
      <vt:lpstr>PowerPoint Presentation</vt:lpstr>
      <vt:lpstr>Collaborative Georeferencing</vt:lpstr>
      <vt:lpstr>Efficiency of Sharing Data</vt:lpstr>
      <vt:lpstr>Collaborative Georeferencing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Museum of Natural History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Tulane Museum of Natural History</dc:title>
  <dc:creator>hank</dc:creator>
  <cp:lastModifiedBy>nelson</cp:lastModifiedBy>
  <cp:revision>376</cp:revision>
  <dcterms:created xsi:type="dcterms:W3CDTF">2001-05-08T16:13:13Z</dcterms:created>
  <dcterms:modified xsi:type="dcterms:W3CDTF">2011-11-30T15:02:12Z</dcterms:modified>
</cp:coreProperties>
</file>