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73" r:id="rId3"/>
    <p:sldId id="257" r:id="rId4"/>
    <p:sldId id="259" r:id="rId5"/>
    <p:sldId id="260" r:id="rId6"/>
    <p:sldId id="264" r:id="rId7"/>
    <p:sldId id="275" r:id="rId8"/>
    <p:sldId id="276" r:id="rId9"/>
    <p:sldId id="296" r:id="rId10"/>
    <p:sldId id="258" r:id="rId11"/>
    <p:sldId id="280" r:id="rId12"/>
    <p:sldId id="281" r:id="rId13"/>
    <p:sldId id="282" r:id="rId14"/>
    <p:sldId id="283" r:id="rId15"/>
    <p:sldId id="284" r:id="rId16"/>
    <p:sldId id="299" r:id="rId17"/>
    <p:sldId id="265" r:id="rId18"/>
    <p:sldId id="274" r:id="rId19"/>
    <p:sldId id="297" r:id="rId20"/>
    <p:sldId id="295" r:id="rId21"/>
    <p:sldId id="285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298" r:id="rId30"/>
    <p:sldId id="277" r:id="rId31"/>
    <p:sldId id="271" r:id="rId32"/>
    <p:sldId id="267" r:id="rId33"/>
    <p:sldId id="278" r:id="rId34"/>
    <p:sldId id="279" r:id="rId35"/>
    <p:sldId id="269" r:id="rId36"/>
    <p:sldId id="294" r:id="rId37"/>
    <p:sldId id="270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64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09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2C3BA-B316-4FD4-9176-E9F73193A417}" type="datetimeFigureOut">
              <a:rPr lang="en-US" smtClean="0"/>
              <a:pPr/>
              <a:t>11/30/2011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3AFB2-F966-4992-8015-72A358B2023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2C3BA-B316-4FD4-9176-E9F73193A417}" type="datetimeFigureOut">
              <a:rPr lang="en-US" smtClean="0"/>
              <a:pPr/>
              <a:t>11/30/2011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3AFB2-F966-4992-8015-72A358B202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2C3BA-B316-4FD4-9176-E9F73193A417}" type="datetimeFigureOut">
              <a:rPr lang="en-US" smtClean="0"/>
              <a:pPr/>
              <a:t>11/30/2011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3AFB2-F966-4992-8015-72A358B202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2C3BA-B316-4FD4-9176-E9F73193A417}" type="datetimeFigureOut">
              <a:rPr lang="en-US" smtClean="0"/>
              <a:pPr/>
              <a:t>11/30/2011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3AFB2-F966-4992-8015-72A358B202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2C3BA-B316-4FD4-9176-E9F73193A417}" type="datetimeFigureOut">
              <a:rPr lang="en-US" smtClean="0"/>
              <a:pPr/>
              <a:t>11/30/2011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3AFB2-F966-4992-8015-72A358B202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2C3BA-B316-4FD4-9176-E9F73193A417}" type="datetimeFigureOut">
              <a:rPr lang="en-US" smtClean="0"/>
              <a:pPr/>
              <a:t>11/30/2011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3AFB2-F966-4992-8015-72A358B202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2C3BA-B316-4FD4-9176-E9F73193A417}" type="datetimeFigureOut">
              <a:rPr lang="en-US" smtClean="0"/>
              <a:pPr/>
              <a:t>11/30/2011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3AFB2-F966-4992-8015-72A358B202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2C3BA-B316-4FD4-9176-E9F73193A417}" type="datetimeFigureOut">
              <a:rPr lang="en-US" smtClean="0"/>
              <a:pPr/>
              <a:t>11/30/2011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3AFB2-F966-4992-8015-72A358B202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2C3BA-B316-4FD4-9176-E9F73193A417}" type="datetimeFigureOut">
              <a:rPr lang="en-US" smtClean="0"/>
              <a:pPr/>
              <a:t>11/30/2011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3AFB2-F966-4992-8015-72A358B202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2C3BA-B316-4FD4-9176-E9F73193A417}" type="datetimeFigureOut">
              <a:rPr lang="en-US" smtClean="0"/>
              <a:pPr/>
              <a:t>11/30/2011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3AFB2-F966-4992-8015-72A358B2023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A832C3BA-B316-4FD4-9176-E9F73193A417}" type="datetimeFigureOut">
              <a:rPr lang="en-US" smtClean="0"/>
              <a:pPr/>
              <a:t>11/30/2011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CBD3AFB2-F966-4992-8015-72A358B2023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A832C3BA-B316-4FD4-9176-E9F73193A417}" type="datetimeFigureOut">
              <a:rPr lang="en-US" smtClean="0"/>
              <a:pPr/>
              <a:t>11/30/2011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BD3AFB2-F966-4992-8015-72A358B2023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symbiota.org/bryophytes/" TargetMode="External"/><Relationship Id="rId2" Type="http://schemas.openxmlformats.org/officeDocument/2006/relationships/hyperlink" Target="http://symbiota.org/nalichens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Lichens, Bryophytes and Climate Change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Corinna</a:t>
            </a:r>
            <a:r>
              <a:rPr lang="en-US" dirty="0" smtClean="0"/>
              <a:t> </a:t>
            </a:r>
            <a:r>
              <a:rPr lang="en-US" dirty="0" err="1" smtClean="0"/>
              <a:t>Gries</a:t>
            </a:r>
            <a:endParaRPr lang="en-US" dirty="0" smtClean="0"/>
          </a:p>
          <a:p>
            <a:r>
              <a:rPr lang="en-US" dirty="0" smtClean="0"/>
              <a:t>Thomas H. Nash III</a:t>
            </a:r>
          </a:p>
          <a:p>
            <a:r>
              <a:rPr lang="en-US" dirty="0" smtClean="0"/>
              <a:t>Edward Gilbert</a:t>
            </a:r>
          </a:p>
          <a:p>
            <a:r>
              <a:rPr lang="en-US" dirty="0" smtClean="0"/>
              <a:t>Barbara Thiers</a:t>
            </a:r>
            <a:endParaRPr lang="en-US" dirty="0"/>
          </a:p>
        </p:txBody>
      </p:sp>
      <p:pic>
        <p:nvPicPr>
          <p:cNvPr id="4" name="Picture 3" descr="logosma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15200" y="5410200"/>
            <a:ext cx="1371600" cy="1028700"/>
          </a:xfrm>
          <a:prstGeom prst="rect">
            <a:avLst/>
          </a:prstGeom>
        </p:spPr>
      </p:pic>
      <p:pic>
        <p:nvPicPr>
          <p:cNvPr id="5" name="Picture 4" descr="rhizocarpon_geographicu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2761" y="228600"/>
            <a:ext cx="2972639" cy="19812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5562600"/>
            <a:ext cx="39433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Trichotemnoma_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14343" y="228600"/>
            <a:ext cx="2776018" cy="19812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How are changes in distribution patterns of lichens and bryophytes over time correlated with man-made environmental changes?</a:t>
            </a:r>
          </a:p>
          <a:p>
            <a:endParaRPr lang="en-US" b="1" dirty="0" smtClean="0"/>
          </a:p>
          <a:p>
            <a:r>
              <a:rPr lang="en-US" b="1" dirty="0" smtClean="0"/>
              <a:t>How accurately can we predict where specific species can be found using existing herbarium data?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Bryophytes and Lichens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Different evolutionarily but similar in size and habitats occupied (epiphytes, soil mats, and rocks)</a:t>
            </a:r>
          </a:p>
          <a:p>
            <a:r>
              <a:rPr lang="en-US" dirty="0"/>
              <a:t>Both dominate much of the arctic and northern boreal regions (lichens in upland areas and bryophytes in wet habitats.</a:t>
            </a:r>
          </a:p>
          <a:p>
            <a:r>
              <a:rPr lang="en-US" dirty="0"/>
              <a:t>Both also occur commonly in many other ecosystems (deserts to tropics)</a:t>
            </a:r>
          </a:p>
          <a:p>
            <a:r>
              <a:rPr lang="en-US" dirty="0"/>
              <a:t>Bryophytes, particularly in peat bogs store a major part of the worlds organic carbon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13545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499" y="228600"/>
            <a:ext cx="3903783" cy="28321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88" y="3962400"/>
            <a:ext cx="4044636" cy="24386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279000"/>
            <a:ext cx="4589583" cy="34196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4038600" cy="329071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797137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Spanish-moss-w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SuperStock_1990-2158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3131"/>
          <a:stretch/>
        </p:blipFill>
        <p:spPr bwMode="auto">
          <a:xfrm>
            <a:off x="4285306" y="742950"/>
            <a:ext cx="4401494" cy="2133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9" descr="imagesCAVXAABZ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505200"/>
            <a:ext cx="2514600" cy="304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1" descr="Moss_ www_scotlandssecretsouth_blogspot_co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505200"/>
            <a:ext cx="4343400" cy="29146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820866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9" y="152399"/>
            <a:ext cx="4343619" cy="65101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984" y="152399"/>
            <a:ext cx="4243057" cy="33985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984" y="3657600"/>
            <a:ext cx="4243056" cy="300499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150343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4804200" cy="32193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52400"/>
            <a:ext cx="3918642" cy="32193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543300"/>
            <a:ext cx="4804200" cy="3238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543300"/>
            <a:ext cx="3886200" cy="3238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770626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Digitization Workflow</a:t>
            </a:r>
            <a:endParaRPr lang="en-US" dirty="0"/>
          </a:p>
        </p:txBody>
      </p:sp>
      <p:pic>
        <p:nvPicPr>
          <p:cNvPr id="1026" name="Picture 2" descr="workflow"/>
          <p:cNvPicPr>
            <a:picLocks noChangeAspect="1" noChangeArrowheads="1"/>
          </p:cNvPicPr>
          <p:nvPr/>
        </p:nvPicPr>
        <p:blipFill>
          <a:blip r:embed="rId2" cstate="print"/>
          <a:srcRect t="6410" b="9616"/>
          <a:stretch>
            <a:fillRect/>
          </a:stretch>
        </p:blipFill>
        <p:spPr bwMode="auto">
          <a:xfrm>
            <a:off x="381000" y="1600200"/>
            <a:ext cx="835390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Digitization Workflow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81000" y="2032000"/>
            <a:ext cx="1556951" cy="67854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Take Image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File name: barcode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81000" y="3204029"/>
            <a:ext cx="1556951" cy="1418771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Create Skeleton File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Darwin Core Fields: barcode, species name +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382794" y="2032000"/>
            <a:ext cx="1556951" cy="6785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Upload to folder on FTP server Florida</a:t>
            </a:r>
            <a:endParaRPr lang="en-US" sz="1400" dirty="0"/>
          </a:p>
        </p:txBody>
      </p:sp>
      <p:cxnSp>
        <p:nvCxnSpPr>
          <p:cNvPr id="8" name="Straight Arrow Connector 7"/>
          <p:cNvCxnSpPr>
            <a:stCxn id="6" idx="3"/>
            <a:endCxn id="25" idx="1"/>
          </p:cNvCxnSpPr>
          <p:nvPr/>
        </p:nvCxnSpPr>
        <p:spPr>
          <a:xfrm>
            <a:off x="1937951" y="3913414"/>
            <a:ext cx="444843" cy="0"/>
          </a:xfrm>
          <a:prstGeom prst="straightConnector1">
            <a:avLst/>
          </a:prstGeom>
          <a:ln>
            <a:prstDash val="solid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5" idx="3"/>
            <a:endCxn id="7" idx="1"/>
          </p:cNvCxnSpPr>
          <p:nvPr/>
        </p:nvCxnSpPr>
        <p:spPr>
          <a:xfrm>
            <a:off x="1937951" y="2371271"/>
            <a:ext cx="444843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4903572" y="2032000"/>
            <a:ext cx="1556951" cy="6785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Image processing</a:t>
            </a:r>
            <a:endParaRPr lang="en-US" sz="1400" dirty="0"/>
          </a:p>
        </p:txBody>
      </p:sp>
      <p:cxnSp>
        <p:nvCxnSpPr>
          <p:cNvPr id="11" name="Straight Arrow Connector 10"/>
          <p:cNvCxnSpPr>
            <a:stCxn id="7" idx="3"/>
            <a:endCxn id="10" idx="1"/>
          </p:cNvCxnSpPr>
          <p:nvPr/>
        </p:nvCxnSpPr>
        <p:spPr>
          <a:xfrm>
            <a:off x="3939746" y="2371271"/>
            <a:ext cx="963827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4755291" y="2895600"/>
            <a:ext cx="1705232" cy="104865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Create/Merge Record in Portal</a:t>
            </a:r>
          </a:p>
          <a:p>
            <a:pPr algn="ctr"/>
            <a:r>
              <a:rPr lang="en-US" sz="1400" dirty="0" smtClean="0"/>
              <a:t>Link Image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unprocessed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3" name="Straight Arrow Connector 12"/>
          <p:cNvCxnSpPr>
            <a:stCxn id="7" idx="3"/>
            <a:endCxn id="12" idx="1"/>
          </p:cNvCxnSpPr>
          <p:nvPr/>
        </p:nvCxnSpPr>
        <p:spPr>
          <a:xfrm>
            <a:off x="3939746" y="2371271"/>
            <a:ext cx="815546" cy="10486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6757086" y="4252686"/>
            <a:ext cx="1853513" cy="129540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Find Duplicates and Edit Record in Portal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Pending review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5" name="Straight Arrow Connector 14"/>
          <p:cNvCxnSpPr>
            <a:stCxn id="10" idx="3"/>
            <a:endCxn id="21" idx="1"/>
          </p:cNvCxnSpPr>
          <p:nvPr/>
        </p:nvCxnSpPr>
        <p:spPr>
          <a:xfrm>
            <a:off x="6460524" y="2371271"/>
            <a:ext cx="296562" cy="40095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2" idx="3"/>
            <a:endCxn id="14" idx="1"/>
          </p:cNvCxnSpPr>
          <p:nvPr/>
        </p:nvCxnSpPr>
        <p:spPr>
          <a:xfrm>
            <a:off x="6460524" y="3419929"/>
            <a:ext cx="296562" cy="148045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381000" y="4931229"/>
            <a:ext cx="1556951" cy="104865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Existing Digitized Records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Darwin Core+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8" name="Straight Arrow Connector 17"/>
          <p:cNvCxnSpPr>
            <a:stCxn id="17" idx="3"/>
            <a:endCxn id="29" idx="1"/>
          </p:cNvCxnSpPr>
          <p:nvPr/>
        </p:nvCxnSpPr>
        <p:spPr>
          <a:xfrm flipV="1">
            <a:off x="1937951" y="4715329"/>
            <a:ext cx="2817340" cy="74022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6905367" y="5918200"/>
            <a:ext cx="1556951" cy="863600"/>
          </a:xfrm>
          <a:prstGeom prst="round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Approve Record in Portal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reviewed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20" name="Straight Arrow Connector 19"/>
          <p:cNvCxnSpPr>
            <a:stCxn id="14" idx="2"/>
            <a:endCxn id="19" idx="0"/>
          </p:cNvCxnSpPr>
          <p:nvPr/>
        </p:nvCxnSpPr>
        <p:spPr>
          <a:xfrm>
            <a:off x="7683842" y="5548086"/>
            <a:ext cx="0" cy="3701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6757086" y="1600200"/>
            <a:ext cx="1853513" cy="23440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Central Processing</a:t>
            </a:r>
          </a:p>
          <a:p>
            <a:pPr algn="ctr"/>
            <a:r>
              <a:rPr lang="en-US" sz="1400" dirty="0" smtClean="0"/>
              <a:t>OCR</a:t>
            </a:r>
          </a:p>
          <a:p>
            <a:pPr algn="ctr"/>
            <a:r>
              <a:rPr lang="en-US" sz="1400" dirty="0" smtClean="0"/>
              <a:t>NLP</a:t>
            </a:r>
          </a:p>
          <a:p>
            <a:pPr algn="ctr"/>
            <a:r>
              <a:rPr lang="en-US" sz="1400" dirty="0" smtClean="0"/>
              <a:t>Bulk processing</a:t>
            </a:r>
          </a:p>
          <a:p>
            <a:pPr algn="ctr"/>
            <a:r>
              <a:rPr lang="en-US" sz="1400" dirty="0" smtClean="0"/>
              <a:t>Preliminary </a:t>
            </a:r>
          </a:p>
          <a:p>
            <a:pPr algn="ctr"/>
            <a:r>
              <a:rPr lang="en-US" sz="1400" dirty="0" smtClean="0"/>
              <a:t>geo-referencing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processed</a:t>
            </a:r>
          </a:p>
          <a:p>
            <a:pPr algn="ctr"/>
            <a:endParaRPr lang="en-US" sz="1400" dirty="0" smtClean="0"/>
          </a:p>
        </p:txBody>
      </p:sp>
      <p:cxnSp>
        <p:nvCxnSpPr>
          <p:cNvPr id="22" name="Straight Arrow Connector 21"/>
          <p:cNvCxnSpPr>
            <a:stCxn id="21" idx="2"/>
            <a:endCxn id="14" idx="0"/>
          </p:cNvCxnSpPr>
          <p:nvPr/>
        </p:nvCxnSpPr>
        <p:spPr>
          <a:xfrm>
            <a:off x="7683842" y="3944257"/>
            <a:ext cx="0" cy="30842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9" idx="1"/>
            <a:endCxn id="24" idx="3"/>
          </p:cNvCxnSpPr>
          <p:nvPr/>
        </p:nvCxnSpPr>
        <p:spPr>
          <a:xfrm flipH="1" flipV="1">
            <a:off x="6386383" y="5763986"/>
            <a:ext cx="518984" cy="5860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4829432" y="5424714"/>
            <a:ext cx="1556951" cy="678543"/>
          </a:xfrm>
          <a:prstGeom prst="round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Manage Records in Portal</a:t>
            </a:r>
            <a:endParaRPr lang="en-US" sz="1400" dirty="0"/>
          </a:p>
        </p:txBody>
      </p:sp>
      <p:sp>
        <p:nvSpPr>
          <p:cNvPr id="25" name="Rounded Rectangle 24"/>
          <p:cNvSpPr/>
          <p:nvPr/>
        </p:nvSpPr>
        <p:spPr>
          <a:xfrm>
            <a:off x="2382794" y="3574143"/>
            <a:ext cx="1556951" cy="6785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Upload to folder on FTP server Florida</a:t>
            </a:r>
            <a:endParaRPr lang="en-US" sz="1400" dirty="0"/>
          </a:p>
        </p:txBody>
      </p:sp>
      <p:cxnSp>
        <p:nvCxnSpPr>
          <p:cNvPr id="26" name="Straight Arrow Connector 25"/>
          <p:cNvCxnSpPr>
            <a:stCxn id="25" idx="3"/>
            <a:endCxn id="12" idx="1"/>
          </p:cNvCxnSpPr>
          <p:nvPr/>
        </p:nvCxnSpPr>
        <p:spPr>
          <a:xfrm flipV="1">
            <a:off x="3939746" y="3419929"/>
            <a:ext cx="815546" cy="49348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Shape 150"/>
          <p:cNvCxnSpPr>
            <a:stCxn id="19" idx="1"/>
            <a:endCxn id="17" idx="2"/>
          </p:cNvCxnSpPr>
          <p:nvPr/>
        </p:nvCxnSpPr>
        <p:spPr>
          <a:xfrm rot="10800000">
            <a:off x="1159476" y="5979886"/>
            <a:ext cx="5745891" cy="370114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8" name="Shape 159"/>
          <p:cNvCxnSpPr>
            <a:stCxn id="14" idx="2"/>
            <a:endCxn id="21" idx="0"/>
          </p:cNvCxnSpPr>
          <p:nvPr/>
        </p:nvCxnSpPr>
        <p:spPr>
          <a:xfrm rot="5400000" flipH="1">
            <a:off x="5709899" y="3573105"/>
            <a:ext cx="3947886" cy="12357"/>
          </a:xfrm>
          <a:prstGeom prst="curvedConnector5">
            <a:avLst>
              <a:gd name="adj1" fmla="val -4688"/>
              <a:gd name="adj2" fmla="val -9641538"/>
              <a:gd name="adj3" fmla="val 104688"/>
            </a:avLst>
          </a:prstGeom>
          <a:ln>
            <a:prstDash val="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4755291" y="4129314"/>
            <a:ext cx="1705232" cy="1172029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/>
              <a:t>Upload Record in Portal</a:t>
            </a:r>
          </a:p>
          <a:p>
            <a:pPr algn="ctr"/>
            <a:r>
              <a:rPr lang="en-US" sz="1400" dirty="0" smtClean="0"/>
              <a:t>Link Image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reviewed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30" name="Straight Arrow Connector 29"/>
          <p:cNvCxnSpPr>
            <a:stCxn id="29" idx="3"/>
            <a:endCxn id="14" idx="1"/>
          </p:cNvCxnSpPr>
          <p:nvPr/>
        </p:nvCxnSpPr>
        <p:spPr>
          <a:xfrm>
            <a:off x="6460524" y="4715329"/>
            <a:ext cx="296562" cy="18505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7" idx="3"/>
            <a:endCxn id="29" idx="1"/>
          </p:cNvCxnSpPr>
          <p:nvPr/>
        </p:nvCxnSpPr>
        <p:spPr>
          <a:xfrm>
            <a:off x="3939746" y="2371271"/>
            <a:ext cx="815546" cy="234405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899982" y="2321003"/>
            <a:ext cx="45261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/>
              <a:t>+</a:t>
            </a:r>
            <a:endParaRPr lang="en-US" sz="6600" dirty="0"/>
          </a:p>
        </p:txBody>
      </p:sp>
    </p:spTree>
    <p:extLst>
      <p:ext uri="{BB962C8B-B14F-4D97-AF65-F5344CB8AC3E}">
        <p14:creationId xmlns="" xmlns:p14="http://schemas.microsoft.com/office/powerpoint/2010/main" val="16721792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Barbara Thiers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Thomas H. Nash III</a:t>
            </a:r>
          </a:p>
          <a:p>
            <a:pPr lvl="1"/>
            <a:r>
              <a:rPr lang="en-US" sz="2000" dirty="0" smtClean="0"/>
              <a:t>Co-PI</a:t>
            </a:r>
          </a:p>
          <a:p>
            <a:pPr lvl="1"/>
            <a:r>
              <a:rPr lang="en-US" sz="2000" dirty="0"/>
              <a:t>L</a:t>
            </a:r>
            <a:r>
              <a:rPr lang="en-US" sz="2000" dirty="0" smtClean="0"/>
              <a:t>ichen specialist</a:t>
            </a:r>
          </a:p>
          <a:p>
            <a:pPr lvl="1"/>
            <a:r>
              <a:rPr lang="en-US" sz="2000" dirty="0" smtClean="0"/>
              <a:t>Professor emeritus Arizona State University (ecology and lichen herbarium)</a:t>
            </a:r>
          </a:p>
          <a:p>
            <a:r>
              <a:rPr lang="en-US" dirty="0" smtClean="0"/>
              <a:t>Barbara Thiers</a:t>
            </a:r>
          </a:p>
          <a:p>
            <a:pPr lvl="1"/>
            <a:r>
              <a:rPr lang="en-US" sz="2000" dirty="0" smtClean="0"/>
              <a:t>Director, William and Lynda </a:t>
            </a:r>
            <a:r>
              <a:rPr lang="en-US" sz="2000" dirty="0" err="1" smtClean="0"/>
              <a:t>Steere</a:t>
            </a:r>
            <a:r>
              <a:rPr lang="en-US" sz="2000" dirty="0" smtClean="0"/>
              <a:t> Herbarium</a:t>
            </a:r>
          </a:p>
          <a:p>
            <a:pPr lvl="1"/>
            <a:r>
              <a:rPr lang="en-US" sz="2000" dirty="0" smtClean="0"/>
              <a:t>New York Botanical Garden</a:t>
            </a:r>
          </a:p>
          <a:p>
            <a:pPr lvl="1"/>
            <a:r>
              <a:rPr lang="en-US" sz="2000" dirty="0" smtClean="0"/>
              <a:t>Bryophyte specialist</a:t>
            </a:r>
          </a:p>
          <a:p>
            <a:r>
              <a:rPr lang="en-US" dirty="0" smtClean="0"/>
              <a:t>Edward Gilbert</a:t>
            </a:r>
          </a:p>
          <a:p>
            <a:pPr lvl="1"/>
            <a:r>
              <a:rPr lang="en-US" sz="2000" dirty="0" smtClean="0"/>
              <a:t>IT lead </a:t>
            </a:r>
          </a:p>
          <a:p>
            <a:pPr lvl="1"/>
            <a:r>
              <a:rPr lang="en-US" sz="2000" dirty="0" smtClean="0"/>
              <a:t>Biodiversity informatics specialist</a:t>
            </a:r>
          </a:p>
          <a:p>
            <a:pPr lvl="1"/>
            <a:r>
              <a:rPr lang="en-US" sz="2000" dirty="0" err="1" smtClean="0"/>
              <a:t>Symbiota</a:t>
            </a:r>
            <a:r>
              <a:rPr lang="en-US" sz="2000" dirty="0" smtClean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591430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 Gilbert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LBCC: Workflow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Clr>
                <a:srgbClr val="CC9900"/>
              </a:buClr>
            </a:pPr>
            <a:r>
              <a:rPr lang="en-US" sz="2800" dirty="0">
                <a:solidFill>
                  <a:srgbClr val="000000"/>
                </a:solidFill>
                <a:latin typeface="Garamond"/>
              </a:rPr>
              <a:t>Image all specimen / specimen labels</a:t>
            </a:r>
          </a:p>
          <a:p>
            <a:pPr lvl="0">
              <a:buClr>
                <a:srgbClr val="CC9900"/>
              </a:buClr>
            </a:pPr>
            <a:r>
              <a:rPr lang="en-US" sz="2800" dirty="0">
                <a:solidFill>
                  <a:srgbClr val="000000"/>
                </a:solidFill>
                <a:latin typeface="Garamond"/>
              </a:rPr>
              <a:t>Upload to portal</a:t>
            </a:r>
          </a:p>
          <a:p>
            <a:pPr lvl="1">
              <a:buClr>
                <a:srgbClr val="3B812F"/>
              </a:buClr>
            </a:pPr>
            <a:r>
              <a:rPr lang="en-US" sz="2000" dirty="0">
                <a:solidFill>
                  <a:srgbClr val="000000"/>
                </a:solidFill>
                <a:latin typeface="Garamond"/>
              </a:rPr>
              <a:t>Record exists =&gt; link image to existing record</a:t>
            </a:r>
          </a:p>
          <a:p>
            <a:pPr lvl="1">
              <a:buClr>
                <a:srgbClr val="3B812F"/>
              </a:buClr>
            </a:pPr>
            <a:r>
              <a:rPr lang="en-US" sz="2000" dirty="0">
                <a:solidFill>
                  <a:srgbClr val="000000"/>
                </a:solidFill>
                <a:latin typeface="Garamond"/>
              </a:rPr>
              <a:t>Record absent =&gt; create empty record</a:t>
            </a:r>
          </a:p>
          <a:p>
            <a:pPr lvl="0">
              <a:buClr>
                <a:srgbClr val="CC9900"/>
              </a:buClr>
            </a:pPr>
            <a:r>
              <a:rPr lang="en-US" sz="2800" dirty="0" smtClean="0">
                <a:solidFill>
                  <a:srgbClr val="000000"/>
                </a:solidFill>
                <a:latin typeface="Garamond"/>
              </a:rPr>
              <a:t>Automated OCR label </a:t>
            </a:r>
          </a:p>
          <a:p>
            <a:pPr lvl="1">
              <a:buClr>
                <a:srgbClr val="CC9900"/>
              </a:buClr>
            </a:pPr>
            <a:r>
              <a:rPr lang="en-US" sz="2400" dirty="0" smtClean="0">
                <a:solidFill>
                  <a:srgbClr val="000000"/>
                </a:solidFill>
                <a:latin typeface="Garamond"/>
              </a:rPr>
              <a:t>Block </a:t>
            </a:r>
            <a:r>
              <a:rPr lang="en-US" sz="2400" dirty="0">
                <a:solidFill>
                  <a:srgbClr val="000000"/>
                </a:solidFill>
                <a:latin typeface="Garamond"/>
              </a:rPr>
              <a:t>of raw </a:t>
            </a:r>
            <a:r>
              <a:rPr lang="en-US" sz="2400" dirty="0" smtClean="0">
                <a:solidFill>
                  <a:srgbClr val="000000"/>
                </a:solidFill>
                <a:latin typeface="Garamond"/>
              </a:rPr>
              <a:t>text =&gt; database</a:t>
            </a:r>
            <a:endParaRPr lang="en-US" sz="2400" dirty="0">
              <a:solidFill>
                <a:srgbClr val="000000"/>
              </a:solidFill>
              <a:latin typeface="Garamond"/>
            </a:endParaRPr>
          </a:p>
          <a:p>
            <a:pPr lvl="0">
              <a:buClr>
                <a:srgbClr val="CC9900"/>
              </a:buClr>
            </a:pPr>
            <a:r>
              <a:rPr lang="en-US" sz="2800" dirty="0">
                <a:solidFill>
                  <a:srgbClr val="000000"/>
                </a:solidFill>
                <a:latin typeface="Garamond"/>
              </a:rPr>
              <a:t>Automated </a:t>
            </a:r>
            <a:r>
              <a:rPr lang="en-US" sz="2800" dirty="0" smtClean="0">
                <a:solidFill>
                  <a:srgbClr val="000000"/>
                </a:solidFill>
                <a:latin typeface="Garamond"/>
              </a:rPr>
              <a:t>NLP (field parsing)</a:t>
            </a:r>
            <a:endParaRPr lang="en-US" sz="2800" dirty="0">
              <a:solidFill>
                <a:srgbClr val="000000"/>
              </a:solidFill>
              <a:latin typeface="Garamond"/>
            </a:endParaRPr>
          </a:p>
          <a:p>
            <a:pPr lvl="0">
              <a:buClr>
                <a:srgbClr val="CC9900"/>
              </a:buClr>
            </a:pPr>
            <a:r>
              <a:rPr lang="en-US" sz="2800" dirty="0" smtClean="0">
                <a:solidFill>
                  <a:srgbClr val="000000"/>
                </a:solidFill>
                <a:latin typeface="Garamond"/>
              </a:rPr>
              <a:t>Review </a:t>
            </a:r>
            <a:r>
              <a:rPr lang="en-US" sz="2800" dirty="0">
                <a:solidFill>
                  <a:srgbClr val="000000"/>
                </a:solidFill>
                <a:latin typeface="Garamond"/>
              </a:rPr>
              <a:t>data</a:t>
            </a:r>
          </a:p>
          <a:p>
            <a:pPr lvl="1">
              <a:buClr>
                <a:srgbClr val="3B812F"/>
              </a:buClr>
            </a:pPr>
            <a:r>
              <a:rPr lang="en-US" sz="2000" dirty="0">
                <a:solidFill>
                  <a:srgbClr val="000000"/>
                </a:solidFill>
                <a:latin typeface="Garamond"/>
              </a:rPr>
              <a:t>Keystroke full record</a:t>
            </a:r>
          </a:p>
          <a:p>
            <a:pPr lvl="1">
              <a:buClr>
                <a:srgbClr val="3B812F"/>
              </a:buClr>
            </a:pPr>
            <a:r>
              <a:rPr lang="en-US" sz="2000" dirty="0">
                <a:solidFill>
                  <a:srgbClr val="000000"/>
                </a:solidFill>
                <a:latin typeface="Garamond"/>
              </a:rPr>
              <a:t>Collector name &amp; number =&gt; look for dups</a:t>
            </a:r>
          </a:p>
          <a:p>
            <a:pPr lvl="1">
              <a:buClr>
                <a:srgbClr val="3B812F"/>
              </a:buClr>
            </a:pPr>
            <a:r>
              <a:rPr lang="en-US" sz="2000" dirty="0">
                <a:solidFill>
                  <a:srgbClr val="000000"/>
                </a:solidFill>
                <a:latin typeface="Garamond"/>
              </a:rPr>
              <a:t>Reparse full record =&gt; learnable </a:t>
            </a:r>
            <a:r>
              <a:rPr lang="en-US" sz="2000" dirty="0" smtClean="0">
                <a:solidFill>
                  <a:srgbClr val="000000"/>
                </a:solidFill>
                <a:latin typeface="Garamond"/>
              </a:rPr>
              <a:t>parsers</a:t>
            </a:r>
            <a:endParaRPr lang="en-US" sz="2000" dirty="0">
              <a:solidFill>
                <a:srgbClr val="000000"/>
              </a:solidFill>
              <a:latin typeface="Garamond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0357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Optical Character Recognition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3581400" cy="4625609"/>
          </a:xfrm>
        </p:spPr>
        <p:txBody>
          <a:bodyPr/>
          <a:lstStyle/>
          <a:p>
            <a:pPr marL="438912" lvl="1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dirty="0" err="1" smtClean="0"/>
              <a:t>Tesseract</a:t>
            </a:r>
            <a:r>
              <a:rPr lang="en-US" dirty="0" smtClean="0"/>
              <a:t> V3</a:t>
            </a:r>
          </a:p>
          <a:p>
            <a:pPr marL="438912" lvl="1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dirty="0" smtClean="0"/>
              <a:t>Dual cycle</a:t>
            </a:r>
          </a:p>
          <a:p>
            <a:pPr marL="704088" lvl="2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dirty="0" smtClean="0"/>
              <a:t>Automatic </a:t>
            </a:r>
          </a:p>
          <a:p>
            <a:pPr marL="704088" lvl="2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dirty="0" smtClean="0"/>
              <a:t>Manual review</a:t>
            </a:r>
          </a:p>
          <a:p>
            <a:pPr marL="438912" lvl="1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dirty="0" smtClean="0"/>
              <a:t>Expected hurtles</a:t>
            </a:r>
          </a:p>
          <a:p>
            <a:pPr marL="704088" lvl="2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dirty="0" smtClean="0"/>
              <a:t>Handwritten labels</a:t>
            </a:r>
          </a:p>
          <a:p>
            <a:pPr marL="704088" lvl="2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dirty="0" smtClean="0"/>
              <a:t>Old fonts</a:t>
            </a:r>
          </a:p>
          <a:p>
            <a:pPr marL="704088" lvl="2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dirty="0" smtClean="0"/>
              <a:t>Faded labels</a:t>
            </a:r>
          </a:p>
          <a:p>
            <a:pPr marL="704088" lvl="2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dirty="0" smtClean="0"/>
              <a:t>Form labels</a:t>
            </a:r>
          </a:p>
          <a:p>
            <a:pPr marL="438912" lvl="1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dirty="0"/>
              <a:t>Adjustable image variables</a:t>
            </a:r>
          </a:p>
          <a:p>
            <a:pPr marL="704088" lvl="2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 descr="C:\Users\Owner\Documents\Symbiota\projects\TCN\workflows\WISC\Images\editted\IMG_0080_S1_bumpy-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00200"/>
            <a:ext cx="4205332" cy="25526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343400" y="4191000"/>
            <a:ext cx="4648200" cy="2438400"/>
          </a:xfrm>
          <a:prstGeom prst="rect">
            <a:avLst/>
          </a:prstGeom>
        </p:spPr>
        <p:txBody>
          <a:bodyPr vert="horz" wrap="none" lIns="54864" tIns="91440" rtlCol="0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 2"/>
              <a:buNone/>
            </a:pPr>
            <a:r>
              <a:rPr lang="en-US" sz="1600" dirty="0" smtClean="0"/>
              <a:t>Â¢_].L.|</a:t>
            </a:r>
            <a:r>
              <a:rPr lang="en-US" sz="1600" dirty="0" err="1" smtClean="0"/>
              <a:t>Â»â</a:t>
            </a:r>
            <a:r>
              <a:rPr lang="en-US" sz="1600" dirty="0" smtClean="0"/>
              <a:t>€˜Â¢ .'</a:t>
            </a:r>
            <a:r>
              <a:rPr lang="en-US" sz="1600" dirty="0" err="1" smtClean="0"/>
              <a:t>Â».f.'._..â</a:t>
            </a:r>
            <a:r>
              <a:rPr lang="en-US" sz="1600" dirty="0" smtClean="0"/>
              <a:t>€˜~,(.J</a:t>
            </a:r>
          </a:p>
          <a:p>
            <a:pPr marL="0" indent="0">
              <a:buFont typeface="Wingdings 2"/>
              <a:buNone/>
            </a:pPr>
            <a:r>
              <a:rPr lang="it-IT" sz="1600" dirty="0" smtClean="0"/>
              <a:t>fin-xâ€˜*\'a:"511z:1 wf .~\:'i/.onli State University</a:t>
            </a:r>
          </a:p>
          <a:p>
            <a:pPr marL="0" indent="0">
              <a:buFont typeface="Wingdings 2"/>
              <a:buNone/>
            </a:pPr>
            <a:r>
              <a:rPr lang="en-US" sz="1600" dirty="0" err="1" smtClean="0"/>
              <a:t>P.â</a:t>
            </a:r>
            <a:r>
              <a:rPr lang="en-US" sz="1600" dirty="0" smtClean="0"/>
              <a:t>€™~.r"~2= ,_. </a:t>
            </a:r>
            <a:r>
              <a:rPr lang="en-US" sz="1600" dirty="0" err="1" smtClean="0"/>
              <a:t>gg</a:t>
            </a:r>
            <a:r>
              <a:rPr lang="en-US" sz="1600" dirty="0" smtClean="0"/>
              <a:t> J:.2 " J*J*" â€ (=:\â€˜-</a:t>
            </a:r>
            <a:r>
              <a:rPr lang="en-US" sz="1600" dirty="0" err="1" smtClean="0"/>
              <a:t>â€œax</a:t>
            </a:r>
            <a:r>
              <a:rPr lang="en-US" sz="1600" dirty="0" smtClean="0"/>
              <a:t> "Â»..'\-12</a:t>
            </a:r>
          </a:p>
          <a:p>
            <a:pPr marL="0" indent="0">
              <a:buFont typeface="Wingdings 2"/>
              <a:buNone/>
            </a:pPr>
            <a:r>
              <a:rPr lang="en-US" sz="1600" dirty="0" smtClean="0"/>
              <a:t>â€˜ </a:t>
            </a:r>
            <a:r>
              <a:rPr lang="en-US" sz="1600" dirty="0" err="1" smtClean="0"/>
              <a:t>â€œ</a:t>
            </a:r>
            <a:r>
              <a:rPr lang="en-US" sz="1600" dirty="0" smtClean="0"/>
              <a:t> "â€˜ ;T~;â€˜~7i?Â»-1_1_\f;&gt;</a:t>
            </a:r>
            <a:r>
              <a:rPr lang="en-US" sz="1600" dirty="0" err="1" smtClean="0"/>
              <a:t>sf</a:t>
            </a:r>
            <a:r>
              <a:rPr lang="en-US" sz="1600" dirty="0" smtClean="0"/>
              <a:t>`;,' ESX</a:t>
            </a:r>
          </a:p>
          <a:p>
            <a:pPr marL="0" indent="0">
              <a:buFont typeface="Wingdings 2"/>
              <a:buNone/>
            </a:pPr>
            <a:r>
              <a:rPr lang="en-US" sz="1600" dirty="0" err="1" smtClean="0"/>
              <a:t>ZÂ»ie+â</a:t>
            </a:r>
            <a:r>
              <a:rPr lang="en-US" sz="1600" dirty="0" smtClean="0"/>
              <a:t>€˜-Â». </a:t>
            </a:r>
            <a:r>
              <a:rPr lang="en-US" sz="1600" dirty="0" err="1" smtClean="0"/>
              <a:t>â€œ</a:t>
            </a:r>
            <a:r>
              <a:rPr lang="en-US" sz="1600" dirty="0" smtClean="0"/>
              <a:t>~'.</a:t>
            </a:r>
            <a:r>
              <a:rPr lang="en-US" sz="1600" dirty="0" err="1" smtClean="0"/>
              <a:t>Â»te</a:t>
            </a:r>
            <a:r>
              <a:rPr lang="en-US" sz="1600" dirty="0" smtClean="0"/>
              <a:t>;~:i_.t&lt;Â» </a:t>
            </a:r>
            <a:r>
              <a:rPr lang="en-US" sz="1600" dirty="0" err="1" smtClean="0"/>
              <a:t>ff`t</a:t>
            </a:r>
            <a:r>
              <a:rPr lang="en-US" sz="1600" dirty="0" smtClean="0"/>
              <a:t>;~f3":.f.â€œ</a:t>
            </a:r>
          </a:p>
          <a:p>
            <a:pPr marL="0" indent="0">
              <a:buFont typeface="Wingdings 2"/>
              <a:buNone/>
            </a:pPr>
            <a:r>
              <a:rPr lang="en-US" sz="1600" dirty="0" smtClean="0"/>
              <a:t>Â» Â»4 xx, ,</a:t>
            </a:r>
          </a:p>
          <a:p>
            <a:pPr marL="0" indent="0">
              <a:buFont typeface="Wingdings 2"/>
              <a:buNone/>
            </a:pPr>
            <a:r>
              <a:rPr lang="en-US" sz="1600" dirty="0" smtClean="0"/>
              <a:t>"""â€˜</a:t>
            </a:r>
            <a:r>
              <a:rPr lang="en-US" sz="1600" dirty="0" err="1" smtClean="0"/>
              <a:t>â€œâ</a:t>
            </a:r>
            <a:r>
              <a:rPr lang="en-US" sz="1600" dirty="0" smtClean="0"/>
              <a:t>€</a:t>
            </a:r>
            <a:r>
              <a:rPr lang="en-US" sz="1600" dirty="0" err="1" smtClean="0"/>
              <a:t>T"â</a:t>
            </a:r>
            <a:r>
              <a:rPr lang="en-US" sz="1600" dirty="0" smtClean="0"/>
              <a:t>€™ &lt;1;-.</a:t>
            </a:r>
            <a:r>
              <a:rPr lang="en-US" sz="1600" dirty="0" err="1" smtClean="0"/>
              <a:t>rs</a:t>
            </a:r>
            <a:r>
              <a:rPr lang="en-US" sz="1600" dirty="0" smtClean="0"/>
              <a:t> f3'a,1.z&gt;.t;;</a:t>
            </a:r>
            <a:r>
              <a:rPr lang="en-US" sz="1600" dirty="0" err="1" smtClean="0"/>
              <a:t>aÂ¢f~rus</a:t>
            </a:r>
            <a:r>
              <a:rPr lang="en-US" sz="1600" dirty="0" smtClean="0"/>
              <a:t> â€™</a:t>
            </a:r>
          </a:p>
          <a:p>
            <a:pPr marL="0" indent="0">
              <a:buFont typeface="Wingdings 2"/>
              <a:buNone/>
            </a:pPr>
            <a:r>
              <a:rPr lang="en-US" sz="1600" dirty="0" smtClean="0"/>
              <a:t>V4 J 'if . </a:t>
            </a:r>
            <a:r>
              <a:rPr lang="en-US" sz="1600" dirty="0" err="1" smtClean="0"/>
              <a:t>rÂ</a:t>
            </a:r>
            <a:r>
              <a:rPr lang="en-US" sz="1600" dirty="0" smtClean="0"/>
              <a:t>°'Â° M '1?nies </a:t>
            </a:r>
            <a:r>
              <a:rPr lang="en-US" sz="1600" dirty="0" err="1" smtClean="0"/>
              <a:t>ivain</a:t>
            </a:r>
            <a:r>
              <a:rPr lang="en-US" sz="1600" dirty="0" smtClean="0"/>
              <a:t>.) </a:t>
            </a:r>
            <a:r>
              <a:rPr lang="en-US" sz="1600" dirty="0" err="1" smtClean="0"/>
              <a:t>Sav</a:t>
            </a:r>
            <a:r>
              <a:rPr lang="en-US" sz="1600" dirty="0" smtClean="0"/>
              <a:t>.</a:t>
            </a:r>
          </a:p>
          <a:p>
            <a:pPr marL="0" indent="0">
              <a:buFont typeface="Wingdings 2"/>
              <a:buNone/>
            </a:pPr>
            <a:r>
              <a:rPr lang="en-US" sz="1600" dirty="0" err="1" smtClean="0"/>
              <a:t>neutal</a:t>
            </a:r>
            <a:r>
              <a:rPr lang="en-US" sz="1600" dirty="0" smtClean="0"/>
              <a:t> Station - " '1 ~</a:t>
            </a:r>
            <a:r>
              <a:rPr lang="en-US" sz="1600" dirty="0" err="1" smtClean="0"/>
              <a:t>Â»r</a:t>
            </a:r>
            <a:r>
              <a:rPr lang="en-US" sz="1600" dirty="0" smtClean="0"/>
              <a:t>';;4-\P ` 1.</a:t>
            </a:r>
          </a:p>
          <a:p>
            <a:pPr marL="0" indent="0">
              <a:buFont typeface="Wingdings 2"/>
              <a:buNone/>
            </a:pPr>
            <a:r>
              <a:rPr lang="en-US" sz="1600" dirty="0" smtClean="0"/>
              <a:t>T11 ./P.. ,J ..-.</a:t>
            </a:r>
          </a:p>
          <a:p>
            <a:pPr marL="0" indent="0">
              <a:buFont typeface="Wingdings 2"/>
              <a:buNone/>
            </a:pPr>
            <a:r>
              <a:rPr lang="en-US" sz="1600" dirty="0" smtClean="0"/>
              <a:t>ELEV.  ' `.</a:t>
            </a:r>
            <a:r>
              <a:rPr lang="en-US" sz="1600" dirty="0" err="1" smtClean="0"/>
              <a:t>fJL</a:t>
            </a:r>
            <a:r>
              <a:rPr lang="en-US" sz="1600" dirty="0" smtClean="0"/>
              <a:t>_\ LATL Q _â€˜ 1 _ </a:t>
            </a:r>
            <a:r>
              <a:rPr lang="en-US" sz="1600" dirty="0" err="1" smtClean="0"/>
              <a:t>Yâ</a:t>
            </a:r>
            <a:r>
              <a:rPr lang="en-US" sz="1600" dirty="0" smtClean="0"/>
              <a:t>€™ DATE</a:t>
            </a:r>
          </a:p>
          <a:p>
            <a:pPr marL="0" indent="0">
              <a:buFont typeface="Wingdings 2"/>
              <a:buNone/>
            </a:pPr>
            <a:r>
              <a:rPr lang="pl-PL" sz="1600" dirty="0" smtClean="0"/>
              <a:t>_ ,. W5. (&gt; f- , -:â€˜; i f&gt;i_T ~~ . A 1:</a:t>
            </a:r>
          </a:p>
          <a:p>
            <a:pPr marL="0" indent="0">
              <a:buFont typeface="Wingdings 2"/>
              <a:buNone/>
            </a:pPr>
            <a:r>
              <a:rPr lang="pt-BR" sz="1600" dirty="0" smtClean="0"/>
              <a:t>Â». v\ .-v Â»~. 4. a xvala 8/27/73</a:t>
            </a:r>
            <a:endParaRPr lang="pt-BR" sz="1600" dirty="0"/>
          </a:p>
        </p:txBody>
      </p:sp>
      <p:pic>
        <p:nvPicPr>
          <p:cNvPr id="6" name="Picture 2" descr="C:\Users\Owner\Documents\Symbiota\projects\TCN\workflows\WISC\Images\editted\IMG_0080_S1_bumpy-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524000"/>
            <a:ext cx="4445000" cy="2667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495800" y="4267200"/>
            <a:ext cx="4114800" cy="3124199"/>
          </a:xfrm>
          <a:prstGeom prst="rect">
            <a:avLst/>
          </a:prstGeom>
          <a:solidFill>
            <a:schemeClr val="bg1"/>
          </a:solidFill>
        </p:spPr>
        <p:txBody>
          <a:bodyPr vert="horz" wrap="none" lIns="54864" tIns="91440" rtlCol="0">
            <a:noAutofit/>
          </a:bodyPr>
          <a:lstStyle>
            <a:lvl1pPr marL="438912" indent="-320040" algn="l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152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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/>
              <a:buChar char="▪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1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/>
              <a:buChar char="▪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 3"/>
              <a:buChar char=""/>
              <a:defRPr kumimoji="0"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 2"/>
              <a:buNone/>
            </a:pPr>
            <a:r>
              <a:rPr lang="en-US" sz="1600" dirty="0" smtClean="0"/>
              <a:t>PLANTS OF NEW r~1ExIco</a:t>
            </a:r>
          </a:p>
          <a:p>
            <a:pPr marL="0" indent="0">
              <a:buFont typeface="Wingdings 2"/>
              <a:buNone/>
            </a:pPr>
            <a:r>
              <a:rPr lang="en-US" sz="1600" dirty="0" smtClean="0"/>
              <a:t>Herbarium of Arizona State University</a:t>
            </a:r>
          </a:p>
          <a:p>
            <a:pPr marL="0" indent="0">
              <a:buFont typeface="Wingdings 2"/>
              <a:buNone/>
            </a:pPr>
            <a:r>
              <a:rPr lang="en-US" sz="1600" dirty="0" err="1" smtClean="0"/>
              <a:t>Parmelia</a:t>
            </a:r>
            <a:r>
              <a:rPr lang="en-US" sz="1600" dirty="0" smtClean="0"/>
              <a:t> </a:t>
            </a:r>
            <a:r>
              <a:rPr lang="en-US" sz="1600" dirty="0" err="1" smtClean="0"/>
              <a:t>ulophyllodes</a:t>
            </a:r>
            <a:r>
              <a:rPr lang="en-US" sz="1600" dirty="0" smtClean="0"/>
              <a:t> (Vain.) </a:t>
            </a:r>
            <a:r>
              <a:rPr lang="en-US" sz="1600" dirty="0" err="1" smtClean="0"/>
              <a:t>Sav</a:t>
            </a:r>
            <a:r>
              <a:rPr lang="en-US" sz="1600" dirty="0" smtClean="0"/>
              <a:t>.</a:t>
            </a:r>
          </a:p>
          <a:p>
            <a:pPr marL="0" indent="0">
              <a:buFont typeface="Wingdings 2"/>
              <a:buNone/>
            </a:pPr>
            <a:r>
              <a:rPr lang="en-US" sz="1600" dirty="0" smtClean="0"/>
              <a:t>COUNTY  </a:t>
            </a:r>
            <a:r>
              <a:rPr lang="en-US" sz="1600" dirty="0" err="1" smtClean="0"/>
              <a:t>â€œÂ°â</a:t>
            </a:r>
            <a:r>
              <a:rPr lang="en-US" sz="1600" dirty="0" smtClean="0"/>
              <a:t>€</a:t>
            </a:r>
            <a:r>
              <a:rPr lang="en-US" sz="1600" dirty="0" err="1" smtClean="0"/>
              <a:t>â€œâ€œ</a:t>
            </a:r>
            <a:r>
              <a:rPr lang="en-US" sz="1600" dirty="0" smtClean="0"/>
              <a:t> </a:t>
            </a:r>
          </a:p>
          <a:p>
            <a:pPr marL="0" indent="0">
              <a:buFont typeface="Wingdings 2"/>
              <a:buNone/>
            </a:pPr>
            <a:r>
              <a:rPr lang="en-US" sz="1600" dirty="0" err="1" smtClean="0"/>
              <a:t>Joranada</a:t>
            </a:r>
            <a:r>
              <a:rPr lang="en-US" sz="1600" dirty="0" smtClean="0"/>
              <a:t> Experimental Station -</a:t>
            </a:r>
          </a:p>
          <a:p>
            <a:pPr marL="0" indent="0">
              <a:buFont typeface="Wingdings 2"/>
              <a:buNone/>
            </a:pPr>
            <a:r>
              <a:rPr lang="en-US" sz="1600" dirty="0" smtClean="0"/>
              <a:t>New Mexico State University</a:t>
            </a:r>
          </a:p>
          <a:p>
            <a:pPr marL="0" indent="0">
              <a:buFont typeface="Wingdings 2"/>
              <a:buNone/>
            </a:pPr>
            <a:r>
              <a:rPr lang="fi-FI" sz="1600" dirty="0" smtClean="0"/>
              <a:t>"â€œâ€œâ€œ' on Juniperus</a:t>
            </a:r>
          </a:p>
          <a:p>
            <a:pPr marL="0" indent="0">
              <a:buFont typeface="Wingdings 2"/>
              <a:buNone/>
            </a:pPr>
            <a:r>
              <a:rPr lang="en-US" sz="1600" dirty="0" smtClean="0"/>
              <a:t>ELEV. ‘ 4400</a:t>
            </a:r>
          </a:p>
          <a:p>
            <a:pPr marL="0" indent="0">
              <a:buFont typeface="Wingdings 2"/>
              <a:buNone/>
            </a:pPr>
            <a:r>
              <a:rPr lang="en-US" sz="1600" dirty="0" smtClean="0"/>
              <a:t>EEILLEETUR DATE</a:t>
            </a:r>
          </a:p>
          <a:p>
            <a:pPr marL="0" indent="0">
              <a:buFont typeface="Wingdings 2"/>
              <a:buNone/>
            </a:pPr>
            <a:r>
              <a:rPr lang="fr-FR" sz="1600" dirty="0" smtClean="0"/>
              <a:t>DU T. H. Nash #7914 8/27/73</a:t>
            </a:r>
          </a:p>
          <a:p>
            <a:pPr marL="0" indent="0">
              <a:buFont typeface="Wingdings 2"/>
              <a:buNone/>
            </a:pPr>
            <a:r>
              <a:rPr lang="en-US" sz="1600" dirty="0" smtClean="0"/>
              <a:t>T. H. N.</a:t>
            </a:r>
          </a:p>
          <a:p>
            <a:pPr marL="0" indent="0">
              <a:buFont typeface="Wingdings 2"/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="" xmlns:p14="http://schemas.microsoft.com/office/powerpoint/2010/main" val="2700819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57077E-6 L 0.00347 0.391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" y="19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Natural Language 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38912" lvl="1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sz="3200" dirty="0"/>
              <a:t>Dual cycle</a:t>
            </a:r>
          </a:p>
          <a:p>
            <a:pPr marL="704088" lvl="2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sz="2800" dirty="0" smtClean="0"/>
              <a:t>Automated after import </a:t>
            </a:r>
            <a:endParaRPr lang="en-US" sz="2800" dirty="0"/>
          </a:p>
          <a:p>
            <a:pPr marL="704088" lvl="2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sz="2800" dirty="0"/>
              <a:t>Manual review</a:t>
            </a:r>
          </a:p>
          <a:p>
            <a:r>
              <a:rPr lang="en-US" dirty="0" smtClean="0"/>
              <a:t>Various algorithms</a:t>
            </a:r>
          </a:p>
          <a:p>
            <a:pPr lvl="1"/>
            <a:r>
              <a:rPr lang="en-US" dirty="0" smtClean="0"/>
              <a:t>Salix</a:t>
            </a:r>
            <a:r>
              <a:rPr lang="en-US" dirty="0"/>
              <a:t>, </a:t>
            </a:r>
            <a:r>
              <a:rPr lang="en-US" dirty="0" err="1"/>
              <a:t>Herbis</a:t>
            </a:r>
            <a:r>
              <a:rPr lang="en-US" dirty="0"/>
              <a:t>, Apiary, </a:t>
            </a:r>
            <a:r>
              <a:rPr lang="en-US" dirty="0" smtClean="0"/>
              <a:t>Symbiota</a:t>
            </a:r>
            <a:endParaRPr lang="en-US" dirty="0"/>
          </a:p>
          <a:p>
            <a:r>
              <a:rPr lang="en-US" dirty="0"/>
              <a:t>Symbiota: trainable parsing </a:t>
            </a:r>
            <a:r>
              <a:rPr lang="en-US" dirty="0" smtClean="0"/>
              <a:t>algorithm</a:t>
            </a:r>
          </a:p>
          <a:p>
            <a:pPr lvl="1"/>
            <a:r>
              <a:rPr lang="en-US" dirty="0"/>
              <a:t>Parsing profiles</a:t>
            </a:r>
          </a:p>
          <a:p>
            <a:pPr lvl="1"/>
            <a:r>
              <a:rPr lang="en-US" dirty="0" smtClean="0"/>
              <a:t>Recognize content / format</a:t>
            </a:r>
          </a:p>
          <a:p>
            <a:pPr lvl="1"/>
            <a:r>
              <a:rPr lang="en-US" dirty="0" smtClean="0"/>
              <a:t>Look-up tables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9228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use of duplicates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Large number of duplicates</a:t>
            </a:r>
          </a:p>
          <a:p>
            <a:r>
              <a:rPr lang="en-US" dirty="0" smtClean="0"/>
              <a:t>Matching </a:t>
            </a:r>
            <a:r>
              <a:rPr lang="en-US" dirty="0"/>
              <a:t>collector, number, date</a:t>
            </a:r>
          </a:p>
          <a:p>
            <a:r>
              <a:rPr lang="en-US" dirty="0"/>
              <a:t>Matching collection event </a:t>
            </a:r>
            <a:endParaRPr lang="en-US" dirty="0" smtClean="0"/>
          </a:p>
          <a:p>
            <a:pPr lvl="1"/>
            <a:r>
              <a:rPr lang="en-US" dirty="0" smtClean="0"/>
              <a:t>Adjacent numbers</a:t>
            </a:r>
            <a:r>
              <a:rPr lang="en-US" dirty="0"/>
              <a:t> </a:t>
            </a:r>
            <a:endParaRPr lang="en-US" dirty="0" smtClean="0"/>
          </a:p>
          <a:p>
            <a:pPr lvl="1"/>
            <a:r>
              <a:rPr lang="en-US" dirty="0" smtClean="0"/>
              <a:t>Matching collection date</a:t>
            </a:r>
            <a:endParaRPr lang="en-US" dirty="0"/>
          </a:p>
          <a:p>
            <a:r>
              <a:rPr lang="en-US" dirty="0" smtClean="0"/>
              <a:t>Combined </a:t>
            </a:r>
            <a:r>
              <a:rPr lang="en-US" dirty="0"/>
              <a:t>algorithms </a:t>
            </a:r>
          </a:p>
          <a:p>
            <a:r>
              <a:rPr lang="en-US" dirty="0" smtClean="0"/>
              <a:t>Duplicate index</a:t>
            </a:r>
          </a:p>
          <a:p>
            <a:r>
              <a:rPr lang="en-US" dirty="0" err="1" smtClean="0"/>
              <a:t>Exsiccati</a:t>
            </a:r>
            <a:r>
              <a:rPr lang="en-US" dirty="0" smtClean="0"/>
              <a:t> index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5512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Label Review</a:t>
            </a:r>
            <a:endParaRPr lang="en-US" dirty="0"/>
          </a:p>
        </p:txBody>
      </p:sp>
      <p:pic>
        <p:nvPicPr>
          <p:cNvPr id="4098" name="Picture 2" descr="C:\Users\Owner\Documents\Symbiota\Conferences\TCN\madison Oct 2011\screen shots\label_processo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36186"/>
            <a:ext cx="8239294" cy="52694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715000" y="1752600"/>
            <a:ext cx="3057694" cy="2971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715000" y="4495800"/>
            <a:ext cx="3057694" cy="2286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70526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 descr="C:\Users\Owner\Documents\Symbiota\Conferences\TCN\HUB\screenshots\OccEdit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58653" cy="5715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1143000" y="1219200"/>
            <a:ext cx="1981200" cy="533400"/>
          </a:xfrm>
          <a:prstGeom prst="ellipse">
            <a:avLst/>
          </a:prstGeom>
          <a:noFill/>
          <a:ln w="38100"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-152400" y="1676400"/>
            <a:ext cx="6019800" cy="990600"/>
          </a:xfrm>
          <a:prstGeom prst="ellipse">
            <a:avLst/>
          </a:prstGeom>
          <a:noFill/>
          <a:ln w="38100"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-152400" y="2514600"/>
            <a:ext cx="6096000" cy="1143000"/>
          </a:xfrm>
          <a:prstGeom prst="ellipse">
            <a:avLst/>
          </a:prstGeom>
          <a:noFill/>
          <a:ln w="38100"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-152400" y="3276600"/>
            <a:ext cx="6096000" cy="1143000"/>
          </a:xfrm>
          <a:prstGeom prst="ellipse">
            <a:avLst/>
          </a:prstGeom>
          <a:noFill/>
          <a:ln w="38100"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-152400" y="4038600"/>
            <a:ext cx="6096000" cy="1143000"/>
          </a:xfrm>
          <a:prstGeom prst="ellipse">
            <a:avLst/>
          </a:prstGeom>
          <a:noFill/>
          <a:ln w="38100" cmpd="sng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54767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Geo-referencing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4114800" cy="4625609"/>
          </a:xfrm>
        </p:spPr>
        <p:txBody>
          <a:bodyPr/>
          <a:lstStyle/>
          <a:p>
            <a:r>
              <a:rPr lang="en-US" dirty="0" smtClean="0"/>
              <a:t>Supervised </a:t>
            </a:r>
            <a:r>
              <a:rPr lang="en-US" dirty="0"/>
              <a:t>batch processing</a:t>
            </a:r>
            <a:endParaRPr lang="en-US" dirty="0" smtClean="0"/>
          </a:p>
          <a:p>
            <a:r>
              <a:rPr lang="en-US" dirty="0" err="1" smtClean="0"/>
              <a:t>GeoLocate</a:t>
            </a:r>
            <a:r>
              <a:rPr lang="en-US" dirty="0" smtClean="0"/>
              <a:t> web app using HTML5</a:t>
            </a:r>
          </a:p>
          <a:p>
            <a:r>
              <a:rPr lang="en-US" dirty="0" smtClean="0"/>
              <a:t>Crowdsourcing</a:t>
            </a:r>
          </a:p>
          <a:p>
            <a:r>
              <a:rPr lang="en-US" dirty="0" smtClean="0"/>
              <a:t>Make it fun!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C:\Users\Owner\Documents\Symbiota\Conferences\TCN\HUB\screenshots\Geolocat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981200"/>
            <a:ext cx="4191000" cy="39465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9278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Processed Records =&gt; Central DB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Weekly extracts of “Review-new”</a:t>
            </a:r>
          </a:p>
          <a:p>
            <a:r>
              <a:rPr lang="en-US" dirty="0" smtClean="0"/>
              <a:t>Output as CSV and XML</a:t>
            </a:r>
          </a:p>
          <a:p>
            <a:pPr lvl="1"/>
            <a:r>
              <a:rPr lang="en-US" dirty="0"/>
              <a:t>Darwin </a:t>
            </a:r>
            <a:r>
              <a:rPr lang="en-US" dirty="0" smtClean="0"/>
              <a:t>Core</a:t>
            </a:r>
          </a:p>
          <a:p>
            <a:pPr lvl="1"/>
            <a:r>
              <a:rPr lang="en-US" dirty="0" smtClean="0"/>
              <a:t>Extended formats</a:t>
            </a:r>
          </a:p>
          <a:p>
            <a:r>
              <a:rPr lang="en-US" dirty="0" smtClean="0"/>
              <a:t>Import into central database main responsibility of collection</a:t>
            </a:r>
          </a:p>
          <a:p>
            <a:r>
              <a:rPr lang="en-US" dirty="0" smtClean="0"/>
              <a:t>Specify import functions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2154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81200"/>
            <a:ext cx="8534400" cy="4419600"/>
          </a:xfrm>
        </p:spPr>
        <p:txBody>
          <a:bodyPr/>
          <a:lstStyle/>
          <a:p>
            <a:r>
              <a:rPr lang="en-US" sz="2800" dirty="0" smtClean="0"/>
              <a:t>Goals and Scope (</a:t>
            </a:r>
            <a:r>
              <a:rPr lang="en-US" sz="2800" dirty="0" err="1" smtClean="0"/>
              <a:t>Gries</a:t>
            </a:r>
            <a:r>
              <a:rPr lang="en-US" sz="2800" dirty="0" smtClean="0"/>
              <a:t>)</a:t>
            </a:r>
          </a:p>
          <a:p>
            <a:r>
              <a:rPr lang="en-US" sz="2800" dirty="0" smtClean="0"/>
              <a:t>Research Question (Nash)</a:t>
            </a:r>
          </a:p>
          <a:p>
            <a:r>
              <a:rPr lang="en-US" sz="2800" dirty="0" smtClean="0"/>
              <a:t>Overall Workflow (</a:t>
            </a:r>
            <a:r>
              <a:rPr lang="en-US" sz="2800" dirty="0" err="1" smtClean="0"/>
              <a:t>Gries</a:t>
            </a:r>
            <a:r>
              <a:rPr lang="en-US" sz="2800" dirty="0" smtClean="0"/>
              <a:t>)</a:t>
            </a:r>
          </a:p>
          <a:p>
            <a:r>
              <a:rPr lang="en-US" sz="2800" dirty="0" smtClean="0"/>
              <a:t>Imaging Approach (Thiers)</a:t>
            </a:r>
          </a:p>
          <a:p>
            <a:r>
              <a:rPr lang="en-US" sz="2800" dirty="0" smtClean="0"/>
              <a:t>OCR, NLP, Geo-referencing (Gilbert)</a:t>
            </a:r>
          </a:p>
          <a:p>
            <a:r>
              <a:rPr lang="en-US" sz="2800" dirty="0" smtClean="0"/>
              <a:t>Outreach and Crowd Sourcing (</a:t>
            </a:r>
            <a:r>
              <a:rPr lang="en-US" sz="2800" dirty="0" err="1" smtClean="0"/>
              <a:t>Gries</a:t>
            </a:r>
            <a:r>
              <a:rPr lang="en-US" sz="2800" dirty="0" smtClean="0"/>
              <a:t>)</a:t>
            </a:r>
          </a:p>
          <a:p>
            <a:endParaRPr lang="en-US" sz="2800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 descr="C_wahlenbergiiFryda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41008" y="1676400"/>
            <a:ext cx="1888392" cy="1601724"/>
          </a:xfrm>
          <a:prstGeom prst="rect">
            <a:avLst/>
          </a:prstGeom>
        </p:spPr>
      </p:pic>
      <p:pic>
        <p:nvPicPr>
          <p:cNvPr id="6" name="Picture 5" descr="CaloplacaTrachyphyllaStClai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91000" y="5105400"/>
            <a:ext cx="2280552" cy="1520791"/>
          </a:xfrm>
          <a:prstGeom prst="rect">
            <a:avLst/>
          </a:prstGeom>
        </p:spPr>
      </p:pic>
      <p:pic>
        <p:nvPicPr>
          <p:cNvPr id="7" name="Picture 6" descr="Pleurozi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47800" y="4876800"/>
            <a:ext cx="1978704" cy="1752600"/>
          </a:xfrm>
          <a:prstGeom prst="rect">
            <a:avLst/>
          </a:prstGeom>
        </p:spPr>
      </p:pic>
      <p:pic>
        <p:nvPicPr>
          <p:cNvPr id="9" name="Picture 8" descr="SplachnumLuteumRobRagus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8000" y="2209800"/>
            <a:ext cx="2049635" cy="26574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National Portals are </a:t>
            </a:r>
            <a:r>
              <a:rPr lang="en-US" b="1" dirty="0" smtClean="0"/>
              <a:t>Biodiversity Content Management Systems</a:t>
            </a:r>
          </a:p>
          <a:p>
            <a:pPr lvl="1"/>
            <a:r>
              <a:rPr lang="en-US" dirty="0" smtClean="0"/>
              <a:t>User Access Management</a:t>
            </a:r>
          </a:p>
          <a:p>
            <a:pPr lvl="1"/>
            <a:r>
              <a:rPr lang="en-US" dirty="0" smtClean="0"/>
              <a:t>Record / Observation Data Entry/Editing</a:t>
            </a:r>
          </a:p>
          <a:p>
            <a:pPr lvl="1"/>
            <a:r>
              <a:rPr lang="en-US" dirty="0" smtClean="0"/>
              <a:t>QC Messaging</a:t>
            </a:r>
          </a:p>
          <a:p>
            <a:pPr lvl="1"/>
            <a:r>
              <a:rPr lang="en-US" dirty="0" smtClean="0"/>
              <a:t>Taxonomy Management</a:t>
            </a:r>
          </a:p>
          <a:p>
            <a:pPr lvl="1"/>
            <a:r>
              <a:rPr lang="en-US" dirty="0" smtClean="0"/>
              <a:t>Species Description Entry/Editing</a:t>
            </a:r>
          </a:p>
          <a:p>
            <a:pPr lvl="1"/>
            <a:r>
              <a:rPr lang="en-US" dirty="0" smtClean="0"/>
              <a:t>Image Upload</a:t>
            </a:r>
          </a:p>
          <a:p>
            <a:pPr lvl="1"/>
            <a:r>
              <a:rPr lang="en-US" dirty="0" smtClean="0"/>
              <a:t>Character and Character State Entry/Editing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800626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Information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41462"/>
          <a:stretch>
            <a:fillRect/>
          </a:stretch>
        </p:blipFill>
        <p:spPr bwMode="auto">
          <a:xfrm>
            <a:off x="676442" y="1774825"/>
            <a:ext cx="7791116" cy="279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54102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http://lbcc.limnology.wisc.edu/</a:t>
            </a:r>
            <a:endParaRPr lang="en-US" sz="28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5448"/>
            <a:ext cx="8229600" cy="1252728"/>
          </a:xfrm>
        </p:spPr>
        <p:txBody>
          <a:bodyPr/>
          <a:lstStyle/>
          <a:p>
            <a:r>
              <a:rPr lang="en-US" dirty="0" smtClean="0"/>
              <a:t>Outreach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854209"/>
          </a:xfrm>
        </p:spPr>
        <p:txBody>
          <a:bodyPr>
            <a:normAutofit/>
          </a:bodyPr>
          <a:lstStyle/>
          <a:p>
            <a:r>
              <a:rPr lang="en-US" dirty="0" smtClean="0"/>
              <a:t>Extensive </a:t>
            </a:r>
            <a:r>
              <a:rPr lang="en-US" dirty="0"/>
              <a:t>E</a:t>
            </a:r>
            <a:r>
              <a:rPr lang="en-US" dirty="0" smtClean="0"/>
              <a:t>xisting Outreach Programs</a:t>
            </a:r>
          </a:p>
          <a:p>
            <a:pPr lvl="1"/>
            <a:r>
              <a:rPr lang="en-US" dirty="0" smtClean="0"/>
              <a:t>Volunteer Programs at </a:t>
            </a:r>
            <a:r>
              <a:rPr lang="en-US" dirty="0"/>
              <a:t>CAS, F, FH, PH, UC, WTU</a:t>
            </a:r>
            <a:endParaRPr lang="en-US" dirty="0" smtClean="0"/>
          </a:p>
          <a:p>
            <a:pPr lvl="1"/>
            <a:r>
              <a:rPr lang="en-US" dirty="0" smtClean="0"/>
              <a:t>Local workshops</a:t>
            </a:r>
          </a:p>
          <a:p>
            <a:pPr lvl="1"/>
            <a:r>
              <a:rPr lang="en-US" dirty="0" smtClean="0"/>
              <a:t>Field C</a:t>
            </a:r>
            <a:r>
              <a:rPr lang="en-US" dirty="0"/>
              <a:t>ourses (Forays, Bio-Blitz)</a:t>
            </a:r>
            <a:endParaRPr lang="en-US" dirty="0" smtClean="0"/>
          </a:p>
          <a:p>
            <a:pPr lvl="1"/>
            <a:r>
              <a:rPr lang="en-US" dirty="0" smtClean="0"/>
              <a:t>Training in Taxonomy, Collecting, Preserving</a:t>
            </a:r>
          </a:p>
          <a:p>
            <a:pPr lvl="1"/>
            <a:r>
              <a:rPr lang="en-US" dirty="0" smtClean="0"/>
              <a:t>Seminars</a:t>
            </a:r>
          </a:p>
          <a:p>
            <a:pPr lvl="1"/>
            <a:r>
              <a:rPr lang="en-US" dirty="0" smtClean="0"/>
              <a:t>Internships</a:t>
            </a:r>
          </a:p>
        </p:txBody>
      </p:sp>
      <p:pic>
        <p:nvPicPr>
          <p:cNvPr id="7" name="Picture 6" descr="florida_licheninventory_la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0" y="4572000"/>
            <a:ext cx="2698242" cy="179832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Outreach and Crowd Sourcing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Volunteer program within LBCC</a:t>
            </a:r>
          </a:p>
          <a:p>
            <a:pPr lvl="1"/>
            <a:r>
              <a:rPr lang="en-US" dirty="0" smtClean="0"/>
              <a:t>Outreach at Local Amateur Meetings</a:t>
            </a:r>
          </a:p>
          <a:p>
            <a:pPr lvl="1"/>
            <a:r>
              <a:rPr lang="en-US" dirty="0"/>
              <a:t>Online Community </a:t>
            </a:r>
            <a:r>
              <a:rPr lang="en-US" dirty="0" smtClean="0"/>
              <a:t>Center</a:t>
            </a:r>
          </a:p>
          <a:p>
            <a:pPr lvl="2"/>
            <a:r>
              <a:rPr lang="en-US" dirty="0" smtClean="0"/>
              <a:t>Establish Event Information Center</a:t>
            </a:r>
          </a:p>
          <a:p>
            <a:pPr lvl="2"/>
            <a:r>
              <a:rPr lang="en-US" dirty="0" smtClean="0"/>
              <a:t>Online </a:t>
            </a:r>
            <a:r>
              <a:rPr lang="en-US" dirty="0"/>
              <a:t>T</a:t>
            </a:r>
            <a:r>
              <a:rPr lang="en-US" dirty="0" smtClean="0"/>
              <a:t>raining</a:t>
            </a:r>
          </a:p>
          <a:p>
            <a:pPr lvl="2"/>
            <a:r>
              <a:rPr lang="en-US" dirty="0" smtClean="0"/>
              <a:t>Online Question and Answer Service</a:t>
            </a:r>
          </a:p>
          <a:p>
            <a:pPr lvl="2"/>
            <a:r>
              <a:rPr lang="en-US" dirty="0" smtClean="0"/>
              <a:t>Online Seminars and Presentations</a:t>
            </a:r>
          </a:p>
          <a:p>
            <a:pPr lvl="2"/>
            <a:r>
              <a:rPr lang="en-US" dirty="0" smtClean="0"/>
              <a:t>E-mail Newsletter</a:t>
            </a:r>
            <a:endParaRPr lang="en-US" dirty="0"/>
          </a:p>
          <a:p>
            <a:pPr lvl="1"/>
            <a:endParaRPr lang="en-US" dirty="0" smtClean="0"/>
          </a:p>
        </p:txBody>
      </p:sp>
      <p:pic>
        <p:nvPicPr>
          <p:cNvPr id="4" name="Picture 3" descr="indiana_bioblitz_20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72200" y="4953000"/>
            <a:ext cx="2699620" cy="179923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990358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Outreach and Crowd Sourcing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Online Community Center (cont.)</a:t>
            </a:r>
          </a:p>
          <a:p>
            <a:pPr lvl="1"/>
            <a:r>
              <a:rPr lang="en-US" dirty="0" smtClean="0"/>
              <a:t>Discussion/Exchange Forum</a:t>
            </a:r>
          </a:p>
          <a:p>
            <a:pPr lvl="1"/>
            <a:r>
              <a:rPr lang="en-US" dirty="0" smtClean="0"/>
              <a:t>Number of Records Entered Accounting</a:t>
            </a:r>
            <a:endParaRPr lang="en-US" dirty="0"/>
          </a:p>
          <a:p>
            <a:pPr lvl="1"/>
            <a:r>
              <a:rPr lang="en-US" dirty="0" smtClean="0"/>
              <a:t>Competitions</a:t>
            </a:r>
          </a:p>
          <a:p>
            <a:pPr lvl="2"/>
            <a:r>
              <a:rPr lang="en-US" dirty="0" smtClean="0"/>
              <a:t>Data Entry (Monthly, Annual </a:t>
            </a:r>
            <a:r>
              <a:rPr lang="en-US" dirty="0" err="1" smtClean="0"/>
              <a:t>Champoins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Photography</a:t>
            </a:r>
          </a:p>
          <a:p>
            <a:pPr lvl="1"/>
            <a:r>
              <a:rPr lang="en-US" dirty="0" smtClean="0"/>
              <a:t>Fun Facts</a:t>
            </a:r>
          </a:p>
          <a:p>
            <a:pPr lvl="2"/>
            <a:r>
              <a:rPr lang="en-US" dirty="0" smtClean="0"/>
              <a:t>The Most Obscure Label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324011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5448"/>
            <a:ext cx="8229600" cy="1252728"/>
          </a:xfrm>
        </p:spPr>
        <p:txBody>
          <a:bodyPr/>
          <a:lstStyle/>
          <a:p>
            <a:r>
              <a:rPr lang="en-US" dirty="0" smtClean="0"/>
              <a:t>Crowd Sourcing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Online Data Entry/Editing</a:t>
            </a:r>
          </a:p>
          <a:p>
            <a:r>
              <a:rPr lang="en-US" dirty="0" smtClean="0"/>
              <a:t>Sophisticated User and Workflow </a:t>
            </a:r>
            <a:r>
              <a:rPr lang="en-US" dirty="0"/>
              <a:t>M</a:t>
            </a:r>
            <a:r>
              <a:rPr lang="en-US" dirty="0" smtClean="0"/>
              <a:t>anagement </a:t>
            </a:r>
            <a:r>
              <a:rPr lang="en-US" dirty="0"/>
              <a:t>S</a:t>
            </a:r>
            <a:r>
              <a:rPr lang="en-US" dirty="0" smtClean="0"/>
              <a:t>ystem in SYMBIOTA</a:t>
            </a:r>
          </a:p>
          <a:p>
            <a:pPr lvl="1"/>
            <a:r>
              <a:rPr lang="en-US" dirty="0" smtClean="0"/>
              <a:t>Volunteer data entry</a:t>
            </a:r>
          </a:p>
          <a:p>
            <a:pPr lvl="1"/>
            <a:r>
              <a:rPr lang="en-US" dirty="0" smtClean="0"/>
              <a:t>Volunteer data editing</a:t>
            </a:r>
          </a:p>
          <a:p>
            <a:pPr lvl="1"/>
            <a:r>
              <a:rPr lang="en-US" dirty="0" smtClean="0"/>
              <a:t>Professional quality control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4038600"/>
          </a:xfrm>
        </p:spPr>
        <p:txBody>
          <a:bodyPr/>
          <a:lstStyle/>
          <a:p>
            <a:r>
              <a:rPr lang="en-US" dirty="0" smtClean="0"/>
              <a:t>Automating OCR, NLP, Geo-referencing</a:t>
            </a:r>
          </a:p>
          <a:p>
            <a:r>
              <a:rPr lang="en-US" dirty="0" smtClean="0"/>
              <a:t>Data Quality</a:t>
            </a:r>
          </a:p>
          <a:p>
            <a:r>
              <a:rPr lang="en-US" dirty="0" smtClean="0"/>
              <a:t>Recruiting/maintaining volunteer  community</a:t>
            </a: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4038600" cy="4264152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Michael </a:t>
            </a:r>
            <a:r>
              <a:rPr lang="en-US" dirty="0" err="1" smtClean="0"/>
              <a:t>Adamo</a:t>
            </a:r>
            <a:endParaRPr lang="en-US" dirty="0" smtClean="0"/>
          </a:p>
          <a:p>
            <a:r>
              <a:rPr lang="en-US" dirty="0" smtClean="0"/>
              <a:t>Bruce Allen</a:t>
            </a:r>
          </a:p>
          <a:p>
            <a:r>
              <a:rPr lang="en-US" dirty="0" smtClean="0"/>
              <a:t>Meredith Blackwell</a:t>
            </a:r>
          </a:p>
          <a:p>
            <a:r>
              <a:rPr lang="en-US" dirty="0" smtClean="0"/>
              <a:t>Bill Buck</a:t>
            </a:r>
          </a:p>
          <a:p>
            <a:r>
              <a:rPr lang="en-US" dirty="0" err="1" smtClean="0"/>
              <a:t>Alina</a:t>
            </a:r>
            <a:r>
              <a:rPr lang="en-US" dirty="0" smtClean="0"/>
              <a:t> </a:t>
            </a:r>
            <a:r>
              <a:rPr lang="en-US" dirty="0" err="1" smtClean="0"/>
              <a:t>Freire-Fierro</a:t>
            </a:r>
            <a:endParaRPr lang="en-US" dirty="0" smtClean="0"/>
          </a:p>
          <a:p>
            <a:r>
              <a:rPr lang="en-US" dirty="0" smtClean="0"/>
              <a:t>John </a:t>
            </a:r>
            <a:r>
              <a:rPr lang="en-US" dirty="0" err="1" smtClean="0"/>
              <a:t>Freudenstein</a:t>
            </a:r>
            <a:endParaRPr lang="en-US" dirty="0" smtClean="0"/>
          </a:p>
          <a:p>
            <a:r>
              <a:rPr lang="en-US" dirty="0" smtClean="0"/>
              <a:t>Alan </a:t>
            </a:r>
            <a:r>
              <a:rPr lang="en-US" dirty="0" err="1" smtClean="0"/>
              <a:t>Fryday</a:t>
            </a:r>
            <a:endParaRPr lang="en-US" dirty="0" smtClean="0"/>
          </a:p>
          <a:p>
            <a:r>
              <a:rPr lang="en-US" dirty="0" smtClean="0"/>
              <a:t>David </a:t>
            </a:r>
            <a:r>
              <a:rPr lang="en-US" dirty="0" err="1" smtClean="0"/>
              <a:t>Giblin</a:t>
            </a:r>
            <a:endParaRPr lang="en-US" dirty="0" smtClean="0"/>
          </a:p>
          <a:p>
            <a:r>
              <a:rPr lang="en-US" dirty="0" smtClean="0"/>
              <a:t>Karen Hughes</a:t>
            </a:r>
          </a:p>
          <a:p>
            <a:r>
              <a:rPr lang="en-US" dirty="0" smtClean="0"/>
              <a:t>Steffi </a:t>
            </a:r>
            <a:r>
              <a:rPr lang="en-US" dirty="0" err="1" smtClean="0"/>
              <a:t>Ickert</a:t>
            </a:r>
            <a:r>
              <a:rPr lang="en-US" dirty="0" smtClean="0"/>
              <a:t>-Bond</a:t>
            </a:r>
          </a:p>
          <a:p>
            <a:r>
              <a:rPr lang="en-US" dirty="0" smtClean="0"/>
              <a:t>Timothy  James </a:t>
            </a:r>
          </a:p>
          <a:p>
            <a:r>
              <a:rPr lang="de-DE" dirty="0" smtClean="0"/>
              <a:t>Jennifer S. Kluse</a:t>
            </a:r>
            <a:endParaRPr lang="en-US" dirty="0" smtClean="0"/>
          </a:p>
          <a:p>
            <a:r>
              <a:rPr lang="de-DE" dirty="0" smtClean="0"/>
              <a:t>Matt Von Konrat</a:t>
            </a:r>
            <a:endParaRPr lang="en-US" dirty="0" smtClean="0"/>
          </a:p>
          <a:p>
            <a:r>
              <a:rPr lang="en-US" dirty="0" smtClean="0"/>
              <a:t>Ben </a:t>
            </a:r>
            <a:r>
              <a:rPr lang="en-US" dirty="0" err="1" smtClean="0"/>
              <a:t>Legler</a:t>
            </a:r>
            <a:endParaRPr lang="en-US" dirty="0" smtClean="0"/>
          </a:p>
          <a:p>
            <a:r>
              <a:rPr lang="en-US" dirty="0" smtClean="0"/>
              <a:t>Tatyana </a:t>
            </a:r>
            <a:r>
              <a:rPr lang="en-US" dirty="0" err="1" smtClean="0"/>
              <a:t>Livshultz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4038600" cy="4264152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Robert </a:t>
            </a:r>
            <a:r>
              <a:rPr lang="en-US" dirty="0" err="1" smtClean="0"/>
              <a:t>Lücking</a:t>
            </a:r>
            <a:endParaRPr lang="en-US" dirty="0" smtClean="0"/>
          </a:p>
          <a:p>
            <a:r>
              <a:rPr lang="en-US" dirty="0" smtClean="0"/>
              <a:t>Francois </a:t>
            </a:r>
            <a:r>
              <a:rPr lang="en-US" dirty="0" err="1" smtClean="0"/>
              <a:t>Lutzoni</a:t>
            </a:r>
            <a:endParaRPr lang="en-US" dirty="0" smtClean="0"/>
          </a:p>
          <a:p>
            <a:r>
              <a:rPr lang="en-US" dirty="0" smtClean="0"/>
              <a:t>Bob Magill</a:t>
            </a:r>
          </a:p>
          <a:p>
            <a:r>
              <a:rPr lang="de-DE" dirty="0" smtClean="0"/>
              <a:t>Andrew Miller</a:t>
            </a:r>
            <a:endParaRPr lang="en-US" dirty="0" smtClean="0"/>
          </a:p>
          <a:p>
            <a:r>
              <a:rPr lang="de-DE" dirty="0" smtClean="0"/>
              <a:t>Brent Mishler</a:t>
            </a:r>
            <a:endParaRPr lang="en-US" dirty="0" smtClean="0"/>
          </a:p>
          <a:p>
            <a:r>
              <a:rPr lang="de-DE" dirty="0" smtClean="0"/>
              <a:t>Donald Pfister</a:t>
            </a:r>
            <a:endParaRPr lang="en-US" dirty="0" smtClean="0"/>
          </a:p>
          <a:p>
            <a:r>
              <a:rPr lang="de-DE" dirty="0" smtClean="0"/>
              <a:t>Richard Rabeler</a:t>
            </a:r>
            <a:endParaRPr lang="en-US" dirty="0" smtClean="0"/>
          </a:p>
          <a:p>
            <a:r>
              <a:rPr lang="en-US" dirty="0" smtClean="0"/>
              <a:t>Malcolm </a:t>
            </a:r>
            <a:r>
              <a:rPr lang="en-US" dirty="0" err="1" smtClean="0"/>
              <a:t>Sargent</a:t>
            </a:r>
            <a:endParaRPr lang="en-US" dirty="0" smtClean="0"/>
          </a:p>
          <a:p>
            <a:r>
              <a:rPr lang="en-US" dirty="0" smtClean="0"/>
              <a:t>Edward Schilling</a:t>
            </a:r>
          </a:p>
          <a:p>
            <a:r>
              <a:rPr lang="en-US" dirty="0" smtClean="0"/>
              <a:t>Michaela </a:t>
            </a:r>
            <a:r>
              <a:rPr lang="en-US" dirty="0" err="1" smtClean="0"/>
              <a:t>Schmull</a:t>
            </a:r>
            <a:endParaRPr lang="en-US" dirty="0" smtClean="0"/>
          </a:p>
          <a:p>
            <a:r>
              <a:rPr lang="en-US" dirty="0" err="1" smtClean="0"/>
              <a:t>Blanka</a:t>
            </a:r>
            <a:r>
              <a:rPr lang="en-US" dirty="0" smtClean="0"/>
              <a:t> Shaw</a:t>
            </a:r>
          </a:p>
          <a:p>
            <a:r>
              <a:rPr lang="en-US" dirty="0" smtClean="0"/>
              <a:t>Jon Shaw</a:t>
            </a:r>
          </a:p>
          <a:p>
            <a:r>
              <a:rPr lang="en-US" dirty="0" smtClean="0"/>
              <a:t>Carol Shearer</a:t>
            </a:r>
          </a:p>
          <a:p>
            <a:r>
              <a:rPr lang="en-US" dirty="0" smtClean="0"/>
              <a:t>Larry </a:t>
            </a:r>
            <a:r>
              <a:rPr lang="en-US" dirty="0" err="1" smtClean="0"/>
              <a:t>StClair</a:t>
            </a:r>
            <a:endParaRPr lang="en-US" dirty="0" smtClean="0"/>
          </a:p>
          <a:p>
            <a:r>
              <a:rPr lang="en-US" dirty="0" smtClean="0"/>
              <a:t>Barbara Thiers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38169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Funded by the NSF ADBC program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60020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Thomas H. Nash and Edward Gilbert, Marilyn Larsen</a:t>
            </a:r>
            <a:endParaRPr lang="en-US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524000"/>
            <a:ext cx="409575" cy="620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r="78744"/>
          <a:stretch>
            <a:fillRect/>
          </a:stretch>
        </p:blipFill>
        <p:spPr bwMode="auto">
          <a:xfrm>
            <a:off x="2133600" y="6303818"/>
            <a:ext cx="609600" cy="554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and 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Collections</a:t>
            </a:r>
          </a:p>
          <a:p>
            <a:pPr lvl="1"/>
            <a:r>
              <a:rPr lang="en-US" dirty="0" smtClean="0"/>
              <a:t>16 digitization centers (collaborators)</a:t>
            </a:r>
          </a:p>
          <a:p>
            <a:pPr lvl="1"/>
            <a:r>
              <a:rPr lang="en-US" dirty="0" smtClean="0"/>
              <a:t>&gt; 60 non-governmental US herbaria (95%)</a:t>
            </a:r>
          </a:p>
          <a:p>
            <a:pPr lvl="1"/>
            <a:r>
              <a:rPr lang="en-US" dirty="0" smtClean="0"/>
              <a:t>~ 2.3 million specimen (90%)</a:t>
            </a:r>
          </a:p>
          <a:p>
            <a:pPr lvl="2"/>
            <a:r>
              <a:rPr lang="en-US" dirty="0" smtClean="0"/>
              <a:t>900,000 lichens</a:t>
            </a:r>
          </a:p>
          <a:p>
            <a:pPr lvl="2"/>
            <a:r>
              <a:rPr lang="en-US" dirty="0" smtClean="0"/>
              <a:t>1.4 million bryophytes</a:t>
            </a:r>
          </a:p>
          <a:p>
            <a:pPr lvl="1"/>
            <a:r>
              <a:rPr lang="en-US" dirty="0" smtClean="0"/>
              <a:t>Mobilizing existing </a:t>
            </a:r>
          </a:p>
          <a:p>
            <a:pPr lvl="1"/>
            <a:r>
              <a:rPr lang="en-US" dirty="0" smtClean="0"/>
              <a:t>         digital records</a:t>
            </a:r>
          </a:p>
          <a:p>
            <a:endParaRPr lang="en-US" dirty="0"/>
          </a:p>
        </p:txBody>
      </p:sp>
      <p:pic>
        <p:nvPicPr>
          <p:cNvPr id="5" name="Picture 4" descr="Herbar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6800" y="4038600"/>
            <a:ext cx="3781680" cy="21877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38200" y="5410200"/>
            <a:ext cx="5334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and 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Geographic Scope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Mexico</a:t>
            </a:r>
          </a:p>
          <a:p>
            <a:pPr lvl="1"/>
            <a:r>
              <a:rPr lang="en-US" dirty="0" smtClean="0"/>
              <a:t>US</a:t>
            </a:r>
          </a:p>
          <a:p>
            <a:pPr lvl="1"/>
            <a:r>
              <a:rPr lang="en-US" dirty="0" smtClean="0"/>
              <a:t>Canada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41875" t="26316" r="6875" b="2105"/>
          <a:stretch>
            <a:fillRect/>
          </a:stretch>
        </p:blipFill>
        <p:spPr bwMode="auto">
          <a:xfrm>
            <a:off x="4114800" y="2590800"/>
            <a:ext cx="4502524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 Portals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National Portals</a:t>
            </a:r>
          </a:p>
          <a:p>
            <a:pPr lvl="1"/>
            <a:endParaRPr lang="en-US" u="sng" dirty="0" smtClean="0">
              <a:hlinkClick r:id="rId2"/>
            </a:endParaRPr>
          </a:p>
          <a:p>
            <a:pPr lvl="1"/>
            <a:r>
              <a:rPr lang="en-US" sz="2400" u="sng" dirty="0" smtClean="0">
                <a:hlinkClick r:id="rId2"/>
              </a:rPr>
              <a:t>http://symbiota.org/nalichens/</a:t>
            </a:r>
            <a:endParaRPr lang="en-US" sz="2400" u="sng" dirty="0" smtClean="0"/>
          </a:p>
          <a:p>
            <a:pPr lvl="1"/>
            <a:endParaRPr lang="en-US" sz="2400" u="sng" dirty="0" smtClean="0"/>
          </a:p>
          <a:p>
            <a:pPr lvl="1"/>
            <a:endParaRPr lang="en-US" sz="2400" u="sng" dirty="0" smtClean="0"/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 </a:t>
            </a:r>
            <a:r>
              <a:rPr lang="en-US" sz="2400" u="sng" dirty="0" smtClean="0">
                <a:hlinkClick r:id="rId3"/>
              </a:rPr>
              <a:t>http://symbiota.org/bryophytes/</a:t>
            </a:r>
            <a:endParaRPr lang="en-US" sz="2400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2362200"/>
            <a:ext cx="3849624" cy="522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90800" y="3962400"/>
            <a:ext cx="3852410" cy="52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 Portals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Lichen Consortium</a:t>
            </a:r>
          </a:p>
          <a:p>
            <a:pPr lvl="1"/>
            <a:r>
              <a:rPr lang="en-US" dirty="0" smtClean="0"/>
              <a:t>Started in 2009</a:t>
            </a:r>
          </a:p>
          <a:p>
            <a:pPr lvl="1"/>
            <a:r>
              <a:rPr lang="en-US" dirty="0" smtClean="0"/>
              <a:t>16 Collections</a:t>
            </a:r>
          </a:p>
          <a:p>
            <a:pPr lvl="1"/>
            <a:r>
              <a:rPr lang="en-US" dirty="0" smtClean="0"/>
              <a:t>~ 600,000 Records</a:t>
            </a:r>
          </a:p>
          <a:p>
            <a:r>
              <a:rPr lang="en-US" dirty="0" smtClean="0"/>
              <a:t>Bryophyte Consortium</a:t>
            </a:r>
          </a:p>
          <a:p>
            <a:pPr lvl="1"/>
            <a:r>
              <a:rPr lang="en-US" dirty="0" smtClean="0"/>
              <a:t>Started in 2010</a:t>
            </a:r>
          </a:p>
          <a:p>
            <a:pPr lvl="1"/>
            <a:r>
              <a:rPr lang="en-US" dirty="0" smtClean="0"/>
              <a:t>7 Collections</a:t>
            </a:r>
          </a:p>
          <a:p>
            <a:pPr lvl="1"/>
            <a:r>
              <a:rPr lang="en-US" dirty="0" smtClean="0"/>
              <a:t>&gt; 800,000 Records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79" t="21255" r="31405" b="4960"/>
          <a:stretch/>
        </p:blipFill>
        <p:spPr bwMode="auto">
          <a:xfrm>
            <a:off x="5486400" y="2209800"/>
            <a:ext cx="3237192" cy="3105149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666483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National Portals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Virtual Flora</a:t>
            </a:r>
          </a:p>
          <a:p>
            <a:pPr lvl="1"/>
            <a:r>
              <a:rPr lang="en-US" dirty="0" smtClean="0"/>
              <a:t>Dynamic Checklists</a:t>
            </a:r>
          </a:p>
          <a:p>
            <a:pPr lvl="1"/>
            <a:r>
              <a:rPr lang="en-US" dirty="0" smtClean="0"/>
              <a:t>Published Checklists </a:t>
            </a:r>
          </a:p>
          <a:p>
            <a:pPr lvl="1"/>
            <a:r>
              <a:rPr lang="en-US" dirty="0" smtClean="0"/>
              <a:t>Dynamic Keys</a:t>
            </a:r>
          </a:p>
          <a:p>
            <a:pPr lvl="1"/>
            <a:r>
              <a:rPr lang="en-US" dirty="0" smtClean="0"/>
              <a:t>Taxonomic Information</a:t>
            </a:r>
          </a:p>
          <a:p>
            <a:pPr lvl="1"/>
            <a:r>
              <a:rPr lang="en-US" dirty="0" smtClean="0"/>
              <a:t>Species Pages</a:t>
            </a:r>
          </a:p>
          <a:p>
            <a:pPr lvl="1"/>
            <a:r>
              <a:rPr lang="en-US" dirty="0" smtClean="0"/>
              <a:t>Distribution Maps</a:t>
            </a:r>
          </a:p>
          <a:p>
            <a:pPr lvl="1"/>
            <a:r>
              <a:rPr lang="en-US" dirty="0" smtClean="0"/>
              <a:t>Observations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47" t="21255" r="29271" b="10830"/>
          <a:stretch/>
        </p:blipFill>
        <p:spPr bwMode="auto">
          <a:xfrm>
            <a:off x="4800600" y="1905000"/>
            <a:ext cx="4159089" cy="365760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1315361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Tom Nash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743</TotalTime>
  <Words>1112</Words>
  <Application>Microsoft Office PowerPoint</Application>
  <PresentationFormat>On-screen Show (4:3)</PresentationFormat>
  <Paragraphs>268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Module</vt:lpstr>
      <vt:lpstr>Lichens, Bryophytes and Climate Change</vt:lpstr>
      <vt:lpstr>Introductions</vt:lpstr>
      <vt:lpstr>Outline</vt:lpstr>
      <vt:lpstr>Goals and Scope</vt:lpstr>
      <vt:lpstr>Goals and Scope</vt:lpstr>
      <vt:lpstr>National Portals</vt:lpstr>
      <vt:lpstr>National Portals</vt:lpstr>
      <vt:lpstr>National Portals</vt:lpstr>
      <vt:lpstr>Tom Nash</vt:lpstr>
      <vt:lpstr>Research Question</vt:lpstr>
      <vt:lpstr>Bryophytes and Lichens</vt:lpstr>
      <vt:lpstr>Slide 12</vt:lpstr>
      <vt:lpstr>Slide 13</vt:lpstr>
      <vt:lpstr>Slide 14</vt:lpstr>
      <vt:lpstr>Slide 15</vt:lpstr>
      <vt:lpstr>Slide 16</vt:lpstr>
      <vt:lpstr>Digitization Workflow</vt:lpstr>
      <vt:lpstr>Digitization Workflow</vt:lpstr>
      <vt:lpstr>Barbara Thiers</vt:lpstr>
      <vt:lpstr>Ed Gilbert</vt:lpstr>
      <vt:lpstr>LBCC: Workflow Overview</vt:lpstr>
      <vt:lpstr>Optical Character Recognition</vt:lpstr>
      <vt:lpstr>Natural Language Processing</vt:lpstr>
      <vt:lpstr>Making use of duplicates</vt:lpstr>
      <vt:lpstr>Label Review</vt:lpstr>
      <vt:lpstr>Slide 26</vt:lpstr>
      <vt:lpstr>Geo-referencing</vt:lpstr>
      <vt:lpstr>Processed Records =&gt; Central DB</vt:lpstr>
      <vt:lpstr>Slide 29</vt:lpstr>
      <vt:lpstr>Collaboration</vt:lpstr>
      <vt:lpstr>Project Information</vt:lpstr>
      <vt:lpstr>Outreach</vt:lpstr>
      <vt:lpstr>Outreach and Crowd Sourcing</vt:lpstr>
      <vt:lpstr>Outreach and Crowd Sourcing</vt:lpstr>
      <vt:lpstr>Crowd Sourcing</vt:lpstr>
      <vt:lpstr>Challenges</vt:lpstr>
      <vt:lpstr>Thank You</vt:lpstr>
    </vt:vector>
  </TitlesOfParts>
  <Company>Global Institute of Sustainability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Lichens Bryophyte and Climate Change</dc:title>
  <dc:creator>Corinna Gries</dc:creator>
  <cp:lastModifiedBy>Corinna Gries</cp:lastModifiedBy>
  <cp:revision>92</cp:revision>
  <dcterms:created xsi:type="dcterms:W3CDTF">2011-10-10T20:43:18Z</dcterms:created>
  <dcterms:modified xsi:type="dcterms:W3CDTF">2011-11-30T16:54:11Z</dcterms:modified>
</cp:coreProperties>
</file>