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sldIdLst>
    <p:sldId id="256" r:id="rId2"/>
    <p:sldId id="302" r:id="rId3"/>
    <p:sldId id="298" r:id="rId4"/>
    <p:sldId id="270" r:id="rId5"/>
    <p:sldId id="271" r:id="rId6"/>
    <p:sldId id="284" r:id="rId7"/>
    <p:sldId id="296" r:id="rId8"/>
    <p:sldId id="297" r:id="rId9"/>
    <p:sldId id="276" r:id="rId10"/>
    <p:sldId id="277" r:id="rId11"/>
    <p:sldId id="274" r:id="rId12"/>
    <p:sldId id="299" r:id="rId13"/>
    <p:sldId id="305" r:id="rId14"/>
    <p:sldId id="304" r:id="rId15"/>
    <p:sldId id="303" r:id="rId16"/>
    <p:sldId id="306" r:id="rId17"/>
    <p:sldId id="307" r:id="rId18"/>
    <p:sldId id="308" r:id="rId19"/>
    <p:sldId id="309" r:id="rId20"/>
    <p:sldId id="310" r:id="rId21"/>
    <p:sldId id="311" r:id="rId22"/>
    <p:sldId id="281" r:id="rId23"/>
    <p:sldId id="312" r:id="rId24"/>
    <p:sldId id="314" r:id="rId25"/>
    <p:sldId id="315" r:id="rId26"/>
    <p:sldId id="316" r:id="rId27"/>
    <p:sldId id="313" r:id="rId28"/>
    <p:sldId id="317" r:id="rId29"/>
    <p:sldId id="300" r:id="rId30"/>
    <p:sldId id="268"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veWeb" initials="LiveW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68" autoAdjust="0"/>
    <p:restoredTop sz="87940" autoAdjust="0"/>
  </p:normalViewPr>
  <p:slideViewPr>
    <p:cSldViewPr>
      <p:cViewPr>
        <p:scale>
          <a:sx n="100" d="100"/>
          <a:sy n="100" d="100"/>
        </p:scale>
        <p:origin x="-624"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456"/>
    </p:cViewPr>
  </p:notesTextViewPr>
  <p:sorterViewPr>
    <p:cViewPr>
      <p:scale>
        <a:sx n="100" d="100"/>
        <a:sy n="100" d="100"/>
      </p:scale>
      <p:origin x="0" y="2544"/>
    </p:cViewPr>
  </p:sorterViewPr>
  <p:notesViewPr>
    <p:cSldViewPr>
      <p:cViewPr varScale="1">
        <p:scale>
          <a:sx n="80" d="100"/>
          <a:sy n="80" d="100"/>
        </p:scale>
        <p:origin x="-240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BEB541-4BBC-4B9D-BAE8-D1B75577B56F}" type="datetimeFigureOut">
              <a:rPr lang="en-US" smtClean="0"/>
              <a:t>11/29/11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r>
              <a:rPr lang="en-US" dirty="0" err="1" smtClean="0"/>
              <a:t>OpenStack's</a:t>
            </a:r>
            <a:r>
              <a:rPr lang="en-US" dirty="0" smtClean="0"/>
              <a:t> Object Storage Service (Swift) is a highly available, distributed, eventually consistent object/blob store which can be used to store lots of data efficiently, safely, and cheaply. </a:t>
            </a:r>
          </a:p>
          <a:p>
            <a:endParaRPr lang="en-US" dirty="0" smtClean="0"/>
          </a:p>
          <a:p>
            <a:r>
              <a:rPr lang="en-US" dirty="0" smtClean="0"/>
              <a:t>The Compute Service (Nova) is a cloud computing fabric controller, the main part of any </a:t>
            </a:r>
            <a:r>
              <a:rPr lang="en-US" dirty="0" err="1" smtClean="0"/>
              <a:t>IaaS</a:t>
            </a:r>
            <a:r>
              <a:rPr lang="en-US" dirty="0" smtClean="0"/>
              <a:t> system. Nova can be used to host and manage their own cloud computing systems. Nova can be configured to manage several different hypervisors, but defaults to </a:t>
            </a:r>
            <a:r>
              <a:rPr lang="en-US" dirty="0" err="1" smtClean="0"/>
              <a:t>libvirt</a:t>
            </a:r>
            <a:r>
              <a:rPr lang="en-US" dirty="0" smtClean="0"/>
              <a:t>/KVM. </a:t>
            </a:r>
          </a:p>
          <a:p>
            <a:endParaRPr lang="en-US" dirty="0" smtClean="0"/>
          </a:p>
          <a:p>
            <a:r>
              <a:rPr lang="en-US" dirty="0" smtClean="0"/>
              <a:t>The Image Service (Glance) allows for discovering, registering, and retrieving virtual machine images. Glance has a </a:t>
            </a:r>
            <a:r>
              <a:rPr lang="en-US" dirty="0" err="1" smtClean="0"/>
              <a:t>RESTful</a:t>
            </a:r>
            <a:r>
              <a:rPr lang="en-US" dirty="0" smtClean="0"/>
              <a:t> API that allows querying of VM image metadata as well as retrieval of the actual image. VM images made available through Glance can be stored in a variety of locations from simple </a:t>
            </a:r>
            <a:r>
              <a:rPr lang="en-US" dirty="0" err="1" smtClean="0"/>
              <a:t>filesystems</a:t>
            </a:r>
            <a:r>
              <a:rPr lang="en-US" dirty="0" smtClean="0"/>
              <a:t> to object-storage systems like </a:t>
            </a:r>
            <a:r>
              <a:rPr lang="en-US" dirty="0" err="1" smtClean="0"/>
              <a:t>OpenStack</a:t>
            </a:r>
            <a:r>
              <a:rPr lang="en-US" dirty="0" smtClean="0"/>
              <a:t> Swift or AWS S3. </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C8778F-30E5-45F5-9A27-8F64F87176EA}" type="slidenum">
              <a:rPr lang="en-US" smtClean="0"/>
              <a:t>‹#›</a:t>
            </a:fld>
            <a:endParaRPr lang="en-US"/>
          </a:p>
        </p:txBody>
      </p:sp>
    </p:spTree>
    <p:extLst>
      <p:ext uri="{BB962C8B-B14F-4D97-AF65-F5344CB8AC3E}">
        <p14:creationId xmlns:p14="http://schemas.microsoft.com/office/powerpoint/2010/main" val="295428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InvertNet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one of the 3 thematic collection networks funded in last year’s first round of NSF’s advancing digitization of biological collections program. </a:t>
            </a:r>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a:t>
            </a:fld>
            <a:endParaRPr lang="en-US"/>
          </a:p>
        </p:txBody>
      </p:sp>
    </p:spTree>
    <p:extLst>
      <p:ext uri="{BB962C8B-B14F-4D97-AF65-F5344CB8AC3E}">
        <p14:creationId xmlns:p14="http://schemas.microsoft.com/office/powerpoint/2010/main" val="1859891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Phase 2 begins after the training workshop next spring and mainly consists digitizing the holdings of our collections. As the images and metadata are being captured, we anticipate providing immediate access via the InvertNet web portal. As digitization work proceeds at the various institutions</a:t>
            </a:r>
            <a:r>
              <a:rPr lang="en-US" sz="1200" kern="1200" baseline="0" dirty="0" smtClean="0">
                <a:solidFill>
                  <a:schemeClr val="tx1"/>
                </a:solidFill>
                <a:effectLst/>
                <a:latin typeface="+mn-lt"/>
                <a:ea typeface="+mn-ea"/>
                <a:cs typeface="+mn-cs"/>
              </a:rPr>
              <a:t> in our network, our technical team at UIUC will continue to refine the workflows for image processing and segmentation, 3D reconstruction, and capture of label data.  They will also work with the national ADBC HUB to link our network to the HUB, in addition to other portals such as GBIF and more discipline-specific sites like BugGuide.  Finally, we will work with our collaborators to incorporate analytical tools into the InvertNet platform so that researchers and others can use the site not only to access collections but to perform various kinds of analyses on collection data.</a:t>
            </a:r>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10</a:t>
            </a:fld>
            <a:endParaRPr lang="en-US"/>
          </a:p>
        </p:txBody>
      </p:sp>
    </p:spTree>
    <p:extLst>
      <p:ext uri="{BB962C8B-B14F-4D97-AF65-F5344CB8AC3E}">
        <p14:creationId xmlns:p14="http://schemas.microsoft.com/office/powerpoint/2010/main" val="86742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identified three main research themes, which we anticipate supporting over the long term via InvertNet.  Obviously, the material in our collections will be useful for looking at environmental change over time.  The Midwestern landscape has been almost completely transformed over the past 150 years and specimens in our collections can be used to track these changes, at least to some degree.  A second theme is species discovery: arthropod collections in particular constitute the major platforms for species discovery; out of the 20,000 or so new species described each year on average, the vast majority are arthropods and most of these new arthropods are discovered as a result of a taxonomist studying specimens that have been deposited in a collection.  By providing access to high resolution images of specimens,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will facilitate species discovery.  Our third theme is species identification; we as a community rely on collections for species identification perhaps more than any other research community.  Also, because our project will provide a massive database of replicated images of identified specimens, we anticipate being able to use this as a knowledge base for future automated identification systems.</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11</a:t>
            </a:fld>
            <a:endParaRPr lang="en-US"/>
          </a:p>
        </p:txBody>
      </p:sp>
    </p:spTree>
    <p:extLst>
      <p:ext uri="{BB962C8B-B14F-4D97-AF65-F5344CB8AC3E}">
        <p14:creationId xmlns:p14="http://schemas.microsoft.com/office/powerpoint/2010/main" val="1872128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the population of potential users of InvertNet will extend well beyond the scientific community, we plan to devote considerable effort to the development of outreach and educational materials and tools.  Here are a couple of examples.  We plan to link InvertNet to BugGuide.net, which is basically an online field guide to insects and related arthropods hosted at Iowa State University and supported by a large community of amateur naturalists as well as professional or semiprofessional entomologists.  BugGuide has tens of thousands of images, mostly live photos of arthropods, organized within a taxonomic hierarchy.  Users can upload images and receive help on identification from the BugGuide community.  We plan to link images of live insects on BugGuide to the images of authoritatively identified specimens in the collections in our InvertNet virtual museum.  This will allow users of BugGuide to check their identifications by comparing their photos to images of specimens that have been identified by taxonomic experts. We also hope to engage the non-scientist community by getting them involved in crowd sourcing.  Because we don’t yet have a foolproof mechanism for completely automating the process of data label capture, it will probably be necessary to transcribe a lot of the data manually, which will require a lot of effort. An organization called Zooniverse has come up with some very clever ways for getting citizen scientists involved in large-scale scientific projects.  They have engaged large online communities in projects like classifying galaxies in large image databases or searching for </a:t>
            </a:r>
            <a:r>
              <a:rPr lang="en-US" sz="1200" kern="1200" dirty="0" err="1" smtClean="0">
                <a:solidFill>
                  <a:schemeClr val="tx1"/>
                </a:solidFill>
                <a:effectLst/>
                <a:latin typeface="+mn-lt"/>
                <a:ea typeface="+mn-ea"/>
                <a:cs typeface="+mn-cs"/>
              </a:rPr>
              <a:t>exoplanets</a:t>
            </a:r>
            <a:r>
              <a:rPr lang="en-US" sz="1200" kern="1200" dirty="0" smtClean="0">
                <a:solidFill>
                  <a:schemeClr val="tx1"/>
                </a:solidFill>
                <a:effectLst/>
                <a:latin typeface="+mn-lt"/>
                <a:ea typeface="+mn-ea"/>
                <a:cs typeface="+mn-cs"/>
              </a:rPr>
              <a:t>.  We hope we can use this same approach to capture data from specimen labels.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12</a:t>
            </a:fld>
            <a:endParaRPr lang="en-US"/>
          </a:p>
        </p:txBody>
      </p:sp>
    </p:spTree>
    <p:extLst>
      <p:ext uri="{BB962C8B-B14F-4D97-AF65-F5344CB8AC3E}">
        <p14:creationId xmlns:p14="http://schemas.microsoft.com/office/powerpoint/2010/main" val="172729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to summarize, the main short term goals of InvertNet are to digitize ca. 50 million specimens from 22 collections over the next 4 years, provide access to these specimens via an online virtual museum, and provide tools supporting research, education and outreach related to the themes of environmental change, species discovery, and species identification.  We’re building our IT infrastructure so that over the longer term we can incorporate federal and non-US collections into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and, ultimately, expand our scope to include all invertebrate collections worldwide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13</a:t>
            </a:fld>
            <a:endParaRPr lang="en-US"/>
          </a:p>
        </p:txBody>
      </p:sp>
    </p:spTree>
    <p:extLst>
      <p:ext uri="{BB962C8B-B14F-4D97-AF65-F5344CB8AC3E}">
        <p14:creationId xmlns:p14="http://schemas.microsoft.com/office/powerpoint/2010/main" val="427210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illustrates the workflow for slide mounted specimens.  We first put 20 slides face down on a clear plastic tray.  We then capture a high resolution image of the entire tray.  We can then use a pixel map of the tray to grab the images of individual slides and place them in separate database containers followed by </a:t>
            </a:r>
            <a:r>
              <a:rPr lang="en-US" sz="1200" kern="1200" dirty="0" err="1" smtClean="0">
                <a:solidFill>
                  <a:schemeClr val="tx1"/>
                </a:solidFill>
                <a:effectLst/>
                <a:latin typeface="+mn-lt"/>
                <a:ea typeface="+mn-ea"/>
                <a:cs typeface="+mn-cs"/>
              </a:rPr>
              <a:t>semiautomated</a:t>
            </a:r>
            <a:r>
              <a:rPr lang="en-US" sz="1200" kern="1200" dirty="0" smtClean="0">
                <a:solidFill>
                  <a:schemeClr val="tx1"/>
                </a:solidFill>
                <a:effectLst/>
                <a:latin typeface="+mn-lt"/>
                <a:ea typeface="+mn-ea"/>
                <a:cs typeface="+mn-cs"/>
              </a:rPr>
              <a:t> capture of the label data into the appropriate specimen-level database fields.  This is the approach being taken for digitizing slides and vials in an ongoing digitization project at INHS by Paul Tinerella and Felipe Soto. </a:t>
            </a:r>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14</a:t>
            </a:fld>
            <a:endParaRPr lang="en-US"/>
          </a:p>
        </p:txBody>
      </p:sp>
    </p:spTree>
    <p:extLst>
      <p:ext uri="{BB962C8B-B14F-4D97-AF65-F5344CB8AC3E}">
        <p14:creationId xmlns:p14="http://schemas.microsoft.com/office/powerpoint/2010/main" val="3698625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use a slightly modified procedure for drawers of pinned specimens.  Again we start by capturing an image of the entire drawer.  Segmenting the images here becomes a little trickier because each drawer has unit trays in a few standard sizes but in different arrangements.  So we’re using a more sophisticated image analysis software system called </a:t>
            </a:r>
            <a:r>
              <a:rPr lang="en-US" sz="1200" kern="1200" dirty="0" err="1" smtClean="0">
                <a:solidFill>
                  <a:schemeClr val="tx1"/>
                </a:solidFill>
                <a:effectLst/>
                <a:latin typeface="+mn-lt"/>
                <a:ea typeface="+mn-ea"/>
                <a:cs typeface="+mn-cs"/>
              </a:rPr>
              <a:t>ImageJ</a:t>
            </a:r>
            <a:r>
              <a:rPr lang="en-US" sz="1200" kern="1200" dirty="0" smtClean="0">
                <a:solidFill>
                  <a:schemeClr val="tx1"/>
                </a:solidFill>
                <a:effectLst/>
                <a:latin typeface="+mn-lt"/>
                <a:ea typeface="+mn-ea"/>
                <a:cs typeface="+mn-cs"/>
              </a:rPr>
              <a:t> to detect the edges of the trays and segment the drawer into separate images of unit trays and also to segment the image of each unit tray into individual specimens.  Once again, these segmented images will be placed in separate database containers and label data will be captured subsequently using a </a:t>
            </a:r>
            <a:r>
              <a:rPr lang="en-US" sz="1200" kern="1200" dirty="0" err="1" smtClean="0">
                <a:solidFill>
                  <a:schemeClr val="tx1"/>
                </a:solidFill>
                <a:effectLst/>
                <a:latin typeface="+mn-lt"/>
                <a:ea typeface="+mn-ea"/>
                <a:cs typeface="+mn-cs"/>
              </a:rPr>
              <a:t>semiautomated</a:t>
            </a:r>
            <a:r>
              <a:rPr lang="en-US" sz="1200" kern="1200" dirty="0" smtClean="0">
                <a:solidFill>
                  <a:schemeClr val="tx1"/>
                </a:solidFill>
                <a:effectLst/>
                <a:latin typeface="+mn-lt"/>
                <a:ea typeface="+mn-ea"/>
                <a:cs typeface="+mn-cs"/>
              </a:rPr>
              <a:t> process.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15</a:t>
            </a:fld>
            <a:endParaRPr lang="en-US"/>
          </a:p>
        </p:txBody>
      </p:sp>
    </p:spTree>
    <p:extLst>
      <p:ext uri="{BB962C8B-B14F-4D97-AF65-F5344CB8AC3E}">
        <p14:creationId xmlns:p14="http://schemas.microsoft.com/office/powerpoint/2010/main" val="2853829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still in the early stages of our project and many details have yet to be worked out with regard to our workflows and IT infrastructure, but with the time I have left, I want to provide at least a few details on these aspects of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just to provide an overview of our basic approach to digitizing and providing access to invertebrate collections.  Our digitization workflow will consist of an initial first pass during which we will capture raw images and metadata for multiple specimens simultaneously. For drawers of pinned specimens, we will image the entire drawer; for slides and vials we will image multiple units simultaneously. We think this approach provides the best chance of meeting the cost target of 10 cents per specimen.  The other advantage to this approach is that it will allow us to provide rapid access to entire collections. Although the collections in our network have tens of millions of pinned specimens, these are housed in only about 80,000 drawers.  We can image 80,000 drawers in less than a year and once these images are available we can make them available online. If the quality of the image is good enough, information on the individual specimens can be gleaned from the image of the whole drawer; so users of our web portal won’t necessarily have to wait until we capture all the label data from each specimen in order to have access to at least some of that information.  The end user of the web portal will be able to browse or search the image archive using the metadata for each collection unit, primarily taxonomy.</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16</a:t>
            </a:fld>
            <a:endParaRPr lang="en-US"/>
          </a:p>
        </p:txBody>
      </p:sp>
    </p:spTree>
    <p:extLst>
      <p:ext uri="{BB962C8B-B14F-4D97-AF65-F5344CB8AC3E}">
        <p14:creationId xmlns:p14="http://schemas.microsoft.com/office/powerpoint/2010/main" val="482193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still in the early stages of our project and many details have yet to be worked out with regard to our workflows and IT infrastructure, but with the time I have left, I want to provide at least a few details on these aspects of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just to provide an overview of our basic approach to digitizing and providing access to invertebrate collections.  Our digitization workflow will consist of an initial first pass during which we will capture raw images and metadata for multiple specimens simultaneously. For drawers of pinned specimens, we will image the entire drawer; for slides and vials we will image multiple units simultaneously. We think this approach provides the best chance of meeting the cost target of 10 cents per specimen.  The other advantage to this approach is that it will allow us to provide rapid access to entire collections. Although the collections in our network have tens of millions of pinned specimens, these are housed in only about 80,000 drawers.  We can image 80,000 drawers in less than a year and once these images are available we can make them available online. If the quality of the image is good enough, information on the individual specimens can be gleaned from the image of the whole drawer; so users of our web portal won’t necessarily have to wait until we capture all the label data from each specimen in order to have access to at least some of that information.  The end user of the web portal will be able to browse or search the image archive using the metadata for each collection unit, primarily taxonomy.</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17</a:t>
            </a:fld>
            <a:endParaRPr lang="en-US"/>
          </a:p>
        </p:txBody>
      </p:sp>
    </p:spTree>
    <p:extLst>
      <p:ext uri="{BB962C8B-B14F-4D97-AF65-F5344CB8AC3E}">
        <p14:creationId xmlns:p14="http://schemas.microsoft.com/office/powerpoint/2010/main" val="482193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still in the early stages of our project and many details have yet to be worked out with regard to our workflows and IT infrastructure, but with the time I have left, I want to provide at least a few details on these aspects of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just to provide an overview of our basic approach to digitizing and providing access to invertebrate collections.  Our digitization workflow will consist of an initial first pass during which we will capture raw images and metadata for multiple specimens simultaneously. For drawers of pinned specimens, we will image the entire drawer; for slides and vials we will image multiple units simultaneously. We think this approach provides the best chance of meeting the cost target of 10 cents per specimen.  The other advantage to this approach is that it will allow us to provide rapid access to entire collections. Although the collections in our network have tens of millions of pinned specimens, these are housed in only about 80,000 drawers.  We can image 80,000 drawers in less than a year and once these images are available we can make them available online. If the quality of the image is good enough, information on the individual specimens can be gleaned from the image of the whole drawer; so users of our web portal won’t necessarily have to wait until we capture all the label data from each specimen in order to have access to at least some of that information.  The end user of the web portal will be able to browse or search the image archive using the metadata for each collection unit, primarily taxonomy.</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18</a:t>
            </a:fld>
            <a:endParaRPr lang="en-US"/>
          </a:p>
        </p:txBody>
      </p:sp>
    </p:spTree>
    <p:extLst>
      <p:ext uri="{BB962C8B-B14F-4D97-AF65-F5344CB8AC3E}">
        <p14:creationId xmlns:p14="http://schemas.microsoft.com/office/powerpoint/2010/main" val="48219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still in the early stages of our project and many details have yet to be worked out with regard to our workflows and IT infrastructure, but with the time I have left, I want to provide at least a few details on these aspects of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just to provide an overview of our basic approach to digitizing and providing access to invertebrate collections.  Our digitization workflow will consist of an initial first pass during which we will capture raw images and metadata for multiple specimens simultaneously. For drawers of pinned specimens, we will image the entire drawer; for slides and vials we will image multiple units simultaneously. We think this approach provides the best chance of meeting the cost target of 10 cents per specimen.  The other advantage to this approach is that it will allow us to provide rapid access to entire collections. Although the collections in our network have tens of millions of pinned specimens, these are housed in only about 80,000 drawers.  We can image 80,000 drawers in less than a year and once these images are available we can make them available online. If the quality of the image is good enough, information on the individual specimens can be gleaned from the image of the whole drawer; so users of our web portal won’t necessarily have to wait until we capture all the label data from each specimen in order to have access to at least some of that information.  The end user of the web portal will be able to browse or search the image archive using the metadata for each collection unit, primarily taxonomy.</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19</a:t>
            </a:fld>
            <a:endParaRPr lang="en-US"/>
          </a:p>
        </p:txBody>
      </p:sp>
    </p:spTree>
    <p:extLst>
      <p:ext uri="{BB962C8B-B14F-4D97-AF65-F5344CB8AC3E}">
        <p14:creationId xmlns:p14="http://schemas.microsoft.com/office/powerpoint/2010/main" val="48219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talk I’ll provide a brief overview of our project, its rationale, scope, and main goals, describe our basic digitization workflows and features of the InvertNet network hub, and then give a progress report on where we are now and where we hope to go with this project in the near future as well as over the longer term.</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a:t>
            </a:fld>
            <a:endParaRPr lang="en-US"/>
          </a:p>
        </p:txBody>
      </p:sp>
    </p:spTree>
    <p:extLst>
      <p:ext uri="{BB962C8B-B14F-4D97-AF65-F5344CB8AC3E}">
        <p14:creationId xmlns:p14="http://schemas.microsoft.com/office/powerpoint/2010/main" val="2412903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still in the early stages of our project and many details have yet to be worked out with regard to our workflows and IT infrastructure, but with the time I have left, I want to provide at least a few details on these aspects of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just to provide an overview of our basic approach to digitizing and providing access to invertebrate collections.  Our digitization workflow will consist of an initial first pass during which we will capture raw images and metadata for multiple specimens simultaneously. For drawers of pinned specimens, we will image the entire drawer; for slides and vials we will image multiple units simultaneously. We think this approach provides the best chance of meeting the cost target of 10 cents per specimen.  The other advantage to this approach is that it will allow us to provide rapid access to entire collections. Although the collections in our network have tens of millions of pinned specimens, these are housed in only about 80,000 drawers.  We can image 80,000 drawers in less than a year and once these images are available we can make them available online. If the quality of the image is good enough, information on the individual specimens can be gleaned from the image of the whole drawer; so users of our web portal won’t necessarily have to wait until we capture all the label data from each specimen in order to have access to at least some of that information.  The end user of the web portal will be able to browse or search the image archive using the metadata for each collection unit, primarily taxonomy.</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20</a:t>
            </a:fld>
            <a:endParaRPr lang="en-US"/>
          </a:p>
        </p:txBody>
      </p:sp>
    </p:spTree>
    <p:extLst>
      <p:ext uri="{BB962C8B-B14F-4D97-AF65-F5344CB8AC3E}">
        <p14:creationId xmlns:p14="http://schemas.microsoft.com/office/powerpoint/2010/main" val="482193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still in the early stages of our project and many details have yet to be worked out with regard to our workflows and IT infrastructure, but with the time I have left, I want to provide at least a few details on these aspects of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just to provide an overview of our basic approach to digitizing and providing access to invertebrate collections.  Our digitization workflow will consist of an initial first pass during which we will capture raw images and metadata for multiple specimens simultaneously. For drawers of pinned specimens, we will image the entire drawer; for slides and vials we will image multiple units simultaneously. We think this approach provides the best chance of meeting the cost target of 10 cents per specimen.  The other advantage to this approach is that it will allow us to provide rapid access to entire collections. Although the collections in our network have tens of millions of pinned specimens, these are housed in only about 80,000 drawers.  We can image 80,000 drawers in less than a year and once these images are available we can make them available online. If the quality of the image is good enough, information on the individual specimens can be gleaned from the image of the whole drawer; so users of our web portal won’t necessarily have to wait until we capture all the label data from each specimen in order to have access to at least some of that information.  The end user of the web portal will be able to browse or search the image archive using the metadata for each collection unit, primarily taxonomy.</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21</a:t>
            </a:fld>
            <a:endParaRPr lang="en-US"/>
          </a:p>
        </p:txBody>
      </p:sp>
    </p:spTree>
    <p:extLst>
      <p:ext uri="{BB962C8B-B14F-4D97-AF65-F5344CB8AC3E}">
        <p14:creationId xmlns:p14="http://schemas.microsoft.com/office/powerpoint/2010/main" val="482193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we start digitizing our collections, we need to provide a robust IT infrastructure to manage all the data we will be capturing, provide access to the data via the internet, and ensure that access to the data is maintained over the long term.  To do this, we’re using a system called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is a </a:t>
            </a:r>
            <a:r>
              <a:rPr lang="en-US" sz="1200" kern="1200" dirty="0" err="1" smtClean="0">
                <a:solidFill>
                  <a:schemeClr val="tx1"/>
                </a:solidFill>
                <a:effectLst/>
                <a:latin typeface="+mn-lt"/>
                <a:ea typeface="+mn-ea"/>
                <a:cs typeface="+mn-cs"/>
              </a:rPr>
              <a:t>cyberinfrastructure</a:t>
            </a:r>
            <a:r>
              <a:rPr lang="en-US" sz="1200" kern="1200" dirty="0" smtClean="0">
                <a:solidFill>
                  <a:schemeClr val="tx1"/>
                </a:solidFill>
                <a:effectLst/>
                <a:latin typeface="+mn-lt"/>
                <a:ea typeface="+mn-ea"/>
                <a:cs typeface="+mn-cs"/>
              </a:rPr>
              <a:t> platform that was designed specifically to support the kinds of large-scale, massively collaborative scientific research platforms that the ADBC program aims to build.  It was originally designed to support a large community of nanotechnology researchers, but has since been adopted by a wide variety of other communities of researchers.  I like to think of it as a content management system on steroids. It includes a lot of the same kinds of modules for managing static content that are available in content management systems like Drupal or </a:t>
            </a:r>
            <a:r>
              <a:rPr lang="en-US" sz="1200" kern="1200" dirty="0" err="1" smtClean="0">
                <a:solidFill>
                  <a:schemeClr val="tx1"/>
                </a:solidFill>
                <a:effectLst/>
                <a:latin typeface="+mn-lt"/>
                <a:ea typeface="+mn-ea"/>
                <a:cs typeface="+mn-cs"/>
              </a:rPr>
              <a:t>Joomla</a:t>
            </a:r>
            <a:r>
              <a:rPr lang="en-US" sz="1200" kern="1200" dirty="0" smtClean="0">
                <a:solidFill>
                  <a:schemeClr val="tx1"/>
                </a:solidFill>
                <a:effectLst/>
                <a:latin typeface="+mn-lt"/>
                <a:ea typeface="+mn-ea"/>
                <a:cs typeface="+mn-cs"/>
              </a:rPr>
              <a:t>, but it also has a number of advanced features like browser-based access to various kinds of databases, visualization and analytical tools, direct integration with systems for archiving and preservation of data, and with high performance computing resources.  This becomes important when you’re dealing with </a:t>
            </a:r>
            <a:r>
              <a:rPr lang="en-US" sz="1200" kern="1200" dirty="0" err="1" smtClean="0">
                <a:solidFill>
                  <a:schemeClr val="tx1"/>
                </a:solidFill>
                <a:effectLst/>
                <a:latin typeface="+mn-lt"/>
                <a:ea typeface="+mn-ea"/>
                <a:cs typeface="+mn-cs"/>
              </a:rPr>
              <a:t>gigapixel</a:t>
            </a:r>
            <a:r>
              <a:rPr lang="en-US" sz="1200" kern="1200" dirty="0" smtClean="0">
                <a:solidFill>
                  <a:schemeClr val="tx1"/>
                </a:solidFill>
                <a:effectLst/>
                <a:latin typeface="+mn-lt"/>
                <a:ea typeface="+mn-ea"/>
                <a:cs typeface="+mn-cs"/>
              </a:rPr>
              <a:t>-scale images and 3D reconstructions that need to be accessed and manipulated in real time.  What this means for InvertNet is that we can use HUBzero to build and integrate essentially all of the IT infrastructure necessary for our project. So it will include our digitization workflows, image post-processing, databases, environments for community building and collaboration, analytical tools, developer tools, and tools for education and outreach.</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22</a:t>
            </a:fld>
            <a:endParaRPr lang="en-US"/>
          </a:p>
        </p:txBody>
      </p:sp>
    </p:spTree>
    <p:extLst>
      <p:ext uri="{BB962C8B-B14F-4D97-AF65-F5344CB8AC3E}">
        <p14:creationId xmlns:p14="http://schemas.microsoft.com/office/powerpoint/2010/main" val="396886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we start digitizing our collections, we need to provide a robust IT infrastructure to manage all the data we will be capturing, provide access to the data via the internet, and ensure that access to the data is maintained over the long term.  To do this, we’re using a system called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is a </a:t>
            </a:r>
            <a:r>
              <a:rPr lang="en-US" sz="1200" kern="1200" dirty="0" err="1" smtClean="0">
                <a:solidFill>
                  <a:schemeClr val="tx1"/>
                </a:solidFill>
                <a:effectLst/>
                <a:latin typeface="+mn-lt"/>
                <a:ea typeface="+mn-ea"/>
                <a:cs typeface="+mn-cs"/>
              </a:rPr>
              <a:t>cyberinfrastructure</a:t>
            </a:r>
            <a:r>
              <a:rPr lang="en-US" sz="1200" kern="1200" dirty="0" smtClean="0">
                <a:solidFill>
                  <a:schemeClr val="tx1"/>
                </a:solidFill>
                <a:effectLst/>
                <a:latin typeface="+mn-lt"/>
                <a:ea typeface="+mn-ea"/>
                <a:cs typeface="+mn-cs"/>
              </a:rPr>
              <a:t> platform that was designed specifically to support the kinds of large-scale, massively collaborative scientific research platforms that the ADBC program aims to build.  It was originally designed to support a large community of nanotechnology researchers, but has since been adopted by a wide variety of other communities of researchers.  I like to think of it as a content management system on steroids. It includes a lot of the same kinds of modules for managing static content that are available in content management systems like Drupal or </a:t>
            </a:r>
            <a:r>
              <a:rPr lang="en-US" sz="1200" kern="1200" dirty="0" err="1" smtClean="0">
                <a:solidFill>
                  <a:schemeClr val="tx1"/>
                </a:solidFill>
                <a:effectLst/>
                <a:latin typeface="+mn-lt"/>
                <a:ea typeface="+mn-ea"/>
                <a:cs typeface="+mn-cs"/>
              </a:rPr>
              <a:t>Joomla</a:t>
            </a:r>
            <a:r>
              <a:rPr lang="en-US" sz="1200" kern="1200" dirty="0" smtClean="0">
                <a:solidFill>
                  <a:schemeClr val="tx1"/>
                </a:solidFill>
                <a:effectLst/>
                <a:latin typeface="+mn-lt"/>
                <a:ea typeface="+mn-ea"/>
                <a:cs typeface="+mn-cs"/>
              </a:rPr>
              <a:t>, but it also has a number of advanced features like browser-based access to various kinds of databases, visualization and analytical tools, direct integration with systems for archiving and preservation of data, and with high performance computing resources.  This becomes important when you’re dealing with </a:t>
            </a:r>
            <a:r>
              <a:rPr lang="en-US" sz="1200" kern="1200" dirty="0" err="1" smtClean="0">
                <a:solidFill>
                  <a:schemeClr val="tx1"/>
                </a:solidFill>
                <a:effectLst/>
                <a:latin typeface="+mn-lt"/>
                <a:ea typeface="+mn-ea"/>
                <a:cs typeface="+mn-cs"/>
              </a:rPr>
              <a:t>gigapixel</a:t>
            </a:r>
            <a:r>
              <a:rPr lang="en-US" sz="1200" kern="1200" dirty="0" smtClean="0">
                <a:solidFill>
                  <a:schemeClr val="tx1"/>
                </a:solidFill>
                <a:effectLst/>
                <a:latin typeface="+mn-lt"/>
                <a:ea typeface="+mn-ea"/>
                <a:cs typeface="+mn-cs"/>
              </a:rPr>
              <a:t>-scale images and 3D reconstructions that need to be accessed and manipulated in real time.  What this means for InvertNet is that we can use HUBzero to build and integrate essentially all of the IT infrastructure necessary for our project. So it will include our digitization workflows, image post-processing, databases, environments for community building and collaboration, analytical tools, developer tools, and tools for education and outreach.</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23</a:t>
            </a:fld>
            <a:endParaRPr lang="en-US"/>
          </a:p>
        </p:txBody>
      </p:sp>
    </p:spTree>
    <p:extLst>
      <p:ext uri="{BB962C8B-B14F-4D97-AF65-F5344CB8AC3E}">
        <p14:creationId xmlns:p14="http://schemas.microsoft.com/office/powerpoint/2010/main" val="396886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we start digitizing our collections, we need to provide a robust IT infrastructure to manage all the data we will be capturing, provide access to the data via the internet, and ensure that access to the data is maintained over the long term.  To do this, we’re using a system called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is a </a:t>
            </a:r>
            <a:r>
              <a:rPr lang="en-US" sz="1200" kern="1200" dirty="0" err="1" smtClean="0">
                <a:solidFill>
                  <a:schemeClr val="tx1"/>
                </a:solidFill>
                <a:effectLst/>
                <a:latin typeface="+mn-lt"/>
                <a:ea typeface="+mn-ea"/>
                <a:cs typeface="+mn-cs"/>
              </a:rPr>
              <a:t>cyberinfrastructure</a:t>
            </a:r>
            <a:r>
              <a:rPr lang="en-US" sz="1200" kern="1200" dirty="0" smtClean="0">
                <a:solidFill>
                  <a:schemeClr val="tx1"/>
                </a:solidFill>
                <a:effectLst/>
                <a:latin typeface="+mn-lt"/>
                <a:ea typeface="+mn-ea"/>
                <a:cs typeface="+mn-cs"/>
              </a:rPr>
              <a:t> platform that was designed specifically to support the kinds of large-scale, massively collaborative scientific research platforms that the ADBC program aims to build.  It was originally designed to support a large community of nanotechnology researchers, but has since been adopted by a wide variety of other communities of researchers.  I like to think of it as a content management system on steroids. It includes a lot of the same kinds of modules for managing static content that are available in content management systems like Drupal or </a:t>
            </a:r>
            <a:r>
              <a:rPr lang="en-US" sz="1200" kern="1200" dirty="0" err="1" smtClean="0">
                <a:solidFill>
                  <a:schemeClr val="tx1"/>
                </a:solidFill>
                <a:effectLst/>
                <a:latin typeface="+mn-lt"/>
                <a:ea typeface="+mn-ea"/>
                <a:cs typeface="+mn-cs"/>
              </a:rPr>
              <a:t>Joomla</a:t>
            </a:r>
            <a:r>
              <a:rPr lang="en-US" sz="1200" kern="1200" dirty="0" smtClean="0">
                <a:solidFill>
                  <a:schemeClr val="tx1"/>
                </a:solidFill>
                <a:effectLst/>
                <a:latin typeface="+mn-lt"/>
                <a:ea typeface="+mn-ea"/>
                <a:cs typeface="+mn-cs"/>
              </a:rPr>
              <a:t>, but it also has a number of advanced features like browser-based access to various kinds of databases, visualization and analytical tools, direct integration with systems for archiving and preservation of data, and with high performance computing resources.  This becomes important when you’re dealing with </a:t>
            </a:r>
            <a:r>
              <a:rPr lang="en-US" sz="1200" kern="1200" dirty="0" err="1" smtClean="0">
                <a:solidFill>
                  <a:schemeClr val="tx1"/>
                </a:solidFill>
                <a:effectLst/>
                <a:latin typeface="+mn-lt"/>
                <a:ea typeface="+mn-ea"/>
                <a:cs typeface="+mn-cs"/>
              </a:rPr>
              <a:t>gigapixel</a:t>
            </a:r>
            <a:r>
              <a:rPr lang="en-US" sz="1200" kern="1200" dirty="0" smtClean="0">
                <a:solidFill>
                  <a:schemeClr val="tx1"/>
                </a:solidFill>
                <a:effectLst/>
                <a:latin typeface="+mn-lt"/>
                <a:ea typeface="+mn-ea"/>
                <a:cs typeface="+mn-cs"/>
              </a:rPr>
              <a:t>-scale images and 3D reconstructions that need to be accessed and manipulated in real time.  What this means for InvertNet is that we can use HUBzero to build and integrate essentially all of the IT infrastructure necessary for our project. So it will include our digitization workflows, image post-processing, databases, environments for community building and collaboration, analytical tools, developer tools, and tools for education and outreach.</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24</a:t>
            </a:fld>
            <a:endParaRPr lang="en-US"/>
          </a:p>
        </p:txBody>
      </p:sp>
    </p:spTree>
    <p:extLst>
      <p:ext uri="{BB962C8B-B14F-4D97-AF65-F5344CB8AC3E}">
        <p14:creationId xmlns:p14="http://schemas.microsoft.com/office/powerpoint/2010/main" val="396886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we start digitizing our collections, we need to provide a robust IT infrastructure to manage all the data we will be capturing, provide access to the data via the internet, and ensure that access to the data is maintained over the long term.  To do this, we’re using a system called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is a </a:t>
            </a:r>
            <a:r>
              <a:rPr lang="en-US" sz="1200" kern="1200" dirty="0" err="1" smtClean="0">
                <a:solidFill>
                  <a:schemeClr val="tx1"/>
                </a:solidFill>
                <a:effectLst/>
                <a:latin typeface="+mn-lt"/>
                <a:ea typeface="+mn-ea"/>
                <a:cs typeface="+mn-cs"/>
              </a:rPr>
              <a:t>cyberinfrastructure</a:t>
            </a:r>
            <a:r>
              <a:rPr lang="en-US" sz="1200" kern="1200" dirty="0" smtClean="0">
                <a:solidFill>
                  <a:schemeClr val="tx1"/>
                </a:solidFill>
                <a:effectLst/>
                <a:latin typeface="+mn-lt"/>
                <a:ea typeface="+mn-ea"/>
                <a:cs typeface="+mn-cs"/>
              </a:rPr>
              <a:t> platform that was designed specifically to support the kinds of large-scale, massively collaborative scientific research platforms that the ADBC program aims to build.  It was originally designed to support a large community of nanotechnology researchers, but has since been adopted by a wide variety of other communities of researchers.  I like to think of it as a content management system on steroids. It includes a lot of the same kinds of modules for managing static content that are available in content management systems like Drupal or </a:t>
            </a:r>
            <a:r>
              <a:rPr lang="en-US" sz="1200" kern="1200" dirty="0" err="1" smtClean="0">
                <a:solidFill>
                  <a:schemeClr val="tx1"/>
                </a:solidFill>
                <a:effectLst/>
                <a:latin typeface="+mn-lt"/>
                <a:ea typeface="+mn-ea"/>
                <a:cs typeface="+mn-cs"/>
              </a:rPr>
              <a:t>Joomla</a:t>
            </a:r>
            <a:r>
              <a:rPr lang="en-US" sz="1200" kern="1200" dirty="0" smtClean="0">
                <a:solidFill>
                  <a:schemeClr val="tx1"/>
                </a:solidFill>
                <a:effectLst/>
                <a:latin typeface="+mn-lt"/>
                <a:ea typeface="+mn-ea"/>
                <a:cs typeface="+mn-cs"/>
              </a:rPr>
              <a:t>, but it also has a number of advanced features like browser-based access to various kinds of databases, visualization and analytical tools, direct integration with systems for archiving and preservation of data, and with high performance computing resources.  This becomes important when you’re dealing with </a:t>
            </a:r>
            <a:r>
              <a:rPr lang="en-US" sz="1200" kern="1200" dirty="0" err="1" smtClean="0">
                <a:solidFill>
                  <a:schemeClr val="tx1"/>
                </a:solidFill>
                <a:effectLst/>
                <a:latin typeface="+mn-lt"/>
                <a:ea typeface="+mn-ea"/>
                <a:cs typeface="+mn-cs"/>
              </a:rPr>
              <a:t>gigapixel</a:t>
            </a:r>
            <a:r>
              <a:rPr lang="en-US" sz="1200" kern="1200" dirty="0" smtClean="0">
                <a:solidFill>
                  <a:schemeClr val="tx1"/>
                </a:solidFill>
                <a:effectLst/>
                <a:latin typeface="+mn-lt"/>
                <a:ea typeface="+mn-ea"/>
                <a:cs typeface="+mn-cs"/>
              </a:rPr>
              <a:t>-scale images and 3D reconstructions that need to be accessed and manipulated in real time.  What this means for InvertNet is that we can use HUBzero to build and integrate essentially all of the IT infrastructure necessary for our project. So it will include our digitization workflows, image post-processing, databases, environments for community building and collaboration, analytical tools, developer tools, and tools for education and outreach.</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25</a:t>
            </a:fld>
            <a:endParaRPr lang="en-US"/>
          </a:p>
        </p:txBody>
      </p:sp>
    </p:spTree>
    <p:extLst>
      <p:ext uri="{BB962C8B-B14F-4D97-AF65-F5344CB8AC3E}">
        <p14:creationId xmlns:p14="http://schemas.microsoft.com/office/powerpoint/2010/main" val="396886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we start digitizing our collections, we need to provide a robust IT infrastructure to manage all the data we will be capturing, provide access to the data via the internet, and ensure that access to the data is maintained over the long term.  To do this, we’re using a system called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is a </a:t>
            </a:r>
            <a:r>
              <a:rPr lang="en-US" sz="1200" kern="1200" dirty="0" err="1" smtClean="0">
                <a:solidFill>
                  <a:schemeClr val="tx1"/>
                </a:solidFill>
                <a:effectLst/>
                <a:latin typeface="+mn-lt"/>
                <a:ea typeface="+mn-ea"/>
                <a:cs typeface="+mn-cs"/>
              </a:rPr>
              <a:t>cyberinfrastructure</a:t>
            </a:r>
            <a:r>
              <a:rPr lang="en-US" sz="1200" kern="1200" dirty="0" smtClean="0">
                <a:solidFill>
                  <a:schemeClr val="tx1"/>
                </a:solidFill>
                <a:effectLst/>
                <a:latin typeface="+mn-lt"/>
                <a:ea typeface="+mn-ea"/>
                <a:cs typeface="+mn-cs"/>
              </a:rPr>
              <a:t> platform that was designed specifically to support the kinds of large-scale, massively collaborative scientific research platforms that the ADBC program aims to build.  It was originally designed to support a large community of nanotechnology researchers, but has since been adopted by a wide variety of other communities of researchers.  I like to think of it as a content management system on steroids. It includes a lot of the same kinds of modules for managing static content that are available in content management systems like Drupal or </a:t>
            </a:r>
            <a:r>
              <a:rPr lang="en-US" sz="1200" kern="1200" dirty="0" err="1" smtClean="0">
                <a:solidFill>
                  <a:schemeClr val="tx1"/>
                </a:solidFill>
                <a:effectLst/>
                <a:latin typeface="+mn-lt"/>
                <a:ea typeface="+mn-ea"/>
                <a:cs typeface="+mn-cs"/>
              </a:rPr>
              <a:t>Joomla</a:t>
            </a:r>
            <a:r>
              <a:rPr lang="en-US" sz="1200" kern="1200" dirty="0" smtClean="0">
                <a:solidFill>
                  <a:schemeClr val="tx1"/>
                </a:solidFill>
                <a:effectLst/>
                <a:latin typeface="+mn-lt"/>
                <a:ea typeface="+mn-ea"/>
                <a:cs typeface="+mn-cs"/>
              </a:rPr>
              <a:t>, but it also has a number of advanced features like browser-based access to various kinds of databases, visualization and analytical tools, direct integration with systems for archiving and preservation of data, and with high performance computing resources.  This becomes important when you’re dealing with </a:t>
            </a:r>
            <a:r>
              <a:rPr lang="en-US" sz="1200" kern="1200" dirty="0" err="1" smtClean="0">
                <a:solidFill>
                  <a:schemeClr val="tx1"/>
                </a:solidFill>
                <a:effectLst/>
                <a:latin typeface="+mn-lt"/>
                <a:ea typeface="+mn-ea"/>
                <a:cs typeface="+mn-cs"/>
              </a:rPr>
              <a:t>gigapixel</a:t>
            </a:r>
            <a:r>
              <a:rPr lang="en-US" sz="1200" kern="1200" dirty="0" smtClean="0">
                <a:solidFill>
                  <a:schemeClr val="tx1"/>
                </a:solidFill>
                <a:effectLst/>
                <a:latin typeface="+mn-lt"/>
                <a:ea typeface="+mn-ea"/>
                <a:cs typeface="+mn-cs"/>
              </a:rPr>
              <a:t>-scale images and 3D reconstructions that need to be accessed and manipulated in real time.  What this means for InvertNet is that we can use HUBzero to build and integrate essentially all of the IT infrastructure necessary for our project. So it will include our digitization workflows, image post-processing, databases, environments for community building and collaboration, analytical tools, developer tools, and tools for education and outreach.</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26</a:t>
            </a:fld>
            <a:endParaRPr lang="en-US"/>
          </a:p>
        </p:txBody>
      </p:sp>
    </p:spTree>
    <p:extLst>
      <p:ext uri="{BB962C8B-B14F-4D97-AF65-F5344CB8AC3E}">
        <p14:creationId xmlns:p14="http://schemas.microsoft.com/office/powerpoint/2010/main" val="396886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we start digitizing our collections, we need to provide a robust IT infrastructure to manage all the data we will be capturing, provide access to the data via the internet, and ensure that access to the data is maintained over the long term.  To do this, we’re using a system called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is a </a:t>
            </a:r>
            <a:r>
              <a:rPr lang="en-US" sz="1200" kern="1200" dirty="0" err="1" smtClean="0">
                <a:solidFill>
                  <a:schemeClr val="tx1"/>
                </a:solidFill>
                <a:effectLst/>
                <a:latin typeface="+mn-lt"/>
                <a:ea typeface="+mn-ea"/>
                <a:cs typeface="+mn-cs"/>
              </a:rPr>
              <a:t>cyberinfrastructure</a:t>
            </a:r>
            <a:r>
              <a:rPr lang="en-US" sz="1200" kern="1200" dirty="0" smtClean="0">
                <a:solidFill>
                  <a:schemeClr val="tx1"/>
                </a:solidFill>
                <a:effectLst/>
                <a:latin typeface="+mn-lt"/>
                <a:ea typeface="+mn-ea"/>
                <a:cs typeface="+mn-cs"/>
              </a:rPr>
              <a:t> platform that was designed specifically to support the kinds of large-scale, massively collaborative scientific research platforms that the ADBC program aims to build.  It was originally designed to support a large community of nanotechnology researchers, but has since been adopted by a wide variety of other communities of researchers.  I like to think of it as a content management system on steroids. It includes a lot of the same kinds of modules for managing static content that are available in content management systems like Drupal or </a:t>
            </a:r>
            <a:r>
              <a:rPr lang="en-US" sz="1200" kern="1200" dirty="0" err="1" smtClean="0">
                <a:solidFill>
                  <a:schemeClr val="tx1"/>
                </a:solidFill>
                <a:effectLst/>
                <a:latin typeface="+mn-lt"/>
                <a:ea typeface="+mn-ea"/>
                <a:cs typeface="+mn-cs"/>
              </a:rPr>
              <a:t>Joomla</a:t>
            </a:r>
            <a:r>
              <a:rPr lang="en-US" sz="1200" kern="1200" dirty="0" smtClean="0">
                <a:solidFill>
                  <a:schemeClr val="tx1"/>
                </a:solidFill>
                <a:effectLst/>
                <a:latin typeface="+mn-lt"/>
                <a:ea typeface="+mn-ea"/>
                <a:cs typeface="+mn-cs"/>
              </a:rPr>
              <a:t>, but it also has a number of advanced features like browser-based access to various kinds of databases, visualization and analytical tools, direct integration with systems for archiving and preservation of data, and with high performance computing resources.  This becomes important when you’re dealing with </a:t>
            </a:r>
            <a:r>
              <a:rPr lang="en-US" sz="1200" kern="1200" dirty="0" err="1" smtClean="0">
                <a:solidFill>
                  <a:schemeClr val="tx1"/>
                </a:solidFill>
                <a:effectLst/>
                <a:latin typeface="+mn-lt"/>
                <a:ea typeface="+mn-ea"/>
                <a:cs typeface="+mn-cs"/>
              </a:rPr>
              <a:t>gigapixel</a:t>
            </a:r>
            <a:r>
              <a:rPr lang="en-US" sz="1200" kern="1200" dirty="0" smtClean="0">
                <a:solidFill>
                  <a:schemeClr val="tx1"/>
                </a:solidFill>
                <a:effectLst/>
                <a:latin typeface="+mn-lt"/>
                <a:ea typeface="+mn-ea"/>
                <a:cs typeface="+mn-cs"/>
              </a:rPr>
              <a:t>-scale images and 3D reconstructions that need to be accessed and manipulated in real time.  What this means for InvertNet is that we can use HUBzero to build and integrate essentially all of the IT infrastructure necessary for our project. So it will include our digitization workflows, image post-processing, databases, environments for community building and collaboration, analytical tools, developer tools, and tools for education and outreach.</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27</a:t>
            </a:fld>
            <a:endParaRPr lang="en-US"/>
          </a:p>
        </p:txBody>
      </p:sp>
    </p:spTree>
    <p:extLst>
      <p:ext uri="{BB962C8B-B14F-4D97-AF65-F5344CB8AC3E}">
        <p14:creationId xmlns:p14="http://schemas.microsoft.com/office/powerpoint/2010/main" val="396886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we start digitizing our collections, we need to provide a robust IT infrastructure to manage all the data we will be capturing, provide access to the data via the internet, and ensure that access to the data is maintained over the long term.  To do this, we’re using a system called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HUBzero</a:t>
            </a:r>
            <a:r>
              <a:rPr lang="en-US" sz="1200" kern="1200" dirty="0" smtClean="0">
                <a:solidFill>
                  <a:schemeClr val="tx1"/>
                </a:solidFill>
                <a:effectLst/>
                <a:latin typeface="+mn-lt"/>
                <a:ea typeface="+mn-ea"/>
                <a:cs typeface="+mn-cs"/>
              </a:rPr>
              <a:t> is a </a:t>
            </a:r>
            <a:r>
              <a:rPr lang="en-US" sz="1200" kern="1200" dirty="0" err="1" smtClean="0">
                <a:solidFill>
                  <a:schemeClr val="tx1"/>
                </a:solidFill>
                <a:effectLst/>
                <a:latin typeface="+mn-lt"/>
                <a:ea typeface="+mn-ea"/>
                <a:cs typeface="+mn-cs"/>
              </a:rPr>
              <a:t>cyberinfrastructure</a:t>
            </a:r>
            <a:r>
              <a:rPr lang="en-US" sz="1200" kern="1200" dirty="0" smtClean="0">
                <a:solidFill>
                  <a:schemeClr val="tx1"/>
                </a:solidFill>
                <a:effectLst/>
                <a:latin typeface="+mn-lt"/>
                <a:ea typeface="+mn-ea"/>
                <a:cs typeface="+mn-cs"/>
              </a:rPr>
              <a:t> platform that was designed specifically to support the kinds of large-scale, massively collaborative scientific research platforms that the ADBC program aims to build.  It was originally designed to support a large community of nanotechnology researchers, but has since been adopted by a wide variety of other communities of researchers.  I like to think of it as a content management system on steroids. It includes a lot of the same kinds of modules for managing static content that are available in content management systems like Drupal or </a:t>
            </a:r>
            <a:r>
              <a:rPr lang="en-US" sz="1200" kern="1200" dirty="0" err="1" smtClean="0">
                <a:solidFill>
                  <a:schemeClr val="tx1"/>
                </a:solidFill>
                <a:effectLst/>
                <a:latin typeface="+mn-lt"/>
                <a:ea typeface="+mn-ea"/>
                <a:cs typeface="+mn-cs"/>
              </a:rPr>
              <a:t>Joomla</a:t>
            </a:r>
            <a:r>
              <a:rPr lang="en-US" sz="1200" kern="1200" dirty="0" smtClean="0">
                <a:solidFill>
                  <a:schemeClr val="tx1"/>
                </a:solidFill>
                <a:effectLst/>
                <a:latin typeface="+mn-lt"/>
                <a:ea typeface="+mn-ea"/>
                <a:cs typeface="+mn-cs"/>
              </a:rPr>
              <a:t>, but it also has a number of advanced features like browser-based access to various kinds of databases, visualization and analytical tools, direct integration with systems for archiving and preservation of data, and with high performance computing resources.  This becomes important when you’re dealing with </a:t>
            </a:r>
            <a:r>
              <a:rPr lang="en-US" sz="1200" kern="1200" dirty="0" err="1" smtClean="0">
                <a:solidFill>
                  <a:schemeClr val="tx1"/>
                </a:solidFill>
                <a:effectLst/>
                <a:latin typeface="+mn-lt"/>
                <a:ea typeface="+mn-ea"/>
                <a:cs typeface="+mn-cs"/>
              </a:rPr>
              <a:t>gigapixel</a:t>
            </a:r>
            <a:r>
              <a:rPr lang="en-US" sz="1200" kern="1200" dirty="0" smtClean="0">
                <a:solidFill>
                  <a:schemeClr val="tx1"/>
                </a:solidFill>
                <a:effectLst/>
                <a:latin typeface="+mn-lt"/>
                <a:ea typeface="+mn-ea"/>
                <a:cs typeface="+mn-cs"/>
              </a:rPr>
              <a:t>-scale images and 3D reconstructions that need to be accessed and manipulated in real time.  What this means for InvertNet is that we can use HUBzero to build and integrate essentially all of the IT infrastructure necessary for our project. So it will include our digitization workflows, image post-processing, databases, environments for community building and collaboration, analytical tools, developer tools, and tools for education and outreach.</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28</a:t>
            </a:fld>
            <a:endParaRPr lang="en-US"/>
          </a:p>
        </p:txBody>
      </p:sp>
    </p:spTree>
    <p:extLst>
      <p:ext uri="{BB962C8B-B14F-4D97-AF65-F5344CB8AC3E}">
        <p14:creationId xmlns:p14="http://schemas.microsoft.com/office/powerpoint/2010/main" val="396886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I’ll close by just reminding you that, although it doesn’t yet have a lot of content, </a:t>
            </a:r>
            <a:r>
              <a:rPr lang="en-US" sz="1200" kern="1200" dirty="0" err="1" smtClean="0">
                <a:solidFill>
                  <a:schemeClr val="tx1"/>
                </a:solidFill>
                <a:effectLst/>
                <a:latin typeface="+mn-lt"/>
                <a:ea typeface="+mn-ea"/>
                <a:cs typeface="+mn-cs"/>
              </a:rPr>
              <a:t>InvertNet.org</a:t>
            </a:r>
            <a:r>
              <a:rPr lang="en-US" sz="1200" kern="1200" dirty="0" smtClean="0">
                <a:solidFill>
                  <a:schemeClr val="tx1"/>
                </a:solidFill>
                <a:effectLst/>
                <a:latin typeface="+mn-lt"/>
                <a:ea typeface="+mn-ea"/>
                <a:cs typeface="+mn-cs"/>
              </a:rPr>
              <a:t> is up and running.  Registration is available and open to all, so I urge you to join us. </a:t>
            </a:r>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29</a:t>
            </a:fld>
            <a:endParaRPr lang="en-US"/>
          </a:p>
        </p:txBody>
      </p:sp>
    </p:spTree>
    <p:extLst>
      <p:ext uri="{BB962C8B-B14F-4D97-AF65-F5344CB8AC3E}">
        <p14:creationId xmlns:p14="http://schemas.microsoft.com/office/powerpoint/2010/main" val="376189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overall goal of NSF’s Advancing Digitization of Biological Collections program is to digitize and provide improved access to a billion specimens from non-federal U.S. natural history collections during the next 10 years.  They plan to accomplish this by building Thematic Collection Networks, or TCNs, each consisting of several collections united under a particular research theme; and then uniting these TCNs under a national HUB. </a:t>
            </a:r>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3</a:t>
            </a:fld>
            <a:endParaRPr lang="en-US"/>
          </a:p>
        </p:txBody>
      </p:sp>
    </p:spTree>
    <p:extLst>
      <p:ext uri="{BB962C8B-B14F-4D97-AF65-F5344CB8AC3E}">
        <p14:creationId xmlns:p14="http://schemas.microsoft.com/office/powerpoint/2010/main" val="48252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basic rationale for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is outlined here.  First, invertebrates, and insects in particular, make up of the vast majority of specimens needing to be digitized (there are hundreds of millions of specimens in existing collections, less than 5% of these have been digitized, and the data are incomplete—usually only label data have been captured, not images of the specimens themselves). Another strong justification, not only for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but for any project focusing on insect collections, is that most arthropod biodiversity research is specimen based; we rely on our collections perhaps more than any other community of biodiversity researchers because the specimens often embody the entirety of our knowledge about particular species, i.e., for most insect species there aren’t a lot of data available apart from the data on specimen labels or embodied in the preserved specimens themselves (including morphology, DNA, etc.).  So, as a community, we need much much better access to our respective collections than is currently available simply to be able to do our work more efficiently.  Unfortunately, existing methods for digitizing collections are inadequate; they’re slow, they’re expensive, and they entail risk of damaging the specimens through excessive handling.  So these are the basic points we are trying to address with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but they certainly aren’t limited to our project and hopefully other insect-oriented TCNs will help address these issues as well.</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4</a:t>
            </a:fld>
            <a:endParaRPr lang="en-US"/>
          </a:p>
        </p:txBody>
      </p:sp>
    </p:spTree>
    <p:extLst>
      <p:ext uri="{BB962C8B-B14F-4D97-AF65-F5344CB8AC3E}">
        <p14:creationId xmlns:p14="http://schemas.microsoft.com/office/powerpoint/2010/main" val="35772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main practical goals of our project are as follows.  First, we aim to digitize and provide universal access to all holdings of the 22 </a:t>
            </a:r>
            <a:r>
              <a:rPr lang="en-US" sz="1200" kern="1200" dirty="0" err="1" smtClean="0">
                <a:solidFill>
                  <a:schemeClr val="tx1"/>
                </a:solidFill>
                <a:effectLst/>
                <a:latin typeface="+mn-lt"/>
                <a:ea typeface="+mn-ea"/>
                <a:cs typeface="+mn-cs"/>
              </a:rPr>
              <a:t>midwestern</a:t>
            </a:r>
            <a:r>
              <a:rPr lang="en-US" sz="1200" kern="1200" dirty="0" smtClean="0">
                <a:solidFill>
                  <a:schemeClr val="tx1"/>
                </a:solidFill>
                <a:effectLst/>
                <a:latin typeface="+mn-lt"/>
                <a:ea typeface="+mn-ea"/>
                <a:cs typeface="+mn-cs"/>
              </a:rPr>
              <a:t> collections in our network (comprising &gt;50 million specimens) as quickly and efficiently as possible, including drawers of pinned specimens, slides, and vials of ethanol preserved material.  We plan to use advanced imaging methods for drawers that facilitate 3D reconstruction but we’re also attempting to balance quality with cost so that the total equipment package is less than $10k and the cost per specimen is 10 cents or less.  Our second goal is to provide rapid, universal access to the digitized collections.  We will do this by creating an online virtual museum that consists of a </a:t>
            </a:r>
            <a:r>
              <a:rPr lang="en-US" sz="1200" kern="1200" dirty="0" err="1" smtClean="0">
                <a:solidFill>
                  <a:schemeClr val="tx1"/>
                </a:solidFill>
                <a:effectLst/>
                <a:latin typeface="+mn-lt"/>
                <a:ea typeface="+mn-ea"/>
                <a:cs typeface="+mn-cs"/>
              </a:rPr>
              <a:t>browsable</a:t>
            </a:r>
            <a:r>
              <a:rPr lang="en-US" sz="1200" kern="1200" dirty="0" smtClean="0">
                <a:solidFill>
                  <a:schemeClr val="tx1"/>
                </a:solidFill>
                <a:effectLst/>
                <a:latin typeface="+mn-lt"/>
                <a:ea typeface="+mn-ea"/>
                <a:cs typeface="+mn-cs"/>
              </a:rPr>
              <a:t>/searchable user interface and is linked to other data providers such as GBIF and the national ADBC HUB.  Finally, we intend to provide a virtual environment that facilitates research, both related to the research themes of our TCN, and beyond.  This environment will include tools for data mining and analysis, tools for community building and collaboration, and resources for education and reference.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5</a:t>
            </a:fld>
            <a:endParaRPr lang="en-US"/>
          </a:p>
        </p:txBody>
      </p:sp>
    </p:spTree>
    <p:extLst>
      <p:ext uri="{BB962C8B-B14F-4D97-AF65-F5344CB8AC3E}">
        <p14:creationId xmlns:p14="http://schemas.microsoft.com/office/powerpoint/2010/main" val="309171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Core members of our team at UIUC include one entomologist, two engineers and two computer scientists.  John and David and their students in CS are developing and testing our digitization workflows and Nahil and Umberto (and their students) are building our network. </a:t>
            </a:r>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6</a:t>
            </a:fld>
            <a:endParaRPr lang="en-US"/>
          </a:p>
        </p:txBody>
      </p:sp>
    </p:spTree>
    <p:extLst>
      <p:ext uri="{BB962C8B-B14F-4D97-AF65-F5344CB8AC3E}">
        <p14:creationId xmlns:p14="http://schemas.microsoft.com/office/powerpoint/2010/main" val="158225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also have collaborating curators at 13 other institutions who</a:t>
            </a:r>
            <a:r>
              <a:rPr lang="en-US" sz="1200" kern="1200" baseline="0" dirty="0" smtClean="0">
                <a:solidFill>
                  <a:schemeClr val="tx1"/>
                </a:solidFill>
                <a:effectLst/>
                <a:latin typeface="+mn-lt"/>
                <a:ea typeface="+mn-ea"/>
                <a:cs typeface="+mn-cs"/>
              </a:rPr>
              <a:t> are responsible for overseeing digitization work in their home collections</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7</a:t>
            </a:fld>
            <a:endParaRPr lang="en-US"/>
          </a:p>
        </p:txBody>
      </p:sp>
    </p:spTree>
    <p:extLst>
      <p:ext uri="{BB962C8B-B14F-4D97-AF65-F5344CB8AC3E}">
        <p14:creationId xmlns:p14="http://schemas.microsoft.com/office/powerpoint/2010/main" val="314303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the 14 institutions that received funding directly from NSF, we are reaching out to several additional institutions that have significant arthropod holdings but lack the personnel and infrastructure necessary to coordinate digitization of their own collections.  Responsibilities for digitizing these collections will be divided up among 3 of the lead institutions.</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8</a:t>
            </a:fld>
            <a:endParaRPr lang="en-US"/>
          </a:p>
        </p:txBody>
      </p:sp>
    </p:spTree>
    <p:extLst>
      <p:ext uri="{BB962C8B-B14F-4D97-AF65-F5344CB8AC3E}">
        <p14:creationId xmlns:p14="http://schemas.microsoft.com/office/powerpoint/2010/main" val="168957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Phase 1 of our project, which began when we received our award last July and runs through early spring of next year has these basic goals:</a:t>
            </a:r>
          </a:p>
          <a:p>
            <a:pPr lvl="0"/>
            <a:r>
              <a:rPr lang="en-US" sz="1200" kern="1200" dirty="0" smtClean="0">
                <a:solidFill>
                  <a:schemeClr val="tx1"/>
                </a:solidFill>
                <a:effectLst/>
                <a:latin typeface="+mn-lt"/>
                <a:ea typeface="+mn-ea"/>
                <a:cs typeface="+mn-cs"/>
              </a:rPr>
              <a:t>First, we need to stage our collections for digitization.  This means making sure that everything is organized properly, the nomenclature is up to date, the unit trays have header labels, etc.  To help accomplish this, curators in our network are visiting each others’ collections to curate holdings of the groups for which they have taxonomic  expertise.  By doing this we help ensure that we’re getting high quality data from the beginning.  Meanwhile, our technical team at the UIUC is testing and developing a basic hardware and software toolkit that will be implemented at all 14 collaborating institutions.  This includes the testing the camera system and building the digital pipelines that upload the raw image data, process those data, store the data in the project database, and render </a:t>
            </a:r>
            <a:r>
              <a:rPr lang="en-US" sz="1200" kern="1200" dirty="0" err="1" smtClean="0">
                <a:solidFill>
                  <a:schemeClr val="tx1"/>
                </a:solidFill>
                <a:effectLst/>
                <a:latin typeface="+mn-lt"/>
                <a:ea typeface="+mn-ea"/>
                <a:cs typeface="+mn-cs"/>
              </a:rPr>
              <a:t>zoomable</a:t>
            </a:r>
            <a:r>
              <a:rPr lang="en-US" sz="1200" kern="1200" dirty="0" smtClean="0">
                <a:solidFill>
                  <a:schemeClr val="tx1"/>
                </a:solidFill>
                <a:effectLst/>
                <a:latin typeface="+mn-lt"/>
                <a:ea typeface="+mn-ea"/>
                <a:cs typeface="+mn-cs"/>
              </a:rPr>
              <a:t>, high resolution images of the specimens.   The testing is on schedule and we anticipate rolling out the toolkit within the next couple of months.  Along with the toolkit, we’re developing training materials to use in our first </a:t>
            </a:r>
            <a:r>
              <a:rPr lang="en-US" sz="1200" kern="1200" dirty="0" err="1" smtClean="0">
                <a:solidFill>
                  <a:schemeClr val="tx1"/>
                </a:solidFill>
                <a:effectLst/>
                <a:latin typeface="+mn-lt"/>
                <a:ea typeface="+mn-ea"/>
                <a:cs typeface="+mn-cs"/>
              </a:rPr>
              <a:t>invertnet</a:t>
            </a:r>
            <a:r>
              <a:rPr lang="en-US" sz="1200" kern="1200" dirty="0" smtClean="0">
                <a:solidFill>
                  <a:schemeClr val="tx1"/>
                </a:solidFill>
                <a:effectLst/>
                <a:latin typeface="+mn-lt"/>
                <a:ea typeface="+mn-ea"/>
                <a:cs typeface="+mn-cs"/>
              </a:rPr>
              <a:t> training workshop to be held next spring at UIUC where we will train representatives from our collaborating institutions in the use of the equipment and software to digitize their collections.</a:t>
            </a:r>
          </a:p>
          <a:p>
            <a:endParaRPr lang="en-US" dirty="0"/>
          </a:p>
        </p:txBody>
      </p:sp>
      <p:sp>
        <p:nvSpPr>
          <p:cNvPr id="4" name="Slide Number Placeholder 3"/>
          <p:cNvSpPr>
            <a:spLocks noGrp="1"/>
          </p:cNvSpPr>
          <p:nvPr>
            <p:ph type="sldNum" sz="quarter" idx="10"/>
          </p:nvPr>
        </p:nvSpPr>
        <p:spPr/>
        <p:txBody>
          <a:bodyPr/>
          <a:lstStyle/>
          <a:p>
            <a:fld id="{AAC8778F-30E5-45F5-9A27-8F64F87176EA}" type="slidenum">
              <a:rPr lang="en-US" smtClean="0"/>
              <a:t>9</a:t>
            </a:fld>
            <a:endParaRPr lang="en-US"/>
          </a:p>
        </p:txBody>
      </p:sp>
    </p:spTree>
    <p:extLst>
      <p:ext uri="{BB962C8B-B14F-4D97-AF65-F5344CB8AC3E}">
        <p14:creationId xmlns:p14="http://schemas.microsoft.com/office/powerpoint/2010/main" val="177365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47700" y="2637948"/>
            <a:ext cx="7848600" cy="3543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lgn="ctr">
              <a:defRPr b="0"/>
            </a:lvl1pPr>
          </a:lstStyle>
          <a:p>
            <a:r>
              <a:rPr lang="en-US" dirty="0" smtClean="0"/>
              <a:t>HUB Summit 2011</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3" y="6222733"/>
            <a:ext cx="2795337" cy="559067"/>
          </a:xfrm>
          <a:prstGeom prst="rect">
            <a:avLst/>
          </a:prstGeom>
        </p:spPr>
      </p:pic>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lgn="r"/>
            <a:fld id="{BF3BF075-24B6-432D-8744-FB11CD8B9C99}" type="slidenum">
              <a:rPr lang="en-US" smtClean="0"/>
              <a:pPr algn="r"/>
              <a:t>‹#›</a:t>
            </a:fld>
            <a:endParaRPr lang="en-US" dirty="0"/>
          </a:p>
        </p:txBody>
      </p:sp>
    </p:spTree>
    <p:extLst>
      <p:ext uri="{BB962C8B-B14F-4D97-AF65-F5344CB8AC3E}">
        <p14:creationId xmlns:p14="http://schemas.microsoft.com/office/powerpoint/2010/main" val="119300048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r>
              <a:rPr lang="en-US" dirty="0" smtClean="0"/>
              <a:t>ECN 2011</a:t>
            </a: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4C2C6D0-7EE2-4096-8D0A-430CEB5E98BE}" type="slidenum">
              <a:rPr lang="en-US"/>
              <a:pPr/>
              <a:t>‹#›</a:t>
            </a:fld>
            <a:endParaRPr lang="en-US"/>
          </a:p>
        </p:txBody>
      </p:sp>
    </p:spTree>
    <p:extLst>
      <p:ext uri="{BB962C8B-B14F-4D97-AF65-F5344CB8AC3E}">
        <p14:creationId xmlns:p14="http://schemas.microsoft.com/office/powerpoint/2010/main" val="255153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r>
              <a:rPr lang="en-US" dirty="0" smtClean="0"/>
              <a:t>ECN 2011</a:t>
            </a: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D04E2B2-1093-4E44-9354-DEA48FFFC41C}" type="slidenum">
              <a:rPr lang="en-US"/>
              <a:pPr/>
              <a:t>‹#›</a:t>
            </a:fld>
            <a:endParaRPr lang="en-US"/>
          </a:p>
        </p:txBody>
      </p:sp>
    </p:spTree>
    <p:extLst>
      <p:ext uri="{BB962C8B-B14F-4D97-AF65-F5344CB8AC3E}">
        <p14:creationId xmlns:p14="http://schemas.microsoft.com/office/powerpoint/2010/main" val="304229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282889"/>
            <a:ext cx="2875547" cy="575109"/>
          </a:xfrm>
          <a:prstGeom prst="rect">
            <a:avLst/>
          </a:prstGeom>
        </p:spPr>
      </p:pic>
      <p:sp>
        <p:nvSpPr>
          <p:cNvPr id="2" name="Title 1"/>
          <p:cNvSpPr>
            <a:spLocks noGrp="1"/>
          </p:cNvSpPr>
          <p:nvPr>
            <p:ph type="title"/>
          </p:nvPr>
        </p:nvSpPr>
        <p:spPr>
          <a:xfrm>
            <a:off x="685800" y="381000"/>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828800"/>
            <a:ext cx="7772400" cy="4419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lgn="ctr"/>
            <a:r>
              <a:rPr lang="en-US" dirty="0" smtClean="0"/>
              <a:t>ECN 2011</a:t>
            </a: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lgn="r"/>
            <a:fld id="{86EFADDF-EB5A-45FF-8801-D3D1CA63514B}" type="slidenum">
              <a:rPr lang="en-US" smtClean="0"/>
              <a:pPr algn="r"/>
              <a:t>‹#›</a:t>
            </a:fld>
            <a:endParaRPr lang="en-US" dirty="0"/>
          </a:p>
        </p:txBody>
      </p:sp>
    </p:spTree>
    <p:extLst>
      <p:ext uri="{BB962C8B-B14F-4D97-AF65-F5344CB8AC3E}">
        <p14:creationId xmlns:p14="http://schemas.microsoft.com/office/powerpoint/2010/main" val="2289668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r>
              <a:rPr lang="en-US" dirty="0" smtClean="0"/>
              <a:t>ECN 2011</a:t>
            </a: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0B79CA1-1593-4D6F-A142-B47750A9EC9B}" type="slidenum">
              <a:rPr lang="en-US"/>
              <a:pPr/>
              <a:t>‹#›</a:t>
            </a:fld>
            <a:endParaRPr lang="en-US"/>
          </a:p>
        </p:txBody>
      </p:sp>
    </p:spTree>
    <p:extLst>
      <p:ext uri="{BB962C8B-B14F-4D97-AF65-F5344CB8AC3E}">
        <p14:creationId xmlns:p14="http://schemas.microsoft.com/office/powerpoint/2010/main" val="297912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en-US" dirty="0" smtClean="0"/>
              <a:t>ECN 2011</a:t>
            </a: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1531EFD3-688E-4270-8993-7DE473A5E9C7}" type="slidenum">
              <a:rPr lang="en-US"/>
              <a:pPr/>
              <a:t>‹#›</a:t>
            </a:fld>
            <a:endParaRPr lang="en-US"/>
          </a:p>
        </p:txBody>
      </p:sp>
    </p:spTree>
    <p:extLst>
      <p:ext uri="{BB962C8B-B14F-4D97-AF65-F5344CB8AC3E}">
        <p14:creationId xmlns:p14="http://schemas.microsoft.com/office/powerpoint/2010/main" val="86481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r>
              <a:rPr lang="en-US" dirty="0" smtClean="0"/>
              <a:t>ECN 2011</a:t>
            </a:r>
            <a:endParaRPr lang="en-US" dirty="0"/>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185842C2-05CF-4C2C-802F-813C5EEF89A7}" type="slidenum">
              <a:rPr lang="en-US"/>
              <a:pPr/>
              <a:t>‹#›</a:t>
            </a:fld>
            <a:endParaRPr lang="en-US"/>
          </a:p>
        </p:txBody>
      </p:sp>
    </p:spTree>
    <p:extLst>
      <p:ext uri="{BB962C8B-B14F-4D97-AF65-F5344CB8AC3E}">
        <p14:creationId xmlns:p14="http://schemas.microsoft.com/office/powerpoint/2010/main" val="276818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a:xfrm>
            <a:off x="685800" y="6248400"/>
            <a:ext cx="1905000" cy="457200"/>
          </a:xfrm>
          <a:prstGeom prst="rect">
            <a:avLst/>
          </a:prstGeom>
        </p:spPr>
        <p:txBody>
          <a:bodyPr/>
          <a:lstStyle/>
          <a:p>
            <a:endParaRPr lang="en-US" dirty="0"/>
          </a:p>
        </p:txBody>
      </p:sp>
      <p:sp>
        <p:nvSpPr>
          <p:cNvPr id="9" name="Footer Placeholder 8"/>
          <p:cNvSpPr>
            <a:spLocks noGrp="1"/>
          </p:cNvSpPr>
          <p:nvPr>
            <p:ph type="ftr" sz="quarter" idx="11"/>
          </p:nvPr>
        </p:nvSpPr>
        <p:spPr>
          <a:xfrm>
            <a:off x="3124200" y="6248400"/>
            <a:ext cx="2895600" cy="457200"/>
          </a:xfrm>
          <a:prstGeom prst="rect">
            <a:avLst/>
          </a:prstGeom>
        </p:spPr>
        <p:txBody>
          <a:bodyPr/>
          <a:lstStyle/>
          <a:p>
            <a:endParaRPr lang="en-US" dirty="0"/>
          </a:p>
        </p:txBody>
      </p:sp>
      <p:sp>
        <p:nvSpPr>
          <p:cNvPr id="10" name="Slide Number Placeholder 9"/>
          <p:cNvSpPr>
            <a:spLocks noGrp="1"/>
          </p:cNvSpPr>
          <p:nvPr>
            <p:ph type="sldNum" sz="quarter" idx="12"/>
          </p:nvPr>
        </p:nvSpPr>
        <p:spPr>
          <a:xfrm>
            <a:off x="6553200" y="6248400"/>
            <a:ext cx="1905000" cy="457200"/>
          </a:xfrm>
          <a:prstGeom prst="rect">
            <a:avLst/>
          </a:prstGeom>
        </p:spPr>
        <p:txBody>
          <a:bodyPr/>
          <a:lstStyle/>
          <a:p>
            <a:fld id="{C85EEF1C-EE47-4B17-B844-EAB3AEC8EDA7}" type="slidenum">
              <a:rPr lang="en-US" smtClean="0"/>
              <a:pPr/>
              <a:t>‹#›</a:t>
            </a:fld>
            <a:endParaRPr lang="en-US"/>
          </a:p>
        </p:txBody>
      </p:sp>
    </p:spTree>
    <p:extLst>
      <p:ext uri="{BB962C8B-B14F-4D97-AF65-F5344CB8AC3E}">
        <p14:creationId xmlns:p14="http://schemas.microsoft.com/office/powerpoint/2010/main" val="91774764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r>
              <a:rPr lang="en-US" dirty="0" smtClean="0"/>
              <a:t>ECN 2011</a:t>
            </a:r>
            <a:endParaRPr lang="en-US" dirty="0"/>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1480626C-E842-4B3A-80C8-EA88B0BAB3EB}" type="slidenum">
              <a:rPr lang="en-US"/>
              <a:pPr/>
              <a:t>‹#›</a:t>
            </a:fld>
            <a:endParaRPr lang="en-US"/>
          </a:p>
        </p:txBody>
      </p:sp>
    </p:spTree>
    <p:extLst>
      <p:ext uri="{BB962C8B-B14F-4D97-AF65-F5344CB8AC3E}">
        <p14:creationId xmlns:p14="http://schemas.microsoft.com/office/powerpoint/2010/main" val="96930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en-US" dirty="0" smtClean="0"/>
              <a:t>ECN 2011</a:t>
            </a: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445F2705-6339-4DB8-8EEF-A2FA000FCD6C}" type="slidenum">
              <a:rPr lang="en-US"/>
              <a:pPr/>
              <a:t>‹#›</a:t>
            </a:fld>
            <a:endParaRPr lang="en-US"/>
          </a:p>
        </p:txBody>
      </p:sp>
    </p:spTree>
    <p:extLst>
      <p:ext uri="{BB962C8B-B14F-4D97-AF65-F5344CB8AC3E}">
        <p14:creationId xmlns:p14="http://schemas.microsoft.com/office/powerpoint/2010/main" val="34985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en-US" dirty="0" smtClean="0"/>
              <a:t>ECN 2011</a:t>
            </a: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4C2CB212-49DE-4350-A1F2-7550696F847B}" type="slidenum">
              <a:rPr lang="en-US"/>
              <a:pPr/>
              <a:t>‹#›</a:t>
            </a:fld>
            <a:endParaRPr lang="en-US"/>
          </a:p>
        </p:txBody>
      </p:sp>
    </p:spTree>
    <p:extLst>
      <p:ext uri="{BB962C8B-B14F-4D97-AF65-F5344CB8AC3E}">
        <p14:creationId xmlns:p14="http://schemas.microsoft.com/office/powerpoint/2010/main" val="32824857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12" charset="-128"/>
        </a:defRPr>
      </a:lvl2pPr>
      <a:lvl3pPr algn="ctr" rtl="0" fontAlgn="base">
        <a:spcBef>
          <a:spcPct val="0"/>
        </a:spcBef>
        <a:spcAft>
          <a:spcPct val="0"/>
        </a:spcAft>
        <a:defRPr sz="4400">
          <a:solidFill>
            <a:schemeClr val="tx2"/>
          </a:solidFill>
          <a:latin typeface="Arial" charset="0"/>
          <a:ea typeface="ＭＳ Ｐゴシック" pitchFamily="112" charset="-128"/>
        </a:defRPr>
      </a:lvl3pPr>
      <a:lvl4pPr algn="ctr" rtl="0" fontAlgn="base">
        <a:spcBef>
          <a:spcPct val="0"/>
        </a:spcBef>
        <a:spcAft>
          <a:spcPct val="0"/>
        </a:spcAft>
        <a:defRPr sz="4400">
          <a:solidFill>
            <a:schemeClr val="tx2"/>
          </a:solidFill>
          <a:latin typeface="Arial" charset="0"/>
          <a:ea typeface="ＭＳ Ｐゴシック" pitchFamily="112" charset="-128"/>
        </a:defRPr>
      </a:lvl4pPr>
      <a:lvl5pPr algn="ctr" rtl="0" fontAlgn="base">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hugin.sourceforge.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8.jp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8.jpg"/><Relationship Id="rId12" Type="http://schemas.openxmlformats.org/officeDocument/2006/relationships/image" Target="../media/image19.jpg"/><Relationship Id="rId13" Type="http://schemas.openxmlformats.org/officeDocument/2006/relationships/image" Target="../media/image20.jpg"/><Relationship Id="rId14" Type="http://schemas.openxmlformats.org/officeDocument/2006/relationships/image" Target="../media/image21.jpg"/><Relationship Id="rId15" Type="http://schemas.openxmlformats.org/officeDocument/2006/relationships/image" Target="../media/image22.jpg"/><Relationship Id="rId1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eg"/><Relationship Id="rId6" Type="http://schemas.openxmlformats.org/officeDocument/2006/relationships/image" Target="../media/image13.jpg"/><Relationship Id="rId7" Type="http://schemas.openxmlformats.org/officeDocument/2006/relationships/image" Target="../media/image14.gif"/><Relationship Id="rId8" Type="http://schemas.openxmlformats.org/officeDocument/2006/relationships/image" Target="../media/image15.jpg"/><Relationship Id="rId9" Type="http://schemas.openxmlformats.org/officeDocument/2006/relationships/image" Target="../media/image16.jpg"/><Relationship Id="rId10"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0"/>
            <a:ext cx="7772400" cy="1601694"/>
          </a:xfrm>
        </p:spPr>
        <p:txBody>
          <a:bodyPr>
            <a:normAutofit fontScale="90000"/>
          </a:bodyPr>
          <a:lstStyle/>
          <a:p>
            <a:r>
              <a:rPr lang="en-US" b="1" dirty="0"/>
              <a:t>InvertNet: A New </a:t>
            </a:r>
            <a:r>
              <a:rPr lang="en-US" b="1" dirty="0" smtClean="0"/>
              <a:t>Paradigm </a:t>
            </a:r>
            <a:r>
              <a:rPr lang="en-US" b="1" dirty="0"/>
              <a:t>for </a:t>
            </a:r>
            <a:r>
              <a:rPr lang="en-US" b="1" dirty="0" smtClean="0"/>
              <a:t>Digitization of Invertebrate Collections</a:t>
            </a:r>
            <a:endParaRPr lang="en-US" b="1" dirty="0">
              <a:effectLst/>
            </a:endParaRPr>
          </a:p>
        </p:txBody>
      </p:sp>
      <p:sp>
        <p:nvSpPr>
          <p:cNvPr id="2051" name="Rectangle 3"/>
          <p:cNvSpPr>
            <a:spLocks noGrp="1" noChangeArrowheads="1"/>
          </p:cNvSpPr>
          <p:nvPr>
            <p:ph type="subTitle" idx="4294967295"/>
          </p:nvPr>
        </p:nvSpPr>
        <p:spPr>
          <a:xfrm>
            <a:off x="647700" y="4191000"/>
            <a:ext cx="7848600" cy="1676400"/>
          </a:xfrm>
        </p:spPr>
        <p:txBody>
          <a:bodyPr/>
          <a:lstStyle/>
          <a:p>
            <a:pPr marL="0" indent="0" algn="ctr">
              <a:buNone/>
            </a:pPr>
            <a:r>
              <a:rPr lang="en-US" sz="2800" dirty="0" smtClean="0"/>
              <a:t>Chris Dietrich and Nahil Sobh</a:t>
            </a:r>
            <a:endParaRPr lang="en-US" sz="2800" dirty="0"/>
          </a:p>
          <a:p>
            <a:pPr marL="0" indent="0" algn="ctr">
              <a:buNone/>
            </a:pPr>
            <a:r>
              <a:rPr lang="en-US" sz="2800" dirty="0" smtClean="0"/>
              <a:t>University of Illinois</a:t>
            </a:r>
          </a:p>
          <a:p>
            <a:pPr marL="0" indent="0" algn="ctr">
              <a:buNone/>
            </a:pPr>
            <a:r>
              <a:rPr lang="en-US" sz="2800" dirty="0" err="1" smtClean="0"/>
              <a:t>iDigBio</a:t>
            </a:r>
            <a:r>
              <a:rPr lang="en-US" sz="2800" dirty="0" smtClean="0"/>
              <a:t> HUB Summit, Gainesville</a:t>
            </a:r>
            <a:endParaRPr lang="en-US" sz="2800" dirty="0"/>
          </a:p>
        </p:txBody>
      </p:sp>
      <p:pic>
        <p:nvPicPr>
          <p:cNvPr id="2052" name="Picture 4" descr="E:\dept\ADBC\invert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06" y="609600"/>
            <a:ext cx="6351588" cy="127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762" y="6163006"/>
            <a:ext cx="2839213"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163006"/>
            <a:ext cx="2014538"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6159196"/>
            <a:ext cx="242887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a:t>
            </a:r>
            <a:br>
              <a:rPr lang="en-US" dirty="0" smtClean="0"/>
            </a:br>
            <a:r>
              <a:rPr lang="en-US" dirty="0" smtClean="0"/>
              <a:t>(April 2012 – June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Begin digitizing collections</a:t>
            </a:r>
          </a:p>
          <a:p>
            <a:pPr lvl="1"/>
            <a:r>
              <a:rPr lang="en-US" dirty="0" smtClean="0"/>
              <a:t>capture and provide immediate access to high- quality specimen images</a:t>
            </a:r>
          </a:p>
          <a:p>
            <a:pPr lvl="1"/>
            <a:r>
              <a:rPr lang="en-US" dirty="0" smtClean="0"/>
              <a:t>capture label data for high-priority holdings</a:t>
            </a:r>
          </a:p>
          <a:p>
            <a:r>
              <a:rPr lang="en-US" dirty="0" smtClean="0"/>
              <a:t>Refine digitization and processing tools</a:t>
            </a:r>
          </a:p>
          <a:p>
            <a:pPr lvl="1"/>
            <a:r>
              <a:rPr lang="en-US" dirty="0" smtClean="0"/>
              <a:t>Workflows, image processing/segmentation, 3D, label processing</a:t>
            </a:r>
          </a:p>
          <a:p>
            <a:r>
              <a:rPr lang="en-US" dirty="0" smtClean="0"/>
              <a:t>Link to other sites</a:t>
            </a:r>
          </a:p>
          <a:p>
            <a:pPr lvl="1"/>
            <a:r>
              <a:rPr lang="en-US" dirty="0" smtClean="0"/>
              <a:t>National ADBC HUB, BugGuide</a:t>
            </a:r>
          </a:p>
          <a:p>
            <a:pPr>
              <a:lnSpc>
                <a:spcPct val="90000"/>
              </a:lnSpc>
            </a:pPr>
            <a:r>
              <a:rPr lang="en-US" dirty="0" smtClean="0"/>
              <a:t>Incorporate data exploration, analytical, and modeling tools</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10</a:t>
            </a:fld>
            <a:endParaRPr lang="en-US" dirty="0"/>
          </a:p>
        </p:txBody>
      </p:sp>
    </p:spTree>
    <p:extLst>
      <p:ext uri="{BB962C8B-B14F-4D97-AF65-F5344CB8AC3E}">
        <p14:creationId xmlns:p14="http://schemas.microsoft.com/office/powerpoint/2010/main" val="39671369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TCN Themes</a:t>
            </a:r>
            <a:endParaRPr lang="en-US" dirty="0"/>
          </a:p>
        </p:txBody>
      </p:sp>
      <p:sp>
        <p:nvSpPr>
          <p:cNvPr id="3" name="Content Placeholder 2"/>
          <p:cNvSpPr>
            <a:spLocks noGrp="1"/>
          </p:cNvSpPr>
          <p:nvPr>
            <p:ph idx="1"/>
          </p:nvPr>
        </p:nvSpPr>
        <p:spPr>
          <a:xfrm>
            <a:off x="685800" y="1752600"/>
            <a:ext cx="7772400" cy="4419600"/>
          </a:xfrm>
        </p:spPr>
        <p:txBody>
          <a:bodyPr/>
          <a:lstStyle/>
          <a:p>
            <a:pPr>
              <a:lnSpc>
                <a:spcPct val="90000"/>
              </a:lnSpc>
            </a:pPr>
            <a:r>
              <a:rPr lang="en-US" sz="2800" dirty="0"/>
              <a:t>E</a:t>
            </a:r>
            <a:r>
              <a:rPr lang="en-US" sz="2800" dirty="0" smtClean="0"/>
              <a:t>nvironmental change</a:t>
            </a:r>
          </a:p>
          <a:p>
            <a:pPr lvl="1">
              <a:lnSpc>
                <a:spcPct val="90000"/>
              </a:lnSpc>
            </a:pPr>
            <a:r>
              <a:rPr lang="en-US" sz="2400" dirty="0" smtClean="0"/>
              <a:t>changes in biota over time reflect changes in climate, landscape use, etc.</a:t>
            </a:r>
          </a:p>
          <a:p>
            <a:pPr>
              <a:lnSpc>
                <a:spcPct val="90000"/>
              </a:lnSpc>
            </a:pPr>
            <a:r>
              <a:rPr lang="en-US" sz="2800" dirty="0"/>
              <a:t>S</a:t>
            </a:r>
            <a:r>
              <a:rPr lang="en-US" sz="2800" dirty="0" smtClean="0"/>
              <a:t>pecies discovery</a:t>
            </a:r>
          </a:p>
          <a:p>
            <a:pPr lvl="1">
              <a:lnSpc>
                <a:spcPct val="90000"/>
              </a:lnSpc>
            </a:pPr>
            <a:r>
              <a:rPr lang="en-US" sz="2400" dirty="0" smtClean="0"/>
              <a:t>high-res images of specimens, including new taxa, become accessible to expert taxonomists at remote locations</a:t>
            </a:r>
          </a:p>
          <a:p>
            <a:pPr>
              <a:lnSpc>
                <a:spcPct val="90000"/>
              </a:lnSpc>
            </a:pPr>
            <a:r>
              <a:rPr lang="en-US" sz="2800" dirty="0"/>
              <a:t>S</a:t>
            </a:r>
            <a:r>
              <a:rPr lang="en-US" sz="2800" dirty="0" smtClean="0"/>
              <a:t>pecies identification</a:t>
            </a:r>
          </a:p>
          <a:p>
            <a:pPr lvl="1">
              <a:lnSpc>
                <a:spcPct val="90000"/>
              </a:lnSpc>
            </a:pPr>
            <a:r>
              <a:rPr lang="en-US" sz="2400" dirty="0" smtClean="0"/>
              <a:t>replicate images of identified species used for morphometric analysis and improved identification accuracy/automated identification</a:t>
            </a:r>
          </a:p>
          <a:p>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11</a:t>
            </a:fld>
            <a:endParaRPr lang="en-US" dirty="0"/>
          </a:p>
        </p:txBody>
      </p:sp>
    </p:spTree>
    <p:extLst>
      <p:ext uri="{BB962C8B-B14F-4D97-AF65-F5344CB8AC3E}">
        <p14:creationId xmlns:p14="http://schemas.microsoft.com/office/powerpoint/2010/main" val="12474371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Outreach</a:t>
            </a:r>
            <a:endParaRPr lang="en-US" dirty="0"/>
          </a:p>
        </p:txBody>
      </p:sp>
      <p:sp>
        <p:nvSpPr>
          <p:cNvPr id="3" name="Content Placeholder 2"/>
          <p:cNvSpPr>
            <a:spLocks noGrp="1"/>
          </p:cNvSpPr>
          <p:nvPr>
            <p:ph idx="1"/>
          </p:nvPr>
        </p:nvSpPr>
        <p:spPr>
          <a:xfrm>
            <a:off x="304800" y="4786692"/>
            <a:ext cx="4419600" cy="1209675"/>
          </a:xfrm>
          <a:ln>
            <a:solidFill>
              <a:srgbClr val="FF0000"/>
            </a:solidFill>
          </a:ln>
        </p:spPr>
        <p:txBody>
          <a:bodyPr>
            <a:normAutofit/>
          </a:bodyPr>
          <a:lstStyle/>
          <a:p>
            <a:pPr marL="0" indent="0">
              <a:buNone/>
            </a:pPr>
            <a:r>
              <a:rPr lang="en-US" sz="2400" dirty="0"/>
              <a:t>L</a:t>
            </a:r>
            <a:r>
              <a:rPr lang="en-US" sz="2400" dirty="0" smtClean="0"/>
              <a:t>ink to BugGuide: users </a:t>
            </a:r>
            <a:r>
              <a:rPr lang="en-US" sz="2400" dirty="0"/>
              <a:t>compare photos of live bugs to images of </a:t>
            </a:r>
            <a:r>
              <a:rPr lang="en-US" sz="2400" dirty="0" smtClean="0"/>
              <a:t>identified specimens</a:t>
            </a:r>
            <a:endParaRPr lang="en-US" sz="2400"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12</a:t>
            </a:fld>
            <a:endParaRPr lang="en-US" dirty="0"/>
          </a:p>
        </p:txBody>
      </p:sp>
      <p:pic>
        <p:nvPicPr>
          <p:cNvPr id="8" name="Picture 7" descr="buggu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7327"/>
            <a:ext cx="4419600" cy="3709840"/>
          </a:xfrm>
          <a:prstGeom prst="rect">
            <a:avLst/>
          </a:prstGeom>
          <a:ln>
            <a:solidFill>
              <a:srgbClr val="FF0000"/>
            </a:solidFill>
          </a:ln>
        </p:spPr>
      </p:pic>
      <p:pic>
        <p:nvPicPr>
          <p:cNvPr id="9" name="Picture 8" descr="zoonivers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825" y="1066800"/>
            <a:ext cx="3914775" cy="1117384"/>
          </a:xfrm>
          <a:prstGeom prst="rect">
            <a:avLst/>
          </a:prstGeom>
          <a:ln>
            <a:solidFill>
              <a:srgbClr val="0070C0"/>
            </a:solidFill>
          </a:ln>
        </p:spPr>
      </p:pic>
      <p:sp>
        <p:nvSpPr>
          <p:cNvPr id="10" name="Content Placeholder 2"/>
          <p:cNvSpPr txBox="1">
            <a:spLocks/>
          </p:cNvSpPr>
          <p:nvPr/>
        </p:nvSpPr>
        <p:spPr bwMode="auto">
          <a:xfrm>
            <a:off x="5076825" y="2188233"/>
            <a:ext cx="3886200" cy="9906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buNone/>
            </a:pPr>
            <a:r>
              <a:rPr lang="en-US" sz="2400" dirty="0" smtClean="0"/>
              <a:t>Crowd-sourcing label data capture (Zooniverse)</a:t>
            </a:r>
          </a:p>
          <a:p>
            <a:pPr marL="0" indent="0">
              <a:buFontTx/>
              <a:buNone/>
            </a:pPr>
            <a:endParaRPr lang="en-US" sz="2800" dirty="0" smtClean="0"/>
          </a:p>
        </p:txBody>
      </p:sp>
    </p:spTree>
    <p:extLst>
      <p:ext uri="{BB962C8B-B14F-4D97-AF65-F5344CB8AC3E}">
        <p14:creationId xmlns:p14="http://schemas.microsoft.com/office/powerpoint/2010/main" val="6324151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goals</a:t>
            </a:r>
            <a:endParaRPr lang="en-US" dirty="0"/>
          </a:p>
        </p:txBody>
      </p:sp>
      <p:sp>
        <p:nvSpPr>
          <p:cNvPr id="3" name="Content Placeholder 2"/>
          <p:cNvSpPr>
            <a:spLocks noGrp="1"/>
          </p:cNvSpPr>
          <p:nvPr>
            <p:ph idx="1"/>
          </p:nvPr>
        </p:nvSpPr>
        <p:spPr/>
        <p:txBody>
          <a:bodyPr>
            <a:normAutofit lnSpcReduction="10000"/>
          </a:bodyPr>
          <a:lstStyle/>
          <a:p>
            <a:r>
              <a:rPr lang="en-US" dirty="0" smtClean="0"/>
              <a:t>Short-term goals (next 4 years):</a:t>
            </a:r>
          </a:p>
          <a:p>
            <a:pPr lvl="1"/>
            <a:r>
              <a:rPr lang="en-US" dirty="0" smtClean="0"/>
              <a:t>digitize 50 million specimens from 22 collections</a:t>
            </a:r>
          </a:p>
          <a:p>
            <a:pPr lvl="1"/>
            <a:r>
              <a:rPr lang="en-US" dirty="0" smtClean="0"/>
              <a:t>provide access via virtual museum</a:t>
            </a:r>
          </a:p>
          <a:p>
            <a:pPr lvl="1"/>
            <a:r>
              <a:rPr lang="en-US" dirty="0" smtClean="0"/>
              <a:t>provide tools supporting theme-related research, education and outreach</a:t>
            </a:r>
          </a:p>
          <a:p>
            <a:r>
              <a:rPr lang="en-US" dirty="0"/>
              <a:t>Long-term goals</a:t>
            </a:r>
          </a:p>
          <a:p>
            <a:pPr lvl="1"/>
            <a:r>
              <a:rPr lang="en-US" dirty="0"/>
              <a:t>incorporate federal and non-US collections</a:t>
            </a:r>
          </a:p>
          <a:p>
            <a:pPr lvl="1"/>
            <a:r>
              <a:rPr lang="en-US" dirty="0"/>
              <a:t>include all invertebrates </a:t>
            </a:r>
            <a:r>
              <a:rPr lang="en-US" dirty="0" smtClean="0"/>
              <a:t>worldwide</a:t>
            </a:r>
            <a:endParaRPr lang="en-US" dirty="0"/>
          </a:p>
          <a:p>
            <a:pPr marL="457200" lvl="1" indent="0">
              <a:buNone/>
            </a:pPr>
            <a:endParaRPr lang="en-US" dirty="0" smtClean="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13</a:t>
            </a:fld>
            <a:endParaRPr lang="en-US" dirty="0"/>
          </a:p>
        </p:txBody>
      </p:sp>
    </p:spTree>
    <p:extLst>
      <p:ext uri="{BB962C8B-B14F-4D97-AF65-F5344CB8AC3E}">
        <p14:creationId xmlns:p14="http://schemas.microsoft.com/office/powerpoint/2010/main" val="42337944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Digitization workflow: slides</a:t>
            </a:r>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14</a:t>
            </a:fld>
            <a:endParaRPr lang="en-US" dirty="0"/>
          </a:p>
        </p:txBody>
      </p:sp>
      <p:pic>
        <p:nvPicPr>
          <p:cNvPr id="7" name="Picture 6"/>
          <p:cNvPicPr>
            <a:picLocks noChangeAspect="1"/>
          </p:cNvPicPr>
          <p:nvPr/>
        </p:nvPicPr>
        <p:blipFill>
          <a:blip r:embed="rId3"/>
          <a:stretch>
            <a:fillRect/>
          </a:stretch>
        </p:blipFill>
        <p:spPr>
          <a:xfrm>
            <a:off x="4572000" y="3886200"/>
            <a:ext cx="4317626" cy="2094763"/>
          </a:xfrm>
          <a:prstGeom prst="rect">
            <a:avLst/>
          </a:prstGeom>
        </p:spPr>
      </p:pic>
      <p:pic>
        <p:nvPicPr>
          <p:cNvPr id="8" name="Picture 7" descr="Fig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295400"/>
            <a:ext cx="3934522" cy="2209800"/>
          </a:xfrm>
          <a:prstGeom prst="rect">
            <a:avLst/>
          </a:prstGeom>
        </p:spPr>
      </p:pic>
      <p:sp>
        <p:nvSpPr>
          <p:cNvPr id="9" name="TextBox 8"/>
          <p:cNvSpPr txBox="1"/>
          <p:nvPr/>
        </p:nvSpPr>
        <p:spPr>
          <a:xfrm>
            <a:off x="609600" y="1981200"/>
            <a:ext cx="3962400" cy="4154983"/>
          </a:xfrm>
          <a:prstGeom prst="rect">
            <a:avLst/>
          </a:prstGeom>
          <a:noFill/>
        </p:spPr>
        <p:txBody>
          <a:bodyPr wrap="square" rtlCol="0">
            <a:spAutoFit/>
          </a:bodyPr>
          <a:lstStyle/>
          <a:p>
            <a:pPr marL="457200" indent="-457200">
              <a:buFont typeface="+mj-lt"/>
              <a:buAutoNum type="arabicPeriod"/>
            </a:pPr>
            <a:r>
              <a:rPr lang="en-US" dirty="0" smtClean="0"/>
              <a:t>place 20 slides face down on clear tray</a:t>
            </a:r>
          </a:p>
          <a:p>
            <a:pPr marL="457200" indent="-457200">
              <a:buFont typeface="+mj-lt"/>
              <a:buAutoNum type="arabicPeriod"/>
            </a:pPr>
            <a:r>
              <a:rPr lang="en-US" dirty="0" smtClean="0"/>
              <a:t>scan image of tray</a:t>
            </a:r>
          </a:p>
          <a:p>
            <a:pPr marL="457200" indent="-457200">
              <a:buFont typeface="+mj-lt"/>
              <a:buAutoNum type="arabicPeriod"/>
            </a:pPr>
            <a:r>
              <a:rPr lang="en-US" dirty="0" smtClean="0"/>
              <a:t>segment image using pixel map</a:t>
            </a:r>
          </a:p>
          <a:p>
            <a:pPr marL="457200" indent="-457200">
              <a:buFont typeface="+mj-lt"/>
              <a:buAutoNum type="arabicPeriod"/>
            </a:pPr>
            <a:r>
              <a:rPr lang="en-US" dirty="0" smtClean="0"/>
              <a:t>individual slide images automatically placed in separate database containers</a:t>
            </a:r>
          </a:p>
          <a:p>
            <a:pPr marL="457200" indent="-457200">
              <a:buFont typeface="+mj-lt"/>
              <a:buAutoNum type="arabicPeriod"/>
            </a:pPr>
            <a:r>
              <a:rPr lang="en-US" dirty="0" smtClean="0"/>
              <a:t>Semi-automated capture of label data</a:t>
            </a:r>
            <a:endParaRPr lang="en-US" dirty="0"/>
          </a:p>
        </p:txBody>
      </p:sp>
    </p:spTree>
    <p:extLst>
      <p:ext uri="{BB962C8B-B14F-4D97-AF65-F5344CB8AC3E}">
        <p14:creationId xmlns:p14="http://schemas.microsoft.com/office/powerpoint/2010/main" val="10152890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Drawers</a:t>
            </a:r>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15</a:t>
            </a:fld>
            <a:endParaRPr lang="en-US" dirty="0"/>
          </a:p>
        </p:txBody>
      </p:sp>
      <p:pic>
        <p:nvPicPr>
          <p:cNvPr id="3" name="Picture 2" descr="draw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752600"/>
            <a:ext cx="2689122" cy="2600810"/>
          </a:xfrm>
          <a:prstGeom prst="rect">
            <a:avLst/>
          </a:prstGeom>
        </p:spPr>
      </p:pic>
      <p:pic>
        <p:nvPicPr>
          <p:cNvPr id="7" name="Picture 6" descr="tra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1828800"/>
            <a:ext cx="609600" cy="537604"/>
          </a:xfrm>
          <a:prstGeom prst="rect">
            <a:avLst/>
          </a:prstGeom>
        </p:spPr>
      </p:pic>
      <p:sp>
        <p:nvSpPr>
          <p:cNvPr id="8" name="Rectangle 7"/>
          <p:cNvSpPr/>
          <p:nvPr/>
        </p:nvSpPr>
        <p:spPr bwMode="auto">
          <a:xfrm>
            <a:off x="3657600" y="2438400"/>
            <a:ext cx="6096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9" name="Rectangle 8"/>
          <p:cNvSpPr/>
          <p:nvPr/>
        </p:nvSpPr>
        <p:spPr bwMode="auto">
          <a:xfrm>
            <a:off x="3657600" y="3048000"/>
            <a:ext cx="6096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0" name="Rectangle 9"/>
          <p:cNvSpPr/>
          <p:nvPr/>
        </p:nvSpPr>
        <p:spPr bwMode="auto">
          <a:xfrm>
            <a:off x="3657600" y="36576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1" name="Rectangle 10"/>
          <p:cNvSpPr/>
          <p:nvPr/>
        </p:nvSpPr>
        <p:spPr bwMode="auto">
          <a:xfrm>
            <a:off x="3657600" y="39624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2" name="Rectangle 11"/>
          <p:cNvSpPr/>
          <p:nvPr/>
        </p:nvSpPr>
        <p:spPr bwMode="auto">
          <a:xfrm>
            <a:off x="4343400" y="1828800"/>
            <a:ext cx="6096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3" name="Rectangle 12"/>
          <p:cNvSpPr/>
          <p:nvPr/>
        </p:nvSpPr>
        <p:spPr bwMode="auto">
          <a:xfrm>
            <a:off x="4343400" y="2438400"/>
            <a:ext cx="6096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4" name="Rectangle 13"/>
          <p:cNvSpPr/>
          <p:nvPr/>
        </p:nvSpPr>
        <p:spPr bwMode="auto">
          <a:xfrm>
            <a:off x="4343400" y="30480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5" name="Rectangle 14"/>
          <p:cNvSpPr/>
          <p:nvPr/>
        </p:nvSpPr>
        <p:spPr bwMode="auto">
          <a:xfrm>
            <a:off x="4343400" y="33528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6" name="Rectangle 15"/>
          <p:cNvSpPr/>
          <p:nvPr/>
        </p:nvSpPr>
        <p:spPr bwMode="auto">
          <a:xfrm>
            <a:off x="4343400" y="36576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7" name="Rectangle 16"/>
          <p:cNvSpPr/>
          <p:nvPr/>
        </p:nvSpPr>
        <p:spPr bwMode="auto">
          <a:xfrm>
            <a:off x="4343400" y="39624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8" name="Right Arrow 17"/>
          <p:cNvSpPr/>
          <p:nvPr/>
        </p:nvSpPr>
        <p:spPr bwMode="auto">
          <a:xfrm>
            <a:off x="3200400" y="3124200"/>
            <a:ext cx="381000" cy="45719"/>
          </a:xfrm>
          <a:prstGeom prst="rightArrow">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9" name="Rectangle 18"/>
          <p:cNvSpPr/>
          <p:nvPr/>
        </p:nvSpPr>
        <p:spPr bwMode="auto">
          <a:xfrm>
            <a:off x="5029200" y="18288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0" name="Rectangle 19"/>
          <p:cNvSpPr/>
          <p:nvPr/>
        </p:nvSpPr>
        <p:spPr bwMode="auto">
          <a:xfrm>
            <a:off x="5029200" y="21336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1" name="Rectangle 20"/>
          <p:cNvSpPr/>
          <p:nvPr/>
        </p:nvSpPr>
        <p:spPr bwMode="auto">
          <a:xfrm>
            <a:off x="5029200" y="24384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2" name="Rectangle 21"/>
          <p:cNvSpPr/>
          <p:nvPr/>
        </p:nvSpPr>
        <p:spPr bwMode="auto">
          <a:xfrm>
            <a:off x="5029200" y="27432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3" name="Rectangle 22"/>
          <p:cNvSpPr/>
          <p:nvPr/>
        </p:nvSpPr>
        <p:spPr bwMode="auto">
          <a:xfrm>
            <a:off x="5029200" y="3048000"/>
            <a:ext cx="6096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4" name="Rectangle 23"/>
          <p:cNvSpPr/>
          <p:nvPr/>
        </p:nvSpPr>
        <p:spPr bwMode="auto">
          <a:xfrm>
            <a:off x="5029200" y="36576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5" name="Rectangle 24"/>
          <p:cNvSpPr/>
          <p:nvPr/>
        </p:nvSpPr>
        <p:spPr bwMode="auto">
          <a:xfrm>
            <a:off x="5029200" y="39624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6" name="Rectangle 25"/>
          <p:cNvSpPr/>
          <p:nvPr/>
        </p:nvSpPr>
        <p:spPr bwMode="auto">
          <a:xfrm>
            <a:off x="5715000" y="18288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7" name="Rectangle 26"/>
          <p:cNvSpPr/>
          <p:nvPr/>
        </p:nvSpPr>
        <p:spPr bwMode="auto">
          <a:xfrm>
            <a:off x="5715000" y="21336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8" name="Rectangle 27"/>
          <p:cNvSpPr/>
          <p:nvPr/>
        </p:nvSpPr>
        <p:spPr bwMode="auto">
          <a:xfrm>
            <a:off x="5715000" y="24384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9" name="Rectangle 28"/>
          <p:cNvSpPr/>
          <p:nvPr/>
        </p:nvSpPr>
        <p:spPr bwMode="auto">
          <a:xfrm>
            <a:off x="5715000" y="33528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0" name="Rectangle 29"/>
          <p:cNvSpPr/>
          <p:nvPr/>
        </p:nvSpPr>
        <p:spPr bwMode="auto">
          <a:xfrm>
            <a:off x="5715000" y="36576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1" name="Rectangle 30"/>
          <p:cNvSpPr/>
          <p:nvPr/>
        </p:nvSpPr>
        <p:spPr bwMode="auto">
          <a:xfrm>
            <a:off x="5715000" y="3962400"/>
            <a:ext cx="609600" cy="228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2" name="Rectangle 31"/>
          <p:cNvSpPr/>
          <p:nvPr/>
        </p:nvSpPr>
        <p:spPr bwMode="auto">
          <a:xfrm>
            <a:off x="5715000" y="2743200"/>
            <a:ext cx="609600"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4" name="TextBox 33"/>
          <p:cNvSpPr txBox="1"/>
          <p:nvPr/>
        </p:nvSpPr>
        <p:spPr>
          <a:xfrm>
            <a:off x="3352800" y="4426803"/>
            <a:ext cx="3041518" cy="1200328"/>
          </a:xfrm>
          <a:prstGeom prst="rect">
            <a:avLst/>
          </a:prstGeom>
          <a:noFill/>
        </p:spPr>
        <p:txBody>
          <a:bodyPr wrap="none" rtlCol="0">
            <a:spAutoFit/>
          </a:bodyPr>
          <a:lstStyle/>
          <a:p>
            <a:r>
              <a:rPr lang="en-US" dirty="0" smtClean="0"/>
              <a:t>2. segment unit trays</a:t>
            </a:r>
          </a:p>
          <a:p>
            <a:r>
              <a:rPr lang="en-US" dirty="0"/>
              <a:t> </a:t>
            </a:r>
            <a:r>
              <a:rPr lang="en-US" dirty="0" smtClean="0"/>
              <a:t>   (image analysis</a:t>
            </a:r>
          </a:p>
          <a:p>
            <a:r>
              <a:rPr lang="en-US" dirty="0" smtClean="0"/>
              <a:t>    software)</a:t>
            </a:r>
            <a:endParaRPr lang="en-US" dirty="0"/>
          </a:p>
        </p:txBody>
      </p:sp>
      <p:sp>
        <p:nvSpPr>
          <p:cNvPr id="35" name="Right Arrow 34"/>
          <p:cNvSpPr/>
          <p:nvPr/>
        </p:nvSpPr>
        <p:spPr bwMode="auto">
          <a:xfrm>
            <a:off x="6400800" y="3124200"/>
            <a:ext cx="381000" cy="45719"/>
          </a:xfrm>
          <a:prstGeom prst="rightArrow">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6" name="TextBox 35"/>
          <p:cNvSpPr txBox="1"/>
          <p:nvPr/>
        </p:nvSpPr>
        <p:spPr>
          <a:xfrm>
            <a:off x="6917587" y="4419600"/>
            <a:ext cx="2289208" cy="1569660"/>
          </a:xfrm>
          <a:prstGeom prst="rect">
            <a:avLst/>
          </a:prstGeom>
          <a:noFill/>
        </p:spPr>
        <p:txBody>
          <a:bodyPr wrap="none" rtlCol="0">
            <a:spAutoFit/>
          </a:bodyPr>
          <a:lstStyle/>
          <a:p>
            <a:r>
              <a:rPr lang="en-US" dirty="0" smtClean="0"/>
              <a:t>3. segment </a:t>
            </a:r>
          </a:p>
          <a:p>
            <a:r>
              <a:rPr lang="en-US" dirty="0" smtClean="0"/>
              <a:t>    specimens</a:t>
            </a:r>
          </a:p>
          <a:p>
            <a:r>
              <a:rPr lang="en-US" dirty="0" smtClean="0"/>
              <a:t>4. capture label </a:t>
            </a:r>
          </a:p>
          <a:p>
            <a:r>
              <a:rPr lang="en-US" dirty="0"/>
              <a:t> </a:t>
            </a:r>
            <a:r>
              <a:rPr lang="en-US" dirty="0" smtClean="0"/>
              <a:t>   data</a:t>
            </a:r>
            <a:endParaRPr lang="en-US" dirty="0"/>
          </a:p>
        </p:txBody>
      </p:sp>
      <p:pic>
        <p:nvPicPr>
          <p:cNvPr id="37" name="Picture 36"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2514600"/>
            <a:ext cx="190500" cy="114300"/>
          </a:xfrm>
          <a:prstGeom prst="rect">
            <a:avLst/>
          </a:prstGeom>
        </p:spPr>
      </p:pic>
      <p:pic>
        <p:nvPicPr>
          <p:cNvPr id="38" name="Picture 37"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00" y="2514600"/>
            <a:ext cx="190500" cy="114300"/>
          </a:xfrm>
          <a:prstGeom prst="rect">
            <a:avLst/>
          </a:prstGeom>
        </p:spPr>
      </p:pic>
      <p:pic>
        <p:nvPicPr>
          <p:cNvPr id="39" name="Picture 38"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2514600"/>
            <a:ext cx="190500" cy="114300"/>
          </a:xfrm>
          <a:prstGeom prst="rect">
            <a:avLst/>
          </a:prstGeom>
        </p:spPr>
      </p:pic>
      <p:pic>
        <p:nvPicPr>
          <p:cNvPr id="40" name="Picture 39"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900" y="2514600"/>
            <a:ext cx="190500" cy="114300"/>
          </a:xfrm>
          <a:prstGeom prst="rect">
            <a:avLst/>
          </a:prstGeom>
        </p:spPr>
      </p:pic>
      <p:pic>
        <p:nvPicPr>
          <p:cNvPr id="41" name="Picture 40"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2514600"/>
            <a:ext cx="190500" cy="114300"/>
          </a:xfrm>
          <a:prstGeom prst="rect">
            <a:avLst/>
          </a:prstGeom>
        </p:spPr>
      </p:pic>
      <p:pic>
        <p:nvPicPr>
          <p:cNvPr id="42" name="Picture 41"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6300" y="2514600"/>
            <a:ext cx="190500" cy="114300"/>
          </a:xfrm>
          <a:prstGeom prst="rect">
            <a:avLst/>
          </a:prstGeom>
        </p:spPr>
      </p:pic>
      <p:pic>
        <p:nvPicPr>
          <p:cNvPr id="43" name="Picture 42"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2705100"/>
            <a:ext cx="190500" cy="114300"/>
          </a:xfrm>
          <a:prstGeom prst="rect">
            <a:avLst/>
          </a:prstGeom>
        </p:spPr>
      </p:pic>
      <p:pic>
        <p:nvPicPr>
          <p:cNvPr id="44" name="Picture 43"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00" y="2705100"/>
            <a:ext cx="190500" cy="114300"/>
          </a:xfrm>
          <a:prstGeom prst="rect">
            <a:avLst/>
          </a:prstGeom>
        </p:spPr>
      </p:pic>
      <p:pic>
        <p:nvPicPr>
          <p:cNvPr id="46" name="Picture 45"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2705100"/>
            <a:ext cx="190500" cy="114300"/>
          </a:xfrm>
          <a:prstGeom prst="rect">
            <a:avLst/>
          </a:prstGeom>
        </p:spPr>
      </p:pic>
      <p:pic>
        <p:nvPicPr>
          <p:cNvPr id="47" name="Picture 46"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900" y="2705100"/>
            <a:ext cx="190500" cy="114300"/>
          </a:xfrm>
          <a:prstGeom prst="rect">
            <a:avLst/>
          </a:prstGeom>
        </p:spPr>
      </p:pic>
      <p:pic>
        <p:nvPicPr>
          <p:cNvPr id="48" name="Picture 47"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2705100"/>
            <a:ext cx="190500" cy="114300"/>
          </a:xfrm>
          <a:prstGeom prst="rect">
            <a:avLst/>
          </a:prstGeom>
        </p:spPr>
      </p:pic>
      <p:pic>
        <p:nvPicPr>
          <p:cNvPr id="49" name="Picture 48"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2857500"/>
            <a:ext cx="190500" cy="114300"/>
          </a:xfrm>
          <a:prstGeom prst="rect">
            <a:avLst/>
          </a:prstGeom>
        </p:spPr>
      </p:pic>
      <p:pic>
        <p:nvPicPr>
          <p:cNvPr id="50" name="Picture 49"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00" y="2857500"/>
            <a:ext cx="190500" cy="114300"/>
          </a:xfrm>
          <a:prstGeom prst="rect">
            <a:avLst/>
          </a:prstGeom>
        </p:spPr>
      </p:pic>
      <p:pic>
        <p:nvPicPr>
          <p:cNvPr id="51" name="Picture 50"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2857500"/>
            <a:ext cx="190500" cy="114300"/>
          </a:xfrm>
          <a:prstGeom prst="rect">
            <a:avLst/>
          </a:prstGeom>
        </p:spPr>
      </p:pic>
      <p:pic>
        <p:nvPicPr>
          <p:cNvPr id="52" name="Picture 51"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900" y="2857500"/>
            <a:ext cx="190500" cy="114300"/>
          </a:xfrm>
          <a:prstGeom prst="rect">
            <a:avLst/>
          </a:prstGeom>
        </p:spPr>
      </p:pic>
      <p:pic>
        <p:nvPicPr>
          <p:cNvPr id="53" name="Picture 52"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2857500"/>
            <a:ext cx="190500" cy="114300"/>
          </a:xfrm>
          <a:prstGeom prst="rect">
            <a:avLst/>
          </a:prstGeom>
        </p:spPr>
      </p:pic>
      <p:pic>
        <p:nvPicPr>
          <p:cNvPr id="54" name="Picture 53"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6300" y="2857500"/>
            <a:ext cx="190500" cy="114300"/>
          </a:xfrm>
          <a:prstGeom prst="rect">
            <a:avLst/>
          </a:prstGeom>
        </p:spPr>
      </p:pic>
      <p:pic>
        <p:nvPicPr>
          <p:cNvPr id="55" name="Picture 54"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3009900"/>
            <a:ext cx="190500" cy="114300"/>
          </a:xfrm>
          <a:prstGeom prst="rect">
            <a:avLst/>
          </a:prstGeom>
        </p:spPr>
      </p:pic>
      <p:pic>
        <p:nvPicPr>
          <p:cNvPr id="56" name="Picture 55"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00" y="3009900"/>
            <a:ext cx="190500" cy="114300"/>
          </a:xfrm>
          <a:prstGeom prst="rect">
            <a:avLst/>
          </a:prstGeom>
        </p:spPr>
      </p:pic>
      <p:pic>
        <p:nvPicPr>
          <p:cNvPr id="57" name="Picture 56"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3009900"/>
            <a:ext cx="190500" cy="114300"/>
          </a:xfrm>
          <a:prstGeom prst="rect">
            <a:avLst/>
          </a:prstGeom>
        </p:spPr>
      </p:pic>
      <p:pic>
        <p:nvPicPr>
          <p:cNvPr id="58" name="Picture 57"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900" y="3009900"/>
            <a:ext cx="190500" cy="114300"/>
          </a:xfrm>
          <a:prstGeom prst="rect">
            <a:avLst/>
          </a:prstGeom>
        </p:spPr>
      </p:pic>
      <p:pic>
        <p:nvPicPr>
          <p:cNvPr id="59" name="Picture 58"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3009900"/>
            <a:ext cx="190500" cy="114300"/>
          </a:xfrm>
          <a:prstGeom prst="rect">
            <a:avLst/>
          </a:prstGeom>
        </p:spPr>
      </p:pic>
      <p:pic>
        <p:nvPicPr>
          <p:cNvPr id="60" name="Picture 59"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6300" y="3009900"/>
            <a:ext cx="190500" cy="114300"/>
          </a:xfrm>
          <a:prstGeom prst="rect">
            <a:avLst/>
          </a:prstGeom>
        </p:spPr>
      </p:pic>
      <p:pic>
        <p:nvPicPr>
          <p:cNvPr id="61" name="Picture 60"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3162300"/>
            <a:ext cx="190500" cy="114300"/>
          </a:xfrm>
          <a:prstGeom prst="rect">
            <a:avLst/>
          </a:prstGeom>
        </p:spPr>
      </p:pic>
      <p:pic>
        <p:nvPicPr>
          <p:cNvPr id="62" name="Picture 61"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00" y="3162300"/>
            <a:ext cx="190500" cy="114300"/>
          </a:xfrm>
          <a:prstGeom prst="rect">
            <a:avLst/>
          </a:prstGeom>
        </p:spPr>
      </p:pic>
      <p:pic>
        <p:nvPicPr>
          <p:cNvPr id="63" name="Picture 62"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3162300"/>
            <a:ext cx="190500" cy="114300"/>
          </a:xfrm>
          <a:prstGeom prst="rect">
            <a:avLst/>
          </a:prstGeom>
        </p:spPr>
      </p:pic>
      <p:pic>
        <p:nvPicPr>
          <p:cNvPr id="64" name="Picture 63"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900" y="3162300"/>
            <a:ext cx="190500" cy="114300"/>
          </a:xfrm>
          <a:prstGeom prst="rect">
            <a:avLst/>
          </a:prstGeom>
        </p:spPr>
      </p:pic>
      <p:pic>
        <p:nvPicPr>
          <p:cNvPr id="65" name="Picture 64"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3162300"/>
            <a:ext cx="190500" cy="114300"/>
          </a:xfrm>
          <a:prstGeom prst="rect">
            <a:avLst/>
          </a:prstGeom>
        </p:spPr>
      </p:pic>
      <p:pic>
        <p:nvPicPr>
          <p:cNvPr id="66" name="Picture 65"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6300" y="3162300"/>
            <a:ext cx="190500" cy="114300"/>
          </a:xfrm>
          <a:prstGeom prst="rect">
            <a:avLst/>
          </a:prstGeom>
        </p:spPr>
      </p:pic>
      <p:pic>
        <p:nvPicPr>
          <p:cNvPr id="67" name="Picture 66"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3314700"/>
            <a:ext cx="190500" cy="114300"/>
          </a:xfrm>
          <a:prstGeom prst="rect">
            <a:avLst/>
          </a:prstGeom>
        </p:spPr>
      </p:pic>
      <p:pic>
        <p:nvPicPr>
          <p:cNvPr id="68" name="Picture 67"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00" y="3314700"/>
            <a:ext cx="190500" cy="114300"/>
          </a:xfrm>
          <a:prstGeom prst="rect">
            <a:avLst/>
          </a:prstGeom>
        </p:spPr>
      </p:pic>
      <p:pic>
        <p:nvPicPr>
          <p:cNvPr id="69" name="Picture 68"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3314700"/>
            <a:ext cx="190500" cy="114300"/>
          </a:xfrm>
          <a:prstGeom prst="rect">
            <a:avLst/>
          </a:prstGeom>
        </p:spPr>
      </p:pic>
      <p:pic>
        <p:nvPicPr>
          <p:cNvPr id="70" name="Picture 69"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900" y="3314700"/>
            <a:ext cx="190500" cy="114300"/>
          </a:xfrm>
          <a:prstGeom prst="rect">
            <a:avLst/>
          </a:prstGeom>
        </p:spPr>
      </p:pic>
      <p:pic>
        <p:nvPicPr>
          <p:cNvPr id="71" name="Picture 70"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3314700"/>
            <a:ext cx="190500" cy="114300"/>
          </a:xfrm>
          <a:prstGeom prst="rect">
            <a:avLst/>
          </a:prstGeom>
        </p:spPr>
      </p:pic>
      <p:pic>
        <p:nvPicPr>
          <p:cNvPr id="73" name="Picture 72"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3467100"/>
            <a:ext cx="190500" cy="114300"/>
          </a:xfrm>
          <a:prstGeom prst="rect">
            <a:avLst/>
          </a:prstGeom>
        </p:spPr>
      </p:pic>
      <p:pic>
        <p:nvPicPr>
          <p:cNvPr id="74" name="Picture 73"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00" y="3467100"/>
            <a:ext cx="190500" cy="114300"/>
          </a:xfrm>
          <a:prstGeom prst="rect">
            <a:avLst/>
          </a:prstGeom>
        </p:spPr>
      </p:pic>
      <p:pic>
        <p:nvPicPr>
          <p:cNvPr id="75" name="Picture 74" descr="specim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3467100"/>
            <a:ext cx="190500" cy="114300"/>
          </a:xfrm>
          <a:prstGeom prst="rect">
            <a:avLst/>
          </a:prstGeom>
        </p:spPr>
      </p:pic>
      <p:cxnSp>
        <p:nvCxnSpPr>
          <p:cNvPr id="81" name="Straight Connector 80"/>
          <p:cNvCxnSpPr/>
          <p:nvPr/>
        </p:nvCxnSpPr>
        <p:spPr bwMode="auto">
          <a:xfrm>
            <a:off x="4267200" y="1828800"/>
            <a:ext cx="4419600" cy="609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3657600" y="2362200"/>
            <a:ext cx="3429000" cy="1295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87"/>
          <p:cNvSpPr txBox="1"/>
          <p:nvPr/>
        </p:nvSpPr>
        <p:spPr>
          <a:xfrm>
            <a:off x="0" y="4419600"/>
            <a:ext cx="3581400" cy="1200328"/>
          </a:xfrm>
          <a:prstGeom prst="rect">
            <a:avLst/>
          </a:prstGeom>
          <a:noFill/>
        </p:spPr>
        <p:txBody>
          <a:bodyPr wrap="square" rtlCol="0">
            <a:spAutoFit/>
          </a:bodyPr>
          <a:lstStyle/>
          <a:p>
            <a:pPr marL="457200" indent="-457200">
              <a:buFont typeface="+mj-lt"/>
              <a:buAutoNum type="arabicPeriod"/>
            </a:pPr>
            <a:r>
              <a:rPr lang="en-US" dirty="0" smtClean="0"/>
              <a:t>capture image of drawer + metadata (location, contents)</a:t>
            </a:r>
            <a:endParaRPr lang="en-US" dirty="0"/>
          </a:p>
        </p:txBody>
      </p:sp>
    </p:spTree>
    <p:extLst>
      <p:ext uri="{BB962C8B-B14F-4D97-AF65-F5344CB8AC3E}">
        <p14:creationId xmlns:p14="http://schemas.microsoft.com/office/powerpoint/2010/main" val="32210099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Digitization Workflow Testbed: </a:t>
            </a:r>
            <a:br>
              <a:rPr lang="en-US" dirty="0" smtClean="0"/>
            </a:br>
            <a:r>
              <a:rPr lang="en-US" dirty="0" smtClean="0"/>
              <a:t>Gigapan</a:t>
            </a:r>
            <a:endParaRPr lang="en-US" dirty="0"/>
          </a:p>
        </p:txBody>
      </p:sp>
      <p:sp>
        <p:nvSpPr>
          <p:cNvPr id="3" name="Content Placeholder 2"/>
          <p:cNvSpPr>
            <a:spLocks noGrp="1"/>
          </p:cNvSpPr>
          <p:nvPr>
            <p:ph idx="1"/>
          </p:nvPr>
        </p:nvSpPr>
        <p:spPr>
          <a:xfrm>
            <a:off x="457200" y="1828800"/>
            <a:ext cx="6324600" cy="4419600"/>
          </a:xfrm>
        </p:spPr>
        <p:txBody>
          <a:bodyPr>
            <a:normAutofit fontScale="70000" lnSpcReduction="20000"/>
          </a:bodyPr>
          <a:lstStyle/>
          <a:p>
            <a:r>
              <a:rPr lang="en-US" dirty="0" smtClean="0"/>
              <a:t>Robotic </a:t>
            </a:r>
            <a:r>
              <a:rPr lang="en-US" dirty="0" err="1" smtClean="0"/>
              <a:t>gigapixel</a:t>
            </a:r>
            <a:r>
              <a:rPr lang="en-US" dirty="0" smtClean="0"/>
              <a:t> capture</a:t>
            </a:r>
          </a:p>
          <a:p>
            <a:r>
              <a:rPr lang="en-US" dirty="0" smtClean="0"/>
              <a:t>20-40 high res images/drawer</a:t>
            </a:r>
          </a:p>
          <a:p>
            <a:pPr lvl="1"/>
            <a:r>
              <a:rPr lang="en-US" dirty="0" smtClean="0"/>
              <a:t>1-2 </a:t>
            </a:r>
            <a:r>
              <a:rPr lang="en-US" dirty="0" err="1" smtClean="0"/>
              <a:t>mins</a:t>
            </a:r>
            <a:r>
              <a:rPr lang="en-US" dirty="0" smtClean="0"/>
              <a:t> per drawer</a:t>
            </a:r>
          </a:p>
          <a:p>
            <a:pPr lvl="2"/>
            <a:r>
              <a:rPr lang="en-US" dirty="0" smtClean="0"/>
              <a:t>Depends on camera processing speed</a:t>
            </a:r>
          </a:p>
          <a:p>
            <a:pPr lvl="1"/>
            <a:r>
              <a:rPr lang="en-US" dirty="0" smtClean="0"/>
              <a:t>Keep original images for future</a:t>
            </a:r>
            <a:br>
              <a:rPr lang="en-US" dirty="0" smtClean="0"/>
            </a:br>
            <a:r>
              <a:rPr lang="en-US" dirty="0" smtClean="0"/>
              <a:t>processing, error correction, etc.</a:t>
            </a:r>
          </a:p>
          <a:p>
            <a:r>
              <a:rPr lang="en-US" dirty="0" smtClean="0"/>
              <a:t>Stitching software combines images</a:t>
            </a:r>
          </a:p>
          <a:p>
            <a:pPr lvl="1"/>
            <a:r>
              <a:rPr lang="en-US" dirty="0" smtClean="0"/>
              <a:t>~5 </a:t>
            </a:r>
            <a:r>
              <a:rPr lang="en-US" dirty="0" err="1" smtClean="0"/>
              <a:t>mins</a:t>
            </a:r>
            <a:r>
              <a:rPr lang="en-US" dirty="0" smtClean="0"/>
              <a:t> processing per drawer</a:t>
            </a:r>
          </a:p>
          <a:p>
            <a:pPr lvl="1"/>
            <a:r>
              <a:rPr lang="en-US" dirty="0" smtClean="0"/>
              <a:t>Evaluating alternative stitching codes</a:t>
            </a:r>
          </a:p>
          <a:p>
            <a:pPr lvl="2"/>
            <a:r>
              <a:rPr lang="en-US" dirty="0" err="1"/>
              <a:t>Hugin</a:t>
            </a:r>
            <a:r>
              <a:rPr lang="en-US" dirty="0"/>
              <a:t> - Panorama photo </a:t>
            </a:r>
            <a:r>
              <a:rPr lang="en-US" dirty="0" err="1"/>
              <a:t>stitcher</a:t>
            </a:r>
            <a:r>
              <a:rPr lang="en-US" dirty="0"/>
              <a:t>, </a:t>
            </a:r>
            <a:r>
              <a:rPr lang="en-US" dirty="0" smtClean="0"/>
              <a:t>parallelizable</a:t>
            </a:r>
          </a:p>
          <a:p>
            <a:r>
              <a:rPr lang="en-US" dirty="0" smtClean="0"/>
              <a:t>Issues</a:t>
            </a:r>
          </a:p>
          <a:p>
            <a:pPr lvl="1"/>
            <a:r>
              <a:rPr lang="en-US" dirty="0" smtClean="0"/>
              <a:t>Labels, barrel distortion, stitching errors, single perspective</a:t>
            </a:r>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16</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295400"/>
            <a:ext cx="2057400" cy="2057400"/>
          </a:xfrm>
          <a:prstGeom prst="rect">
            <a:avLst/>
          </a:prstGeom>
        </p:spPr>
      </p:pic>
      <p:pic>
        <p:nvPicPr>
          <p:cNvPr id="4" name="Picture 3"/>
          <p:cNvPicPr>
            <a:picLocks noChangeAspect="1"/>
          </p:cNvPicPr>
          <p:nvPr/>
        </p:nvPicPr>
        <p:blipFill>
          <a:blip r:embed="rId4"/>
          <a:stretch>
            <a:fillRect/>
          </a:stretch>
        </p:blipFill>
        <p:spPr>
          <a:xfrm>
            <a:off x="6705600" y="3505200"/>
            <a:ext cx="2133600" cy="1981200"/>
          </a:xfrm>
          <a:prstGeom prst="rect">
            <a:avLst/>
          </a:prstGeom>
        </p:spPr>
      </p:pic>
    </p:spTree>
    <p:extLst>
      <p:ext uri="{BB962C8B-B14F-4D97-AF65-F5344CB8AC3E}">
        <p14:creationId xmlns:p14="http://schemas.microsoft.com/office/powerpoint/2010/main" val="13572377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600200"/>
            <a:ext cx="2895600" cy="1524329"/>
          </a:xfrm>
          <a:prstGeom prst="rect">
            <a:avLst/>
          </a:prstGeom>
        </p:spPr>
      </p:pic>
      <p:sp>
        <p:nvSpPr>
          <p:cNvPr id="2" name="Title 1"/>
          <p:cNvSpPr>
            <a:spLocks noGrp="1"/>
          </p:cNvSpPr>
          <p:nvPr>
            <p:ph type="title"/>
          </p:nvPr>
        </p:nvSpPr>
        <p:spPr/>
        <p:txBody>
          <a:bodyPr/>
          <a:lstStyle/>
          <a:p>
            <a:r>
              <a:rPr lang="en-US" dirty="0" smtClean="0"/>
              <a:t>Digitization Workflow Testbed: </a:t>
            </a:r>
            <a:br>
              <a:rPr lang="en-US" dirty="0" smtClean="0"/>
            </a:br>
            <a:r>
              <a:rPr lang="en-US" dirty="0" smtClean="0"/>
              <a:t>Custom Camera Positioner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Kit-based 6-axis positioner</a:t>
            </a:r>
          </a:p>
          <a:p>
            <a:pPr lvl="1"/>
            <a:r>
              <a:rPr lang="en-US" dirty="0" smtClean="0"/>
              <a:t>Programmable to shoot many</a:t>
            </a:r>
            <a:br>
              <a:rPr lang="en-US" dirty="0" smtClean="0"/>
            </a:br>
            <a:r>
              <a:rPr lang="en-US" dirty="0" smtClean="0"/>
              <a:t>angles/perspectives</a:t>
            </a:r>
          </a:p>
          <a:p>
            <a:pPr lvl="2"/>
            <a:r>
              <a:rPr lang="en-US" dirty="0" smtClean="0"/>
              <a:t>For 3D reconstructions and label capture</a:t>
            </a:r>
          </a:p>
          <a:p>
            <a:pPr lvl="2"/>
            <a:r>
              <a:rPr lang="en-US" dirty="0" smtClean="0"/>
              <a:t>Duplicates </a:t>
            </a:r>
            <a:r>
              <a:rPr lang="en-US" dirty="0" err="1"/>
              <a:t>G</a:t>
            </a:r>
            <a:r>
              <a:rPr lang="en-US" dirty="0" err="1" smtClean="0"/>
              <a:t>igapan</a:t>
            </a:r>
            <a:r>
              <a:rPr lang="en-US" dirty="0" smtClean="0"/>
              <a:t> without distortion</a:t>
            </a:r>
          </a:p>
          <a:p>
            <a:r>
              <a:rPr lang="en-US" dirty="0" smtClean="0"/>
              <a:t>Based on open-source DIY</a:t>
            </a:r>
            <a:br>
              <a:rPr lang="en-US" dirty="0" smtClean="0"/>
            </a:br>
            <a:r>
              <a:rPr lang="en-US" dirty="0" smtClean="0"/>
              <a:t>CNC plans/kits + pan/tilt</a:t>
            </a:r>
          </a:p>
          <a:p>
            <a:pPr lvl="1"/>
            <a:r>
              <a:rPr lang="en-US" dirty="0" smtClean="0"/>
              <a:t>&lt; $1.5k parts, highly accurate</a:t>
            </a:r>
          </a:p>
          <a:p>
            <a:pPr lvl="1"/>
            <a:r>
              <a:rPr lang="en-US" dirty="0" smtClean="0"/>
              <a:t>Open source software</a:t>
            </a:r>
          </a:p>
          <a:p>
            <a:pPr lvl="2"/>
            <a:r>
              <a:rPr lang="en-US" dirty="0" smtClean="0"/>
              <a:t>Fully customizable for </a:t>
            </a:r>
            <a:br>
              <a:rPr lang="en-US" dirty="0" smtClean="0"/>
            </a:br>
            <a:r>
              <a:rPr lang="en-US" dirty="0" smtClean="0"/>
              <a:t>integration with workflow</a:t>
            </a:r>
          </a:p>
          <a:p>
            <a:pPr marL="0" indent="0">
              <a:buNone/>
            </a:pPr>
            <a:endParaRPr lang="en-US" dirty="0" smtClean="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17</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3810000"/>
            <a:ext cx="3200400" cy="2400300"/>
          </a:xfrm>
          <a:prstGeom prst="rect">
            <a:avLst/>
          </a:prstGeom>
        </p:spPr>
      </p:pic>
    </p:spTree>
    <p:extLst>
      <p:ext uri="{BB962C8B-B14F-4D97-AF65-F5344CB8AC3E}">
        <p14:creationId xmlns:p14="http://schemas.microsoft.com/office/powerpoint/2010/main" val="9484443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126" y="3276601"/>
            <a:ext cx="3201681" cy="2286000"/>
          </a:xfrm>
          <a:prstGeom prst="rect">
            <a:avLst/>
          </a:prstGeom>
        </p:spPr>
      </p:pic>
      <p:sp>
        <p:nvSpPr>
          <p:cNvPr id="2" name="Title 1"/>
          <p:cNvSpPr>
            <a:spLocks noGrp="1"/>
          </p:cNvSpPr>
          <p:nvPr>
            <p:ph type="title"/>
          </p:nvPr>
        </p:nvSpPr>
        <p:spPr/>
        <p:txBody>
          <a:bodyPr/>
          <a:lstStyle/>
          <a:p>
            <a:r>
              <a:rPr lang="en-US" dirty="0" smtClean="0"/>
              <a:t>Digitization Workflow Testbed:</a:t>
            </a:r>
            <a:br>
              <a:rPr lang="en-US" dirty="0" smtClean="0"/>
            </a:br>
            <a:r>
              <a:rPr lang="en-US" dirty="0" smtClean="0"/>
              <a:t>Cameras</a:t>
            </a:r>
            <a:endParaRPr lang="en-US" dirty="0"/>
          </a:p>
        </p:txBody>
      </p:sp>
      <p:sp>
        <p:nvSpPr>
          <p:cNvPr id="3" name="Content Placeholder 2"/>
          <p:cNvSpPr>
            <a:spLocks noGrp="1"/>
          </p:cNvSpPr>
          <p:nvPr>
            <p:ph idx="1"/>
          </p:nvPr>
        </p:nvSpPr>
        <p:spPr/>
        <p:txBody>
          <a:bodyPr>
            <a:normAutofit fontScale="70000" lnSpcReduction="20000"/>
          </a:bodyPr>
          <a:lstStyle/>
          <a:p>
            <a:r>
              <a:rPr lang="en-US" dirty="0"/>
              <a:t>Standard DSLR</a:t>
            </a:r>
          </a:p>
          <a:p>
            <a:pPr lvl="1"/>
            <a:r>
              <a:rPr lang="en-US" dirty="0"/>
              <a:t>Canon EOS 1Ds 11MP, </a:t>
            </a:r>
            <a:r>
              <a:rPr lang="en-US" dirty="0" smtClean="0"/>
              <a:t/>
            </a:r>
            <a:br>
              <a:rPr lang="en-US" dirty="0" smtClean="0"/>
            </a:br>
            <a:r>
              <a:rPr lang="en-US" dirty="0" smtClean="0"/>
              <a:t>Mark </a:t>
            </a:r>
            <a:r>
              <a:rPr lang="en-US" dirty="0"/>
              <a:t>III 21MP, 5D Mark II 21MP</a:t>
            </a:r>
          </a:p>
          <a:p>
            <a:pPr lvl="1"/>
            <a:r>
              <a:rPr lang="en-US" dirty="0"/>
              <a:t>All use </a:t>
            </a:r>
            <a:r>
              <a:rPr lang="en-US" dirty="0" err="1"/>
              <a:t>bayer</a:t>
            </a:r>
            <a:r>
              <a:rPr lang="en-US" dirty="0"/>
              <a:t> filter sensor and </a:t>
            </a:r>
            <a:r>
              <a:rPr lang="en-US" dirty="0" err="1" smtClean="0"/>
              <a:t>demosaicing</a:t>
            </a:r>
            <a:r>
              <a:rPr lang="en-US" dirty="0" smtClean="0"/>
              <a:t> algorithms</a:t>
            </a:r>
            <a:endParaRPr lang="en-US" dirty="0"/>
          </a:p>
          <a:p>
            <a:pPr lvl="2"/>
            <a:r>
              <a:rPr lang="en-US" dirty="0" smtClean="0"/>
              <a:t>Discards 75</a:t>
            </a:r>
            <a:r>
              <a:rPr lang="en-US" dirty="0"/>
              <a:t>% of red/blue and 50% of green</a:t>
            </a:r>
          </a:p>
          <a:p>
            <a:pPr lvl="2"/>
            <a:r>
              <a:rPr lang="en-US" dirty="0"/>
              <a:t>Software estimates the missing </a:t>
            </a:r>
            <a:r>
              <a:rPr lang="en-US" dirty="0" smtClean="0"/>
              <a:t/>
            </a:r>
            <a:br>
              <a:rPr lang="en-US" dirty="0" smtClean="0"/>
            </a:br>
            <a:r>
              <a:rPr lang="en-US" dirty="0" smtClean="0"/>
              <a:t>values </a:t>
            </a:r>
            <a:r>
              <a:rPr lang="en-US" dirty="0"/>
              <a:t>– </a:t>
            </a:r>
            <a:r>
              <a:rPr lang="en-US" dirty="0" err="1"/>
              <a:t>demosaicing</a:t>
            </a:r>
            <a:endParaRPr lang="en-US" dirty="0"/>
          </a:p>
          <a:p>
            <a:pPr lvl="3"/>
            <a:r>
              <a:rPr lang="en-US" dirty="0"/>
              <a:t>Errors in color and intensity</a:t>
            </a:r>
          </a:p>
          <a:p>
            <a:pPr lvl="3"/>
            <a:r>
              <a:rPr lang="en-US" dirty="0"/>
              <a:t>Spatial accuracy suffers</a:t>
            </a:r>
          </a:p>
          <a:p>
            <a:r>
              <a:rPr lang="en-US" dirty="0" smtClean="0"/>
              <a:t>Sigma </a:t>
            </a:r>
            <a:r>
              <a:rPr lang="en-US" dirty="0"/>
              <a:t>SD15 </a:t>
            </a:r>
            <a:r>
              <a:rPr lang="en-US" dirty="0" smtClean="0"/>
              <a:t>14 MP direct capture</a:t>
            </a:r>
            <a:endParaRPr lang="en-US" dirty="0"/>
          </a:p>
          <a:p>
            <a:pPr lvl="1"/>
            <a:r>
              <a:rPr lang="en-US" dirty="0"/>
              <a:t>“Stacked” RGB pixels in silicon</a:t>
            </a:r>
          </a:p>
          <a:p>
            <a:pPr lvl="1"/>
            <a:r>
              <a:rPr lang="en-US" dirty="0" smtClean="0"/>
              <a:t>Higher color accuracy</a:t>
            </a:r>
          </a:p>
          <a:p>
            <a:pPr lvl="2"/>
            <a:r>
              <a:rPr lang="en-US" dirty="0" smtClean="0"/>
              <a:t>100% of RGB captured</a:t>
            </a:r>
          </a:p>
          <a:p>
            <a:pPr lvl="1"/>
            <a:r>
              <a:rPr lang="en-US" dirty="0" smtClean="0"/>
              <a:t>Better spatial accuracy</a:t>
            </a:r>
          </a:p>
          <a:p>
            <a:pPr lvl="2"/>
            <a:r>
              <a:rPr lang="en-US" dirty="0" smtClean="0"/>
              <a:t>RGB are aligned – important for 3D reconstructions</a:t>
            </a:r>
            <a:endParaRPr lang="en-US" dirty="0"/>
          </a:p>
          <a:p>
            <a:pPr marL="0" indent="0">
              <a:buNone/>
            </a:pPr>
            <a:endParaRPr lang="en-US" dirty="0" smtClean="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18</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838200"/>
            <a:ext cx="3048000" cy="1950720"/>
          </a:xfrm>
          <a:prstGeom prst="rect">
            <a:avLst/>
          </a:prstGeom>
        </p:spPr>
      </p:pic>
    </p:spTree>
    <p:extLst>
      <p:ext uri="{BB962C8B-B14F-4D97-AF65-F5344CB8AC3E}">
        <p14:creationId xmlns:p14="http://schemas.microsoft.com/office/powerpoint/2010/main" val="33835573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Digitization Workflow Testbed:</a:t>
            </a:r>
            <a:br>
              <a:rPr lang="en-US" dirty="0" smtClean="0"/>
            </a:br>
            <a:r>
              <a:rPr lang="en-US" dirty="0" smtClean="0"/>
              <a:t>Stitching Software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Gigapan – Commercial</a:t>
            </a:r>
          </a:p>
          <a:p>
            <a:pPr lvl="1"/>
            <a:r>
              <a:rPr lang="en-US" dirty="0" smtClean="0"/>
              <a:t>Creates format for gigapan.org</a:t>
            </a:r>
          </a:p>
          <a:p>
            <a:pPr lvl="2"/>
            <a:r>
              <a:rPr lang="en-US" dirty="0"/>
              <a:t>11 level multi resolution </a:t>
            </a:r>
            <a:r>
              <a:rPr lang="en-US" dirty="0" err="1"/>
              <a:t>gigapixel</a:t>
            </a:r>
            <a:r>
              <a:rPr lang="en-US" dirty="0"/>
              <a:t> image</a:t>
            </a:r>
          </a:p>
          <a:p>
            <a:pPr lvl="2"/>
            <a:r>
              <a:rPr lang="en-US" dirty="0"/>
              <a:t>256x256 tiles at each level</a:t>
            </a:r>
          </a:p>
          <a:p>
            <a:pPr lvl="2"/>
            <a:r>
              <a:rPr lang="en-US" dirty="0"/>
              <a:t>Respectable: 3Gpixels</a:t>
            </a:r>
          </a:p>
          <a:p>
            <a:pPr lvl="3"/>
            <a:r>
              <a:rPr lang="en-US" dirty="0"/>
              <a:t>9 levels -&gt; 65k tile </a:t>
            </a:r>
            <a:r>
              <a:rPr lang="en-US" dirty="0" smtClean="0"/>
              <a:t>files!</a:t>
            </a:r>
            <a:endParaRPr lang="en-US" dirty="0"/>
          </a:p>
          <a:p>
            <a:pPr lvl="2"/>
            <a:r>
              <a:rPr lang="en-US" dirty="0"/>
              <a:t>Max 64 </a:t>
            </a:r>
            <a:r>
              <a:rPr lang="en-US" dirty="0" err="1"/>
              <a:t>Gpixels</a:t>
            </a:r>
            <a:endParaRPr lang="en-US" dirty="0"/>
          </a:p>
          <a:p>
            <a:pPr lvl="3"/>
            <a:r>
              <a:rPr lang="en-US" dirty="0"/>
              <a:t>11 levels -&gt; </a:t>
            </a:r>
            <a:r>
              <a:rPr lang="en-US" dirty="0" smtClean="0"/>
              <a:t>1 Million </a:t>
            </a:r>
            <a:r>
              <a:rPr lang="en-US" dirty="0"/>
              <a:t>tile </a:t>
            </a:r>
            <a:r>
              <a:rPr lang="en-US" dirty="0" smtClean="0"/>
              <a:t>files!</a:t>
            </a:r>
          </a:p>
          <a:p>
            <a:r>
              <a:rPr lang="en-US" dirty="0" err="1" smtClean="0"/>
              <a:t>Hugin</a:t>
            </a:r>
            <a:r>
              <a:rPr lang="en-US" dirty="0" smtClean="0"/>
              <a:t> </a:t>
            </a:r>
            <a:r>
              <a:rPr lang="en-US" dirty="0">
                <a:hlinkClick r:id="rId3"/>
              </a:rPr>
              <a:t>(http://hugin.sourceforge.net)</a:t>
            </a:r>
            <a:endParaRPr lang="en-US" dirty="0"/>
          </a:p>
          <a:p>
            <a:pPr lvl="1"/>
            <a:r>
              <a:rPr lang="en-US" dirty="0"/>
              <a:t>Open source</a:t>
            </a:r>
          </a:p>
          <a:p>
            <a:pPr lvl="1"/>
            <a:r>
              <a:rPr lang="en-US" dirty="0"/>
              <a:t>Active community</a:t>
            </a:r>
          </a:p>
          <a:p>
            <a:pPr lvl="1"/>
            <a:r>
              <a:rPr lang="en-US" dirty="0"/>
              <a:t>2011 Google Summer of Code</a:t>
            </a:r>
          </a:p>
          <a:p>
            <a:pPr lvl="1"/>
            <a:r>
              <a:rPr lang="en-US" dirty="0"/>
              <a:t>Parallelizable – I2PC Collaboration</a:t>
            </a:r>
          </a:p>
          <a:p>
            <a:pPr lvl="1"/>
            <a:r>
              <a:rPr lang="en-US" dirty="0"/>
              <a:t>Python </a:t>
            </a:r>
            <a:r>
              <a:rPr lang="en-US" dirty="0" smtClean="0"/>
              <a:t>programmability for workflow scripting</a:t>
            </a:r>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19</a:t>
            </a:fld>
            <a:endParaRPr lang="en-US" dirty="0"/>
          </a:p>
        </p:txBody>
      </p:sp>
    </p:spTree>
    <p:extLst>
      <p:ext uri="{BB962C8B-B14F-4D97-AF65-F5344CB8AC3E}">
        <p14:creationId xmlns:p14="http://schemas.microsoft.com/office/powerpoint/2010/main" val="24684080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pPr algn="r"/>
            <a:fld id="{C85EEF1C-EE47-4B17-B844-EAB3AEC8EDA7}" type="slidenum">
              <a:rPr lang="en-US" smtClean="0"/>
              <a:pPr algn="r"/>
              <a:t>2</a:t>
            </a:fld>
            <a:endParaRPr lang="en-US" dirty="0"/>
          </a:p>
        </p:txBody>
      </p:sp>
      <p:sp>
        <p:nvSpPr>
          <p:cNvPr id="5" name="TextBox 4"/>
          <p:cNvSpPr txBox="1"/>
          <p:nvPr/>
        </p:nvSpPr>
        <p:spPr>
          <a:xfrm>
            <a:off x="914400" y="1676400"/>
            <a:ext cx="5019323" cy="4524316"/>
          </a:xfrm>
          <a:prstGeom prst="rect">
            <a:avLst/>
          </a:prstGeom>
          <a:noFill/>
        </p:spPr>
        <p:txBody>
          <a:bodyPr wrap="none" rtlCol="0">
            <a:spAutoFit/>
          </a:bodyPr>
          <a:lstStyle/>
          <a:p>
            <a:pPr marL="342900" indent="-342900">
              <a:buFont typeface="Arial"/>
              <a:buChar char="•"/>
            </a:pPr>
            <a:r>
              <a:rPr lang="en-US" sz="3600" dirty="0"/>
              <a:t>O</a:t>
            </a:r>
            <a:r>
              <a:rPr lang="en-US" sz="3600" dirty="0" smtClean="0"/>
              <a:t>verview </a:t>
            </a:r>
          </a:p>
          <a:p>
            <a:pPr marL="800100" lvl="1" indent="-342900">
              <a:buFont typeface="Arial"/>
              <a:buChar char="•"/>
            </a:pPr>
            <a:r>
              <a:rPr lang="en-US" sz="3600" dirty="0" smtClean="0"/>
              <a:t>rationale </a:t>
            </a:r>
          </a:p>
          <a:p>
            <a:pPr marL="800100" lvl="1" indent="-342900">
              <a:buFont typeface="Arial"/>
              <a:buChar char="•"/>
            </a:pPr>
            <a:r>
              <a:rPr lang="en-US" sz="3600" dirty="0" smtClean="0"/>
              <a:t>goals</a:t>
            </a:r>
          </a:p>
          <a:p>
            <a:pPr marL="800100" lvl="1" indent="-342900">
              <a:buFont typeface="Arial"/>
              <a:buChar char="•"/>
            </a:pPr>
            <a:r>
              <a:rPr lang="en-US" sz="3600" dirty="0" smtClean="0"/>
              <a:t>scope</a:t>
            </a:r>
          </a:p>
          <a:p>
            <a:pPr marL="800100" lvl="1" indent="-342900">
              <a:buFont typeface="Arial"/>
              <a:buChar char="•"/>
            </a:pPr>
            <a:r>
              <a:rPr lang="en-US" sz="3600" dirty="0" smtClean="0"/>
              <a:t>timetable</a:t>
            </a:r>
          </a:p>
          <a:p>
            <a:pPr marL="800100" lvl="1" indent="-342900">
              <a:buFont typeface="Arial"/>
              <a:buChar char="•"/>
            </a:pPr>
            <a:r>
              <a:rPr lang="en-US" sz="3600" dirty="0" smtClean="0"/>
              <a:t>themes</a:t>
            </a:r>
          </a:p>
          <a:p>
            <a:pPr marL="342900" indent="-342900">
              <a:buFont typeface="Arial"/>
              <a:buChar char="•"/>
            </a:pPr>
            <a:r>
              <a:rPr lang="en-US" sz="3600" dirty="0"/>
              <a:t>D</a:t>
            </a:r>
            <a:r>
              <a:rPr lang="en-US" sz="3600" dirty="0" smtClean="0"/>
              <a:t>igitization </a:t>
            </a:r>
            <a:r>
              <a:rPr lang="en-US" sz="3600" dirty="0"/>
              <a:t>W</a:t>
            </a:r>
            <a:r>
              <a:rPr lang="en-US" sz="3600" dirty="0" smtClean="0"/>
              <a:t>orkflows</a:t>
            </a:r>
          </a:p>
          <a:p>
            <a:pPr marL="342900" indent="-342900">
              <a:buFont typeface="Arial"/>
              <a:buChar char="•"/>
            </a:pPr>
            <a:r>
              <a:rPr lang="en-US" sz="3600" dirty="0"/>
              <a:t>N</a:t>
            </a:r>
            <a:r>
              <a:rPr lang="en-US" sz="3600" dirty="0" smtClean="0"/>
              <a:t>etwork Architecture</a:t>
            </a:r>
          </a:p>
        </p:txBody>
      </p:sp>
    </p:spTree>
    <p:extLst>
      <p:ext uri="{BB962C8B-B14F-4D97-AF65-F5344CB8AC3E}">
        <p14:creationId xmlns:p14="http://schemas.microsoft.com/office/powerpoint/2010/main" val="38081044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Digitization Workflow Testbed:</a:t>
            </a:r>
            <a:br>
              <a:rPr lang="en-US" dirty="0" smtClean="0"/>
            </a:br>
            <a:r>
              <a:rPr lang="en-US" dirty="0" smtClean="0"/>
              <a:t>3D Reconstruction</a:t>
            </a:r>
            <a:endParaRPr lang="en-US" dirty="0"/>
          </a:p>
        </p:txBody>
      </p:sp>
      <p:sp>
        <p:nvSpPr>
          <p:cNvPr id="3" name="Content Placeholder 2"/>
          <p:cNvSpPr>
            <a:spLocks noGrp="1"/>
          </p:cNvSpPr>
          <p:nvPr>
            <p:ph idx="1"/>
          </p:nvPr>
        </p:nvSpPr>
        <p:spPr/>
        <p:txBody>
          <a:bodyPr>
            <a:normAutofit/>
          </a:bodyPr>
          <a:lstStyle/>
          <a:p>
            <a:r>
              <a:rPr lang="en-US" sz="2400" dirty="0" smtClean="0"/>
              <a:t>Disney research SIGGRAPH 2010</a:t>
            </a:r>
          </a:p>
          <a:p>
            <a:pPr lvl="1"/>
            <a:r>
              <a:rPr lang="en-US" sz="2400" dirty="0" smtClean="0"/>
              <a:t>Computes 3D model from multiple</a:t>
            </a:r>
            <a:br>
              <a:rPr lang="en-US" sz="2400" dirty="0" smtClean="0"/>
            </a:br>
            <a:r>
              <a:rPr lang="en-US" sz="2400" dirty="0" smtClean="0"/>
              <a:t>images at known positions</a:t>
            </a:r>
          </a:p>
          <a:p>
            <a:pPr lvl="2"/>
            <a:r>
              <a:rPr lang="en-US" sz="1800" dirty="0" smtClean="0"/>
              <a:t>Testing of capture positions needed</a:t>
            </a:r>
          </a:p>
          <a:p>
            <a:pPr lvl="1"/>
            <a:r>
              <a:rPr lang="en-US" sz="2400" dirty="0" smtClean="0"/>
              <a:t>UIUC I2PC reference algorithm in place</a:t>
            </a:r>
          </a:p>
          <a:p>
            <a:pPr lvl="2"/>
            <a:r>
              <a:rPr lang="en-US" sz="2000" dirty="0"/>
              <a:t>Working on parallelization for performance, optimization for small-scale specimens</a:t>
            </a:r>
          </a:p>
          <a:p>
            <a:pPr lvl="1"/>
            <a:r>
              <a:rPr lang="en-US" sz="2000" dirty="0"/>
              <a:t>Good initial results</a:t>
            </a:r>
            <a:endParaRPr lang="en-US" sz="2400" dirty="0"/>
          </a:p>
          <a:p>
            <a:pPr lvl="2"/>
            <a:endParaRPr lang="en-US" dirty="0" smtClean="0"/>
          </a:p>
          <a:p>
            <a:pPr lvl="1"/>
            <a:endParaRPr lang="en-US" dirty="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20</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48200"/>
            <a:ext cx="2681287" cy="130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258" y="990600"/>
            <a:ext cx="1588196" cy="241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5029200"/>
            <a:ext cx="2668793" cy="131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7659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Digitization Workflow: </a:t>
            </a:r>
            <a:br>
              <a:rPr lang="en-US" dirty="0" smtClean="0"/>
            </a:br>
            <a:r>
              <a:rPr lang="en-US" dirty="0" smtClean="0"/>
              <a:t>Advantages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Meets </a:t>
            </a:r>
            <a:r>
              <a:rPr lang="en-US" dirty="0"/>
              <a:t>cost target of 10 cents/specimen</a:t>
            </a:r>
          </a:p>
          <a:p>
            <a:r>
              <a:rPr lang="en-US" dirty="0" smtClean="0"/>
              <a:t>Provides </a:t>
            </a:r>
            <a:r>
              <a:rPr lang="en-US" dirty="0"/>
              <a:t>rapid access to entire digitized </a:t>
            </a:r>
            <a:r>
              <a:rPr lang="en-US" dirty="0" smtClean="0"/>
              <a:t>collection</a:t>
            </a:r>
            <a:endParaRPr lang="en-US" dirty="0"/>
          </a:p>
          <a:p>
            <a:r>
              <a:rPr lang="en-US" dirty="0" smtClean="0"/>
              <a:t>Multiple </a:t>
            </a:r>
            <a:r>
              <a:rPr lang="en-US" dirty="0"/>
              <a:t>images from different perspectives stitched together for 2D and 3D reconstruction and zoom capability</a:t>
            </a:r>
          </a:p>
          <a:p>
            <a:r>
              <a:rPr lang="en-US" dirty="0" smtClean="0"/>
              <a:t>2D </a:t>
            </a:r>
            <a:r>
              <a:rPr lang="en-US" dirty="0"/>
              <a:t>images of multiple units acquired simultaneously then segmented into individual database </a:t>
            </a:r>
            <a:r>
              <a:rPr lang="en-US" dirty="0" smtClean="0"/>
              <a:t>containers</a:t>
            </a:r>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21</a:t>
            </a:fld>
            <a:endParaRPr lang="en-US" dirty="0"/>
          </a:p>
        </p:txBody>
      </p:sp>
    </p:spTree>
    <p:extLst>
      <p:ext uri="{BB962C8B-B14F-4D97-AF65-F5344CB8AC3E}">
        <p14:creationId xmlns:p14="http://schemas.microsoft.com/office/powerpoint/2010/main" val="36900795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24800" cy="1143000"/>
          </a:xfrm>
        </p:spPr>
        <p:txBody>
          <a:bodyPr/>
          <a:lstStyle/>
          <a:p>
            <a:r>
              <a:rPr lang="en-US" dirty="0" smtClean="0"/>
              <a:t>InvertNet Cloud Infrastructure</a:t>
            </a:r>
            <a:br>
              <a:rPr lang="en-US" dirty="0" smtClean="0"/>
            </a:br>
            <a:r>
              <a:rPr lang="en-US" dirty="0" smtClean="0"/>
              <a:t>Hardware</a:t>
            </a:r>
            <a:endParaRPr lang="en-US" sz="1600"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22</a:t>
            </a:fld>
            <a:endParaRPr lang="en-US"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0"/>
            <a:ext cx="4419600" cy="34681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380242"/>
            <a:ext cx="6553200" cy="307777"/>
          </a:xfrm>
          <a:prstGeom prst="rect">
            <a:avLst/>
          </a:prstGeom>
        </p:spPr>
        <p:txBody>
          <a:bodyPr wrap="square">
            <a:spAutoFit/>
          </a:bodyPr>
          <a:lstStyle/>
          <a:p>
            <a:r>
              <a:rPr lang="en-US" sz="1400" dirty="0" smtClean="0">
                <a:solidFill>
                  <a:srgbClr val="444444"/>
                </a:solidFill>
                <a:latin typeface="'Helvetica Neue'" pitchFamily="34"/>
              </a:rPr>
              <a:t>OpenStack </a:t>
            </a:r>
            <a:r>
              <a:rPr lang="en-US" sz="1400" dirty="0">
                <a:solidFill>
                  <a:srgbClr val="444444"/>
                </a:solidFill>
                <a:latin typeface="'Helvetica Neue'" pitchFamily="34"/>
              </a:rPr>
              <a:t>Cloud infrastructure </a:t>
            </a:r>
            <a:r>
              <a:rPr lang="en-US" sz="1400" dirty="0" smtClean="0">
                <a:solidFill>
                  <a:srgbClr val="444444"/>
                </a:solidFill>
                <a:latin typeface="'Helvetica Neue'" pitchFamily="34"/>
              </a:rPr>
              <a:t>platform: Storage, Compute, and Image Service</a:t>
            </a:r>
          </a:p>
        </p:txBody>
      </p:sp>
    </p:spTree>
    <p:extLst>
      <p:ext uri="{BB962C8B-B14F-4D97-AF65-F5344CB8AC3E}">
        <p14:creationId xmlns:p14="http://schemas.microsoft.com/office/powerpoint/2010/main" val="25197385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1143000"/>
          </a:xfrm>
        </p:spPr>
        <p:txBody>
          <a:bodyPr/>
          <a:lstStyle/>
          <a:p>
            <a:r>
              <a:rPr lang="en-US" dirty="0"/>
              <a:t>InvertNet Cloud </a:t>
            </a:r>
            <a:r>
              <a:rPr lang="en-US" dirty="0" smtClean="0"/>
              <a:t>Infrastructure</a:t>
            </a:r>
            <a:br>
              <a:rPr lang="en-US" dirty="0" smtClean="0"/>
            </a:br>
            <a:r>
              <a:rPr lang="en-US" dirty="0" smtClean="0"/>
              <a:t>IAAS</a:t>
            </a:r>
            <a:endParaRPr lang="en-US" sz="1600" dirty="0"/>
          </a:p>
        </p:txBody>
      </p:sp>
      <p:sp>
        <p:nvSpPr>
          <p:cNvPr id="3" name="Content Placeholder 2"/>
          <p:cNvSpPr>
            <a:spLocks noGrp="1"/>
          </p:cNvSpPr>
          <p:nvPr>
            <p:ph idx="1"/>
          </p:nvPr>
        </p:nvSpPr>
        <p:spPr>
          <a:xfrm>
            <a:off x="800100" y="1828800"/>
            <a:ext cx="7772400" cy="3810000"/>
          </a:xfrm>
        </p:spPr>
        <p:txBody>
          <a:bodyPr>
            <a:normAutofit fontScale="55000" lnSpcReduction="20000"/>
          </a:bodyPr>
          <a:lstStyle/>
          <a:p>
            <a:pPr marL="346075" indent="-288925"/>
            <a:r>
              <a:rPr lang="en-US" dirty="0" err="1"/>
              <a:t>OpenStack's</a:t>
            </a:r>
            <a:r>
              <a:rPr lang="en-US" dirty="0"/>
              <a:t> Object Storage Service (Swift) is a highly available, distributed, eventually consistent object/blob store which can be used to store lots of data efficiently, safely, and cheaply.</a:t>
            </a:r>
          </a:p>
          <a:p>
            <a:pPr marL="346075" indent="-288925"/>
            <a:endParaRPr lang="en-US" dirty="0"/>
          </a:p>
          <a:p>
            <a:pPr marL="346075" indent="-288925"/>
            <a:r>
              <a:rPr lang="en-US" dirty="0"/>
              <a:t>The Compute Service (Nova) is a cloud computing fabric controller, the main part of any </a:t>
            </a:r>
            <a:r>
              <a:rPr lang="en-US" dirty="0" err="1"/>
              <a:t>IaaS</a:t>
            </a:r>
            <a:r>
              <a:rPr lang="en-US" dirty="0"/>
              <a:t> system. Nova can be used to host and manage their own cloud computing systems. Nova can be configured to manage several different hypervisors, but defaults to </a:t>
            </a:r>
            <a:r>
              <a:rPr lang="en-US" dirty="0" err="1"/>
              <a:t>libvirt</a:t>
            </a:r>
            <a:r>
              <a:rPr lang="en-US" dirty="0"/>
              <a:t>/KVM.</a:t>
            </a:r>
          </a:p>
          <a:p>
            <a:pPr marL="346075" indent="-288925"/>
            <a:endParaRPr lang="en-US" dirty="0"/>
          </a:p>
          <a:p>
            <a:pPr marL="346075" indent="-288925"/>
            <a:r>
              <a:rPr lang="en-US" dirty="0"/>
              <a:t>The Image Service (Glance) allows for discovering, registering, and retrieving virtual machine images. Glance has a </a:t>
            </a:r>
            <a:r>
              <a:rPr lang="en-US" dirty="0" err="1"/>
              <a:t>RESTful</a:t>
            </a:r>
            <a:r>
              <a:rPr lang="en-US" dirty="0"/>
              <a:t> API that allows querying of VM image metadata as well as retrieval of the actual image. VM images made available through Glance can be stored in a variety of locations from simple </a:t>
            </a:r>
            <a:r>
              <a:rPr lang="en-US" dirty="0" smtClean="0"/>
              <a:t>file systems </a:t>
            </a:r>
            <a:r>
              <a:rPr lang="en-US" dirty="0"/>
              <a:t>to object-storage systems like OpenStack Swift or AWS S3. </a:t>
            </a:r>
            <a:endParaRPr lang="en-US" dirty="0" smtClean="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23</a:t>
            </a:fld>
            <a:endParaRPr lang="en-US" dirty="0"/>
          </a:p>
        </p:txBody>
      </p:sp>
    </p:spTree>
    <p:extLst>
      <p:ext uri="{BB962C8B-B14F-4D97-AF65-F5344CB8AC3E}">
        <p14:creationId xmlns:p14="http://schemas.microsoft.com/office/powerpoint/2010/main" val="12302296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81000"/>
            <a:ext cx="8153400" cy="1143000"/>
          </a:xfrm>
        </p:spPr>
        <p:txBody>
          <a:bodyPr/>
          <a:lstStyle/>
          <a:p>
            <a:r>
              <a:rPr lang="en-US" dirty="0"/>
              <a:t>InvertNet Cloud </a:t>
            </a:r>
            <a:r>
              <a:rPr lang="en-US" dirty="0" smtClean="0"/>
              <a:t>Infrastructure</a:t>
            </a:r>
            <a:br>
              <a:rPr lang="en-US" dirty="0" smtClean="0"/>
            </a:br>
            <a:r>
              <a:rPr lang="en-US" dirty="0" smtClean="0"/>
              <a:t>HUBzero</a:t>
            </a:r>
            <a:endParaRPr lang="en-US" sz="1600"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24</a:t>
            </a:fld>
            <a:endParaRPr lang="en-US" dirty="0"/>
          </a:p>
        </p:txBody>
      </p:sp>
      <p:grpSp>
        <p:nvGrpSpPr>
          <p:cNvPr id="7" name="Group 6"/>
          <p:cNvGrpSpPr/>
          <p:nvPr/>
        </p:nvGrpSpPr>
        <p:grpSpPr>
          <a:xfrm>
            <a:off x="457200" y="1981198"/>
            <a:ext cx="8382000" cy="3200402"/>
            <a:chOff x="457200" y="1981198"/>
            <a:chExt cx="8382000" cy="3200402"/>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8841"/>
            <a:stretch/>
          </p:blipFill>
          <p:spPr bwMode="auto">
            <a:xfrm>
              <a:off x="457200" y="1981198"/>
              <a:ext cx="3137994" cy="128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2379"/>
            <a:stretch/>
          </p:blipFill>
          <p:spPr bwMode="auto">
            <a:xfrm>
              <a:off x="609600" y="2286000"/>
              <a:ext cx="31242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8229"/>
            <a:stretch/>
          </p:blipFill>
          <p:spPr bwMode="auto">
            <a:xfrm>
              <a:off x="872213" y="2743200"/>
              <a:ext cx="3090187"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3124200"/>
              <a:ext cx="3276600" cy="136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5808" y="1981200"/>
              <a:ext cx="308199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562600" y="3172688"/>
              <a:ext cx="3276600" cy="1754326"/>
            </a:xfrm>
            <a:prstGeom prst="rect">
              <a:avLst/>
            </a:prstGeom>
          </p:spPr>
          <p:txBody>
            <a:bodyPr wrap="square">
              <a:spAutoFit/>
            </a:bodyPr>
            <a:lstStyle/>
            <a:p>
              <a:r>
                <a:rPr lang="en-US" sz="1800" dirty="0"/>
                <a:t>The HUBzero Platform for Scientific Collaboration gives campus IT departments a solution for building online communities supporting both education and research. </a:t>
              </a:r>
            </a:p>
          </p:txBody>
        </p:sp>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2514600"/>
              <a:ext cx="11239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211659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r>
              <a:rPr lang="en-US" dirty="0"/>
              <a:t>InvertNet Cloud </a:t>
            </a:r>
            <a:r>
              <a:rPr lang="en-US" dirty="0" smtClean="0"/>
              <a:t>Infrastructure</a:t>
            </a:r>
            <a:br>
              <a:rPr lang="en-US" dirty="0" smtClean="0"/>
            </a:br>
            <a:r>
              <a:rPr lang="en-US" dirty="0" smtClean="0"/>
              <a:t>nanoHUB.org</a:t>
            </a:r>
            <a:endParaRPr lang="en-US" sz="1600"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25</a:t>
            </a:fld>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304"/>
          <a:stretch/>
        </p:blipFill>
        <p:spPr bwMode="auto">
          <a:xfrm>
            <a:off x="457198" y="1904998"/>
            <a:ext cx="3992065" cy="396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a:spLocks noGrp="1"/>
          </p:cNvSpPr>
          <p:nvPr>
            <p:ph idx="1"/>
          </p:nvPr>
        </p:nvSpPr>
        <p:spPr>
          <a:xfrm>
            <a:off x="4572000" y="1981198"/>
            <a:ext cx="4237537" cy="3505200"/>
          </a:xfrm>
        </p:spPr>
        <p:txBody>
          <a:bodyPr>
            <a:normAutofit/>
          </a:bodyPr>
          <a:lstStyle/>
          <a:p>
            <a:pPr marL="114300" indent="-114300"/>
            <a:r>
              <a:rPr lang="en-US" sz="1600" dirty="0"/>
              <a:t>nanoHUB.org is the place for computational nanotechnology research, education, and </a:t>
            </a:r>
            <a:r>
              <a:rPr lang="en-US" sz="1600" dirty="0" smtClean="0"/>
              <a:t>collaboration.</a:t>
            </a:r>
          </a:p>
          <a:p>
            <a:pPr marL="114300" indent="-114300"/>
            <a:r>
              <a:rPr lang="en-US" sz="1600" dirty="0" smtClean="0"/>
              <a:t>nanoHUB </a:t>
            </a:r>
            <a:r>
              <a:rPr lang="en-US" sz="1600" dirty="0"/>
              <a:t>supports collaboration via Workspaces and User </a:t>
            </a:r>
            <a:r>
              <a:rPr lang="en-US" sz="1600" dirty="0" smtClean="0"/>
              <a:t>groups.</a:t>
            </a:r>
            <a:endParaRPr lang="en-US" sz="1600" dirty="0"/>
          </a:p>
          <a:p>
            <a:pPr marL="114300" indent="-114300"/>
            <a:r>
              <a:rPr lang="en-US" sz="1600" dirty="0" smtClean="0"/>
              <a:t>Applications run </a:t>
            </a:r>
            <a:r>
              <a:rPr lang="en-US" sz="1600" dirty="0"/>
              <a:t>in the cloud and are accessed through your web browser. </a:t>
            </a:r>
            <a:endParaRPr lang="en-US" sz="1600" dirty="0" smtClean="0"/>
          </a:p>
          <a:p>
            <a:pPr marL="114300" indent="-114300"/>
            <a:r>
              <a:rPr lang="en-US" sz="1600" dirty="0" smtClean="0"/>
              <a:t>There </a:t>
            </a:r>
            <a:r>
              <a:rPr lang="en-US" sz="1600" dirty="0"/>
              <a:t>are Online Presentations, Courses, Learning Modules, Podcasts, Animations, Teaching Materials, and more to help you learn about the simulation programs and about nanotechnology.</a:t>
            </a:r>
          </a:p>
        </p:txBody>
      </p:sp>
    </p:spTree>
    <p:extLst>
      <p:ext uri="{BB962C8B-B14F-4D97-AF65-F5344CB8AC3E}">
        <p14:creationId xmlns:p14="http://schemas.microsoft.com/office/powerpoint/2010/main" val="25140938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r>
              <a:rPr lang="en-US" dirty="0"/>
              <a:t>InvertNet Cloud </a:t>
            </a:r>
            <a:r>
              <a:rPr lang="en-US" dirty="0" smtClean="0"/>
              <a:t>Infrastructure</a:t>
            </a:r>
            <a:r>
              <a:rPr lang="en-US" dirty="0"/>
              <a:t/>
            </a:r>
            <a:br>
              <a:rPr lang="en-US" dirty="0"/>
            </a:br>
            <a:r>
              <a:rPr lang="en-US" dirty="0" smtClean="0"/>
              <a:t>Medici</a:t>
            </a:r>
            <a:endParaRPr lang="en-US" sz="1600"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26</a:t>
            </a:fld>
            <a:endParaRPr lang="en-US" dirty="0"/>
          </a:p>
        </p:txBody>
      </p:sp>
      <p:grpSp>
        <p:nvGrpSpPr>
          <p:cNvPr id="7" name="Group 6"/>
          <p:cNvGrpSpPr/>
          <p:nvPr/>
        </p:nvGrpSpPr>
        <p:grpSpPr>
          <a:xfrm>
            <a:off x="152400" y="1743075"/>
            <a:ext cx="8829675" cy="4164509"/>
            <a:chOff x="152400" y="1743075"/>
            <a:chExt cx="8829675" cy="4164509"/>
          </a:xfrm>
        </p:grpSpPr>
        <p:pic>
          <p:nvPicPr>
            <p:cNvPr id="3078" name="Picture 6" descr="C:\Users\sobh\Desktop\taxonomy.png"/>
            <p:cNvPicPr>
              <a:picLocks noChangeAspect="1" noChangeArrowheads="1"/>
            </p:cNvPicPr>
            <p:nvPr/>
          </p:nvPicPr>
          <p:blipFill rotWithShape="1">
            <a:blip r:embed="rId3">
              <a:extLst>
                <a:ext uri="{28A0092B-C50C-407E-A947-70E740481C1C}">
                  <a14:useLocalDpi xmlns:a14="http://schemas.microsoft.com/office/drawing/2010/main" val="0"/>
                </a:ext>
              </a:extLst>
            </a:blip>
            <a:srcRect r="54478"/>
            <a:stretch/>
          </p:blipFill>
          <p:spPr bwMode="auto">
            <a:xfrm>
              <a:off x="152400" y="1905000"/>
              <a:ext cx="1361021" cy="372314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650" y="4276194"/>
              <a:ext cx="3714750" cy="145370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sobh\Desktop\medici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1125" y="1743075"/>
              <a:ext cx="3724275" cy="240724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381625" y="1752600"/>
              <a:ext cx="3600450" cy="4154984"/>
            </a:xfrm>
            <a:prstGeom prst="rect">
              <a:avLst/>
            </a:prstGeom>
            <a:solidFill>
              <a:schemeClr val="bg1"/>
            </a:solidFill>
            <a:ln>
              <a:solidFill>
                <a:srgbClr val="FF0000"/>
              </a:solidFill>
            </a:ln>
          </p:spPr>
          <p:txBody>
            <a:bodyPr wrap="square">
              <a:spAutoFit/>
            </a:bodyPr>
            <a:lstStyle/>
            <a:p>
              <a:pPr marL="57150" indent="-57150">
                <a:buFont typeface="Arial" pitchFamily="34" charset="0"/>
                <a:buChar char="•"/>
              </a:pPr>
              <a:r>
                <a:rPr lang="en-US" sz="1200" dirty="0" smtClean="0"/>
                <a:t> drag-and-drop </a:t>
              </a:r>
              <a:r>
                <a:rPr lang="en-US" sz="1200" dirty="0"/>
                <a:t>upload</a:t>
              </a:r>
            </a:p>
            <a:p>
              <a:pPr marL="57150" indent="-57150">
                <a:buFont typeface="Arial" pitchFamily="34" charset="0"/>
                <a:buChar char="•"/>
              </a:pPr>
              <a:r>
                <a:rPr lang="en-US" sz="1200" dirty="0"/>
                <a:t> </a:t>
              </a:r>
              <a:r>
                <a:rPr lang="en-US" sz="1200" dirty="0" smtClean="0"/>
                <a:t>extreme </a:t>
              </a:r>
              <a:r>
                <a:rPr lang="en-US" sz="1200" dirty="0"/>
                <a:t>zoom capabilities</a:t>
              </a:r>
            </a:p>
            <a:p>
              <a:pPr marL="57150" indent="-57150">
                <a:buFont typeface="Arial" pitchFamily="34" charset="0"/>
                <a:buChar char="•"/>
              </a:pPr>
              <a:r>
                <a:rPr lang="en-US" sz="1200" dirty="0"/>
                <a:t> </a:t>
              </a:r>
              <a:r>
                <a:rPr lang="en-US" sz="1200" dirty="0" smtClean="0"/>
                <a:t>automated </a:t>
              </a:r>
              <a:r>
                <a:rPr lang="en-US" sz="1200" dirty="0"/>
                <a:t>metadata extraction</a:t>
              </a:r>
            </a:p>
            <a:p>
              <a:pPr marL="57150" indent="-57150">
                <a:buFont typeface="Arial" pitchFamily="34" charset="0"/>
                <a:buChar char="•"/>
              </a:pPr>
              <a:r>
                <a:rPr lang="en-US" sz="1200" dirty="0"/>
                <a:t> </a:t>
              </a:r>
              <a:r>
                <a:rPr lang="en-US" sz="1200" dirty="0" smtClean="0"/>
                <a:t>collection </a:t>
              </a:r>
              <a:r>
                <a:rPr lang="en-US" sz="1200" dirty="0"/>
                <a:t>creation</a:t>
              </a:r>
            </a:p>
            <a:p>
              <a:pPr marL="57150" indent="-57150">
                <a:buFont typeface="Arial" pitchFamily="34" charset="0"/>
                <a:buChar char="•"/>
              </a:pPr>
              <a:r>
                <a:rPr lang="en-US" sz="1200" dirty="0"/>
                <a:t> </a:t>
              </a:r>
              <a:r>
                <a:rPr lang="en-US" sz="1200" dirty="0" smtClean="0"/>
                <a:t>tagging </a:t>
              </a:r>
              <a:r>
                <a:rPr lang="en-US" sz="1200" dirty="0"/>
                <a:t>and annotation</a:t>
              </a:r>
            </a:p>
            <a:p>
              <a:pPr marL="57150" indent="-57150">
                <a:buFont typeface="Arial" pitchFamily="34" charset="0"/>
                <a:buChar char="•"/>
              </a:pPr>
              <a:r>
                <a:rPr lang="en-US" sz="1200" dirty="0"/>
                <a:t> </a:t>
              </a:r>
              <a:r>
                <a:rPr lang="en-US" sz="1200" dirty="0" smtClean="0"/>
                <a:t>commenting</a:t>
              </a:r>
              <a:endParaRPr lang="en-US" sz="1200" dirty="0"/>
            </a:p>
            <a:p>
              <a:pPr marL="57150" indent="-57150">
                <a:buFont typeface="Arial" pitchFamily="34" charset="0"/>
                <a:buChar char="•"/>
              </a:pPr>
              <a:r>
                <a:rPr lang="en-US" sz="1200" dirty="0"/>
                <a:t> </a:t>
              </a:r>
              <a:r>
                <a:rPr lang="en-US" sz="1200" dirty="0" smtClean="0"/>
                <a:t>preview </a:t>
              </a:r>
              <a:r>
                <a:rPr lang="en-US" sz="1200" dirty="0"/>
                <a:t>and large size image display</a:t>
              </a:r>
            </a:p>
            <a:p>
              <a:pPr marL="57150" indent="-57150">
                <a:buFont typeface="Arial" pitchFamily="34" charset="0"/>
                <a:buChar char="•"/>
              </a:pPr>
              <a:r>
                <a:rPr lang="en-US" sz="1200" dirty="0"/>
                <a:t> </a:t>
              </a:r>
              <a:r>
                <a:rPr lang="en-US" sz="1200" dirty="0" smtClean="0"/>
                <a:t>metadata </a:t>
              </a:r>
              <a:r>
                <a:rPr lang="en-US" sz="1200" dirty="0"/>
                <a:t>search</a:t>
              </a:r>
            </a:p>
            <a:p>
              <a:pPr marL="57150" indent="-57150">
                <a:buFont typeface="Arial" pitchFamily="34" charset="0"/>
                <a:buChar char="•"/>
              </a:pPr>
              <a:r>
                <a:rPr lang="en-US" sz="1200" dirty="0"/>
                <a:t> </a:t>
              </a:r>
              <a:r>
                <a:rPr lang="en-US" sz="1200" dirty="0" smtClean="0"/>
                <a:t>overlay </a:t>
              </a:r>
              <a:r>
                <a:rPr lang="en-US" sz="1200" dirty="0"/>
                <a:t>with Google map if latitude and longitude </a:t>
              </a:r>
              <a:r>
                <a:rPr lang="en-US" sz="1200" dirty="0" smtClean="0"/>
                <a:t>metadata are </a:t>
              </a:r>
              <a:r>
                <a:rPr lang="en-US" sz="1200" dirty="0"/>
                <a:t>embedded in files</a:t>
              </a:r>
            </a:p>
            <a:p>
              <a:pPr marL="57150" indent="-57150">
                <a:buFont typeface="Arial" pitchFamily="34" charset="0"/>
                <a:buChar char="•"/>
              </a:pPr>
              <a:r>
                <a:rPr lang="en-US" sz="1200" dirty="0" smtClean="0"/>
                <a:t> portable </a:t>
              </a:r>
              <a:r>
                <a:rPr lang="en-US" sz="1200" dirty="0"/>
                <a:t>and open representation of data</a:t>
              </a:r>
            </a:p>
            <a:p>
              <a:pPr marL="57150" indent="-57150">
                <a:buFont typeface="Arial" pitchFamily="34" charset="0"/>
                <a:buChar char="•"/>
              </a:pPr>
              <a:r>
                <a:rPr lang="en-US" sz="1200" dirty="0"/>
                <a:t> </a:t>
              </a:r>
              <a:r>
                <a:rPr lang="en-US" sz="1200" dirty="0" smtClean="0"/>
                <a:t>manage </a:t>
              </a:r>
              <a:r>
                <a:rPr lang="en-US" sz="1200" dirty="0"/>
                <a:t>aggregate collections comprised of distributed sub-collections</a:t>
              </a:r>
            </a:p>
            <a:p>
              <a:pPr marL="57150" indent="-57150">
                <a:buFont typeface="Arial" pitchFamily="34" charset="0"/>
                <a:buChar char="•"/>
              </a:pPr>
              <a:r>
                <a:rPr lang="en-US" sz="1200" dirty="0" smtClean="0"/>
                <a:t> provide </a:t>
              </a:r>
              <a:r>
                <a:rPr lang="en-US" sz="1200" dirty="0"/>
                <a:t>global persistent identifiers for resources suitable for citation and the ability to export metadata, provenance, tags, etc. in globally understood standard formats</a:t>
              </a:r>
            </a:p>
            <a:p>
              <a:pPr marL="57150" indent="-57150">
                <a:buFont typeface="Arial" pitchFamily="34" charset="0"/>
                <a:buChar char="•"/>
              </a:pPr>
              <a:r>
                <a:rPr lang="en-US" sz="1200" dirty="0"/>
                <a:t> </a:t>
              </a:r>
              <a:r>
                <a:rPr lang="en-US" sz="1200" dirty="0" smtClean="0"/>
                <a:t>support </a:t>
              </a:r>
              <a:r>
                <a:rPr lang="en-US" sz="1200" dirty="0"/>
                <a:t>simple, incremental ingest through web and desktop interfaces and metadata-based browsing in which resources can be organized and filtered not only by collection but by creator, tag, provenance, </a:t>
              </a:r>
              <a:r>
                <a:rPr lang="en-US" sz="1200" dirty="0" err="1" smtClean="0"/>
                <a:t>etc</a:t>
              </a:r>
              <a:endParaRPr lang="en-US" sz="1200" dirty="0"/>
            </a:p>
          </p:txBody>
        </p:sp>
      </p:grpSp>
    </p:spTree>
    <p:extLst>
      <p:ext uri="{BB962C8B-B14F-4D97-AF65-F5344CB8AC3E}">
        <p14:creationId xmlns:p14="http://schemas.microsoft.com/office/powerpoint/2010/main" val="38408647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1143000"/>
          </a:xfrm>
        </p:spPr>
        <p:txBody>
          <a:bodyPr/>
          <a:lstStyle/>
          <a:p>
            <a:r>
              <a:rPr lang="en-US" dirty="0" smtClean="0"/>
              <a:t>www.InvertNet.org</a:t>
            </a:r>
            <a:endParaRPr lang="en-US" sz="1600"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27</a:t>
            </a:fld>
            <a:endParaRPr lang="en-US" dirty="0"/>
          </a:p>
        </p:txBody>
      </p:sp>
      <p:grpSp>
        <p:nvGrpSpPr>
          <p:cNvPr id="6" name="Group 5"/>
          <p:cNvGrpSpPr/>
          <p:nvPr/>
        </p:nvGrpSpPr>
        <p:grpSpPr>
          <a:xfrm>
            <a:off x="304800" y="1600200"/>
            <a:ext cx="8610600" cy="4267200"/>
            <a:chOff x="76200" y="1600200"/>
            <a:chExt cx="9052560" cy="44196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4314825" cy="4419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600200"/>
              <a:ext cx="4632960" cy="189357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581400"/>
              <a:ext cx="4502656" cy="2133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251586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1143000"/>
          </a:xfrm>
        </p:spPr>
        <p:txBody>
          <a:bodyPr/>
          <a:lstStyle/>
          <a:p>
            <a:r>
              <a:rPr lang="en-US" dirty="0" smtClean="0"/>
              <a:t>Challenges </a:t>
            </a:r>
            <a:endParaRPr lang="en-US" sz="1600"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28</a:t>
            </a:fld>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397978"/>
            <a:ext cx="3200400" cy="25114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34330" y="1777482"/>
            <a:ext cx="3709670" cy="1569660"/>
          </a:xfrm>
          <a:prstGeom prst="rect">
            <a:avLst/>
          </a:prstGeom>
          <a:noFill/>
          <a:ln>
            <a:solidFill>
              <a:srgbClr val="0070C0"/>
            </a:solidFill>
          </a:ln>
        </p:spPr>
        <p:txBody>
          <a:bodyPr wrap="none" rtlCol="0">
            <a:spAutoFit/>
          </a:bodyPr>
          <a:lstStyle/>
          <a:p>
            <a:r>
              <a:rPr lang="en-US" dirty="0" smtClean="0"/>
              <a:t>Storage Private vs. Public</a:t>
            </a:r>
          </a:p>
          <a:p>
            <a:pPr marL="342900" indent="-342900">
              <a:buFont typeface="Arial" pitchFamily="34" charset="0"/>
              <a:buChar char="•"/>
            </a:pPr>
            <a:r>
              <a:rPr lang="en-US" dirty="0" smtClean="0"/>
              <a:t>Redundancy</a:t>
            </a:r>
          </a:p>
          <a:p>
            <a:pPr marL="342900" indent="-342900">
              <a:buFont typeface="Arial" pitchFamily="34" charset="0"/>
              <a:buChar char="•"/>
            </a:pPr>
            <a:r>
              <a:rPr lang="en-US" dirty="0" smtClean="0"/>
              <a:t>Scalability</a:t>
            </a:r>
          </a:p>
          <a:p>
            <a:pPr marL="342900" indent="-342900">
              <a:buFont typeface="Arial" pitchFamily="34" charset="0"/>
              <a:buChar char="•"/>
            </a:pPr>
            <a:r>
              <a:rPr lang="en-US" dirty="0" smtClean="0"/>
              <a:t>High availability</a:t>
            </a:r>
          </a:p>
        </p:txBody>
      </p:sp>
      <p:sp>
        <p:nvSpPr>
          <p:cNvPr id="11" name="TextBox 10"/>
          <p:cNvSpPr txBox="1"/>
          <p:nvPr/>
        </p:nvSpPr>
        <p:spPr>
          <a:xfrm>
            <a:off x="5434330" y="3492398"/>
            <a:ext cx="3203121" cy="830997"/>
          </a:xfrm>
          <a:prstGeom prst="rect">
            <a:avLst/>
          </a:prstGeom>
          <a:noFill/>
          <a:ln>
            <a:solidFill>
              <a:srgbClr val="0070C0"/>
            </a:solidFill>
          </a:ln>
        </p:spPr>
        <p:txBody>
          <a:bodyPr wrap="none" rtlCol="0">
            <a:spAutoFit/>
          </a:bodyPr>
          <a:lstStyle/>
          <a:p>
            <a:r>
              <a:rPr lang="en-US" dirty="0" smtClean="0"/>
              <a:t>Network:</a:t>
            </a:r>
          </a:p>
          <a:p>
            <a:pPr marL="342900" indent="-342900">
              <a:buFont typeface="Arial" pitchFamily="34" charset="0"/>
              <a:buChar char="•"/>
            </a:pPr>
            <a:r>
              <a:rPr lang="en-US" dirty="0" smtClean="0"/>
              <a:t>Bandwidth Provider</a:t>
            </a:r>
          </a:p>
        </p:txBody>
      </p:sp>
      <p:sp>
        <p:nvSpPr>
          <p:cNvPr id="6" name="TextBox 5"/>
          <p:cNvSpPr txBox="1"/>
          <p:nvPr/>
        </p:nvSpPr>
        <p:spPr>
          <a:xfrm>
            <a:off x="3886200" y="2703730"/>
            <a:ext cx="1350050" cy="461665"/>
          </a:xfrm>
          <a:prstGeom prst="rect">
            <a:avLst/>
          </a:prstGeom>
          <a:noFill/>
          <a:ln>
            <a:solidFill>
              <a:srgbClr val="FF0000"/>
            </a:solidFill>
          </a:ln>
        </p:spPr>
        <p:txBody>
          <a:bodyPr wrap="none" rtlCol="0">
            <a:spAutoFit/>
          </a:bodyPr>
          <a:lstStyle/>
          <a:p>
            <a:r>
              <a:rPr lang="en-US" dirty="0" smtClean="0"/>
              <a:t>1 gigabit</a:t>
            </a:r>
            <a:endParaRPr lang="en-US" dirty="0"/>
          </a:p>
        </p:txBody>
      </p:sp>
      <p:cxnSp>
        <p:nvCxnSpPr>
          <p:cNvPr id="9" name="Elbow Connector 8"/>
          <p:cNvCxnSpPr>
            <a:stCxn id="6" idx="1"/>
          </p:cNvCxnSpPr>
          <p:nvPr/>
        </p:nvCxnSpPr>
        <p:spPr bwMode="auto">
          <a:xfrm rot="10800000" flipV="1">
            <a:off x="3505200" y="2934562"/>
            <a:ext cx="381000" cy="301613"/>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4561225" y="2283678"/>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p:nvPr/>
        </p:nvSpPr>
        <p:spPr>
          <a:xfrm>
            <a:off x="3800440" y="1783912"/>
            <a:ext cx="1521570" cy="461665"/>
          </a:xfrm>
          <a:prstGeom prst="rect">
            <a:avLst/>
          </a:prstGeom>
          <a:ln>
            <a:solidFill>
              <a:srgbClr val="0070C0"/>
            </a:solidFill>
          </a:ln>
        </p:spPr>
        <p:txBody>
          <a:bodyPr wrap="none">
            <a:spAutoFit/>
          </a:bodyPr>
          <a:lstStyle/>
          <a:p>
            <a:r>
              <a:rPr lang="en-US" dirty="0" smtClean="0"/>
              <a:t>10 </a:t>
            </a:r>
            <a:r>
              <a:rPr lang="en-US" dirty="0"/>
              <a:t>gigabit</a:t>
            </a:r>
          </a:p>
        </p:txBody>
      </p:sp>
      <p:cxnSp>
        <p:nvCxnSpPr>
          <p:cNvPr id="22" name="Straight Arrow Connector 21"/>
          <p:cNvCxnSpPr/>
          <p:nvPr/>
        </p:nvCxnSpPr>
        <p:spPr bwMode="auto">
          <a:xfrm flipH="1" flipV="1">
            <a:off x="1295400" y="4379178"/>
            <a:ext cx="5334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1295400" y="5064978"/>
            <a:ext cx="3249608" cy="461665"/>
          </a:xfrm>
          <a:prstGeom prst="rect">
            <a:avLst/>
          </a:prstGeom>
          <a:noFill/>
          <a:ln>
            <a:solidFill>
              <a:srgbClr val="FF0000"/>
            </a:solidFill>
          </a:ln>
        </p:spPr>
        <p:txBody>
          <a:bodyPr wrap="none" rtlCol="0">
            <a:spAutoFit/>
          </a:bodyPr>
          <a:lstStyle/>
          <a:p>
            <a:r>
              <a:rPr lang="en-US" dirty="0" smtClean="0"/>
              <a:t>0.1 gigabit (100 Mbps)</a:t>
            </a:r>
            <a:endParaRPr lang="en-US" dirty="0"/>
          </a:p>
        </p:txBody>
      </p:sp>
      <p:sp>
        <p:nvSpPr>
          <p:cNvPr id="31" name="TextBox 30"/>
          <p:cNvSpPr txBox="1"/>
          <p:nvPr/>
        </p:nvSpPr>
        <p:spPr>
          <a:xfrm>
            <a:off x="4800600" y="4695825"/>
            <a:ext cx="4326826" cy="1200329"/>
          </a:xfrm>
          <a:prstGeom prst="rect">
            <a:avLst/>
          </a:prstGeom>
          <a:noFill/>
          <a:ln>
            <a:solidFill>
              <a:srgbClr val="0070C0"/>
            </a:solidFill>
          </a:ln>
        </p:spPr>
        <p:txBody>
          <a:bodyPr wrap="none" rtlCol="0">
            <a:spAutoFit/>
          </a:bodyPr>
          <a:lstStyle/>
          <a:p>
            <a:r>
              <a:rPr lang="en-US" dirty="0" smtClean="0"/>
              <a:t>Stitching (raw images) moved </a:t>
            </a:r>
          </a:p>
          <a:p>
            <a:r>
              <a:rPr lang="en-US" dirty="0" smtClean="0"/>
              <a:t>to client side to avoid network </a:t>
            </a:r>
          </a:p>
          <a:p>
            <a:r>
              <a:rPr lang="en-US" dirty="0" smtClean="0"/>
              <a:t>bottlenecks</a:t>
            </a:r>
          </a:p>
        </p:txBody>
      </p:sp>
      <p:cxnSp>
        <p:nvCxnSpPr>
          <p:cNvPr id="29" name="Straight Arrow Connector 28"/>
          <p:cNvCxnSpPr>
            <a:stCxn id="27" idx="3"/>
            <a:endCxn id="31" idx="1"/>
          </p:cNvCxnSpPr>
          <p:nvPr/>
        </p:nvCxnSpPr>
        <p:spPr bwMode="auto">
          <a:xfrm>
            <a:off x="4545008" y="5295811"/>
            <a:ext cx="255592" cy="17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26013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Us</a:t>
            </a:r>
            <a:endParaRPr lang="en-US" dirty="0"/>
          </a:p>
        </p:txBody>
      </p:sp>
      <p:sp>
        <p:nvSpPr>
          <p:cNvPr id="3" name="Content Placeholder 2"/>
          <p:cNvSpPr>
            <a:spLocks noGrp="1"/>
          </p:cNvSpPr>
          <p:nvPr>
            <p:ph idx="1"/>
          </p:nvPr>
        </p:nvSpPr>
        <p:spPr>
          <a:xfrm>
            <a:off x="2276475" y="5715000"/>
            <a:ext cx="4724400" cy="371475"/>
          </a:xfrm>
        </p:spPr>
        <p:txBody>
          <a:bodyPr>
            <a:normAutofit/>
          </a:bodyPr>
          <a:lstStyle/>
          <a:p>
            <a:pPr marL="0" indent="0">
              <a:buNone/>
            </a:pPr>
            <a:r>
              <a:rPr lang="en-US" sz="1800" dirty="0" smtClean="0">
                <a:solidFill>
                  <a:srgbClr val="0070C0"/>
                </a:solidFill>
              </a:rPr>
              <a:t>Registration is open to all and available now! </a:t>
            </a:r>
            <a:endParaRPr lang="en-US" sz="1800" dirty="0">
              <a:solidFill>
                <a:srgbClr val="0070C0"/>
              </a:solidFill>
            </a:endParaRPr>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29</a:t>
            </a:fld>
            <a:endParaRPr lang="en-US" dirty="0"/>
          </a:p>
        </p:txBody>
      </p:sp>
      <p:grpSp>
        <p:nvGrpSpPr>
          <p:cNvPr id="7" name="Group 6"/>
          <p:cNvGrpSpPr/>
          <p:nvPr/>
        </p:nvGrpSpPr>
        <p:grpSpPr>
          <a:xfrm>
            <a:off x="333375" y="1379483"/>
            <a:ext cx="8610600" cy="4267200"/>
            <a:chOff x="76200" y="1600200"/>
            <a:chExt cx="9052561" cy="4419599"/>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4314826" cy="441959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600200"/>
              <a:ext cx="4632961" cy="189356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581400"/>
              <a:ext cx="4502656" cy="2133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Footer Placeholder 2"/>
          <p:cNvSpPr>
            <a:spLocks noGrp="1"/>
          </p:cNvSpPr>
          <p:nvPr>
            <p:ph type="ftr" sz="quarter" idx="11"/>
          </p:nvPr>
        </p:nvSpPr>
        <p:spPr>
          <a:xfrm>
            <a:off x="2362200" y="6248400"/>
            <a:ext cx="3657600" cy="457200"/>
          </a:xfrm>
        </p:spPr>
        <p:txBody>
          <a:bodyPr/>
          <a:lstStyle/>
          <a:p>
            <a:pPr marL="0" indent="0" algn="ctr">
              <a:buNone/>
            </a:pPr>
            <a:r>
              <a:rPr lang="en-US" dirty="0" smtClean="0"/>
              <a:t>HUB Summit 2011</a:t>
            </a:r>
            <a:endParaRPr lang="en-US" dirty="0"/>
          </a:p>
        </p:txBody>
      </p:sp>
    </p:spTree>
    <p:extLst>
      <p:ext uri="{BB962C8B-B14F-4D97-AF65-F5344CB8AC3E}">
        <p14:creationId xmlns:p14="http://schemas.microsoft.com/office/powerpoint/2010/main" val="42164959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ADBC Goals</a:t>
            </a:r>
            <a:endParaRPr lang="en-US" dirty="0"/>
          </a:p>
        </p:txBody>
      </p:sp>
      <p:sp>
        <p:nvSpPr>
          <p:cNvPr id="3" name="Content Placeholder 2"/>
          <p:cNvSpPr>
            <a:spLocks noGrp="1"/>
          </p:cNvSpPr>
          <p:nvPr>
            <p:ph idx="1"/>
          </p:nvPr>
        </p:nvSpPr>
        <p:spPr>
          <a:xfrm>
            <a:off x="685800" y="1828800"/>
            <a:ext cx="7772400" cy="2438400"/>
          </a:xfrm>
        </p:spPr>
        <p:txBody>
          <a:bodyPr>
            <a:normAutofit fontScale="85000" lnSpcReduction="20000"/>
          </a:bodyPr>
          <a:lstStyle/>
          <a:p>
            <a:r>
              <a:rPr lang="en-US" sz="2800" dirty="0"/>
              <a:t>D</a:t>
            </a:r>
            <a:r>
              <a:rPr lang="en-US" sz="2800" dirty="0" smtClean="0"/>
              <a:t>igitize 1 billion specimens in 10 years for $100 million ($0.10/specimen)</a:t>
            </a:r>
          </a:p>
          <a:p>
            <a:endParaRPr lang="en-US" sz="2800" dirty="0" smtClean="0"/>
          </a:p>
          <a:p>
            <a:r>
              <a:rPr lang="en-US" sz="2800" dirty="0"/>
              <a:t>B</a:t>
            </a:r>
            <a:r>
              <a:rPr lang="en-US" sz="2800" dirty="0" smtClean="0"/>
              <a:t>uild Thematic Collection Networks (TCNs) to address specific research goals</a:t>
            </a:r>
          </a:p>
          <a:p>
            <a:endParaRPr lang="en-US" sz="2800" dirty="0" smtClean="0"/>
          </a:p>
          <a:p>
            <a:r>
              <a:rPr lang="en-US" sz="2800" dirty="0" smtClean="0"/>
              <a:t>Link TCNs under national HUB</a:t>
            </a:r>
            <a:endParaRPr lang="en-US" sz="2800"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3</a:t>
            </a:fld>
            <a:endParaRPr lang="en-US" dirty="0"/>
          </a:p>
        </p:txBody>
      </p:sp>
    </p:spTree>
    <p:extLst>
      <p:ext uri="{BB962C8B-B14F-4D97-AF65-F5344CB8AC3E}">
        <p14:creationId xmlns:p14="http://schemas.microsoft.com/office/powerpoint/2010/main" val="12235104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dirty="0"/>
              <a:t>Acknowledgements</a:t>
            </a:r>
          </a:p>
        </p:txBody>
      </p:sp>
      <p:sp>
        <p:nvSpPr>
          <p:cNvPr id="14339" name="Rectangle 3"/>
          <p:cNvSpPr>
            <a:spLocks noGrp="1" noChangeArrowheads="1"/>
          </p:cNvSpPr>
          <p:nvPr>
            <p:ph type="subTitle" idx="1"/>
          </p:nvPr>
        </p:nvSpPr>
        <p:spPr>
          <a:xfrm>
            <a:off x="685800" y="1981200"/>
            <a:ext cx="7848600" cy="3543300"/>
          </a:xfrm>
        </p:spPr>
        <p:txBody>
          <a:bodyPr/>
          <a:lstStyle/>
          <a:p>
            <a:pPr indent="-457200" algn="l"/>
            <a:r>
              <a:rPr lang="en-US" sz="2800" dirty="0" smtClean="0"/>
              <a:t>Collaborators: J. Hart, N. </a:t>
            </a:r>
            <a:r>
              <a:rPr lang="en-US" sz="2800" dirty="0" err="1" smtClean="0"/>
              <a:t>Sobh</a:t>
            </a:r>
            <a:r>
              <a:rPr lang="en-US" sz="2800" dirty="0" smtClean="0"/>
              <a:t>, O. </a:t>
            </a:r>
            <a:r>
              <a:rPr lang="en-US" sz="2800" dirty="0" err="1" smtClean="0"/>
              <a:t>Sobh</a:t>
            </a:r>
            <a:r>
              <a:rPr lang="en-US" sz="2800" dirty="0" smtClean="0"/>
              <a:t>, D. Raila, U. Ravaioli, C. Taylor, A. Cognato, G. Courtney, J. Holland, R. Holzenthal, P. Tinerella, P. Johnson, H. </a:t>
            </a:r>
            <a:r>
              <a:rPr lang="en-US" sz="2800" dirty="0" err="1" smtClean="0"/>
              <a:t>Klompen</a:t>
            </a:r>
            <a:r>
              <a:rPr lang="en-US" sz="2800" dirty="0" smtClean="0"/>
              <a:t>, M. Daly, J. Rawlins, R. Davidson, J. </a:t>
            </a:r>
            <a:r>
              <a:rPr lang="en-US" sz="2800" dirty="0" err="1" smtClean="0"/>
              <a:t>Fetzner</a:t>
            </a:r>
            <a:r>
              <a:rPr lang="en-US" sz="2800" dirty="0" smtClean="0"/>
              <a:t>, D. Rider, G. </a:t>
            </a:r>
            <a:r>
              <a:rPr lang="en-US" sz="2800" dirty="0" err="1" smtClean="0"/>
              <a:t>Fauske</a:t>
            </a:r>
            <a:r>
              <a:rPr lang="en-US" sz="2800" dirty="0" smtClean="0"/>
              <a:t>, A. Short, R. Sites, D. Young, J. </a:t>
            </a:r>
            <a:r>
              <a:rPr lang="en-US" sz="2800" dirty="0" err="1" smtClean="0"/>
              <a:t>Zaspel</a:t>
            </a:r>
            <a:r>
              <a:rPr lang="en-US" sz="2800" dirty="0" smtClean="0"/>
              <a:t>, G. </a:t>
            </a:r>
            <a:r>
              <a:rPr lang="en-US" sz="2800" dirty="0" err="1" smtClean="0"/>
              <a:t>Zolnerowich</a:t>
            </a:r>
            <a:endParaRPr lang="en-US" sz="2800" dirty="0"/>
          </a:p>
          <a:p>
            <a:pPr indent="-457200" algn="l"/>
            <a:r>
              <a:rPr lang="en-US" sz="2800" dirty="0" smtClean="0"/>
              <a:t>Funding: NSF </a:t>
            </a:r>
            <a:r>
              <a:rPr lang="en-US" sz="2800" dirty="0"/>
              <a:t>ADBC program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152322"/>
            <a:ext cx="3257550" cy="62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InvertNet Rationale</a:t>
            </a:r>
            <a:endParaRPr lang="en-US" dirty="0"/>
          </a:p>
        </p:txBody>
      </p:sp>
      <p:sp>
        <p:nvSpPr>
          <p:cNvPr id="3" name="Content Placeholder 2"/>
          <p:cNvSpPr>
            <a:spLocks noGrp="1"/>
          </p:cNvSpPr>
          <p:nvPr>
            <p:ph idx="1"/>
          </p:nvPr>
        </p:nvSpPr>
        <p:spPr>
          <a:xfrm>
            <a:off x="685800" y="1295400"/>
            <a:ext cx="7772400" cy="4419600"/>
          </a:xfrm>
        </p:spPr>
        <p:txBody>
          <a:bodyPr>
            <a:normAutofit fontScale="85000" lnSpcReduction="20000"/>
          </a:bodyPr>
          <a:lstStyle/>
          <a:p>
            <a:r>
              <a:rPr lang="en-US" dirty="0"/>
              <a:t>V</a:t>
            </a:r>
            <a:r>
              <a:rPr lang="en-US" dirty="0" smtClean="0"/>
              <a:t>ast majority of specimens in U.S. collections are invertebrates</a:t>
            </a:r>
          </a:p>
          <a:p>
            <a:pPr lvl="1"/>
            <a:r>
              <a:rPr lang="en-US" dirty="0" smtClean="0"/>
              <a:t>primarily insects and related arthropods</a:t>
            </a:r>
          </a:p>
          <a:p>
            <a:pPr lvl="1"/>
            <a:r>
              <a:rPr lang="en-US" dirty="0"/>
              <a:t>l</a:t>
            </a:r>
            <a:r>
              <a:rPr lang="en-US" dirty="0" smtClean="0"/>
              <a:t>ess than 5% available online</a:t>
            </a:r>
          </a:p>
          <a:p>
            <a:pPr lvl="1"/>
            <a:r>
              <a:rPr lang="en-US" dirty="0" smtClean="0"/>
              <a:t>only label data usually provided</a:t>
            </a:r>
          </a:p>
          <a:p>
            <a:r>
              <a:rPr lang="en-US" dirty="0"/>
              <a:t>M</a:t>
            </a:r>
            <a:r>
              <a:rPr lang="en-US" dirty="0" smtClean="0"/>
              <a:t>ost invertebrate biodiversity research is specimen-based</a:t>
            </a:r>
          </a:p>
          <a:p>
            <a:pPr lvl="1"/>
            <a:r>
              <a:rPr lang="en-US" dirty="0" smtClean="0"/>
              <a:t>all knowledge of many species is embodied in collections</a:t>
            </a:r>
          </a:p>
          <a:p>
            <a:r>
              <a:rPr lang="en-US" dirty="0"/>
              <a:t>E</a:t>
            </a:r>
            <a:r>
              <a:rPr lang="en-US" dirty="0" smtClean="0"/>
              <a:t>xisting digitization methods are inadequate</a:t>
            </a:r>
          </a:p>
          <a:p>
            <a:pPr lvl="1"/>
            <a:r>
              <a:rPr lang="en-US" dirty="0"/>
              <a:t>s</a:t>
            </a:r>
            <a:r>
              <a:rPr lang="en-US" dirty="0" smtClean="0"/>
              <a:t>low and expensive ($1+ per specimen)</a:t>
            </a:r>
          </a:p>
          <a:p>
            <a:pPr lvl="1"/>
            <a:r>
              <a:rPr lang="en-US" dirty="0" smtClean="0"/>
              <a:t>risk of damage to specimens from handling</a:t>
            </a:r>
          </a:p>
          <a:p>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4</a:t>
            </a:fld>
            <a:endParaRPr lang="en-US" dirty="0"/>
          </a:p>
        </p:txBody>
      </p:sp>
    </p:spTree>
    <p:extLst>
      <p:ext uri="{BB962C8B-B14F-4D97-AF65-F5344CB8AC3E}">
        <p14:creationId xmlns:p14="http://schemas.microsoft.com/office/powerpoint/2010/main" val="7298547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InvertNet Goals</a:t>
            </a:r>
            <a:endParaRPr lang="en-US" dirty="0"/>
          </a:p>
        </p:txBody>
      </p:sp>
      <p:sp>
        <p:nvSpPr>
          <p:cNvPr id="3" name="Content Placeholder 2"/>
          <p:cNvSpPr>
            <a:spLocks noGrp="1"/>
          </p:cNvSpPr>
          <p:nvPr>
            <p:ph idx="1"/>
          </p:nvPr>
        </p:nvSpPr>
        <p:spPr>
          <a:xfrm>
            <a:off x="685800" y="1524000"/>
            <a:ext cx="7772400" cy="4800600"/>
          </a:xfrm>
        </p:spPr>
        <p:txBody>
          <a:bodyPr>
            <a:normAutofit fontScale="70000" lnSpcReduction="20000"/>
          </a:bodyPr>
          <a:lstStyle/>
          <a:p>
            <a:r>
              <a:rPr lang="en-US" dirty="0" smtClean="0"/>
              <a:t>Digitize all holdings of 22 </a:t>
            </a:r>
            <a:r>
              <a:rPr lang="en-US" dirty="0" err="1" smtClean="0"/>
              <a:t>midwestern</a:t>
            </a:r>
            <a:r>
              <a:rPr lang="en-US" dirty="0" smtClean="0"/>
              <a:t> arthropod collections (50 million + specimens)</a:t>
            </a:r>
          </a:p>
          <a:p>
            <a:pPr lvl="1"/>
            <a:r>
              <a:rPr lang="en-US" dirty="0" smtClean="0"/>
              <a:t>Specimen images and metadata (label info)</a:t>
            </a:r>
          </a:p>
          <a:p>
            <a:pPr lvl="1"/>
            <a:r>
              <a:rPr lang="en-US" dirty="0" smtClean="0"/>
              <a:t>Drawers, vials, slides</a:t>
            </a:r>
          </a:p>
          <a:p>
            <a:pPr lvl="1"/>
            <a:r>
              <a:rPr lang="en-US" dirty="0" smtClean="0"/>
              <a:t>Advanced imaging (including 3D)</a:t>
            </a:r>
          </a:p>
          <a:p>
            <a:pPr lvl="1"/>
            <a:r>
              <a:rPr lang="en-US" dirty="0" smtClean="0"/>
              <a:t>Best quality at reasonable cost (~$0.10/specimen)</a:t>
            </a:r>
          </a:p>
          <a:p>
            <a:r>
              <a:rPr lang="en-US" dirty="0" smtClean="0"/>
              <a:t>Provide access to images and other data via online virtual museum</a:t>
            </a:r>
          </a:p>
          <a:p>
            <a:pPr lvl="1"/>
            <a:r>
              <a:rPr lang="en-US" dirty="0" err="1" smtClean="0"/>
              <a:t>browsable</a:t>
            </a:r>
            <a:r>
              <a:rPr lang="en-US" dirty="0" smtClean="0"/>
              <a:t>/searchable/</a:t>
            </a:r>
            <a:r>
              <a:rPr lang="en-US" dirty="0" err="1" smtClean="0"/>
              <a:t>zoomable</a:t>
            </a:r>
            <a:r>
              <a:rPr lang="en-US" dirty="0" smtClean="0"/>
              <a:t> web interface</a:t>
            </a:r>
          </a:p>
          <a:p>
            <a:pPr lvl="1"/>
            <a:r>
              <a:rPr lang="en-US" dirty="0" smtClean="0"/>
              <a:t>link to other data providers (GBIF, national ADBC HUB, etc.)</a:t>
            </a:r>
          </a:p>
          <a:p>
            <a:r>
              <a:rPr lang="en-US" dirty="0" smtClean="0"/>
              <a:t>Provide platform for research and development of additional tools and resources</a:t>
            </a:r>
          </a:p>
          <a:p>
            <a:pPr lvl="1"/>
            <a:r>
              <a:rPr lang="en-US" dirty="0" smtClean="0"/>
              <a:t>Data mining and analysis</a:t>
            </a:r>
          </a:p>
          <a:p>
            <a:pPr lvl="1"/>
            <a:r>
              <a:rPr lang="en-US" dirty="0" smtClean="0"/>
              <a:t>Community building, collaboration, and support</a:t>
            </a:r>
          </a:p>
          <a:p>
            <a:pPr lvl="1"/>
            <a:r>
              <a:rPr lang="en-US" dirty="0" smtClean="0"/>
              <a:t>Education, outreach, and reference</a:t>
            </a:r>
          </a:p>
          <a:p>
            <a:pPr lvl="1"/>
            <a:endParaRPr lang="en-US" dirty="0" smtClean="0"/>
          </a:p>
          <a:p>
            <a:endParaRPr lang="en-US" dirty="0" smtClean="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5</a:t>
            </a:fld>
            <a:endParaRPr lang="en-US" dirty="0"/>
          </a:p>
        </p:txBody>
      </p:sp>
    </p:spTree>
    <p:extLst>
      <p:ext uri="{BB962C8B-B14F-4D97-AF65-F5344CB8AC3E}">
        <p14:creationId xmlns:p14="http://schemas.microsoft.com/office/powerpoint/2010/main" val="15875690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InvertNet UIUC Team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Chris Dietrich – Director</a:t>
            </a:r>
          </a:p>
          <a:p>
            <a:pPr lvl="1"/>
            <a:r>
              <a:rPr lang="en-US" dirty="0"/>
              <a:t>Systematic Entomologist</a:t>
            </a:r>
            <a:endParaRPr lang="en-US" dirty="0" smtClean="0"/>
          </a:p>
          <a:p>
            <a:r>
              <a:rPr lang="en-US" dirty="0" smtClean="0"/>
              <a:t>John Hart – CoPI</a:t>
            </a:r>
            <a:endParaRPr lang="en-US" dirty="0"/>
          </a:p>
          <a:p>
            <a:pPr lvl="1"/>
            <a:r>
              <a:rPr lang="en-US" dirty="0" smtClean="0"/>
              <a:t>Computer Science - Graphics</a:t>
            </a:r>
          </a:p>
          <a:p>
            <a:r>
              <a:rPr lang="en-US" dirty="0" smtClean="0"/>
              <a:t>Nahil Sobh – CoPI</a:t>
            </a:r>
          </a:p>
          <a:p>
            <a:pPr lvl="1"/>
            <a:r>
              <a:rPr lang="en-US" dirty="0"/>
              <a:t>Computational Multiscale Nanosystems</a:t>
            </a:r>
            <a:endParaRPr lang="en-US" dirty="0" smtClean="0"/>
          </a:p>
          <a:p>
            <a:r>
              <a:rPr lang="en-US" dirty="0" smtClean="0"/>
              <a:t>Umberto Ravaioli – CoPI</a:t>
            </a:r>
          </a:p>
          <a:p>
            <a:pPr lvl="1"/>
            <a:r>
              <a:rPr lang="en-US" dirty="0"/>
              <a:t>Computational Multiscale </a:t>
            </a:r>
            <a:r>
              <a:rPr lang="en-US" dirty="0" smtClean="0"/>
              <a:t>Nanosystems</a:t>
            </a:r>
          </a:p>
          <a:p>
            <a:r>
              <a:rPr lang="en-US" dirty="0" smtClean="0"/>
              <a:t>David Raila – Senior Collaborator</a:t>
            </a:r>
          </a:p>
          <a:p>
            <a:pPr lvl="1"/>
            <a:r>
              <a:rPr lang="en-US" dirty="0" smtClean="0"/>
              <a:t>Computer Science – Sr. Research Programmer</a:t>
            </a:r>
          </a:p>
          <a:p>
            <a:r>
              <a:rPr lang="en-US" dirty="0" smtClean="0"/>
              <a:t>Others</a:t>
            </a:r>
          </a:p>
          <a:p>
            <a:pPr lvl="1"/>
            <a:r>
              <a:rPr lang="en-US" dirty="0" smtClean="0"/>
              <a:t>Programmers, </a:t>
            </a:r>
            <a:r>
              <a:rPr lang="en-US" dirty="0"/>
              <a:t>r</a:t>
            </a:r>
            <a:r>
              <a:rPr lang="en-US" dirty="0" smtClean="0"/>
              <a:t>esearch </a:t>
            </a:r>
            <a:r>
              <a:rPr lang="en-US" dirty="0"/>
              <a:t>a</a:t>
            </a:r>
            <a:r>
              <a:rPr lang="en-US" dirty="0" smtClean="0"/>
              <a:t>ssistants, hourlies</a:t>
            </a:r>
          </a:p>
          <a:p>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6</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87951" y="1524000"/>
            <a:ext cx="903249" cy="115615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5089"/>
          <a:stretch/>
        </p:blipFill>
        <p:spPr>
          <a:xfrm>
            <a:off x="5562600" y="2209800"/>
            <a:ext cx="903557" cy="1156159"/>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210" t="5003" r="12794"/>
          <a:stretch/>
        </p:blipFill>
        <p:spPr bwMode="auto">
          <a:xfrm>
            <a:off x="6200775" y="2727439"/>
            <a:ext cx="800100" cy="109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0448" y="3365959"/>
            <a:ext cx="802889" cy="1156159"/>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7251" r="10945"/>
          <a:stretch/>
        </p:blipFill>
        <p:spPr>
          <a:xfrm>
            <a:off x="7467600" y="4124325"/>
            <a:ext cx="790575" cy="1096444"/>
          </a:xfrm>
          <a:prstGeom prst="rect">
            <a:avLst/>
          </a:prstGeom>
        </p:spPr>
      </p:pic>
    </p:spTree>
    <p:extLst>
      <p:ext uri="{BB962C8B-B14F-4D97-AF65-F5344CB8AC3E}">
        <p14:creationId xmlns:p14="http://schemas.microsoft.com/office/powerpoint/2010/main" val="22976541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r>
              <a:rPr lang="en-US" dirty="0" smtClean="0"/>
              <a:t>InvertNet Collaborating Curators</a:t>
            </a:r>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7</a:t>
            </a:fld>
            <a:endParaRPr lang="en-US" dirty="0"/>
          </a:p>
        </p:txBody>
      </p:sp>
      <p:pic>
        <p:nvPicPr>
          <p:cNvPr id="7" name="Picture 6" descr="9aa7e94e8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051300"/>
            <a:ext cx="1514435" cy="1206500"/>
          </a:xfrm>
          <a:prstGeom prst="rect">
            <a:avLst/>
          </a:prstGeom>
        </p:spPr>
      </p:pic>
      <p:pic>
        <p:nvPicPr>
          <p:cNvPr id="8" name="Picture 7" descr="Cogna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914400"/>
            <a:ext cx="1305278" cy="1409700"/>
          </a:xfrm>
          <a:prstGeom prst="rect">
            <a:avLst/>
          </a:prstGeom>
        </p:spPr>
      </p:pic>
      <p:pic>
        <p:nvPicPr>
          <p:cNvPr id="13" name="Picture 12" descr="G@Okoeke.previe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3492" y="914400"/>
            <a:ext cx="1118473" cy="1676400"/>
          </a:xfrm>
          <a:prstGeom prst="rect">
            <a:avLst/>
          </a:prstGeom>
        </p:spPr>
      </p:pic>
      <p:pic>
        <p:nvPicPr>
          <p:cNvPr id="14" name="Picture 13" descr="Holland_Jeff.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914400"/>
            <a:ext cx="1198880" cy="1498600"/>
          </a:xfrm>
          <a:prstGeom prst="rect">
            <a:avLst/>
          </a:prstGeom>
        </p:spPr>
      </p:pic>
      <p:pic>
        <p:nvPicPr>
          <p:cNvPr id="15" name="Picture 14" descr="klompen.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0" y="2667000"/>
            <a:ext cx="1257300" cy="1257300"/>
          </a:xfrm>
          <a:prstGeom prst="rect">
            <a:avLst/>
          </a:prstGeom>
        </p:spPr>
      </p:pic>
      <p:pic>
        <p:nvPicPr>
          <p:cNvPr id="16" name="Picture 15" descr="meg3.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3200" y="2438400"/>
            <a:ext cx="1231900" cy="1524000"/>
          </a:xfrm>
          <a:prstGeom prst="rect">
            <a:avLst/>
          </a:prstGeom>
        </p:spPr>
      </p:pic>
      <p:pic>
        <p:nvPicPr>
          <p:cNvPr id="17" name="Picture 16" descr="PaulJohnsonentomologist.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3800" y="2667000"/>
            <a:ext cx="1495951" cy="1219200"/>
          </a:xfrm>
          <a:prstGeom prst="rect">
            <a:avLst/>
          </a:prstGeom>
        </p:spPr>
      </p:pic>
      <p:pic>
        <p:nvPicPr>
          <p:cNvPr id="18" name="Picture 17" descr="Ralph.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6512" y="914400"/>
            <a:ext cx="1237488" cy="1828800"/>
          </a:xfrm>
          <a:prstGeom prst="rect">
            <a:avLst/>
          </a:prstGeom>
        </p:spPr>
      </p:pic>
      <p:pic>
        <p:nvPicPr>
          <p:cNvPr id="19" name="Picture 18" descr="rawlin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97504" y="2514600"/>
            <a:ext cx="1246496" cy="1518459"/>
          </a:xfrm>
          <a:prstGeom prst="rect">
            <a:avLst/>
          </a:prstGeom>
        </p:spPr>
      </p:pic>
      <p:pic>
        <p:nvPicPr>
          <p:cNvPr id="20" name="Picture 19" descr="shortcollecting.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34000" y="4038600"/>
            <a:ext cx="1103947" cy="1447799"/>
          </a:xfrm>
          <a:prstGeom prst="rect">
            <a:avLst/>
          </a:prstGeom>
        </p:spPr>
      </p:pic>
      <p:pic>
        <p:nvPicPr>
          <p:cNvPr id="21" name="Picture 20" descr="sit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53200" y="4038600"/>
            <a:ext cx="1123950" cy="1498600"/>
          </a:xfrm>
          <a:prstGeom prst="rect">
            <a:avLst/>
          </a:prstGeom>
        </p:spPr>
      </p:pic>
      <p:pic>
        <p:nvPicPr>
          <p:cNvPr id="22" name="Picture 21" descr="young.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2400" y="4114800"/>
            <a:ext cx="1295400" cy="1295400"/>
          </a:xfrm>
          <a:prstGeom prst="rect">
            <a:avLst/>
          </a:prstGeom>
        </p:spPr>
      </p:pic>
      <p:pic>
        <p:nvPicPr>
          <p:cNvPr id="23" name="Picture 22" descr="zolnero.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10200" y="5562600"/>
            <a:ext cx="953722" cy="1181100"/>
          </a:xfrm>
          <a:prstGeom prst="rect">
            <a:avLst/>
          </a:prstGeom>
        </p:spPr>
      </p:pic>
      <p:pic>
        <p:nvPicPr>
          <p:cNvPr id="24" name="Picture 23" descr="sa-zaspel.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91000" y="5334000"/>
            <a:ext cx="876300" cy="1450682"/>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2260405457"/>
              </p:ext>
            </p:extLst>
          </p:nvPr>
        </p:nvGraphicFramePr>
        <p:xfrm>
          <a:off x="304800" y="1066800"/>
          <a:ext cx="3276600" cy="5225700"/>
        </p:xfrm>
        <a:graphic>
          <a:graphicData uri="http://schemas.openxmlformats.org/drawingml/2006/table">
            <a:tbl>
              <a:tblPr firstRow="1" bandRow="1">
                <a:tableStyleId>{5C22544A-7EE6-4342-B048-85BDC9FD1C3A}</a:tableStyleId>
              </a:tblPr>
              <a:tblGrid>
                <a:gridCol w="1828800"/>
                <a:gridCol w="1447800"/>
              </a:tblGrid>
              <a:tr h="328679">
                <a:tc>
                  <a:txBody>
                    <a:bodyPr/>
                    <a:lstStyle/>
                    <a:p>
                      <a:pPr algn="ctr"/>
                      <a:r>
                        <a:rPr lang="en-US" sz="1200" dirty="0" smtClean="0">
                          <a:solidFill>
                            <a:srgbClr val="000000"/>
                          </a:solidFill>
                          <a:latin typeface="Arial" pitchFamily="34" charset="0"/>
                        </a:rPr>
                        <a:t>Collaborator</a:t>
                      </a:r>
                      <a:endParaRPr lang="en-US" sz="1200" dirty="0"/>
                    </a:p>
                  </a:txBody>
                  <a:tcPr/>
                </a:tc>
                <a:tc>
                  <a:txBody>
                    <a:bodyPr/>
                    <a:lstStyle/>
                    <a:p>
                      <a:pPr algn="ctr"/>
                      <a:r>
                        <a:rPr lang="en-US" sz="1200" dirty="0" smtClean="0">
                          <a:solidFill>
                            <a:schemeClr val="tx1"/>
                          </a:solidFill>
                        </a:rPr>
                        <a:t>Institution</a:t>
                      </a:r>
                      <a:endParaRPr lang="en-US" sz="1200" dirty="0">
                        <a:solidFill>
                          <a:schemeClr val="tx1"/>
                        </a:solidFill>
                      </a:endParaRPr>
                    </a:p>
                  </a:txBody>
                  <a:tcPr/>
                </a:tc>
              </a:tr>
              <a:tr h="328679">
                <a:tc>
                  <a:txBody>
                    <a:bodyPr/>
                    <a:lstStyle/>
                    <a:p>
                      <a:pPr algn="ctr"/>
                      <a:r>
                        <a:rPr lang="en-US" sz="1200" dirty="0" smtClean="0">
                          <a:solidFill>
                            <a:srgbClr val="000000"/>
                          </a:solidFill>
                          <a:latin typeface="Arial" pitchFamily="34" charset="0"/>
                        </a:rPr>
                        <a:t>A. Cognato</a:t>
                      </a:r>
                      <a:endParaRPr lang="en-US" sz="1200" dirty="0"/>
                    </a:p>
                  </a:txBody>
                  <a:tcPr/>
                </a:tc>
                <a:tc>
                  <a:txBody>
                    <a:bodyPr/>
                    <a:lstStyle/>
                    <a:p>
                      <a:pPr algn="ctr"/>
                      <a:r>
                        <a:rPr lang="en-US" sz="1200" dirty="0" smtClean="0"/>
                        <a:t>MSU</a:t>
                      </a:r>
                      <a:endParaRPr lang="en-US" sz="1200" dirty="0"/>
                    </a:p>
                  </a:txBody>
                  <a:tcPr/>
                </a:tc>
              </a:tr>
              <a:tr h="3286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Arial" pitchFamily="34" charset="0"/>
                        </a:rPr>
                        <a:t>G. Courtney, J. VanDyk</a:t>
                      </a:r>
                      <a:endParaRPr lang="en-US" sz="1200" dirty="0" smtClean="0"/>
                    </a:p>
                  </a:txBody>
                  <a:tcPr/>
                </a:tc>
                <a:tc>
                  <a:txBody>
                    <a:bodyPr/>
                    <a:lstStyle/>
                    <a:p>
                      <a:pPr algn="ctr"/>
                      <a:r>
                        <a:rPr lang="en-US" sz="1200" dirty="0" smtClean="0"/>
                        <a:t>ISU</a:t>
                      </a:r>
                      <a:endParaRPr lang="en-US" sz="1200" dirty="0"/>
                    </a:p>
                  </a:txBody>
                  <a:tcPr/>
                </a:tc>
              </a:tr>
              <a:tr h="328679">
                <a:tc>
                  <a:txBody>
                    <a:bodyPr/>
                    <a:lstStyle/>
                    <a:p>
                      <a:pPr algn="ctr"/>
                      <a:r>
                        <a:rPr lang="en-US" sz="1200" dirty="0" smtClean="0">
                          <a:solidFill>
                            <a:srgbClr val="000000"/>
                          </a:solidFill>
                          <a:latin typeface="Arial" pitchFamily="34" charset="0"/>
                        </a:rPr>
                        <a:t>J. Holland</a:t>
                      </a:r>
                      <a:endParaRPr lang="en-US" sz="1200" dirty="0"/>
                    </a:p>
                  </a:txBody>
                  <a:tcPr/>
                </a:tc>
                <a:tc>
                  <a:txBody>
                    <a:bodyPr/>
                    <a:lstStyle/>
                    <a:p>
                      <a:pPr algn="ctr"/>
                      <a:r>
                        <a:rPr lang="en-US" sz="1200" dirty="0" smtClean="0"/>
                        <a:t>Purdue</a:t>
                      </a:r>
                      <a:endParaRPr lang="en-US" sz="1200" dirty="0"/>
                    </a:p>
                  </a:txBody>
                  <a:tcPr/>
                </a:tc>
              </a:tr>
              <a:tr h="328679">
                <a:tc>
                  <a:txBody>
                    <a:bodyPr/>
                    <a:lstStyle/>
                    <a:p>
                      <a:pPr algn="ctr"/>
                      <a:r>
                        <a:rPr lang="en-US" sz="1200" dirty="0" smtClean="0">
                          <a:solidFill>
                            <a:srgbClr val="000000"/>
                          </a:solidFill>
                          <a:latin typeface="Arial" pitchFamily="34" charset="0"/>
                        </a:rPr>
                        <a:t>R. Holzenthal, P. Tinerella</a:t>
                      </a:r>
                      <a:endParaRPr lang="en-US" sz="1200" dirty="0"/>
                    </a:p>
                  </a:txBody>
                  <a:tcPr/>
                </a:tc>
                <a:tc>
                  <a:txBody>
                    <a:bodyPr/>
                    <a:lstStyle/>
                    <a:p>
                      <a:pPr algn="ctr"/>
                      <a:r>
                        <a:rPr lang="en-US" sz="1200" dirty="0" smtClean="0"/>
                        <a:t>Minnesota</a:t>
                      </a:r>
                      <a:endParaRPr lang="en-US" sz="1200" dirty="0"/>
                    </a:p>
                  </a:txBody>
                  <a:tcPr/>
                </a:tc>
              </a:tr>
              <a:tr h="328679">
                <a:tc>
                  <a:txBody>
                    <a:bodyPr/>
                    <a:lstStyle/>
                    <a:p>
                      <a:pPr algn="ctr"/>
                      <a:r>
                        <a:rPr lang="en-US" sz="1200" dirty="0" smtClean="0">
                          <a:solidFill>
                            <a:srgbClr val="000000"/>
                          </a:solidFill>
                          <a:latin typeface="Arial" pitchFamily="34" charset="0"/>
                        </a:rPr>
                        <a:t>P. Johnson</a:t>
                      </a:r>
                      <a:endParaRPr lang="en-US" sz="1200" dirty="0"/>
                    </a:p>
                  </a:txBody>
                  <a:tcPr/>
                </a:tc>
                <a:tc>
                  <a:txBody>
                    <a:bodyPr/>
                    <a:lstStyle/>
                    <a:p>
                      <a:pPr algn="ctr"/>
                      <a:r>
                        <a:rPr lang="en-US" sz="1200" dirty="0" smtClean="0"/>
                        <a:t>SDSU</a:t>
                      </a:r>
                      <a:endParaRPr lang="en-US" sz="1200" dirty="0"/>
                    </a:p>
                  </a:txBody>
                  <a:tcPr/>
                </a:tc>
              </a:tr>
              <a:tr h="328679">
                <a:tc>
                  <a:txBody>
                    <a:bodyPr/>
                    <a:lstStyle/>
                    <a:p>
                      <a:pPr algn="ctr"/>
                      <a:r>
                        <a:rPr lang="en-US" sz="1200" dirty="0" smtClean="0">
                          <a:solidFill>
                            <a:srgbClr val="000000"/>
                          </a:solidFill>
                          <a:latin typeface="Arial" pitchFamily="34" charset="0"/>
                        </a:rPr>
                        <a:t>H. </a:t>
                      </a:r>
                      <a:r>
                        <a:rPr lang="en-US" sz="1200" dirty="0" err="1" smtClean="0">
                          <a:solidFill>
                            <a:srgbClr val="000000"/>
                          </a:solidFill>
                          <a:latin typeface="Arial" pitchFamily="34" charset="0"/>
                        </a:rPr>
                        <a:t>Klompen</a:t>
                      </a:r>
                      <a:r>
                        <a:rPr lang="en-US" sz="1200" dirty="0" smtClean="0">
                          <a:solidFill>
                            <a:srgbClr val="000000"/>
                          </a:solidFill>
                          <a:latin typeface="Arial" pitchFamily="34" charset="0"/>
                        </a:rPr>
                        <a:t>, M. Daly</a:t>
                      </a:r>
                      <a:endParaRPr lang="en-US" sz="1200" dirty="0"/>
                    </a:p>
                  </a:txBody>
                  <a:tcPr/>
                </a:tc>
                <a:tc>
                  <a:txBody>
                    <a:bodyPr/>
                    <a:lstStyle/>
                    <a:p>
                      <a:pPr algn="ctr"/>
                      <a:r>
                        <a:rPr lang="en-US" sz="1200" dirty="0" smtClean="0"/>
                        <a:t>OSU</a:t>
                      </a:r>
                      <a:endParaRPr lang="en-US" sz="1200" dirty="0"/>
                    </a:p>
                  </a:txBody>
                  <a:tcPr/>
                </a:tc>
              </a:tr>
              <a:tr h="5673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Arial" pitchFamily="34" charset="0"/>
                        </a:rPr>
                        <a:t>J. Rawlins, R. Davidson, J. </a:t>
                      </a:r>
                      <a:r>
                        <a:rPr lang="en-US" sz="1200" dirty="0" err="1" smtClean="0">
                          <a:solidFill>
                            <a:srgbClr val="000000"/>
                          </a:solidFill>
                          <a:latin typeface="Arial" pitchFamily="34" charset="0"/>
                        </a:rPr>
                        <a:t>Fetzner</a:t>
                      </a:r>
                      <a:endParaRPr lang="en-US" sz="1200" dirty="0" smtClean="0"/>
                    </a:p>
                  </a:txBody>
                  <a:tcPr/>
                </a:tc>
                <a:tc>
                  <a:txBody>
                    <a:bodyPr/>
                    <a:lstStyle/>
                    <a:p>
                      <a:pPr algn="ctr"/>
                      <a:r>
                        <a:rPr lang="en-US" sz="1200" dirty="0" smtClean="0"/>
                        <a:t>Carnegie</a:t>
                      </a:r>
                      <a:r>
                        <a:rPr lang="en-US" sz="1200" baseline="0" dirty="0" smtClean="0"/>
                        <a:t> Museum</a:t>
                      </a:r>
                      <a:endParaRPr lang="en-US" sz="1200" dirty="0"/>
                    </a:p>
                  </a:txBody>
                  <a:tcPr/>
                </a:tc>
              </a:tr>
              <a:tr h="328679">
                <a:tc>
                  <a:txBody>
                    <a:bodyPr/>
                    <a:lstStyle/>
                    <a:p>
                      <a:pPr algn="ctr"/>
                      <a:r>
                        <a:rPr lang="en-US" sz="1200" dirty="0" smtClean="0">
                          <a:solidFill>
                            <a:srgbClr val="000000"/>
                          </a:solidFill>
                          <a:latin typeface="Arial" pitchFamily="34" charset="0"/>
                        </a:rPr>
                        <a:t>D. Rider, G. </a:t>
                      </a:r>
                      <a:r>
                        <a:rPr lang="en-US" sz="1200" dirty="0" err="1" smtClean="0">
                          <a:solidFill>
                            <a:srgbClr val="000000"/>
                          </a:solidFill>
                          <a:latin typeface="Arial" pitchFamily="34" charset="0"/>
                        </a:rPr>
                        <a:t>Fauske</a:t>
                      </a:r>
                      <a:endParaRPr lang="en-US" sz="1200" dirty="0"/>
                    </a:p>
                  </a:txBody>
                  <a:tcPr/>
                </a:tc>
                <a:tc>
                  <a:txBody>
                    <a:bodyPr/>
                    <a:lstStyle/>
                    <a:p>
                      <a:pPr algn="ctr"/>
                      <a:r>
                        <a:rPr lang="en-US" sz="1200" dirty="0" smtClean="0"/>
                        <a:t>NDSU</a:t>
                      </a:r>
                      <a:endParaRPr lang="en-US" sz="1200" dirty="0"/>
                    </a:p>
                  </a:txBody>
                  <a:tcPr/>
                </a:tc>
              </a:tr>
              <a:tr h="328679">
                <a:tc>
                  <a:txBody>
                    <a:bodyPr/>
                    <a:lstStyle/>
                    <a:p>
                      <a:pPr algn="ctr"/>
                      <a:r>
                        <a:rPr kumimoji="0" lang="en-US" sz="1200" b="0" i="0" u="none" strike="noStrike" kern="0" cap="none" spc="0" normalizeH="0" baseline="0" noProof="0" dirty="0" smtClean="0">
                          <a:ln>
                            <a:noFill/>
                          </a:ln>
                          <a:solidFill>
                            <a:srgbClr val="000000"/>
                          </a:solidFill>
                          <a:effectLst/>
                          <a:uLnTx/>
                          <a:uFillTx/>
                          <a:latin typeface="Arial" pitchFamily="34" charset="0"/>
                          <a:ea typeface="+mn-ea"/>
                          <a:cs typeface="+mn-cs"/>
                        </a:rPr>
                        <a:t>A. Short</a:t>
                      </a:r>
                      <a:endParaRPr lang="en-US" sz="1200" dirty="0"/>
                    </a:p>
                  </a:txBody>
                  <a:tcPr/>
                </a:tc>
                <a:tc>
                  <a:txBody>
                    <a:bodyPr/>
                    <a:lstStyle/>
                    <a:p>
                      <a:pPr algn="ctr"/>
                      <a:r>
                        <a:rPr lang="en-US" sz="1200" dirty="0" smtClean="0"/>
                        <a:t>Kansas</a:t>
                      </a:r>
                      <a:endParaRPr lang="en-US" sz="1200" dirty="0"/>
                    </a:p>
                  </a:txBody>
                  <a:tcPr/>
                </a:tc>
              </a:tr>
              <a:tr h="328679">
                <a:tc>
                  <a:txBody>
                    <a:bodyPr/>
                    <a:lstStyle/>
                    <a:p>
                      <a:pPr algn="ctr"/>
                      <a:r>
                        <a:rPr kumimoji="0" lang="en-US" sz="1200" b="0" i="0" u="none" strike="noStrike" kern="0" cap="none" spc="0" normalizeH="0" baseline="0" noProof="0" dirty="0" smtClean="0">
                          <a:ln>
                            <a:noFill/>
                          </a:ln>
                          <a:solidFill>
                            <a:srgbClr val="000000"/>
                          </a:solidFill>
                          <a:effectLst/>
                          <a:uLnTx/>
                          <a:uFillTx/>
                          <a:latin typeface="Arial" pitchFamily="34" charset="0"/>
                          <a:ea typeface="+mn-ea"/>
                          <a:cs typeface="+mn-cs"/>
                        </a:rPr>
                        <a:t>R. Sites</a:t>
                      </a:r>
                      <a:endParaRPr lang="en-US" sz="1200" dirty="0"/>
                    </a:p>
                  </a:txBody>
                  <a:tcPr/>
                </a:tc>
                <a:tc>
                  <a:txBody>
                    <a:bodyPr/>
                    <a:lstStyle/>
                    <a:p>
                      <a:pPr algn="ctr"/>
                      <a:r>
                        <a:rPr lang="en-US" sz="1200" dirty="0" smtClean="0"/>
                        <a:t>Missouri</a:t>
                      </a:r>
                      <a:endParaRPr lang="en-US" sz="1200" dirty="0"/>
                    </a:p>
                  </a:txBody>
                  <a:tcPr/>
                </a:tc>
              </a:tr>
              <a:tr h="328679">
                <a:tc>
                  <a:txBody>
                    <a:bodyPr/>
                    <a:lstStyle/>
                    <a:p>
                      <a:pPr algn="ctr"/>
                      <a:r>
                        <a:rPr kumimoji="0" lang="en-US" sz="1200" b="0" i="0" u="none" strike="noStrike" kern="0" cap="none" spc="0" normalizeH="0" baseline="0" noProof="0" dirty="0" smtClean="0">
                          <a:ln>
                            <a:noFill/>
                          </a:ln>
                          <a:solidFill>
                            <a:srgbClr val="000000"/>
                          </a:solidFill>
                          <a:effectLst/>
                          <a:uLnTx/>
                          <a:uFillTx/>
                          <a:latin typeface="Arial" pitchFamily="34" charset="0"/>
                          <a:ea typeface="+mn-ea"/>
                          <a:cs typeface="+mn-cs"/>
                        </a:rPr>
                        <a:t>D. Young</a:t>
                      </a:r>
                      <a:endParaRPr lang="en-US" sz="1200" dirty="0"/>
                    </a:p>
                  </a:txBody>
                  <a:tcPr/>
                </a:tc>
                <a:tc>
                  <a:txBody>
                    <a:bodyPr/>
                    <a:lstStyle/>
                    <a:p>
                      <a:pPr algn="ctr"/>
                      <a:r>
                        <a:rPr lang="en-US" sz="1200" dirty="0" smtClean="0"/>
                        <a:t>Wisconsin</a:t>
                      </a:r>
                      <a:r>
                        <a:rPr lang="en-US" sz="1200" dirty="0" smtClean="0"/>
                        <a:t>-Madison</a:t>
                      </a:r>
                      <a:endParaRPr lang="en-US" sz="1200" dirty="0"/>
                    </a:p>
                  </a:txBody>
                  <a:tcPr/>
                </a:tc>
              </a:tr>
              <a:tr h="328679">
                <a:tc>
                  <a:txBody>
                    <a:bodyPr/>
                    <a:lstStyle/>
                    <a:p>
                      <a:pPr algn="ctr"/>
                      <a:r>
                        <a:rPr lang="en-US" sz="1200" dirty="0" smtClean="0">
                          <a:solidFill>
                            <a:srgbClr val="000000"/>
                          </a:solidFill>
                          <a:latin typeface="Arial" pitchFamily="34" charset="0"/>
                        </a:rPr>
                        <a:t>J. </a:t>
                      </a:r>
                      <a:r>
                        <a:rPr lang="en-US" sz="1200" dirty="0" err="1" smtClean="0">
                          <a:solidFill>
                            <a:srgbClr val="000000"/>
                          </a:solidFill>
                          <a:latin typeface="Arial" pitchFamily="34" charset="0"/>
                        </a:rPr>
                        <a:t>Zaspel</a:t>
                      </a:r>
                      <a:endParaRPr lang="en-US" sz="1200" dirty="0"/>
                    </a:p>
                  </a:txBody>
                  <a:tcPr/>
                </a:tc>
                <a:tc>
                  <a:txBody>
                    <a:bodyPr/>
                    <a:lstStyle/>
                    <a:p>
                      <a:pPr algn="ctr"/>
                      <a:r>
                        <a:rPr lang="en-US" sz="1200" dirty="0" smtClean="0"/>
                        <a:t>Wisconsin-Oshkosh</a:t>
                      </a:r>
                      <a:endParaRPr lang="en-US" sz="1200" dirty="0"/>
                    </a:p>
                  </a:txBody>
                  <a:tcPr/>
                </a:tc>
              </a:tr>
              <a:tr h="328679">
                <a:tc>
                  <a:txBody>
                    <a:bodyPr/>
                    <a:lstStyle/>
                    <a:p>
                      <a:pPr algn="ctr"/>
                      <a:r>
                        <a:rPr lang="en-US" sz="1200" dirty="0" smtClean="0">
                          <a:solidFill>
                            <a:srgbClr val="000000"/>
                          </a:solidFill>
                          <a:latin typeface="Arial" pitchFamily="34" charset="0"/>
                        </a:rPr>
                        <a:t>G. </a:t>
                      </a:r>
                      <a:r>
                        <a:rPr lang="en-US" sz="1200" dirty="0" err="1" smtClean="0">
                          <a:solidFill>
                            <a:srgbClr val="000000"/>
                          </a:solidFill>
                          <a:latin typeface="Arial" pitchFamily="34" charset="0"/>
                        </a:rPr>
                        <a:t>Zolnerowich</a:t>
                      </a:r>
                      <a:endParaRPr lang="en-US" sz="1200" dirty="0"/>
                    </a:p>
                  </a:txBody>
                  <a:tcPr/>
                </a:tc>
                <a:tc>
                  <a:txBody>
                    <a:bodyPr/>
                    <a:lstStyle/>
                    <a:p>
                      <a:pPr algn="ctr"/>
                      <a:r>
                        <a:rPr lang="en-US" sz="1200" dirty="0" smtClean="0"/>
                        <a:t>KSU</a:t>
                      </a:r>
                      <a:endParaRPr lang="en-US" sz="1200" dirty="0"/>
                    </a:p>
                  </a:txBody>
                  <a:tcPr/>
                </a:tc>
              </a:tr>
            </a:tbl>
          </a:graphicData>
        </a:graphic>
      </p:graphicFrame>
    </p:spTree>
    <p:extLst>
      <p:ext uri="{BB962C8B-B14F-4D97-AF65-F5344CB8AC3E}">
        <p14:creationId xmlns:p14="http://schemas.microsoft.com/office/powerpoint/2010/main" val="161311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Collections</a:t>
            </a:r>
            <a:endParaRPr lang="en-US" dirty="0"/>
          </a:p>
        </p:txBody>
      </p:sp>
      <p:sp>
        <p:nvSpPr>
          <p:cNvPr id="3" name="Content Placeholder 2"/>
          <p:cNvSpPr>
            <a:spLocks noGrp="1"/>
          </p:cNvSpPr>
          <p:nvPr>
            <p:ph idx="1"/>
          </p:nvPr>
        </p:nvSpPr>
        <p:spPr>
          <a:xfrm>
            <a:off x="685800" y="1524000"/>
            <a:ext cx="7772400" cy="4419600"/>
          </a:xfrm>
        </p:spPr>
        <p:txBody>
          <a:bodyPr>
            <a:normAutofit lnSpcReduction="10000"/>
          </a:bodyPr>
          <a:lstStyle/>
          <a:p>
            <a:r>
              <a:rPr lang="en-US" dirty="0" smtClean="0"/>
              <a:t>Eastern Illinois University</a:t>
            </a:r>
          </a:p>
          <a:p>
            <a:r>
              <a:rPr lang="en-US" dirty="0" smtClean="0"/>
              <a:t>Western Illinois University</a:t>
            </a:r>
          </a:p>
          <a:p>
            <a:r>
              <a:rPr lang="en-US" dirty="0" smtClean="0"/>
              <a:t>Southern Illinois University</a:t>
            </a:r>
          </a:p>
          <a:p>
            <a:r>
              <a:rPr lang="en-US" dirty="0" smtClean="0"/>
              <a:t>Illinois State University</a:t>
            </a:r>
          </a:p>
          <a:p>
            <a:r>
              <a:rPr lang="en-US" dirty="0" smtClean="0"/>
              <a:t>Milwaukee Public Museum</a:t>
            </a:r>
          </a:p>
          <a:p>
            <a:r>
              <a:rPr lang="en-US" dirty="0" smtClean="0"/>
              <a:t>Northern Michigan University</a:t>
            </a:r>
          </a:p>
          <a:p>
            <a:r>
              <a:rPr lang="en-US" dirty="0" smtClean="0"/>
              <a:t>U North Dakota</a:t>
            </a:r>
          </a:p>
          <a:p>
            <a:r>
              <a:rPr lang="en-US" dirty="0" smtClean="0"/>
              <a:t>Valley City State University</a:t>
            </a:r>
            <a:endParaRPr lang="en-US" dirty="0"/>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8</a:t>
            </a:fld>
            <a:endParaRPr lang="en-US" dirty="0"/>
          </a:p>
        </p:txBody>
      </p:sp>
    </p:spTree>
    <p:extLst>
      <p:ext uri="{BB962C8B-B14F-4D97-AF65-F5344CB8AC3E}">
        <p14:creationId xmlns:p14="http://schemas.microsoft.com/office/powerpoint/2010/main" val="28033138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Timetable: Phase I </a:t>
            </a:r>
            <a:br>
              <a:rPr lang="en-US" dirty="0" smtClean="0"/>
            </a:br>
            <a:r>
              <a:rPr lang="en-US" dirty="0" smtClean="0"/>
              <a:t>(July 2011 – March 2012)</a:t>
            </a:r>
            <a:endParaRPr lang="en-US" dirty="0"/>
          </a:p>
        </p:txBody>
      </p:sp>
      <p:sp>
        <p:nvSpPr>
          <p:cNvPr id="3" name="Content Placeholder 2"/>
          <p:cNvSpPr>
            <a:spLocks noGrp="1"/>
          </p:cNvSpPr>
          <p:nvPr>
            <p:ph idx="1"/>
          </p:nvPr>
        </p:nvSpPr>
        <p:spPr/>
        <p:txBody>
          <a:bodyPr>
            <a:normAutofit fontScale="62500" lnSpcReduction="20000"/>
          </a:bodyPr>
          <a:lstStyle/>
          <a:p>
            <a:r>
              <a:rPr lang="en-US" dirty="0"/>
              <a:t>Stage collections for digitization </a:t>
            </a:r>
            <a:endParaRPr lang="en-US" dirty="0" smtClean="0"/>
          </a:p>
          <a:p>
            <a:pPr lvl="1"/>
            <a:r>
              <a:rPr lang="en-US" dirty="0" smtClean="0"/>
              <a:t>basic housekeeping (drawer and unit tray labels, updating nomenclature, organizing identified material)</a:t>
            </a:r>
          </a:p>
          <a:p>
            <a:pPr lvl="1"/>
            <a:r>
              <a:rPr lang="en-US" dirty="0" smtClean="0"/>
              <a:t>curator exchanges to upgrade curatorial status of focal taxa</a:t>
            </a:r>
            <a:endParaRPr lang="en-US" dirty="0"/>
          </a:p>
          <a:p>
            <a:r>
              <a:rPr lang="en-US" dirty="0" smtClean="0"/>
              <a:t>Develop digitization toolkit/workflow</a:t>
            </a:r>
          </a:p>
          <a:p>
            <a:pPr lvl="1"/>
            <a:r>
              <a:rPr lang="en-US" dirty="0"/>
              <a:t>Test variety of capture hardware, software and processes</a:t>
            </a:r>
          </a:p>
          <a:p>
            <a:pPr lvl="1"/>
            <a:r>
              <a:rPr lang="en-US" dirty="0"/>
              <a:t>Test and evaluate variety of image </a:t>
            </a:r>
            <a:r>
              <a:rPr lang="en-US" dirty="0" smtClean="0"/>
              <a:t>processing/reconstruction methods </a:t>
            </a:r>
          </a:p>
          <a:p>
            <a:r>
              <a:rPr lang="en-US" dirty="0" smtClean="0"/>
              <a:t>Establish web portal at UIUC using </a:t>
            </a:r>
            <a:r>
              <a:rPr lang="en-US" dirty="0" err="1" smtClean="0"/>
              <a:t>HUBzero</a:t>
            </a:r>
            <a:r>
              <a:rPr lang="en-US" dirty="0" smtClean="0"/>
              <a:t> platform</a:t>
            </a:r>
          </a:p>
          <a:p>
            <a:pPr lvl="1"/>
            <a:r>
              <a:rPr lang="en-US" dirty="0" smtClean="0"/>
              <a:t>Community development for collaborators</a:t>
            </a:r>
          </a:p>
          <a:p>
            <a:pPr lvl="1"/>
            <a:r>
              <a:rPr lang="en-US" dirty="0" smtClean="0"/>
              <a:t>Digitization workflow</a:t>
            </a:r>
          </a:p>
          <a:p>
            <a:pPr lvl="1"/>
            <a:r>
              <a:rPr lang="en-US" dirty="0" smtClean="0"/>
              <a:t>Searchable/</a:t>
            </a:r>
            <a:r>
              <a:rPr lang="en-US" dirty="0" err="1" smtClean="0"/>
              <a:t>browsable</a:t>
            </a:r>
            <a:r>
              <a:rPr lang="en-US" dirty="0" smtClean="0"/>
              <a:t> web interface for images and label data</a:t>
            </a:r>
          </a:p>
          <a:p>
            <a:r>
              <a:rPr lang="en-US" dirty="0" smtClean="0"/>
              <a:t>Develop training materials for participants</a:t>
            </a:r>
          </a:p>
          <a:p>
            <a:r>
              <a:rPr lang="en-US" dirty="0" smtClean="0"/>
              <a:t>InvertNet Digitization Workshop – Spring 2012</a:t>
            </a:r>
          </a:p>
        </p:txBody>
      </p:sp>
      <p:sp>
        <p:nvSpPr>
          <p:cNvPr id="5" name="Slide Number Placeholder 4"/>
          <p:cNvSpPr>
            <a:spLocks noGrp="1"/>
          </p:cNvSpPr>
          <p:nvPr>
            <p:ph type="sldNum" sz="quarter" idx="12"/>
          </p:nvPr>
        </p:nvSpPr>
        <p:spPr/>
        <p:txBody>
          <a:bodyPr/>
          <a:lstStyle/>
          <a:p>
            <a:pPr algn="r"/>
            <a:fld id="{86EFADDF-EB5A-45FF-8801-D3D1CA63514B}" type="slidenum">
              <a:rPr lang="en-US" smtClean="0"/>
              <a:pPr algn="r"/>
              <a:t>9</a:t>
            </a:fld>
            <a:endParaRPr lang="en-US" dirty="0"/>
          </a:p>
        </p:txBody>
      </p:sp>
    </p:spTree>
    <p:extLst>
      <p:ext uri="{BB962C8B-B14F-4D97-AF65-F5344CB8AC3E}">
        <p14:creationId xmlns:p14="http://schemas.microsoft.com/office/powerpoint/2010/main" val="14878852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3145</TotalTime>
  <Words>7302</Words>
  <Application>Microsoft Macintosh PowerPoint</Application>
  <PresentationFormat>On-screen Show (4:3)</PresentationFormat>
  <Paragraphs>353</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InvertNet: A New Paradigm for Digitization of Invertebrate Collections</vt:lpstr>
      <vt:lpstr>Outline</vt:lpstr>
      <vt:lpstr>ADBC Goals</vt:lpstr>
      <vt:lpstr>InvertNet Rationale</vt:lpstr>
      <vt:lpstr>InvertNet Goals</vt:lpstr>
      <vt:lpstr>InvertNet UIUC Team</vt:lpstr>
      <vt:lpstr>InvertNet Collaborating Curators</vt:lpstr>
      <vt:lpstr>Additional Collections</vt:lpstr>
      <vt:lpstr>Timetable: Phase I  (July 2011 – March 2012)</vt:lpstr>
      <vt:lpstr>Phase II  (April 2012 – June 2015)</vt:lpstr>
      <vt:lpstr>TCN Themes</vt:lpstr>
      <vt:lpstr>Outreach</vt:lpstr>
      <vt:lpstr>Summary of goals</vt:lpstr>
      <vt:lpstr>Digitization workflow: slides</vt:lpstr>
      <vt:lpstr>Drawers</vt:lpstr>
      <vt:lpstr>Digitization Workflow Testbed:  Gigapan</vt:lpstr>
      <vt:lpstr>Digitization Workflow Testbed:  Custom Camera Positioner</vt:lpstr>
      <vt:lpstr>Digitization Workflow Testbed: Cameras</vt:lpstr>
      <vt:lpstr>Digitization Workflow Testbed: Stitching Software</vt:lpstr>
      <vt:lpstr>Digitization Workflow Testbed: 3D Reconstruction</vt:lpstr>
      <vt:lpstr>Digitization Workflow:  Advantages</vt:lpstr>
      <vt:lpstr>InvertNet Cloud Infrastructure Hardware</vt:lpstr>
      <vt:lpstr>InvertNet Cloud Infrastructure IAAS</vt:lpstr>
      <vt:lpstr>InvertNet Cloud Infrastructure HUBzero</vt:lpstr>
      <vt:lpstr>InvertNet Cloud Infrastructure nanoHUB.org</vt:lpstr>
      <vt:lpstr>InvertNet Cloud Infrastructure Medici</vt:lpstr>
      <vt:lpstr>www.InvertNet.org</vt:lpstr>
      <vt:lpstr>Challenges </vt:lpstr>
      <vt:lpstr>Join Us</vt:lpstr>
      <vt:lpstr>Acknowledgements</vt:lpstr>
    </vt:vector>
  </TitlesOfParts>
  <Company>Natural History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InvertNet: A New Paradigm for Access to Invertebrate Collections</dc:title>
  <dc:creator>Chris Dietrich</dc:creator>
  <cp:lastModifiedBy>Chris Dietrich</cp:lastModifiedBy>
  <cp:revision>215</cp:revision>
  <dcterms:created xsi:type="dcterms:W3CDTF">2011-09-26T21:38:00Z</dcterms:created>
  <dcterms:modified xsi:type="dcterms:W3CDTF">2011-11-29T23:43:03Z</dcterms:modified>
</cp:coreProperties>
</file>