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9" r:id="rId6"/>
    <p:sldId id="270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BEA0C-E063-47BA-80E7-B4AA0769F1F5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8517F-64E7-4864-83E1-81A52371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4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6346610"/>
            <a:ext cx="952500" cy="295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465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59C58CE-906B-4A41-BEFF-04048EE6994E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ADDA4BC-5DE9-48F4-9325-93558579CA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griccardi@fsu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orphbank.net/70288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/>
              <a:t>Specimen Information Portal and </a:t>
            </a:r>
            <a:r>
              <a:rPr lang="en-US" sz="4400" dirty="0" smtClean="0"/>
              <a:t>Persistent </a:t>
            </a:r>
            <a:r>
              <a:rPr lang="en-US" sz="4400" dirty="0"/>
              <a:t>Identifiers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Greg Riccardi</a:t>
            </a:r>
          </a:p>
          <a:p>
            <a:r>
              <a:rPr lang="en-US" dirty="0" smtClean="0">
                <a:hlinkClick r:id="rId2"/>
              </a:rPr>
              <a:t>griccardi@fsu.edu</a:t>
            </a:r>
            <a:endParaRPr lang="en-US" dirty="0" smtClean="0"/>
          </a:p>
          <a:p>
            <a:r>
              <a:rPr lang="en-US" dirty="0" smtClean="0"/>
              <a:t>Supported by NSF Award </a:t>
            </a:r>
            <a:r>
              <a:rPr lang="en-US" dirty="0"/>
              <a:t>EF-1115210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143000"/>
            <a:ext cx="5407742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45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Mandate and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Provide portal access to collection information</a:t>
            </a:r>
          </a:p>
          <a:p>
            <a:pPr lvl="1"/>
            <a:r>
              <a:rPr lang="en-US" dirty="0" smtClean="0"/>
              <a:t>Make information available and discoverable</a:t>
            </a:r>
          </a:p>
          <a:p>
            <a:pPr lvl="1"/>
            <a:r>
              <a:rPr lang="en-US" dirty="0" smtClean="0"/>
              <a:t>Metadata and images</a:t>
            </a:r>
          </a:p>
          <a:p>
            <a:r>
              <a:rPr lang="en-US" dirty="0" smtClean="0"/>
              <a:t>Enable digitization and research</a:t>
            </a:r>
          </a:p>
          <a:p>
            <a:pPr lvl="1"/>
            <a:r>
              <a:rPr lang="en-US" dirty="0"/>
              <a:t>Facilitate digitization workflows </a:t>
            </a:r>
          </a:p>
          <a:p>
            <a:pPr lvl="1"/>
            <a:r>
              <a:rPr lang="en-US" dirty="0"/>
              <a:t>Oversee implementation of standards and best practices for digitization</a:t>
            </a:r>
          </a:p>
          <a:p>
            <a:r>
              <a:rPr lang="en-US" dirty="0" smtClean="0"/>
              <a:t>Be a client of digitization projects</a:t>
            </a:r>
          </a:p>
          <a:p>
            <a:pPr lvl="1"/>
            <a:r>
              <a:rPr lang="en-US" dirty="0" smtClean="0"/>
              <a:t>Actively seek partners and data sources</a:t>
            </a:r>
          </a:p>
          <a:p>
            <a:pPr lvl="1"/>
            <a:r>
              <a:rPr lang="en-US" dirty="0" smtClean="0"/>
              <a:t>Respond to cyberinfrastructure needs</a:t>
            </a:r>
          </a:p>
          <a:p>
            <a:r>
              <a:rPr lang="en-US" dirty="0" smtClean="0"/>
              <a:t>Engage communities</a:t>
            </a:r>
          </a:p>
          <a:p>
            <a:pPr lvl="1"/>
            <a:r>
              <a:rPr lang="en-US" dirty="0" smtClean="0"/>
              <a:t>Collections</a:t>
            </a:r>
          </a:p>
          <a:p>
            <a:pPr lvl="1"/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Citizen science and education</a:t>
            </a:r>
          </a:p>
          <a:p>
            <a:r>
              <a:rPr lang="en-US" dirty="0" smtClean="0"/>
              <a:t>Support ADBC goals</a:t>
            </a:r>
          </a:p>
          <a:p>
            <a:pPr lvl="1"/>
            <a:r>
              <a:rPr lang="en-US" dirty="0" smtClean="0"/>
              <a:t>Access to information</a:t>
            </a:r>
          </a:p>
          <a:p>
            <a:pPr lvl="1"/>
            <a:r>
              <a:rPr lang="en-US" dirty="0" smtClean="0"/>
              <a:t>Support for collections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86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Use GBIF?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be extending the GBIF capabilities</a:t>
            </a:r>
          </a:p>
          <a:p>
            <a:pPr lvl="1"/>
            <a:r>
              <a:rPr lang="en-US" dirty="0" smtClean="0"/>
              <a:t>Full record-level information discovery and delivery</a:t>
            </a:r>
          </a:p>
          <a:p>
            <a:pPr lvl="1"/>
            <a:r>
              <a:rPr lang="en-US" dirty="0" smtClean="0"/>
              <a:t>Metadata harvesting protocols</a:t>
            </a:r>
          </a:p>
          <a:p>
            <a:pPr lvl="1"/>
            <a:r>
              <a:rPr lang="en-US" dirty="0" smtClean="0"/>
              <a:t>GUID per record with persistence</a:t>
            </a:r>
          </a:p>
          <a:p>
            <a:pPr lvl="1"/>
            <a:r>
              <a:rPr lang="en-US" dirty="0" smtClean="0"/>
              <a:t>Attribution metadata with all data records</a:t>
            </a:r>
          </a:p>
          <a:p>
            <a:pPr lvl="1"/>
            <a:r>
              <a:rPr lang="en-US" dirty="0" smtClean="0"/>
              <a:t>Media information </a:t>
            </a:r>
            <a:r>
              <a:rPr lang="en-US" dirty="0" err="1" smtClean="0"/>
              <a:t>ala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udubon </a:t>
            </a:r>
            <a:r>
              <a:rPr lang="en-US" dirty="0"/>
              <a:t>C</a:t>
            </a:r>
            <a:r>
              <a:rPr lang="en-US" dirty="0" smtClean="0"/>
              <a:t>ore</a:t>
            </a:r>
          </a:p>
          <a:p>
            <a:pPr lvl="1"/>
            <a:r>
              <a:rPr lang="en-US" dirty="0" smtClean="0"/>
              <a:t>Bi-directional portal</a:t>
            </a:r>
          </a:p>
          <a:p>
            <a:pPr lvl="2"/>
            <a:r>
              <a:rPr lang="en-US" dirty="0" smtClean="0"/>
              <a:t>Feed back from data users to providers (e.g. data quality)</a:t>
            </a:r>
          </a:p>
          <a:p>
            <a:pPr lvl="2"/>
            <a:r>
              <a:rPr lang="en-US" dirty="0" smtClean="0"/>
              <a:t>Usage analytics</a:t>
            </a:r>
          </a:p>
          <a:p>
            <a:pPr lvl="2"/>
            <a:r>
              <a:rPr lang="en-US" dirty="0" smtClean="0"/>
              <a:t>Attribution to providers from analysis</a:t>
            </a:r>
          </a:p>
          <a:p>
            <a:pPr lvl="2"/>
            <a:r>
              <a:rPr lang="en-US" dirty="0" smtClean="0"/>
              <a:t>Annotation management</a:t>
            </a:r>
          </a:p>
          <a:p>
            <a:pPr lvl="1"/>
            <a:r>
              <a:rPr lang="en-US" dirty="0" smtClean="0"/>
              <a:t>Active repository technology</a:t>
            </a:r>
          </a:p>
          <a:p>
            <a:pPr lvl="2"/>
            <a:r>
              <a:rPr lang="en-US" dirty="0" smtClean="0"/>
              <a:t>Cloud computing infrastructure</a:t>
            </a:r>
          </a:p>
          <a:p>
            <a:r>
              <a:rPr lang="en-US" dirty="0" smtClean="0"/>
              <a:t>We will be a GBIF cyber infrastructure partner</a:t>
            </a:r>
          </a:p>
          <a:p>
            <a:pPr lvl="1"/>
            <a:r>
              <a:rPr lang="en-US" dirty="0" smtClean="0"/>
              <a:t>E.g. IPT extension for Audubon Core</a:t>
            </a:r>
          </a:p>
          <a:p>
            <a:pPr lvl="1"/>
            <a:r>
              <a:rPr lang="en-US" dirty="0" smtClean="0"/>
              <a:t>Darwin Core Archive delivery of query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8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Digitization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Advocate standard practices in digitization</a:t>
            </a:r>
          </a:p>
          <a:p>
            <a:r>
              <a:rPr lang="en-US" dirty="0" smtClean="0"/>
              <a:t>Use metadata standards</a:t>
            </a:r>
          </a:p>
          <a:p>
            <a:r>
              <a:rPr lang="en-US" dirty="0" smtClean="0"/>
              <a:t>Provide taxon name services</a:t>
            </a:r>
          </a:p>
          <a:p>
            <a:r>
              <a:rPr lang="en-US" dirty="0" smtClean="0"/>
              <a:t>Participate in workflow development</a:t>
            </a:r>
          </a:p>
          <a:p>
            <a:r>
              <a:rPr lang="en-US" dirty="0" smtClean="0"/>
              <a:t>Share digitization practices across domains</a:t>
            </a:r>
          </a:p>
          <a:p>
            <a:r>
              <a:rPr lang="en-US" dirty="0" smtClean="0"/>
              <a:t>Hold workshops for education and sharing</a:t>
            </a:r>
          </a:p>
          <a:p>
            <a:r>
              <a:rPr lang="en-US" dirty="0" smtClean="0"/>
              <a:t>Enable and encourage social networking and collaboration</a:t>
            </a:r>
          </a:p>
          <a:p>
            <a:r>
              <a:rPr lang="en-US" dirty="0" smtClean="0"/>
              <a:t>Enhance and develop tools</a:t>
            </a:r>
          </a:p>
          <a:p>
            <a:pPr lvl="1"/>
            <a:r>
              <a:rPr lang="en-US" dirty="0" smtClean="0"/>
              <a:t>Seek additional funding</a:t>
            </a:r>
          </a:p>
        </p:txBody>
      </p:sp>
    </p:spTree>
    <p:extLst>
      <p:ext uri="{BB962C8B-B14F-4D97-AF65-F5344CB8AC3E}">
        <p14:creationId xmlns:p14="http://schemas.microsoft.com/office/powerpoint/2010/main" val="267774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Identifying Specimens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Identification</a:t>
            </a:r>
          </a:p>
          <a:p>
            <a:pPr lvl="1"/>
            <a:r>
              <a:rPr lang="en-US" dirty="0" smtClean="0"/>
              <a:t>An identifier is a string</a:t>
            </a:r>
          </a:p>
          <a:p>
            <a:pPr lvl="2"/>
            <a:r>
              <a:rPr lang="en-US" dirty="0" smtClean="0"/>
              <a:t>Specimen catalog plus number:  </a:t>
            </a:r>
            <a:r>
              <a:rPr lang="en-US" dirty="0"/>
              <a:t>“BPBM 37615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Publication </a:t>
            </a:r>
            <a:r>
              <a:rPr lang="en-US" dirty="0"/>
              <a:t>by a citation </a:t>
            </a:r>
            <a:r>
              <a:rPr lang="en-US" dirty="0" smtClean="0"/>
              <a:t>“</a:t>
            </a:r>
            <a:r>
              <a:rPr lang="en-US" dirty="0"/>
              <a:t>Baldwin &amp; Smith, 1998</a:t>
            </a:r>
            <a:r>
              <a:rPr lang="en-US" dirty="0" smtClean="0"/>
              <a:t>” </a:t>
            </a:r>
          </a:p>
          <a:p>
            <a:pPr lvl="2"/>
            <a:r>
              <a:rPr lang="en-US" dirty="0" smtClean="0"/>
              <a:t>Google “</a:t>
            </a:r>
            <a:r>
              <a:rPr lang="en-US" dirty="0"/>
              <a:t>BPBM </a:t>
            </a:r>
            <a:r>
              <a:rPr lang="en-US" dirty="0" smtClean="0"/>
              <a:t>37615” includes a link to a page for the species </a:t>
            </a:r>
            <a:r>
              <a:rPr lang="en-US" i="1" dirty="0" err="1" smtClean="0"/>
              <a:t>Belonoperca</a:t>
            </a:r>
            <a:r>
              <a:rPr lang="en-US" i="1" dirty="0" smtClean="0"/>
              <a:t> </a:t>
            </a:r>
            <a:r>
              <a:rPr lang="en-US" i="1" dirty="0" err="1" smtClean="0"/>
              <a:t>pylei</a:t>
            </a:r>
            <a:r>
              <a:rPr lang="en-US" i="1" dirty="0" smtClean="0"/>
              <a:t>, </a:t>
            </a:r>
            <a:r>
              <a:rPr lang="en-US" dirty="0" smtClean="0"/>
              <a:t>for which BPBM 37615 is the </a:t>
            </a:r>
            <a:r>
              <a:rPr lang="en-US" dirty="0" err="1" smtClean="0"/>
              <a:t>holotype</a:t>
            </a:r>
            <a:endParaRPr lang="en-US" dirty="0" smtClean="0"/>
          </a:p>
          <a:p>
            <a:pPr lvl="1"/>
            <a:r>
              <a:rPr lang="en-US" dirty="0" smtClean="0"/>
              <a:t>These </a:t>
            </a:r>
            <a:r>
              <a:rPr lang="en-US" dirty="0"/>
              <a:t>identifiers </a:t>
            </a:r>
            <a:r>
              <a:rPr lang="en-US" dirty="0" smtClean="0"/>
              <a:t>are unique, in context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are two specimens with the </a:t>
            </a:r>
            <a:r>
              <a:rPr lang="en-US" dirty="0" smtClean="0"/>
              <a:t>catalog </a:t>
            </a:r>
            <a:r>
              <a:rPr lang="en-US" dirty="0"/>
              <a:t>number “BPBM 37615” (one is a fish, the other a </a:t>
            </a:r>
            <a:r>
              <a:rPr lang="en-US" dirty="0" smtClean="0"/>
              <a:t>mollusk)</a:t>
            </a:r>
          </a:p>
          <a:p>
            <a:r>
              <a:rPr lang="en-US" dirty="0" smtClean="0"/>
              <a:t>What is needed for digital object identification?</a:t>
            </a:r>
          </a:p>
          <a:p>
            <a:pPr lvl="1"/>
            <a:r>
              <a:rPr lang="en-US" dirty="0" smtClean="0"/>
              <a:t>Uniqueness, 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 2 different objects have same identifier</a:t>
            </a:r>
          </a:p>
          <a:p>
            <a:pPr lvl="2"/>
            <a:r>
              <a:rPr lang="en-US" dirty="0" smtClean="0"/>
              <a:t>If 2 identifiers are the same, they refer to the same object</a:t>
            </a:r>
          </a:p>
          <a:p>
            <a:pPr lvl="2"/>
            <a:r>
              <a:rPr lang="en-US" dirty="0"/>
              <a:t>An object may have many </a:t>
            </a:r>
            <a:r>
              <a:rPr lang="en-US" dirty="0" smtClean="0"/>
              <a:t>identifiers</a:t>
            </a:r>
          </a:p>
          <a:p>
            <a:pPr lvl="1"/>
            <a:r>
              <a:rPr lang="en-US" dirty="0" smtClean="0"/>
              <a:t>Persistence</a:t>
            </a:r>
          </a:p>
          <a:p>
            <a:pPr lvl="2"/>
            <a:r>
              <a:rPr lang="en-US" dirty="0" smtClean="0"/>
              <a:t>An identifier refers to a single object</a:t>
            </a:r>
          </a:p>
          <a:p>
            <a:pPr lvl="2"/>
            <a:r>
              <a:rPr lang="en-US" dirty="0" smtClean="0"/>
              <a:t>Once assigned to one object, it is never assigned to a different one</a:t>
            </a:r>
          </a:p>
          <a:p>
            <a:pPr lvl="1"/>
            <a:r>
              <a:rPr lang="en-US" dirty="0" smtClean="0"/>
              <a:t>Access to metadata: i.e. resolution</a:t>
            </a:r>
          </a:p>
          <a:p>
            <a:pPr lvl="2"/>
            <a:r>
              <a:rPr lang="en-US" dirty="0" smtClean="0"/>
              <a:t>Where to go for additional information?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77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Actionable</a:t>
            </a:r>
            <a:r>
              <a:rPr lang="en-US" dirty="0" smtClean="0"/>
              <a:t> is the property that an identifier may be used to retrieve information about the object</a:t>
            </a:r>
          </a:p>
          <a:p>
            <a:r>
              <a:rPr lang="en-US" dirty="0" smtClean="0"/>
              <a:t>Suggestion: use HTTP URIs for identification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en-US" dirty="0" smtClean="0">
                <a:hlinkClick r:id="rId2"/>
              </a:rPr>
              <a:t>www.morphbank.net/702887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Embed link in text using identifier</a:t>
            </a:r>
          </a:p>
          <a:p>
            <a:pPr lvl="2"/>
            <a:r>
              <a:rPr lang="en-US" dirty="0" smtClean="0"/>
              <a:t>“…A </a:t>
            </a:r>
            <a:r>
              <a:rPr lang="en-US" dirty="0" err="1" smtClean="0">
                <a:hlinkClick r:id="rId2"/>
              </a:rPr>
              <a:t>Kapala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floridana</a:t>
            </a:r>
            <a:r>
              <a:rPr lang="en-US" dirty="0" smtClean="0">
                <a:hlinkClick r:id="rId2"/>
              </a:rPr>
              <a:t> </a:t>
            </a:r>
            <a:r>
              <a:rPr lang="en-US" dirty="0" smtClean="0"/>
              <a:t>found in Marion County, Florida.”</a:t>
            </a:r>
          </a:p>
          <a:p>
            <a:r>
              <a:rPr lang="en-US" dirty="0" smtClean="0"/>
              <a:t>Connecting identifiers to information</a:t>
            </a:r>
          </a:p>
          <a:p>
            <a:pPr lvl="1"/>
            <a:r>
              <a:rPr lang="en-US" dirty="0" smtClean="0"/>
              <a:t>Linked Data uses URIs to fetch information in RDF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rdf:Description</a:t>
            </a:r>
            <a:r>
              <a:rPr lang="en-US" dirty="0"/>
              <a:t> </a:t>
            </a:r>
            <a:r>
              <a:rPr lang="en-US" dirty="0" err="1"/>
              <a:t>rdf:about</a:t>
            </a:r>
            <a:r>
              <a:rPr lang="en-US" dirty="0"/>
              <a:t>="http://www.morphbank.net/702887</a:t>
            </a:r>
            <a:r>
              <a:rPr lang="en-US" dirty="0" smtClean="0"/>
              <a:t>"&gt;</a:t>
            </a:r>
            <a:br>
              <a:rPr lang="en-US" dirty="0" smtClean="0"/>
            </a:br>
            <a:r>
              <a:rPr lang="en-US" dirty="0" smtClean="0"/>
              <a:t>	&lt;</a:t>
            </a:r>
            <a:r>
              <a:rPr lang="en-US" dirty="0"/>
              <a:t>darwin:LifeStage&gt;adult&lt;/</a:t>
            </a:r>
            <a:r>
              <a:rPr lang="en-US" dirty="0" err="1"/>
              <a:t>darwin:LifeStage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	&lt;</a:t>
            </a:r>
            <a:r>
              <a:rPr lang="en-US" dirty="0"/>
              <a:t>darwin:Collector&gt;J. </a:t>
            </a:r>
            <a:r>
              <a:rPr lang="en-US" dirty="0" err="1"/>
              <a:t>Heraty</a:t>
            </a:r>
            <a:r>
              <a:rPr lang="en-US" dirty="0"/>
              <a:t>&lt;/</a:t>
            </a:r>
            <a:r>
              <a:rPr lang="en-US" dirty="0" err="1"/>
              <a:t>darwin:Collector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	&lt;</a:t>
            </a:r>
            <a:r>
              <a:rPr lang="en-US" dirty="0" err="1" smtClean="0"/>
              <a:t>darwin:order</a:t>
            </a:r>
            <a:r>
              <a:rPr lang="en-US" dirty="0" smtClean="0"/>
              <a:t>&gt;Hymenoptera</a:t>
            </a:r>
            <a:r>
              <a:rPr lang="en-US" dirty="0"/>
              <a:t>&lt;/darwin:order&gt;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s-ES" dirty="0" smtClean="0"/>
              <a:t>&lt;</a:t>
            </a:r>
            <a:r>
              <a:rPr lang="es-ES" dirty="0" err="1" smtClean="0"/>
              <a:t>darwin:DecimalLongitude</a:t>
            </a:r>
            <a:r>
              <a:rPr lang="es-ES" dirty="0" smtClean="0"/>
              <a:t>&gt;-</a:t>
            </a:r>
            <a:r>
              <a:rPr lang="es-ES" dirty="0"/>
              <a:t>81.726&lt;/darwin:DecimalLongitude&gt;</a:t>
            </a:r>
            <a:endParaRPr lang="en-US" dirty="0" smtClean="0"/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Identification of physical objects and digital objects</a:t>
            </a:r>
          </a:p>
          <a:p>
            <a:pPr lvl="1"/>
            <a:r>
              <a:rPr lang="en-US" dirty="0" smtClean="0"/>
              <a:t>Proliferation of identifiers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Actionable Identifiers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905000"/>
            <a:ext cx="8572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095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</a:t>
            </a:r>
            <a:r>
              <a:rPr lang="en-US" dirty="0" smtClean="0"/>
              <a:t>basic cyber infrastructure and information portal</a:t>
            </a:r>
          </a:p>
          <a:p>
            <a:r>
              <a:rPr lang="en-US" dirty="0" smtClean="0"/>
              <a:t>Interact with TCNs and other digitization projects to promote</a:t>
            </a:r>
          </a:p>
          <a:p>
            <a:pPr lvl="1"/>
            <a:r>
              <a:rPr lang="en-US" dirty="0" smtClean="0"/>
              <a:t>Data standards</a:t>
            </a:r>
          </a:p>
          <a:p>
            <a:pPr lvl="1"/>
            <a:r>
              <a:rPr lang="en-US" dirty="0" smtClean="0"/>
              <a:t>Best practices for </a:t>
            </a:r>
            <a:r>
              <a:rPr lang="en-US" dirty="0" smtClean="0"/>
              <a:t>digitization</a:t>
            </a:r>
          </a:p>
          <a:p>
            <a:pPr lvl="1"/>
            <a:r>
              <a:rPr lang="en-US" dirty="0" smtClean="0"/>
              <a:t>Best practices for identification of physical and digital objects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55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ustom 11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2F5897"/>
      </a:hlink>
      <a:folHlink>
        <a:srgbClr val="2F5897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15270</TotalTime>
  <Words>460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 Specimen Information Portal and Persistent Identifiers</vt:lpstr>
      <vt:lpstr>Mandate and Responsibility</vt:lpstr>
      <vt:lpstr>Why Not Use GBIF?</vt:lpstr>
      <vt:lpstr>Support for Digitization Projects</vt:lpstr>
      <vt:lpstr>Identifying Specimens</vt:lpstr>
      <vt:lpstr>Actionable Identifiers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iDigBio Roles and Goals</dc:title>
  <dc:creator>riccardi</dc:creator>
  <cp:lastModifiedBy>riccardi</cp:lastModifiedBy>
  <cp:revision>24</cp:revision>
  <dcterms:created xsi:type="dcterms:W3CDTF">2011-10-19T00:59:37Z</dcterms:created>
  <dcterms:modified xsi:type="dcterms:W3CDTF">2011-11-29T14:51:59Z</dcterms:modified>
</cp:coreProperties>
</file>