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  <p:sldId id="268" r:id="rId4"/>
    <p:sldId id="257" r:id="rId5"/>
    <p:sldId id="258" r:id="rId6"/>
    <p:sldId id="259" r:id="rId7"/>
    <p:sldId id="260" r:id="rId8"/>
    <p:sldId id="261" r:id="rId9"/>
    <p:sldId id="269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60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72720-F473-4DCC-8F55-5964D3B63719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50F48-BFC7-4E34-9D18-6C4FCF57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E7550-1130-4FB1-9D44-830BA92DE8FC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4B7E0-300C-4CE2-A18A-07C9938EF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DC49-3E24-4DC7-A93F-1F693104B9D3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28776-FB2A-413D-ABB6-7768A4C45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78878-4A5C-4593-9F40-4DB25975E688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2EDF3-3676-4CF5-BD87-F478679BF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E1BEA-CDC4-40B3-976A-B81C659D72B9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E21B4-57F5-4F5E-A46C-54E94EEFB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00C9A-6DC2-4BF0-9031-5B5B262EFC5B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EF868-BA45-43C3-8F80-C2FB10BE2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E9CDE-1FA9-4F29-936F-AA3CC61F6D84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A2993-704D-4D88-B562-2C3220D10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D6209-F5FC-4703-9135-BEB4F9E9401A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F1B71-FA61-4536-95C7-F0408DC18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2E980-B07D-48E0-88B8-0809DEF4DDD4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793E1-BD2E-4450-8532-8784B5E02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0F853-4E97-4669-9D43-74F27E51E646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67148-98C1-4BD6-A716-A507F394C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2CDA6-23B5-4F9D-BD7D-AEE0AAACCD38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B9DD-5B4E-4D27-A051-7273640AA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81D6B6-21C7-4A0B-909D-4EDA0F6C12C9}" type="datetimeFigureOut">
              <a:rPr lang="en-US"/>
              <a:pPr>
                <a:defRPr/>
              </a:pPr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CC19CE-B107-46F1-BCD6-176216BB9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524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Education and Outreach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971800"/>
            <a:ext cx="73152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en-US" smtClean="0">
                <a:solidFill>
                  <a:srgbClr val="376092"/>
                </a:solidFill>
                <a:latin typeface="Arial" charset="0"/>
                <a:cs typeface="Arial" charset="0"/>
              </a:rPr>
              <a:t>Bruce J. MacFadden</a:t>
            </a:r>
          </a:p>
          <a:p>
            <a:pPr eaLnBrk="1" hangingPunct="1"/>
            <a:r>
              <a:rPr lang="en-US" sz="2800" smtClean="0">
                <a:solidFill>
                  <a:srgbClr val="376092"/>
                </a:solidFill>
                <a:latin typeface="Arial" charset="0"/>
                <a:cs typeface="Arial" charset="0"/>
              </a:rPr>
              <a:t>Co-PI &amp; Director of Education and Outreach</a:t>
            </a:r>
          </a:p>
          <a:p>
            <a:pPr eaLnBrk="1" hangingPunct="1"/>
            <a:r>
              <a:rPr lang="en-US" sz="2800" smtClean="0">
                <a:solidFill>
                  <a:srgbClr val="376092"/>
                </a:solidFill>
                <a:latin typeface="Arial" charset="0"/>
                <a:cs typeface="Arial" charset="0"/>
              </a:rPr>
              <a:t>Curator of Vertebrate Paleontology</a:t>
            </a: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929313"/>
            <a:ext cx="2152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7F7F7F"/>
                </a:solidFill>
              </a:rPr>
              <a:t>Intended outputs for this Summit related to </a:t>
            </a:r>
            <a:r>
              <a:rPr lang="en-US" sz="3200" i="1" smtClean="0">
                <a:solidFill>
                  <a:srgbClr val="7F7F7F"/>
                </a:solidFill>
              </a:rPr>
              <a:t>iDigBio</a:t>
            </a:r>
            <a:r>
              <a:rPr lang="en-US" sz="3200" smtClean="0">
                <a:solidFill>
                  <a:srgbClr val="7F7F7F"/>
                </a:solidFill>
              </a:rPr>
              <a:t> collaborative network for Years 1 &amp;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List of participants interested in E&amp;O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Develop a communications network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Develop prioritized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deas about E&amp;O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Identify funding opportunities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Plan the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iDigBio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-TCN E&amp;O workshop for 2012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Network with other STEM content and learning  organizations and networks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929313"/>
            <a:ext cx="2152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Long-term and Overall benefits to society:</a:t>
            </a:r>
            <a:b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How will we know if we are successful?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>
                <a:solidFill>
                  <a:srgbClr val="376092"/>
                </a:solidFill>
              </a:rPr>
              <a:t>Indicators such as:</a:t>
            </a:r>
          </a:p>
          <a:p>
            <a:pPr marL="0" indent="0" eaLnBrk="1" hangingPunct="1"/>
            <a:r>
              <a:rPr lang="en-US" i="1" smtClean="0">
                <a:solidFill>
                  <a:srgbClr val="376092"/>
                </a:solidFill>
              </a:rPr>
              <a:t>iDigBio</a:t>
            </a:r>
            <a:r>
              <a:rPr lang="en-US" smtClean="0">
                <a:solidFill>
                  <a:srgbClr val="376092"/>
                </a:solidFill>
              </a:rPr>
              <a:t> is sustained as part of a highly integrated research and educational network.</a:t>
            </a:r>
          </a:p>
          <a:p>
            <a:pPr marL="0" indent="0" eaLnBrk="1" hangingPunct="1"/>
            <a:r>
              <a:rPr lang="en-US" smtClean="0">
                <a:solidFill>
                  <a:srgbClr val="376092"/>
                </a:solidFill>
              </a:rPr>
              <a:t>Evaluation and assessment will determine if our downstream target audiences:</a:t>
            </a:r>
          </a:p>
          <a:p>
            <a:pPr lvl="1" eaLnBrk="1" hangingPunct="1"/>
            <a:r>
              <a:rPr lang="en-US" sz="2700" smtClean="0">
                <a:solidFill>
                  <a:srgbClr val="376092"/>
                </a:solidFill>
              </a:rPr>
              <a:t>Increasingly engage </a:t>
            </a:r>
            <a:r>
              <a:rPr lang="en-US" sz="2700" i="1" smtClean="0">
                <a:solidFill>
                  <a:srgbClr val="376092"/>
                </a:solidFill>
              </a:rPr>
              <a:t>iDigBio</a:t>
            </a:r>
            <a:r>
              <a:rPr lang="en-US" sz="2700" smtClean="0">
                <a:solidFill>
                  <a:srgbClr val="376092"/>
                </a:solidFill>
              </a:rPr>
              <a:t> for formal and informal  STEM education</a:t>
            </a:r>
          </a:p>
          <a:p>
            <a:pPr lvl="1" eaLnBrk="1" hangingPunct="1"/>
            <a:r>
              <a:rPr lang="en-US" sz="2700" smtClean="0">
                <a:solidFill>
                  <a:srgbClr val="376092"/>
                </a:solidFill>
              </a:rPr>
              <a:t>Understand and value </a:t>
            </a:r>
            <a:r>
              <a:rPr lang="en-US" sz="2700" i="1" smtClean="0">
                <a:solidFill>
                  <a:srgbClr val="376092"/>
                </a:solidFill>
              </a:rPr>
              <a:t>iDigBio</a:t>
            </a:r>
            <a:r>
              <a:rPr lang="en-US" sz="2700" smtClean="0">
                <a:solidFill>
                  <a:srgbClr val="376092"/>
                </a:solidFill>
              </a:rPr>
              <a:t> in 21</a:t>
            </a:r>
            <a:r>
              <a:rPr lang="en-US" sz="2700" baseline="30000" smtClean="0">
                <a:solidFill>
                  <a:srgbClr val="376092"/>
                </a:solidFill>
              </a:rPr>
              <a:t>st</a:t>
            </a:r>
            <a:r>
              <a:rPr lang="en-US" sz="2700" smtClean="0">
                <a:solidFill>
                  <a:srgbClr val="376092"/>
                </a:solidFill>
              </a:rPr>
              <a:t> century society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929313"/>
            <a:ext cx="2152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7F7F7F"/>
                </a:solidFill>
                <a:latin typeface="Arial" charset="0"/>
                <a:cs typeface="Arial" charset="0"/>
              </a:rPr>
              <a:t>Education &amp; Outreach: Caveat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525963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US" sz="2400" i="1" smtClean="0">
                <a:solidFill>
                  <a:srgbClr val="376092"/>
                </a:solidFill>
                <a:latin typeface="Arial" charset="0"/>
                <a:cs typeface="Arial" charset="0"/>
              </a:rPr>
              <a:t>iDigBio</a:t>
            </a:r>
            <a:r>
              <a:rPr lang="en-US" sz="2400" smtClean="0">
                <a:solidFill>
                  <a:srgbClr val="376092"/>
                </a:solidFill>
                <a:latin typeface="Arial" charset="0"/>
                <a:cs typeface="Arial" charset="0"/>
              </a:rPr>
              <a:t> is a collaborative partnership, not a top-down network.</a:t>
            </a:r>
          </a:p>
          <a:p>
            <a:pPr eaLnBrk="1" hangingPunct="1">
              <a:spcAft>
                <a:spcPct val="20000"/>
              </a:spcAft>
            </a:pPr>
            <a:r>
              <a:rPr lang="en-US" sz="2400" smtClean="0">
                <a:solidFill>
                  <a:srgbClr val="376092"/>
                </a:solidFill>
                <a:latin typeface="Arial" charset="0"/>
                <a:cs typeface="Arial" charset="0"/>
              </a:rPr>
              <a:t>Best case scenario—we would have developed the </a:t>
            </a:r>
            <a:r>
              <a:rPr lang="en-US" sz="2400" i="1" smtClean="0">
                <a:solidFill>
                  <a:srgbClr val="376092"/>
                </a:solidFill>
                <a:latin typeface="Arial" charset="0"/>
                <a:cs typeface="Arial" charset="0"/>
              </a:rPr>
              <a:t>iDigBio</a:t>
            </a:r>
            <a:r>
              <a:rPr lang="en-US" sz="2400" smtClean="0">
                <a:solidFill>
                  <a:srgbClr val="376092"/>
                </a:solidFill>
                <a:latin typeface="Arial" charset="0"/>
                <a:cs typeface="Arial" charset="0"/>
              </a:rPr>
              <a:t> E&amp;O plans, goals, activities, and expected outcomes together from the ground up with partners.</a:t>
            </a:r>
          </a:p>
          <a:p>
            <a:pPr eaLnBrk="1" hangingPunct="1">
              <a:spcAft>
                <a:spcPct val="20000"/>
              </a:spcAft>
            </a:pPr>
            <a:r>
              <a:rPr lang="en-US" sz="2400" smtClean="0">
                <a:solidFill>
                  <a:srgbClr val="376092"/>
                </a:solidFill>
                <a:latin typeface="Arial" charset="0"/>
                <a:cs typeface="Arial" charset="0"/>
              </a:rPr>
              <a:t>The timing of the ADBC and TCN competitions did not allow immediate engagement of partners.</a:t>
            </a:r>
          </a:p>
          <a:p>
            <a:pPr eaLnBrk="1" hangingPunct="1">
              <a:spcAft>
                <a:spcPct val="20000"/>
              </a:spcAft>
            </a:pPr>
            <a:r>
              <a:rPr lang="en-US" sz="2400" smtClean="0">
                <a:solidFill>
                  <a:srgbClr val="376092"/>
                </a:solidFill>
                <a:latin typeface="Arial" charset="0"/>
                <a:cs typeface="Arial" charset="0"/>
              </a:rPr>
              <a:t>So, we had to propose E&amp;O activities in a vacuum.</a:t>
            </a:r>
          </a:p>
          <a:p>
            <a:pPr eaLnBrk="1" hangingPunct="1">
              <a:spcAft>
                <a:spcPct val="20000"/>
              </a:spcAft>
            </a:pPr>
            <a:r>
              <a:rPr lang="en-US" sz="2400" smtClean="0">
                <a:solidFill>
                  <a:srgbClr val="376092"/>
                </a:solidFill>
                <a:latin typeface="Arial" charset="0"/>
                <a:cs typeface="Arial" charset="0"/>
              </a:rPr>
              <a:t>Hope that this Summit goes a long way towards building partnerships and integrating common E&amp;O goals.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929313"/>
            <a:ext cx="2152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7F7F7F"/>
                </a:solidFill>
                <a:latin typeface="Arial" charset="0"/>
                <a:cs typeface="Arial" charset="0"/>
              </a:rPr>
              <a:t>Process of building the </a:t>
            </a:r>
            <a:r>
              <a:rPr lang="en-US" sz="3200" i="1" smtClean="0">
                <a:solidFill>
                  <a:srgbClr val="7F7F7F"/>
                </a:solidFill>
                <a:latin typeface="Arial" charset="0"/>
                <a:cs typeface="Arial" charset="0"/>
              </a:rPr>
              <a:t>iDigBio</a:t>
            </a:r>
            <a:r>
              <a:rPr lang="en-US" sz="3200" smtClean="0">
                <a:solidFill>
                  <a:srgbClr val="7F7F7F"/>
                </a:solidFill>
                <a:latin typeface="Arial" charset="0"/>
                <a:cs typeface="Arial" charset="0"/>
              </a:rPr>
              <a:t> E&amp;O team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021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en-US" sz="2400" smtClean="0">
                <a:solidFill>
                  <a:srgbClr val="376092"/>
                </a:solidFill>
                <a:latin typeface="Arial" charset="0"/>
              </a:rPr>
              <a:t>Starting from </a:t>
            </a:r>
            <a:r>
              <a:rPr lang="en-US" sz="2400" i="1" smtClean="0">
                <a:solidFill>
                  <a:srgbClr val="376092"/>
                </a:solidFill>
                <a:latin typeface="Arial" charset="0"/>
              </a:rPr>
              <a:t>iDigBio</a:t>
            </a:r>
            <a:r>
              <a:rPr lang="en-US" sz="2400" smtClean="0">
                <a:solidFill>
                  <a:srgbClr val="376092"/>
                </a:solidFill>
                <a:latin typeface="Arial" charset="0"/>
              </a:rPr>
              <a:t> HUB--Prior to this Summit: MacFadden, Dunckel, Beaman, with input and support from Grabon and Bester etc. 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en-US" sz="2400" smtClean="0">
                <a:solidFill>
                  <a:srgbClr val="376092"/>
                </a:solidFill>
                <a:latin typeface="Arial" charset="0"/>
              </a:rPr>
              <a:t>After this Summit: Add TCN representatives interested in E&amp;O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en-US" sz="2400" smtClean="0">
                <a:solidFill>
                  <a:srgbClr val="376092"/>
                </a:solidFill>
                <a:latin typeface="Arial" charset="0"/>
              </a:rPr>
              <a:t>Add representatives from other professional groups and stakeholders not currently associated with TCNs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en-US" sz="2400" smtClean="0">
                <a:solidFill>
                  <a:srgbClr val="376092"/>
                </a:solidFill>
                <a:latin typeface="Arial" charset="0"/>
              </a:rPr>
              <a:t>Add and broaden representation with university students, underrepresented groups, and </a:t>
            </a:r>
            <a:r>
              <a:rPr lang="en-US" sz="2400" i="1" smtClean="0">
                <a:solidFill>
                  <a:srgbClr val="376092"/>
                </a:solidFill>
                <a:latin typeface="Arial" charset="0"/>
              </a:rPr>
              <a:t>iDigBio</a:t>
            </a:r>
            <a:r>
              <a:rPr lang="en-US" sz="2400" smtClean="0">
                <a:solidFill>
                  <a:srgbClr val="376092"/>
                </a:solidFill>
                <a:latin typeface="Arial" charset="0"/>
              </a:rPr>
              <a:t> Visiting Scholars to E&amp;O working groups, etc.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en-US" sz="2400" smtClean="0">
                <a:solidFill>
                  <a:srgbClr val="376092"/>
                </a:solidFill>
                <a:latin typeface="Arial" charset="0"/>
              </a:rPr>
              <a:t>As downstream users are engaged, possible representation from formal (K12) and informal science stakeholders and other stakeholders.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929313"/>
            <a:ext cx="2152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582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iDigBio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E&amp;O proposed framework follows </a:t>
            </a:r>
            <a:b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NSFs Broader Impact criteria**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24850" cy="45259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spcAft>
                <a:spcPct val="30000"/>
              </a:spcAft>
              <a:buFontTx/>
              <a:buAutoNum type="arabicPeriod"/>
            </a:pPr>
            <a:r>
              <a:rPr lang="en-US" sz="2500" smtClean="0">
                <a:solidFill>
                  <a:srgbClr val="376092"/>
                </a:solidFill>
                <a:latin typeface="Arial" charset="0"/>
              </a:rPr>
              <a:t>Advance discovery and understanding while promoting teaching, training, and learning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30000"/>
              </a:spcAft>
              <a:buFontTx/>
              <a:buAutoNum type="arabicPeriod"/>
            </a:pPr>
            <a:r>
              <a:rPr lang="en-US" sz="2500" smtClean="0">
                <a:solidFill>
                  <a:srgbClr val="376092"/>
                </a:solidFill>
                <a:latin typeface="Arial" charset="0"/>
              </a:rPr>
              <a:t>Broaden participation of underrepresented groups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30000"/>
              </a:spcAft>
              <a:buFontTx/>
              <a:buAutoNum type="arabicPeriod"/>
            </a:pPr>
            <a:r>
              <a:rPr lang="en-US" sz="2500" smtClean="0">
                <a:solidFill>
                  <a:srgbClr val="376092"/>
                </a:solidFill>
                <a:latin typeface="Arial" charset="0"/>
              </a:rPr>
              <a:t>Enhance infrastructure for research and education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30000"/>
              </a:spcAft>
              <a:buFontTx/>
              <a:buAutoNum type="arabicPeriod"/>
            </a:pPr>
            <a:r>
              <a:rPr lang="en-US" sz="2500" smtClean="0">
                <a:solidFill>
                  <a:srgbClr val="376092"/>
                </a:solidFill>
                <a:latin typeface="Arial" charset="0"/>
              </a:rPr>
              <a:t>Broad dissemination to enhance scientific and technological understanding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30000"/>
              </a:spcAft>
              <a:buFontTx/>
              <a:buAutoNum type="arabicPeriod"/>
            </a:pPr>
            <a:r>
              <a:rPr lang="en-US" sz="2500" smtClean="0">
                <a:solidFill>
                  <a:srgbClr val="376092"/>
                </a:solidFill>
                <a:latin typeface="Arial" charset="0"/>
              </a:rPr>
              <a:t>Benefits to Society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 typeface="Arial" charset="0"/>
              <a:buNone/>
            </a:pPr>
            <a:endParaRPr lang="en-US" sz="2500" smtClean="0">
              <a:solidFill>
                <a:srgbClr val="595959"/>
              </a:solidFill>
              <a:latin typeface="Arial" charset="0"/>
            </a:endParaRP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 typeface="Arial" charset="0"/>
              <a:buNone/>
            </a:pPr>
            <a:r>
              <a:rPr lang="en-US" sz="1600" smtClean="0">
                <a:solidFill>
                  <a:srgbClr val="376092"/>
                </a:solidFill>
                <a:latin typeface="Times New Roman" pitchFamily="18" charset="0"/>
                <a:cs typeface="Times New Roman" pitchFamily="18" charset="0"/>
              </a:rPr>
              <a:t>**http://www.nsf.gov/pubs/2007/nsf07046/nsf07046.jsp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929313"/>
            <a:ext cx="2152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sz="2500" smtClean="0">
                <a:solidFill>
                  <a:srgbClr val="7F7F7F"/>
                </a:solidFill>
                <a:latin typeface="Arial" charset="0"/>
              </a:rPr>
              <a:t>Need to identify target audiences and user groups for E&amp;O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US" sz="2600" smtClean="0">
                <a:solidFill>
                  <a:srgbClr val="376092"/>
                </a:solidFill>
                <a:latin typeface="Arial" charset="0"/>
              </a:rPr>
              <a:t>Collection researchers and other professionals</a:t>
            </a: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US" sz="2600" smtClean="0">
                <a:solidFill>
                  <a:srgbClr val="376092"/>
                </a:solidFill>
                <a:latin typeface="Arial" charset="0"/>
              </a:rPr>
              <a:t>TCNs and other non-federal collections networks</a:t>
            </a: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US" sz="2600" smtClean="0">
                <a:solidFill>
                  <a:srgbClr val="376092"/>
                </a:solidFill>
                <a:latin typeface="Arial" charset="0"/>
              </a:rPr>
              <a:t>University students and others in community</a:t>
            </a: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US" sz="2600" smtClean="0">
                <a:solidFill>
                  <a:srgbClr val="376092"/>
                </a:solidFill>
                <a:latin typeface="Arial" charset="0"/>
              </a:rPr>
              <a:t>Government agencies, Policy makers</a:t>
            </a: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US" sz="2600" smtClean="0">
                <a:solidFill>
                  <a:srgbClr val="376092"/>
                </a:solidFill>
                <a:latin typeface="Arial" charset="0"/>
              </a:rPr>
              <a:t>Industry and business innovation</a:t>
            </a:r>
          </a:p>
          <a:p>
            <a:pPr eaLnBrk="1" hangingPunct="1">
              <a:spcAft>
                <a:spcPct val="30000"/>
              </a:spcAft>
              <a:buFontTx/>
              <a:buChar char="•"/>
            </a:pPr>
            <a:r>
              <a:rPr lang="en-US" sz="2600" smtClean="0">
                <a:solidFill>
                  <a:srgbClr val="376092"/>
                </a:solidFill>
                <a:latin typeface="Arial" charset="0"/>
              </a:rPr>
              <a:t>Downstream users and other stakeholders: K12, 4H, Interest groups and clubs, etc.</a:t>
            </a:r>
          </a:p>
          <a:p>
            <a:pPr marL="990600" lvl="1" indent="-533400" eaLnBrk="1" hangingPunct="1"/>
            <a:endParaRPr lang="en-US" sz="2600" smtClean="0">
              <a:latin typeface="Arial" charset="0"/>
            </a:endParaRPr>
          </a:p>
          <a:p>
            <a:pPr marL="990600" lvl="1" indent="-533400" eaLnBrk="1" hangingPunct="1"/>
            <a:endParaRPr lang="en-US" smtClean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929313"/>
            <a:ext cx="2152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7F7F7F"/>
                </a:solidFill>
                <a:latin typeface="Arial" charset="0"/>
                <a:cs typeface="Arial" charset="0"/>
              </a:rPr>
              <a:t>E&amp;O activities: Year 1</a:t>
            </a:r>
            <a:br>
              <a:rPr lang="en-US" sz="2800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r>
              <a:rPr lang="en-US" sz="2800" smtClean="0">
                <a:solidFill>
                  <a:srgbClr val="7F7F7F"/>
                </a:solidFill>
                <a:latin typeface="Arial" charset="0"/>
                <a:cs typeface="Arial" charset="0"/>
              </a:rPr>
              <a:t>Progress so far (What we proposed to do)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sz="2400" smtClean="0">
                <a:solidFill>
                  <a:srgbClr val="376092"/>
                </a:solidFill>
                <a:latin typeface="Arial" charset="0"/>
              </a:rPr>
              <a:t>Collection researchers and other professionals--developed two new opportunities with HUB funding:</a:t>
            </a:r>
          </a:p>
          <a:p>
            <a:pPr marL="742950" lvl="2" indent="-342900" eaLnBrk="1" hangingPunct="1">
              <a:buFont typeface="Arial" charset="0"/>
              <a:buNone/>
            </a:pPr>
            <a:r>
              <a:rPr lang="en-US" i="1" smtClean="0">
                <a:solidFill>
                  <a:srgbClr val="376092"/>
                </a:solidFill>
                <a:latin typeface="Arial" charset="0"/>
              </a:rPr>
              <a:t>iDigBio</a:t>
            </a:r>
            <a:r>
              <a:rPr lang="en-US" smtClean="0">
                <a:solidFill>
                  <a:srgbClr val="376092"/>
                </a:solidFill>
                <a:latin typeface="Arial" charset="0"/>
              </a:rPr>
              <a:t> Visiting Scholars program—to start in 2012; focused on broadening representation of early career professionals</a:t>
            </a:r>
          </a:p>
          <a:p>
            <a:pPr marL="742950" lvl="2" indent="-342900" eaLnBrk="1" hangingPunct="1">
              <a:buFont typeface="Arial" charset="0"/>
              <a:buNone/>
            </a:pPr>
            <a:r>
              <a:rPr lang="en-US" i="1" smtClean="0">
                <a:solidFill>
                  <a:srgbClr val="376092"/>
                </a:solidFill>
                <a:latin typeface="Arial" charset="0"/>
              </a:rPr>
              <a:t>iDigBio</a:t>
            </a:r>
            <a:r>
              <a:rPr lang="en-US" smtClean="0">
                <a:solidFill>
                  <a:srgbClr val="376092"/>
                </a:solidFill>
                <a:latin typeface="Arial" charset="0"/>
              </a:rPr>
              <a:t> Graduate Assistantship in Digitized Collections Research </a:t>
            </a:r>
          </a:p>
          <a:p>
            <a:pPr eaLnBrk="1" hangingPunct="1"/>
            <a:r>
              <a:rPr lang="en-US" sz="2400" smtClean="0">
                <a:solidFill>
                  <a:srgbClr val="376092"/>
                </a:solidFill>
                <a:latin typeface="Arial" charset="0"/>
              </a:rPr>
              <a:t>Dissemination and visibility to professional community: Talks presented at national meetings and participation in conferences and workshops.</a:t>
            </a:r>
          </a:p>
          <a:p>
            <a:pPr eaLnBrk="1" hangingPunct="1"/>
            <a:r>
              <a:rPr lang="en-US" sz="2400" smtClean="0">
                <a:solidFill>
                  <a:srgbClr val="376092"/>
                </a:solidFill>
                <a:latin typeface="Arial" charset="0"/>
              </a:rPr>
              <a:t>Engaging some downstream users, e.g., fossil clubs in Florida (e.g., talk “Fossils in the Cloud”)</a:t>
            </a:r>
          </a:p>
          <a:p>
            <a:pPr marL="342900" lvl="1" indent="-342900" eaLnBrk="1" hangingPunct="1"/>
            <a:endParaRPr lang="en-US" sz="2600" smtClean="0">
              <a:latin typeface="Arial" charset="0"/>
            </a:endParaRP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929313"/>
            <a:ext cx="2152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7F7F7F"/>
                </a:solidFill>
                <a:latin typeface="Arial" charset="0"/>
              </a:rPr>
              <a:t>E&amp;O activities: Year 1+: Still want to do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800" smtClean="0">
                <a:solidFill>
                  <a:srgbClr val="376092"/>
                </a:solidFill>
                <a:latin typeface="Arial" charset="0"/>
                <a:cs typeface="Arial" charset="0"/>
              </a:rPr>
              <a:t>Solicit input and engagement from TCNs and other user groups and target audiences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800" smtClean="0">
                <a:solidFill>
                  <a:srgbClr val="376092"/>
                </a:solidFill>
                <a:latin typeface="Arial" charset="0"/>
                <a:cs typeface="Arial" charset="0"/>
              </a:rPr>
              <a:t>Sponsor an </a:t>
            </a:r>
            <a:r>
              <a:rPr lang="en-US" sz="2800" i="1" smtClean="0">
                <a:solidFill>
                  <a:srgbClr val="376092"/>
                </a:solidFill>
                <a:latin typeface="Arial" charset="0"/>
                <a:cs typeface="Arial" charset="0"/>
              </a:rPr>
              <a:t>iDigBio</a:t>
            </a:r>
            <a:r>
              <a:rPr lang="en-US" sz="2800" smtClean="0">
                <a:solidFill>
                  <a:srgbClr val="376092"/>
                </a:solidFill>
                <a:latin typeface="Arial" charset="0"/>
                <a:cs typeface="Arial" charset="0"/>
              </a:rPr>
              <a:t> E&amp;O workshop in 2012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600" smtClean="0">
                <a:solidFill>
                  <a:srgbClr val="376092"/>
                </a:solidFill>
                <a:latin typeface="Arial" charset="0"/>
                <a:cs typeface="Arial" charset="0"/>
              </a:rPr>
              <a:t>Brainstorm and establish community wide priorities and activities for E&amp;O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600" smtClean="0">
                <a:solidFill>
                  <a:srgbClr val="376092"/>
                </a:solidFill>
                <a:latin typeface="Arial" charset="0"/>
                <a:cs typeface="Arial" charset="0"/>
              </a:rPr>
              <a:t>Develop prioritized list of these activities and possible ways to fund those not accommodated within current iDigBio or TCN budgets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800" smtClean="0">
                <a:solidFill>
                  <a:srgbClr val="376092"/>
                </a:solidFill>
                <a:latin typeface="Arial" charset="0"/>
                <a:cs typeface="Arial" charset="0"/>
              </a:rPr>
              <a:t>Plan for front-end evaluation and needs assessment of downstream users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929313"/>
            <a:ext cx="2152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7F7F7F"/>
                </a:solidFill>
                <a:latin typeface="Arial" charset="0"/>
                <a:cs typeface="Arial" charset="0"/>
              </a:rPr>
              <a:t>Ideas in HUB proposal, not yet implemented (opportunities)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600" smtClean="0">
                <a:solidFill>
                  <a:srgbClr val="376092"/>
                </a:solidFill>
                <a:latin typeface="Arial" charset="0"/>
                <a:cs typeface="Arial" charset="0"/>
              </a:rPr>
              <a:t>Graduate seminar in collections digitization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600" smtClean="0">
                <a:solidFill>
                  <a:srgbClr val="376092"/>
                </a:solidFill>
                <a:latin typeface="Arial" charset="0"/>
                <a:cs typeface="Arial" charset="0"/>
              </a:rPr>
              <a:t> Undergraduate survey course in collections for the 21</a:t>
            </a:r>
            <a:r>
              <a:rPr lang="en-US" sz="2600" baseline="30000" smtClean="0">
                <a:solidFill>
                  <a:srgbClr val="376092"/>
                </a:solidFill>
                <a:latin typeface="Arial" charset="0"/>
                <a:cs typeface="Arial" charset="0"/>
              </a:rPr>
              <a:t>st</a:t>
            </a:r>
            <a:r>
              <a:rPr lang="en-US" sz="2600" smtClean="0">
                <a:solidFill>
                  <a:srgbClr val="376092"/>
                </a:solidFill>
                <a:latin typeface="Arial" charset="0"/>
                <a:cs typeface="Arial" charset="0"/>
              </a:rPr>
              <a:t> century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600" smtClean="0">
                <a:solidFill>
                  <a:srgbClr val="376092"/>
                </a:solidFill>
                <a:latin typeface="Arial" charset="0"/>
                <a:cs typeface="Arial" charset="0"/>
              </a:rPr>
              <a:t>?Broader impact training related to digitized natural history collections.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600" smtClean="0">
                <a:solidFill>
                  <a:srgbClr val="376092"/>
                </a:solidFill>
                <a:latin typeface="Arial" charset="0"/>
                <a:cs typeface="Arial" charset="0"/>
              </a:rPr>
              <a:t>Delivered via e-learning at multiple, networked sites in real time via videoteleconferencing, webinars, and other web-enabled tools.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600" smtClean="0">
                <a:solidFill>
                  <a:srgbClr val="376092"/>
                </a:solidFill>
                <a:latin typeface="Arial" charset="0"/>
                <a:cs typeface="Arial" charset="0"/>
              </a:rPr>
              <a:t>Looking for partners from TCNs in these and other similar educational opportunities for professional target audiences.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929313"/>
            <a:ext cx="2152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7F7F7F"/>
                </a:solidFill>
                <a:latin typeface="Arial" charset="0"/>
                <a:cs typeface="Arial" charset="0"/>
              </a:rPr>
              <a:t>Ideas in HUB proposal, not yet implemented (opportunities), continued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US" smtClean="0">
                <a:solidFill>
                  <a:srgbClr val="376092"/>
                </a:solidFill>
                <a:latin typeface="Arial" charset="0"/>
              </a:rPr>
              <a:t>Feature </a:t>
            </a:r>
            <a:r>
              <a:rPr lang="en-US" i="1" smtClean="0">
                <a:solidFill>
                  <a:srgbClr val="376092"/>
                </a:solidFill>
                <a:latin typeface="Arial" charset="0"/>
              </a:rPr>
              <a:t>iDigBio</a:t>
            </a:r>
            <a:r>
              <a:rPr lang="en-US" smtClean="0">
                <a:solidFill>
                  <a:srgbClr val="376092"/>
                </a:solidFill>
                <a:latin typeface="Arial" charset="0"/>
              </a:rPr>
              <a:t> on the Explore research exhibit portal at the FLMNH</a:t>
            </a:r>
          </a:p>
          <a:p>
            <a:pPr eaLnBrk="1" hangingPunct="1">
              <a:spcAft>
                <a:spcPct val="20000"/>
              </a:spcAft>
            </a:pPr>
            <a:r>
              <a:rPr lang="en-US" smtClean="0">
                <a:solidFill>
                  <a:srgbClr val="376092"/>
                </a:solidFill>
                <a:latin typeface="Arial" charset="0"/>
              </a:rPr>
              <a:t>Develop community-wide travelling exhibits that communicate about </a:t>
            </a:r>
            <a:r>
              <a:rPr lang="en-US" i="1" smtClean="0">
                <a:solidFill>
                  <a:srgbClr val="376092"/>
                </a:solidFill>
                <a:latin typeface="Arial" charset="0"/>
              </a:rPr>
              <a:t>iDigBio</a:t>
            </a:r>
            <a:endParaRPr lang="en-US" smtClean="0">
              <a:solidFill>
                <a:srgbClr val="376092"/>
              </a:solidFill>
              <a:latin typeface="Arial" charset="0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929313"/>
            <a:ext cx="2152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609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Education and Outreach</vt:lpstr>
      <vt:lpstr>Education &amp; Outreach: Caveat</vt:lpstr>
      <vt:lpstr>Process of building the iDigBio E&amp;O team</vt:lpstr>
      <vt:lpstr>iDigBio E&amp;O proposed framework follows  NSFs Broader Impact criteria**</vt:lpstr>
      <vt:lpstr>Need to identify target audiences and user groups for E&amp;O</vt:lpstr>
      <vt:lpstr>E&amp;O activities: Year 1 Progress so far (What we proposed to do)</vt:lpstr>
      <vt:lpstr>E&amp;O activities: Year 1+: Still want to do</vt:lpstr>
      <vt:lpstr>Ideas in HUB proposal, not yet implemented (opportunities)</vt:lpstr>
      <vt:lpstr>Ideas in HUB proposal, not yet implemented (opportunities), continued</vt:lpstr>
      <vt:lpstr>Intended outputs for this Summit related to iDigBio collaborative network for Years 1 &amp; 2</vt:lpstr>
      <vt:lpstr>Long-term and Overall benefits to society:  How will we know if we are successful?</vt:lpstr>
    </vt:vector>
  </TitlesOfParts>
  <Company>FLMNH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and Outreach</dc:title>
  <dc:creator>MacFadden,Bruce J</dc:creator>
  <cp:lastModifiedBy>Bruce MacFadden</cp:lastModifiedBy>
  <cp:revision>50</cp:revision>
  <dcterms:created xsi:type="dcterms:W3CDTF">2011-11-28T21:51:05Z</dcterms:created>
  <dcterms:modified xsi:type="dcterms:W3CDTF">2011-11-30T11:59:19Z</dcterms:modified>
</cp:coreProperties>
</file>