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0"/>
  </p:notesMasterIdLst>
  <p:handoutMasterIdLst>
    <p:handoutMasterId r:id="rId21"/>
  </p:handoutMasterIdLst>
  <p:sldIdLst>
    <p:sldId id="256" r:id="rId2"/>
    <p:sldId id="420" r:id="rId3"/>
    <p:sldId id="398" r:id="rId4"/>
    <p:sldId id="393" r:id="rId5"/>
    <p:sldId id="394" r:id="rId6"/>
    <p:sldId id="402" r:id="rId7"/>
    <p:sldId id="422" r:id="rId8"/>
    <p:sldId id="421" r:id="rId9"/>
    <p:sldId id="397" r:id="rId10"/>
    <p:sldId id="409" r:id="rId11"/>
    <p:sldId id="418" r:id="rId12"/>
    <p:sldId id="410" r:id="rId13"/>
    <p:sldId id="411" r:id="rId14"/>
    <p:sldId id="412" r:id="rId15"/>
    <p:sldId id="413" r:id="rId16"/>
    <p:sldId id="419" r:id="rId17"/>
    <p:sldId id="414" r:id="rId18"/>
    <p:sldId id="417" r:id="rId19"/>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99FF"/>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0323" autoAdjust="0"/>
  </p:normalViewPr>
  <p:slideViewPr>
    <p:cSldViewPr>
      <p:cViewPr>
        <p:scale>
          <a:sx n="66" d="100"/>
          <a:sy n="66" d="100"/>
        </p:scale>
        <p:origin x="-684" y="-61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DF15B6-2858-4396-A65C-477934CD0B78}" type="doc">
      <dgm:prSet loTypeId="urn:microsoft.com/office/officeart/2005/8/layout/cycle6" loCatId="relationship" qsTypeId="urn:microsoft.com/office/officeart/2005/8/quickstyle/simple1" qsCatId="simple" csTypeId="urn:microsoft.com/office/officeart/2005/8/colors/colorful1#1" csCatId="colorful" phldr="1"/>
      <dgm:spPr/>
      <dgm:t>
        <a:bodyPr/>
        <a:lstStyle/>
        <a:p>
          <a:endParaRPr lang="en-US"/>
        </a:p>
      </dgm:t>
    </dgm:pt>
    <dgm:pt modelId="{18AF27F2-8786-43E0-8BD1-662F1BA1348A}">
      <dgm:prSet phldrT="[Text]"/>
      <dgm:spPr/>
      <dgm:t>
        <a:bodyPr/>
        <a:lstStyle/>
        <a:p>
          <a:r>
            <a:rPr lang="en-US" b="1" dirty="0" smtClean="0">
              <a:solidFill>
                <a:schemeClr val="tx1"/>
              </a:solidFill>
            </a:rPr>
            <a:t>Domain Data Producers</a:t>
          </a:r>
          <a:endParaRPr lang="en-US" b="1" dirty="0">
            <a:solidFill>
              <a:schemeClr val="tx1"/>
            </a:solidFill>
          </a:endParaRPr>
        </a:p>
      </dgm:t>
    </dgm:pt>
    <dgm:pt modelId="{25A3742B-5C7B-4E78-902B-BF2B0A523E35}" type="parTrans" cxnId="{549F74A0-FF4A-4D3F-A973-873F6FD08310}">
      <dgm:prSet/>
      <dgm:spPr/>
      <dgm:t>
        <a:bodyPr/>
        <a:lstStyle/>
        <a:p>
          <a:endParaRPr lang="en-US"/>
        </a:p>
      </dgm:t>
    </dgm:pt>
    <dgm:pt modelId="{4480A1EB-3B04-4166-8756-52D1BE0AC4B5}" type="sibTrans" cxnId="{549F74A0-FF4A-4D3F-A973-873F6FD08310}">
      <dgm:prSet/>
      <dgm:spPr/>
      <dgm:t>
        <a:bodyPr/>
        <a:lstStyle/>
        <a:p>
          <a:endParaRPr lang="en-US"/>
        </a:p>
      </dgm:t>
    </dgm:pt>
    <dgm:pt modelId="{B0B88CA1-7018-4E8D-9121-0B3C8F28F58C}">
      <dgm:prSet phldrT="[Text]"/>
      <dgm:spPr/>
      <dgm:t>
        <a:bodyPr/>
        <a:lstStyle/>
        <a:p>
          <a:r>
            <a:rPr lang="en-US" b="1" dirty="0" smtClean="0">
              <a:solidFill>
                <a:schemeClr val="tx1"/>
              </a:solidFill>
            </a:rPr>
            <a:t>Infrastructure Providers</a:t>
          </a:r>
          <a:endParaRPr lang="en-US" b="1" dirty="0">
            <a:solidFill>
              <a:schemeClr val="tx1"/>
            </a:solidFill>
          </a:endParaRPr>
        </a:p>
      </dgm:t>
    </dgm:pt>
    <dgm:pt modelId="{A500213D-5F43-4D29-AD67-EF02F1D29D67}" type="parTrans" cxnId="{248EA765-0870-4F16-9DFA-B24D7E9D8E81}">
      <dgm:prSet/>
      <dgm:spPr/>
      <dgm:t>
        <a:bodyPr/>
        <a:lstStyle/>
        <a:p>
          <a:endParaRPr lang="en-US"/>
        </a:p>
      </dgm:t>
    </dgm:pt>
    <dgm:pt modelId="{554D6842-FE51-4EF7-B245-611F4F2D7525}" type="sibTrans" cxnId="{248EA765-0870-4F16-9DFA-B24D7E9D8E81}">
      <dgm:prSet/>
      <dgm:spPr/>
      <dgm:t>
        <a:bodyPr/>
        <a:lstStyle/>
        <a:p>
          <a:endParaRPr lang="en-US"/>
        </a:p>
      </dgm:t>
    </dgm:pt>
    <dgm:pt modelId="{DB2A49AD-4C49-4476-8D0B-2231772D37F0}">
      <dgm:prSet phldrT="[Text]"/>
      <dgm:spPr/>
      <dgm:t>
        <a:bodyPr/>
        <a:lstStyle/>
        <a:p>
          <a:r>
            <a:rPr lang="en-US" b="1" dirty="0" smtClean="0">
              <a:solidFill>
                <a:schemeClr val="tx1"/>
              </a:solidFill>
            </a:rPr>
            <a:t>Domain Service Providers</a:t>
          </a:r>
          <a:endParaRPr lang="en-US" b="1" dirty="0">
            <a:solidFill>
              <a:schemeClr val="tx1"/>
            </a:solidFill>
          </a:endParaRPr>
        </a:p>
      </dgm:t>
    </dgm:pt>
    <dgm:pt modelId="{78EEACD9-89AE-4464-8EE6-4E79325E9350}" type="parTrans" cxnId="{7137D63D-8C94-4D00-8494-62027CCFFD21}">
      <dgm:prSet/>
      <dgm:spPr/>
      <dgm:t>
        <a:bodyPr/>
        <a:lstStyle/>
        <a:p>
          <a:endParaRPr lang="en-US"/>
        </a:p>
      </dgm:t>
    </dgm:pt>
    <dgm:pt modelId="{68167AC9-08EC-4B5D-BE1E-21BA9C2E97E1}" type="sibTrans" cxnId="{7137D63D-8C94-4D00-8494-62027CCFFD21}">
      <dgm:prSet/>
      <dgm:spPr/>
      <dgm:t>
        <a:bodyPr/>
        <a:lstStyle/>
        <a:p>
          <a:endParaRPr lang="en-US"/>
        </a:p>
      </dgm:t>
    </dgm:pt>
    <dgm:pt modelId="{30EC9069-605F-4E47-A4B7-6B6EB3F86119}">
      <dgm:prSet phldrT="[Text]"/>
      <dgm:spPr/>
      <dgm:t>
        <a:bodyPr/>
        <a:lstStyle/>
        <a:p>
          <a:r>
            <a:rPr lang="en-US" b="1" dirty="0" smtClean="0">
              <a:solidFill>
                <a:schemeClr val="tx1"/>
              </a:solidFill>
            </a:rPr>
            <a:t>Domain Data Consumers</a:t>
          </a:r>
          <a:endParaRPr lang="en-US" b="1" dirty="0">
            <a:solidFill>
              <a:schemeClr val="tx1"/>
            </a:solidFill>
          </a:endParaRPr>
        </a:p>
      </dgm:t>
    </dgm:pt>
    <dgm:pt modelId="{9F13D408-ED95-4EB3-A0AC-8BBEC806321D}" type="parTrans" cxnId="{8DF0BE04-A657-4A11-A996-CF4A71424FC0}">
      <dgm:prSet/>
      <dgm:spPr/>
      <dgm:t>
        <a:bodyPr/>
        <a:lstStyle/>
        <a:p>
          <a:endParaRPr lang="en-US"/>
        </a:p>
      </dgm:t>
    </dgm:pt>
    <dgm:pt modelId="{751ED4AB-7645-4064-BBD1-548004431EFE}" type="sibTrans" cxnId="{8DF0BE04-A657-4A11-A996-CF4A71424FC0}">
      <dgm:prSet/>
      <dgm:spPr/>
      <dgm:t>
        <a:bodyPr/>
        <a:lstStyle/>
        <a:p>
          <a:endParaRPr lang="en-US"/>
        </a:p>
      </dgm:t>
    </dgm:pt>
    <dgm:pt modelId="{8ED28B5F-BA58-471E-ABD7-098C9E0B2E1B}">
      <dgm:prSet phldrT="[Text]"/>
      <dgm:spPr/>
      <dgm:t>
        <a:bodyPr/>
        <a:lstStyle/>
        <a:p>
          <a:r>
            <a:rPr lang="en-US" b="1" dirty="0" smtClean="0">
              <a:solidFill>
                <a:schemeClr val="tx1"/>
              </a:solidFill>
            </a:rPr>
            <a:t>National/Global Data Aggregators</a:t>
          </a:r>
          <a:endParaRPr lang="en-US" b="1" dirty="0">
            <a:solidFill>
              <a:schemeClr val="tx1"/>
            </a:solidFill>
          </a:endParaRPr>
        </a:p>
      </dgm:t>
    </dgm:pt>
    <dgm:pt modelId="{A3D26DB2-C0FE-43B1-92F2-E40BEA634971}" type="parTrans" cxnId="{119BE9F4-750F-44FE-B595-06EF46B53BF2}">
      <dgm:prSet/>
      <dgm:spPr/>
      <dgm:t>
        <a:bodyPr/>
        <a:lstStyle/>
        <a:p>
          <a:endParaRPr lang="en-US"/>
        </a:p>
      </dgm:t>
    </dgm:pt>
    <dgm:pt modelId="{6517B45F-340E-40A0-8B20-EB9783323320}" type="sibTrans" cxnId="{119BE9F4-750F-44FE-B595-06EF46B53BF2}">
      <dgm:prSet/>
      <dgm:spPr/>
      <dgm:t>
        <a:bodyPr/>
        <a:lstStyle/>
        <a:p>
          <a:endParaRPr lang="en-US"/>
        </a:p>
      </dgm:t>
    </dgm:pt>
    <dgm:pt modelId="{62A9E6A8-AFF9-485B-8340-1EA99DD99FF5}" type="pres">
      <dgm:prSet presAssocID="{1ADF15B6-2858-4396-A65C-477934CD0B78}" presName="cycle" presStyleCnt="0">
        <dgm:presLayoutVars>
          <dgm:dir/>
          <dgm:resizeHandles val="exact"/>
        </dgm:presLayoutVars>
      </dgm:prSet>
      <dgm:spPr/>
      <dgm:t>
        <a:bodyPr/>
        <a:lstStyle/>
        <a:p>
          <a:endParaRPr lang="en-US"/>
        </a:p>
      </dgm:t>
    </dgm:pt>
    <dgm:pt modelId="{8C3748AB-6B29-4260-8209-850141A4559D}" type="pres">
      <dgm:prSet presAssocID="{18AF27F2-8786-43E0-8BD1-662F1BA1348A}" presName="node" presStyleLbl="node1" presStyleIdx="0" presStyleCnt="5">
        <dgm:presLayoutVars>
          <dgm:bulletEnabled val="1"/>
        </dgm:presLayoutVars>
      </dgm:prSet>
      <dgm:spPr/>
      <dgm:t>
        <a:bodyPr/>
        <a:lstStyle/>
        <a:p>
          <a:endParaRPr lang="en-US"/>
        </a:p>
      </dgm:t>
    </dgm:pt>
    <dgm:pt modelId="{C11AD3BD-0C55-4747-8612-BD1AC94BE123}" type="pres">
      <dgm:prSet presAssocID="{18AF27F2-8786-43E0-8BD1-662F1BA1348A}" presName="spNode" presStyleCnt="0"/>
      <dgm:spPr/>
    </dgm:pt>
    <dgm:pt modelId="{C3C3B251-B2B8-4461-8840-AA7BF07B9BE5}" type="pres">
      <dgm:prSet presAssocID="{4480A1EB-3B04-4166-8756-52D1BE0AC4B5}" presName="sibTrans" presStyleLbl="sibTrans1D1" presStyleIdx="0" presStyleCnt="5"/>
      <dgm:spPr/>
      <dgm:t>
        <a:bodyPr/>
        <a:lstStyle/>
        <a:p>
          <a:endParaRPr lang="en-US"/>
        </a:p>
      </dgm:t>
    </dgm:pt>
    <dgm:pt modelId="{D414B61A-C413-43CE-859A-3C8DE17E487A}" type="pres">
      <dgm:prSet presAssocID="{B0B88CA1-7018-4E8D-9121-0B3C8F28F58C}" presName="node" presStyleLbl="node1" presStyleIdx="1" presStyleCnt="5">
        <dgm:presLayoutVars>
          <dgm:bulletEnabled val="1"/>
        </dgm:presLayoutVars>
      </dgm:prSet>
      <dgm:spPr/>
      <dgm:t>
        <a:bodyPr/>
        <a:lstStyle/>
        <a:p>
          <a:endParaRPr lang="en-US"/>
        </a:p>
      </dgm:t>
    </dgm:pt>
    <dgm:pt modelId="{2D85E94B-B439-4C82-8F2B-A116FCC37BCA}" type="pres">
      <dgm:prSet presAssocID="{B0B88CA1-7018-4E8D-9121-0B3C8F28F58C}" presName="spNode" presStyleCnt="0"/>
      <dgm:spPr/>
    </dgm:pt>
    <dgm:pt modelId="{7791E96C-7D05-4BE0-862F-67242D145290}" type="pres">
      <dgm:prSet presAssocID="{554D6842-FE51-4EF7-B245-611F4F2D7525}" presName="sibTrans" presStyleLbl="sibTrans1D1" presStyleIdx="1" presStyleCnt="5"/>
      <dgm:spPr/>
      <dgm:t>
        <a:bodyPr/>
        <a:lstStyle/>
        <a:p>
          <a:endParaRPr lang="en-US"/>
        </a:p>
      </dgm:t>
    </dgm:pt>
    <dgm:pt modelId="{1BEEF3EF-C1A9-4737-9F6F-5876A4A181D9}" type="pres">
      <dgm:prSet presAssocID="{DB2A49AD-4C49-4476-8D0B-2231772D37F0}" presName="node" presStyleLbl="node1" presStyleIdx="2" presStyleCnt="5">
        <dgm:presLayoutVars>
          <dgm:bulletEnabled val="1"/>
        </dgm:presLayoutVars>
      </dgm:prSet>
      <dgm:spPr/>
      <dgm:t>
        <a:bodyPr/>
        <a:lstStyle/>
        <a:p>
          <a:endParaRPr lang="en-US"/>
        </a:p>
      </dgm:t>
    </dgm:pt>
    <dgm:pt modelId="{77CF2F5F-31EF-40BD-B05E-F0F27AE582C4}" type="pres">
      <dgm:prSet presAssocID="{DB2A49AD-4C49-4476-8D0B-2231772D37F0}" presName="spNode" presStyleCnt="0"/>
      <dgm:spPr/>
    </dgm:pt>
    <dgm:pt modelId="{C816B6DA-87BE-4691-8F63-6948A4D5F9D9}" type="pres">
      <dgm:prSet presAssocID="{68167AC9-08EC-4B5D-BE1E-21BA9C2E97E1}" presName="sibTrans" presStyleLbl="sibTrans1D1" presStyleIdx="2" presStyleCnt="5"/>
      <dgm:spPr/>
      <dgm:t>
        <a:bodyPr/>
        <a:lstStyle/>
        <a:p>
          <a:endParaRPr lang="en-US"/>
        </a:p>
      </dgm:t>
    </dgm:pt>
    <dgm:pt modelId="{2E890EA6-7C25-4B52-BD6A-D8EFDAEBA107}" type="pres">
      <dgm:prSet presAssocID="{30EC9069-605F-4E47-A4B7-6B6EB3F86119}" presName="node" presStyleLbl="node1" presStyleIdx="3" presStyleCnt="5">
        <dgm:presLayoutVars>
          <dgm:bulletEnabled val="1"/>
        </dgm:presLayoutVars>
      </dgm:prSet>
      <dgm:spPr/>
      <dgm:t>
        <a:bodyPr/>
        <a:lstStyle/>
        <a:p>
          <a:endParaRPr lang="en-US"/>
        </a:p>
      </dgm:t>
    </dgm:pt>
    <dgm:pt modelId="{B91889D4-A876-4C87-977B-653E9E96A565}" type="pres">
      <dgm:prSet presAssocID="{30EC9069-605F-4E47-A4B7-6B6EB3F86119}" presName="spNode" presStyleCnt="0"/>
      <dgm:spPr/>
    </dgm:pt>
    <dgm:pt modelId="{D2C2023C-86ED-4B7B-A0BD-51186E6F1385}" type="pres">
      <dgm:prSet presAssocID="{751ED4AB-7645-4064-BBD1-548004431EFE}" presName="sibTrans" presStyleLbl="sibTrans1D1" presStyleIdx="3" presStyleCnt="5"/>
      <dgm:spPr/>
      <dgm:t>
        <a:bodyPr/>
        <a:lstStyle/>
        <a:p>
          <a:endParaRPr lang="en-US"/>
        </a:p>
      </dgm:t>
    </dgm:pt>
    <dgm:pt modelId="{606D8E19-B75D-4AEE-B40F-4CD5B29BA811}" type="pres">
      <dgm:prSet presAssocID="{8ED28B5F-BA58-471E-ABD7-098C9E0B2E1B}" presName="node" presStyleLbl="node1" presStyleIdx="4" presStyleCnt="5">
        <dgm:presLayoutVars>
          <dgm:bulletEnabled val="1"/>
        </dgm:presLayoutVars>
      </dgm:prSet>
      <dgm:spPr/>
      <dgm:t>
        <a:bodyPr/>
        <a:lstStyle/>
        <a:p>
          <a:endParaRPr lang="en-US"/>
        </a:p>
      </dgm:t>
    </dgm:pt>
    <dgm:pt modelId="{9C964732-B5E6-49C4-B1E8-52F0034E25B4}" type="pres">
      <dgm:prSet presAssocID="{8ED28B5F-BA58-471E-ABD7-098C9E0B2E1B}" presName="spNode" presStyleCnt="0"/>
      <dgm:spPr/>
    </dgm:pt>
    <dgm:pt modelId="{9005F82E-4D08-4AE7-9C3A-C54E05E51AA8}" type="pres">
      <dgm:prSet presAssocID="{6517B45F-340E-40A0-8B20-EB9783323320}" presName="sibTrans" presStyleLbl="sibTrans1D1" presStyleIdx="4" presStyleCnt="5"/>
      <dgm:spPr/>
      <dgm:t>
        <a:bodyPr/>
        <a:lstStyle/>
        <a:p>
          <a:endParaRPr lang="en-US"/>
        </a:p>
      </dgm:t>
    </dgm:pt>
  </dgm:ptLst>
  <dgm:cxnLst>
    <dgm:cxn modelId="{A74C0AD2-1FCC-4966-B660-EA46E81B8507}" type="presOf" srcId="{68167AC9-08EC-4B5D-BE1E-21BA9C2E97E1}" destId="{C816B6DA-87BE-4691-8F63-6948A4D5F9D9}" srcOrd="0" destOrd="0" presId="urn:microsoft.com/office/officeart/2005/8/layout/cycle6"/>
    <dgm:cxn modelId="{5B69852D-5992-45AD-A42A-08DE25B53620}" type="presOf" srcId="{DB2A49AD-4C49-4476-8D0B-2231772D37F0}" destId="{1BEEF3EF-C1A9-4737-9F6F-5876A4A181D9}" srcOrd="0" destOrd="0" presId="urn:microsoft.com/office/officeart/2005/8/layout/cycle6"/>
    <dgm:cxn modelId="{BE09B950-7EF1-41BA-BCBD-540EF94BABDD}" type="presOf" srcId="{6517B45F-340E-40A0-8B20-EB9783323320}" destId="{9005F82E-4D08-4AE7-9C3A-C54E05E51AA8}" srcOrd="0" destOrd="0" presId="urn:microsoft.com/office/officeart/2005/8/layout/cycle6"/>
    <dgm:cxn modelId="{5100573A-0364-425F-A5CE-736F5223347D}" type="presOf" srcId="{30EC9069-605F-4E47-A4B7-6B6EB3F86119}" destId="{2E890EA6-7C25-4B52-BD6A-D8EFDAEBA107}" srcOrd="0" destOrd="0" presId="urn:microsoft.com/office/officeart/2005/8/layout/cycle6"/>
    <dgm:cxn modelId="{AC15D80A-7189-4862-8CB4-5959B53E2826}" type="presOf" srcId="{18AF27F2-8786-43E0-8BD1-662F1BA1348A}" destId="{8C3748AB-6B29-4260-8209-850141A4559D}" srcOrd="0" destOrd="0" presId="urn:microsoft.com/office/officeart/2005/8/layout/cycle6"/>
    <dgm:cxn modelId="{4DA746F2-16C7-4D18-9BCE-6ED233B7CAF0}" type="presOf" srcId="{554D6842-FE51-4EF7-B245-611F4F2D7525}" destId="{7791E96C-7D05-4BE0-862F-67242D145290}" srcOrd="0" destOrd="0" presId="urn:microsoft.com/office/officeart/2005/8/layout/cycle6"/>
    <dgm:cxn modelId="{119BE9F4-750F-44FE-B595-06EF46B53BF2}" srcId="{1ADF15B6-2858-4396-A65C-477934CD0B78}" destId="{8ED28B5F-BA58-471E-ABD7-098C9E0B2E1B}" srcOrd="4" destOrd="0" parTransId="{A3D26DB2-C0FE-43B1-92F2-E40BEA634971}" sibTransId="{6517B45F-340E-40A0-8B20-EB9783323320}"/>
    <dgm:cxn modelId="{BC4D6F5F-8500-40CE-B265-59E3AB8ED25B}" type="presOf" srcId="{751ED4AB-7645-4064-BBD1-548004431EFE}" destId="{D2C2023C-86ED-4B7B-A0BD-51186E6F1385}" srcOrd="0" destOrd="0" presId="urn:microsoft.com/office/officeart/2005/8/layout/cycle6"/>
    <dgm:cxn modelId="{248EA765-0870-4F16-9DFA-B24D7E9D8E81}" srcId="{1ADF15B6-2858-4396-A65C-477934CD0B78}" destId="{B0B88CA1-7018-4E8D-9121-0B3C8F28F58C}" srcOrd="1" destOrd="0" parTransId="{A500213D-5F43-4D29-AD67-EF02F1D29D67}" sibTransId="{554D6842-FE51-4EF7-B245-611F4F2D7525}"/>
    <dgm:cxn modelId="{9582B8BB-60BA-4E41-A75D-E6C63428743C}" type="presOf" srcId="{4480A1EB-3B04-4166-8756-52D1BE0AC4B5}" destId="{C3C3B251-B2B8-4461-8840-AA7BF07B9BE5}" srcOrd="0" destOrd="0" presId="urn:microsoft.com/office/officeart/2005/8/layout/cycle6"/>
    <dgm:cxn modelId="{549F74A0-FF4A-4D3F-A973-873F6FD08310}" srcId="{1ADF15B6-2858-4396-A65C-477934CD0B78}" destId="{18AF27F2-8786-43E0-8BD1-662F1BA1348A}" srcOrd="0" destOrd="0" parTransId="{25A3742B-5C7B-4E78-902B-BF2B0A523E35}" sibTransId="{4480A1EB-3B04-4166-8756-52D1BE0AC4B5}"/>
    <dgm:cxn modelId="{F6411E50-64B8-4339-ADFD-881BACDE8CB5}" type="presOf" srcId="{1ADF15B6-2858-4396-A65C-477934CD0B78}" destId="{62A9E6A8-AFF9-485B-8340-1EA99DD99FF5}" srcOrd="0" destOrd="0" presId="urn:microsoft.com/office/officeart/2005/8/layout/cycle6"/>
    <dgm:cxn modelId="{8DF0BE04-A657-4A11-A996-CF4A71424FC0}" srcId="{1ADF15B6-2858-4396-A65C-477934CD0B78}" destId="{30EC9069-605F-4E47-A4B7-6B6EB3F86119}" srcOrd="3" destOrd="0" parTransId="{9F13D408-ED95-4EB3-A0AC-8BBEC806321D}" sibTransId="{751ED4AB-7645-4064-BBD1-548004431EFE}"/>
    <dgm:cxn modelId="{7137D63D-8C94-4D00-8494-62027CCFFD21}" srcId="{1ADF15B6-2858-4396-A65C-477934CD0B78}" destId="{DB2A49AD-4C49-4476-8D0B-2231772D37F0}" srcOrd="2" destOrd="0" parTransId="{78EEACD9-89AE-4464-8EE6-4E79325E9350}" sibTransId="{68167AC9-08EC-4B5D-BE1E-21BA9C2E97E1}"/>
    <dgm:cxn modelId="{3082FD3A-545F-4F0D-A38C-1C1421C8DF58}" type="presOf" srcId="{8ED28B5F-BA58-471E-ABD7-098C9E0B2E1B}" destId="{606D8E19-B75D-4AEE-B40F-4CD5B29BA811}" srcOrd="0" destOrd="0" presId="urn:microsoft.com/office/officeart/2005/8/layout/cycle6"/>
    <dgm:cxn modelId="{2BA43E2B-568D-4011-B64E-82F0335AD059}" type="presOf" srcId="{B0B88CA1-7018-4E8D-9121-0B3C8F28F58C}" destId="{D414B61A-C413-43CE-859A-3C8DE17E487A}" srcOrd="0" destOrd="0" presId="urn:microsoft.com/office/officeart/2005/8/layout/cycle6"/>
    <dgm:cxn modelId="{EE84DB78-194F-448B-A6F4-66083BBB5120}" type="presParOf" srcId="{62A9E6A8-AFF9-485B-8340-1EA99DD99FF5}" destId="{8C3748AB-6B29-4260-8209-850141A4559D}" srcOrd="0" destOrd="0" presId="urn:microsoft.com/office/officeart/2005/8/layout/cycle6"/>
    <dgm:cxn modelId="{E3EE7738-D086-4274-8CCA-0B48C91F5EFA}" type="presParOf" srcId="{62A9E6A8-AFF9-485B-8340-1EA99DD99FF5}" destId="{C11AD3BD-0C55-4747-8612-BD1AC94BE123}" srcOrd="1" destOrd="0" presId="urn:microsoft.com/office/officeart/2005/8/layout/cycle6"/>
    <dgm:cxn modelId="{5DF139A5-48E3-4624-B295-13335359CC29}" type="presParOf" srcId="{62A9E6A8-AFF9-485B-8340-1EA99DD99FF5}" destId="{C3C3B251-B2B8-4461-8840-AA7BF07B9BE5}" srcOrd="2" destOrd="0" presId="urn:microsoft.com/office/officeart/2005/8/layout/cycle6"/>
    <dgm:cxn modelId="{EBA6A79B-DA3E-4A5D-AE4C-AE4982CCECA8}" type="presParOf" srcId="{62A9E6A8-AFF9-485B-8340-1EA99DD99FF5}" destId="{D414B61A-C413-43CE-859A-3C8DE17E487A}" srcOrd="3" destOrd="0" presId="urn:microsoft.com/office/officeart/2005/8/layout/cycle6"/>
    <dgm:cxn modelId="{F86B2104-CB69-433B-81C6-764CD9780028}" type="presParOf" srcId="{62A9E6A8-AFF9-485B-8340-1EA99DD99FF5}" destId="{2D85E94B-B439-4C82-8F2B-A116FCC37BCA}" srcOrd="4" destOrd="0" presId="urn:microsoft.com/office/officeart/2005/8/layout/cycle6"/>
    <dgm:cxn modelId="{442D2F48-9FDB-41B4-9382-7183EAE88D09}" type="presParOf" srcId="{62A9E6A8-AFF9-485B-8340-1EA99DD99FF5}" destId="{7791E96C-7D05-4BE0-862F-67242D145290}" srcOrd="5" destOrd="0" presId="urn:microsoft.com/office/officeart/2005/8/layout/cycle6"/>
    <dgm:cxn modelId="{67643CA3-153C-47DB-A08A-AD69C98367FC}" type="presParOf" srcId="{62A9E6A8-AFF9-485B-8340-1EA99DD99FF5}" destId="{1BEEF3EF-C1A9-4737-9F6F-5876A4A181D9}" srcOrd="6" destOrd="0" presId="urn:microsoft.com/office/officeart/2005/8/layout/cycle6"/>
    <dgm:cxn modelId="{FE2717E9-E228-4102-BCD2-444068D0F755}" type="presParOf" srcId="{62A9E6A8-AFF9-485B-8340-1EA99DD99FF5}" destId="{77CF2F5F-31EF-40BD-B05E-F0F27AE582C4}" srcOrd="7" destOrd="0" presId="urn:microsoft.com/office/officeart/2005/8/layout/cycle6"/>
    <dgm:cxn modelId="{B78EBABA-F88A-4916-985A-9B117B9C73A2}" type="presParOf" srcId="{62A9E6A8-AFF9-485B-8340-1EA99DD99FF5}" destId="{C816B6DA-87BE-4691-8F63-6948A4D5F9D9}" srcOrd="8" destOrd="0" presId="urn:microsoft.com/office/officeart/2005/8/layout/cycle6"/>
    <dgm:cxn modelId="{54D066F9-D63F-4A5E-8FF2-EAC7C9DFAE76}" type="presParOf" srcId="{62A9E6A8-AFF9-485B-8340-1EA99DD99FF5}" destId="{2E890EA6-7C25-4B52-BD6A-D8EFDAEBA107}" srcOrd="9" destOrd="0" presId="urn:microsoft.com/office/officeart/2005/8/layout/cycle6"/>
    <dgm:cxn modelId="{2C1C5CF6-C0EC-4161-A3C2-781541F4F12B}" type="presParOf" srcId="{62A9E6A8-AFF9-485B-8340-1EA99DD99FF5}" destId="{B91889D4-A876-4C87-977B-653E9E96A565}" srcOrd="10" destOrd="0" presId="urn:microsoft.com/office/officeart/2005/8/layout/cycle6"/>
    <dgm:cxn modelId="{A390049F-48F1-4E5F-BF86-29016949250B}" type="presParOf" srcId="{62A9E6A8-AFF9-485B-8340-1EA99DD99FF5}" destId="{D2C2023C-86ED-4B7B-A0BD-51186E6F1385}" srcOrd="11" destOrd="0" presId="urn:microsoft.com/office/officeart/2005/8/layout/cycle6"/>
    <dgm:cxn modelId="{596642CB-25B1-45D7-8C18-24FD8C13C91C}" type="presParOf" srcId="{62A9E6A8-AFF9-485B-8340-1EA99DD99FF5}" destId="{606D8E19-B75D-4AEE-B40F-4CD5B29BA811}" srcOrd="12" destOrd="0" presId="urn:microsoft.com/office/officeart/2005/8/layout/cycle6"/>
    <dgm:cxn modelId="{15C25B12-147E-4C27-882D-D23119B34787}" type="presParOf" srcId="{62A9E6A8-AFF9-485B-8340-1EA99DD99FF5}" destId="{9C964732-B5E6-49C4-B1E8-52F0034E25B4}" srcOrd="13" destOrd="0" presId="urn:microsoft.com/office/officeart/2005/8/layout/cycle6"/>
    <dgm:cxn modelId="{5E8BA2B9-91FF-42BC-A647-11D5990E82F3}" type="presParOf" srcId="{62A9E6A8-AFF9-485B-8340-1EA99DD99FF5}" destId="{9005F82E-4D08-4AE7-9C3A-C54E05E51AA8}" srcOrd="14" destOrd="0" presId="urn:microsoft.com/office/officeart/2005/8/layout/cycle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DF15B6-2858-4396-A65C-477934CD0B78}" type="doc">
      <dgm:prSet loTypeId="urn:microsoft.com/office/officeart/2005/8/layout/cycle6" loCatId="relationship" qsTypeId="urn:microsoft.com/office/officeart/2005/8/quickstyle/simple1" qsCatId="simple" csTypeId="urn:microsoft.com/office/officeart/2005/8/colors/colorful1#2" csCatId="colorful" phldr="1"/>
      <dgm:spPr/>
      <dgm:t>
        <a:bodyPr/>
        <a:lstStyle/>
        <a:p>
          <a:endParaRPr lang="en-US"/>
        </a:p>
      </dgm:t>
    </dgm:pt>
    <dgm:pt modelId="{18AF27F2-8786-43E0-8BD1-662F1BA1348A}">
      <dgm:prSet phldrT="[Text]"/>
      <dgm:spPr/>
      <dgm:t>
        <a:bodyPr/>
        <a:lstStyle/>
        <a:p>
          <a:r>
            <a:rPr lang="en-US" b="1" dirty="0" smtClean="0">
              <a:solidFill>
                <a:schemeClr val="tx1"/>
              </a:solidFill>
            </a:rPr>
            <a:t>Domain Data Producers</a:t>
          </a:r>
          <a:endParaRPr lang="en-US" b="1" dirty="0">
            <a:solidFill>
              <a:schemeClr val="tx1"/>
            </a:solidFill>
          </a:endParaRPr>
        </a:p>
      </dgm:t>
    </dgm:pt>
    <dgm:pt modelId="{25A3742B-5C7B-4E78-902B-BF2B0A523E35}" type="parTrans" cxnId="{549F74A0-FF4A-4D3F-A973-873F6FD08310}">
      <dgm:prSet/>
      <dgm:spPr/>
      <dgm:t>
        <a:bodyPr/>
        <a:lstStyle/>
        <a:p>
          <a:endParaRPr lang="en-US"/>
        </a:p>
      </dgm:t>
    </dgm:pt>
    <dgm:pt modelId="{4480A1EB-3B04-4166-8756-52D1BE0AC4B5}" type="sibTrans" cxnId="{549F74A0-FF4A-4D3F-A973-873F6FD08310}">
      <dgm:prSet/>
      <dgm:spPr/>
      <dgm:t>
        <a:bodyPr/>
        <a:lstStyle/>
        <a:p>
          <a:endParaRPr lang="en-US"/>
        </a:p>
      </dgm:t>
    </dgm:pt>
    <dgm:pt modelId="{B0B88CA1-7018-4E8D-9121-0B3C8F28F58C}">
      <dgm:prSet phldrT="[Text]"/>
      <dgm:spPr/>
      <dgm:t>
        <a:bodyPr/>
        <a:lstStyle/>
        <a:p>
          <a:r>
            <a:rPr lang="en-US" b="1" dirty="0" smtClean="0">
              <a:solidFill>
                <a:schemeClr val="tx1"/>
              </a:solidFill>
            </a:rPr>
            <a:t>Infrastructure Providers</a:t>
          </a:r>
          <a:endParaRPr lang="en-US" b="1" dirty="0">
            <a:solidFill>
              <a:schemeClr val="tx1"/>
            </a:solidFill>
          </a:endParaRPr>
        </a:p>
      </dgm:t>
    </dgm:pt>
    <dgm:pt modelId="{A500213D-5F43-4D29-AD67-EF02F1D29D67}" type="parTrans" cxnId="{248EA765-0870-4F16-9DFA-B24D7E9D8E81}">
      <dgm:prSet/>
      <dgm:spPr/>
      <dgm:t>
        <a:bodyPr/>
        <a:lstStyle/>
        <a:p>
          <a:endParaRPr lang="en-US"/>
        </a:p>
      </dgm:t>
    </dgm:pt>
    <dgm:pt modelId="{554D6842-FE51-4EF7-B245-611F4F2D7525}" type="sibTrans" cxnId="{248EA765-0870-4F16-9DFA-B24D7E9D8E81}">
      <dgm:prSet/>
      <dgm:spPr/>
      <dgm:t>
        <a:bodyPr/>
        <a:lstStyle/>
        <a:p>
          <a:endParaRPr lang="en-US"/>
        </a:p>
      </dgm:t>
    </dgm:pt>
    <dgm:pt modelId="{DB2A49AD-4C49-4476-8D0B-2231772D37F0}">
      <dgm:prSet phldrT="[Text]"/>
      <dgm:spPr/>
      <dgm:t>
        <a:bodyPr/>
        <a:lstStyle/>
        <a:p>
          <a:r>
            <a:rPr lang="en-US" b="1" dirty="0" smtClean="0">
              <a:solidFill>
                <a:schemeClr val="tx1"/>
              </a:solidFill>
            </a:rPr>
            <a:t>Domain Service Providers</a:t>
          </a:r>
          <a:endParaRPr lang="en-US" b="1" dirty="0">
            <a:solidFill>
              <a:schemeClr val="tx1"/>
            </a:solidFill>
          </a:endParaRPr>
        </a:p>
      </dgm:t>
    </dgm:pt>
    <dgm:pt modelId="{78EEACD9-89AE-4464-8EE6-4E79325E9350}" type="parTrans" cxnId="{7137D63D-8C94-4D00-8494-62027CCFFD21}">
      <dgm:prSet/>
      <dgm:spPr/>
      <dgm:t>
        <a:bodyPr/>
        <a:lstStyle/>
        <a:p>
          <a:endParaRPr lang="en-US"/>
        </a:p>
      </dgm:t>
    </dgm:pt>
    <dgm:pt modelId="{68167AC9-08EC-4B5D-BE1E-21BA9C2E97E1}" type="sibTrans" cxnId="{7137D63D-8C94-4D00-8494-62027CCFFD21}">
      <dgm:prSet/>
      <dgm:spPr/>
      <dgm:t>
        <a:bodyPr/>
        <a:lstStyle/>
        <a:p>
          <a:endParaRPr lang="en-US"/>
        </a:p>
      </dgm:t>
    </dgm:pt>
    <dgm:pt modelId="{30EC9069-605F-4E47-A4B7-6B6EB3F86119}">
      <dgm:prSet phldrT="[Text]"/>
      <dgm:spPr/>
      <dgm:t>
        <a:bodyPr/>
        <a:lstStyle/>
        <a:p>
          <a:r>
            <a:rPr lang="en-US" b="1" dirty="0" smtClean="0">
              <a:solidFill>
                <a:schemeClr val="tx1"/>
              </a:solidFill>
            </a:rPr>
            <a:t>Domain Data Consumers</a:t>
          </a:r>
          <a:endParaRPr lang="en-US" b="1" dirty="0">
            <a:solidFill>
              <a:schemeClr val="tx1"/>
            </a:solidFill>
          </a:endParaRPr>
        </a:p>
      </dgm:t>
    </dgm:pt>
    <dgm:pt modelId="{9F13D408-ED95-4EB3-A0AC-8BBEC806321D}" type="parTrans" cxnId="{8DF0BE04-A657-4A11-A996-CF4A71424FC0}">
      <dgm:prSet/>
      <dgm:spPr/>
      <dgm:t>
        <a:bodyPr/>
        <a:lstStyle/>
        <a:p>
          <a:endParaRPr lang="en-US"/>
        </a:p>
      </dgm:t>
    </dgm:pt>
    <dgm:pt modelId="{751ED4AB-7645-4064-BBD1-548004431EFE}" type="sibTrans" cxnId="{8DF0BE04-A657-4A11-A996-CF4A71424FC0}">
      <dgm:prSet/>
      <dgm:spPr/>
      <dgm:t>
        <a:bodyPr/>
        <a:lstStyle/>
        <a:p>
          <a:endParaRPr lang="en-US"/>
        </a:p>
      </dgm:t>
    </dgm:pt>
    <dgm:pt modelId="{8ED28B5F-BA58-471E-ABD7-098C9E0B2E1B}">
      <dgm:prSet phldrT="[Text]"/>
      <dgm:spPr/>
      <dgm:t>
        <a:bodyPr/>
        <a:lstStyle/>
        <a:p>
          <a:r>
            <a:rPr lang="en-US" b="1" dirty="0" smtClean="0">
              <a:solidFill>
                <a:schemeClr val="tx1"/>
              </a:solidFill>
            </a:rPr>
            <a:t>National/Global Data Aggregators</a:t>
          </a:r>
          <a:endParaRPr lang="en-US" b="1" dirty="0">
            <a:solidFill>
              <a:schemeClr val="tx1"/>
            </a:solidFill>
          </a:endParaRPr>
        </a:p>
      </dgm:t>
    </dgm:pt>
    <dgm:pt modelId="{A3D26DB2-C0FE-43B1-92F2-E40BEA634971}" type="parTrans" cxnId="{119BE9F4-750F-44FE-B595-06EF46B53BF2}">
      <dgm:prSet/>
      <dgm:spPr/>
      <dgm:t>
        <a:bodyPr/>
        <a:lstStyle/>
        <a:p>
          <a:endParaRPr lang="en-US"/>
        </a:p>
      </dgm:t>
    </dgm:pt>
    <dgm:pt modelId="{6517B45F-340E-40A0-8B20-EB9783323320}" type="sibTrans" cxnId="{119BE9F4-750F-44FE-B595-06EF46B53BF2}">
      <dgm:prSet/>
      <dgm:spPr/>
      <dgm:t>
        <a:bodyPr/>
        <a:lstStyle/>
        <a:p>
          <a:endParaRPr lang="en-US"/>
        </a:p>
      </dgm:t>
    </dgm:pt>
    <dgm:pt modelId="{62A9E6A8-AFF9-485B-8340-1EA99DD99FF5}" type="pres">
      <dgm:prSet presAssocID="{1ADF15B6-2858-4396-A65C-477934CD0B78}" presName="cycle" presStyleCnt="0">
        <dgm:presLayoutVars>
          <dgm:dir/>
          <dgm:resizeHandles val="exact"/>
        </dgm:presLayoutVars>
      </dgm:prSet>
      <dgm:spPr/>
      <dgm:t>
        <a:bodyPr/>
        <a:lstStyle/>
        <a:p>
          <a:endParaRPr lang="en-US"/>
        </a:p>
      </dgm:t>
    </dgm:pt>
    <dgm:pt modelId="{8C3748AB-6B29-4260-8209-850141A4559D}" type="pres">
      <dgm:prSet presAssocID="{18AF27F2-8786-43E0-8BD1-662F1BA1348A}" presName="node" presStyleLbl="node1" presStyleIdx="0" presStyleCnt="5">
        <dgm:presLayoutVars>
          <dgm:bulletEnabled val="1"/>
        </dgm:presLayoutVars>
      </dgm:prSet>
      <dgm:spPr/>
      <dgm:t>
        <a:bodyPr/>
        <a:lstStyle/>
        <a:p>
          <a:endParaRPr lang="en-US"/>
        </a:p>
      </dgm:t>
    </dgm:pt>
    <dgm:pt modelId="{C11AD3BD-0C55-4747-8612-BD1AC94BE123}" type="pres">
      <dgm:prSet presAssocID="{18AF27F2-8786-43E0-8BD1-662F1BA1348A}" presName="spNode" presStyleCnt="0"/>
      <dgm:spPr/>
    </dgm:pt>
    <dgm:pt modelId="{C3C3B251-B2B8-4461-8840-AA7BF07B9BE5}" type="pres">
      <dgm:prSet presAssocID="{4480A1EB-3B04-4166-8756-52D1BE0AC4B5}" presName="sibTrans" presStyleLbl="sibTrans1D1" presStyleIdx="0" presStyleCnt="5"/>
      <dgm:spPr/>
      <dgm:t>
        <a:bodyPr/>
        <a:lstStyle/>
        <a:p>
          <a:endParaRPr lang="en-US"/>
        </a:p>
      </dgm:t>
    </dgm:pt>
    <dgm:pt modelId="{D414B61A-C413-43CE-859A-3C8DE17E487A}" type="pres">
      <dgm:prSet presAssocID="{B0B88CA1-7018-4E8D-9121-0B3C8F28F58C}" presName="node" presStyleLbl="node1" presStyleIdx="1" presStyleCnt="5">
        <dgm:presLayoutVars>
          <dgm:bulletEnabled val="1"/>
        </dgm:presLayoutVars>
      </dgm:prSet>
      <dgm:spPr/>
      <dgm:t>
        <a:bodyPr/>
        <a:lstStyle/>
        <a:p>
          <a:endParaRPr lang="en-US"/>
        </a:p>
      </dgm:t>
    </dgm:pt>
    <dgm:pt modelId="{2D85E94B-B439-4C82-8F2B-A116FCC37BCA}" type="pres">
      <dgm:prSet presAssocID="{B0B88CA1-7018-4E8D-9121-0B3C8F28F58C}" presName="spNode" presStyleCnt="0"/>
      <dgm:spPr/>
    </dgm:pt>
    <dgm:pt modelId="{7791E96C-7D05-4BE0-862F-67242D145290}" type="pres">
      <dgm:prSet presAssocID="{554D6842-FE51-4EF7-B245-611F4F2D7525}" presName="sibTrans" presStyleLbl="sibTrans1D1" presStyleIdx="1" presStyleCnt="5"/>
      <dgm:spPr/>
      <dgm:t>
        <a:bodyPr/>
        <a:lstStyle/>
        <a:p>
          <a:endParaRPr lang="en-US"/>
        </a:p>
      </dgm:t>
    </dgm:pt>
    <dgm:pt modelId="{1BEEF3EF-C1A9-4737-9F6F-5876A4A181D9}" type="pres">
      <dgm:prSet presAssocID="{DB2A49AD-4C49-4476-8D0B-2231772D37F0}" presName="node" presStyleLbl="node1" presStyleIdx="2" presStyleCnt="5">
        <dgm:presLayoutVars>
          <dgm:bulletEnabled val="1"/>
        </dgm:presLayoutVars>
      </dgm:prSet>
      <dgm:spPr/>
      <dgm:t>
        <a:bodyPr/>
        <a:lstStyle/>
        <a:p>
          <a:endParaRPr lang="en-US"/>
        </a:p>
      </dgm:t>
    </dgm:pt>
    <dgm:pt modelId="{77CF2F5F-31EF-40BD-B05E-F0F27AE582C4}" type="pres">
      <dgm:prSet presAssocID="{DB2A49AD-4C49-4476-8D0B-2231772D37F0}" presName="spNode" presStyleCnt="0"/>
      <dgm:spPr/>
    </dgm:pt>
    <dgm:pt modelId="{C816B6DA-87BE-4691-8F63-6948A4D5F9D9}" type="pres">
      <dgm:prSet presAssocID="{68167AC9-08EC-4B5D-BE1E-21BA9C2E97E1}" presName="sibTrans" presStyleLbl="sibTrans1D1" presStyleIdx="2" presStyleCnt="5"/>
      <dgm:spPr/>
      <dgm:t>
        <a:bodyPr/>
        <a:lstStyle/>
        <a:p>
          <a:endParaRPr lang="en-US"/>
        </a:p>
      </dgm:t>
    </dgm:pt>
    <dgm:pt modelId="{2E890EA6-7C25-4B52-BD6A-D8EFDAEBA107}" type="pres">
      <dgm:prSet presAssocID="{30EC9069-605F-4E47-A4B7-6B6EB3F86119}" presName="node" presStyleLbl="node1" presStyleIdx="3" presStyleCnt="5">
        <dgm:presLayoutVars>
          <dgm:bulletEnabled val="1"/>
        </dgm:presLayoutVars>
      </dgm:prSet>
      <dgm:spPr/>
      <dgm:t>
        <a:bodyPr/>
        <a:lstStyle/>
        <a:p>
          <a:endParaRPr lang="en-US"/>
        </a:p>
      </dgm:t>
    </dgm:pt>
    <dgm:pt modelId="{B91889D4-A876-4C87-977B-653E9E96A565}" type="pres">
      <dgm:prSet presAssocID="{30EC9069-605F-4E47-A4B7-6B6EB3F86119}" presName="spNode" presStyleCnt="0"/>
      <dgm:spPr/>
    </dgm:pt>
    <dgm:pt modelId="{D2C2023C-86ED-4B7B-A0BD-51186E6F1385}" type="pres">
      <dgm:prSet presAssocID="{751ED4AB-7645-4064-BBD1-548004431EFE}" presName="sibTrans" presStyleLbl="sibTrans1D1" presStyleIdx="3" presStyleCnt="5"/>
      <dgm:spPr/>
      <dgm:t>
        <a:bodyPr/>
        <a:lstStyle/>
        <a:p>
          <a:endParaRPr lang="en-US"/>
        </a:p>
      </dgm:t>
    </dgm:pt>
    <dgm:pt modelId="{606D8E19-B75D-4AEE-B40F-4CD5B29BA811}" type="pres">
      <dgm:prSet presAssocID="{8ED28B5F-BA58-471E-ABD7-098C9E0B2E1B}" presName="node" presStyleLbl="node1" presStyleIdx="4" presStyleCnt="5">
        <dgm:presLayoutVars>
          <dgm:bulletEnabled val="1"/>
        </dgm:presLayoutVars>
      </dgm:prSet>
      <dgm:spPr/>
      <dgm:t>
        <a:bodyPr/>
        <a:lstStyle/>
        <a:p>
          <a:endParaRPr lang="en-US"/>
        </a:p>
      </dgm:t>
    </dgm:pt>
    <dgm:pt modelId="{9C964732-B5E6-49C4-B1E8-52F0034E25B4}" type="pres">
      <dgm:prSet presAssocID="{8ED28B5F-BA58-471E-ABD7-098C9E0B2E1B}" presName="spNode" presStyleCnt="0"/>
      <dgm:spPr/>
    </dgm:pt>
    <dgm:pt modelId="{9005F82E-4D08-4AE7-9C3A-C54E05E51AA8}" type="pres">
      <dgm:prSet presAssocID="{6517B45F-340E-40A0-8B20-EB9783323320}" presName="sibTrans" presStyleLbl="sibTrans1D1" presStyleIdx="4" presStyleCnt="5"/>
      <dgm:spPr/>
      <dgm:t>
        <a:bodyPr/>
        <a:lstStyle/>
        <a:p>
          <a:endParaRPr lang="en-US"/>
        </a:p>
      </dgm:t>
    </dgm:pt>
  </dgm:ptLst>
  <dgm:cxnLst>
    <dgm:cxn modelId="{E8136DE3-F9C3-40D4-9E51-A9319C31E55D}" type="presOf" srcId="{6517B45F-340E-40A0-8B20-EB9783323320}" destId="{9005F82E-4D08-4AE7-9C3A-C54E05E51AA8}" srcOrd="0" destOrd="0" presId="urn:microsoft.com/office/officeart/2005/8/layout/cycle6"/>
    <dgm:cxn modelId="{FD9910D8-0445-488D-AC5B-696717661B83}" type="presOf" srcId="{8ED28B5F-BA58-471E-ABD7-098C9E0B2E1B}" destId="{606D8E19-B75D-4AEE-B40F-4CD5B29BA811}" srcOrd="0" destOrd="0" presId="urn:microsoft.com/office/officeart/2005/8/layout/cycle6"/>
    <dgm:cxn modelId="{37BD1F04-321E-4EC4-A911-651BB852C2CC}" type="presOf" srcId="{DB2A49AD-4C49-4476-8D0B-2231772D37F0}" destId="{1BEEF3EF-C1A9-4737-9F6F-5876A4A181D9}" srcOrd="0" destOrd="0" presId="urn:microsoft.com/office/officeart/2005/8/layout/cycle6"/>
    <dgm:cxn modelId="{F34C2031-45B1-4D50-9A13-AE7CF0CB0BED}" type="presOf" srcId="{18AF27F2-8786-43E0-8BD1-662F1BA1348A}" destId="{8C3748AB-6B29-4260-8209-850141A4559D}" srcOrd="0" destOrd="0" presId="urn:microsoft.com/office/officeart/2005/8/layout/cycle6"/>
    <dgm:cxn modelId="{DB556640-1ACB-457D-9BCF-A129D0590721}" type="presOf" srcId="{B0B88CA1-7018-4E8D-9121-0B3C8F28F58C}" destId="{D414B61A-C413-43CE-859A-3C8DE17E487A}" srcOrd="0" destOrd="0" presId="urn:microsoft.com/office/officeart/2005/8/layout/cycle6"/>
    <dgm:cxn modelId="{4F48CC7F-0A81-4B68-8782-722A5226BD8C}" type="presOf" srcId="{30EC9069-605F-4E47-A4B7-6B6EB3F86119}" destId="{2E890EA6-7C25-4B52-BD6A-D8EFDAEBA107}" srcOrd="0" destOrd="0" presId="urn:microsoft.com/office/officeart/2005/8/layout/cycle6"/>
    <dgm:cxn modelId="{FEB03368-1AEA-4890-BDC5-93FB092CFEC3}" type="presOf" srcId="{68167AC9-08EC-4B5D-BE1E-21BA9C2E97E1}" destId="{C816B6DA-87BE-4691-8F63-6948A4D5F9D9}" srcOrd="0" destOrd="0" presId="urn:microsoft.com/office/officeart/2005/8/layout/cycle6"/>
    <dgm:cxn modelId="{F244D181-E91F-49D2-A3CD-E7AE057C984E}" type="presOf" srcId="{4480A1EB-3B04-4166-8756-52D1BE0AC4B5}" destId="{C3C3B251-B2B8-4461-8840-AA7BF07B9BE5}" srcOrd="0" destOrd="0" presId="urn:microsoft.com/office/officeart/2005/8/layout/cycle6"/>
    <dgm:cxn modelId="{4F00B164-3F72-4062-8A71-99EC43653B3D}" type="presOf" srcId="{554D6842-FE51-4EF7-B245-611F4F2D7525}" destId="{7791E96C-7D05-4BE0-862F-67242D145290}" srcOrd="0" destOrd="0" presId="urn:microsoft.com/office/officeart/2005/8/layout/cycle6"/>
    <dgm:cxn modelId="{119BE9F4-750F-44FE-B595-06EF46B53BF2}" srcId="{1ADF15B6-2858-4396-A65C-477934CD0B78}" destId="{8ED28B5F-BA58-471E-ABD7-098C9E0B2E1B}" srcOrd="4" destOrd="0" parTransId="{A3D26DB2-C0FE-43B1-92F2-E40BEA634971}" sibTransId="{6517B45F-340E-40A0-8B20-EB9783323320}"/>
    <dgm:cxn modelId="{C1078426-6B17-4CD8-90F2-BA7C69F0DE57}" type="presOf" srcId="{1ADF15B6-2858-4396-A65C-477934CD0B78}" destId="{62A9E6A8-AFF9-485B-8340-1EA99DD99FF5}" srcOrd="0" destOrd="0" presId="urn:microsoft.com/office/officeart/2005/8/layout/cycle6"/>
    <dgm:cxn modelId="{248EA765-0870-4F16-9DFA-B24D7E9D8E81}" srcId="{1ADF15B6-2858-4396-A65C-477934CD0B78}" destId="{B0B88CA1-7018-4E8D-9121-0B3C8F28F58C}" srcOrd="1" destOrd="0" parTransId="{A500213D-5F43-4D29-AD67-EF02F1D29D67}" sibTransId="{554D6842-FE51-4EF7-B245-611F4F2D7525}"/>
    <dgm:cxn modelId="{549F74A0-FF4A-4D3F-A973-873F6FD08310}" srcId="{1ADF15B6-2858-4396-A65C-477934CD0B78}" destId="{18AF27F2-8786-43E0-8BD1-662F1BA1348A}" srcOrd="0" destOrd="0" parTransId="{25A3742B-5C7B-4E78-902B-BF2B0A523E35}" sibTransId="{4480A1EB-3B04-4166-8756-52D1BE0AC4B5}"/>
    <dgm:cxn modelId="{49E289C0-E4EC-4355-ADBF-044287B50B03}" type="presOf" srcId="{751ED4AB-7645-4064-BBD1-548004431EFE}" destId="{D2C2023C-86ED-4B7B-A0BD-51186E6F1385}" srcOrd="0" destOrd="0" presId="urn:microsoft.com/office/officeart/2005/8/layout/cycle6"/>
    <dgm:cxn modelId="{8DF0BE04-A657-4A11-A996-CF4A71424FC0}" srcId="{1ADF15B6-2858-4396-A65C-477934CD0B78}" destId="{30EC9069-605F-4E47-A4B7-6B6EB3F86119}" srcOrd="3" destOrd="0" parTransId="{9F13D408-ED95-4EB3-A0AC-8BBEC806321D}" sibTransId="{751ED4AB-7645-4064-BBD1-548004431EFE}"/>
    <dgm:cxn modelId="{7137D63D-8C94-4D00-8494-62027CCFFD21}" srcId="{1ADF15B6-2858-4396-A65C-477934CD0B78}" destId="{DB2A49AD-4C49-4476-8D0B-2231772D37F0}" srcOrd="2" destOrd="0" parTransId="{78EEACD9-89AE-4464-8EE6-4E79325E9350}" sibTransId="{68167AC9-08EC-4B5D-BE1E-21BA9C2E97E1}"/>
    <dgm:cxn modelId="{D693CDBD-005E-4DB2-83C8-5969013345FC}" type="presParOf" srcId="{62A9E6A8-AFF9-485B-8340-1EA99DD99FF5}" destId="{8C3748AB-6B29-4260-8209-850141A4559D}" srcOrd="0" destOrd="0" presId="urn:microsoft.com/office/officeart/2005/8/layout/cycle6"/>
    <dgm:cxn modelId="{2564E881-8FD6-473B-A962-00A020B9C4D4}" type="presParOf" srcId="{62A9E6A8-AFF9-485B-8340-1EA99DD99FF5}" destId="{C11AD3BD-0C55-4747-8612-BD1AC94BE123}" srcOrd="1" destOrd="0" presId="urn:microsoft.com/office/officeart/2005/8/layout/cycle6"/>
    <dgm:cxn modelId="{8DEB1122-CEF9-49AD-A70E-A0D22F965655}" type="presParOf" srcId="{62A9E6A8-AFF9-485B-8340-1EA99DD99FF5}" destId="{C3C3B251-B2B8-4461-8840-AA7BF07B9BE5}" srcOrd="2" destOrd="0" presId="urn:microsoft.com/office/officeart/2005/8/layout/cycle6"/>
    <dgm:cxn modelId="{21799642-CDE5-43FE-ADA1-BEC0B7306678}" type="presParOf" srcId="{62A9E6A8-AFF9-485B-8340-1EA99DD99FF5}" destId="{D414B61A-C413-43CE-859A-3C8DE17E487A}" srcOrd="3" destOrd="0" presId="urn:microsoft.com/office/officeart/2005/8/layout/cycle6"/>
    <dgm:cxn modelId="{B51E5A9D-A955-4319-B32E-B3715AF812B3}" type="presParOf" srcId="{62A9E6A8-AFF9-485B-8340-1EA99DD99FF5}" destId="{2D85E94B-B439-4C82-8F2B-A116FCC37BCA}" srcOrd="4" destOrd="0" presId="urn:microsoft.com/office/officeart/2005/8/layout/cycle6"/>
    <dgm:cxn modelId="{24D8D5EE-C829-47D4-8B66-4D72D6787017}" type="presParOf" srcId="{62A9E6A8-AFF9-485B-8340-1EA99DD99FF5}" destId="{7791E96C-7D05-4BE0-862F-67242D145290}" srcOrd="5" destOrd="0" presId="urn:microsoft.com/office/officeart/2005/8/layout/cycle6"/>
    <dgm:cxn modelId="{7B7B1453-8D06-442C-AD0A-8E3D332304FE}" type="presParOf" srcId="{62A9E6A8-AFF9-485B-8340-1EA99DD99FF5}" destId="{1BEEF3EF-C1A9-4737-9F6F-5876A4A181D9}" srcOrd="6" destOrd="0" presId="urn:microsoft.com/office/officeart/2005/8/layout/cycle6"/>
    <dgm:cxn modelId="{0CCAB70C-A8B0-40FB-AA99-10463AA305C8}" type="presParOf" srcId="{62A9E6A8-AFF9-485B-8340-1EA99DD99FF5}" destId="{77CF2F5F-31EF-40BD-B05E-F0F27AE582C4}" srcOrd="7" destOrd="0" presId="urn:microsoft.com/office/officeart/2005/8/layout/cycle6"/>
    <dgm:cxn modelId="{96491011-F581-4D66-BF9F-2CA7AE67E38C}" type="presParOf" srcId="{62A9E6A8-AFF9-485B-8340-1EA99DD99FF5}" destId="{C816B6DA-87BE-4691-8F63-6948A4D5F9D9}" srcOrd="8" destOrd="0" presId="urn:microsoft.com/office/officeart/2005/8/layout/cycle6"/>
    <dgm:cxn modelId="{F088EF1E-85C3-4CFE-9D27-9180A65C0686}" type="presParOf" srcId="{62A9E6A8-AFF9-485B-8340-1EA99DD99FF5}" destId="{2E890EA6-7C25-4B52-BD6A-D8EFDAEBA107}" srcOrd="9" destOrd="0" presId="urn:microsoft.com/office/officeart/2005/8/layout/cycle6"/>
    <dgm:cxn modelId="{61735646-09AA-4899-B32C-550D09159F91}" type="presParOf" srcId="{62A9E6A8-AFF9-485B-8340-1EA99DD99FF5}" destId="{B91889D4-A876-4C87-977B-653E9E96A565}" srcOrd="10" destOrd="0" presId="urn:microsoft.com/office/officeart/2005/8/layout/cycle6"/>
    <dgm:cxn modelId="{496A0710-FF69-4F9D-845A-7B5F3E5DF8AD}" type="presParOf" srcId="{62A9E6A8-AFF9-485B-8340-1EA99DD99FF5}" destId="{D2C2023C-86ED-4B7B-A0BD-51186E6F1385}" srcOrd="11" destOrd="0" presId="urn:microsoft.com/office/officeart/2005/8/layout/cycle6"/>
    <dgm:cxn modelId="{03172BFB-0AF4-42CD-94DA-315C03F544BA}" type="presParOf" srcId="{62A9E6A8-AFF9-485B-8340-1EA99DD99FF5}" destId="{606D8E19-B75D-4AEE-B40F-4CD5B29BA811}" srcOrd="12" destOrd="0" presId="urn:microsoft.com/office/officeart/2005/8/layout/cycle6"/>
    <dgm:cxn modelId="{8B0D27B6-74AE-49E0-B3BE-592F4859400B}" type="presParOf" srcId="{62A9E6A8-AFF9-485B-8340-1EA99DD99FF5}" destId="{9C964732-B5E6-49C4-B1E8-52F0034E25B4}" srcOrd="13" destOrd="0" presId="urn:microsoft.com/office/officeart/2005/8/layout/cycle6"/>
    <dgm:cxn modelId="{7CE2D77B-2C26-4B3D-9EA4-0F62086D96FE}" type="presParOf" srcId="{62A9E6A8-AFF9-485B-8340-1EA99DD99FF5}" destId="{9005F82E-4D08-4AE7-9C3A-C54E05E51AA8}" srcOrd="14" destOrd="0" presId="urn:microsoft.com/office/officeart/2005/8/layout/cycle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3748AB-6B29-4260-8209-850141A4559D}">
      <dsp:nvSpPr>
        <dsp:cNvPr id="0" name=""/>
        <dsp:cNvSpPr/>
      </dsp:nvSpPr>
      <dsp:spPr>
        <a:xfrm>
          <a:off x="3250852" y="1214"/>
          <a:ext cx="1727894" cy="112313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Domain Data Producers</a:t>
          </a:r>
          <a:endParaRPr lang="en-US" sz="1700" b="1" kern="1200" dirty="0">
            <a:solidFill>
              <a:schemeClr val="tx1"/>
            </a:solidFill>
          </a:endParaRPr>
        </a:p>
      </dsp:txBody>
      <dsp:txXfrm>
        <a:off x="3250852" y="1214"/>
        <a:ext cx="1727894" cy="1123131"/>
      </dsp:txXfrm>
    </dsp:sp>
    <dsp:sp modelId="{C3C3B251-B2B8-4461-8840-AA7BF07B9BE5}">
      <dsp:nvSpPr>
        <dsp:cNvPr id="0" name=""/>
        <dsp:cNvSpPr/>
      </dsp:nvSpPr>
      <dsp:spPr>
        <a:xfrm>
          <a:off x="1871570" y="562780"/>
          <a:ext cx="4486458" cy="4486458"/>
        </a:xfrm>
        <a:custGeom>
          <a:avLst/>
          <a:gdLst/>
          <a:ahLst/>
          <a:cxnLst/>
          <a:rect l="0" t="0" r="0" b="0"/>
          <a:pathLst>
            <a:path>
              <a:moveTo>
                <a:pt x="3119037" y="178032"/>
              </a:moveTo>
              <a:arcTo wR="2243229" hR="2243229" stAng="17578850" swAng="1960756"/>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414B61A-C413-43CE-859A-3C8DE17E487A}">
      <dsp:nvSpPr>
        <dsp:cNvPr id="0" name=""/>
        <dsp:cNvSpPr/>
      </dsp:nvSpPr>
      <dsp:spPr>
        <a:xfrm>
          <a:off x="5384290" y="1551247"/>
          <a:ext cx="1727894" cy="112313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Infrastructure Providers</a:t>
          </a:r>
          <a:endParaRPr lang="en-US" sz="1700" b="1" kern="1200" dirty="0">
            <a:solidFill>
              <a:schemeClr val="tx1"/>
            </a:solidFill>
          </a:endParaRPr>
        </a:p>
      </dsp:txBody>
      <dsp:txXfrm>
        <a:off x="5384290" y="1551247"/>
        <a:ext cx="1727894" cy="1123131"/>
      </dsp:txXfrm>
    </dsp:sp>
    <dsp:sp modelId="{7791E96C-7D05-4BE0-862F-67242D145290}">
      <dsp:nvSpPr>
        <dsp:cNvPr id="0" name=""/>
        <dsp:cNvSpPr/>
      </dsp:nvSpPr>
      <dsp:spPr>
        <a:xfrm>
          <a:off x="1871570" y="562780"/>
          <a:ext cx="4486458" cy="4486458"/>
        </a:xfrm>
        <a:custGeom>
          <a:avLst/>
          <a:gdLst/>
          <a:ahLst/>
          <a:cxnLst/>
          <a:rect l="0" t="0" r="0" b="0"/>
          <a:pathLst>
            <a:path>
              <a:moveTo>
                <a:pt x="4483389" y="2125934"/>
              </a:moveTo>
              <a:arcTo wR="2243229" hR="2243229" stAng="21420164" swAng="2195702"/>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BEEF3EF-C1A9-4737-9F6F-5876A4A181D9}">
      <dsp:nvSpPr>
        <dsp:cNvPr id="0" name=""/>
        <dsp:cNvSpPr/>
      </dsp:nvSpPr>
      <dsp:spPr>
        <a:xfrm>
          <a:off x="4569389" y="4059253"/>
          <a:ext cx="1727894" cy="112313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Domain Service Providers</a:t>
          </a:r>
          <a:endParaRPr lang="en-US" sz="1700" b="1" kern="1200" dirty="0">
            <a:solidFill>
              <a:schemeClr val="tx1"/>
            </a:solidFill>
          </a:endParaRPr>
        </a:p>
      </dsp:txBody>
      <dsp:txXfrm>
        <a:off x="4569389" y="4059253"/>
        <a:ext cx="1727894" cy="1123131"/>
      </dsp:txXfrm>
    </dsp:sp>
    <dsp:sp modelId="{C816B6DA-87BE-4691-8F63-6948A4D5F9D9}">
      <dsp:nvSpPr>
        <dsp:cNvPr id="0" name=""/>
        <dsp:cNvSpPr/>
      </dsp:nvSpPr>
      <dsp:spPr>
        <a:xfrm>
          <a:off x="1871570" y="562780"/>
          <a:ext cx="4486458" cy="4486458"/>
        </a:xfrm>
        <a:custGeom>
          <a:avLst/>
          <a:gdLst/>
          <a:ahLst/>
          <a:cxnLst/>
          <a:rect l="0" t="0" r="0" b="0"/>
          <a:pathLst>
            <a:path>
              <a:moveTo>
                <a:pt x="2688911" y="4441738"/>
              </a:moveTo>
              <a:arcTo wR="2243229" hR="2243229" stAng="4712416" swAng="1375168"/>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E890EA6-7C25-4B52-BD6A-D8EFDAEBA107}">
      <dsp:nvSpPr>
        <dsp:cNvPr id="0" name=""/>
        <dsp:cNvSpPr/>
      </dsp:nvSpPr>
      <dsp:spPr>
        <a:xfrm>
          <a:off x="1932315" y="4059253"/>
          <a:ext cx="1727894" cy="112313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Domain Data Consumers</a:t>
          </a:r>
          <a:endParaRPr lang="en-US" sz="1700" b="1" kern="1200" dirty="0">
            <a:solidFill>
              <a:schemeClr val="tx1"/>
            </a:solidFill>
          </a:endParaRPr>
        </a:p>
      </dsp:txBody>
      <dsp:txXfrm>
        <a:off x="1932315" y="4059253"/>
        <a:ext cx="1727894" cy="1123131"/>
      </dsp:txXfrm>
    </dsp:sp>
    <dsp:sp modelId="{D2C2023C-86ED-4B7B-A0BD-51186E6F1385}">
      <dsp:nvSpPr>
        <dsp:cNvPr id="0" name=""/>
        <dsp:cNvSpPr/>
      </dsp:nvSpPr>
      <dsp:spPr>
        <a:xfrm>
          <a:off x="1871570" y="562780"/>
          <a:ext cx="4486458" cy="4486458"/>
        </a:xfrm>
        <a:custGeom>
          <a:avLst/>
          <a:gdLst/>
          <a:ahLst/>
          <a:cxnLst/>
          <a:rect l="0" t="0" r="0" b="0"/>
          <a:pathLst>
            <a:path>
              <a:moveTo>
                <a:pt x="374747" y="3484540"/>
              </a:moveTo>
              <a:arcTo wR="2243229" hR="2243229" stAng="8784134" swAng="2195702"/>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06D8E19-B75D-4AEE-B40F-4CD5B29BA811}">
      <dsp:nvSpPr>
        <dsp:cNvPr id="0" name=""/>
        <dsp:cNvSpPr/>
      </dsp:nvSpPr>
      <dsp:spPr>
        <a:xfrm>
          <a:off x="1117415" y="1551247"/>
          <a:ext cx="1727894" cy="1123131"/>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National/Global Data Aggregators</a:t>
          </a:r>
          <a:endParaRPr lang="en-US" sz="1700" b="1" kern="1200" dirty="0">
            <a:solidFill>
              <a:schemeClr val="tx1"/>
            </a:solidFill>
          </a:endParaRPr>
        </a:p>
      </dsp:txBody>
      <dsp:txXfrm>
        <a:off x="1117415" y="1551247"/>
        <a:ext cx="1727894" cy="1123131"/>
      </dsp:txXfrm>
    </dsp:sp>
    <dsp:sp modelId="{9005F82E-4D08-4AE7-9C3A-C54E05E51AA8}">
      <dsp:nvSpPr>
        <dsp:cNvPr id="0" name=""/>
        <dsp:cNvSpPr/>
      </dsp:nvSpPr>
      <dsp:spPr>
        <a:xfrm>
          <a:off x="1871570" y="562780"/>
          <a:ext cx="4486458" cy="4486458"/>
        </a:xfrm>
        <a:custGeom>
          <a:avLst/>
          <a:gdLst/>
          <a:ahLst/>
          <a:cxnLst/>
          <a:rect l="0" t="0" r="0" b="0"/>
          <a:pathLst>
            <a:path>
              <a:moveTo>
                <a:pt x="390982" y="977821"/>
              </a:moveTo>
              <a:arcTo wR="2243229" hR="2243229" stAng="12860394" swAng="1960756"/>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3748AB-6B29-4260-8209-850141A4559D}">
      <dsp:nvSpPr>
        <dsp:cNvPr id="0" name=""/>
        <dsp:cNvSpPr/>
      </dsp:nvSpPr>
      <dsp:spPr>
        <a:xfrm>
          <a:off x="3250852" y="1214"/>
          <a:ext cx="1727894" cy="112313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Domain Data Producers</a:t>
          </a:r>
          <a:endParaRPr lang="en-US" sz="1700" b="1" kern="1200" dirty="0">
            <a:solidFill>
              <a:schemeClr val="tx1"/>
            </a:solidFill>
          </a:endParaRPr>
        </a:p>
      </dsp:txBody>
      <dsp:txXfrm>
        <a:off x="3250852" y="1214"/>
        <a:ext cx="1727894" cy="1123131"/>
      </dsp:txXfrm>
    </dsp:sp>
    <dsp:sp modelId="{C3C3B251-B2B8-4461-8840-AA7BF07B9BE5}">
      <dsp:nvSpPr>
        <dsp:cNvPr id="0" name=""/>
        <dsp:cNvSpPr/>
      </dsp:nvSpPr>
      <dsp:spPr>
        <a:xfrm>
          <a:off x="1871570" y="562780"/>
          <a:ext cx="4486458" cy="4486458"/>
        </a:xfrm>
        <a:custGeom>
          <a:avLst/>
          <a:gdLst/>
          <a:ahLst/>
          <a:cxnLst/>
          <a:rect l="0" t="0" r="0" b="0"/>
          <a:pathLst>
            <a:path>
              <a:moveTo>
                <a:pt x="3119037" y="178032"/>
              </a:moveTo>
              <a:arcTo wR="2243229" hR="2243229" stAng="17578850" swAng="1960756"/>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414B61A-C413-43CE-859A-3C8DE17E487A}">
      <dsp:nvSpPr>
        <dsp:cNvPr id="0" name=""/>
        <dsp:cNvSpPr/>
      </dsp:nvSpPr>
      <dsp:spPr>
        <a:xfrm>
          <a:off x="5384290" y="1551247"/>
          <a:ext cx="1727894" cy="112313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Infrastructure Providers</a:t>
          </a:r>
          <a:endParaRPr lang="en-US" sz="1700" b="1" kern="1200" dirty="0">
            <a:solidFill>
              <a:schemeClr val="tx1"/>
            </a:solidFill>
          </a:endParaRPr>
        </a:p>
      </dsp:txBody>
      <dsp:txXfrm>
        <a:off x="5384290" y="1551247"/>
        <a:ext cx="1727894" cy="1123131"/>
      </dsp:txXfrm>
    </dsp:sp>
    <dsp:sp modelId="{7791E96C-7D05-4BE0-862F-67242D145290}">
      <dsp:nvSpPr>
        <dsp:cNvPr id="0" name=""/>
        <dsp:cNvSpPr/>
      </dsp:nvSpPr>
      <dsp:spPr>
        <a:xfrm>
          <a:off x="1871570" y="562780"/>
          <a:ext cx="4486458" cy="4486458"/>
        </a:xfrm>
        <a:custGeom>
          <a:avLst/>
          <a:gdLst/>
          <a:ahLst/>
          <a:cxnLst/>
          <a:rect l="0" t="0" r="0" b="0"/>
          <a:pathLst>
            <a:path>
              <a:moveTo>
                <a:pt x="4483389" y="2125934"/>
              </a:moveTo>
              <a:arcTo wR="2243229" hR="2243229" stAng="21420164" swAng="2195702"/>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BEEF3EF-C1A9-4737-9F6F-5876A4A181D9}">
      <dsp:nvSpPr>
        <dsp:cNvPr id="0" name=""/>
        <dsp:cNvSpPr/>
      </dsp:nvSpPr>
      <dsp:spPr>
        <a:xfrm>
          <a:off x="4569389" y="4059253"/>
          <a:ext cx="1727894" cy="112313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Domain Service Providers</a:t>
          </a:r>
          <a:endParaRPr lang="en-US" sz="1700" b="1" kern="1200" dirty="0">
            <a:solidFill>
              <a:schemeClr val="tx1"/>
            </a:solidFill>
          </a:endParaRPr>
        </a:p>
      </dsp:txBody>
      <dsp:txXfrm>
        <a:off x="4569389" y="4059253"/>
        <a:ext cx="1727894" cy="1123131"/>
      </dsp:txXfrm>
    </dsp:sp>
    <dsp:sp modelId="{C816B6DA-87BE-4691-8F63-6948A4D5F9D9}">
      <dsp:nvSpPr>
        <dsp:cNvPr id="0" name=""/>
        <dsp:cNvSpPr/>
      </dsp:nvSpPr>
      <dsp:spPr>
        <a:xfrm>
          <a:off x="1871570" y="562780"/>
          <a:ext cx="4486458" cy="4486458"/>
        </a:xfrm>
        <a:custGeom>
          <a:avLst/>
          <a:gdLst/>
          <a:ahLst/>
          <a:cxnLst/>
          <a:rect l="0" t="0" r="0" b="0"/>
          <a:pathLst>
            <a:path>
              <a:moveTo>
                <a:pt x="2688911" y="4441738"/>
              </a:moveTo>
              <a:arcTo wR="2243229" hR="2243229" stAng="4712416" swAng="1375168"/>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E890EA6-7C25-4B52-BD6A-D8EFDAEBA107}">
      <dsp:nvSpPr>
        <dsp:cNvPr id="0" name=""/>
        <dsp:cNvSpPr/>
      </dsp:nvSpPr>
      <dsp:spPr>
        <a:xfrm>
          <a:off x="1932315" y="4059253"/>
          <a:ext cx="1727894" cy="112313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Domain Data Consumers</a:t>
          </a:r>
          <a:endParaRPr lang="en-US" sz="1700" b="1" kern="1200" dirty="0">
            <a:solidFill>
              <a:schemeClr val="tx1"/>
            </a:solidFill>
          </a:endParaRPr>
        </a:p>
      </dsp:txBody>
      <dsp:txXfrm>
        <a:off x="1932315" y="4059253"/>
        <a:ext cx="1727894" cy="1123131"/>
      </dsp:txXfrm>
    </dsp:sp>
    <dsp:sp modelId="{D2C2023C-86ED-4B7B-A0BD-51186E6F1385}">
      <dsp:nvSpPr>
        <dsp:cNvPr id="0" name=""/>
        <dsp:cNvSpPr/>
      </dsp:nvSpPr>
      <dsp:spPr>
        <a:xfrm>
          <a:off x="1871570" y="562780"/>
          <a:ext cx="4486458" cy="4486458"/>
        </a:xfrm>
        <a:custGeom>
          <a:avLst/>
          <a:gdLst/>
          <a:ahLst/>
          <a:cxnLst/>
          <a:rect l="0" t="0" r="0" b="0"/>
          <a:pathLst>
            <a:path>
              <a:moveTo>
                <a:pt x="374747" y="3484540"/>
              </a:moveTo>
              <a:arcTo wR="2243229" hR="2243229" stAng="8784134" swAng="2195702"/>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06D8E19-B75D-4AEE-B40F-4CD5B29BA811}">
      <dsp:nvSpPr>
        <dsp:cNvPr id="0" name=""/>
        <dsp:cNvSpPr/>
      </dsp:nvSpPr>
      <dsp:spPr>
        <a:xfrm>
          <a:off x="1117415" y="1551247"/>
          <a:ext cx="1727894" cy="1123131"/>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National/Global Data Aggregators</a:t>
          </a:r>
          <a:endParaRPr lang="en-US" sz="1700" b="1" kern="1200" dirty="0">
            <a:solidFill>
              <a:schemeClr val="tx1"/>
            </a:solidFill>
          </a:endParaRPr>
        </a:p>
      </dsp:txBody>
      <dsp:txXfrm>
        <a:off x="1117415" y="1551247"/>
        <a:ext cx="1727894" cy="1123131"/>
      </dsp:txXfrm>
    </dsp:sp>
    <dsp:sp modelId="{9005F82E-4D08-4AE7-9C3A-C54E05E51AA8}">
      <dsp:nvSpPr>
        <dsp:cNvPr id="0" name=""/>
        <dsp:cNvSpPr/>
      </dsp:nvSpPr>
      <dsp:spPr>
        <a:xfrm>
          <a:off x="1871570" y="562780"/>
          <a:ext cx="4486458" cy="4486458"/>
        </a:xfrm>
        <a:custGeom>
          <a:avLst/>
          <a:gdLst/>
          <a:ahLst/>
          <a:cxnLst/>
          <a:rect l="0" t="0" r="0" b="0"/>
          <a:pathLst>
            <a:path>
              <a:moveTo>
                <a:pt x="390982" y="977821"/>
              </a:moveTo>
              <a:arcTo wR="2243229" hR="2243229" stAng="12860394" swAng="1960756"/>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075" cy="461963"/>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sz="quarter" idx="1"/>
          </p:nvPr>
        </p:nvSpPr>
        <p:spPr>
          <a:xfrm>
            <a:off x="3940176" y="0"/>
            <a:ext cx="3013075" cy="461963"/>
          </a:xfrm>
          <a:prstGeom prst="rect">
            <a:avLst/>
          </a:prstGeom>
        </p:spPr>
        <p:txBody>
          <a:bodyPr vert="horz" lIns="91438" tIns="45719" rIns="91438" bIns="45719" rtlCol="0"/>
          <a:lstStyle>
            <a:lvl1pPr algn="r">
              <a:defRPr sz="1200"/>
            </a:lvl1pPr>
          </a:lstStyle>
          <a:p>
            <a:fld id="{20BD3DA3-AEA8-4C32-86D3-4A33A16D08EA}" type="datetimeFigureOut">
              <a:rPr lang="en-US" smtClean="0"/>
              <a:pPr/>
              <a:t>11/29/2011</a:t>
            </a:fld>
            <a:endParaRPr lang="en-US"/>
          </a:p>
        </p:txBody>
      </p:sp>
      <p:sp>
        <p:nvSpPr>
          <p:cNvPr id="4" name="Footer Placeholder 3"/>
          <p:cNvSpPr>
            <a:spLocks noGrp="1"/>
          </p:cNvSpPr>
          <p:nvPr>
            <p:ph type="ftr" sz="quarter" idx="2"/>
          </p:nvPr>
        </p:nvSpPr>
        <p:spPr>
          <a:xfrm>
            <a:off x="1" y="8777289"/>
            <a:ext cx="3013075" cy="461962"/>
          </a:xfrm>
          <a:prstGeom prst="rect">
            <a:avLst/>
          </a:prstGeom>
        </p:spPr>
        <p:txBody>
          <a:bodyPr vert="horz" lIns="91438" tIns="45719" rIns="91438" bIns="45719" rtlCol="0" anchor="b"/>
          <a:lstStyle>
            <a:lvl1pPr algn="l">
              <a:defRPr sz="1200"/>
            </a:lvl1pPr>
          </a:lstStyle>
          <a:p>
            <a:endParaRPr lang="en-US"/>
          </a:p>
        </p:txBody>
      </p:sp>
      <p:sp>
        <p:nvSpPr>
          <p:cNvPr id="5" name="Slide Number Placeholder 4"/>
          <p:cNvSpPr>
            <a:spLocks noGrp="1"/>
          </p:cNvSpPr>
          <p:nvPr>
            <p:ph type="sldNum" sz="quarter" idx="3"/>
          </p:nvPr>
        </p:nvSpPr>
        <p:spPr>
          <a:xfrm>
            <a:off x="3940176" y="8777289"/>
            <a:ext cx="3013075" cy="461962"/>
          </a:xfrm>
          <a:prstGeom prst="rect">
            <a:avLst/>
          </a:prstGeom>
        </p:spPr>
        <p:txBody>
          <a:bodyPr vert="horz" lIns="91438" tIns="45719" rIns="91438" bIns="45719" rtlCol="0" anchor="b"/>
          <a:lstStyle>
            <a:lvl1pPr algn="r">
              <a:defRPr sz="1200"/>
            </a:lvl1pPr>
          </a:lstStyle>
          <a:p>
            <a:fld id="{077FC18F-C2E6-4FAC-976A-991D2F60E037}" type="slidenum">
              <a:rPr lang="en-US" smtClean="0"/>
              <a:pPr/>
              <a:t>‹#›</a:t>
            </a:fld>
            <a:endParaRPr lang="en-US"/>
          </a:p>
        </p:txBody>
      </p:sp>
    </p:spTree>
    <p:extLst>
      <p:ext uri="{BB962C8B-B14F-4D97-AF65-F5344CB8AC3E}">
        <p14:creationId xmlns="" xmlns:p14="http://schemas.microsoft.com/office/powerpoint/2010/main" val="3592258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291" cy="461410"/>
          </a:xfrm>
          <a:prstGeom prst="rect">
            <a:avLst/>
          </a:prstGeom>
        </p:spPr>
        <p:txBody>
          <a:bodyPr vert="horz" lIns="91029" tIns="45514" rIns="91029" bIns="45514" rtlCol="0"/>
          <a:lstStyle>
            <a:lvl1pPr algn="l">
              <a:defRPr sz="1200"/>
            </a:lvl1pPr>
          </a:lstStyle>
          <a:p>
            <a:endParaRPr lang="en-US"/>
          </a:p>
        </p:txBody>
      </p:sp>
      <p:sp>
        <p:nvSpPr>
          <p:cNvPr id="3" name="Date Placeholder 2"/>
          <p:cNvSpPr>
            <a:spLocks noGrp="1"/>
          </p:cNvSpPr>
          <p:nvPr>
            <p:ph type="dt" idx="1"/>
          </p:nvPr>
        </p:nvSpPr>
        <p:spPr>
          <a:xfrm>
            <a:off x="3938968" y="0"/>
            <a:ext cx="3014291" cy="461410"/>
          </a:xfrm>
          <a:prstGeom prst="rect">
            <a:avLst/>
          </a:prstGeom>
        </p:spPr>
        <p:txBody>
          <a:bodyPr vert="horz" lIns="91029" tIns="45514" rIns="91029" bIns="45514" rtlCol="0"/>
          <a:lstStyle>
            <a:lvl1pPr algn="r">
              <a:defRPr sz="1200"/>
            </a:lvl1pPr>
          </a:lstStyle>
          <a:p>
            <a:fld id="{38A9DFE8-E678-4B49-9346-8B0DB9078ABC}" type="datetimeFigureOut">
              <a:rPr lang="en-US" smtClean="0"/>
              <a:pPr/>
              <a:t>11/29/2011</a:t>
            </a:fld>
            <a:endParaRPr lang="en-US"/>
          </a:p>
        </p:txBody>
      </p:sp>
      <p:sp>
        <p:nvSpPr>
          <p:cNvPr id="4" name="Slide Image Placeholder 3"/>
          <p:cNvSpPr>
            <a:spLocks noGrp="1" noRot="1" noChangeAspect="1"/>
          </p:cNvSpPr>
          <p:nvPr>
            <p:ph type="sldImg" idx="2"/>
          </p:nvPr>
        </p:nvSpPr>
        <p:spPr>
          <a:xfrm>
            <a:off x="1166813" y="693738"/>
            <a:ext cx="4621212" cy="3465512"/>
          </a:xfrm>
          <a:prstGeom prst="rect">
            <a:avLst/>
          </a:prstGeom>
          <a:noFill/>
          <a:ln w="12700">
            <a:solidFill>
              <a:prstClr val="black"/>
            </a:solidFill>
          </a:ln>
        </p:spPr>
        <p:txBody>
          <a:bodyPr vert="horz" lIns="91029" tIns="45514" rIns="91029" bIns="45514" rtlCol="0" anchor="ctr"/>
          <a:lstStyle/>
          <a:p>
            <a:endParaRPr lang="en-US"/>
          </a:p>
        </p:txBody>
      </p:sp>
      <p:sp>
        <p:nvSpPr>
          <p:cNvPr id="5" name="Notes Placeholder 4"/>
          <p:cNvSpPr>
            <a:spLocks noGrp="1"/>
          </p:cNvSpPr>
          <p:nvPr>
            <p:ph type="body" sz="quarter" idx="3"/>
          </p:nvPr>
        </p:nvSpPr>
        <p:spPr>
          <a:xfrm>
            <a:off x="695484" y="4389715"/>
            <a:ext cx="5563870" cy="4157429"/>
          </a:xfrm>
          <a:prstGeom prst="rect">
            <a:avLst/>
          </a:prstGeom>
        </p:spPr>
        <p:txBody>
          <a:bodyPr vert="horz" lIns="91029" tIns="45514" rIns="91029" bIns="455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7848"/>
            <a:ext cx="3014291" cy="461410"/>
          </a:xfrm>
          <a:prstGeom prst="rect">
            <a:avLst/>
          </a:prstGeom>
        </p:spPr>
        <p:txBody>
          <a:bodyPr vert="horz" lIns="91029" tIns="45514" rIns="91029" bIns="45514" rtlCol="0" anchor="b"/>
          <a:lstStyle>
            <a:lvl1pPr algn="l">
              <a:defRPr sz="1200"/>
            </a:lvl1pPr>
          </a:lstStyle>
          <a:p>
            <a:endParaRPr lang="en-US"/>
          </a:p>
        </p:txBody>
      </p:sp>
      <p:sp>
        <p:nvSpPr>
          <p:cNvPr id="7" name="Slide Number Placeholder 6"/>
          <p:cNvSpPr>
            <a:spLocks noGrp="1"/>
          </p:cNvSpPr>
          <p:nvPr>
            <p:ph type="sldNum" sz="quarter" idx="5"/>
          </p:nvPr>
        </p:nvSpPr>
        <p:spPr>
          <a:xfrm>
            <a:off x="3938968" y="8777848"/>
            <a:ext cx="3014291" cy="461410"/>
          </a:xfrm>
          <a:prstGeom prst="rect">
            <a:avLst/>
          </a:prstGeom>
        </p:spPr>
        <p:txBody>
          <a:bodyPr vert="horz" lIns="91029" tIns="45514" rIns="91029" bIns="45514" rtlCol="0" anchor="b"/>
          <a:lstStyle>
            <a:lvl1pPr algn="r">
              <a:defRPr sz="1200"/>
            </a:lvl1pPr>
          </a:lstStyle>
          <a:p>
            <a:fld id="{6B552B13-6D11-4809-8962-3A9CF738C8DF}" type="slidenum">
              <a:rPr lang="en-US" smtClean="0"/>
              <a:pPr/>
              <a:t>‹#›</a:t>
            </a:fld>
            <a:endParaRPr lang="en-US"/>
          </a:p>
        </p:txBody>
      </p:sp>
    </p:spTree>
    <p:extLst>
      <p:ext uri="{BB962C8B-B14F-4D97-AF65-F5344CB8AC3E}">
        <p14:creationId xmlns="" xmlns:p14="http://schemas.microsoft.com/office/powerpoint/2010/main" val="770338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B552B13-6D11-4809-8962-3A9CF738C8D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iDigBio</a:t>
            </a:r>
            <a:r>
              <a:rPr lang="en-US" baseline="0" dirty="0" smtClean="0"/>
              <a:t> will offer downloadable appliances specific for TCNs to permanently organize their collections (eventually including all tools/components present in the OAIS model).</a:t>
            </a:r>
          </a:p>
          <a:p>
            <a:r>
              <a:rPr lang="en-US" baseline="0" dirty="0" smtClean="0"/>
              <a:t>Once the appliance is instantiated, data can be entered and validated by experts, and ingested into </a:t>
            </a:r>
            <a:r>
              <a:rPr lang="en-US" baseline="0" dirty="0" err="1" smtClean="0"/>
              <a:t>iDigBio</a:t>
            </a:r>
            <a:r>
              <a:rPr lang="en-US" baseline="0" dirty="0" smtClean="0"/>
              <a:t>.</a:t>
            </a:r>
          </a:p>
          <a:p>
            <a:r>
              <a:rPr lang="en-US" baseline="0" dirty="0" smtClean="0"/>
              <a:t>Concurrently with data integration into </a:t>
            </a:r>
            <a:r>
              <a:rPr lang="en-US" baseline="0" dirty="0" err="1" smtClean="0"/>
              <a:t>iDigBio</a:t>
            </a:r>
            <a:r>
              <a:rPr lang="en-US" baseline="0" dirty="0" smtClean="0"/>
              <a:t>, data will be automatically replicated and published/shared with other national and global aggregators.</a:t>
            </a:r>
          </a:p>
          <a:p>
            <a:r>
              <a:rPr lang="en-US" dirty="0" smtClean="0"/>
              <a:t>Researchers then</a:t>
            </a:r>
            <a:r>
              <a:rPr lang="en-US" baseline="0" dirty="0" smtClean="0"/>
              <a:t> can access the integrated data through search APIs and </a:t>
            </a:r>
            <a:r>
              <a:rPr lang="en-US" baseline="0" dirty="0" err="1" smtClean="0"/>
              <a:t>analyse</a:t>
            </a:r>
            <a:r>
              <a:rPr lang="en-US" baseline="0" dirty="0" smtClean="0"/>
              <a:t>/visualize results in another appliance provided by </a:t>
            </a:r>
            <a:r>
              <a:rPr lang="en-US" baseline="0" dirty="0" err="1" smtClean="0"/>
              <a:t>iDigBio</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6B552B13-6D11-4809-8962-3A9CF738C8DF}"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Potential object store: Swift</a:t>
            </a:r>
          </a:p>
          <a:p>
            <a:r>
              <a:rPr lang="en-US" dirty="0" smtClean="0"/>
              <a:t>Potential database: </a:t>
            </a:r>
            <a:r>
              <a:rPr lang="en-US" dirty="0" err="1" smtClean="0"/>
              <a:t>MySQL</a:t>
            </a:r>
            <a:r>
              <a:rPr lang="en-US" dirty="0" smtClean="0"/>
              <a:t>/Triple store</a:t>
            </a:r>
          </a:p>
          <a:p>
            <a:endParaRPr lang="en-US" dirty="0" smtClean="0"/>
          </a:p>
          <a:p>
            <a:r>
              <a:rPr lang="en-US" dirty="0" smtClean="0"/>
              <a:t>The Darwin Core community is very anal about distinguishing between an occurrence (in nature) and the specimen object documenting that occurrence…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B552B13-6D11-4809-8962-3A9CF738C8DF}"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Data will not be constrained to certain geographic areas [GBIF not constrained]</a:t>
            </a:r>
          </a:p>
          <a:p>
            <a:pPr lvl="1"/>
            <a:r>
              <a:rPr lang="en-US" dirty="0" smtClean="0"/>
              <a:t>Distinguish observations and specimens [GBIF distinguishes via </a:t>
            </a:r>
            <a:r>
              <a:rPr lang="en-US" dirty="0" err="1" smtClean="0"/>
              <a:t>DarwinCore</a:t>
            </a:r>
            <a:r>
              <a:rPr lang="en-US" dirty="0" smtClean="0"/>
              <a:t> (</a:t>
            </a:r>
            <a:r>
              <a:rPr lang="en-US" dirty="0" err="1" smtClean="0"/>
              <a:t>basisOfRecord</a:t>
            </a:r>
            <a:r>
              <a:rPr lang="en-US" dirty="0" smtClean="0"/>
              <a:t>) but more than 2/3s of their data are observations, swamping out the specimen data]</a:t>
            </a:r>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6B552B13-6D11-4809-8962-3A9CF738C8DF}"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ADBC – Advancing Digitization</a:t>
            </a:r>
            <a:r>
              <a:rPr lang="en-US" baseline="0" dirty="0" smtClean="0"/>
              <a:t> of Biological Collections</a:t>
            </a:r>
            <a:endParaRPr lang="en-US" dirty="0" smtClean="0"/>
          </a:p>
          <a:p>
            <a:r>
              <a:rPr lang="en-US" dirty="0" smtClean="0"/>
              <a:t>Search and analytics tools will enable anyone to mine and reference diverse data, such as taxonomy, geographic location, 2- and 3-dimensional images, vocalizations, and molecular resources, which are tied to specific specimens. These data promote integrative biological research on living and fossil species, and provide an immense resource for agricultural sciences, land use management, assessing the impacts of climate change, invasive species, and other natural resource management issues.</a:t>
            </a:r>
            <a:endParaRPr lang="en-US" dirty="0"/>
          </a:p>
        </p:txBody>
      </p:sp>
      <p:sp>
        <p:nvSpPr>
          <p:cNvPr id="4" name="Slide Number Placeholder 3"/>
          <p:cNvSpPr>
            <a:spLocks noGrp="1"/>
          </p:cNvSpPr>
          <p:nvPr>
            <p:ph type="sldNum" sz="quarter" idx="10"/>
          </p:nvPr>
        </p:nvSpPr>
        <p:spPr/>
        <p:txBody>
          <a:bodyPr/>
          <a:lstStyle/>
          <a:p>
            <a:fld id="{6B552B13-6D11-4809-8962-3A9CF738C8D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diagram presents the stakeholders listed in the previous slide that will form</a:t>
            </a:r>
            <a:r>
              <a:rPr lang="en-US" baseline="0" dirty="0" smtClean="0"/>
              <a:t> the </a:t>
            </a:r>
            <a:r>
              <a:rPr lang="en-US" baseline="0" dirty="0" err="1" smtClean="0"/>
              <a:t>iDigBio</a:t>
            </a:r>
            <a:r>
              <a:rPr lang="en-US" baseline="0" dirty="0" smtClean="0"/>
              <a:t> cloud and that are distinct from a CI point of view.</a:t>
            </a:r>
          </a:p>
          <a:p>
            <a:r>
              <a:rPr lang="en-US" baseline="0" dirty="0" smtClean="0"/>
              <a:t>Representative projects, industry and organizations of each group are shown around each rounded-box, and one can have multiple “hats”.</a:t>
            </a:r>
          </a:p>
          <a:p>
            <a:r>
              <a:rPr lang="en-US" baseline="0" dirty="0" smtClean="0"/>
              <a:t>For example, a TCN will certainly be a </a:t>
            </a:r>
            <a:r>
              <a:rPr lang="en-US" baseline="0" dirty="0" err="1" smtClean="0"/>
              <a:t>biocollections</a:t>
            </a:r>
            <a:r>
              <a:rPr lang="en-US" baseline="0" dirty="0" smtClean="0"/>
              <a:t> data producer, would also likely be a consumer of this data, and could potentially offer </a:t>
            </a:r>
            <a:r>
              <a:rPr lang="en-US" baseline="0" dirty="0" err="1" smtClean="0"/>
              <a:t>biocollections</a:t>
            </a:r>
            <a:r>
              <a:rPr lang="en-US" baseline="0" dirty="0" smtClean="0"/>
              <a:t>-specific services or provide </a:t>
            </a:r>
            <a:r>
              <a:rPr lang="en-US" baseline="0" dirty="0" err="1" smtClean="0"/>
              <a:t>cyberinfrastructure</a:t>
            </a:r>
            <a:r>
              <a:rPr lang="en-US" baseline="0" dirty="0" smtClean="0"/>
              <a:t> for the </a:t>
            </a:r>
            <a:r>
              <a:rPr lang="en-US" baseline="0" dirty="0" err="1" smtClean="0"/>
              <a:t>iDigBio</a:t>
            </a:r>
            <a:r>
              <a:rPr lang="en-US" baseline="0" dirty="0" smtClean="0"/>
              <a:t> cloud.</a:t>
            </a:r>
          </a:p>
        </p:txBody>
      </p:sp>
      <p:sp>
        <p:nvSpPr>
          <p:cNvPr id="4" name="Slide Number Placeholder 3"/>
          <p:cNvSpPr>
            <a:spLocks noGrp="1"/>
          </p:cNvSpPr>
          <p:nvPr>
            <p:ph type="sldNum" sz="quarter" idx="10"/>
          </p:nvPr>
        </p:nvSpPr>
        <p:spPr/>
        <p:txBody>
          <a:bodyPr/>
          <a:lstStyle/>
          <a:p>
            <a:fld id="{6B552B13-6D11-4809-8962-3A9CF738C8D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To distinguish</a:t>
            </a:r>
            <a:r>
              <a:rPr lang="en-US" baseline="0" dirty="0" smtClean="0"/>
              <a:t> more each stakeholder, the animation show the “API” </a:t>
            </a:r>
            <a:r>
              <a:rPr lang="en-US" baseline="0" dirty="0" err="1" smtClean="0"/>
              <a:t>bewtween</a:t>
            </a:r>
            <a:r>
              <a:rPr lang="en-US" baseline="0" dirty="0" smtClean="0"/>
              <a:t> </a:t>
            </a:r>
            <a:r>
              <a:rPr lang="en-US" baseline="0" dirty="0" err="1" smtClean="0"/>
              <a:t>iDigBio</a:t>
            </a:r>
            <a:r>
              <a:rPr lang="en-US" baseline="0" dirty="0" smtClean="0"/>
              <a:t> and each stakeholder will differ with respect to the types of interactions and the level of interactions. (here types=unidirectional, bi-directional; level=software/data stack level, more generic at lower levels, more domain-specific at higher-levels).</a:t>
            </a:r>
          </a:p>
          <a:p>
            <a:endParaRPr lang="en-US" baseline="0" dirty="0" smtClean="0"/>
          </a:p>
          <a:p>
            <a:r>
              <a:rPr lang="en-US" baseline="0" dirty="0" smtClean="0"/>
              <a:t>With infrastructure providers, “APIs” will be generic BLOBs and appliances. It could be bi-directional or unidirectional. </a:t>
            </a:r>
            <a:r>
              <a:rPr lang="en-US" baseline="0" dirty="0" err="1" smtClean="0"/>
              <a:t>iDigBio</a:t>
            </a:r>
            <a:r>
              <a:rPr lang="en-US" baseline="0" dirty="0" smtClean="0"/>
              <a:t> will provide appliances specific for certain clouds, appliances from certain clouds could be used by </a:t>
            </a:r>
            <a:r>
              <a:rPr lang="en-US" baseline="0" dirty="0" err="1" smtClean="0"/>
              <a:t>iDigBio</a:t>
            </a:r>
            <a:r>
              <a:rPr lang="en-US" baseline="0" dirty="0" smtClean="0"/>
              <a:t>. </a:t>
            </a:r>
            <a:r>
              <a:rPr lang="en-US" baseline="0" dirty="0" err="1" smtClean="0"/>
              <a:t>iDigBio</a:t>
            </a:r>
            <a:r>
              <a:rPr lang="en-US" baseline="0" dirty="0" smtClean="0"/>
              <a:t> may have mutual agreements with storage providers to geographically replicate data. IaaS-like APIs (i.e., APIs to request resources on demand) will certainly be part of this “API”.</a:t>
            </a:r>
          </a:p>
          <a:p>
            <a:endParaRPr lang="en-US" baseline="0" dirty="0" smtClean="0"/>
          </a:p>
          <a:p>
            <a:r>
              <a:rPr lang="en-US" baseline="0" dirty="0" smtClean="0"/>
              <a:t>Interactions with </a:t>
            </a:r>
            <a:r>
              <a:rPr lang="en-US" baseline="0" dirty="0" err="1" smtClean="0"/>
              <a:t>biocollection</a:t>
            </a:r>
            <a:r>
              <a:rPr lang="en-US" baseline="0" dirty="0" smtClean="0"/>
              <a:t> data producers will certainly be bi-directional. </a:t>
            </a:r>
            <a:r>
              <a:rPr lang="en-US" baseline="0" dirty="0" err="1" smtClean="0"/>
              <a:t>Biocollection</a:t>
            </a:r>
            <a:r>
              <a:rPr lang="en-US" baseline="0" dirty="0" smtClean="0"/>
              <a:t> data producers will share their domain-specific data (mainly specimen occurrence, including media) with </a:t>
            </a:r>
            <a:r>
              <a:rPr lang="en-US" baseline="0" dirty="0" err="1" smtClean="0"/>
              <a:t>iDigBio</a:t>
            </a:r>
            <a:r>
              <a:rPr lang="en-US" baseline="0" dirty="0" smtClean="0"/>
              <a:t> for integration with other sources. </a:t>
            </a:r>
            <a:r>
              <a:rPr lang="en-US" baseline="0" dirty="0" err="1" smtClean="0"/>
              <a:t>Biocollection</a:t>
            </a:r>
            <a:r>
              <a:rPr lang="en-US" baseline="0" dirty="0" smtClean="0"/>
              <a:t> producers are the “owners” of the data, the ones responsible for administering/managing the data and getting credit for it (here administering does not necessarily include administering the CI, it means mainly organizing and defining the data that can be shared, potentially defining different access rights; and managing means being responsive to updates, ensuring correctness of the data, assignment of persistent globally unique ids, availability of the data, etc.). </a:t>
            </a:r>
            <a:r>
              <a:rPr lang="en-US" baseline="0" dirty="0" err="1" smtClean="0"/>
              <a:t>iDigBio</a:t>
            </a:r>
            <a:r>
              <a:rPr lang="en-US" baseline="0" dirty="0" smtClean="0"/>
              <a:t> will facilitate producers’ data to be found and used, recommend tools/standards/protocols for data producers, updates/annotations/notifications to be fed back to producers, and for usage to be tracked. Note: it is still not clear if </a:t>
            </a:r>
            <a:r>
              <a:rPr lang="en-US" baseline="0" dirty="0" err="1" smtClean="0"/>
              <a:t>iDigBio</a:t>
            </a:r>
            <a:r>
              <a:rPr lang="en-US" baseline="0" dirty="0" smtClean="0"/>
              <a:t> will have a push or pull model (or a mixture).</a:t>
            </a:r>
          </a:p>
          <a:p>
            <a:endParaRPr lang="en-US" baseline="0" dirty="0" smtClean="0"/>
          </a:p>
          <a:p>
            <a:r>
              <a:rPr lang="en-US" dirty="0" err="1" smtClean="0"/>
              <a:t>iDigBio</a:t>
            </a:r>
            <a:r>
              <a:rPr lang="en-US" dirty="0" smtClean="0"/>
              <a:t> will simply share/republish data</a:t>
            </a:r>
            <a:r>
              <a:rPr lang="en-US" baseline="0" dirty="0" smtClean="0"/>
              <a:t> received from data producers with other n</a:t>
            </a:r>
            <a:r>
              <a:rPr lang="en-US" dirty="0" smtClean="0"/>
              <a:t>ational</a:t>
            </a:r>
            <a:r>
              <a:rPr lang="en-US" baseline="0" dirty="0" smtClean="0"/>
              <a:t> and global </a:t>
            </a:r>
            <a:r>
              <a:rPr lang="en-US" baseline="0" dirty="0" err="1" smtClean="0"/>
              <a:t>biocollection</a:t>
            </a:r>
            <a:r>
              <a:rPr lang="en-US" baseline="0" dirty="0" smtClean="0"/>
              <a:t> data aggregators, since currently no aggregator presents a feedback mechanism. This could change in the future, depending on agreements established with these organizations/projects.</a:t>
            </a:r>
          </a:p>
          <a:p>
            <a:endParaRPr lang="en-US" baseline="0" dirty="0" smtClean="0"/>
          </a:p>
          <a:p>
            <a:r>
              <a:rPr lang="en-US" baseline="0" dirty="0" err="1" smtClean="0"/>
              <a:t>Biocollection</a:t>
            </a:r>
            <a:r>
              <a:rPr lang="en-US" baseline="0" dirty="0" smtClean="0"/>
              <a:t> data consumers will be able to query/access data integrated from multiple producers through programmatic APIs (and likely through a diverse set of user interfaces). </a:t>
            </a:r>
            <a:r>
              <a:rPr lang="en-US" baseline="0" dirty="0" err="1" smtClean="0"/>
              <a:t>iDigBio</a:t>
            </a:r>
            <a:r>
              <a:rPr lang="en-US" baseline="0" dirty="0" smtClean="0"/>
              <a:t> will receive back updates/annotations/notifications and forward those to producers, adding accounting value to this interaction.</a:t>
            </a:r>
          </a:p>
          <a:p>
            <a:endParaRPr lang="en-US" baseline="0" dirty="0" smtClean="0"/>
          </a:p>
          <a:p>
            <a:r>
              <a:rPr lang="en-US" baseline="0" dirty="0" smtClean="0"/>
              <a:t>Finally, </a:t>
            </a:r>
            <a:r>
              <a:rPr lang="en-US" baseline="0" dirty="0" err="1" smtClean="0"/>
              <a:t>biocollections</a:t>
            </a:r>
            <a:r>
              <a:rPr lang="en-US" baseline="0" dirty="0" smtClean="0"/>
              <a:t> SaaS providers will offer specific services that facilitate the data workflow of </a:t>
            </a:r>
            <a:r>
              <a:rPr lang="en-US" baseline="0" dirty="0" err="1" smtClean="0"/>
              <a:t>iDigBio</a:t>
            </a:r>
            <a:r>
              <a:rPr lang="en-US" baseline="0" dirty="0" smtClean="0"/>
              <a:t>, e.g. offering OCR services to transform label digital pictures into digital formatted text, imaging transformation services that automatically crop, rotate, and correct color/contrast. In turn, these services will get customers from this community.</a:t>
            </a:r>
            <a:endParaRPr lang="en-US" dirty="0"/>
          </a:p>
        </p:txBody>
      </p:sp>
      <p:sp>
        <p:nvSpPr>
          <p:cNvPr id="4" name="Slide Number Placeholder 3"/>
          <p:cNvSpPr>
            <a:spLocks noGrp="1"/>
          </p:cNvSpPr>
          <p:nvPr>
            <p:ph type="sldNum" sz="quarter" idx="10"/>
          </p:nvPr>
        </p:nvSpPr>
        <p:spPr/>
        <p:txBody>
          <a:bodyPr/>
          <a:lstStyle/>
          <a:p>
            <a:fld id="{6B552B13-6D11-4809-8962-3A9CF738C8D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iDigBio</a:t>
            </a:r>
            <a:r>
              <a:rPr lang="en-US" dirty="0" smtClean="0"/>
              <a:t> (darker</a:t>
            </a:r>
            <a:r>
              <a:rPr lang="en-US" baseline="0" dirty="0" smtClean="0"/>
              <a:t> blue area) </a:t>
            </a:r>
            <a:r>
              <a:rPr lang="en-US" dirty="0" smtClean="0"/>
              <a:t>will be driven by the </a:t>
            </a:r>
            <a:r>
              <a:rPr lang="en-US" dirty="0" err="1" smtClean="0"/>
              <a:t>biocollections</a:t>
            </a:r>
            <a:r>
              <a:rPr lang="en-US" dirty="0" smtClean="0"/>
              <a:t> community (especially TCNs) and partner with commercial and academic providers/consumers/aggregators</a:t>
            </a:r>
            <a:r>
              <a:rPr lang="en-US" baseline="0" dirty="0" smtClean="0"/>
              <a:t> (green box)</a:t>
            </a:r>
            <a:r>
              <a:rPr lang="en-US" dirty="0" smtClean="0"/>
              <a:t>; work</a:t>
            </a:r>
            <a:r>
              <a:rPr lang="en-US" baseline="0" dirty="0" smtClean="0"/>
              <a:t> with existing standards to leverage previous investments (the dark blue contour); and offer resources (machines, storage, network), information (data collections, appliances, learning modules, workshop, wiki), services (data services, mapping, validation, conversion, collaboration).</a:t>
            </a:r>
          </a:p>
          <a:p>
            <a:endParaRPr lang="en-US" baseline="0" dirty="0" smtClean="0"/>
          </a:p>
          <a:p>
            <a:r>
              <a:rPr lang="en-US" dirty="0" smtClean="0"/>
              <a:t>In particular, the diagram shows that digitization efforts of different TCNs may be in different stages and that support</a:t>
            </a:r>
            <a:r>
              <a:rPr lang="en-US" baseline="0" dirty="0" smtClean="0"/>
              <a:t> from </a:t>
            </a:r>
            <a:r>
              <a:rPr lang="en-US" baseline="0" dirty="0" err="1" smtClean="0"/>
              <a:t>iDigBio</a:t>
            </a:r>
            <a:r>
              <a:rPr lang="en-US" baseline="0" dirty="0" smtClean="0"/>
              <a:t> will come in different shapes and forms to accommodate the need to implement an OAIS model (composed of data ingestion, data archival, data management, data access, data preservation and sustainability, and data administration components).</a:t>
            </a:r>
          </a:p>
          <a:p>
            <a:endParaRPr lang="en-US" baseline="0" dirty="0" smtClean="0"/>
          </a:p>
          <a:p>
            <a:r>
              <a:rPr lang="en-US" baseline="0" dirty="0" smtClean="0"/>
              <a:t>Note: Eventually all TCNs will be responsible for maintaining their OAIS model workflow (for a particular collection) and iDigBio will concentrate on the “integrated/aggregated OAIS model workflow”.</a:t>
            </a:r>
          </a:p>
          <a:p>
            <a:endParaRPr lang="en-US" baseline="0" dirty="0" smtClean="0"/>
          </a:p>
          <a:p>
            <a:r>
              <a:rPr lang="en-US" sz="1200" dirty="0" smtClean="0"/>
              <a:t>HTTP: Hypertext Transfer Protocol</a:t>
            </a:r>
          </a:p>
          <a:p>
            <a:r>
              <a:rPr lang="en-US" sz="1200" dirty="0" smtClean="0"/>
              <a:t>OCCIWG: Open Cloud Computing Interface Working Group</a:t>
            </a:r>
          </a:p>
          <a:p>
            <a:r>
              <a:rPr lang="en-US" sz="1200" dirty="0" smtClean="0"/>
              <a:t>ODBC: Open Database Connectivity</a:t>
            </a:r>
          </a:p>
          <a:p>
            <a:r>
              <a:rPr lang="en-US" sz="1200" dirty="0" smtClean="0"/>
              <a:t>PNG: Portable Network Graphics (replaced</a:t>
            </a:r>
            <a:r>
              <a:rPr lang="en-US" sz="1200" baseline="0" dirty="0" smtClean="0"/>
              <a:t> by JPEG2000; PNG accepted by browsers – unlike TIFF – do not know about JPEG2000)</a:t>
            </a:r>
            <a:endParaRPr lang="en-US" sz="1200" dirty="0" smtClean="0"/>
          </a:p>
          <a:p>
            <a:r>
              <a:rPr lang="en-US" sz="1200" dirty="0" smtClean="0"/>
              <a:t>RDF: Resource Description Framework </a:t>
            </a:r>
          </a:p>
          <a:p>
            <a:r>
              <a:rPr lang="en-US" sz="1200" dirty="0" smtClean="0"/>
              <a:t>REST: Representational State Transfer </a:t>
            </a:r>
          </a:p>
          <a:p>
            <a:r>
              <a:rPr lang="en-US" sz="1200" dirty="0" smtClean="0"/>
              <a:t>SAML: Security Assertion Markup Language</a:t>
            </a:r>
          </a:p>
          <a:p>
            <a:r>
              <a:rPr lang="en-US" sz="1200" dirty="0" smtClean="0"/>
              <a:t>SQL: Structured Query Language</a:t>
            </a:r>
          </a:p>
          <a:p>
            <a:r>
              <a:rPr lang="en-US" sz="1200" dirty="0" smtClean="0"/>
              <a:t>TAPIR: TDWG Access Protocol for Information Retrieval </a:t>
            </a:r>
          </a:p>
          <a:p>
            <a:r>
              <a:rPr lang="en-US" sz="1200" dirty="0" smtClean="0"/>
              <a:t>TCP: Transmission Control Protocol</a:t>
            </a:r>
          </a:p>
          <a:p>
            <a:r>
              <a:rPr lang="en-US" sz="1200" dirty="0" smtClean="0"/>
              <a:t>TDWG: Taxonomic Database Working Group</a:t>
            </a:r>
          </a:p>
          <a:p>
            <a:r>
              <a:rPr lang="en-US" sz="1200" dirty="0" smtClean="0"/>
              <a:t>UTF-8: UCS Transformation Format-8-bit</a:t>
            </a:r>
          </a:p>
          <a:p>
            <a:r>
              <a:rPr lang="en-US" sz="1200" dirty="0" smtClean="0"/>
              <a:t>WS-I: Web Services Interoperability</a:t>
            </a:r>
          </a:p>
          <a:p>
            <a:r>
              <a:rPr lang="en-US" sz="1200" dirty="0" smtClean="0"/>
              <a:t>XML: Extensible Markup Language </a:t>
            </a:r>
          </a:p>
          <a:p>
            <a:r>
              <a:rPr lang="en-US" sz="1200" dirty="0" smtClean="0"/>
              <a:t>XMPP: Extensible Messaging and Presence Protocol</a:t>
            </a:r>
          </a:p>
          <a:p>
            <a:endParaRPr lang="en-US" sz="1200" dirty="0" smtClean="0"/>
          </a:p>
          <a:p>
            <a:r>
              <a:rPr lang="en-US" sz="1200" dirty="0" smtClean="0"/>
              <a:t>Missing is OGC standards. </a:t>
            </a:r>
            <a:r>
              <a:rPr lang="en-US" sz="1200" b="0" i="0" kern="1200" dirty="0" smtClean="0">
                <a:solidFill>
                  <a:schemeClr val="tx1"/>
                </a:solidFill>
                <a:latin typeface="+mn-lt"/>
                <a:ea typeface="+mn-ea"/>
                <a:cs typeface="+mn-cs"/>
              </a:rPr>
              <a:t>OGC(R) standards are technical documents that detail interfaces or encodings. Software developers use these documents to build open interfaces and encodings into their products and services. These standards are the main "products" of the Open Geospatial Consortium</a:t>
            </a:r>
            <a:endParaRPr lang="en-US" sz="1200" dirty="0" smtClean="0"/>
          </a:p>
          <a:p>
            <a:endParaRPr lang="en-US" sz="1200" dirty="0" smtClean="0"/>
          </a:p>
          <a:p>
            <a:r>
              <a:rPr lang="en-US" sz="1200" dirty="0" err="1" smtClean="0"/>
              <a:t>Lifemapper</a:t>
            </a:r>
            <a:r>
              <a:rPr lang="en-US" sz="1200" dirty="0" smtClean="0"/>
              <a:t>: Jim Beach’s project.</a:t>
            </a:r>
            <a:r>
              <a:rPr lang="en-US" sz="1200" b="0" i="0" kern="1200" dirty="0" smtClean="0">
                <a:solidFill>
                  <a:schemeClr val="tx1"/>
                </a:solidFill>
                <a:latin typeface="+mn-lt"/>
                <a:ea typeface="+mn-ea"/>
                <a:cs typeface="+mn-cs"/>
              </a:rPr>
              <a:t> It uses all of the online geospatial species occurrence data to create distribution maps and, notably, goes one step further to predict where an individual species should exist based on where it is documented to live. </a:t>
            </a:r>
            <a:r>
              <a:rPr lang="en-US" sz="1200" b="0" i="0" kern="1200" dirty="0" err="1" smtClean="0">
                <a:solidFill>
                  <a:schemeClr val="tx1"/>
                </a:solidFill>
                <a:latin typeface="+mn-lt"/>
                <a:ea typeface="+mn-ea"/>
                <a:cs typeface="+mn-cs"/>
              </a:rPr>
              <a:t>Lifemapper</a:t>
            </a:r>
            <a:r>
              <a:rPr lang="en-US" sz="1200" b="0" i="0" kern="1200" dirty="0" smtClean="0">
                <a:solidFill>
                  <a:schemeClr val="tx1"/>
                </a:solidFill>
                <a:latin typeface="+mn-lt"/>
                <a:ea typeface="+mn-ea"/>
                <a:cs typeface="+mn-cs"/>
              </a:rPr>
              <a:t> does this by combining species occurrence data with global climate, terrain and land cover information, to identify environmental correlates of species ranges.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6B552B13-6D11-4809-8962-3A9CF738C8DF}"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iDigBio</a:t>
            </a:r>
            <a:r>
              <a:rPr lang="en-US" dirty="0" smtClean="0"/>
              <a:t> (darker</a:t>
            </a:r>
            <a:r>
              <a:rPr lang="en-US" baseline="0" dirty="0" smtClean="0"/>
              <a:t> blue area) </a:t>
            </a:r>
            <a:r>
              <a:rPr lang="en-US" dirty="0" smtClean="0"/>
              <a:t>will be driven by the </a:t>
            </a:r>
            <a:r>
              <a:rPr lang="en-US" dirty="0" err="1" smtClean="0"/>
              <a:t>biocollections</a:t>
            </a:r>
            <a:r>
              <a:rPr lang="en-US" dirty="0" smtClean="0"/>
              <a:t> community (especially TCNs) and partner with commercial and academic providers/consumers/aggregators</a:t>
            </a:r>
            <a:r>
              <a:rPr lang="en-US" baseline="0" dirty="0" smtClean="0"/>
              <a:t> (green box)</a:t>
            </a:r>
            <a:r>
              <a:rPr lang="en-US" dirty="0" smtClean="0"/>
              <a:t>; work</a:t>
            </a:r>
            <a:r>
              <a:rPr lang="en-US" baseline="0" dirty="0" smtClean="0"/>
              <a:t> with existing standards to leverage previous investments (the dark blue contour); and offer resources (machines, storage, network), information (data collections, appliances, learning modules, workshop, wiki), services (data services, mapping, validation, conversion, collaboration).</a:t>
            </a:r>
          </a:p>
          <a:p>
            <a:endParaRPr lang="en-US" baseline="0" dirty="0" smtClean="0"/>
          </a:p>
          <a:p>
            <a:r>
              <a:rPr lang="en-US" dirty="0" smtClean="0"/>
              <a:t>In particular, the diagram shows that digitization efforts of different TCNs may be in different stages and that support</a:t>
            </a:r>
            <a:r>
              <a:rPr lang="en-US" baseline="0" dirty="0" smtClean="0"/>
              <a:t> from </a:t>
            </a:r>
            <a:r>
              <a:rPr lang="en-US" baseline="0" dirty="0" err="1" smtClean="0"/>
              <a:t>iDigBio</a:t>
            </a:r>
            <a:r>
              <a:rPr lang="en-US" baseline="0" dirty="0" smtClean="0"/>
              <a:t> will come in different shapes and forms to accommodate the need to implement an OAIS model (composed of data ingestion, data archival, data management, data access, data preservation and sustainability, and data administration components).</a:t>
            </a:r>
          </a:p>
          <a:p>
            <a:endParaRPr lang="en-US" baseline="0" dirty="0" smtClean="0"/>
          </a:p>
          <a:p>
            <a:r>
              <a:rPr lang="en-US" baseline="0" dirty="0" smtClean="0"/>
              <a:t>Note: Eventually  all TCNs will be responsible for maintaining their OAIS model workflow (for a particular collection) and iDigBio will concentrate on the “integrated/aggregated OAIS model workflow”.</a:t>
            </a:r>
          </a:p>
          <a:p>
            <a:endParaRPr lang="en-US" baseline="0" dirty="0" smtClean="0"/>
          </a:p>
          <a:p>
            <a:r>
              <a:rPr lang="en-US" sz="1200" dirty="0" smtClean="0"/>
              <a:t>HTTP: Hypertext Transfer Protocol</a:t>
            </a:r>
          </a:p>
          <a:p>
            <a:r>
              <a:rPr lang="en-US" sz="1200" dirty="0" smtClean="0"/>
              <a:t>OCCIWG: Open Cloud Computing Interface Working Group</a:t>
            </a:r>
          </a:p>
          <a:p>
            <a:r>
              <a:rPr lang="en-US" sz="1200" dirty="0" smtClean="0"/>
              <a:t>ODBC: Open Database Connectivity</a:t>
            </a:r>
          </a:p>
          <a:p>
            <a:r>
              <a:rPr lang="en-US" sz="1200" dirty="0" smtClean="0"/>
              <a:t>PNG: Portable Network Graphics (like JPEG, GIF, …)</a:t>
            </a:r>
          </a:p>
          <a:p>
            <a:r>
              <a:rPr lang="en-US" sz="1200" dirty="0" smtClean="0"/>
              <a:t>RDF: Resource Description Framework </a:t>
            </a:r>
          </a:p>
          <a:p>
            <a:r>
              <a:rPr lang="en-US" sz="1200" dirty="0" smtClean="0"/>
              <a:t>REST: Representational State Transfer </a:t>
            </a:r>
          </a:p>
          <a:p>
            <a:r>
              <a:rPr lang="en-US" sz="1200" dirty="0" smtClean="0"/>
              <a:t>SAML: Security Assertion Markup Language</a:t>
            </a:r>
          </a:p>
          <a:p>
            <a:r>
              <a:rPr lang="en-US" sz="1200" dirty="0" smtClean="0"/>
              <a:t>SQL: Structured Query Language</a:t>
            </a:r>
          </a:p>
          <a:p>
            <a:r>
              <a:rPr lang="en-US" sz="1200" dirty="0" smtClean="0"/>
              <a:t>TAPIR: TDWG Access Protocol for Information Retrieval </a:t>
            </a:r>
          </a:p>
          <a:p>
            <a:r>
              <a:rPr lang="en-US" sz="1200" dirty="0" smtClean="0"/>
              <a:t>TCP: Transmission Control Protocol</a:t>
            </a:r>
          </a:p>
          <a:p>
            <a:r>
              <a:rPr lang="en-US" sz="1200" dirty="0" smtClean="0"/>
              <a:t>TDWG: Taxonomic Database Working Group</a:t>
            </a:r>
          </a:p>
          <a:p>
            <a:r>
              <a:rPr lang="en-US" sz="1200" dirty="0" smtClean="0"/>
              <a:t>UTF-8: UCS Transformation Format-8-bit (most</a:t>
            </a:r>
            <a:r>
              <a:rPr lang="en-US" sz="1200" baseline="0" dirty="0" smtClean="0"/>
              <a:t> generic way of representing characters) </a:t>
            </a:r>
            <a:endParaRPr lang="en-US" sz="1200" dirty="0" smtClean="0"/>
          </a:p>
          <a:p>
            <a:r>
              <a:rPr lang="en-US" sz="1200" dirty="0" smtClean="0"/>
              <a:t>WS-I: Web Services Interoperability</a:t>
            </a:r>
          </a:p>
          <a:p>
            <a:r>
              <a:rPr lang="en-US" sz="1200" dirty="0" smtClean="0"/>
              <a:t>XML: Extensible Markup Language </a:t>
            </a:r>
          </a:p>
          <a:p>
            <a:r>
              <a:rPr lang="en-US" sz="1200" dirty="0" smtClean="0"/>
              <a:t>XMPP: Extensible Messaging and Presence Protocol</a:t>
            </a:r>
          </a:p>
          <a:p>
            <a:endParaRPr lang="en-US" sz="1200" dirty="0" smtClean="0"/>
          </a:p>
          <a:p>
            <a:r>
              <a:rPr lang="en-US" sz="1200" dirty="0" smtClean="0"/>
              <a:t>IPT</a:t>
            </a:r>
            <a:r>
              <a:rPr lang="en-US" sz="1200" baseline="0" dirty="0" smtClean="0"/>
              <a:t> “=“ http + Darwin-core archive (</a:t>
            </a:r>
            <a:r>
              <a:rPr lang="en-US" sz="1200" baseline="0" dirty="0" err="1" smtClean="0"/>
              <a:t>DwC</a:t>
            </a:r>
            <a:r>
              <a:rPr lang="en-US" sz="1200" baseline="0" dirty="0" smtClean="0"/>
              <a:t>-A which refers to a zip file of Darwin core records + xml metadata file) + registry (I am such institution and will provide such data – like </a:t>
            </a:r>
            <a:r>
              <a:rPr lang="en-US" sz="1200" baseline="0" dirty="0" err="1" smtClean="0"/>
              <a:t>uddi</a:t>
            </a:r>
            <a:r>
              <a:rPr lang="en-US" sz="1200" baseline="0" dirty="0" smtClean="0"/>
              <a:t>)</a:t>
            </a:r>
          </a:p>
          <a:p>
            <a:r>
              <a:rPr lang="en-US" sz="1200" baseline="0" dirty="0" smtClean="0"/>
              <a:t>IPT stands for Integrated Publishing Toolkit</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6B552B13-6D11-4809-8962-3A9CF738C8DF}"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538833-E79E-482D-AE72-9881D6DAA796}" type="slidenum">
              <a:rPr lang="en-US"/>
              <a:pPr/>
              <a:t>10</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92C6C-E260-46DE-A243-E461E8A82A64}" type="slidenum">
              <a:rPr lang="en-US"/>
              <a:pPr/>
              <a:t>11</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76241D-FFC7-4EA5-919C-7C590FCC4038}" type="slidenum">
              <a:rPr lang="en-US"/>
              <a:pPr/>
              <a:t>12</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7000">
              <a:schemeClr val="tx1"/>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reflection blurRad="6350" stA="55000" endA="300" endPos="45500" dir="5400000" sy="-100000" algn="bl" rotWithShape="0"/>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45811B0-F38D-4429-A272-217E7CAEA78E}" type="datetime1">
              <a:rPr lang="en-US" smtClean="0"/>
              <a:pPr/>
              <a:t>11/29/2011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4A9E34-46F8-424B-B06A-D37EEB987F56}" type="datetime1">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AA693A-BC26-4DE8-BB65-B37ECA7F76A4}" type="datetime1">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B57CB3DA-534D-4537-B4C5-3D9DC279016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609AF0-8F6D-4583-9C7E-B84E717F9F40}" type="datetime1">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rotWithShape="1">
          <a:gsLst>
            <a:gs pos="7000">
              <a:schemeClr val="tx1"/>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53AD71-2A99-4082-B429-270197FD3C64}" type="datetime1">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57200" y="1066800"/>
            <a:ext cx="4038600" cy="5288125"/>
          </a:xfrm>
        </p:spPr>
        <p:txBody>
          <a:bodyPr/>
          <a:lstStyle>
            <a:lvl1pPr>
              <a:defRPr sz="2600"/>
            </a:lvl1pPr>
            <a:lvl2pPr>
              <a:defRPr sz="2400"/>
            </a:lvl2pPr>
            <a:lvl3pPr>
              <a:defRPr sz="2000"/>
            </a:lvl3pPr>
            <a:lvl4pPr>
              <a:defRPr sz="18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Content Placeholder 3"/>
          <p:cNvSpPr>
            <a:spLocks noGrp="1"/>
          </p:cNvSpPr>
          <p:nvPr>
            <p:ph sz="half" idx="2"/>
          </p:nvPr>
        </p:nvSpPr>
        <p:spPr>
          <a:xfrm>
            <a:off x="4648200" y="1066800"/>
            <a:ext cx="4038600" cy="5288125"/>
          </a:xfrm>
        </p:spPr>
        <p:txBody>
          <a:bodyPr/>
          <a:lstStyle>
            <a:lvl1pPr>
              <a:defRPr sz="2600"/>
            </a:lvl1pPr>
            <a:lvl2pPr>
              <a:defRPr sz="2400"/>
            </a:lvl2pPr>
            <a:lvl3pPr>
              <a:defRPr sz="2000"/>
            </a:lvl3pPr>
            <a:lvl4pPr>
              <a:defRPr sz="18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5" name="Date Placeholder 4"/>
          <p:cNvSpPr>
            <a:spLocks noGrp="1"/>
          </p:cNvSpPr>
          <p:nvPr>
            <p:ph type="dt" sz="half" idx="10"/>
          </p:nvPr>
        </p:nvSpPr>
        <p:spPr/>
        <p:txBody>
          <a:bodyPr/>
          <a:lstStyle/>
          <a:p>
            <a:fld id="{68DAFE03-E1BD-4A35-8B77-7235632E4A58}" type="datetime1">
              <a:rPr lang="en-US" smtClean="0"/>
              <a:pPr/>
              <a:t>11/29/2011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066800"/>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8200" y="1066800"/>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5" name="Content Placeholder 4"/>
          <p:cNvSpPr>
            <a:spLocks noGrp="1"/>
          </p:cNvSpPr>
          <p:nvPr>
            <p:ph sz="quarter" idx="2"/>
          </p:nvPr>
        </p:nvSpPr>
        <p:spPr>
          <a:xfrm>
            <a:off x="457200" y="1752600"/>
            <a:ext cx="4040188" cy="4607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Content Placeholder 5"/>
          <p:cNvSpPr>
            <a:spLocks noGrp="1"/>
          </p:cNvSpPr>
          <p:nvPr>
            <p:ph sz="quarter" idx="4"/>
          </p:nvPr>
        </p:nvSpPr>
        <p:spPr>
          <a:xfrm>
            <a:off x="4645025" y="1752600"/>
            <a:ext cx="4041775" cy="4607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Date Placeholder 6"/>
          <p:cNvSpPr>
            <a:spLocks noGrp="1"/>
          </p:cNvSpPr>
          <p:nvPr>
            <p:ph type="dt" sz="half" idx="10"/>
          </p:nvPr>
        </p:nvSpPr>
        <p:spPr/>
        <p:txBody>
          <a:bodyPr/>
          <a:lstStyle/>
          <a:p>
            <a:fld id="{E79E50A3-901B-4A40-9223-93F57CE174C9}" type="datetime1">
              <a:rPr lang="en-US" smtClean="0"/>
              <a:pPr/>
              <a:t>11/29/2011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8382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CCC0CA-8095-49EF-AA55-3D96842709AA}" type="datetime1">
              <a:rPr lang="en-US" smtClean="0"/>
              <a:pPr/>
              <a:t>11/29/2011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34B201-5FE5-47BD-B93F-5EE259CA3B5B}" type="datetime1">
              <a:rPr lang="en-US" smtClean="0"/>
              <a:pPr/>
              <a:t>11/29/2011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7D639-5628-43DB-964F-6242913421A2}" type="datetime1">
              <a:rPr lang="en-US" smtClean="0"/>
              <a:pPr/>
              <a:t>11/29/2011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350261"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00835D-224B-4B90-9F48-D4CFFC5DFCE4}" type="datetime1">
              <a:rPr lang="en-US" smtClean="0"/>
              <a:pPr/>
              <a:t>11/29/2011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694299"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gif"/><Relationship Id="rId2" Type="http://schemas.openxmlformats.org/officeDocument/2006/relationships/slideLayout" Target="../slideLayouts/slideLayout2.xml"/><Relationship Id="rId16" Type="http://schemas.openxmlformats.org/officeDocument/2006/relationships/hyperlink" Target="http://identity.ufl.edu/signatureSystem/UF_Signature.eps.zip"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acis.ufl.edu/~acis/acis/index.php?l=3"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76200"/>
            <a:ext cx="8229600" cy="9144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066800"/>
            <a:ext cx="8229600" cy="52578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mj-lt"/>
              </a:defRPr>
            </a:lvl1pPr>
          </a:lstStyle>
          <a:p>
            <a:fld id="{2D23EF80-617A-4CB8-9C5B-FE884E3EB76F}" type="datetime1">
              <a:rPr lang="en-US" smtClean="0"/>
              <a:pPr/>
              <a:t>11/29/2011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mj-lt"/>
              </a:defRPr>
            </a:lvl1pPr>
          </a:lstStyle>
          <a:p>
            <a:endParaRPr lang="en-US"/>
          </a:p>
        </p:txBody>
      </p:sp>
      <p:sp>
        <p:nvSpPr>
          <p:cNvPr id="18" name="Slide Number Placeholder 17"/>
          <p:cNvSpPr>
            <a:spLocks noGrp="1"/>
          </p:cNvSpPr>
          <p:nvPr>
            <p:ph type="sldNum" sz="quarter" idx="4"/>
          </p:nvPr>
        </p:nvSpPr>
        <p:spPr>
          <a:xfrm>
            <a:off x="7620000" y="6477000"/>
            <a:ext cx="4572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mj-lt"/>
              </a:defRPr>
            </a:lvl1pPr>
          </a:lstStyle>
          <a:p>
            <a:fld id="{B6F15528-21DE-4FAA-801E-634DDDAF4B2B}" type="slidenum">
              <a:rPr lang="en-US" smtClean="0"/>
              <a:pPr/>
              <a:t>‹#›</a:t>
            </a:fld>
            <a:endParaRPr lang="en-US"/>
          </a:p>
        </p:txBody>
      </p:sp>
      <p:sp>
        <p:nvSpPr>
          <p:cNvPr id="7" name="Freeform 6"/>
          <p:cNvSpPr>
            <a:spLocks/>
          </p:cNvSpPr>
          <p:nvPr/>
        </p:nvSpPr>
        <p:spPr bwMode="auto">
          <a:xfrm>
            <a:off x="-9525" y="0"/>
            <a:ext cx="9163050" cy="3810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0"/>
            <a:ext cx="4762500" cy="23347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2" name="Freeform 11"/>
          <p:cNvSpPr>
            <a:spLocks/>
          </p:cNvSpPr>
          <p:nvPr/>
        </p:nvSpPr>
        <p:spPr bwMode="auto">
          <a:xfrm rot="21435692">
            <a:off x="-10088" y="67822"/>
            <a:ext cx="9174161" cy="374145"/>
          </a:xfrm>
          <a:custGeom>
            <a:avLst>
              <a:gd name="A1" fmla="val 0"/>
              <a:gd name="A2" fmla="val 0"/>
              <a:gd name="A3" fmla="val 0"/>
              <a:gd name="A4" fmla="val 0"/>
              <a:gd name="A5" fmla="val 0"/>
              <a:gd name="A6" fmla="val 0"/>
              <a:gd name="A7" fmla="val 0"/>
              <a:gd name="A8" fmla="val 0"/>
            </a:avLst>
            <a:gdLst>
              <a:gd name="connsiteX0" fmla="*/ 0 w 5772"/>
              <a:gd name="connsiteY0" fmla="*/ 9247 h 10668"/>
              <a:gd name="connsiteX1" fmla="*/ 1620 w 5772"/>
              <a:gd name="connsiteY1" fmla="*/ 7 h 10668"/>
              <a:gd name="connsiteX2" fmla="*/ 4110 w 5772"/>
              <a:gd name="connsiteY2" fmla="*/ 9289 h 10668"/>
              <a:gd name="connsiteX3" fmla="*/ 5772 w 5772"/>
              <a:gd name="connsiteY3" fmla="*/ 8281 h 10668"/>
              <a:gd name="connsiteX0" fmla="*/ 0 w 5767"/>
              <a:gd name="connsiteY0" fmla="*/ 7104 h 11097"/>
              <a:gd name="connsiteX1" fmla="*/ 1615 w 5767"/>
              <a:gd name="connsiteY1" fmla="*/ 436 h 11097"/>
              <a:gd name="connsiteX2" fmla="*/ 4105 w 5767"/>
              <a:gd name="connsiteY2" fmla="*/ 9718 h 11097"/>
              <a:gd name="connsiteX3" fmla="*/ 5767 w 5767"/>
              <a:gd name="connsiteY3" fmla="*/ 8710 h 11097"/>
              <a:gd name="connsiteX0" fmla="*/ 0 w 5765"/>
              <a:gd name="connsiteY0" fmla="*/ 7104 h 15312"/>
              <a:gd name="connsiteX1" fmla="*/ 1615 w 5765"/>
              <a:gd name="connsiteY1" fmla="*/ 436 h 15312"/>
              <a:gd name="connsiteX2" fmla="*/ 4105 w 5765"/>
              <a:gd name="connsiteY2" fmla="*/ 9718 h 15312"/>
              <a:gd name="connsiteX3" fmla="*/ 5765 w 5765"/>
              <a:gd name="connsiteY3" fmla="*/ 15102 h 15312"/>
              <a:gd name="connsiteX0" fmla="*/ 0 w 5771"/>
              <a:gd name="connsiteY0" fmla="*/ 7104 h 12734"/>
              <a:gd name="connsiteX1" fmla="*/ 1615 w 5771"/>
              <a:gd name="connsiteY1" fmla="*/ 436 h 12734"/>
              <a:gd name="connsiteX2" fmla="*/ 4105 w 5771"/>
              <a:gd name="connsiteY2" fmla="*/ 9718 h 12734"/>
              <a:gd name="connsiteX3" fmla="*/ 5771 w 5771"/>
              <a:gd name="connsiteY3" fmla="*/ 12524 h 12734"/>
              <a:gd name="connsiteX0" fmla="*/ 0 w 5771"/>
              <a:gd name="connsiteY0" fmla="*/ 7669 h 15693"/>
              <a:gd name="connsiteX1" fmla="*/ 1615 w 5771"/>
              <a:gd name="connsiteY1" fmla="*/ 1001 h 15693"/>
              <a:gd name="connsiteX2" fmla="*/ 4106 w 5771"/>
              <a:gd name="connsiteY2" fmla="*/ 13678 h 15693"/>
              <a:gd name="connsiteX3" fmla="*/ 5771 w 5771"/>
              <a:gd name="connsiteY3" fmla="*/ 13089 h 15693"/>
              <a:gd name="connsiteX0" fmla="*/ 0 w 5771"/>
              <a:gd name="connsiteY0" fmla="*/ 6474 h 14298"/>
              <a:gd name="connsiteX1" fmla="*/ 1583 w 5771"/>
              <a:gd name="connsiteY1" fmla="*/ 1001 h 14298"/>
              <a:gd name="connsiteX2" fmla="*/ 4106 w 5771"/>
              <a:gd name="connsiteY2" fmla="*/ 12483 h 14298"/>
              <a:gd name="connsiteX3" fmla="*/ 5771 w 5771"/>
              <a:gd name="connsiteY3" fmla="*/ 11894 h 14298"/>
              <a:gd name="connsiteX0" fmla="*/ 0 w 5772"/>
              <a:gd name="connsiteY0" fmla="*/ 6474 h 14071"/>
              <a:gd name="connsiteX1" fmla="*/ 1583 w 5772"/>
              <a:gd name="connsiteY1" fmla="*/ 1001 h 14071"/>
              <a:gd name="connsiteX2" fmla="*/ 4106 w 5772"/>
              <a:gd name="connsiteY2" fmla="*/ 12483 h 14071"/>
              <a:gd name="connsiteX3" fmla="*/ 5772 w 5772"/>
              <a:gd name="connsiteY3" fmla="*/ 10531 h 14071"/>
              <a:gd name="connsiteX0" fmla="*/ 0 w 5772"/>
              <a:gd name="connsiteY0" fmla="*/ 6626 h 15131"/>
              <a:gd name="connsiteX1" fmla="*/ 1583 w 5772"/>
              <a:gd name="connsiteY1" fmla="*/ 1153 h 15131"/>
              <a:gd name="connsiteX2" fmla="*/ 4105 w 5772"/>
              <a:gd name="connsiteY2" fmla="*/ 13543 h 15131"/>
              <a:gd name="connsiteX3" fmla="*/ 5772 w 5772"/>
              <a:gd name="connsiteY3" fmla="*/ 10683 h 15131"/>
              <a:gd name="connsiteX0" fmla="*/ 0 w 5779"/>
              <a:gd name="connsiteY0" fmla="*/ 6626 h 14700"/>
              <a:gd name="connsiteX1" fmla="*/ 1583 w 5779"/>
              <a:gd name="connsiteY1" fmla="*/ 1153 h 14700"/>
              <a:gd name="connsiteX2" fmla="*/ 4105 w 5779"/>
              <a:gd name="connsiteY2" fmla="*/ 13543 h 14700"/>
              <a:gd name="connsiteX3" fmla="*/ 5779 w 5779"/>
              <a:gd name="connsiteY3" fmla="*/ 8094 h 14700"/>
            </a:gdLst>
            <a:ahLst/>
            <a:cxnLst>
              <a:cxn ang="0">
                <a:pos x="connsiteX0" y="connsiteY0"/>
              </a:cxn>
              <a:cxn ang="0">
                <a:pos x="connsiteX1" y="connsiteY1"/>
              </a:cxn>
              <a:cxn ang="0">
                <a:pos x="connsiteX2" y="connsiteY2"/>
              </a:cxn>
              <a:cxn ang="0">
                <a:pos x="connsiteX3" y="connsiteY3"/>
              </a:cxn>
            </a:cxnLst>
            <a:rect l="l" t="t" r="r" b="b"/>
            <a:pathLst>
              <a:path w="5779" h="14700">
                <a:moveTo>
                  <a:pt x="0" y="6626"/>
                </a:moveTo>
                <a:cubicBezTo>
                  <a:pt x="282" y="6398"/>
                  <a:pt x="899" y="0"/>
                  <a:pt x="1583" y="1153"/>
                </a:cubicBezTo>
                <a:cubicBezTo>
                  <a:pt x="2267" y="2306"/>
                  <a:pt x="3406" y="12386"/>
                  <a:pt x="4105" y="13543"/>
                </a:cubicBezTo>
                <a:cubicBezTo>
                  <a:pt x="4804" y="14700"/>
                  <a:pt x="5433" y="8304"/>
                  <a:pt x="5779" y="8094"/>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5748" y="20686"/>
            <a:ext cx="9153532" cy="409817"/>
          </a:xfrm>
          <a:custGeom>
            <a:avLst>
              <a:gd name="A1" fmla="val 0"/>
              <a:gd name="A2" fmla="val 0"/>
              <a:gd name="A3" fmla="val 0"/>
              <a:gd name="A4" fmla="val 0"/>
              <a:gd name="A5" fmla="val 0"/>
              <a:gd name="A6" fmla="val 0"/>
              <a:gd name="A7" fmla="val 0"/>
              <a:gd name="A8" fmla="val 0"/>
            </a:avLst>
            <a:gdLst>
              <a:gd name="connsiteX0" fmla="*/ 0 w 5766"/>
              <a:gd name="connsiteY0" fmla="*/ 732 h 1350"/>
              <a:gd name="connsiteX1" fmla="*/ 1638 w 5766"/>
              <a:gd name="connsiteY1" fmla="*/ 228 h 1350"/>
              <a:gd name="connsiteX2" fmla="*/ 4123 w 5766"/>
              <a:gd name="connsiteY2" fmla="*/ 1312 h 1350"/>
              <a:gd name="connsiteX3" fmla="*/ 5766 w 5766"/>
              <a:gd name="connsiteY3" fmla="*/ 0 h 1350"/>
              <a:gd name="connsiteX0" fmla="*/ 0 w 5768"/>
              <a:gd name="connsiteY0" fmla="*/ 601 h 1226"/>
              <a:gd name="connsiteX1" fmla="*/ 1638 w 5768"/>
              <a:gd name="connsiteY1" fmla="*/ 97 h 1226"/>
              <a:gd name="connsiteX2" fmla="*/ 4123 w 5768"/>
              <a:gd name="connsiteY2" fmla="*/ 1181 h 1226"/>
              <a:gd name="connsiteX3" fmla="*/ 5768 w 5768"/>
              <a:gd name="connsiteY3" fmla="*/ 364 h 1226"/>
              <a:gd name="connsiteX0" fmla="*/ 0 w 5761"/>
              <a:gd name="connsiteY0" fmla="*/ 285 h 1289"/>
              <a:gd name="connsiteX1" fmla="*/ 1631 w 5761"/>
              <a:gd name="connsiteY1" fmla="*/ 160 h 1289"/>
              <a:gd name="connsiteX2" fmla="*/ 4116 w 5761"/>
              <a:gd name="connsiteY2" fmla="*/ 1244 h 1289"/>
              <a:gd name="connsiteX3" fmla="*/ 5761 w 5761"/>
              <a:gd name="connsiteY3" fmla="*/ 427 h 1289"/>
              <a:gd name="connsiteX0" fmla="*/ 0 w 5761"/>
              <a:gd name="connsiteY0" fmla="*/ 728 h 1805"/>
              <a:gd name="connsiteX1" fmla="*/ 1495 w 5761"/>
              <a:gd name="connsiteY1" fmla="*/ 160 h 1805"/>
              <a:gd name="connsiteX2" fmla="*/ 4116 w 5761"/>
              <a:gd name="connsiteY2" fmla="*/ 1687 h 1805"/>
              <a:gd name="connsiteX3" fmla="*/ 5761 w 5761"/>
              <a:gd name="connsiteY3" fmla="*/ 870 h 1805"/>
              <a:gd name="connsiteX0" fmla="*/ 0 w 5762"/>
              <a:gd name="connsiteY0" fmla="*/ 728 h 1888"/>
              <a:gd name="connsiteX1" fmla="*/ 1495 w 5762"/>
              <a:gd name="connsiteY1" fmla="*/ 160 h 1888"/>
              <a:gd name="connsiteX2" fmla="*/ 4116 w 5762"/>
              <a:gd name="connsiteY2" fmla="*/ 1687 h 1888"/>
              <a:gd name="connsiteX3" fmla="*/ 5762 w 5762"/>
              <a:gd name="connsiteY3" fmla="*/ 1364 h 1888"/>
              <a:gd name="connsiteX0" fmla="*/ 0 w 5762"/>
              <a:gd name="connsiteY0" fmla="*/ 737 h 1953"/>
              <a:gd name="connsiteX1" fmla="*/ 1495 w 5762"/>
              <a:gd name="connsiteY1" fmla="*/ 169 h 1953"/>
              <a:gd name="connsiteX2" fmla="*/ 4120 w 5762"/>
              <a:gd name="connsiteY2" fmla="*/ 1752 h 1953"/>
              <a:gd name="connsiteX3" fmla="*/ 5762 w 5762"/>
              <a:gd name="connsiteY3" fmla="*/ 1373 h 1953"/>
              <a:gd name="connsiteX0" fmla="*/ 0 w 5762"/>
              <a:gd name="connsiteY0" fmla="*/ 1118 h 2397"/>
              <a:gd name="connsiteX1" fmla="*/ 1501 w 5762"/>
              <a:gd name="connsiteY1" fmla="*/ 169 h 2397"/>
              <a:gd name="connsiteX2" fmla="*/ 4120 w 5762"/>
              <a:gd name="connsiteY2" fmla="*/ 2133 h 2397"/>
              <a:gd name="connsiteX3" fmla="*/ 5762 w 5762"/>
              <a:gd name="connsiteY3" fmla="*/ 1754 h 2397"/>
              <a:gd name="connsiteX0" fmla="*/ 0 w 5762"/>
              <a:gd name="connsiteY0" fmla="*/ 1110 h 2389"/>
              <a:gd name="connsiteX1" fmla="*/ 1501 w 5762"/>
              <a:gd name="connsiteY1" fmla="*/ 161 h 2389"/>
              <a:gd name="connsiteX2" fmla="*/ 4120 w 5762"/>
              <a:gd name="connsiteY2" fmla="*/ 2125 h 2389"/>
              <a:gd name="connsiteX3" fmla="*/ 5762 w 5762"/>
              <a:gd name="connsiteY3" fmla="*/ 1746 h 2389"/>
              <a:gd name="connsiteX0" fmla="*/ 0 w 5765"/>
              <a:gd name="connsiteY0" fmla="*/ 1110 h 2399"/>
              <a:gd name="connsiteX1" fmla="*/ 1501 w 5765"/>
              <a:gd name="connsiteY1" fmla="*/ 161 h 2399"/>
              <a:gd name="connsiteX2" fmla="*/ 4120 w 5765"/>
              <a:gd name="connsiteY2" fmla="*/ 2125 h 2399"/>
              <a:gd name="connsiteX3" fmla="*/ 5765 w 5765"/>
              <a:gd name="connsiteY3" fmla="*/ 1802 h 2399"/>
              <a:gd name="connsiteX0" fmla="*/ 0 w 5752"/>
              <a:gd name="connsiteY0" fmla="*/ 1110 h 2353"/>
              <a:gd name="connsiteX1" fmla="*/ 1501 w 5752"/>
              <a:gd name="connsiteY1" fmla="*/ 161 h 2353"/>
              <a:gd name="connsiteX2" fmla="*/ 4120 w 5752"/>
              <a:gd name="connsiteY2" fmla="*/ 2125 h 2353"/>
              <a:gd name="connsiteX3" fmla="*/ 5752 w 5752"/>
              <a:gd name="connsiteY3" fmla="*/ 1530 h 2353"/>
            </a:gdLst>
            <a:ahLst/>
            <a:cxnLst>
              <a:cxn ang="0">
                <a:pos x="connsiteX0" y="connsiteY0"/>
              </a:cxn>
              <a:cxn ang="0">
                <a:pos x="connsiteX1" y="connsiteY1"/>
              </a:cxn>
              <a:cxn ang="0">
                <a:pos x="connsiteX2" y="connsiteY2"/>
              </a:cxn>
              <a:cxn ang="0">
                <a:pos x="connsiteX3" y="connsiteY3"/>
              </a:cxn>
            </a:cxnLst>
            <a:rect l="l" t="t" r="r" b="b"/>
            <a:pathLst>
              <a:path w="5752" h="2353">
                <a:moveTo>
                  <a:pt x="0" y="1110"/>
                </a:moveTo>
                <a:cubicBezTo>
                  <a:pt x="273" y="1025"/>
                  <a:pt x="705" y="0"/>
                  <a:pt x="1501" y="161"/>
                </a:cubicBezTo>
                <a:cubicBezTo>
                  <a:pt x="2188" y="330"/>
                  <a:pt x="3412" y="1897"/>
                  <a:pt x="4120" y="2125"/>
                </a:cubicBezTo>
                <a:cubicBezTo>
                  <a:pt x="4828" y="2353"/>
                  <a:pt x="5410" y="1700"/>
                  <a:pt x="5752" y="153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pic>
        <p:nvPicPr>
          <p:cNvPr id="16" name="Picture 9" descr="ACIS">
            <a:hlinkClick r:id="rId14" tooltip="Advanced Computing and Information Systems Laboratory"/>
          </p:cNvPr>
          <p:cNvPicPr>
            <a:picLocks noChangeAspect="1" noChangeArrowheads="1"/>
          </p:cNvPicPr>
          <p:nvPr userDrawn="1"/>
        </p:nvPicPr>
        <p:blipFill>
          <a:blip r:embed="rId15" cstate="print"/>
          <a:srcRect/>
          <a:stretch>
            <a:fillRect/>
          </a:stretch>
        </p:blipFill>
        <p:spPr bwMode="auto">
          <a:xfrm>
            <a:off x="122238" y="6716713"/>
            <a:ext cx="455612" cy="119062"/>
          </a:xfrm>
          <a:prstGeom prst="rect">
            <a:avLst/>
          </a:prstGeom>
          <a:noFill/>
        </p:spPr>
      </p:pic>
      <p:grpSp>
        <p:nvGrpSpPr>
          <p:cNvPr id="2" name="Group 10"/>
          <p:cNvGrpSpPr>
            <a:grpSpLocks/>
          </p:cNvGrpSpPr>
          <p:nvPr userDrawn="1"/>
        </p:nvGrpSpPr>
        <p:grpSpPr bwMode="auto">
          <a:xfrm>
            <a:off x="685800" y="6750050"/>
            <a:ext cx="5222875" cy="87313"/>
            <a:chOff x="509" y="2547"/>
            <a:chExt cx="4790" cy="72"/>
          </a:xfrm>
        </p:grpSpPr>
        <p:sp>
          <p:nvSpPr>
            <p:cNvPr id="19" name="Rectangle 11"/>
            <p:cNvSpPr>
              <a:spLocks noChangeArrowheads="1"/>
            </p:cNvSpPr>
            <p:nvPr userDrawn="1"/>
          </p:nvSpPr>
          <p:spPr bwMode="blackWhite">
            <a:xfrm flipV="1">
              <a:off x="509" y="2547"/>
              <a:ext cx="4790" cy="48"/>
            </a:xfrm>
            <a:prstGeom prst="rect">
              <a:avLst/>
            </a:prstGeom>
            <a:gradFill rotWithShape="1">
              <a:gsLst>
                <a:gs pos="0">
                  <a:srgbClr val="3333CC"/>
                </a:gs>
                <a:gs pos="100000">
                  <a:srgbClr val="3333CC">
                    <a:gamma/>
                    <a:tint val="0"/>
                    <a:invGamma/>
                  </a:srgbClr>
                </a:gs>
              </a:gsLst>
              <a:lin ang="0" scaled="1"/>
            </a:gradFill>
            <a:ln w="50800" algn="ctr">
              <a:noFill/>
              <a:miter lim="800000"/>
              <a:headEnd/>
              <a:tailEnd/>
            </a:ln>
            <a:effectLst/>
          </p:spPr>
          <p:txBody>
            <a:bodyPr wrap="none" anchor="ctr"/>
            <a:lstStyle/>
            <a:p>
              <a:endParaRPr lang="en-US"/>
            </a:p>
          </p:txBody>
        </p:sp>
        <p:sp>
          <p:nvSpPr>
            <p:cNvPr id="20" name="Rectangle 12"/>
            <p:cNvSpPr>
              <a:spLocks noChangeArrowheads="1"/>
            </p:cNvSpPr>
            <p:nvPr userDrawn="1"/>
          </p:nvSpPr>
          <p:spPr bwMode="blackWhite">
            <a:xfrm flipV="1">
              <a:off x="509" y="2595"/>
              <a:ext cx="4790" cy="24"/>
            </a:xfrm>
            <a:prstGeom prst="rect">
              <a:avLst/>
            </a:prstGeom>
            <a:gradFill rotWithShape="1">
              <a:gsLst>
                <a:gs pos="0">
                  <a:srgbClr val="CC0000"/>
                </a:gs>
                <a:gs pos="100000">
                  <a:srgbClr val="CC0000">
                    <a:gamma/>
                    <a:tint val="0"/>
                    <a:invGamma/>
                  </a:srgbClr>
                </a:gs>
              </a:gsLst>
              <a:lin ang="0" scaled="1"/>
            </a:gradFill>
            <a:ln w="50800" algn="ctr">
              <a:noFill/>
              <a:miter lim="800000"/>
              <a:headEnd/>
              <a:tailEnd/>
            </a:ln>
            <a:effectLst/>
          </p:spPr>
          <p:txBody>
            <a:bodyPr wrap="none" anchor="ctr"/>
            <a:lstStyle/>
            <a:p>
              <a:endParaRPr lang="en-US"/>
            </a:p>
          </p:txBody>
        </p:sp>
      </p:grpSp>
      <p:sp>
        <p:nvSpPr>
          <p:cNvPr id="21" name="Text Box 8"/>
          <p:cNvSpPr txBox="1">
            <a:spLocks noChangeArrowheads="1"/>
          </p:cNvSpPr>
          <p:nvPr userDrawn="1"/>
        </p:nvSpPr>
        <p:spPr bwMode="auto">
          <a:xfrm>
            <a:off x="4800600" y="6638925"/>
            <a:ext cx="2805576" cy="230832"/>
          </a:xfrm>
          <a:prstGeom prst="rect">
            <a:avLst/>
          </a:prstGeom>
          <a:noFill/>
          <a:ln w="9525">
            <a:noFill/>
            <a:miter lim="800000"/>
            <a:headEnd/>
            <a:tailEnd/>
          </a:ln>
          <a:effectLst/>
        </p:spPr>
        <p:txBody>
          <a:bodyPr wrap="none">
            <a:spAutoFit/>
          </a:bodyPr>
          <a:lstStyle/>
          <a:p>
            <a:pPr algn="l" eaLnBrk="0" hangingPunct="0"/>
            <a:r>
              <a:rPr lang="en-US" sz="900" b="1" dirty="0">
                <a:solidFill>
                  <a:srgbClr val="3366FF"/>
                </a:solidFill>
                <a:latin typeface="Arial Narrow" pitchFamily="34" charset="0"/>
                <a:cs typeface="Arial" pitchFamily="34" charset="0"/>
              </a:rPr>
              <a:t>A</a:t>
            </a:r>
            <a:r>
              <a:rPr lang="en-US" sz="900" b="1" dirty="0">
                <a:solidFill>
                  <a:srgbClr val="080808"/>
                </a:solidFill>
                <a:latin typeface="Arial Narrow" pitchFamily="34" charset="0"/>
                <a:cs typeface="Arial" pitchFamily="34" charset="0"/>
              </a:rPr>
              <a:t>dvanced </a:t>
            </a:r>
            <a:r>
              <a:rPr lang="en-US" sz="900" b="1" dirty="0">
                <a:solidFill>
                  <a:srgbClr val="3366FF"/>
                </a:solidFill>
                <a:latin typeface="Arial Narrow" pitchFamily="34" charset="0"/>
                <a:cs typeface="Arial" pitchFamily="34" charset="0"/>
              </a:rPr>
              <a:t>C</a:t>
            </a:r>
            <a:r>
              <a:rPr lang="en-US" sz="900" b="1" dirty="0">
                <a:solidFill>
                  <a:srgbClr val="080808"/>
                </a:solidFill>
                <a:latin typeface="Arial Narrow" pitchFamily="34" charset="0"/>
                <a:cs typeface="Arial" pitchFamily="34" charset="0"/>
              </a:rPr>
              <a:t>omputing and </a:t>
            </a:r>
            <a:r>
              <a:rPr lang="en-US" sz="900" b="1" dirty="0">
                <a:solidFill>
                  <a:srgbClr val="3366FF"/>
                </a:solidFill>
                <a:latin typeface="Arial Narrow" pitchFamily="34" charset="0"/>
                <a:cs typeface="Arial" pitchFamily="34" charset="0"/>
              </a:rPr>
              <a:t>I</a:t>
            </a:r>
            <a:r>
              <a:rPr lang="en-US" sz="900" b="1" dirty="0">
                <a:solidFill>
                  <a:srgbClr val="080808"/>
                </a:solidFill>
                <a:latin typeface="Arial Narrow" pitchFamily="34" charset="0"/>
                <a:cs typeface="Arial" pitchFamily="34" charset="0"/>
              </a:rPr>
              <a:t>nformation </a:t>
            </a:r>
            <a:r>
              <a:rPr lang="en-US" sz="900" b="1" dirty="0">
                <a:solidFill>
                  <a:srgbClr val="3366FF"/>
                </a:solidFill>
                <a:latin typeface="Arial Narrow" pitchFamily="34" charset="0"/>
                <a:cs typeface="Arial" pitchFamily="34" charset="0"/>
              </a:rPr>
              <a:t>S</a:t>
            </a:r>
            <a:r>
              <a:rPr lang="en-US" sz="900" b="1" dirty="0">
                <a:solidFill>
                  <a:srgbClr val="080808"/>
                </a:solidFill>
                <a:latin typeface="Arial Narrow" pitchFamily="34" charset="0"/>
                <a:cs typeface="Arial" pitchFamily="34" charset="0"/>
              </a:rPr>
              <a:t>ystems laboratory</a:t>
            </a:r>
          </a:p>
        </p:txBody>
      </p:sp>
      <p:pic>
        <p:nvPicPr>
          <p:cNvPr id="12290" name="Picture 2" descr="UF Signature">
            <a:hlinkClick r:id="rId16"/>
          </p:cNvPr>
          <p:cNvPicPr>
            <a:picLocks noChangeAspect="1" noChangeArrowheads="1"/>
          </p:cNvPicPr>
          <p:nvPr userDrawn="1"/>
        </p:nvPicPr>
        <p:blipFill>
          <a:blip r:embed="rId17" cstate="print">
            <a:clrChange>
              <a:clrFrom>
                <a:srgbClr val="FFFFFF"/>
              </a:clrFrom>
              <a:clrTo>
                <a:srgbClr val="FFFFFF">
                  <a:alpha val="0"/>
                </a:srgbClr>
              </a:clrTo>
            </a:clrChange>
          </a:blip>
          <a:srcRect/>
          <a:stretch>
            <a:fillRect/>
          </a:stretch>
        </p:blipFill>
        <p:spPr bwMode="auto">
          <a:xfrm>
            <a:off x="8161713" y="6674040"/>
            <a:ext cx="816032" cy="159021"/>
          </a:xfrm>
          <a:prstGeom prst="rect">
            <a:avLst/>
          </a:prstGeom>
          <a:noFill/>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2.wmf"/><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emf"/></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fortes@ufl.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07691"/>
            <a:ext cx="2895600" cy="1582621"/>
          </a:xfrm>
        </p:spPr>
        <p:txBody>
          <a:bodyPr>
            <a:noAutofit/>
          </a:bodyPr>
          <a:lstStyle/>
          <a:p>
            <a:r>
              <a:rPr lang="en-US" sz="3200" dirty="0" smtClean="0"/>
              <a:t/>
            </a:r>
            <a:br>
              <a:rPr lang="en-US" sz="3200" dirty="0" smtClean="0"/>
            </a:br>
            <a:r>
              <a:rPr lang="en-US" sz="3200" dirty="0" smtClean="0"/>
              <a:t>iDigBio Technology, Cloud Computing and Appliances </a:t>
            </a:r>
            <a:endParaRPr lang="en-US" sz="3200" dirty="0"/>
          </a:p>
        </p:txBody>
      </p:sp>
      <p:sp>
        <p:nvSpPr>
          <p:cNvPr id="3" name="Subtitle 2"/>
          <p:cNvSpPr>
            <a:spLocks noGrp="1"/>
          </p:cNvSpPr>
          <p:nvPr>
            <p:ph type="body" sz="half" idx="2"/>
          </p:nvPr>
        </p:nvSpPr>
        <p:spPr>
          <a:xfrm>
            <a:off x="609600" y="3459480"/>
            <a:ext cx="2743200" cy="2179320"/>
          </a:xfrm>
        </p:spPr>
        <p:txBody>
          <a:bodyPr>
            <a:normAutofit/>
          </a:bodyPr>
          <a:lstStyle/>
          <a:p>
            <a:r>
              <a:rPr lang="en-US" sz="2800" dirty="0" smtClean="0"/>
              <a:t>Jose Fortes</a:t>
            </a:r>
          </a:p>
          <a:p>
            <a:r>
              <a:rPr lang="en-US" sz="2800" dirty="0" smtClean="0"/>
              <a:t>(on behalf of </a:t>
            </a:r>
          </a:p>
          <a:p>
            <a:r>
              <a:rPr lang="en-US" sz="2800" dirty="0" smtClean="0"/>
              <a:t>the </a:t>
            </a:r>
          </a:p>
          <a:p>
            <a:r>
              <a:rPr lang="en-US" sz="2800" dirty="0" smtClean="0"/>
              <a:t>iDigBio team)</a:t>
            </a:r>
            <a:endParaRPr lang="en-US" sz="2800" dirty="0"/>
          </a:p>
        </p:txBody>
      </p:sp>
      <p:sp>
        <p:nvSpPr>
          <p:cNvPr id="5" name="TextBox 4"/>
          <p:cNvSpPr txBox="1"/>
          <p:nvPr/>
        </p:nvSpPr>
        <p:spPr>
          <a:xfrm>
            <a:off x="2133600" y="6172200"/>
            <a:ext cx="4953000" cy="461665"/>
          </a:xfrm>
          <a:prstGeom prst="rect">
            <a:avLst/>
          </a:prstGeom>
          <a:noFill/>
        </p:spPr>
        <p:txBody>
          <a:bodyPr wrap="square" rtlCol="0">
            <a:spAutoFit/>
          </a:bodyPr>
          <a:lstStyle/>
          <a:p>
            <a:pPr algn="ctr"/>
            <a:r>
              <a:rPr lang="en-US" sz="1200" dirty="0" smtClean="0"/>
              <a:t>iDigBio Summit, Gainesville</a:t>
            </a:r>
          </a:p>
          <a:p>
            <a:pPr algn="ctr"/>
            <a:r>
              <a:rPr lang="en-US" sz="1200" dirty="0" smtClean="0"/>
              <a:t>November 29 -  December 1st, 2011</a:t>
            </a:r>
            <a:endParaRPr lang="en-US" sz="1200" dirty="0"/>
          </a:p>
        </p:txBody>
      </p:sp>
      <p:pic>
        <p:nvPicPr>
          <p:cNvPr id="9" name="Picture 23" descr="nsfc.jpg"/>
          <p:cNvPicPr>
            <a:picLocks noChangeAspect="1"/>
          </p:cNvPicPr>
          <p:nvPr/>
        </p:nvPicPr>
        <p:blipFill>
          <a:blip r:embed="rId3" cstate="print"/>
          <a:srcRect/>
          <a:stretch>
            <a:fillRect/>
          </a:stretch>
        </p:blipFill>
        <p:spPr bwMode="auto">
          <a:xfrm>
            <a:off x="7467600" y="4724400"/>
            <a:ext cx="698500" cy="698500"/>
          </a:xfrm>
          <a:prstGeom prst="rect">
            <a:avLst/>
          </a:prstGeom>
          <a:noFill/>
          <a:ln w="9525">
            <a:noFill/>
            <a:miter lim="800000"/>
            <a:headEnd/>
            <a:tailEnd/>
          </a:ln>
        </p:spPr>
      </p:pic>
      <p:pic>
        <p:nvPicPr>
          <p:cNvPr id="7" name="Picture 6" descr="https://www.idigbio.org/wiki/_media/idigbio_logo_rgb.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414978">
            <a:off x="3642211" y="2384906"/>
            <a:ext cx="4666466" cy="1441886"/>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What is a virtual appliance?</a:t>
            </a:r>
          </a:p>
        </p:txBody>
      </p:sp>
      <p:sp>
        <p:nvSpPr>
          <p:cNvPr id="19459" name="Rectangle 3"/>
          <p:cNvSpPr>
            <a:spLocks noGrp="1" noChangeArrowheads="1"/>
          </p:cNvSpPr>
          <p:nvPr>
            <p:ph type="body" idx="1"/>
          </p:nvPr>
        </p:nvSpPr>
        <p:spPr>
          <a:xfrm>
            <a:off x="457200" y="1066800"/>
            <a:ext cx="8458200" cy="5257800"/>
          </a:xfrm>
        </p:spPr>
        <p:txBody>
          <a:bodyPr/>
          <a:lstStyle/>
          <a:p>
            <a:r>
              <a:rPr lang="en-US" dirty="0"/>
              <a:t>A </a:t>
            </a:r>
            <a:r>
              <a:rPr lang="en-US" dirty="0" smtClean="0"/>
              <a:t>pre-configured ready-to-run package of programs (i.e., an “image”) for </a:t>
            </a:r>
            <a:r>
              <a:rPr lang="en-US" dirty="0"/>
              <a:t>a particular </a:t>
            </a:r>
            <a:r>
              <a:rPr lang="en-US" dirty="0" smtClean="0"/>
              <a:t>purpose</a:t>
            </a:r>
          </a:p>
          <a:p>
            <a:pPr lvl="1"/>
            <a:r>
              <a:rPr lang="en-US" dirty="0" smtClean="0"/>
              <a:t>E.g. a </a:t>
            </a:r>
            <a:r>
              <a:rPr lang="en-US" dirty="0" err="1" smtClean="0"/>
              <a:t>biocollections</a:t>
            </a:r>
            <a:r>
              <a:rPr lang="en-US" dirty="0" smtClean="0"/>
              <a:t> toolbox</a:t>
            </a:r>
          </a:p>
          <a:p>
            <a:pPr lvl="1"/>
            <a:r>
              <a:rPr lang="en-US" dirty="0" smtClean="0"/>
              <a:t>Ready-to-go easy-to-install/configure software environment </a:t>
            </a:r>
          </a:p>
          <a:p>
            <a:r>
              <a:rPr lang="en-US" dirty="0" smtClean="0"/>
              <a:t>The </a:t>
            </a:r>
            <a:r>
              <a:rPr lang="en-US" dirty="0"/>
              <a:t>virtual appliance has no hardware – it can be </a:t>
            </a:r>
            <a:r>
              <a:rPr lang="en-US" i="1" dirty="0"/>
              <a:t>instantiated</a:t>
            </a:r>
            <a:r>
              <a:rPr lang="en-US" dirty="0"/>
              <a:t> on hardware</a:t>
            </a:r>
          </a:p>
          <a:p>
            <a:pPr lvl="1"/>
            <a:r>
              <a:rPr lang="en-US" dirty="0" smtClean="0"/>
              <a:t>Servers at collection providers (e.g. TCNs)</a:t>
            </a:r>
          </a:p>
          <a:p>
            <a:pPr lvl="1"/>
            <a:r>
              <a:rPr lang="en-US" dirty="0" smtClean="0"/>
              <a:t>User/researcher </a:t>
            </a:r>
            <a:r>
              <a:rPr lang="en-US" dirty="0"/>
              <a:t>desktops</a:t>
            </a:r>
          </a:p>
          <a:p>
            <a:pPr lvl="1"/>
            <a:r>
              <a:rPr lang="en-US" dirty="0"/>
              <a:t>Cloud </a:t>
            </a:r>
            <a:r>
              <a:rPr lang="en-US" dirty="0" smtClean="0"/>
              <a:t>resources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457200" y="274638"/>
            <a:ext cx="8229600" cy="639762"/>
          </a:xfrm>
        </p:spPr>
        <p:txBody>
          <a:bodyPr>
            <a:noAutofit/>
          </a:bodyPr>
          <a:lstStyle/>
          <a:p>
            <a:r>
              <a:rPr lang="en-US" sz="3600" dirty="0" smtClean="0"/>
              <a:t>Appliance/toolbox example (hypothetical)</a:t>
            </a:r>
            <a:endParaRPr lang="en-US" sz="3600" dirty="0"/>
          </a:p>
        </p:txBody>
      </p:sp>
      <p:graphicFrame>
        <p:nvGraphicFramePr>
          <p:cNvPr id="7279" name="Group 111"/>
          <p:cNvGraphicFramePr>
            <a:graphicFrameLocks noGrp="1"/>
          </p:cNvGraphicFramePr>
          <p:nvPr>
            <p:ph type="tbl" idx="1"/>
          </p:nvPr>
        </p:nvGraphicFramePr>
        <p:xfrm>
          <a:off x="304800" y="1390534"/>
          <a:ext cx="8610600" cy="5168941"/>
        </p:xfrm>
        <a:graphic>
          <a:graphicData uri="http://schemas.openxmlformats.org/drawingml/2006/table">
            <a:tbl>
              <a:tblPr/>
              <a:tblGrid>
                <a:gridCol w="3505200"/>
                <a:gridCol w="5105400"/>
              </a:tblGrid>
              <a:tr h="44375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Purpose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Tools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06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Local collection management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charset="0"/>
                        </a:rPr>
                        <a:t>MySQL</a:t>
                      </a:r>
                      <a:r>
                        <a:rPr kumimoji="0" lang="en-US" sz="2000" b="0" i="0" u="none" strike="noStrike" cap="none" normalizeH="0" baseline="0" dirty="0" smtClean="0">
                          <a:ln>
                            <a:noFill/>
                          </a:ln>
                          <a:solidFill>
                            <a:schemeClr val="tx1"/>
                          </a:solidFill>
                          <a:effectLst/>
                          <a:latin typeface="Arial" charset="0"/>
                        </a:rPr>
                        <a:t>, Specify</a:t>
                      </a:r>
                      <a:endParaRPr kumimoji="0" lang="en-US" sz="2000" b="0" i="0" u="none" strike="sng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14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Metadata management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Mercury, </a:t>
                      </a:r>
                      <a:r>
                        <a:rPr kumimoji="0" lang="en-US" sz="2000" b="0" i="0" u="none" strike="noStrike" cap="none" normalizeH="0" baseline="0" dirty="0" err="1" smtClean="0">
                          <a:ln>
                            <a:noFill/>
                          </a:ln>
                          <a:solidFill>
                            <a:schemeClr val="tx1"/>
                          </a:solidFill>
                          <a:effectLst/>
                          <a:latin typeface="Arial" charset="0"/>
                        </a:rPr>
                        <a:t>Metacat</a:t>
                      </a:r>
                      <a:endParaRPr kumimoji="0" lang="en-US" sz="2000" b="0" i="0" u="none" strike="sng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7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Image processing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charset="0"/>
                        </a:rPr>
                        <a:t>ImageMagick</a:t>
                      </a:r>
                      <a:r>
                        <a:rPr kumimoji="0" lang="en-US" sz="2000" b="0" i="0" u="none" strike="noStrike" cap="none" normalizeH="0" baseline="0" dirty="0" smtClean="0">
                          <a:ln>
                            <a:noFill/>
                          </a:ln>
                          <a:solidFill>
                            <a:schemeClr val="tx1"/>
                          </a:solidFill>
                          <a:effectLst/>
                          <a:latin typeface="Arial" charset="0"/>
                        </a:rPr>
                        <a:t>, </a:t>
                      </a:r>
                      <a:r>
                        <a:rPr kumimoji="0" lang="en-US" sz="2000" b="0" i="0" u="none" strike="noStrike" cap="none" normalizeH="0" baseline="0" dirty="0" err="1" smtClean="0">
                          <a:ln>
                            <a:noFill/>
                          </a:ln>
                          <a:solidFill>
                            <a:schemeClr val="tx1"/>
                          </a:solidFill>
                          <a:effectLst/>
                          <a:latin typeface="Arial" charset="0"/>
                        </a:rPr>
                        <a:t>Hugin</a:t>
                      </a:r>
                      <a:r>
                        <a:rPr kumimoji="0" lang="en-US" sz="2000" b="0" i="0" u="none" strike="noStrike" cap="none" normalizeH="0" baseline="0" dirty="0" smtClean="0">
                          <a:ln>
                            <a:noFill/>
                          </a:ln>
                          <a:solidFill>
                            <a:schemeClr val="tx1"/>
                          </a:solidFill>
                          <a:effectLst/>
                          <a:latin typeface="Arial" charset="0"/>
                        </a:rPr>
                        <a:t>, 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7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Value-added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charset="0"/>
                        </a:rPr>
                        <a:t>Geolocate</a:t>
                      </a:r>
                      <a:r>
                        <a:rPr kumimoji="0" lang="en-US" sz="2000" b="0" i="0" u="none" strike="noStrike" cap="none" normalizeH="0" baseline="0" dirty="0" smtClean="0">
                          <a:ln>
                            <a:noFill/>
                          </a:ln>
                          <a:solidFill>
                            <a:schemeClr val="tx1"/>
                          </a:solidFill>
                          <a:effectLst/>
                          <a:latin typeface="Arial" charset="0"/>
                        </a:rPr>
                        <a:t>, ABBYY Fine Reader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7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Web Server, SOA stack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XAMMP (Apache, </a:t>
                      </a:r>
                      <a:r>
                        <a:rPr kumimoji="0" lang="en-US" sz="2000" b="0" i="0" u="none" strike="noStrike" cap="none" normalizeH="0" baseline="0" dirty="0" err="1" smtClean="0">
                          <a:ln>
                            <a:noFill/>
                          </a:ln>
                          <a:solidFill>
                            <a:schemeClr val="tx1"/>
                          </a:solidFill>
                          <a:effectLst/>
                          <a:latin typeface="Arial" charset="0"/>
                        </a:rPr>
                        <a:t>MySQL</a:t>
                      </a:r>
                      <a:r>
                        <a:rPr kumimoji="0" lang="en-US" sz="2000" b="0" i="0" u="none" strike="noStrike" cap="none" normalizeH="0" baseline="0" dirty="0" smtClean="0">
                          <a:ln>
                            <a:noFill/>
                          </a:ln>
                          <a:solidFill>
                            <a:schemeClr val="tx1"/>
                          </a:solidFill>
                          <a:effectLst/>
                          <a:latin typeface="Arial" charset="0"/>
                        </a:rPr>
                        <a:t>, PHP/Pear, Perl)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7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Cloud storage interfaces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Amazon S3, Google </a:t>
                      </a:r>
                      <a:r>
                        <a:rPr kumimoji="0" lang="en-US" sz="2000" b="0" i="0" u="none" strike="noStrike" cap="none" normalizeH="0" baseline="0" dirty="0" err="1" smtClean="0">
                          <a:ln>
                            <a:noFill/>
                          </a:ln>
                          <a:solidFill>
                            <a:schemeClr val="tx1"/>
                          </a:solidFill>
                          <a:effectLst/>
                          <a:latin typeface="Arial" charset="0"/>
                        </a:rPr>
                        <a:t>AppEngine</a:t>
                      </a:r>
                      <a:r>
                        <a:rPr kumimoji="0" lang="en-US" sz="2000" b="0" i="0" u="none" strike="noStrike" cap="none" normalizeH="0" baseline="0" dirty="0" smtClean="0">
                          <a:ln>
                            <a:noFill/>
                          </a:ln>
                          <a:solidFill>
                            <a:schemeClr val="tx1"/>
                          </a:solidFill>
                          <a:effectLst/>
                          <a:latin typeface="Arial" charset="0"/>
                        </a:rPr>
                        <a:t>/</a:t>
                      </a:r>
                      <a:r>
                        <a:rPr kumimoji="0" lang="en-US" sz="2000" b="0" i="0" u="none" strike="noStrike" cap="none" normalizeH="0" baseline="0" dirty="0" err="1" smtClean="0">
                          <a:ln>
                            <a:noFill/>
                          </a:ln>
                          <a:solidFill>
                            <a:schemeClr val="tx1"/>
                          </a:solidFill>
                          <a:effectLst/>
                          <a:latin typeface="Arial" charset="0"/>
                        </a:rPr>
                        <a:t>DataStore</a:t>
                      </a:r>
                      <a:endParaRPr kumimoji="0" lang="en-US" sz="2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16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Software Development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Glassfish, Java, Netbeans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7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Interoperability modules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charset="0"/>
                        </a:rPr>
                        <a:t>DataONE</a:t>
                      </a:r>
                      <a:r>
                        <a:rPr kumimoji="0" lang="en-US" sz="2000" b="0" i="0" u="none" strike="noStrike" cap="none" normalizeH="0" baseline="0" dirty="0" smtClean="0">
                          <a:ln>
                            <a:noFill/>
                          </a:ln>
                          <a:solidFill>
                            <a:schemeClr val="tx1"/>
                          </a:solidFill>
                          <a:effectLst/>
                          <a:latin typeface="Arial" charset="0"/>
                        </a:rPr>
                        <a:t> tools</a:t>
                      </a:r>
                      <a:r>
                        <a:rPr kumimoji="0" lang="en-US" sz="2000" b="0" i="0" u="none" strike="noStrike" cap="none" normalizeH="0" baseline="0" dirty="0" smtClean="0">
                          <a:ln>
                            <a:noFill/>
                          </a:ln>
                          <a:solidFill>
                            <a:srgbClr val="FF0000"/>
                          </a:solidFill>
                          <a:effectLst/>
                          <a:latin typeface="Arial" charset="0"/>
                        </a:rPr>
                        <a:t>, </a:t>
                      </a:r>
                      <a:r>
                        <a:rPr kumimoji="0" lang="en-US" sz="2000" b="0" i="0" u="none" strike="noStrike" cap="none" normalizeH="0" baseline="0" dirty="0" smtClean="0">
                          <a:ln>
                            <a:noFill/>
                          </a:ln>
                          <a:solidFill>
                            <a:schemeClr val="tx1"/>
                          </a:solidFill>
                          <a:effectLst/>
                          <a:latin typeface="Arial" charset="0"/>
                        </a:rPr>
                        <a:t>GBIF IPT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37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Repositories, dissemination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charset="0"/>
                        </a:rPr>
                        <a:t>iDigBIO</a:t>
                      </a:r>
                      <a:r>
                        <a:rPr kumimoji="0" lang="en-US" sz="2000" b="0" i="0" u="none" strike="noStrike" cap="none" normalizeH="0" baseline="0" dirty="0" smtClean="0">
                          <a:ln>
                            <a:noFill/>
                          </a:ln>
                          <a:solidFill>
                            <a:schemeClr val="tx1"/>
                          </a:solidFill>
                          <a:effectLst/>
                          <a:latin typeface="Arial" charset="0"/>
                        </a:rPr>
                        <a:t>, GBIF, </a:t>
                      </a:r>
                      <a:r>
                        <a:rPr kumimoji="0" lang="en-US" sz="2000" b="0" i="0" u="none" strike="noStrike" cap="none" normalizeH="0" baseline="0" dirty="0" err="1" smtClean="0">
                          <a:ln>
                            <a:noFill/>
                          </a:ln>
                          <a:solidFill>
                            <a:schemeClr val="tx1"/>
                          </a:solidFill>
                          <a:effectLst/>
                          <a:latin typeface="Arial" charset="0"/>
                        </a:rPr>
                        <a:t>Morphbank</a:t>
                      </a:r>
                      <a:endParaRPr kumimoji="0" lang="en-US" sz="2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37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Data backup, archival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Amanda, </a:t>
                      </a:r>
                      <a:r>
                        <a:rPr kumimoji="0" lang="en-US" sz="2000" b="0" i="0" u="none" strike="noStrike" cap="none" normalizeH="0" baseline="0" dirty="0" err="1" smtClean="0">
                          <a:ln>
                            <a:noFill/>
                          </a:ln>
                          <a:solidFill>
                            <a:schemeClr val="tx1"/>
                          </a:solidFill>
                          <a:effectLst/>
                          <a:latin typeface="Arial" charset="0"/>
                        </a:rPr>
                        <a:t>MySQL</a:t>
                      </a:r>
                      <a:r>
                        <a:rPr kumimoji="0" lang="en-US" sz="2000" b="0" i="0" u="none" strike="noStrike" cap="none" normalizeH="0" baseline="0" dirty="0" smtClean="0">
                          <a:ln>
                            <a:noFill/>
                          </a:ln>
                          <a:solidFill>
                            <a:schemeClr val="tx1"/>
                          </a:solidFill>
                          <a:effectLst/>
                          <a:latin typeface="Arial" charset="0"/>
                        </a:rPr>
                        <a:t> backup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37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Social net/communication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charset="0"/>
                        </a:rPr>
                        <a:t>SocialVPN</a:t>
                      </a:r>
                      <a:r>
                        <a:rPr kumimoji="0" lang="en-US" sz="2000" b="0" i="0" u="none" strike="noStrike" cap="none" normalizeH="0" baseline="0" dirty="0" smtClean="0">
                          <a:ln>
                            <a:noFill/>
                          </a:ln>
                          <a:solidFill>
                            <a:schemeClr val="tx1"/>
                          </a:solidFill>
                          <a:effectLst/>
                          <a:latin typeface="Arial" charset="0"/>
                        </a:rPr>
                        <a:t>, </a:t>
                      </a:r>
                      <a:r>
                        <a:rPr kumimoji="0" lang="en-US" sz="2000" b="0" i="0" u="none" strike="noStrike" cap="none" normalizeH="0" baseline="0" dirty="0" err="1" smtClean="0">
                          <a:ln>
                            <a:noFill/>
                          </a:ln>
                          <a:solidFill>
                            <a:schemeClr val="tx1"/>
                          </a:solidFill>
                          <a:effectLst/>
                          <a:latin typeface="Arial" charset="0"/>
                        </a:rPr>
                        <a:t>Telecenter</a:t>
                      </a:r>
                      <a:r>
                        <a:rPr kumimoji="0" lang="en-US" sz="2000" b="0" i="0" u="none" strike="noStrike" cap="none" normalizeH="0" baseline="0" dirty="0" smtClean="0">
                          <a:ln>
                            <a:noFill/>
                          </a:ln>
                          <a:solidFill>
                            <a:schemeClr val="tx1"/>
                          </a:solidFill>
                          <a:effectLst/>
                          <a:latin typeface="Arial" charset="0"/>
                        </a:rPr>
                        <a:t>, </a:t>
                      </a:r>
                      <a:r>
                        <a:rPr kumimoji="0" lang="en-US" sz="2000" b="0" i="0" u="none" strike="noStrike" cap="none" normalizeH="0" baseline="0" dirty="0" err="1" smtClean="0">
                          <a:ln>
                            <a:noFill/>
                          </a:ln>
                          <a:solidFill>
                            <a:schemeClr val="tx1"/>
                          </a:solidFill>
                          <a:effectLst/>
                          <a:latin typeface="Arial" charset="0"/>
                        </a:rPr>
                        <a:t>myPlant</a:t>
                      </a:r>
                      <a:endParaRPr kumimoji="0" lang="en-US" sz="2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39" name="Oval 435"/>
          <p:cNvSpPr>
            <a:spLocks noChangeArrowheads="1"/>
          </p:cNvSpPr>
          <p:nvPr/>
        </p:nvSpPr>
        <p:spPr bwMode="auto">
          <a:xfrm>
            <a:off x="3886200" y="1905000"/>
            <a:ext cx="4495800" cy="4572000"/>
          </a:xfrm>
          <a:prstGeom prst="ellipse">
            <a:avLst/>
          </a:prstGeom>
          <a:solidFill>
            <a:srgbClr val="EAEAEA"/>
          </a:solidFill>
          <a:ln w="9525">
            <a:solidFill>
              <a:schemeClr val="tx1"/>
            </a:solidFill>
            <a:prstDash val="dash"/>
            <a:round/>
            <a:headEnd/>
            <a:tailEnd/>
          </a:ln>
          <a:effectLst/>
        </p:spPr>
        <p:txBody>
          <a:bodyPr wrap="none" anchor="ctr"/>
          <a:lstStyle/>
          <a:p>
            <a:pPr algn="ctr"/>
            <a:endParaRPr lang="en-US"/>
          </a:p>
        </p:txBody>
      </p:sp>
      <p:sp>
        <p:nvSpPr>
          <p:cNvPr id="21506" name="Rectangle 2"/>
          <p:cNvSpPr>
            <a:spLocks noGrp="1" noChangeArrowheads="1"/>
          </p:cNvSpPr>
          <p:nvPr>
            <p:ph type="title"/>
          </p:nvPr>
        </p:nvSpPr>
        <p:spPr/>
        <p:txBody>
          <a:bodyPr/>
          <a:lstStyle/>
          <a:p>
            <a:r>
              <a:rPr lang="en-US"/>
              <a:t>Virtual appliance cycle</a:t>
            </a:r>
          </a:p>
        </p:txBody>
      </p:sp>
      <p:pic>
        <p:nvPicPr>
          <p:cNvPr id="21508" name="Picture 4" descr="MC900434827[1]"/>
          <p:cNvPicPr>
            <a:picLocks noChangeAspect="1" noChangeArrowheads="1"/>
          </p:cNvPicPr>
          <p:nvPr/>
        </p:nvPicPr>
        <p:blipFill>
          <a:blip r:embed="rId3" cstate="print"/>
          <a:srcRect/>
          <a:stretch>
            <a:fillRect/>
          </a:stretch>
        </p:blipFill>
        <p:spPr bwMode="auto">
          <a:xfrm>
            <a:off x="1600200" y="2971800"/>
            <a:ext cx="1828800" cy="1828800"/>
          </a:xfrm>
          <a:prstGeom prst="rect">
            <a:avLst/>
          </a:prstGeom>
          <a:noFill/>
        </p:spPr>
      </p:pic>
      <p:sp>
        <p:nvSpPr>
          <p:cNvPr id="21514" name="Text Box 10"/>
          <p:cNvSpPr txBox="1">
            <a:spLocks noChangeArrowheads="1"/>
          </p:cNvSpPr>
          <p:nvPr/>
        </p:nvSpPr>
        <p:spPr bwMode="auto">
          <a:xfrm>
            <a:off x="1676400" y="5257800"/>
            <a:ext cx="1273175" cy="336550"/>
          </a:xfrm>
          <a:prstGeom prst="rect">
            <a:avLst/>
          </a:prstGeom>
          <a:noFill/>
          <a:ln w="25400" algn="ctr">
            <a:noFill/>
            <a:miter lim="800000"/>
            <a:headEnd/>
            <a:tailEnd/>
          </a:ln>
          <a:effectLst/>
        </p:spPr>
        <p:txBody>
          <a:bodyPr wrap="none">
            <a:spAutoFit/>
          </a:bodyPr>
          <a:lstStyle/>
          <a:p>
            <a:pPr marL="342900" indent="-342900" algn="ctr" eaLnBrk="1" hangingPunct="1">
              <a:lnSpc>
                <a:spcPct val="80000"/>
              </a:lnSpc>
              <a:spcBef>
                <a:spcPct val="20000"/>
              </a:spcBef>
              <a:buClr>
                <a:schemeClr val="bg2"/>
              </a:buClr>
              <a:buSzPct val="70000"/>
              <a:buFont typeface="Wingdings" pitchFamily="2" charset="2"/>
              <a:buNone/>
            </a:pPr>
            <a:r>
              <a:rPr lang="en-US" sz="2000">
                <a:solidFill>
                  <a:srgbClr val="000000"/>
                </a:solidFill>
              </a:rPr>
              <a:t>download</a:t>
            </a:r>
          </a:p>
        </p:txBody>
      </p:sp>
      <p:sp>
        <p:nvSpPr>
          <p:cNvPr id="21516" name="Text Box 12"/>
          <p:cNvSpPr txBox="1">
            <a:spLocks noChangeArrowheads="1"/>
          </p:cNvSpPr>
          <p:nvPr/>
        </p:nvSpPr>
        <p:spPr bwMode="auto">
          <a:xfrm>
            <a:off x="4572000" y="5410200"/>
            <a:ext cx="1341438" cy="336550"/>
          </a:xfrm>
          <a:prstGeom prst="rect">
            <a:avLst/>
          </a:prstGeom>
          <a:noFill/>
          <a:ln w="25400" algn="ctr">
            <a:noFill/>
            <a:miter lim="800000"/>
            <a:headEnd/>
            <a:tailEnd/>
          </a:ln>
          <a:effectLst/>
        </p:spPr>
        <p:txBody>
          <a:bodyPr wrap="none">
            <a:spAutoFit/>
          </a:bodyPr>
          <a:lstStyle/>
          <a:p>
            <a:pPr marL="342900" indent="-342900" algn="ctr" eaLnBrk="1" hangingPunct="1">
              <a:lnSpc>
                <a:spcPct val="80000"/>
              </a:lnSpc>
              <a:spcBef>
                <a:spcPct val="20000"/>
              </a:spcBef>
              <a:buClr>
                <a:schemeClr val="bg2"/>
              </a:buClr>
              <a:buSzPct val="70000"/>
              <a:buFont typeface="Wingdings" pitchFamily="2" charset="2"/>
              <a:buNone/>
            </a:pPr>
            <a:r>
              <a:rPr lang="en-US" sz="2000">
                <a:solidFill>
                  <a:srgbClr val="000000"/>
                </a:solidFill>
              </a:rPr>
              <a:t>instantiate</a:t>
            </a:r>
          </a:p>
        </p:txBody>
      </p:sp>
      <p:sp>
        <p:nvSpPr>
          <p:cNvPr id="21517" name="Text Box 13"/>
          <p:cNvSpPr txBox="1">
            <a:spLocks noChangeArrowheads="1"/>
          </p:cNvSpPr>
          <p:nvPr/>
        </p:nvSpPr>
        <p:spPr bwMode="auto">
          <a:xfrm>
            <a:off x="262368" y="2590800"/>
            <a:ext cx="1769202" cy="652486"/>
          </a:xfrm>
          <a:prstGeom prst="rect">
            <a:avLst/>
          </a:prstGeom>
          <a:noFill/>
          <a:ln w="25400" algn="ctr">
            <a:noFill/>
            <a:miter lim="800000"/>
            <a:headEnd/>
            <a:tailEnd/>
          </a:ln>
          <a:effectLst/>
        </p:spPr>
        <p:txBody>
          <a:bodyPr wrap="none">
            <a:spAutoFit/>
          </a:bodyPr>
          <a:lstStyle/>
          <a:p>
            <a:pPr marL="342900" indent="-342900" algn="ctr" eaLnBrk="1" hangingPunct="1">
              <a:lnSpc>
                <a:spcPct val="80000"/>
              </a:lnSpc>
              <a:spcBef>
                <a:spcPct val="20000"/>
              </a:spcBef>
              <a:buClr>
                <a:schemeClr val="bg2"/>
              </a:buClr>
              <a:buSzPct val="70000"/>
              <a:buFont typeface="Wingdings" pitchFamily="2" charset="2"/>
              <a:buNone/>
            </a:pPr>
            <a:r>
              <a:rPr lang="en-US" sz="2000" b="1" dirty="0">
                <a:solidFill>
                  <a:srgbClr val="000000"/>
                </a:solidFill>
              </a:rPr>
              <a:t>Domain </a:t>
            </a:r>
            <a:r>
              <a:rPr lang="en-US" sz="2000" b="1" dirty="0" smtClean="0">
                <a:solidFill>
                  <a:srgbClr val="000000"/>
                </a:solidFill>
              </a:rPr>
              <a:t>expert</a:t>
            </a:r>
            <a:endParaRPr lang="en-US" sz="2000" b="1" dirty="0">
              <a:solidFill>
                <a:srgbClr val="000000"/>
              </a:solidFill>
            </a:endParaRPr>
          </a:p>
          <a:p>
            <a:pPr marL="342900" indent="-342900" algn="ctr" eaLnBrk="1" hangingPunct="1">
              <a:lnSpc>
                <a:spcPct val="80000"/>
              </a:lnSpc>
              <a:spcBef>
                <a:spcPct val="20000"/>
              </a:spcBef>
              <a:buClr>
                <a:schemeClr val="bg2"/>
              </a:buClr>
              <a:buSzPct val="70000"/>
              <a:buFont typeface="Wingdings" pitchFamily="2" charset="2"/>
              <a:buNone/>
            </a:pPr>
            <a:r>
              <a:rPr lang="en-US" sz="2000" b="1" dirty="0" err="1" smtClean="0">
                <a:solidFill>
                  <a:srgbClr val="000000"/>
                </a:solidFill>
              </a:rPr>
              <a:t>iDigBio</a:t>
            </a:r>
            <a:endParaRPr lang="en-US" sz="2000" b="1" dirty="0">
              <a:solidFill>
                <a:srgbClr val="000000"/>
              </a:solidFill>
            </a:endParaRPr>
          </a:p>
        </p:txBody>
      </p:sp>
      <p:pic>
        <p:nvPicPr>
          <p:cNvPr id="21522" name="Picture 18"/>
          <p:cNvPicPr>
            <a:picLocks noChangeAspect="1" noChangeArrowheads="1"/>
          </p:cNvPicPr>
          <p:nvPr/>
        </p:nvPicPr>
        <p:blipFill>
          <a:blip r:embed="rId4" cstate="print"/>
          <a:srcRect/>
          <a:stretch>
            <a:fillRect/>
          </a:stretch>
        </p:blipFill>
        <p:spPr bwMode="auto">
          <a:xfrm>
            <a:off x="3200400" y="5029200"/>
            <a:ext cx="1371600" cy="1033463"/>
          </a:xfrm>
          <a:prstGeom prst="rect">
            <a:avLst/>
          </a:prstGeom>
          <a:noFill/>
          <a:ln w="9525">
            <a:noFill/>
            <a:round/>
            <a:headEnd/>
            <a:tailEnd/>
          </a:ln>
          <a:effectLst/>
        </p:spPr>
      </p:pic>
      <p:pic>
        <p:nvPicPr>
          <p:cNvPr id="21525" name="Picture 21" descr="MC900432626[1]"/>
          <p:cNvPicPr>
            <a:picLocks noChangeAspect="1" noChangeArrowheads="1"/>
          </p:cNvPicPr>
          <p:nvPr/>
        </p:nvPicPr>
        <p:blipFill>
          <a:blip r:embed="rId5" cstate="print"/>
          <a:srcRect/>
          <a:stretch>
            <a:fillRect/>
          </a:stretch>
        </p:blipFill>
        <p:spPr bwMode="auto">
          <a:xfrm>
            <a:off x="7772400" y="5334000"/>
            <a:ext cx="785813" cy="785813"/>
          </a:xfrm>
          <a:prstGeom prst="rect">
            <a:avLst/>
          </a:prstGeom>
          <a:noFill/>
        </p:spPr>
      </p:pic>
      <p:pic>
        <p:nvPicPr>
          <p:cNvPr id="21526" name="Picture 22" descr="MC900432626[1]"/>
          <p:cNvPicPr>
            <a:picLocks noChangeAspect="1" noChangeArrowheads="1"/>
          </p:cNvPicPr>
          <p:nvPr/>
        </p:nvPicPr>
        <p:blipFill>
          <a:blip r:embed="rId5" cstate="print"/>
          <a:srcRect/>
          <a:stretch>
            <a:fillRect/>
          </a:stretch>
        </p:blipFill>
        <p:spPr bwMode="auto">
          <a:xfrm>
            <a:off x="4419600" y="5791200"/>
            <a:ext cx="785813" cy="785813"/>
          </a:xfrm>
          <a:prstGeom prst="rect">
            <a:avLst/>
          </a:prstGeom>
          <a:noFill/>
        </p:spPr>
      </p:pic>
      <p:pic>
        <p:nvPicPr>
          <p:cNvPr id="21529" name="Picture 25" descr="j0292020"/>
          <p:cNvPicPr>
            <a:picLocks noChangeAspect="1" noChangeArrowheads="1"/>
          </p:cNvPicPr>
          <p:nvPr/>
        </p:nvPicPr>
        <p:blipFill>
          <a:blip r:embed="rId6" cstate="print"/>
          <a:srcRect/>
          <a:stretch>
            <a:fillRect/>
          </a:stretch>
        </p:blipFill>
        <p:spPr bwMode="auto">
          <a:xfrm>
            <a:off x="228600" y="3276600"/>
            <a:ext cx="1468438" cy="1393825"/>
          </a:xfrm>
          <a:prstGeom prst="rect">
            <a:avLst/>
          </a:prstGeom>
          <a:noFill/>
        </p:spPr>
      </p:pic>
      <p:pic>
        <p:nvPicPr>
          <p:cNvPr id="21530" name="Picture 26"/>
          <p:cNvPicPr>
            <a:picLocks noChangeAspect="1" noChangeArrowheads="1"/>
          </p:cNvPicPr>
          <p:nvPr/>
        </p:nvPicPr>
        <p:blipFill>
          <a:blip r:embed="rId7" cstate="print"/>
          <a:srcRect/>
          <a:stretch>
            <a:fillRect/>
          </a:stretch>
        </p:blipFill>
        <p:spPr bwMode="auto">
          <a:xfrm>
            <a:off x="7315200" y="4343400"/>
            <a:ext cx="1066800" cy="995363"/>
          </a:xfrm>
          <a:prstGeom prst="rect">
            <a:avLst/>
          </a:prstGeom>
          <a:noFill/>
          <a:ln w="9525">
            <a:noFill/>
            <a:round/>
            <a:headEnd/>
            <a:tailEnd/>
          </a:ln>
          <a:effectLst/>
        </p:spPr>
      </p:pic>
      <p:grpSp>
        <p:nvGrpSpPr>
          <p:cNvPr id="2" name="Group 423"/>
          <p:cNvGrpSpPr>
            <a:grpSpLocks/>
          </p:cNvGrpSpPr>
          <p:nvPr/>
        </p:nvGrpSpPr>
        <p:grpSpPr bwMode="auto">
          <a:xfrm>
            <a:off x="4191000" y="4267200"/>
            <a:ext cx="828675" cy="920750"/>
            <a:chOff x="3462" y="1772"/>
            <a:chExt cx="207" cy="311"/>
          </a:xfrm>
        </p:grpSpPr>
        <p:pic>
          <p:nvPicPr>
            <p:cNvPr id="21928" name="Picture 424"/>
            <p:cNvPicPr>
              <a:picLocks noChangeAspect="1" noChangeArrowheads="1"/>
            </p:cNvPicPr>
            <p:nvPr/>
          </p:nvPicPr>
          <p:blipFill>
            <a:blip r:embed="rId8" cstate="print"/>
            <a:srcRect/>
            <a:stretch>
              <a:fillRect/>
            </a:stretch>
          </p:blipFill>
          <p:spPr bwMode="auto">
            <a:xfrm>
              <a:off x="3462" y="1772"/>
              <a:ext cx="207" cy="311"/>
            </a:xfrm>
            <a:prstGeom prst="rect">
              <a:avLst/>
            </a:prstGeom>
            <a:noFill/>
            <a:ln w="9525">
              <a:noFill/>
              <a:miter lim="800000"/>
              <a:headEnd/>
              <a:tailEnd/>
            </a:ln>
          </p:spPr>
        </p:pic>
        <p:pic>
          <p:nvPicPr>
            <p:cNvPr id="21929" name="Picture 425"/>
            <p:cNvPicPr>
              <a:picLocks noChangeAspect="1" noChangeArrowheads="1"/>
            </p:cNvPicPr>
            <p:nvPr/>
          </p:nvPicPr>
          <p:blipFill>
            <a:blip r:embed="rId9" cstate="print"/>
            <a:srcRect/>
            <a:stretch>
              <a:fillRect/>
            </a:stretch>
          </p:blipFill>
          <p:spPr bwMode="auto">
            <a:xfrm>
              <a:off x="3462" y="1772"/>
              <a:ext cx="207" cy="311"/>
            </a:xfrm>
            <a:prstGeom prst="rect">
              <a:avLst/>
            </a:prstGeom>
            <a:noFill/>
            <a:ln w="9525">
              <a:noFill/>
              <a:miter lim="800000"/>
              <a:headEnd/>
              <a:tailEnd/>
            </a:ln>
          </p:spPr>
        </p:pic>
      </p:grpSp>
      <p:sp>
        <p:nvSpPr>
          <p:cNvPr id="21930" name="Line 426"/>
          <p:cNvSpPr>
            <a:spLocks noChangeShapeType="1"/>
          </p:cNvSpPr>
          <p:nvPr/>
        </p:nvSpPr>
        <p:spPr bwMode="auto">
          <a:xfrm flipV="1">
            <a:off x="3733800" y="4267200"/>
            <a:ext cx="457200" cy="1066800"/>
          </a:xfrm>
          <a:prstGeom prst="line">
            <a:avLst/>
          </a:prstGeom>
          <a:noFill/>
          <a:ln w="9525" cap="rnd">
            <a:solidFill>
              <a:schemeClr val="tx1"/>
            </a:solidFill>
            <a:prstDash val="sysDot"/>
            <a:round/>
            <a:headEnd/>
            <a:tailEnd/>
          </a:ln>
          <a:effectLst/>
        </p:spPr>
        <p:txBody>
          <a:bodyPr/>
          <a:lstStyle/>
          <a:p>
            <a:endParaRPr lang="en-US"/>
          </a:p>
        </p:txBody>
      </p:sp>
      <p:sp>
        <p:nvSpPr>
          <p:cNvPr id="21931" name="Line 427"/>
          <p:cNvSpPr>
            <a:spLocks noChangeShapeType="1"/>
          </p:cNvSpPr>
          <p:nvPr/>
        </p:nvSpPr>
        <p:spPr bwMode="auto">
          <a:xfrm flipV="1">
            <a:off x="3886200" y="5105400"/>
            <a:ext cx="1066800" cy="381000"/>
          </a:xfrm>
          <a:prstGeom prst="line">
            <a:avLst/>
          </a:prstGeom>
          <a:noFill/>
          <a:ln w="9525" cap="rnd">
            <a:solidFill>
              <a:schemeClr val="tx1"/>
            </a:solidFill>
            <a:prstDash val="sysDot"/>
            <a:round/>
            <a:headEnd/>
            <a:tailEnd/>
          </a:ln>
          <a:effectLst/>
        </p:spPr>
        <p:txBody>
          <a:bodyPr/>
          <a:lstStyle/>
          <a:p>
            <a:endParaRPr lang="en-US"/>
          </a:p>
        </p:txBody>
      </p:sp>
      <p:grpSp>
        <p:nvGrpSpPr>
          <p:cNvPr id="3" name="Group 428"/>
          <p:cNvGrpSpPr>
            <a:grpSpLocks/>
          </p:cNvGrpSpPr>
          <p:nvPr/>
        </p:nvGrpSpPr>
        <p:grpSpPr bwMode="auto">
          <a:xfrm>
            <a:off x="8001000" y="3505200"/>
            <a:ext cx="828675" cy="920750"/>
            <a:chOff x="3462" y="1772"/>
            <a:chExt cx="207" cy="311"/>
          </a:xfrm>
        </p:grpSpPr>
        <p:pic>
          <p:nvPicPr>
            <p:cNvPr id="21933" name="Picture 429"/>
            <p:cNvPicPr>
              <a:picLocks noChangeAspect="1" noChangeArrowheads="1"/>
            </p:cNvPicPr>
            <p:nvPr/>
          </p:nvPicPr>
          <p:blipFill>
            <a:blip r:embed="rId8" cstate="print"/>
            <a:srcRect/>
            <a:stretch>
              <a:fillRect/>
            </a:stretch>
          </p:blipFill>
          <p:spPr bwMode="auto">
            <a:xfrm>
              <a:off x="3462" y="1772"/>
              <a:ext cx="207" cy="311"/>
            </a:xfrm>
            <a:prstGeom prst="rect">
              <a:avLst/>
            </a:prstGeom>
            <a:noFill/>
            <a:ln w="9525">
              <a:noFill/>
              <a:miter lim="800000"/>
              <a:headEnd/>
              <a:tailEnd/>
            </a:ln>
          </p:spPr>
        </p:pic>
        <p:pic>
          <p:nvPicPr>
            <p:cNvPr id="21934" name="Picture 430"/>
            <p:cNvPicPr>
              <a:picLocks noChangeAspect="1" noChangeArrowheads="1"/>
            </p:cNvPicPr>
            <p:nvPr/>
          </p:nvPicPr>
          <p:blipFill>
            <a:blip r:embed="rId9" cstate="print"/>
            <a:srcRect/>
            <a:stretch>
              <a:fillRect/>
            </a:stretch>
          </p:blipFill>
          <p:spPr bwMode="auto">
            <a:xfrm>
              <a:off x="3462" y="1772"/>
              <a:ext cx="207" cy="311"/>
            </a:xfrm>
            <a:prstGeom prst="rect">
              <a:avLst/>
            </a:prstGeom>
            <a:noFill/>
            <a:ln w="9525">
              <a:noFill/>
              <a:miter lim="800000"/>
              <a:headEnd/>
              <a:tailEnd/>
            </a:ln>
          </p:spPr>
        </p:pic>
      </p:grpSp>
      <p:sp>
        <p:nvSpPr>
          <p:cNvPr id="21935" name="Line 431"/>
          <p:cNvSpPr>
            <a:spLocks noChangeShapeType="1"/>
          </p:cNvSpPr>
          <p:nvPr/>
        </p:nvSpPr>
        <p:spPr bwMode="auto">
          <a:xfrm flipV="1">
            <a:off x="7543800" y="3505200"/>
            <a:ext cx="457200" cy="1066800"/>
          </a:xfrm>
          <a:prstGeom prst="line">
            <a:avLst/>
          </a:prstGeom>
          <a:noFill/>
          <a:ln w="9525" cap="rnd">
            <a:solidFill>
              <a:schemeClr val="tx1"/>
            </a:solidFill>
            <a:prstDash val="sysDot"/>
            <a:round/>
            <a:headEnd/>
            <a:tailEnd/>
          </a:ln>
          <a:effectLst/>
        </p:spPr>
        <p:txBody>
          <a:bodyPr/>
          <a:lstStyle/>
          <a:p>
            <a:endParaRPr lang="en-US"/>
          </a:p>
        </p:txBody>
      </p:sp>
      <p:sp>
        <p:nvSpPr>
          <p:cNvPr id="21936" name="Line 432"/>
          <p:cNvSpPr>
            <a:spLocks noChangeShapeType="1"/>
          </p:cNvSpPr>
          <p:nvPr/>
        </p:nvSpPr>
        <p:spPr bwMode="auto">
          <a:xfrm flipV="1">
            <a:off x="7696200" y="4343400"/>
            <a:ext cx="1066800" cy="381000"/>
          </a:xfrm>
          <a:prstGeom prst="line">
            <a:avLst/>
          </a:prstGeom>
          <a:noFill/>
          <a:ln w="9525" cap="rnd">
            <a:solidFill>
              <a:schemeClr val="tx1"/>
            </a:solidFill>
            <a:prstDash val="sysDot"/>
            <a:round/>
            <a:headEnd/>
            <a:tailEnd/>
          </a:ln>
          <a:effectLst/>
        </p:spPr>
        <p:txBody>
          <a:bodyPr/>
          <a:lstStyle/>
          <a:p>
            <a:endParaRPr lang="en-US"/>
          </a:p>
        </p:txBody>
      </p:sp>
      <p:sp>
        <p:nvSpPr>
          <p:cNvPr id="21937" name="Text Box 433"/>
          <p:cNvSpPr txBox="1">
            <a:spLocks noChangeArrowheads="1"/>
          </p:cNvSpPr>
          <p:nvPr/>
        </p:nvSpPr>
        <p:spPr bwMode="auto">
          <a:xfrm>
            <a:off x="7424738" y="6096000"/>
            <a:ext cx="1185862" cy="641350"/>
          </a:xfrm>
          <a:prstGeom prst="rect">
            <a:avLst/>
          </a:prstGeom>
          <a:noFill/>
          <a:ln w="25400" algn="ctr">
            <a:noFill/>
            <a:miter lim="800000"/>
            <a:headEnd/>
            <a:tailEnd/>
          </a:ln>
          <a:effectLst/>
        </p:spPr>
        <p:txBody>
          <a:bodyPr wrap="none">
            <a:spAutoFit/>
          </a:bodyPr>
          <a:lstStyle/>
          <a:p>
            <a:pPr marL="342900" indent="-342900" algn="ctr" eaLnBrk="1" hangingPunct="1">
              <a:lnSpc>
                <a:spcPct val="80000"/>
              </a:lnSpc>
              <a:spcBef>
                <a:spcPct val="20000"/>
              </a:spcBef>
              <a:buClr>
                <a:schemeClr val="bg2"/>
              </a:buClr>
              <a:buSzPct val="70000"/>
              <a:buFont typeface="Wingdings" pitchFamily="2" charset="2"/>
              <a:buNone/>
            </a:pPr>
            <a:r>
              <a:rPr lang="en-US" sz="2000" b="1">
                <a:solidFill>
                  <a:srgbClr val="000000"/>
                </a:solidFill>
              </a:rPr>
              <a:t>Users at</a:t>
            </a:r>
          </a:p>
          <a:p>
            <a:pPr marL="342900" indent="-342900" algn="ctr" eaLnBrk="1" hangingPunct="1">
              <a:lnSpc>
                <a:spcPct val="80000"/>
              </a:lnSpc>
              <a:spcBef>
                <a:spcPct val="20000"/>
              </a:spcBef>
              <a:buClr>
                <a:schemeClr val="bg2"/>
              </a:buClr>
              <a:buSzPct val="70000"/>
              <a:buFont typeface="Wingdings" pitchFamily="2" charset="2"/>
              <a:buNone/>
            </a:pPr>
            <a:r>
              <a:rPr lang="en-US" sz="2000" b="1">
                <a:solidFill>
                  <a:srgbClr val="000000"/>
                </a:solidFill>
              </a:rPr>
              <a:t>TCNs</a:t>
            </a:r>
          </a:p>
        </p:txBody>
      </p:sp>
      <p:sp>
        <p:nvSpPr>
          <p:cNvPr id="21941" name="Text Box 437"/>
          <p:cNvSpPr txBox="1">
            <a:spLocks noChangeArrowheads="1"/>
          </p:cNvSpPr>
          <p:nvPr/>
        </p:nvSpPr>
        <p:spPr bwMode="auto">
          <a:xfrm>
            <a:off x="5410200" y="2565400"/>
            <a:ext cx="1581150" cy="701675"/>
          </a:xfrm>
          <a:prstGeom prst="rect">
            <a:avLst/>
          </a:prstGeom>
          <a:noFill/>
          <a:ln w="9525">
            <a:noFill/>
            <a:miter lim="800000"/>
            <a:headEnd/>
            <a:tailEnd/>
          </a:ln>
          <a:effectLst/>
        </p:spPr>
        <p:txBody>
          <a:bodyPr wrap="none">
            <a:spAutoFit/>
          </a:bodyPr>
          <a:lstStyle/>
          <a:p>
            <a:r>
              <a:rPr lang="en-US" sz="2000" b="1"/>
              <a:t>Collections</a:t>
            </a:r>
          </a:p>
          <a:p>
            <a:r>
              <a:rPr lang="en-US" sz="2000" b="1"/>
              <a:t>Community</a:t>
            </a:r>
          </a:p>
        </p:txBody>
      </p:sp>
      <p:sp>
        <p:nvSpPr>
          <p:cNvPr id="21946" name="Freeform 442"/>
          <p:cNvSpPr>
            <a:spLocks/>
          </p:cNvSpPr>
          <p:nvPr/>
        </p:nvSpPr>
        <p:spPr bwMode="auto">
          <a:xfrm>
            <a:off x="2743200" y="4648200"/>
            <a:ext cx="533400" cy="685800"/>
          </a:xfrm>
          <a:custGeom>
            <a:avLst/>
            <a:gdLst/>
            <a:ahLst/>
            <a:cxnLst>
              <a:cxn ang="0">
                <a:pos x="0" y="0"/>
              </a:cxn>
              <a:cxn ang="0">
                <a:pos x="96" y="240"/>
              </a:cxn>
              <a:cxn ang="0">
                <a:pos x="336" y="432"/>
              </a:cxn>
            </a:cxnLst>
            <a:rect l="0" t="0" r="r" b="b"/>
            <a:pathLst>
              <a:path w="336" h="432">
                <a:moveTo>
                  <a:pt x="0" y="0"/>
                </a:moveTo>
                <a:cubicBezTo>
                  <a:pt x="20" y="84"/>
                  <a:pt x="40" y="168"/>
                  <a:pt x="96" y="240"/>
                </a:cubicBezTo>
                <a:cubicBezTo>
                  <a:pt x="152" y="312"/>
                  <a:pt x="244" y="372"/>
                  <a:pt x="336" y="432"/>
                </a:cubicBezTo>
              </a:path>
            </a:pathLst>
          </a:custGeom>
          <a:noFill/>
          <a:ln w="9525">
            <a:solidFill>
              <a:schemeClr val="tx1"/>
            </a:solidFill>
            <a:round/>
            <a:headEnd type="none" w="med" len="med"/>
            <a:tailEnd type="triangle" w="med" len="med"/>
          </a:ln>
          <a:effectLst/>
        </p:spPr>
        <p:txBody>
          <a:bodyPr/>
          <a:lstStyle/>
          <a:p>
            <a:endParaRPr lang="en-US"/>
          </a:p>
        </p:txBody>
      </p:sp>
      <p:sp>
        <p:nvSpPr>
          <p:cNvPr id="21947" name="Freeform 443"/>
          <p:cNvSpPr>
            <a:spLocks/>
          </p:cNvSpPr>
          <p:nvPr/>
        </p:nvSpPr>
        <p:spPr bwMode="auto">
          <a:xfrm>
            <a:off x="3352800" y="3454400"/>
            <a:ext cx="4267200" cy="889000"/>
          </a:xfrm>
          <a:custGeom>
            <a:avLst/>
            <a:gdLst/>
            <a:ahLst/>
            <a:cxnLst>
              <a:cxn ang="0">
                <a:pos x="0" y="80"/>
              </a:cxn>
              <a:cxn ang="0">
                <a:pos x="1536" y="80"/>
              </a:cxn>
              <a:cxn ang="0">
                <a:pos x="2688" y="560"/>
              </a:cxn>
            </a:cxnLst>
            <a:rect l="0" t="0" r="r" b="b"/>
            <a:pathLst>
              <a:path w="2688" h="560">
                <a:moveTo>
                  <a:pt x="0" y="80"/>
                </a:moveTo>
                <a:cubicBezTo>
                  <a:pt x="544" y="40"/>
                  <a:pt x="1088" y="0"/>
                  <a:pt x="1536" y="80"/>
                </a:cubicBezTo>
                <a:cubicBezTo>
                  <a:pt x="1984" y="160"/>
                  <a:pt x="2336" y="360"/>
                  <a:pt x="2688" y="560"/>
                </a:cubicBezTo>
              </a:path>
            </a:pathLst>
          </a:custGeom>
          <a:noFill/>
          <a:ln w="9525">
            <a:solidFill>
              <a:schemeClr val="tx1"/>
            </a:solidFill>
            <a:round/>
            <a:headEnd type="none" w="med" len="med"/>
            <a:tailEnd type="triangle" w="med" len="med"/>
          </a:ln>
          <a:effectLst/>
        </p:spPr>
        <p:txBody>
          <a:bodyPr/>
          <a:lstStyle/>
          <a:p>
            <a:endParaRPr lang="en-US"/>
          </a:p>
        </p:txBody>
      </p:sp>
      <p:sp>
        <p:nvSpPr>
          <p:cNvPr id="21948" name="Freeform 444"/>
          <p:cNvSpPr>
            <a:spLocks/>
          </p:cNvSpPr>
          <p:nvPr/>
        </p:nvSpPr>
        <p:spPr bwMode="auto">
          <a:xfrm>
            <a:off x="1066800" y="1968500"/>
            <a:ext cx="4648200" cy="546100"/>
          </a:xfrm>
          <a:custGeom>
            <a:avLst/>
            <a:gdLst/>
            <a:ahLst/>
            <a:cxnLst>
              <a:cxn ang="0">
                <a:pos x="2928" y="344"/>
              </a:cxn>
              <a:cxn ang="0">
                <a:pos x="1488" y="8"/>
              </a:cxn>
              <a:cxn ang="0">
                <a:pos x="0" y="296"/>
              </a:cxn>
            </a:cxnLst>
            <a:rect l="0" t="0" r="r" b="b"/>
            <a:pathLst>
              <a:path w="2928" h="344">
                <a:moveTo>
                  <a:pt x="2928" y="344"/>
                </a:moveTo>
                <a:cubicBezTo>
                  <a:pt x="2452" y="180"/>
                  <a:pt x="1976" y="16"/>
                  <a:pt x="1488" y="8"/>
                </a:cubicBezTo>
                <a:cubicBezTo>
                  <a:pt x="1000" y="0"/>
                  <a:pt x="500" y="148"/>
                  <a:pt x="0" y="296"/>
                </a:cubicBezTo>
              </a:path>
            </a:pathLst>
          </a:custGeom>
          <a:noFill/>
          <a:ln w="9525">
            <a:solidFill>
              <a:schemeClr val="tx1"/>
            </a:solidFill>
            <a:round/>
            <a:headEnd type="none" w="med" len="med"/>
            <a:tailEnd type="triangle" w="med" len="med"/>
          </a:ln>
          <a:effectLst/>
        </p:spPr>
        <p:txBody>
          <a:bodyPr/>
          <a:lstStyle/>
          <a:p>
            <a:endParaRPr lang="en-US"/>
          </a:p>
        </p:txBody>
      </p:sp>
      <p:sp>
        <p:nvSpPr>
          <p:cNvPr id="21952" name="Text Box 448"/>
          <p:cNvSpPr txBox="1">
            <a:spLocks noChangeArrowheads="1"/>
          </p:cNvSpPr>
          <p:nvPr/>
        </p:nvSpPr>
        <p:spPr bwMode="auto">
          <a:xfrm>
            <a:off x="3081338" y="1355725"/>
            <a:ext cx="1947862" cy="701675"/>
          </a:xfrm>
          <a:prstGeom prst="rect">
            <a:avLst/>
          </a:prstGeom>
          <a:noFill/>
          <a:ln w="9525">
            <a:noFill/>
            <a:miter lim="800000"/>
            <a:headEnd/>
            <a:tailEnd/>
          </a:ln>
          <a:effectLst/>
        </p:spPr>
        <p:txBody>
          <a:bodyPr wrap="none">
            <a:spAutoFit/>
          </a:bodyPr>
          <a:lstStyle/>
          <a:p>
            <a:r>
              <a:rPr lang="en-US" sz="2000" b="1"/>
              <a:t>Requirements,</a:t>
            </a:r>
          </a:p>
          <a:p>
            <a:r>
              <a:rPr lang="en-US" sz="2000" b="1"/>
              <a:t>standards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6"/>
          <p:cNvSpPr>
            <a:spLocks noChangeArrowheads="1"/>
          </p:cNvSpPr>
          <p:nvPr/>
        </p:nvSpPr>
        <p:spPr bwMode="auto">
          <a:xfrm>
            <a:off x="2743200" y="1973262"/>
            <a:ext cx="3733800" cy="3360738"/>
          </a:xfrm>
          <a:custGeom>
            <a:avLst/>
            <a:gdLst/>
            <a:ahLst/>
            <a:cxnLst>
              <a:cxn ang="0">
                <a:pos x="0" y="9042"/>
              </a:cxn>
              <a:cxn ang="0">
                <a:pos x="0" y="0"/>
              </a:cxn>
              <a:cxn ang="0">
                <a:pos x="11430" y="0"/>
              </a:cxn>
              <a:cxn ang="0">
                <a:pos x="11430" y="9042"/>
              </a:cxn>
              <a:cxn ang="0">
                <a:pos x="0" y="9042"/>
              </a:cxn>
            </a:cxnLst>
            <a:rect l="0" t="0" r="r" b="b"/>
            <a:pathLst>
              <a:path w="11431" h="9043">
                <a:moveTo>
                  <a:pt x="0" y="9042"/>
                </a:moveTo>
                <a:lnTo>
                  <a:pt x="0" y="0"/>
                </a:lnTo>
                <a:lnTo>
                  <a:pt x="11430" y="0"/>
                </a:lnTo>
                <a:lnTo>
                  <a:pt x="11430" y="9042"/>
                </a:lnTo>
                <a:lnTo>
                  <a:pt x="0" y="9042"/>
                </a:lnTo>
              </a:path>
            </a:pathLst>
          </a:custGeom>
          <a:blipFill>
            <a:blip r:embed="rId3" cstate="print">
              <a:alphaModFix amt="60000"/>
            </a:blip>
            <a:stretch>
              <a:fillRect/>
            </a:stretch>
          </a:blipFill>
          <a:ln w="9525">
            <a:noFill/>
            <a:round/>
            <a:headEnd/>
            <a:tailEnd/>
          </a:ln>
          <a:effectLst/>
        </p:spPr>
        <p:txBody>
          <a:bodyPr wrap="none" anchor="ctr"/>
          <a:lstStyle/>
          <a:p>
            <a:endParaRPr lang="en-US"/>
          </a:p>
        </p:txBody>
      </p:sp>
      <p:sp>
        <p:nvSpPr>
          <p:cNvPr id="2" name="Title 1"/>
          <p:cNvSpPr>
            <a:spLocks noGrp="1"/>
          </p:cNvSpPr>
          <p:nvPr>
            <p:ph type="title"/>
          </p:nvPr>
        </p:nvSpPr>
        <p:spPr/>
        <p:txBody>
          <a:bodyPr/>
          <a:lstStyle/>
          <a:p>
            <a:r>
              <a:rPr lang="en-US" dirty="0" smtClean="0"/>
              <a:t>Toolbox Workflow Example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6" name="Rectangle 4"/>
          <p:cNvSpPr>
            <a:spLocks noChangeArrowheads="1"/>
          </p:cNvSpPr>
          <p:nvPr/>
        </p:nvSpPr>
        <p:spPr bwMode="auto">
          <a:xfrm>
            <a:off x="762000" y="1752600"/>
            <a:ext cx="1371600" cy="1143000"/>
          </a:xfrm>
          <a:prstGeom prst="rect">
            <a:avLst/>
          </a:prstGeom>
          <a:solidFill>
            <a:srgbClr val="EAEAEA"/>
          </a:solidFill>
          <a:ln w="9525">
            <a:solidFill>
              <a:schemeClr val="tx1"/>
            </a:solidFill>
            <a:miter lim="800000"/>
            <a:headEnd/>
            <a:tailEnd/>
          </a:ln>
          <a:effectLst/>
        </p:spPr>
        <p:txBody>
          <a:bodyPr wrap="none" anchor="ctr"/>
          <a:lstStyle/>
          <a:p>
            <a:pPr algn="ctr"/>
            <a:r>
              <a:rPr lang="en-US" dirty="0" smtClean="0"/>
              <a:t>Linux, </a:t>
            </a:r>
            <a:r>
              <a:rPr lang="en-US" dirty="0" err="1" smtClean="0"/>
              <a:t>MySQL</a:t>
            </a:r>
            <a:r>
              <a:rPr lang="en-US" dirty="0"/>
              <a:t>,</a:t>
            </a:r>
          </a:p>
          <a:p>
            <a:pPr algn="ctr"/>
            <a:r>
              <a:rPr lang="en-US" dirty="0"/>
              <a:t>Specify,</a:t>
            </a:r>
          </a:p>
          <a:p>
            <a:pPr algn="ctr"/>
            <a:r>
              <a:rPr lang="en-US" dirty="0" err="1" smtClean="0"/>
              <a:t>GEOlocate</a:t>
            </a:r>
            <a:r>
              <a:rPr lang="en-US" dirty="0" smtClean="0"/>
              <a:t>, </a:t>
            </a:r>
          </a:p>
          <a:p>
            <a:pPr algn="ctr"/>
            <a:r>
              <a:rPr lang="en-US" dirty="0" err="1" smtClean="0"/>
              <a:t>iDigBioIngest</a:t>
            </a:r>
            <a:endParaRPr lang="en-US" dirty="0"/>
          </a:p>
        </p:txBody>
      </p:sp>
      <p:pic>
        <p:nvPicPr>
          <p:cNvPr id="7" name="Picture 7"/>
          <p:cNvPicPr>
            <a:picLocks noChangeAspect="1" noChangeArrowheads="1"/>
          </p:cNvPicPr>
          <p:nvPr/>
        </p:nvPicPr>
        <p:blipFill>
          <a:blip r:embed="rId4" cstate="print"/>
          <a:srcRect/>
          <a:stretch>
            <a:fillRect/>
          </a:stretch>
        </p:blipFill>
        <p:spPr bwMode="auto">
          <a:xfrm>
            <a:off x="685800" y="3200400"/>
            <a:ext cx="1371600" cy="1033463"/>
          </a:xfrm>
          <a:prstGeom prst="rect">
            <a:avLst/>
          </a:prstGeom>
          <a:noFill/>
          <a:ln w="9525">
            <a:noFill/>
            <a:round/>
            <a:headEnd/>
            <a:tailEnd/>
          </a:ln>
          <a:effectLst/>
        </p:spPr>
      </p:pic>
      <p:pic>
        <p:nvPicPr>
          <p:cNvPr id="8" name="Picture 10"/>
          <p:cNvPicPr>
            <a:picLocks noChangeAspect="1" noChangeArrowheads="1"/>
          </p:cNvPicPr>
          <p:nvPr/>
        </p:nvPicPr>
        <p:blipFill>
          <a:blip r:embed="rId5" cstate="print"/>
          <a:srcRect/>
          <a:stretch>
            <a:fillRect/>
          </a:stretch>
        </p:blipFill>
        <p:spPr bwMode="auto">
          <a:xfrm>
            <a:off x="7239000" y="990600"/>
            <a:ext cx="1214598" cy="1676399"/>
          </a:xfrm>
          <a:prstGeom prst="rect">
            <a:avLst/>
          </a:prstGeom>
          <a:noFill/>
          <a:ln w="9525">
            <a:noFill/>
            <a:round/>
            <a:headEnd/>
            <a:tailEnd/>
          </a:ln>
          <a:effectLst/>
        </p:spPr>
      </p:pic>
      <p:sp>
        <p:nvSpPr>
          <p:cNvPr id="9" name="Text Box 11"/>
          <p:cNvSpPr txBox="1">
            <a:spLocks noChangeArrowheads="1"/>
          </p:cNvSpPr>
          <p:nvPr/>
        </p:nvSpPr>
        <p:spPr bwMode="auto">
          <a:xfrm>
            <a:off x="0" y="4038600"/>
            <a:ext cx="2840929" cy="646331"/>
          </a:xfrm>
          <a:prstGeom prst="rect">
            <a:avLst/>
          </a:prstGeom>
          <a:noFill/>
          <a:ln w="9525">
            <a:noFill/>
            <a:miter lim="800000"/>
            <a:headEnd/>
            <a:tailEnd/>
          </a:ln>
          <a:effectLst/>
        </p:spPr>
        <p:txBody>
          <a:bodyPr wrap="none">
            <a:spAutoFit/>
          </a:bodyPr>
          <a:lstStyle/>
          <a:p>
            <a:r>
              <a:rPr lang="en-US" dirty="0" smtClean="0"/>
              <a:t>(2) Data </a:t>
            </a:r>
            <a:r>
              <a:rPr lang="en-US" dirty="0"/>
              <a:t>entry</a:t>
            </a:r>
            <a:r>
              <a:rPr lang="en-US" dirty="0" smtClean="0"/>
              <a:t>, improvement</a:t>
            </a:r>
          </a:p>
          <a:p>
            <a:r>
              <a:rPr lang="en-US" dirty="0" smtClean="0"/>
              <a:t>TCN server</a:t>
            </a:r>
            <a:endParaRPr lang="en-US" dirty="0"/>
          </a:p>
        </p:txBody>
      </p:sp>
      <p:sp>
        <p:nvSpPr>
          <p:cNvPr id="10" name="Text Box 12"/>
          <p:cNvSpPr txBox="1">
            <a:spLocks noChangeArrowheads="1"/>
          </p:cNvSpPr>
          <p:nvPr/>
        </p:nvSpPr>
        <p:spPr bwMode="auto">
          <a:xfrm>
            <a:off x="7253354" y="2514600"/>
            <a:ext cx="1890646" cy="646331"/>
          </a:xfrm>
          <a:prstGeom prst="rect">
            <a:avLst/>
          </a:prstGeom>
          <a:noFill/>
          <a:ln w="9525">
            <a:noFill/>
            <a:miter lim="800000"/>
            <a:headEnd/>
            <a:tailEnd/>
          </a:ln>
          <a:effectLst/>
        </p:spPr>
        <p:txBody>
          <a:bodyPr wrap="none">
            <a:spAutoFit/>
          </a:bodyPr>
          <a:lstStyle/>
          <a:p>
            <a:r>
              <a:rPr lang="en-US" dirty="0"/>
              <a:t>Cloud </a:t>
            </a:r>
            <a:r>
              <a:rPr lang="en-US" dirty="0" smtClean="0"/>
              <a:t>providers</a:t>
            </a:r>
            <a:endParaRPr lang="en-US" dirty="0"/>
          </a:p>
          <a:p>
            <a:r>
              <a:rPr lang="en-US" dirty="0" smtClean="0"/>
              <a:t>(Amazon</a:t>
            </a:r>
            <a:r>
              <a:rPr lang="en-US" dirty="0"/>
              <a:t>, </a:t>
            </a:r>
            <a:r>
              <a:rPr lang="en-US" dirty="0" smtClean="0"/>
              <a:t>Azure…)</a:t>
            </a:r>
            <a:endParaRPr lang="en-US" dirty="0"/>
          </a:p>
        </p:txBody>
      </p:sp>
      <p:sp>
        <p:nvSpPr>
          <p:cNvPr id="11" name="Line 13"/>
          <p:cNvSpPr>
            <a:spLocks noChangeShapeType="1"/>
          </p:cNvSpPr>
          <p:nvPr/>
        </p:nvSpPr>
        <p:spPr bwMode="auto">
          <a:xfrm flipH="1" flipV="1">
            <a:off x="838200" y="2895600"/>
            <a:ext cx="152400" cy="609600"/>
          </a:xfrm>
          <a:prstGeom prst="line">
            <a:avLst/>
          </a:prstGeom>
          <a:noFill/>
          <a:ln w="9525">
            <a:solidFill>
              <a:schemeClr val="tx1"/>
            </a:solidFill>
            <a:prstDash val="dash"/>
            <a:round/>
            <a:headEnd/>
            <a:tailEnd/>
          </a:ln>
          <a:effectLst/>
        </p:spPr>
        <p:txBody>
          <a:bodyPr/>
          <a:lstStyle/>
          <a:p>
            <a:endParaRPr lang="en-US"/>
          </a:p>
        </p:txBody>
      </p:sp>
      <p:sp>
        <p:nvSpPr>
          <p:cNvPr id="12" name="Line 14"/>
          <p:cNvSpPr>
            <a:spLocks noChangeShapeType="1"/>
          </p:cNvSpPr>
          <p:nvPr/>
        </p:nvSpPr>
        <p:spPr bwMode="auto">
          <a:xfrm flipV="1">
            <a:off x="1524000" y="2895600"/>
            <a:ext cx="457200" cy="609600"/>
          </a:xfrm>
          <a:prstGeom prst="line">
            <a:avLst/>
          </a:prstGeom>
          <a:noFill/>
          <a:ln w="9525">
            <a:solidFill>
              <a:schemeClr val="tx1"/>
            </a:solidFill>
            <a:prstDash val="dash"/>
            <a:round/>
            <a:headEnd/>
            <a:tailEnd/>
          </a:ln>
          <a:effectLst/>
        </p:spPr>
        <p:txBody>
          <a:bodyPr/>
          <a:lstStyle/>
          <a:p>
            <a:endParaRPr lang="en-US"/>
          </a:p>
        </p:txBody>
      </p:sp>
      <p:pic>
        <p:nvPicPr>
          <p:cNvPr id="14" name="Picture 17"/>
          <p:cNvPicPr>
            <a:picLocks noChangeAspect="1" noChangeArrowheads="1"/>
          </p:cNvPicPr>
          <p:nvPr/>
        </p:nvPicPr>
        <p:blipFill>
          <a:blip r:embed="rId6" cstate="print"/>
          <a:srcRect/>
          <a:stretch>
            <a:fillRect/>
          </a:stretch>
        </p:blipFill>
        <p:spPr bwMode="auto">
          <a:xfrm>
            <a:off x="4343400" y="3505200"/>
            <a:ext cx="1104900" cy="1524000"/>
          </a:xfrm>
          <a:prstGeom prst="rect">
            <a:avLst/>
          </a:prstGeom>
          <a:noFill/>
          <a:ln w="9525">
            <a:noFill/>
            <a:round/>
            <a:headEnd/>
            <a:tailEnd/>
          </a:ln>
          <a:effectLst/>
        </p:spPr>
      </p:pic>
      <p:sp>
        <p:nvSpPr>
          <p:cNvPr id="19" name="Line 23"/>
          <p:cNvSpPr>
            <a:spLocks noChangeShapeType="1"/>
          </p:cNvSpPr>
          <p:nvPr/>
        </p:nvSpPr>
        <p:spPr bwMode="auto">
          <a:xfrm flipV="1">
            <a:off x="5410200" y="2438400"/>
            <a:ext cx="1981200" cy="1600200"/>
          </a:xfrm>
          <a:prstGeom prst="line">
            <a:avLst/>
          </a:prstGeom>
          <a:noFill/>
          <a:ln w="9525">
            <a:solidFill>
              <a:schemeClr val="tx1"/>
            </a:solidFill>
            <a:round/>
            <a:headEnd/>
            <a:tailEnd type="triangle" w="med" len="med"/>
          </a:ln>
          <a:effectLst/>
        </p:spPr>
        <p:txBody>
          <a:bodyPr/>
          <a:lstStyle/>
          <a:p>
            <a:endParaRPr lang="en-US"/>
          </a:p>
        </p:txBody>
      </p:sp>
      <p:pic>
        <p:nvPicPr>
          <p:cNvPr id="20" name="Picture 24"/>
          <p:cNvPicPr>
            <a:picLocks noChangeAspect="1" noChangeArrowheads="1"/>
          </p:cNvPicPr>
          <p:nvPr/>
        </p:nvPicPr>
        <p:blipFill>
          <a:blip r:embed="rId7" cstate="print"/>
          <a:srcRect/>
          <a:stretch>
            <a:fillRect/>
          </a:stretch>
        </p:blipFill>
        <p:spPr bwMode="auto">
          <a:xfrm>
            <a:off x="7086600" y="5181600"/>
            <a:ext cx="1066800" cy="995362"/>
          </a:xfrm>
          <a:prstGeom prst="rect">
            <a:avLst/>
          </a:prstGeom>
          <a:noFill/>
          <a:ln w="9525">
            <a:noFill/>
            <a:round/>
            <a:headEnd/>
            <a:tailEnd/>
          </a:ln>
          <a:effectLst/>
        </p:spPr>
      </p:pic>
      <p:sp>
        <p:nvSpPr>
          <p:cNvPr id="21" name="Line 25"/>
          <p:cNvSpPr>
            <a:spLocks noChangeShapeType="1"/>
          </p:cNvSpPr>
          <p:nvPr/>
        </p:nvSpPr>
        <p:spPr bwMode="auto">
          <a:xfrm flipH="1" flipV="1">
            <a:off x="5410200" y="4572000"/>
            <a:ext cx="1676400" cy="838200"/>
          </a:xfrm>
          <a:prstGeom prst="line">
            <a:avLst/>
          </a:prstGeom>
          <a:noFill/>
          <a:ln w="9525">
            <a:solidFill>
              <a:schemeClr val="tx1"/>
            </a:solidFill>
            <a:round/>
            <a:headEnd/>
            <a:tailEnd type="triangle" w="med" len="med"/>
          </a:ln>
          <a:effectLst/>
        </p:spPr>
        <p:txBody>
          <a:bodyPr/>
          <a:lstStyle/>
          <a:p>
            <a:endParaRPr lang="en-US"/>
          </a:p>
        </p:txBody>
      </p:sp>
      <p:sp>
        <p:nvSpPr>
          <p:cNvPr id="22" name="Text Box 26"/>
          <p:cNvSpPr txBox="1">
            <a:spLocks noChangeArrowheads="1"/>
          </p:cNvSpPr>
          <p:nvPr/>
        </p:nvSpPr>
        <p:spPr bwMode="auto">
          <a:xfrm rot="1548844">
            <a:off x="5990289" y="4808168"/>
            <a:ext cx="1123834" cy="369332"/>
          </a:xfrm>
          <a:prstGeom prst="rect">
            <a:avLst/>
          </a:prstGeom>
          <a:noFill/>
          <a:ln w="9525">
            <a:noFill/>
            <a:miter lim="800000"/>
            <a:headEnd/>
            <a:tailEnd/>
          </a:ln>
          <a:effectLst/>
        </p:spPr>
        <p:txBody>
          <a:bodyPr wrap="none">
            <a:spAutoFit/>
          </a:bodyPr>
          <a:lstStyle/>
          <a:p>
            <a:r>
              <a:rPr lang="en-US" dirty="0" smtClean="0"/>
              <a:t>(6) </a:t>
            </a:r>
            <a:r>
              <a:rPr lang="en-US" dirty="0"/>
              <a:t>Search</a:t>
            </a:r>
          </a:p>
        </p:txBody>
      </p:sp>
      <p:sp>
        <p:nvSpPr>
          <p:cNvPr id="23" name="Line 27"/>
          <p:cNvSpPr>
            <a:spLocks noChangeShapeType="1"/>
          </p:cNvSpPr>
          <p:nvPr/>
        </p:nvSpPr>
        <p:spPr bwMode="auto">
          <a:xfrm>
            <a:off x="2133600" y="2514600"/>
            <a:ext cx="2286000" cy="1600200"/>
          </a:xfrm>
          <a:prstGeom prst="line">
            <a:avLst/>
          </a:prstGeom>
          <a:noFill/>
          <a:ln w="9525">
            <a:solidFill>
              <a:schemeClr val="tx1"/>
            </a:solidFill>
            <a:round/>
            <a:headEnd/>
            <a:tailEnd type="triangle" w="med" len="med"/>
          </a:ln>
          <a:effectLst/>
        </p:spPr>
        <p:txBody>
          <a:bodyPr/>
          <a:lstStyle/>
          <a:p>
            <a:endParaRPr lang="en-US"/>
          </a:p>
        </p:txBody>
      </p:sp>
      <p:sp>
        <p:nvSpPr>
          <p:cNvPr id="24" name="Text Box 28"/>
          <p:cNvSpPr txBox="1">
            <a:spLocks noChangeArrowheads="1"/>
          </p:cNvSpPr>
          <p:nvPr/>
        </p:nvSpPr>
        <p:spPr bwMode="auto">
          <a:xfrm rot="2146929">
            <a:off x="1849766" y="2964299"/>
            <a:ext cx="2906650" cy="369332"/>
          </a:xfrm>
          <a:prstGeom prst="rect">
            <a:avLst/>
          </a:prstGeom>
          <a:noFill/>
          <a:ln w="9525">
            <a:noFill/>
            <a:miter lim="800000"/>
            <a:headEnd/>
            <a:tailEnd/>
          </a:ln>
          <a:effectLst/>
        </p:spPr>
        <p:txBody>
          <a:bodyPr wrap="square">
            <a:spAutoFit/>
          </a:bodyPr>
          <a:lstStyle/>
          <a:p>
            <a:r>
              <a:rPr lang="en-US" dirty="0" smtClean="0">
                <a:sym typeface="Wingdings"/>
              </a:rPr>
              <a:t>(3) </a:t>
            </a:r>
            <a:r>
              <a:rPr lang="en-US" dirty="0" smtClean="0"/>
              <a:t>Data ingested into </a:t>
            </a:r>
            <a:r>
              <a:rPr lang="en-US" dirty="0" err="1" smtClean="0"/>
              <a:t>iDigBio</a:t>
            </a:r>
            <a:endParaRPr lang="en-US" dirty="0"/>
          </a:p>
        </p:txBody>
      </p:sp>
      <p:sp>
        <p:nvSpPr>
          <p:cNvPr id="25" name="Text Box 29"/>
          <p:cNvSpPr txBox="1">
            <a:spLocks noChangeArrowheads="1"/>
          </p:cNvSpPr>
          <p:nvPr/>
        </p:nvSpPr>
        <p:spPr bwMode="auto">
          <a:xfrm rot="19347561">
            <a:off x="5086014" y="2904355"/>
            <a:ext cx="2475806" cy="369332"/>
          </a:xfrm>
          <a:prstGeom prst="rect">
            <a:avLst/>
          </a:prstGeom>
          <a:noFill/>
          <a:ln w="9525">
            <a:noFill/>
            <a:miter lim="800000"/>
            <a:headEnd/>
            <a:tailEnd/>
          </a:ln>
          <a:effectLst/>
        </p:spPr>
        <p:txBody>
          <a:bodyPr wrap="none">
            <a:spAutoFit/>
          </a:bodyPr>
          <a:lstStyle/>
          <a:p>
            <a:r>
              <a:rPr lang="en-US" dirty="0" smtClean="0"/>
              <a:t>(4b) Replication Services</a:t>
            </a:r>
            <a:endParaRPr lang="en-US" dirty="0"/>
          </a:p>
        </p:txBody>
      </p:sp>
      <p:sp>
        <p:nvSpPr>
          <p:cNvPr id="26" name="Line 30"/>
          <p:cNvSpPr>
            <a:spLocks noChangeShapeType="1"/>
          </p:cNvSpPr>
          <p:nvPr/>
        </p:nvSpPr>
        <p:spPr bwMode="auto">
          <a:xfrm flipH="1" flipV="1">
            <a:off x="5410200" y="4800600"/>
            <a:ext cx="1676400" cy="838200"/>
          </a:xfrm>
          <a:prstGeom prst="line">
            <a:avLst/>
          </a:prstGeom>
          <a:noFill/>
          <a:ln w="9525">
            <a:solidFill>
              <a:schemeClr val="tx1"/>
            </a:solidFill>
            <a:round/>
            <a:headEnd type="triangle" w="med" len="med"/>
            <a:tailEnd/>
          </a:ln>
          <a:effectLst/>
        </p:spPr>
        <p:txBody>
          <a:bodyPr/>
          <a:lstStyle/>
          <a:p>
            <a:endParaRPr lang="en-US"/>
          </a:p>
        </p:txBody>
      </p:sp>
      <p:sp>
        <p:nvSpPr>
          <p:cNvPr id="27" name="Text Box 31"/>
          <p:cNvSpPr txBox="1">
            <a:spLocks noChangeArrowheads="1"/>
          </p:cNvSpPr>
          <p:nvPr/>
        </p:nvSpPr>
        <p:spPr bwMode="auto">
          <a:xfrm rot="1613848">
            <a:off x="5348593" y="5179256"/>
            <a:ext cx="1677511" cy="369332"/>
          </a:xfrm>
          <a:prstGeom prst="rect">
            <a:avLst/>
          </a:prstGeom>
          <a:noFill/>
          <a:ln w="9525">
            <a:noFill/>
            <a:miter lim="800000"/>
            <a:headEnd/>
            <a:tailEnd/>
          </a:ln>
          <a:effectLst/>
        </p:spPr>
        <p:txBody>
          <a:bodyPr wrap="none">
            <a:spAutoFit/>
          </a:bodyPr>
          <a:lstStyle/>
          <a:p>
            <a:r>
              <a:rPr lang="en-US" dirty="0" smtClean="0"/>
              <a:t>(7) </a:t>
            </a:r>
            <a:r>
              <a:rPr lang="en-US" dirty="0"/>
              <a:t>Visualization</a:t>
            </a:r>
          </a:p>
        </p:txBody>
      </p:sp>
      <p:sp>
        <p:nvSpPr>
          <p:cNvPr id="28" name="Rectangle 32"/>
          <p:cNvSpPr>
            <a:spLocks noChangeArrowheads="1"/>
          </p:cNvSpPr>
          <p:nvPr/>
        </p:nvSpPr>
        <p:spPr bwMode="auto">
          <a:xfrm rot="-580633">
            <a:off x="990600" y="3352800"/>
            <a:ext cx="533400" cy="304800"/>
          </a:xfrm>
          <a:prstGeom prst="rect">
            <a:avLst/>
          </a:prstGeom>
          <a:solidFill>
            <a:srgbClr val="EAEAEA"/>
          </a:solidFill>
          <a:ln w="9525">
            <a:solidFill>
              <a:schemeClr val="tx1"/>
            </a:solidFill>
            <a:miter lim="800000"/>
            <a:headEnd/>
            <a:tailEnd/>
          </a:ln>
          <a:effectLst/>
        </p:spPr>
        <p:txBody>
          <a:bodyPr wrap="none" anchor="ctr"/>
          <a:lstStyle/>
          <a:p>
            <a:endParaRPr lang="en-US"/>
          </a:p>
        </p:txBody>
      </p:sp>
      <p:sp>
        <p:nvSpPr>
          <p:cNvPr id="29" name="Text Box 33"/>
          <p:cNvSpPr txBox="1">
            <a:spLocks noChangeArrowheads="1"/>
          </p:cNvSpPr>
          <p:nvPr/>
        </p:nvSpPr>
        <p:spPr bwMode="auto">
          <a:xfrm>
            <a:off x="3657600" y="2438400"/>
            <a:ext cx="1981200" cy="998538"/>
          </a:xfrm>
          <a:prstGeom prst="rect">
            <a:avLst/>
          </a:prstGeom>
          <a:noFill/>
          <a:ln w="9525">
            <a:noFill/>
            <a:round/>
            <a:headEnd/>
            <a:tailEnd/>
          </a:ln>
          <a:effectLst/>
        </p:spPr>
        <p:txBody>
          <a:bodyPr lIns="90000" tIns="73224" rIns="90000" bIns="45000"/>
          <a:lstStyle/>
          <a:p>
            <a:pPr algn="ctr"/>
            <a:r>
              <a:rPr lang="en-US" sz="3200" dirty="0" err="1" smtClean="0">
                <a:solidFill>
                  <a:schemeClr val="tx1">
                    <a:lumMod val="65000"/>
                    <a:lumOff val="35000"/>
                  </a:schemeClr>
                </a:solidFill>
              </a:rPr>
              <a:t>iDigBio</a:t>
            </a:r>
            <a:r>
              <a:rPr lang="en-US" sz="3200" dirty="0" smtClean="0">
                <a:solidFill>
                  <a:schemeClr val="tx1">
                    <a:lumMod val="65000"/>
                    <a:lumOff val="35000"/>
                  </a:schemeClr>
                </a:solidFill>
              </a:rPr>
              <a:t> Cloud</a:t>
            </a:r>
            <a:endParaRPr lang="en-US" dirty="0">
              <a:solidFill>
                <a:schemeClr val="tx1">
                  <a:lumMod val="65000"/>
                  <a:lumOff val="35000"/>
                </a:schemeClr>
              </a:solidFill>
            </a:endParaRPr>
          </a:p>
        </p:txBody>
      </p:sp>
      <p:sp>
        <p:nvSpPr>
          <p:cNvPr id="30" name="Line 34"/>
          <p:cNvSpPr>
            <a:spLocks noChangeShapeType="1"/>
          </p:cNvSpPr>
          <p:nvPr/>
        </p:nvSpPr>
        <p:spPr bwMode="auto">
          <a:xfrm>
            <a:off x="2133600" y="2819400"/>
            <a:ext cx="2209800" cy="1524000"/>
          </a:xfrm>
          <a:prstGeom prst="line">
            <a:avLst/>
          </a:prstGeom>
          <a:noFill/>
          <a:ln w="9525">
            <a:solidFill>
              <a:schemeClr val="tx1"/>
            </a:solidFill>
            <a:round/>
            <a:headEnd type="triangle"/>
            <a:tailEnd type="none" w="med" len="med"/>
          </a:ln>
          <a:effectLst/>
        </p:spPr>
        <p:txBody>
          <a:bodyPr/>
          <a:lstStyle/>
          <a:p>
            <a:endParaRPr lang="en-US"/>
          </a:p>
        </p:txBody>
      </p:sp>
      <p:sp>
        <p:nvSpPr>
          <p:cNvPr id="31" name="Text Box 35"/>
          <p:cNvSpPr txBox="1">
            <a:spLocks noChangeArrowheads="1"/>
          </p:cNvSpPr>
          <p:nvPr/>
        </p:nvSpPr>
        <p:spPr bwMode="auto">
          <a:xfrm rot="2017022">
            <a:off x="2011438" y="3480815"/>
            <a:ext cx="2163477" cy="646331"/>
          </a:xfrm>
          <a:prstGeom prst="rect">
            <a:avLst/>
          </a:prstGeom>
          <a:noFill/>
          <a:ln w="9525">
            <a:noFill/>
            <a:miter lim="800000"/>
            <a:headEnd/>
            <a:tailEnd/>
          </a:ln>
          <a:effectLst/>
        </p:spPr>
        <p:txBody>
          <a:bodyPr wrap="none">
            <a:spAutoFit/>
          </a:bodyPr>
          <a:lstStyle/>
          <a:p>
            <a:pPr marL="342900" indent="-342900" algn="ctr"/>
            <a:r>
              <a:rPr lang="en-US" dirty="0" smtClean="0">
                <a:sym typeface="Wingdings"/>
              </a:rPr>
              <a:t>(1) </a:t>
            </a:r>
            <a:r>
              <a:rPr lang="en-US" dirty="0" smtClean="0"/>
              <a:t>Download </a:t>
            </a:r>
            <a:r>
              <a:rPr lang="en-US" dirty="0" err="1" smtClean="0"/>
              <a:t>iDigBio</a:t>
            </a:r>
            <a:endParaRPr lang="en-US" dirty="0"/>
          </a:p>
          <a:p>
            <a:pPr marL="342900" indent="-342900" algn="ctr"/>
            <a:r>
              <a:rPr lang="en-US" dirty="0"/>
              <a:t>   appliance</a:t>
            </a:r>
          </a:p>
        </p:txBody>
      </p:sp>
      <p:pic>
        <p:nvPicPr>
          <p:cNvPr id="32" name="Picture 10"/>
          <p:cNvPicPr>
            <a:picLocks noChangeAspect="1" noChangeArrowheads="1"/>
          </p:cNvPicPr>
          <p:nvPr/>
        </p:nvPicPr>
        <p:blipFill>
          <a:blip r:embed="rId5" cstate="print"/>
          <a:srcRect/>
          <a:stretch>
            <a:fillRect/>
          </a:stretch>
        </p:blipFill>
        <p:spPr bwMode="auto">
          <a:xfrm>
            <a:off x="1143000" y="4953000"/>
            <a:ext cx="1143000" cy="1577578"/>
          </a:xfrm>
          <a:prstGeom prst="rect">
            <a:avLst/>
          </a:prstGeom>
          <a:noFill/>
          <a:ln w="9525">
            <a:noFill/>
            <a:round/>
            <a:headEnd/>
            <a:tailEnd/>
          </a:ln>
          <a:effectLst/>
        </p:spPr>
      </p:pic>
      <p:sp>
        <p:nvSpPr>
          <p:cNvPr id="33" name="Text Box 18"/>
          <p:cNvSpPr txBox="1">
            <a:spLocks noChangeArrowheads="1"/>
          </p:cNvSpPr>
          <p:nvPr/>
        </p:nvSpPr>
        <p:spPr bwMode="auto">
          <a:xfrm>
            <a:off x="0" y="6019800"/>
            <a:ext cx="1306063" cy="646331"/>
          </a:xfrm>
          <a:prstGeom prst="rect">
            <a:avLst/>
          </a:prstGeom>
          <a:noFill/>
          <a:ln w="9525">
            <a:noFill/>
            <a:miter lim="800000"/>
            <a:headEnd/>
            <a:tailEnd/>
          </a:ln>
          <a:effectLst/>
        </p:spPr>
        <p:txBody>
          <a:bodyPr wrap="none">
            <a:spAutoFit/>
          </a:bodyPr>
          <a:lstStyle/>
          <a:p>
            <a:r>
              <a:rPr lang="en-US" dirty="0" smtClean="0"/>
              <a:t>Global </a:t>
            </a:r>
          </a:p>
          <a:p>
            <a:r>
              <a:rPr lang="en-US" dirty="0" smtClean="0"/>
              <a:t>Aggregators</a:t>
            </a:r>
            <a:endParaRPr lang="en-US" dirty="0"/>
          </a:p>
        </p:txBody>
      </p:sp>
      <p:sp>
        <p:nvSpPr>
          <p:cNvPr id="34" name="Line 27"/>
          <p:cNvSpPr>
            <a:spLocks noChangeShapeType="1"/>
          </p:cNvSpPr>
          <p:nvPr/>
        </p:nvSpPr>
        <p:spPr bwMode="auto">
          <a:xfrm flipH="1">
            <a:off x="2286000" y="4648200"/>
            <a:ext cx="2133600" cy="914400"/>
          </a:xfrm>
          <a:prstGeom prst="line">
            <a:avLst/>
          </a:prstGeom>
          <a:noFill/>
          <a:ln w="9525">
            <a:solidFill>
              <a:schemeClr val="tx1"/>
            </a:solidFill>
            <a:round/>
            <a:headEnd/>
            <a:tailEnd type="triangle" w="med" len="med"/>
          </a:ln>
          <a:effectLst/>
        </p:spPr>
        <p:txBody>
          <a:bodyPr/>
          <a:lstStyle/>
          <a:p>
            <a:endParaRPr lang="en-US"/>
          </a:p>
        </p:txBody>
      </p:sp>
      <p:sp>
        <p:nvSpPr>
          <p:cNvPr id="35" name="Text Box 21"/>
          <p:cNvSpPr txBox="1">
            <a:spLocks noChangeArrowheads="1"/>
          </p:cNvSpPr>
          <p:nvPr/>
        </p:nvSpPr>
        <p:spPr bwMode="auto">
          <a:xfrm rot="20187541">
            <a:off x="2394034" y="5106663"/>
            <a:ext cx="2061655" cy="369332"/>
          </a:xfrm>
          <a:prstGeom prst="rect">
            <a:avLst/>
          </a:prstGeom>
          <a:noFill/>
          <a:ln w="9525">
            <a:noFill/>
            <a:miter lim="800000"/>
            <a:headEnd/>
            <a:tailEnd/>
          </a:ln>
          <a:effectLst/>
        </p:spPr>
        <p:txBody>
          <a:bodyPr wrap="none">
            <a:spAutoFit/>
          </a:bodyPr>
          <a:lstStyle/>
          <a:p>
            <a:r>
              <a:rPr lang="en-US" dirty="0" smtClean="0"/>
              <a:t>(4a) Data publishing</a:t>
            </a:r>
            <a:endParaRPr lang="en-US" dirty="0"/>
          </a:p>
        </p:txBody>
      </p:sp>
      <p:sp>
        <p:nvSpPr>
          <p:cNvPr id="36" name="Text Box 18"/>
          <p:cNvSpPr txBox="1">
            <a:spLocks noChangeArrowheads="1"/>
          </p:cNvSpPr>
          <p:nvPr/>
        </p:nvSpPr>
        <p:spPr bwMode="auto">
          <a:xfrm>
            <a:off x="7772400" y="6019800"/>
            <a:ext cx="1580924" cy="646331"/>
          </a:xfrm>
          <a:prstGeom prst="rect">
            <a:avLst/>
          </a:prstGeom>
          <a:noFill/>
          <a:ln w="9525">
            <a:noFill/>
            <a:miter lim="800000"/>
            <a:headEnd/>
            <a:tailEnd/>
          </a:ln>
          <a:effectLst/>
        </p:spPr>
        <p:txBody>
          <a:bodyPr wrap="square">
            <a:spAutoFit/>
          </a:bodyPr>
          <a:lstStyle/>
          <a:p>
            <a:r>
              <a:rPr lang="en-US" dirty="0" smtClean="0"/>
              <a:t>Domain Data Consumer</a:t>
            </a:r>
            <a:endParaRPr lang="en-US" dirty="0"/>
          </a:p>
        </p:txBody>
      </p:sp>
      <p:sp>
        <p:nvSpPr>
          <p:cNvPr id="38" name="Line 30"/>
          <p:cNvSpPr>
            <a:spLocks noChangeShapeType="1"/>
          </p:cNvSpPr>
          <p:nvPr/>
        </p:nvSpPr>
        <p:spPr bwMode="auto">
          <a:xfrm flipH="1" flipV="1">
            <a:off x="5410200" y="4267200"/>
            <a:ext cx="1981200" cy="990600"/>
          </a:xfrm>
          <a:prstGeom prst="line">
            <a:avLst/>
          </a:prstGeom>
          <a:noFill/>
          <a:ln w="9525">
            <a:solidFill>
              <a:schemeClr val="tx1"/>
            </a:solidFill>
            <a:round/>
            <a:headEnd type="triangle" w="med" len="med"/>
            <a:tailEnd/>
          </a:ln>
          <a:effectLst/>
        </p:spPr>
        <p:txBody>
          <a:bodyPr/>
          <a:lstStyle/>
          <a:p>
            <a:endParaRPr lang="en-US"/>
          </a:p>
        </p:txBody>
      </p:sp>
      <p:sp>
        <p:nvSpPr>
          <p:cNvPr id="39" name="Text Box 26"/>
          <p:cNvSpPr txBox="1">
            <a:spLocks noChangeArrowheads="1"/>
          </p:cNvSpPr>
          <p:nvPr/>
        </p:nvSpPr>
        <p:spPr bwMode="auto">
          <a:xfrm rot="1548844">
            <a:off x="5266537" y="4201310"/>
            <a:ext cx="2645333" cy="646331"/>
          </a:xfrm>
          <a:prstGeom prst="rect">
            <a:avLst/>
          </a:prstGeom>
          <a:noFill/>
          <a:ln w="9525">
            <a:noFill/>
            <a:miter lim="800000"/>
            <a:headEnd/>
            <a:tailEnd/>
          </a:ln>
          <a:effectLst/>
        </p:spPr>
        <p:txBody>
          <a:bodyPr wrap="square">
            <a:spAutoFit/>
          </a:bodyPr>
          <a:lstStyle/>
          <a:p>
            <a:pPr algn="ctr"/>
            <a:r>
              <a:rPr lang="en-US" dirty="0" smtClean="0"/>
              <a:t>(5</a:t>
            </a:r>
            <a:r>
              <a:rPr lang="en-US" dirty="0"/>
              <a:t>) </a:t>
            </a:r>
            <a:r>
              <a:rPr lang="en-US" dirty="0" smtClean="0"/>
              <a:t>Download analysis appliance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ipe(down)">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animEffect transition="in" filter="fade">
                                      <p:cBhvr>
                                        <p:cTn id="15" dur="2000"/>
                                        <p:tgtEl>
                                          <p:spTgt spid="2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5">
                                            <p:txEl>
                                              <p:pRg st="0" end="0"/>
                                            </p:txEl>
                                          </p:spTgt>
                                        </p:tgtEl>
                                        <p:attrNameLst>
                                          <p:attrName>style.visibility</p:attrName>
                                        </p:attrNameLst>
                                      </p:cBhvr>
                                      <p:to>
                                        <p:strVal val="visible"/>
                                      </p:to>
                                    </p:set>
                                    <p:animEffect transition="in" filter="fade">
                                      <p:cBhvr>
                                        <p:cTn id="20" dur="2000"/>
                                        <p:tgtEl>
                                          <p:spTgt spid="25">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5">
                                            <p:txEl>
                                              <p:pRg st="0" end="0"/>
                                            </p:txEl>
                                          </p:spTgt>
                                        </p:tgtEl>
                                        <p:attrNameLst>
                                          <p:attrName>style.visibility</p:attrName>
                                        </p:attrNameLst>
                                      </p:cBhvr>
                                      <p:to>
                                        <p:strVal val="visible"/>
                                      </p:to>
                                    </p:set>
                                    <p:animEffect transition="in" filter="fade">
                                      <p:cBhvr>
                                        <p:cTn id="23" dur="2000"/>
                                        <p:tgtEl>
                                          <p:spTgt spid="3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9">
                                            <p:txEl>
                                              <p:pRg st="0" end="0"/>
                                            </p:txEl>
                                          </p:spTgt>
                                        </p:tgtEl>
                                        <p:attrNameLst>
                                          <p:attrName>style.visibility</p:attrName>
                                        </p:attrNameLst>
                                      </p:cBhvr>
                                      <p:to>
                                        <p:strVal val="visible"/>
                                      </p:to>
                                    </p:set>
                                    <p:animEffect transition="in" filter="fade">
                                      <p:cBhvr>
                                        <p:cTn id="28" dur="2000"/>
                                        <p:tgtEl>
                                          <p:spTgt spid="3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2">
                                            <p:txEl>
                                              <p:pRg st="0" end="0"/>
                                            </p:txEl>
                                          </p:spTgt>
                                        </p:tgtEl>
                                        <p:attrNameLst>
                                          <p:attrName>style.visibility</p:attrName>
                                        </p:attrNameLst>
                                      </p:cBhvr>
                                      <p:to>
                                        <p:strVal val="visible"/>
                                      </p:to>
                                    </p:set>
                                    <p:animEffect transition="in" filter="fade">
                                      <p:cBhvr>
                                        <p:cTn id="33" dur="2000"/>
                                        <p:tgtEl>
                                          <p:spTgt spid="2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7">
                                            <p:txEl>
                                              <p:pRg st="0" end="0"/>
                                            </p:txEl>
                                          </p:spTgt>
                                        </p:tgtEl>
                                        <p:attrNameLst>
                                          <p:attrName>style.visibility</p:attrName>
                                        </p:attrNameLst>
                                      </p:cBhvr>
                                      <p:to>
                                        <p:strVal val="visible"/>
                                      </p:to>
                                    </p:set>
                                    <p:animEffect transition="in" filter="fade">
                                      <p:cBhvr>
                                        <p:cTn id="38" dur="20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22" grpId="0" build="allAtOnce"/>
      <p:bldP spid="24" grpId="0" build="allAtOnce"/>
      <p:bldP spid="25" grpId="0" build="allAtOnce"/>
      <p:bldP spid="27" grpId="0" build="allAtOnce"/>
      <p:bldP spid="35" grpId="0" build="allAtOnce"/>
      <p:bldP spid="3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iDigBio Cloud Internal Architecture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Can 4"/>
          <p:cNvSpPr/>
          <p:nvPr/>
        </p:nvSpPr>
        <p:spPr>
          <a:xfrm>
            <a:off x="3048000" y="4572000"/>
            <a:ext cx="1371600" cy="1143000"/>
          </a:xfrm>
          <a:prstGeom prst="ca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Object store</a:t>
            </a:r>
          </a:p>
        </p:txBody>
      </p:sp>
      <p:sp>
        <p:nvSpPr>
          <p:cNvPr id="6" name="Can 5"/>
          <p:cNvSpPr/>
          <p:nvPr/>
        </p:nvSpPr>
        <p:spPr>
          <a:xfrm>
            <a:off x="4753428" y="4673598"/>
            <a:ext cx="1371600" cy="1143000"/>
          </a:xfrm>
          <a:prstGeom prst="can">
            <a:avLst>
              <a:gd name="adj" fmla="val 3216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Database</a:t>
            </a:r>
          </a:p>
        </p:txBody>
      </p:sp>
      <p:sp>
        <p:nvSpPr>
          <p:cNvPr id="7" name="Rounded Rectangle 6"/>
          <p:cNvSpPr/>
          <p:nvPr/>
        </p:nvSpPr>
        <p:spPr>
          <a:xfrm>
            <a:off x="3352800" y="2971800"/>
            <a:ext cx="1600200"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t>iDigBio</a:t>
            </a:r>
            <a:r>
              <a:rPr lang="en-US" dirty="0" smtClean="0"/>
              <a:t> Collections Management</a:t>
            </a:r>
            <a:endParaRPr lang="en-US" dirty="0"/>
          </a:p>
        </p:txBody>
      </p:sp>
      <p:sp>
        <p:nvSpPr>
          <p:cNvPr id="8" name="TextBox 7"/>
          <p:cNvSpPr txBox="1"/>
          <p:nvPr/>
        </p:nvSpPr>
        <p:spPr>
          <a:xfrm>
            <a:off x="3276600" y="5715000"/>
            <a:ext cx="782587" cy="369332"/>
          </a:xfrm>
          <a:prstGeom prst="rect">
            <a:avLst/>
          </a:prstGeom>
          <a:noFill/>
        </p:spPr>
        <p:txBody>
          <a:bodyPr wrap="none" rtlCol="0">
            <a:spAutoFit/>
          </a:bodyPr>
          <a:lstStyle/>
          <a:p>
            <a:r>
              <a:rPr lang="en-US" dirty="0" smtClean="0"/>
              <a:t>Media</a:t>
            </a:r>
            <a:endParaRPr lang="en-US" dirty="0"/>
          </a:p>
        </p:txBody>
      </p:sp>
      <p:sp>
        <p:nvSpPr>
          <p:cNvPr id="9" name="TextBox 8"/>
          <p:cNvSpPr txBox="1"/>
          <p:nvPr/>
        </p:nvSpPr>
        <p:spPr>
          <a:xfrm>
            <a:off x="4662714" y="5773056"/>
            <a:ext cx="1621470" cy="369332"/>
          </a:xfrm>
          <a:prstGeom prst="rect">
            <a:avLst/>
          </a:prstGeom>
          <a:noFill/>
        </p:spPr>
        <p:txBody>
          <a:bodyPr wrap="none" rtlCol="0">
            <a:spAutoFit/>
          </a:bodyPr>
          <a:lstStyle/>
          <a:p>
            <a:r>
              <a:rPr lang="en-US" dirty="0" smtClean="0"/>
              <a:t>Data/Metadata</a:t>
            </a:r>
            <a:endParaRPr lang="en-US" dirty="0"/>
          </a:p>
        </p:txBody>
      </p:sp>
      <p:sp>
        <p:nvSpPr>
          <p:cNvPr id="10" name="Rectangle 9"/>
          <p:cNvSpPr/>
          <p:nvPr/>
        </p:nvSpPr>
        <p:spPr>
          <a:xfrm>
            <a:off x="838200" y="4724400"/>
            <a:ext cx="19050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Compute </a:t>
            </a:r>
            <a:endParaRPr lang="en-US" dirty="0"/>
          </a:p>
        </p:txBody>
      </p:sp>
      <p:sp>
        <p:nvSpPr>
          <p:cNvPr id="11" name="TextBox 10"/>
          <p:cNvSpPr txBox="1"/>
          <p:nvPr/>
        </p:nvSpPr>
        <p:spPr>
          <a:xfrm>
            <a:off x="6629400" y="2362200"/>
            <a:ext cx="2057400" cy="1200329"/>
          </a:xfrm>
          <a:prstGeom prst="rect">
            <a:avLst/>
          </a:prstGeom>
          <a:noFill/>
        </p:spPr>
        <p:txBody>
          <a:bodyPr wrap="square" rtlCol="0">
            <a:spAutoFit/>
          </a:bodyPr>
          <a:lstStyle/>
          <a:p>
            <a:r>
              <a:rPr lang="en-US" dirty="0" smtClean="0"/>
              <a:t>API/XML Consumer</a:t>
            </a:r>
          </a:p>
          <a:p>
            <a:r>
              <a:rPr lang="en-US" dirty="0" smtClean="0"/>
              <a:t>GBIF</a:t>
            </a:r>
          </a:p>
          <a:p>
            <a:r>
              <a:rPr lang="en-US" dirty="0" err="1" smtClean="0"/>
              <a:t>Morphbank</a:t>
            </a:r>
            <a:endParaRPr lang="en-US" dirty="0" smtClean="0"/>
          </a:p>
          <a:p>
            <a:r>
              <a:rPr lang="en-US" dirty="0" smtClean="0"/>
              <a:t>…</a:t>
            </a:r>
            <a:endParaRPr lang="en-US" dirty="0"/>
          </a:p>
        </p:txBody>
      </p:sp>
      <p:cxnSp>
        <p:nvCxnSpPr>
          <p:cNvPr id="13" name="Straight Arrow Connector 12"/>
          <p:cNvCxnSpPr/>
          <p:nvPr/>
        </p:nvCxnSpPr>
        <p:spPr>
          <a:xfrm flipV="1">
            <a:off x="5069112" y="2471058"/>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438400" y="1676400"/>
            <a:ext cx="2895600" cy="923330"/>
          </a:xfrm>
          <a:prstGeom prst="rect">
            <a:avLst/>
          </a:prstGeom>
          <a:noFill/>
        </p:spPr>
        <p:txBody>
          <a:bodyPr wrap="square" rtlCol="0">
            <a:spAutoFit/>
          </a:bodyPr>
          <a:lstStyle/>
          <a:p>
            <a:r>
              <a:rPr lang="en-US" dirty="0" smtClean="0"/>
              <a:t>Specimen-record objects</a:t>
            </a:r>
          </a:p>
          <a:p>
            <a:r>
              <a:rPr lang="en-US" dirty="0" smtClean="0"/>
              <a:t>Specimen-image objects</a:t>
            </a:r>
          </a:p>
          <a:p>
            <a:endParaRPr lang="en-US" dirty="0"/>
          </a:p>
        </p:txBody>
      </p:sp>
      <p:cxnSp>
        <p:nvCxnSpPr>
          <p:cNvPr id="16" name="Straight Arrow Connector 15"/>
          <p:cNvCxnSpPr>
            <a:stCxn id="7" idx="2"/>
            <a:endCxn id="5" idx="1"/>
          </p:cNvCxnSpPr>
          <p:nvPr/>
        </p:nvCxnSpPr>
        <p:spPr>
          <a:xfrm flipH="1">
            <a:off x="3733800" y="3886200"/>
            <a:ext cx="4191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2"/>
            <a:endCxn id="6" idx="1"/>
          </p:cNvCxnSpPr>
          <p:nvPr/>
        </p:nvCxnSpPr>
        <p:spPr>
          <a:xfrm>
            <a:off x="4152900" y="3886200"/>
            <a:ext cx="1286328" cy="787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242458" y="2333172"/>
            <a:ext cx="10668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105400" y="2438400"/>
            <a:ext cx="864339" cy="369332"/>
          </a:xfrm>
          <a:prstGeom prst="rect">
            <a:avLst/>
          </a:prstGeom>
          <a:noFill/>
        </p:spPr>
        <p:txBody>
          <a:bodyPr wrap="none" rtlCol="0">
            <a:spAutoFit/>
          </a:bodyPr>
          <a:lstStyle/>
          <a:p>
            <a:r>
              <a:rPr lang="en-US" dirty="0" smtClean="0"/>
              <a:t>Publish</a:t>
            </a:r>
            <a:endParaRPr lang="en-US" dirty="0"/>
          </a:p>
        </p:txBody>
      </p:sp>
      <p:cxnSp>
        <p:nvCxnSpPr>
          <p:cNvPr id="25" name="Straight Arrow Connector 24"/>
          <p:cNvCxnSpPr/>
          <p:nvPr/>
        </p:nvCxnSpPr>
        <p:spPr>
          <a:xfrm flipH="1" flipV="1">
            <a:off x="1905000" y="2438400"/>
            <a:ext cx="13716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14400" y="2505670"/>
            <a:ext cx="1376467" cy="923330"/>
          </a:xfrm>
          <a:prstGeom prst="rect">
            <a:avLst/>
          </a:prstGeom>
          <a:noFill/>
        </p:spPr>
        <p:txBody>
          <a:bodyPr wrap="none" rtlCol="0">
            <a:spAutoFit/>
          </a:bodyPr>
          <a:lstStyle/>
          <a:p>
            <a:r>
              <a:rPr lang="en-US" dirty="0" smtClean="0"/>
              <a:t>Comment</a:t>
            </a:r>
          </a:p>
          <a:p>
            <a:r>
              <a:rPr lang="en-US" dirty="0" smtClean="0"/>
              <a:t>Updates</a:t>
            </a:r>
          </a:p>
          <a:p>
            <a:r>
              <a:rPr lang="en-US" dirty="0" smtClean="0"/>
              <a:t>Notifications</a:t>
            </a:r>
            <a:endParaRPr lang="en-US" dirty="0"/>
          </a:p>
        </p:txBody>
      </p:sp>
      <p:cxnSp>
        <p:nvCxnSpPr>
          <p:cNvPr id="24" name="Straight Arrow Connector 23"/>
          <p:cNvCxnSpPr>
            <a:stCxn id="7" idx="2"/>
            <a:endCxn id="10" idx="0"/>
          </p:cNvCxnSpPr>
          <p:nvPr/>
        </p:nvCxnSpPr>
        <p:spPr>
          <a:xfrm flipH="1">
            <a:off x="1790700" y="3886200"/>
            <a:ext cx="23622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ounded Rectangle 29"/>
          <p:cNvSpPr/>
          <p:nvPr/>
        </p:nvSpPr>
        <p:spPr>
          <a:xfrm>
            <a:off x="838200" y="1676400"/>
            <a:ext cx="1524000" cy="60960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Domain Data Producers</a:t>
            </a:r>
            <a:endParaRPr lang="en-US" dirty="0"/>
          </a:p>
        </p:txBody>
      </p:sp>
      <p:sp>
        <p:nvSpPr>
          <p:cNvPr id="32" name="Rounded Rectangle 31"/>
          <p:cNvSpPr/>
          <p:nvPr/>
        </p:nvSpPr>
        <p:spPr>
          <a:xfrm>
            <a:off x="5410200" y="1676400"/>
            <a:ext cx="1905000" cy="609600"/>
          </a:xfrm>
          <a:prstGeom prst="round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National/Global Data Aggregators</a:t>
            </a:r>
            <a:endParaRPr lang="en-US" dirty="0"/>
          </a:p>
        </p:txBody>
      </p:sp>
      <p:sp>
        <p:nvSpPr>
          <p:cNvPr id="36" name="TextBox 35"/>
          <p:cNvSpPr txBox="1"/>
          <p:nvPr/>
        </p:nvSpPr>
        <p:spPr>
          <a:xfrm>
            <a:off x="990600" y="5486400"/>
            <a:ext cx="1600200" cy="646331"/>
          </a:xfrm>
          <a:prstGeom prst="rect">
            <a:avLst/>
          </a:prstGeom>
          <a:noFill/>
        </p:spPr>
        <p:txBody>
          <a:bodyPr wrap="square" rtlCol="0">
            <a:spAutoFit/>
          </a:bodyPr>
          <a:lstStyle/>
          <a:p>
            <a:pPr algn="ctr"/>
            <a:r>
              <a:rPr lang="en-US" dirty="0" smtClean="0"/>
              <a:t>Data Intensive Processing</a:t>
            </a:r>
            <a:endParaRPr lang="en-US" dirty="0"/>
          </a:p>
        </p:txBody>
      </p:sp>
      <p:sp>
        <p:nvSpPr>
          <p:cNvPr id="27" name="Oval 26"/>
          <p:cNvSpPr/>
          <p:nvPr/>
        </p:nvSpPr>
        <p:spPr>
          <a:xfrm>
            <a:off x="381000" y="2819400"/>
            <a:ext cx="7924800" cy="3886200"/>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6324600" y="4572000"/>
            <a:ext cx="1896545" cy="923330"/>
          </a:xfrm>
          <a:prstGeom prst="rect">
            <a:avLst/>
          </a:prstGeom>
          <a:noFill/>
        </p:spPr>
        <p:txBody>
          <a:bodyPr wrap="none" rtlCol="0">
            <a:spAutoFit/>
          </a:bodyPr>
          <a:lstStyle/>
          <a:p>
            <a:r>
              <a:rPr lang="en-US" dirty="0" smtClean="0"/>
              <a:t>Initial deployment</a:t>
            </a:r>
          </a:p>
          <a:p>
            <a:r>
              <a:rPr lang="en-US" dirty="0" smtClean="0"/>
              <a:t>on UF ACIS</a:t>
            </a:r>
          </a:p>
          <a:p>
            <a:r>
              <a:rPr lang="en-US" dirty="0" smtClean="0"/>
              <a:t>resources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err="1" smtClean="0"/>
              <a:t>iDigBio</a:t>
            </a:r>
            <a:r>
              <a:rPr lang="en-US" dirty="0" smtClean="0"/>
              <a:t> cloud </a:t>
            </a:r>
          </a:p>
          <a:p>
            <a:pPr lvl="1"/>
            <a:r>
              <a:rPr lang="en-US" dirty="0" smtClean="0"/>
              <a:t>Service-oriented standards-based </a:t>
            </a:r>
            <a:r>
              <a:rPr lang="en-US" dirty="0" err="1" smtClean="0"/>
              <a:t>cyberinfrastructure</a:t>
            </a:r>
            <a:r>
              <a:rPr lang="en-US" dirty="0" smtClean="0"/>
              <a:t> focused on the ADBC community</a:t>
            </a:r>
            <a:r>
              <a:rPr lang="en-US" dirty="0" smtClean="0">
                <a:solidFill>
                  <a:srgbClr val="FF0000"/>
                </a:solidFill>
              </a:rPr>
              <a:t> </a:t>
            </a:r>
            <a:r>
              <a:rPr lang="en-US" dirty="0" smtClean="0"/>
              <a:t>needs</a:t>
            </a:r>
          </a:p>
          <a:p>
            <a:pPr lvl="1"/>
            <a:r>
              <a:rPr lang="en-US" dirty="0" smtClean="0"/>
              <a:t>Scalable data management and information processing solutions using standard interfaces</a:t>
            </a:r>
          </a:p>
          <a:p>
            <a:r>
              <a:rPr lang="en-US" dirty="0" smtClean="0"/>
              <a:t>Toolboxes as appliances</a:t>
            </a:r>
          </a:p>
          <a:p>
            <a:pPr lvl="1"/>
            <a:r>
              <a:rPr lang="en-US" dirty="0" smtClean="0"/>
              <a:t>Evolving collection of community-selected tools</a:t>
            </a:r>
          </a:p>
          <a:p>
            <a:pPr lvl="1"/>
            <a:r>
              <a:rPr lang="en-US" dirty="0" smtClean="0"/>
              <a:t>Built-in interfaces for effortless </a:t>
            </a:r>
            <a:r>
              <a:rPr lang="en-US" dirty="0" err="1" smtClean="0"/>
              <a:t>iDigBio</a:t>
            </a:r>
            <a:r>
              <a:rPr lang="en-US" dirty="0" smtClean="0"/>
              <a:t> integration</a:t>
            </a:r>
          </a:p>
          <a:p>
            <a:pPr lvl="1"/>
            <a:r>
              <a:rPr lang="en-US" dirty="0" smtClean="0"/>
              <a:t>Embedded best practices in </a:t>
            </a:r>
            <a:r>
              <a:rPr lang="en-US" dirty="0" err="1" smtClean="0"/>
              <a:t>biocollections</a:t>
            </a:r>
            <a:r>
              <a:rPr lang="en-US" dirty="0" smtClean="0"/>
              <a:t> work</a:t>
            </a:r>
          </a:p>
          <a:p>
            <a:r>
              <a:rPr lang="en-US" dirty="0" smtClean="0"/>
              <a:t>Feedback and suggestions welcome</a:t>
            </a:r>
          </a:p>
          <a:p>
            <a:pPr lvl="1"/>
            <a:r>
              <a:rPr lang="en-US" dirty="0" smtClean="0">
                <a:hlinkClick r:id="rId2"/>
              </a:rPr>
              <a:t>fortes@ufl.edu</a:t>
            </a:r>
            <a:endParaRPr lang="en-US" dirty="0" smtClean="0"/>
          </a:p>
          <a:p>
            <a:pPr lvl="1"/>
            <a:r>
              <a:rPr lang="en-US" dirty="0" smtClean="0"/>
              <a:t>“Contacts” at idigbio.org </a:t>
            </a:r>
          </a:p>
          <a:p>
            <a:pPr lv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lnSpcReduction="10000"/>
          </a:bodyPr>
          <a:lstStyle/>
          <a:p>
            <a:r>
              <a:rPr lang="en-US" dirty="0" smtClean="0"/>
              <a:t>National Science Foundation</a:t>
            </a:r>
          </a:p>
          <a:p>
            <a:pPr lvl="1"/>
            <a:r>
              <a:rPr lang="en-US" dirty="0" smtClean="0"/>
              <a:t>Judith Skog and Anne Maglia</a:t>
            </a:r>
          </a:p>
          <a:p>
            <a:pPr>
              <a:buNone/>
            </a:pPr>
            <a:endParaRPr lang="en-US" dirty="0" smtClean="0"/>
          </a:p>
          <a:p>
            <a:r>
              <a:rPr lang="en-US" dirty="0" smtClean="0"/>
              <a:t>University of Florida</a:t>
            </a:r>
          </a:p>
          <a:p>
            <a:pPr lvl="1"/>
            <a:r>
              <a:rPr lang="en-US" dirty="0" smtClean="0"/>
              <a:t>Larry Page, Pamela Soltis, Bruce McFadden, Renato Figueiredo, Reed Beaman, Nico </a:t>
            </a:r>
            <a:r>
              <a:rPr lang="en-US" dirty="0" err="1" smtClean="0"/>
              <a:t>Celinese</a:t>
            </a:r>
            <a:r>
              <a:rPr lang="en-US" dirty="0" smtClean="0"/>
              <a:t>, Andrea Matsunaga, Alex Thompson, Matthew Collins, Jason Grabon, Shari Ellis, Kevin Love, Jason Grabon, Betty </a:t>
            </a:r>
            <a:r>
              <a:rPr lang="en-US" dirty="0" err="1" smtClean="0"/>
              <a:t>Dunckel</a:t>
            </a:r>
            <a:r>
              <a:rPr lang="en-US" dirty="0" smtClean="0"/>
              <a:t>, Kate Rachwal, Cathleen Bester …</a:t>
            </a:r>
          </a:p>
          <a:p>
            <a:endParaRPr lang="en-US" dirty="0" smtClean="0"/>
          </a:p>
          <a:p>
            <a:r>
              <a:rPr lang="en-US" dirty="0" smtClean="0"/>
              <a:t>Florida State University</a:t>
            </a:r>
          </a:p>
          <a:p>
            <a:pPr lvl="1"/>
            <a:r>
              <a:rPr lang="en-US" dirty="0" smtClean="0"/>
              <a:t>Greg Riccardi, Austin Mast,  Casey McLaughlin, Deb Paul, Guillaume Jimenez, Gil Nelson …</a:t>
            </a:r>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pic>
        <p:nvPicPr>
          <p:cNvPr id="5" name="Picture 23" descr="nsfc.jpg"/>
          <p:cNvPicPr>
            <a:picLocks noChangeAspect="1"/>
          </p:cNvPicPr>
          <p:nvPr/>
        </p:nvPicPr>
        <p:blipFill>
          <a:blip r:embed="rId2" cstate="print"/>
          <a:srcRect/>
          <a:stretch>
            <a:fillRect/>
          </a:stretch>
        </p:blipFill>
        <p:spPr bwMode="auto">
          <a:xfrm>
            <a:off x="5257800" y="1219200"/>
            <a:ext cx="7620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How </a:t>
            </a:r>
            <a:r>
              <a:rPr lang="en-US" sz="3600" dirty="0" err="1" smtClean="0"/>
              <a:t>iDigBio</a:t>
            </a:r>
            <a:r>
              <a:rPr lang="en-US" sz="3600" dirty="0" smtClean="0"/>
              <a:t> differs from other aggregators</a:t>
            </a:r>
            <a:endParaRPr lang="en-US" sz="3600" dirty="0"/>
          </a:p>
        </p:txBody>
      </p:sp>
      <p:sp>
        <p:nvSpPr>
          <p:cNvPr id="3" name="Content Placeholder 2"/>
          <p:cNvSpPr>
            <a:spLocks noGrp="1"/>
          </p:cNvSpPr>
          <p:nvPr>
            <p:ph idx="1"/>
          </p:nvPr>
        </p:nvSpPr>
        <p:spPr/>
        <p:txBody>
          <a:bodyPr>
            <a:normAutofit fontScale="92500"/>
          </a:bodyPr>
          <a:lstStyle/>
          <a:p>
            <a:r>
              <a:rPr lang="en-US" dirty="0" smtClean="0"/>
              <a:t>Data completeness</a:t>
            </a:r>
          </a:p>
          <a:p>
            <a:pPr lvl="1"/>
            <a:r>
              <a:rPr lang="en-US" dirty="0" smtClean="0"/>
              <a:t>Support for  indexing and search on full record-level data</a:t>
            </a:r>
          </a:p>
          <a:p>
            <a:pPr lvl="1"/>
            <a:r>
              <a:rPr lang="en-US" dirty="0" smtClean="0"/>
              <a:t>Support for media objects</a:t>
            </a:r>
          </a:p>
          <a:p>
            <a:pPr lvl="1"/>
            <a:r>
              <a:rPr lang="en-US" dirty="0" smtClean="0"/>
              <a:t>Data will not be constrained to certain geographic areas</a:t>
            </a:r>
          </a:p>
          <a:p>
            <a:pPr lvl="1"/>
            <a:r>
              <a:rPr lang="en-US" dirty="0" smtClean="0"/>
              <a:t>Distinguish observations and specimens</a:t>
            </a:r>
          </a:p>
          <a:p>
            <a:r>
              <a:rPr lang="en-US" dirty="0" smtClean="0"/>
              <a:t>Data access</a:t>
            </a:r>
          </a:p>
          <a:p>
            <a:pPr lvl="1"/>
            <a:r>
              <a:rPr lang="en-US" dirty="0" smtClean="0"/>
              <a:t>Allow feedback from consumers to be propagated to producers in the form of updates, annotation, notification and statistics</a:t>
            </a:r>
          </a:p>
          <a:p>
            <a:pPr lvl="1"/>
            <a:r>
              <a:rPr lang="en-US" dirty="0" smtClean="0"/>
              <a:t>Data provenance</a:t>
            </a:r>
          </a:p>
          <a:p>
            <a:r>
              <a:rPr lang="en-US" dirty="0" smtClean="0"/>
              <a:t>Data quality </a:t>
            </a:r>
          </a:p>
          <a:p>
            <a:pPr lvl="1"/>
            <a:r>
              <a:rPr lang="en-US" dirty="0" smtClean="0"/>
              <a:t>Offer data cleaning services (e.g., automate </a:t>
            </a:r>
            <a:r>
              <a:rPr lang="en-US" dirty="0" err="1" smtClean="0"/>
              <a:t>georeference</a:t>
            </a:r>
            <a:r>
              <a:rPr lang="en-US" dirty="0" smtClean="0"/>
              <a:t> correction)</a:t>
            </a:r>
          </a:p>
          <a:p>
            <a:pPr lvl="1"/>
            <a:r>
              <a:rPr lang="en-US" dirty="0" smtClean="0"/>
              <a:t>Guarantee that data is persistently provided and identified</a:t>
            </a:r>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iDigBio (idigbio.org)</a:t>
            </a:r>
            <a:endParaRPr lang="en-US" dirty="0"/>
          </a:p>
        </p:txBody>
      </p:sp>
      <p:sp>
        <p:nvSpPr>
          <p:cNvPr id="3" name="Content Placeholder 2"/>
          <p:cNvSpPr>
            <a:spLocks noGrp="1"/>
          </p:cNvSpPr>
          <p:nvPr>
            <p:ph idx="1"/>
          </p:nvPr>
        </p:nvSpPr>
        <p:spPr>
          <a:xfrm>
            <a:off x="228600" y="1828800"/>
            <a:ext cx="8382000" cy="4800600"/>
          </a:xfrm>
        </p:spPr>
        <p:txBody>
          <a:bodyPr>
            <a:noAutofit/>
          </a:bodyPr>
          <a:lstStyle/>
          <a:p>
            <a:r>
              <a:rPr lang="en-US" sz="2400" b="1" dirty="0" smtClean="0"/>
              <a:t>Goal</a:t>
            </a:r>
            <a:r>
              <a:rPr lang="en-US" sz="2400" dirty="0" smtClean="0"/>
              <a:t>: making data and images for millions of biological specimens available in electronic format for the biological research community, agencies, students, educators, and public</a:t>
            </a:r>
          </a:p>
          <a:p>
            <a:pPr>
              <a:buNone/>
            </a:pPr>
            <a:r>
              <a:rPr lang="en-US" sz="2400" dirty="0" smtClean="0"/>
              <a:t> </a:t>
            </a:r>
          </a:p>
          <a:p>
            <a:r>
              <a:rPr lang="en-US" sz="2400" b="1" dirty="0" smtClean="0"/>
              <a:t>Mission: </a:t>
            </a:r>
            <a:r>
              <a:rPr lang="en-US" sz="2400" dirty="0" smtClean="0"/>
              <a:t>leadership, coordination, and outreach in digitization of collections by implementing resources for communication, use of technology, access to data, research and education. </a:t>
            </a:r>
          </a:p>
          <a:p>
            <a:pPr>
              <a:buNone/>
            </a:pPr>
            <a:endParaRPr lang="en-US" sz="2400" dirty="0" smtClean="0"/>
          </a:p>
          <a:p>
            <a:r>
              <a:rPr lang="en-US" sz="2400" dirty="0" smtClean="0"/>
              <a:t>A </a:t>
            </a:r>
            <a:r>
              <a:rPr lang="en-US" sz="2400" b="1" dirty="0" smtClean="0"/>
              <a:t>resource</a:t>
            </a:r>
            <a:r>
              <a:rPr lang="en-US" sz="2400" dirty="0" smtClean="0"/>
              <a:t>: permanent cloud computing infrastructure </a:t>
            </a:r>
          </a:p>
          <a:p>
            <a:pPr lvl="1"/>
            <a:r>
              <a:rPr lang="en-US" dirty="0" smtClean="0"/>
              <a:t>to link biological data from collections across the USA</a:t>
            </a:r>
          </a:p>
          <a:p>
            <a:pPr lvl="1"/>
            <a:r>
              <a:rPr lang="en-US" dirty="0" smtClean="0"/>
              <a:t>to use search and analytics tools to mine and reference data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pic>
        <p:nvPicPr>
          <p:cNvPr id="2050" name="Picture 2"/>
          <p:cNvPicPr>
            <a:picLocks noChangeAspect="1" noChangeArrowheads="1"/>
          </p:cNvPicPr>
          <p:nvPr/>
        </p:nvPicPr>
        <p:blipFill>
          <a:blip r:embed="rId3" cstate="print"/>
          <a:srcRect/>
          <a:stretch>
            <a:fillRect/>
          </a:stretch>
        </p:blipFill>
        <p:spPr bwMode="auto">
          <a:xfrm>
            <a:off x="6200010" y="228600"/>
            <a:ext cx="279159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1352"/>
            <a:ext cx="8153400" cy="514350"/>
          </a:xfrm>
        </p:spPr>
        <p:txBody>
          <a:bodyPr>
            <a:normAutofit fontScale="90000"/>
          </a:bodyPr>
          <a:lstStyle/>
          <a:p>
            <a:r>
              <a:rPr lang="en-US" dirty="0" smtClean="0"/>
              <a:t>Vision</a:t>
            </a:r>
            <a:endParaRPr lang="en-US" dirty="0"/>
          </a:p>
        </p:txBody>
      </p:sp>
      <p:sp>
        <p:nvSpPr>
          <p:cNvPr id="3" name="Content Placeholder 2"/>
          <p:cNvSpPr>
            <a:spLocks noGrp="1"/>
          </p:cNvSpPr>
          <p:nvPr>
            <p:ph idx="1"/>
          </p:nvPr>
        </p:nvSpPr>
        <p:spPr/>
        <p:txBody>
          <a:bodyPr/>
          <a:lstStyle/>
          <a:p>
            <a:r>
              <a:rPr lang="en-US" dirty="0" err="1" smtClean="0"/>
              <a:t>Cyberinfrastructure</a:t>
            </a:r>
            <a:r>
              <a:rPr lang="en-US" dirty="0" smtClean="0"/>
              <a:t> to enable </a:t>
            </a:r>
          </a:p>
          <a:p>
            <a:pPr lvl="1"/>
            <a:r>
              <a:rPr lang="en-US" dirty="0" smtClean="0"/>
              <a:t>the collaborative creation, integration and management of digitized </a:t>
            </a:r>
            <a:r>
              <a:rPr lang="en-US" dirty="0" err="1" smtClean="0"/>
              <a:t>biocollections</a:t>
            </a:r>
            <a:r>
              <a:rPr lang="en-US" dirty="0" smtClean="0"/>
              <a:t>, </a:t>
            </a:r>
          </a:p>
          <a:p>
            <a:pPr lvl="1"/>
            <a:r>
              <a:rPr lang="en-US" dirty="0" smtClean="0"/>
              <a:t>their use in scientific research,</a:t>
            </a:r>
          </a:p>
          <a:p>
            <a:pPr lvl="1"/>
            <a:r>
              <a:rPr lang="en-US" dirty="0" smtClean="0"/>
              <a:t>their use in education and outreach</a:t>
            </a:r>
          </a:p>
          <a:p>
            <a:r>
              <a:rPr lang="en-US" dirty="0" smtClean="0"/>
              <a:t>Visible as a collection of persistent Internet-accessible services, data and resources</a:t>
            </a:r>
          </a:p>
          <a:p>
            <a:pPr lvl="1"/>
            <a:r>
              <a:rPr lang="en-US" dirty="0" smtClean="0"/>
              <a:t>For </a:t>
            </a:r>
            <a:r>
              <a:rPr lang="en-US" dirty="0" err="1" smtClean="0"/>
              <a:t>biocollection</a:t>
            </a:r>
            <a:r>
              <a:rPr lang="en-US" dirty="0" smtClean="0"/>
              <a:t> “producers”</a:t>
            </a:r>
          </a:p>
          <a:p>
            <a:pPr lvl="1"/>
            <a:r>
              <a:rPr lang="en-US" dirty="0" smtClean="0"/>
              <a:t>For </a:t>
            </a:r>
            <a:r>
              <a:rPr lang="en-US" dirty="0" err="1" smtClean="0"/>
              <a:t>biocollection</a:t>
            </a:r>
            <a:r>
              <a:rPr lang="en-US" dirty="0" smtClean="0"/>
              <a:t> “consumers”</a:t>
            </a:r>
          </a:p>
          <a:p>
            <a:pPr lvl="1"/>
            <a:r>
              <a:rPr lang="en-US" dirty="0" smtClean="0"/>
              <a:t>For </a:t>
            </a:r>
            <a:r>
              <a:rPr lang="en-US" dirty="0" err="1" smtClean="0"/>
              <a:t>biocollection</a:t>
            </a:r>
            <a:r>
              <a:rPr lang="en-US" dirty="0" smtClean="0"/>
              <a:t> service providers</a:t>
            </a:r>
          </a:p>
          <a:p>
            <a:pPr lvl="1"/>
            <a:r>
              <a:rPr lang="en-US" dirty="0" smtClean="0"/>
              <a:t>For </a:t>
            </a:r>
            <a:r>
              <a:rPr lang="en-US" dirty="0" err="1" smtClean="0"/>
              <a:t>cyberinfrastructure</a:t>
            </a:r>
            <a:r>
              <a:rPr lang="en-US" dirty="0" smtClean="0"/>
              <a:t> providers</a:t>
            </a:r>
          </a:p>
          <a:p>
            <a:pPr lvl="1"/>
            <a:r>
              <a:rPr lang="en-US" dirty="0" smtClean="0"/>
              <a:t>For national/global data aggregators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 Stakeholders</a:t>
            </a:r>
            <a:endParaRPr lang="en-US" dirty="0"/>
          </a:p>
        </p:txBody>
      </p:sp>
      <p:graphicFrame>
        <p:nvGraphicFramePr>
          <p:cNvPr id="5" name="Content Placeholder 4"/>
          <p:cNvGraphicFramePr>
            <a:graphicFrameLocks noGrp="1"/>
          </p:cNvGraphicFramePr>
          <p:nvPr>
            <p:ph idx="1"/>
          </p:nvPr>
        </p:nvGraphicFramePr>
        <p:xfrm>
          <a:off x="457200" y="10668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6" name="TextBox 5"/>
          <p:cNvSpPr txBox="1"/>
          <p:nvPr/>
        </p:nvSpPr>
        <p:spPr>
          <a:xfrm>
            <a:off x="3810000" y="3505200"/>
            <a:ext cx="1499128" cy="646331"/>
          </a:xfrm>
          <a:prstGeom prst="rect">
            <a:avLst/>
          </a:prstGeom>
          <a:noFill/>
        </p:spPr>
        <p:txBody>
          <a:bodyPr wrap="none" rtlCol="0">
            <a:spAutoFit/>
          </a:bodyPr>
          <a:lstStyle/>
          <a:p>
            <a:r>
              <a:rPr lang="en-US" sz="3600" dirty="0" err="1" smtClean="0">
                <a:solidFill>
                  <a:schemeClr val="tx2"/>
                </a:solidFill>
              </a:rPr>
              <a:t>iDigBio</a:t>
            </a:r>
            <a:endParaRPr lang="en-US" sz="3600" dirty="0">
              <a:solidFill>
                <a:schemeClr val="tx2"/>
              </a:solidFill>
            </a:endParaRPr>
          </a:p>
        </p:txBody>
      </p:sp>
      <p:sp>
        <p:nvSpPr>
          <p:cNvPr id="7" name="TextBox 6"/>
          <p:cNvSpPr txBox="1"/>
          <p:nvPr/>
        </p:nvSpPr>
        <p:spPr>
          <a:xfrm>
            <a:off x="2514600" y="1143000"/>
            <a:ext cx="1104790" cy="369332"/>
          </a:xfrm>
          <a:prstGeom prst="rect">
            <a:avLst/>
          </a:prstGeom>
          <a:noFill/>
        </p:spPr>
        <p:txBody>
          <a:bodyPr wrap="none" rtlCol="0">
            <a:spAutoFit/>
          </a:bodyPr>
          <a:lstStyle/>
          <a:p>
            <a:r>
              <a:rPr lang="en-US" dirty="0" smtClean="0">
                <a:solidFill>
                  <a:schemeClr val="accent2">
                    <a:lumMod val="75000"/>
                  </a:schemeClr>
                </a:solidFill>
              </a:rPr>
              <a:t>Museums</a:t>
            </a:r>
            <a:endParaRPr lang="en-US" dirty="0">
              <a:solidFill>
                <a:schemeClr val="accent2">
                  <a:lumMod val="75000"/>
                </a:schemeClr>
              </a:solidFill>
            </a:endParaRPr>
          </a:p>
        </p:txBody>
      </p:sp>
      <p:sp>
        <p:nvSpPr>
          <p:cNvPr id="8" name="TextBox 7"/>
          <p:cNvSpPr txBox="1"/>
          <p:nvPr/>
        </p:nvSpPr>
        <p:spPr>
          <a:xfrm>
            <a:off x="6934200" y="2209800"/>
            <a:ext cx="1305357" cy="369332"/>
          </a:xfrm>
          <a:prstGeom prst="rect">
            <a:avLst/>
          </a:prstGeom>
          <a:noFill/>
        </p:spPr>
        <p:txBody>
          <a:bodyPr wrap="none" rtlCol="0">
            <a:spAutoFit/>
          </a:bodyPr>
          <a:lstStyle/>
          <a:p>
            <a:r>
              <a:rPr lang="en-US" dirty="0" smtClean="0">
                <a:solidFill>
                  <a:schemeClr val="bg2">
                    <a:lumMod val="50000"/>
                  </a:schemeClr>
                </a:solidFill>
              </a:rPr>
              <a:t>Amazon WS</a:t>
            </a:r>
            <a:endParaRPr lang="en-US" dirty="0">
              <a:solidFill>
                <a:schemeClr val="bg2">
                  <a:lumMod val="50000"/>
                </a:schemeClr>
              </a:solidFill>
            </a:endParaRPr>
          </a:p>
        </p:txBody>
      </p:sp>
      <p:sp>
        <p:nvSpPr>
          <p:cNvPr id="9" name="TextBox 8"/>
          <p:cNvSpPr txBox="1"/>
          <p:nvPr/>
        </p:nvSpPr>
        <p:spPr>
          <a:xfrm>
            <a:off x="7620000" y="2590800"/>
            <a:ext cx="851515" cy="369332"/>
          </a:xfrm>
          <a:prstGeom prst="rect">
            <a:avLst/>
          </a:prstGeom>
          <a:noFill/>
        </p:spPr>
        <p:txBody>
          <a:bodyPr wrap="none" rtlCol="0">
            <a:spAutoFit/>
          </a:bodyPr>
          <a:lstStyle/>
          <a:p>
            <a:r>
              <a:rPr lang="en-US" dirty="0" smtClean="0">
                <a:solidFill>
                  <a:schemeClr val="bg2">
                    <a:lumMod val="50000"/>
                  </a:schemeClr>
                </a:solidFill>
              </a:rPr>
              <a:t>Google</a:t>
            </a:r>
            <a:endParaRPr lang="en-US" dirty="0">
              <a:solidFill>
                <a:schemeClr val="bg2">
                  <a:lumMod val="50000"/>
                </a:schemeClr>
              </a:solidFill>
            </a:endParaRPr>
          </a:p>
        </p:txBody>
      </p:sp>
      <p:sp>
        <p:nvSpPr>
          <p:cNvPr id="10" name="TextBox 9"/>
          <p:cNvSpPr txBox="1"/>
          <p:nvPr/>
        </p:nvSpPr>
        <p:spPr>
          <a:xfrm>
            <a:off x="7086600" y="3733800"/>
            <a:ext cx="1680396" cy="369332"/>
          </a:xfrm>
          <a:prstGeom prst="rect">
            <a:avLst/>
          </a:prstGeom>
          <a:noFill/>
        </p:spPr>
        <p:txBody>
          <a:bodyPr wrap="none" rtlCol="0">
            <a:spAutoFit/>
          </a:bodyPr>
          <a:lstStyle/>
          <a:p>
            <a:r>
              <a:rPr lang="en-US" dirty="0" smtClean="0">
                <a:solidFill>
                  <a:schemeClr val="bg2">
                    <a:lumMod val="50000"/>
                  </a:schemeClr>
                </a:solidFill>
              </a:rPr>
              <a:t>Microsoft Azure</a:t>
            </a:r>
            <a:endParaRPr lang="en-US" dirty="0">
              <a:solidFill>
                <a:schemeClr val="bg2">
                  <a:lumMod val="50000"/>
                </a:schemeClr>
              </a:solidFill>
            </a:endParaRPr>
          </a:p>
        </p:txBody>
      </p:sp>
      <p:sp>
        <p:nvSpPr>
          <p:cNvPr id="11" name="TextBox 10"/>
          <p:cNvSpPr txBox="1"/>
          <p:nvPr/>
        </p:nvSpPr>
        <p:spPr>
          <a:xfrm>
            <a:off x="7848600" y="2971800"/>
            <a:ext cx="1034129" cy="369332"/>
          </a:xfrm>
          <a:prstGeom prst="rect">
            <a:avLst/>
          </a:prstGeom>
          <a:noFill/>
        </p:spPr>
        <p:txBody>
          <a:bodyPr wrap="none" rtlCol="0">
            <a:spAutoFit/>
          </a:bodyPr>
          <a:lstStyle/>
          <a:p>
            <a:r>
              <a:rPr lang="en-US" dirty="0" err="1" smtClean="0">
                <a:solidFill>
                  <a:schemeClr val="bg2">
                    <a:lumMod val="50000"/>
                  </a:schemeClr>
                </a:solidFill>
              </a:rPr>
              <a:t>DataONE</a:t>
            </a:r>
            <a:endParaRPr lang="en-US" dirty="0">
              <a:solidFill>
                <a:schemeClr val="bg2">
                  <a:lumMod val="50000"/>
                </a:schemeClr>
              </a:solidFill>
            </a:endParaRPr>
          </a:p>
        </p:txBody>
      </p:sp>
      <p:sp>
        <p:nvSpPr>
          <p:cNvPr id="12" name="TextBox 11"/>
          <p:cNvSpPr txBox="1"/>
          <p:nvPr/>
        </p:nvSpPr>
        <p:spPr>
          <a:xfrm>
            <a:off x="5410200" y="914400"/>
            <a:ext cx="654410" cy="369332"/>
          </a:xfrm>
          <a:prstGeom prst="rect">
            <a:avLst/>
          </a:prstGeom>
          <a:noFill/>
        </p:spPr>
        <p:txBody>
          <a:bodyPr wrap="none" rtlCol="0">
            <a:spAutoFit/>
          </a:bodyPr>
          <a:lstStyle/>
          <a:p>
            <a:r>
              <a:rPr lang="en-US" dirty="0" smtClean="0">
                <a:solidFill>
                  <a:schemeClr val="accent2">
                    <a:lumMod val="75000"/>
                  </a:schemeClr>
                </a:solidFill>
              </a:rPr>
              <a:t>TCNs</a:t>
            </a:r>
            <a:endParaRPr lang="en-US" dirty="0">
              <a:solidFill>
                <a:schemeClr val="accent2">
                  <a:lumMod val="75000"/>
                </a:schemeClr>
              </a:solidFill>
            </a:endParaRPr>
          </a:p>
        </p:txBody>
      </p:sp>
      <p:sp>
        <p:nvSpPr>
          <p:cNvPr id="13" name="TextBox 12"/>
          <p:cNvSpPr txBox="1"/>
          <p:nvPr/>
        </p:nvSpPr>
        <p:spPr>
          <a:xfrm>
            <a:off x="5410200" y="1295400"/>
            <a:ext cx="1111394" cy="369332"/>
          </a:xfrm>
          <a:prstGeom prst="rect">
            <a:avLst/>
          </a:prstGeom>
          <a:noFill/>
        </p:spPr>
        <p:txBody>
          <a:bodyPr wrap="none" rtlCol="0">
            <a:spAutoFit/>
          </a:bodyPr>
          <a:lstStyle/>
          <a:p>
            <a:r>
              <a:rPr lang="en-US" dirty="0" smtClean="0">
                <a:solidFill>
                  <a:schemeClr val="accent2">
                    <a:lumMod val="75000"/>
                  </a:schemeClr>
                </a:solidFill>
              </a:rPr>
              <a:t>Collectors</a:t>
            </a:r>
            <a:endParaRPr lang="en-US" dirty="0">
              <a:solidFill>
                <a:schemeClr val="accent2">
                  <a:lumMod val="75000"/>
                </a:schemeClr>
              </a:solidFill>
            </a:endParaRPr>
          </a:p>
        </p:txBody>
      </p:sp>
      <p:sp>
        <p:nvSpPr>
          <p:cNvPr id="14" name="TextBox 13"/>
          <p:cNvSpPr txBox="1"/>
          <p:nvPr/>
        </p:nvSpPr>
        <p:spPr>
          <a:xfrm>
            <a:off x="990600" y="2133600"/>
            <a:ext cx="619080" cy="369332"/>
          </a:xfrm>
          <a:prstGeom prst="rect">
            <a:avLst/>
          </a:prstGeom>
          <a:noFill/>
        </p:spPr>
        <p:txBody>
          <a:bodyPr wrap="none" rtlCol="0">
            <a:spAutoFit/>
          </a:bodyPr>
          <a:lstStyle/>
          <a:p>
            <a:r>
              <a:rPr lang="en-US" dirty="0" smtClean="0">
                <a:solidFill>
                  <a:schemeClr val="accent6">
                    <a:lumMod val="75000"/>
                  </a:schemeClr>
                </a:solidFill>
              </a:rPr>
              <a:t>GBIF</a:t>
            </a:r>
            <a:endParaRPr lang="en-US" dirty="0">
              <a:solidFill>
                <a:schemeClr val="accent6">
                  <a:lumMod val="75000"/>
                </a:schemeClr>
              </a:solidFill>
            </a:endParaRPr>
          </a:p>
        </p:txBody>
      </p:sp>
      <p:sp>
        <p:nvSpPr>
          <p:cNvPr id="15" name="TextBox 14"/>
          <p:cNvSpPr txBox="1"/>
          <p:nvPr/>
        </p:nvSpPr>
        <p:spPr>
          <a:xfrm>
            <a:off x="685800" y="2590800"/>
            <a:ext cx="548548" cy="369332"/>
          </a:xfrm>
          <a:prstGeom prst="rect">
            <a:avLst/>
          </a:prstGeom>
          <a:noFill/>
        </p:spPr>
        <p:txBody>
          <a:bodyPr wrap="none" rtlCol="0">
            <a:spAutoFit/>
          </a:bodyPr>
          <a:lstStyle/>
          <a:p>
            <a:r>
              <a:rPr lang="en-US" dirty="0" smtClean="0">
                <a:solidFill>
                  <a:schemeClr val="accent6">
                    <a:lumMod val="75000"/>
                  </a:schemeClr>
                </a:solidFill>
              </a:rPr>
              <a:t>ALA</a:t>
            </a:r>
            <a:endParaRPr lang="en-US" dirty="0">
              <a:solidFill>
                <a:schemeClr val="accent6">
                  <a:lumMod val="75000"/>
                </a:schemeClr>
              </a:solidFill>
            </a:endParaRPr>
          </a:p>
        </p:txBody>
      </p:sp>
      <p:sp>
        <p:nvSpPr>
          <p:cNvPr id="16" name="TextBox 15"/>
          <p:cNvSpPr txBox="1"/>
          <p:nvPr/>
        </p:nvSpPr>
        <p:spPr>
          <a:xfrm>
            <a:off x="990600" y="5105400"/>
            <a:ext cx="1314591" cy="369332"/>
          </a:xfrm>
          <a:prstGeom prst="rect">
            <a:avLst/>
          </a:prstGeom>
          <a:noFill/>
        </p:spPr>
        <p:txBody>
          <a:bodyPr wrap="none" rtlCol="0">
            <a:spAutoFit/>
          </a:bodyPr>
          <a:lstStyle/>
          <a:p>
            <a:r>
              <a:rPr lang="en-US" dirty="0" smtClean="0">
                <a:solidFill>
                  <a:schemeClr val="accent5">
                    <a:lumMod val="75000"/>
                  </a:schemeClr>
                </a:solidFill>
              </a:rPr>
              <a:t>Researchers</a:t>
            </a:r>
            <a:endParaRPr lang="en-US" dirty="0">
              <a:solidFill>
                <a:schemeClr val="accent5">
                  <a:lumMod val="75000"/>
                </a:schemeClr>
              </a:solidFill>
            </a:endParaRPr>
          </a:p>
        </p:txBody>
      </p:sp>
      <p:sp>
        <p:nvSpPr>
          <p:cNvPr id="18" name="TextBox 17"/>
          <p:cNvSpPr txBox="1"/>
          <p:nvPr/>
        </p:nvSpPr>
        <p:spPr>
          <a:xfrm>
            <a:off x="7543800" y="1828800"/>
            <a:ext cx="1399614" cy="369332"/>
          </a:xfrm>
          <a:prstGeom prst="rect">
            <a:avLst/>
          </a:prstGeom>
          <a:noFill/>
        </p:spPr>
        <p:txBody>
          <a:bodyPr wrap="none" rtlCol="0">
            <a:spAutoFit/>
          </a:bodyPr>
          <a:lstStyle/>
          <a:p>
            <a:r>
              <a:rPr lang="en-US" dirty="0" smtClean="0">
                <a:solidFill>
                  <a:schemeClr val="bg2">
                    <a:lumMod val="50000"/>
                  </a:schemeClr>
                </a:solidFill>
              </a:rPr>
              <a:t>Amazon Turk</a:t>
            </a:r>
            <a:endParaRPr lang="en-US" dirty="0">
              <a:solidFill>
                <a:schemeClr val="bg2">
                  <a:lumMod val="50000"/>
                </a:schemeClr>
              </a:solidFill>
            </a:endParaRPr>
          </a:p>
        </p:txBody>
      </p:sp>
      <p:sp>
        <p:nvSpPr>
          <p:cNvPr id="19" name="TextBox 18"/>
          <p:cNvSpPr txBox="1"/>
          <p:nvPr/>
        </p:nvSpPr>
        <p:spPr>
          <a:xfrm>
            <a:off x="6858000" y="4953000"/>
            <a:ext cx="1634358" cy="369332"/>
          </a:xfrm>
          <a:prstGeom prst="rect">
            <a:avLst/>
          </a:prstGeom>
          <a:noFill/>
        </p:spPr>
        <p:txBody>
          <a:bodyPr wrap="none" rtlCol="0">
            <a:spAutoFit/>
          </a:bodyPr>
          <a:lstStyle/>
          <a:p>
            <a:r>
              <a:rPr lang="en-US" dirty="0" err="1" smtClean="0">
                <a:solidFill>
                  <a:schemeClr val="accent4">
                    <a:lumMod val="75000"/>
                  </a:schemeClr>
                </a:solidFill>
              </a:rPr>
              <a:t>Georeferencing</a:t>
            </a:r>
            <a:endParaRPr lang="en-US" dirty="0">
              <a:solidFill>
                <a:schemeClr val="accent4">
                  <a:lumMod val="75000"/>
                </a:schemeClr>
              </a:solidFill>
            </a:endParaRPr>
          </a:p>
        </p:txBody>
      </p:sp>
      <p:sp>
        <p:nvSpPr>
          <p:cNvPr id="20" name="TextBox 19"/>
          <p:cNvSpPr txBox="1"/>
          <p:nvPr/>
        </p:nvSpPr>
        <p:spPr>
          <a:xfrm>
            <a:off x="7162800" y="5334000"/>
            <a:ext cx="1730474" cy="369332"/>
          </a:xfrm>
          <a:prstGeom prst="rect">
            <a:avLst/>
          </a:prstGeom>
          <a:noFill/>
        </p:spPr>
        <p:txBody>
          <a:bodyPr wrap="none" rtlCol="0">
            <a:spAutoFit/>
          </a:bodyPr>
          <a:lstStyle/>
          <a:p>
            <a:r>
              <a:rPr lang="en-US" dirty="0" smtClean="0">
                <a:solidFill>
                  <a:schemeClr val="accent4">
                    <a:lumMod val="75000"/>
                  </a:schemeClr>
                </a:solidFill>
              </a:rPr>
              <a:t>Imaging services</a:t>
            </a:r>
            <a:endParaRPr lang="en-US" dirty="0">
              <a:solidFill>
                <a:schemeClr val="accent4">
                  <a:lumMod val="75000"/>
                </a:schemeClr>
              </a:solidFill>
            </a:endParaRPr>
          </a:p>
        </p:txBody>
      </p:sp>
      <p:sp>
        <p:nvSpPr>
          <p:cNvPr id="21" name="TextBox 20"/>
          <p:cNvSpPr txBox="1"/>
          <p:nvPr/>
        </p:nvSpPr>
        <p:spPr>
          <a:xfrm>
            <a:off x="6858000" y="5715000"/>
            <a:ext cx="1314655" cy="369332"/>
          </a:xfrm>
          <a:prstGeom prst="rect">
            <a:avLst/>
          </a:prstGeom>
          <a:noFill/>
        </p:spPr>
        <p:txBody>
          <a:bodyPr wrap="none" rtlCol="0">
            <a:spAutoFit/>
          </a:bodyPr>
          <a:lstStyle/>
          <a:p>
            <a:r>
              <a:rPr lang="en-US" dirty="0" smtClean="0">
                <a:solidFill>
                  <a:schemeClr val="accent4">
                    <a:lumMod val="75000"/>
                  </a:schemeClr>
                </a:solidFill>
              </a:rPr>
              <a:t>Data quality</a:t>
            </a:r>
            <a:endParaRPr lang="en-US" dirty="0">
              <a:solidFill>
                <a:schemeClr val="accent4">
                  <a:lumMod val="75000"/>
                </a:schemeClr>
              </a:solidFill>
            </a:endParaRPr>
          </a:p>
        </p:txBody>
      </p:sp>
      <p:sp>
        <p:nvSpPr>
          <p:cNvPr id="22" name="TextBox 21"/>
          <p:cNvSpPr txBox="1"/>
          <p:nvPr/>
        </p:nvSpPr>
        <p:spPr>
          <a:xfrm>
            <a:off x="5105400" y="6248400"/>
            <a:ext cx="1019831" cy="369332"/>
          </a:xfrm>
          <a:prstGeom prst="rect">
            <a:avLst/>
          </a:prstGeom>
          <a:noFill/>
        </p:spPr>
        <p:txBody>
          <a:bodyPr wrap="none" rtlCol="0">
            <a:spAutoFit/>
          </a:bodyPr>
          <a:lstStyle/>
          <a:p>
            <a:r>
              <a:rPr lang="en-US" dirty="0" smtClean="0">
                <a:solidFill>
                  <a:schemeClr val="accent4">
                    <a:lumMod val="75000"/>
                  </a:schemeClr>
                </a:solidFill>
              </a:rPr>
              <a:t>Mapping</a:t>
            </a:r>
            <a:endParaRPr lang="en-US" dirty="0">
              <a:solidFill>
                <a:schemeClr val="accent4">
                  <a:lumMod val="75000"/>
                </a:schemeClr>
              </a:solidFill>
            </a:endParaRPr>
          </a:p>
        </p:txBody>
      </p:sp>
      <p:sp>
        <p:nvSpPr>
          <p:cNvPr id="23" name="TextBox 22"/>
          <p:cNvSpPr txBox="1"/>
          <p:nvPr/>
        </p:nvSpPr>
        <p:spPr>
          <a:xfrm>
            <a:off x="838200" y="3200400"/>
            <a:ext cx="543354" cy="369332"/>
          </a:xfrm>
          <a:prstGeom prst="rect">
            <a:avLst/>
          </a:prstGeom>
          <a:noFill/>
        </p:spPr>
        <p:txBody>
          <a:bodyPr wrap="none" rtlCol="0">
            <a:spAutoFit/>
          </a:bodyPr>
          <a:lstStyle/>
          <a:p>
            <a:r>
              <a:rPr lang="en-US" dirty="0" smtClean="0">
                <a:solidFill>
                  <a:schemeClr val="accent6">
                    <a:lumMod val="75000"/>
                  </a:schemeClr>
                </a:solidFill>
              </a:rPr>
              <a:t>EOL</a:t>
            </a:r>
            <a:endParaRPr lang="en-US" dirty="0">
              <a:solidFill>
                <a:schemeClr val="accent6">
                  <a:lumMod val="75000"/>
                </a:schemeClr>
              </a:solidFill>
            </a:endParaRPr>
          </a:p>
        </p:txBody>
      </p:sp>
      <p:sp>
        <p:nvSpPr>
          <p:cNvPr id="24" name="TextBox 23"/>
          <p:cNvSpPr txBox="1"/>
          <p:nvPr/>
        </p:nvSpPr>
        <p:spPr>
          <a:xfrm>
            <a:off x="8001000" y="3429000"/>
            <a:ext cx="654410" cy="369332"/>
          </a:xfrm>
          <a:prstGeom prst="rect">
            <a:avLst/>
          </a:prstGeom>
          <a:noFill/>
        </p:spPr>
        <p:txBody>
          <a:bodyPr wrap="none" rtlCol="0">
            <a:spAutoFit/>
          </a:bodyPr>
          <a:lstStyle/>
          <a:p>
            <a:r>
              <a:rPr lang="en-US" dirty="0" smtClean="0">
                <a:solidFill>
                  <a:schemeClr val="bg2">
                    <a:lumMod val="50000"/>
                  </a:schemeClr>
                </a:solidFill>
              </a:rPr>
              <a:t>TCNs</a:t>
            </a:r>
            <a:endParaRPr lang="en-US" dirty="0">
              <a:solidFill>
                <a:schemeClr val="bg2">
                  <a:lumMod val="50000"/>
                </a:schemeClr>
              </a:solidFill>
            </a:endParaRPr>
          </a:p>
        </p:txBody>
      </p:sp>
      <p:sp>
        <p:nvSpPr>
          <p:cNvPr id="25" name="TextBox 24"/>
          <p:cNvSpPr txBox="1"/>
          <p:nvPr/>
        </p:nvSpPr>
        <p:spPr>
          <a:xfrm>
            <a:off x="6172200" y="6248400"/>
            <a:ext cx="654410" cy="369332"/>
          </a:xfrm>
          <a:prstGeom prst="rect">
            <a:avLst/>
          </a:prstGeom>
          <a:noFill/>
        </p:spPr>
        <p:txBody>
          <a:bodyPr wrap="none" rtlCol="0">
            <a:spAutoFit/>
          </a:bodyPr>
          <a:lstStyle/>
          <a:p>
            <a:r>
              <a:rPr lang="en-US" dirty="0" smtClean="0">
                <a:solidFill>
                  <a:schemeClr val="accent4">
                    <a:lumMod val="75000"/>
                  </a:schemeClr>
                </a:solidFill>
              </a:rPr>
              <a:t>TCNs</a:t>
            </a:r>
            <a:endParaRPr lang="en-US" dirty="0">
              <a:solidFill>
                <a:schemeClr val="accent4">
                  <a:lumMod val="75000"/>
                </a:schemeClr>
              </a:solidFill>
            </a:endParaRPr>
          </a:p>
        </p:txBody>
      </p:sp>
      <p:sp>
        <p:nvSpPr>
          <p:cNvPr id="27" name="TextBox 26"/>
          <p:cNvSpPr txBox="1"/>
          <p:nvPr/>
        </p:nvSpPr>
        <p:spPr>
          <a:xfrm>
            <a:off x="2438400" y="6324600"/>
            <a:ext cx="1367106" cy="369332"/>
          </a:xfrm>
          <a:prstGeom prst="rect">
            <a:avLst/>
          </a:prstGeom>
          <a:noFill/>
        </p:spPr>
        <p:txBody>
          <a:bodyPr wrap="none" rtlCol="0">
            <a:spAutoFit/>
          </a:bodyPr>
          <a:lstStyle/>
          <a:p>
            <a:r>
              <a:rPr lang="en-US" dirty="0" smtClean="0">
                <a:solidFill>
                  <a:schemeClr val="accent5">
                    <a:lumMod val="75000"/>
                  </a:schemeClr>
                </a:solidFill>
              </a:rPr>
              <a:t>Government</a:t>
            </a:r>
            <a:endParaRPr lang="en-US" dirty="0">
              <a:solidFill>
                <a:schemeClr val="accent5">
                  <a:lumMod val="75000"/>
                </a:schemeClr>
              </a:solidFill>
            </a:endParaRPr>
          </a:p>
        </p:txBody>
      </p:sp>
      <p:sp>
        <p:nvSpPr>
          <p:cNvPr id="28" name="TextBox 27"/>
          <p:cNvSpPr txBox="1"/>
          <p:nvPr/>
        </p:nvSpPr>
        <p:spPr>
          <a:xfrm>
            <a:off x="7772400" y="6019800"/>
            <a:ext cx="1215076" cy="369332"/>
          </a:xfrm>
          <a:prstGeom prst="rect">
            <a:avLst/>
          </a:prstGeom>
          <a:noFill/>
        </p:spPr>
        <p:txBody>
          <a:bodyPr wrap="none" rtlCol="0">
            <a:spAutoFit/>
          </a:bodyPr>
          <a:lstStyle/>
          <a:p>
            <a:r>
              <a:rPr lang="en-US" dirty="0" smtClean="0">
                <a:solidFill>
                  <a:schemeClr val="accent4">
                    <a:lumMod val="75000"/>
                  </a:schemeClr>
                </a:solidFill>
              </a:rPr>
              <a:t>Translation</a:t>
            </a:r>
            <a:endParaRPr lang="en-US" dirty="0">
              <a:solidFill>
                <a:schemeClr val="accent4">
                  <a:lumMod val="75000"/>
                </a:schemeClr>
              </a:solidFill>
            </a:endParaRPr>
          </a:p>
        </p:txBody>
      </p:sp>
      <p:sp>
        <p:nvSpPr>
          <p:cNvPr id="29" name="TextBox 28"/>
          <p:cNvSpPr txBox="1"/>
          <p:nvPr/>
        </p:nvSpPr>
        <p:spPr>
          <a:xfrm>
            <a:off x="7086600" y="6172200"/>
            <a:ext cx="585417" cy="369332"/>
          </a:xfrm>
          <a:prstGeom prst="rect">
            <a:avLst/>
          </a:prstGeom>
          <a:noFill/>
        </p:spPr>
        <p:txBody>
          <a:bodyPr wrap="none" rtlCol="0">
            <a:spAutoFit/>
          </a:bodyPr>
          <a:lstStyle/>
          <a:p>
            <a:r>
              <a:rPr lang="en-US" dirty="0" smtClean="0">
                <a:solidFill>
                  <a:schemeClr val="accent4">
                    <a:lumMod val="75000"/>
                  </a:schemeClr>
                </a:solidFill>
              </a:rPr>
              <a:t>OCR</a:t>
            </a:r>
            <a:endParaRPr lang="en-US" dirty="0">
              <a:solidFill>
                <a:schemeClr val="accent4">
                  <a:lumMod val="75000"/>
                </a:schemeClr>
              </a:solidFill>
            </a:endParaRPr>
          </a:p>
        </p:txBody>
      </p:sp>
      <p:sp>
        <p:nvSpPr>
          <p:cNvPr id="30" name="TextBox 29"/>
          <p:cNvSpPr txBox="1"/>
          <p:nvPr/>
        </p:nvSpPr>
        <p:spPr>
          <a:xfrm>
            <a:off x="1143000" y="3733800"/>
            <a:ext cx="774571" cy="369332"/>
          </a:xfrm>
          <a:prstGeom prst="rect">
            <a:avLst/>
          </a:prstGeom>
          <a:noFill/>
        </p:spPr>
        <p:txBody>
          <a:bodyPr wrap="none" rtlCol="0">
            <a:spAutoFit/>
          </a:bodyPr>
          <a:lstStyle/>
          <a:p>
            <a:r>
              <a:rPr lang="en-US" dirty="0" smtClean="0">
                <a:solidFill>
                  <a:schemeClr val="accent6">
                    <a:lumMod val="75000"/>
                  </a:schemeClr>
                </a:solidFill>
              </a:rPr>
              <a:t>BISON</a:t>
            </a:r>
            <a:endParaRPr lang="en-US" dirty="0">
              <a:solidFill>
                <a:schemeClr val="accent6">
                  <a:lumMod val="75000"/>
                </a:schemeClr>
              </a:solidFill>
            </a:endParaRPr>
          </a:p>
        </p:txBody>
      </p:sp>
      <p:sp>
        <p:nvSpPr>
          <p:cNvPr id="31" name="TextBox 30"/>
          <p:cNvSpPr txBox="1"/>
          <p:nvPr/>
        </p:nvSpPr>
        <p:spPr>
          <a:xfrm>
            <a:off x="8158987" y="5638800"/>
            <a:ext cx="985013" cy="369332"/>
          </a:xfrm>
          <a:prstGeom prst="rect">
            <a:avLst/>
          </a:prstGeom>
          <a:noFill/>
        </p:spPr>
        <p:txBody>
          <a:bodyPr wrap="none" rtlCol="0">
            <a:spAutoFit/>
          </a:bodyPr>
          <a:lstStyle/>
          <a:p>
            <a:r>
              <a:rPr lang="en-US" dirty="0" err="1" smtClean="0">
                <a:solidFill>
                  <a:schemeClr val="accent4">
                    <a:lumMod val="75000"/>
                  </a:schemeClr>
                </a:solidFill>
              </a:rPr>
              <a:t>NESCent</a:t>
            </a:r>
            <a:endParaRPr lang="en-US" dirty="0">
              <a:solidFill>
                <a:schemeClr val="accent4">
                  <a:lumMod val="75000"/>
                </a:schemeClr>
              </a:solidFill>
            </a:endParaRPr>
          </a:p>
        </p:txBody>
      </p:sp>
      <p:sp>
        <p:nvSpPr>
          <p:cNvPr id="32" name="TextBox 31"/>
          <p:cNvSpPr txBox="1"/>
          <p:nvPr/>
        </p:nvSpPr>
        <p:spPr>
          <a:xfrm>
            <a:off x="7086600" y="4114800"/>
            <a:ext cx="1863202" cy="369332"/>
          </a:xfrm>
          <a:prstGeom prst="rect">
            <a:avLst/>
          </a:prstGeom>
          <a:noFill/>
        </p:spPr>
        <p:txBody>
          <a:bodyPr wrap="none" rtlCol="0">
            <a:spAutoFit/>
          </a:bodyPr>
          <a:lstStyle/>
          <a:p>
            <a:r>
              <a:rPr lang="en-US" dirty="0" smtClean="0">
                <a:solidFill>
                  <a:schemeClr val="bg2">
                    <a:lumMod val="50000"/>
                  </a:schemeClr>
                </a:solidFill>
              </a:rPr>
              <a:t>Data Conservancy</a:t>
            </a:r>
            <a:endParaRPr lang="en-US" dirty="0">
              <a:solidFill>
                <a:schemeClr val="bg2">
                  <a:lumMod val="50000"/>
                </a:schemeClr>
              </a:solidFill>
            </a:endParaRPr>
          </a:p>
        </p:txBody>
      </p:sp>
      <p:sp>
        <p:nvSpPr>
          <p:cNvPr id="33" name="TextBox 32"/>
          <p:cNvSpPr txBox="1"/>
          <p:nvPr/>
        </p:nvSpPr>
        <p:spPr>
          <a:xfrm>
            <a:off x="1905000" y="2209800"/>
            <a:ext cx="716350" cy="369332"/>
          </a:xfrm>
          <a:prstGeom prst="rect">
            <a:avLst/>
          </a:prstGeom>
          <a:noFill/>
        </p:spPr>
        <p:txBody>
          <a:bodyPr wrap="none" rtlCol="0">
            <a:spAutoFit/>
          </a:bodyPr>
          <a:lstStyle/>
          <a:p>
            <a:r>
              <a:rPr lang="en-US" dirty="0" err="1" smtClean="0">
                <a:solidFill>
                  <a:schemeClr val="accent6">
                    <a:lumMod val="75000"/>
                  </a:schemeClr>
                </a:solidFill>
              </a:rPr>
              <a:t>iPlant</a:t>
            </a:r>
            <a:endParaRPr lang="en-US" dirty="0">
              <a:solidFill>
                <a:schemeClr val="accent6">
                  <a:lumMod val="75000"/>
                </a:schemeClr>
              </a:solidFill>
            </a:endParaRPr>
          </a:p>
        </p:txBody>
      </p:sp>
      <p:sp>
        <p:nvSpPr>
          <p:cNvPr id="34" name="TextBox 33"/>
          <p:cNvSpPr txBox="1"/>
          <p:nvPr/>
        </p:nvSpPr>
        <p:spPr>
          <a:xfrm>
            <a:off x="7696200" y="6324600"/>
            <a:ext cx="716350" cy="369332"/>
          </a:xfrm>
          <a:prstGeom prst="rect">
            <a:avLst/>
          </a:prstGeom>
          <a:noFill/>
        </p:spPr>
        <p:txBody>
          <a:bodyPr wrap="none" rtlCol="0">
            <a:spAutoFit/>
          </a:bodyPr>
          <a:lstStyle/>
          <a:p>
            <a:r>
              <a:rPr lang="en-US" dirty="0" err="1" smtClean="0">
                <a:solidFill>
                  <a:schemeClr val="accent4">
                    <a:lumMod val="75000"/>
                  </a:schemeClr>
                </a:solidFill>
              </a:rPr>
              <a:t>iPlant</a:t>
            </a:r>
            <a:endParaRPr lang="en-US" dirty="0">
              <a:solidFill>
                <a:schemeClr val="accent4">
                  <a:lumMod val="75000"/>
                </a:schemeClr>
              </a:solidFill>
            </a:endParaRPr>
          </a:p>
        </p:txBody>
      </p:sp>
      <p:sp>
        <p:nvSpPr>
          <p:cNvPr id="35" name="TextBox 34"/>
          <p:cNvSpPr txBox="1"/>
          <p:nvPr/>
        </p:nvSpPr>
        <p:spPr>
          <a:xfrm>
            <a:off x="1295400" y="5421868"/>
            <a:ext cx="1003352" cy="369332"/>
          </a:xfrm>
          <a:prstGeom prst="rect">
            <a:avLst/>
          </a:prstGeom>
          <a:noFill/>
        </p:spPr>
        <p:txBody>
          <a:bodyPr wrap="none" rtlCol="0">
            <a:spAutoFit/>
          </a:bodyPr>
          <a:lstStyle/>
          <a:p>
            <a:r>
              <a:rPr lang="en-US" dirty="0" smtClean="0">
                <a:solidFill>
                  <a:schemeClr val="accent5">
                    <a:lumMod val="75000"/>
                  </a:schemeClr>
                </a:solidFill>
              </a:rPr>
              <a:t>Teachers</a:t>
            </a:r>
            <a:endParaRPr lang="en-US" dirty="0">
              <a:solidFill>
                <a:schemeClr val="accent5">
                  <a:lumMod val="75000"/>
                </a:schemeClr>
              </a:solidFill>
            </a:endParaRPr>
          </a:p>
        </p:txBody>
      </p:sp>
      <p:sp>
        <p:nvSpPr>
          <p:cNvPr id="36" name="TextBox 35"/>
          <p:cNvSpPr txBox="1"/>
          <p:nvPr/>
        </p:nvSpPr>
        <p:spPr>
          <a:xfrm>
            <a:off x="1381970" y="5715000"/>
            <a:ext cx="904030" cy="369332"/>
          </a:xfrm>
          <a:prstGeom prst="rect">
            <a:avLst/>
          </a:prstGeom>
          <a:noFill/>
        </p:spPr>
        <p:txBody>
          <a:bodyPr wrap="none" rtlCol="0">
            <a:spAutoFit/>
          </a:bodyPr>
          <a:lstStyle/>
          <a:p>
            <a:r>
              <a:rPr lang="en-US" dirty="0" smtClean="0">
                <a:solidFill>
                  <a:schemeClr val="accent5">
                    <a:lumMod val="75000"/>
                  </a:schemeClr>
                </a:solidFill>
              </a:rPr>
              <a:t>Citizens</a:t>
            </a:r>
            <a:endParaRPr lang="en-US" dirty="0">
              <a:solidFill>
                <a:schemeClr val="accent5">
                  <a:lumMod val="75000"/>
                </a:schemeClr>
              </a:solidFill>
            </a:endParaRPr>
          </a:p>
        </p:txBody>
      </p:sp>
      <p:sp>
        <p:nvSpPr>
          <p:cNvPr id="37" name="TextBox 36"/>
          <p:cNvSpPr txBox="1"/>
          <p:nvPr/>
        </p:nvSpPr>
        <p:spPr>
          <a:xfrm>
            <a:off x="1707790" y="6107668"/>
            <a:ext cx="654410" cy="369332"/>
          </a:xfrm>
          <a:prstGeom prst="rect">
            <a:avLst/>
          </a:prstGeom>
          <a:noFill/>
        </p:spPr>
        <p:txBody>
          <a:bodyPr wrap="none" rtlCol="0">
            <a:spAutoFit/>
          </a:bodyPr>
          <a:lstStyle/>
          <a:p>
            <a:r>
              <a:rPr lang="en-US" dirty="0" smtClean="0">
                <a:solidFill>
                  <a:schemeClr val="accent5">
                    <a:lumMod val="75000"/>
                  </a:schemeClr>
                </a:solidFill>
              </a:rPr>
              <a:t>TCNs</a:t>
            </a:r>
            <a:endParaRPr lang="en-US"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 APIs</a:t>
            </a:r>
            <a:endParaRPr lang="en-US" dirty="0"/>
          </a:p>
        </p:txBody>
      </p:sp>
      <p:graphicFrame>
        <p:nvGraphicFramePr>
          <p:cNvPr id="5" name="Content Placeholder 4"/>
          <p:cNvGraphicFramePr>
            <a:graphicFrameLocks noGrp="1"/>
          </p:cNvGraphicFramePr>
          <p:nvPr>
            <p:ph idx="1"/>
          </p:nvPr>
        </p:nvGraphicFramePr>
        <p:xfrm>
          <a:off x="457200" y="10668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6" name="TextBox 5"/>
          <p:cNvSpPr txBox="1"/>
          <p:nvPr/>
        </p:nvSpPr>
        <p:spPr>
          <a:xfrm>
            <a:off x="3810000" y="3505200"/>
            <a:ext cx="1499128" cy="646331"/>
          </a:xfrm>
          <a:prstGeom prst="rect">
            <a:avLst/>
          </a:prstGeom>
          <a:noFill/>
        </p:spPr>
        <p:txBody>
          <a:bodyPr wrap="none" rtlCol="0">
            <a:spAutoFit/>
          </a:bodyPr>
          <a:lstStyle/>
          <a:p>
            <a:r>
              <a:rPr lang="en-US" sz="3600" dirty="0" err="1" smtClean="0">
                <a:solidFill>
                  <a:schemeClr val="tx2"/>
                </a:solidFill>
              </a:rPr>
              <a:t>iDigBio</a:t>
            </a:r>
            <a:endParaRPr lang="en-US" sz="3600" dirty="0">
              <a:solidFill>
                <a:schemeClr val="tx2"/>
              </a:solidFill>
            </a:endParaRPr>
          </a:p>
        </p:txBody>
      </p:sp>
      <p:sp>
        <p:nvSpPr>
          <p:cNvPr id="7" name="TextBox 6"/>
          <p:cNvSpPr txBox="1"/>
          <p:nvPr/>
        </p:nvSpPr>
        <p:spPr>
          <a:xfrm>
            <a:off x="2514600" y="1143000"/>
            <a:ext cx="1104790" cy="369332"/>
          </a:xfrm>
          <a:prstGeom prst="rect">
            <a:avLst/>
          </a:prstGeom>
          <a:noFill/>
        </p:spPr>
        <p:txBody>
          <a:bodyPr wrap="none" rtlCol="0">
            <a:spAutoFit/>
          </a:bodyPr>
          <a:lstStyle/>
          <a:p>
            <a:r>
              <a:rPr lang="en-US" dirty="0" smtClean="0">
                <a:solidFill>
                  <a:schemeClr val="accent2">
                    <a:lumMod val="75000"/>
                  </a:schemeClr>
                </a:solidFill>
              </a:rPr>
              <a:t>Museums</a:t>
            </a:r>
            <a:endParaRPr lang="en-US" dirty="0">
              <a:solidFill>
                <a:schemeClr val="accent2">
                  <a:lumMod val="75000"/>
                </a:schemeClr>
              </a:solidFill>
            </a:endParaRPr>
          </a:p>
        </p:txBody>
      </p:sp>
      <p:sp>
        <p:nvSpPr>
          <p:cNvPr id="8" name="TextBox 7"/>
          <p:cNvSpPr txBox="1"/>
          <p:nvPr/>
        </p:nvSpPr>
        <p:spPr>
          <a:xfrm>
            <a:off x="6934200" y="2209800"/>
            <a:ext cx="1305357" cy="369332"/>
          </a:xfrm>
          <a:prstGeom prst="rect">
            <a:avLst/>
          </a:prstGeom>
          <a:noFill/>
        </p:spPr>
        <p:txBody>
          <a:bodyPr wrap="none" rtlCol="0">
            <a:spAutoFit/>
          </a:bodyPr>
          <a:lstStyle/>
          <a:p>
            <a:r>
              <a:rPr lang="en-US" dirty="0" smtClean="0">
                <a:solidFill>
                  <a:schemeClr val="bg2">
                    <a:lumMod val="50000"/>
                  </a:schemeClr>
                </a:solidFill>
              </a:rPr>
              <a:t>Amazon WS</a:t>
            </a:r>
            <a:endParaRPr lang="en-US" dirty="0">
              <a:solidFill>
                <a:schemeClr val="bg2">
                  <a:lumMod val="50000"/>
                </a:schemeClr>
              </a:solidFill>
            </a:endParaRPr>
          </a:p>
        </p:txBody>
      </p:sp>
      <p:sp>
        <p:nvSpPr>
          <p:cNvPr id="9" name="TextBox 8"/>
          <p:cNvSpPr txBox="1"/>
          <p:nvPr/>
        </p:nvSpPr>
        <p:spPr>
          <a:xfrm>
            <a:off x="7620000" y="2590800"/>
            <a:ext cx="851515" cy="369332"/>
          </a:xfrm>
          <a:prstGeom prst="rect">
            <a:avLst/>
          </a:prstGeom>
          <a:noFill/>
        </p:spPr>
        <p:txBody>
          <a:bodyPr wrap="none" rtlCol="0">
            <a:spAutoFit/>
          </a:bodyPr>
          <a:lstStyle/>
          <a:p>
            <a:r>
              <a:rPr lang="en-US" dirty="0" smtClean="0">
                <a:solidFill>
                  <a:schemeClr val="bg2">
                    <a:lumMod val="50000"/>
                  </a:schemeClr>
                </a:solidFill>
              </a:rPr>
              <a:t>Google</a:t>
            </a:r>
            <a:endParaRPr lang="en-US" dirty="0">
              <a:solidFill>
                <a:schemeClr val="bg2">
                  <a:lumMod val="50000"/>
                </a:schemeClr>
              </a:solidFill>
            </a:endParaRPr>
          </a:p>
        </p:txBody>
      </p:sp>
      <p:sp>
        <p:nvSpPr>
          <p:cNvPr id="10" name="TextBox 9"/>
          <p:cNvSpPr txBox="1"/>
          <p:nvPr/>
        </p:nvSpPr>
        <p:spPr>
          <a:xfrm>
            <a:off x="7086600" y="3733800"/>
            <a:ext cx="1680396" cy="369332"/>
          </a:xfrm>
          <a:prstGeom prst="rect">
            <a:avLst/>
          </a:prstGeom>
          <a:noFill/>
        </p:spPr>
        <p:txBody>
          <a:bodyPr wrap="none" rtlCol="0">
            <a:spAutoFit/>
          </a:bodyPr>
          <a:lstStyle/>
          <a:p>
            <a:r>
              <a:rPr lang="en-US" dirty="0" smtClean="0">
                <a:solidFill>
                  <a:schemeClr val="bg2">
                    <a:lumMod val="50000"/>
                  </a:schemeClr>
                </a:solidFill>
              </a:rPr>
              <a:t>Microsoft Azure</a:t>
            </a:r>
            <a:endParaRPr lang="en-US" dirty="0">
              <a:solidFill>
                <a:schemeClr val="bg2">
                  <a:lumMod val="50000"/>
                </a:schemeClr>
              </a:solidFill>
            </a:endParaRPr>
          </a:p>
        </p:txBody>
      </p:sp>
      <p:sp>
        <p:nvSpPr>
          <p:cNvPr id="12" name="TextBox 11"/>
          <p:cNvSpPr txBox="1"/>
          <p:nvPr/>
        </p:nvSpPr>
        <p:spPr>
          <a:xfrm>
            <a:off x="5410200" y="914400"/>
            <a:ext cx="654410" cy="369332"/>
          </a:xfrm>
          <a:prstGeom prst="rect">
            <a:avLst/>
          </a:prstGeom>
          <a:noFill/>
        </p:spPr>
        <p:txBody>
          <a:bodyPr wrap="none" rtlCol="0">
            <a:spAutoFit/>
          </a:bodyPr>
          <a:lstStyle/>
          <a:p>
            <a:r>
              <a:rPr lang="en-US" dirty="0" smtClean="0">
                <a:solidFill>
                  <a:schemeClr val="accent2">
                    <a:lumMod val="75000"/>
                  </a:schemeClr>
                </a:solidFill>
              </a:rPr>
              <a:t>TCNs</a:t>
            </a:r>
            <a:endParaRPr lang="en-US" dirty="0">
              <a:solidFill>
                <a:schemeClr val="accent2">
                  <a:lumMod val="75000"/>
                </a:schemeClr>
              </a:solidFill>
            </a:endParaRPr>
          </a:p>
        </p:txBody>
      </p:sp>
      <p:sp>
        <p:nvSpPr>
          <p:cNvPr id="13" name="TextBox 12"/>
          <p:cNvSpPr txBox="1"/>
          <p:nvPr/>
        </p:nvSpPr>
        <p:spPr>
          <a:xfrm>
            <a:off x="5410200" y="1295400"/>
            <a:ext cx="1111394" cy="369332"/>
          </a:xfrm>
          <a:prstGeom prst="rect">
            <a:avLst/>
          </a:prstGeom>
          <a:noFill/>
        </p:spPr>
        <p:txBody>
          <a:bodyPr wrap="none" rtlCol="0">
            <a:spAutoFit/>
          </a:bodyPr>
          <a:lstStyle/>
          <a:p>
            <a:r>
              <a:rPr lang="en-US" dirty="0" smtClean="0">
                <a:solidFill>
                  <a:schemeClr val="accent2">
                    <a:lumMod val="75000"/>
                  </a:schemeClr>
                </a:solidFill>
              </a:rPr>
              <a:t>Collectors</a:t>
            </a:r>
            <a:endParaRPr lang="en-US" dirty="0">
              <a:solidFill>
                <a:schemeClr val="accent2">
                  <a:lumMod val="75000"/>
                </a:schemeClr>
              </a:solidFill>
            </a:endParaRPr>
          </a:p>
        </p:txBody>
      </p:sp>
      <p:sp>
        <p:nvSpPr>
          <p:cNvPr id="14" name="TextBox 13"/>
          <p:cNvSpPr txBox="1"/>
          <p:nvPr/>
        </p:nvSpPr>
        <p:spPr>
          <a:xfrm>
            <a:off x="990600" y="2133600"/>
            <a:ext cx="619080" cy="369332"/>
          </a:xfrm>
          <a:prstGeom prst="rect">
            <a:avLst/>
          </a:prstGeom>
          <a:noFill/>
        </p:spPr>
        <p:txBody>
          <a:bodyPr wrap="none" rtlCol="0">
            <a:spAutoFit/>
          </a:bodyPr>
          <a:lstStyle/>
          <a:p>
            <a:r>
              <a:rPr lang="en-US" dirty="0" smtClean="0">
                <a:solidFill>
                  <a:schemeClr val="accent6">
                    <a:lumMod val="75000"/>
                  </a:schemeClr>
                </a:solidFill>
              </a:rPr>
              <a:t>GBIF</a:t>
            </a:r>
            <a:endParaRPr lang="en-US" dirty="0">
              <a:solidFill>
                <a:schemeClr val="accent6">
                  <a:lumMod val="75000"/>
                </a:schemeClr>
              </a:solidFill>
            </a:endParaRPr>
          </a:p>
        </p:txBody>
      </p:sp>
      <p:sp>
        <p:nvSpPr>
          <p:cNvPr id="15" name="TextBox 14"/>
          <p:cNvSpPr txBox="1"/>
          <p:nvPr/>
        </p:nvSpPr>
        <p:spPr>
          <a:xfrm>
            <a:off x="685800" y="2590800"/>
            <a:ext cx="548548" cy="369332"/>
          </a:xfrm>
          <a:prstGeom prst="rect">
            <a:avLst/>
          </a:prstGeom>
          <a:noFill/>
        </p:spPr>
        <p:txBody>
          <a:bodyPr wrap="none" rtlCol="0">
            <a:spAutoFit/>
          </a:bodyPr>
          <a:lstStyle/>
          <a:p>
            <a:r>
              <a:rPr lang="en-US" dirty="0" smtClean="0">
                <a:solidFill>
                  <a:schemeClr val="accent6">
                    <a:lumMod val="75000"/>
                  </a:schemeClr>
                </a:solidFill>
              </a:rPr>
              <a:t>ALA</a:t>
            </a:r>
            <a:endParaRPr lang="en-US" dirty="0">
              <a:solidFill>
                <a:schemeClr val="accent6">
                  <a:lumMod val="75000"/>
                </a:schemeClr>
              </a:solidFill>
            </a:endParaRPr>
          </a:p>
        </p:txBody>
      </p:sp>
      <p:sp>
        <p:nvSpPr>
          <p:cNvPr id="16" name="TextBox 15"/>
          <p:cNvSpPr txBox="1"/>
          <p:nvPr/>
        </p:nvSpPr>
        <p:spPr>
          <a:xfrm>
            <a:off x="990600" y="5105400"/>
            <a:ext cx="1314591" cy="369332"/>
          </a:xfrm>
          <a:prstGeom prst="rect">
            <a:avLst/>
          </a:prstGeom>
          <a:noFill/>
        </p:spPr>
        <p:txBody>
          <a:bodyPr wrap="none" rtlCol="0">
            <a:spAutoFit/>
          </a:bodyPr>
          <a:lstStyle/>
          <a:p>
            <a:r>
              <a:rPr lang="en-US" dirty="0" smtClean="0">
                <a:solidFill>
                  <a:schemeClr val="accent5">
                    <a:lumMod val="75000"/>
                  </a:schemeClr>
                </a:solidFill>
              </a:rPr>
              <a:t>Researchers</a:t>
            </a:r>
            <a:endParaRPr lang="en-US" dirty="0">
              <a:solidFill>
                <a:schemeClr val="accent5">
                  <a:lumMod val="75000"/>
                </a:schemeClr>
              </a:solidFill>
            </a:endParaRPr>
          </a:p>
        </p:txBody>
      </p:sp>
      <p:sp>
        <p:nvSpPr>
          <p:cNvPr id="17" name="TextBox 16"/>
          <p:cNvSpPr txBox="1"/>
          <p:nvPr/>
        </p:nvSpPr>
        <p:spPr>
          <a:xfrm>
            <a:off x="1381970" y="5715000"/>
            <a:ext cx="904030" cy="369332"/>
          </a:xfrm>
          <a:prstGeom prst="rect">
            <a:avLst/>
          </a:prstGeom>
          <a:noFill/>
        </p:spPr>
        <p:txBody>
          <a:bodyPr wrap="none" rtlCol="0">
            <a:spAutoFit/>
          </a:bodyPr>
          <a:lstStyle/>
          <a:p>
            <a:r>
              <a:rPr lang="en-US" dirty="0" smtClean="0">
                <a:solidFill>
                  <a:schemeClr val="accent5">
                    <a:lumMod val="75000"/>
                  </a:schemeClr>
                </a:solidFill>
              </a:rPr>
              <a:t>Citizens</a:t>
            </a:r>
            <a:endParaRPr lang="en-US" dirty="0">
              <a:solidFill>
                <a:schemeClr val="accent5">
                  <a:lumMod val="75000"/>
                </a:schemeClr>
              </a:solidFill>
            </a:endParaRPr>
          </a:p>
        </p:txBody>
      </p:sp>
      <p:sp>
        <p:nvSpPr>
          <p:cNvPr id="18" name="TextBox 17"/>
          <p:cNvSpPr txBox="1"/>
          <p:nvPr/>
        </p:nvSpPr>
        <p:spPr>
          <a:xfrm>
            <a:off x="7543800" y="1828800"/>
            <a:ext cx="1399614" cy="369332"/>
          </a:xfrm>
          <a:prstGeom prst="rect">
            <a:avLst/>
          </a:prstGeom>
          <a:noFill/>
        </p:spPr>
        <p:txBody>
          <a:bodyPr wrap="none" rtlCol="0">
            <a:spAutoFit/>
          </a:bodyPr>
          <a:lstStyle/>
          <a:p>
            <a:r>
              <a:rPr lang="en-US" dirty="0" smtClean="0">
                <a:solidFill>
                  <a:schemeClr val="bg2">
                    <a:lumMod val="50000"/>
                  </a:schemeClr>
                </a:solidFill>
              </a:rPr>
              <a:t>Amazon Turk</a:t>
            </a:r>
            <a:endParaRPr lang="en-US" dirty="0">
              <a:solidFill>
                <a:schemeClr val="bg2">
                  <a:lumMod val="50000"/>
                </a:schemeClr>
              </a:solidFill>
            </a:endParaRPr>
          </a:p>
        </p:txBody>
      </p:sp>
      <p:sp>
        <p:nvSpPr>
          <p:cNvPr id="19" name="TextBox 18"/>
          <p:cNvSpPr txBox="1"/>
          <p:nvPr/>
        </p:nvSpPr>
        <p:spPr>
          <a:xfrm>
            <a:off x="6858000" y="4953000"/>
            <a:ext cx="1634358" cy="369332"/>
          </a:xfrm>
          <a:prstGeom prst="rect">
            <a:avLst/>
          </a:prstGeom>
          <a:noFill/>
        </p:spPr>
        <p:txBody>
          <a:bodyPr wrap="none" rtlCol="0">
            <a:spAutoFit/>
          </a:bodyPr>
          <a:lstStyle/>
          <a:p>
            <a:r>
              <a:rPr lang="en-US" dirty="0" err="1" smtClean="0">
                <a:solidFill>
                  <a:schemeClr val="accent4">
                    <a:lumMod val="75000"/>
                  </a:schemeClr>
                </a:solidFill>
              </a:rPr>
              <a:t>Georeferencing</a:t>
            </a:r>
            <a:endParaRPr lang="en-US" dirty="0">
              <a:solidFill>
                <a:schemeClr val="accent4">
                  <a:lumMod val="75000"/>
                </a:schemeClr>
              </a:solidFill>
            </a:endParaRPr>
          </a:p>
        </p:txBody>
      </p:sp>
      <p:sp>
        <p:nvSpPr>
          <p:cNvPr id="20" name="TextBox 19"/>
          <p:cNvSpPr txBox="1"/>
          <p:nvPr/>
        </p:nvSpPr>
        <p:spPr>
          <a:xfrm>
            <a:off x="7162800" y="5334000"/>
            <a:ext cx="1730474" cy="369332"/>
          </a:xfrm>
          <a:prstGeom prst="rect">
            <a:avLst/>
          </a:prstGeom>
          <a:noFill/>
        </p:spPr>
        <p:txBody>
          <a:bodyPr wrap="none" rtlCol="0">
            <a:spAutoFit/>
          </a:bodyPr>
          <a:lstStyle/>
          <a:p>
            <a:r>
              <a:rPr lang="en-US" dirty="0" smtClean="0">
                <a:solidFill>
                  <a:schemeClr val="accent4">
                    <a:lumMod val="75000"/>
                  </a:schemeClr>
                </a:solidFill>
              </a:rPr>
              <a:t>Imaging services</a:t>
            </a:r>
            <a:endParaRPr lang="en-US" dirty="0">
              <a:solidFill>
                <a:schemeClr val="accent4">
                  <a:lumMod val="75000"/>
                </a:schemeClr>
              </a:solidFill>
            </a:endParaRPr>
          </a:p>
        </p:txBody>
      </p:sp>
      <p:sp>
        <p:nvSpPr>
          <p:cNvPr id="21" name="TextBox 20"/>
          <p:cNvSpPr txBox="1"/>
          <p:nvPr/>
        </p:nvSpPr>
        <p:spPr>
          <a:xfrm>
            <a:off x="6858000" y="5715000"/>
            <a:ext cx="1314655" cy="369332"/>
          </a:xfrm>
          <a:prstGeom prst="rect">
            <a:avLst/>
          </a:prstGeom>
          <a:noFill/>
        </p:spPr>
        <p:txBody>
          <a:bodyPr wrap="none" rtlCol="0">
            <a:spAutoFit/>
          </a:bodyPr>
          <a:lstStyle/>
          <a:p>
            <a:r>
              <a:rPr lang="en-US" dirty="0" smtClean="0">
                <a:solidFill>
                  <a:schemeClr val="accent4">
                    <a:lumMod val="75000"/>
                  </a:schemeClr>
                </a:solidFill>
              </a:rPr>
              <a:t>Data quality</a:t>
            </a:r>
            <a:endParaRPr lang="en-US" dirty="0">
              <a:solidFill>
                <a:schemeClr val="accent4">
                  <a:lumMod val="75000"/>
                </a:schemeClr>
              </a:solidFill>
            </a:endParaRPr>
          </a:p>
        </p:txBody>
      </p:sp>
      <p:sp>
        <p:nvSpPr>
          <p:cNvPr id="22" name="TextBox 21"/>
          <p:cNvSpPr txBox="1"/>
          <p:nvPr/>
        </p:nvSpPr>
        <p:spPr>
          <a:xfrm>
            <a:off x="5105400" y="6248400"/>
            <a:ext cx="1019831" cy="369332"/>
          </a:xfrm>
          <a:prstGeom prst="rect">
            <a:avLst/>
          </a:prstGeom>
          <a:noFill/>
        </p:spPr>
        <p:txBody>
          <a:bodyPr wrap="none" rtlCol="0">
            <a:spAutoFit/>
          </a:bodyPr>
          <a:lstStyle/>
          <a:p>
            <a:r>
              <a:rPr lang="en-US" dirty="0" smtClean="0">
                <a:solidFill>
                  <a:schemeClr val="accent4">
                    <a:lumMod val="75000"/>
                  </a:schemeClr>
                </a:solidFill>
              </a:rPr>
              <a:t>Mapping</a:t>
            </a:r>
            <a:endParaRPr lang="en-US" dirty="0">
              <a:solidFill>
                <a:schemeClr val="accent4">
                  <a:lumMod val="75000"/>
                </a:schemeClr>
              </a:solidFill>
            </a:endParaRPr>
          </a:p>
        </p:txBody>
      </p:sp>
      <p:sp>
        <p:nvSpPr>
          <p:cNvPr id="23" name="TextBox 22"/>
          <p:cNvSpPr txBox="1"/>
          <p:nvPr/>
        </p:nvSpPr>
        <p:spPr>
          <a:xfrm>
            <a:off x="838200" y="3200400"/>
            <a:ext cx="543354" cy="369332"/>
          </a:xfrm>
          <a:prstGeom prst="rect">
            <a:avLst/>
          </a:prstGeom>
          <a:noFill/>
        </p:spPr>
        <p:txBody>
          <a:bodyPr wrap="none" rtlCol="0">
            <a:spAutoFit/>
          </a:bodyPr>
          <a:lstStyle/>
          <a:p>
            <a:r>
              <a:rPr lang="en-US" dirty="0" smtClean="0">
                <a:solidFill>
                  <a:schemeClr val="accent6">
                    <a:lumMod val="75000"/>
                  </a:schemeClr>
                </a:solidFill>
              </a:rPr>
              <a:t>EOL</a:t>
            </a:r>
            <a:endParaRPr lang="en-US" dirty="0">
              <a:solidFill>
                <a:schemeClr val="accent6">
                  <a:lumMod val="75000"/>
                </a:schemeClr>
              </a:solidFill>
            </a:endParaRPr>
          </a:p>
        </p:txBody>
      </p:sp>
      <p:sp>
        <p:nvSpPr>
          <p:cNvPr id="25" name="TextBox 24"/>
          <p:cNvSpPr txBox="1"/>
          <p:nvPr/>
        </p:nvSpPr>
        <p:spPr>
          <a:xfrm>
            <a:off x="6172200" y="6248400"/>
            <a:ext cx="654410" cy="369332"/>
          </a:xfrm>
          <a:prstGeom prst="rect">
            <a:avLst/>
          </a:prstGeom>
          <a:noFill/>
        </p:spPr>
        <p:txBody>
          <a:bodyPr wrap="none" rtlCol="0">
            <a:spAutoFit/>
          </a:bodyPr>
          <a:lstStyle/>
          <a:p>
            <a:r>
              <a:rPr lang="en-US" dirty="0" smtClean="0">
                <a:solidFill>
                  <a:schemeClr val="accent4">
                    <a:lumMod val="75000"/>
                  </a:schemeClr>
                </a:solidFill>
              </a:rPr>
              <a:t>TCNs</a:t>
            </a:r>
            <a:endParaRPr lang="en-US" dirty="0">
              <a:solidFill>
                <a:schemeClr val="accent4">
                  <a:lumMod val="75000"/>
                </a:schemeClr>
              </a:solidFill>
            </a:endParaRPr>
          </a:p>
        </p:txBody>
      </p:sp>
      <p:sp>
        <p:nvSpPr>
          <p:cNvPr id="26" name="TextBox 25"/>
          <p:cNvSpPr txBox="1"/>
          <p:nvPr/>
        </p:nvSpPr>
        <p:spPr>
          <a:xfrm>
            <a:off x="1707790" y="6107668"/>
            <a:ext cx="654410" cy="369332"/>
          </a:xfrm>
          <a:prstGeom prst="rect">
            <a:avLst/>
          </a:prstGeom>
          <a:noFill/>
        </p:spPr>
        <p:txBody>
          <a:bodyPr wrap="none" rtlCol="0">
            <a:spAutoFit/>
          </a:bodyPr>
          <a:lstStyle/>
          <a:p>
            <a:r>
              <a:rPr lang="en-US" dirty="0" smtClean="0">
                <a:solidFill>
                  <a:schemeClr val="accent5">
                    <a:lumMod val="75000"/>
                  </a:schemeClr>
                </a:solidFill>
              </a:rPr>
              <a:t>TCNs</a:t>
            </a:r>
            <a:endParaRPr lang="en-US" dirty="0">
              <a:solidFill>
                <a:schemeClr val="accent5">
                  <a:lumMod val="75000"/>
                </a:schemeClr>
              </a:solidFill>
            </a:endParaRPr>
          </a:p>
        </p:txBody>
      </p:sp>
      <p:sp>
        <p:nvSpPr>
          <p:cNvPr id="27" name="TextBox 26"/>
          <p:cNvSpPr txBox="1"/>
          <p:nvPr/>
        </p:nvSpPr>
        <p:spPr>
          <a:xfrm>
            <a:off x="2438400" y="6324600"/>
            <a:ext cx="1367106" cy="369332"/>
          </a:xfrm>
          <a:prstGeom prst="rect">
            <a:avLst/>
          </a:prstGeom>
          <a:noFill/>
        </p:spPr>
        <p:txBody>
          <a:bodyPr wrap="none" rtlCol="0">
            <a:spAutoFit/>
          </a:bodyPr>
          <a:lstStyle/>
          <a:p>
            <a:r>
              <a:rPr lang="en-US" dirty="0" smtClean="0">
                <a:solidFill>
                  <a:schemeClr val="accent5">
                    <a:lumMod val="75000"/>
                  </a:schemeClr>
                </a:solidFill>
              </a:rPr>
              <a:t>Government</a:t>
            </a:r>
            <a:endParaRPr lang="en-US" dirty="0">
              <a:solidFill>
                <a:schemeClr val="accent5">
                  <a:lumMod val="75000"/>
                </a:schemeClr>
              </a:solidFill>
            </a:endParaRPr>
          </a:p>
        </p:txBody>
      </p:sp>
      <p:sp>
        <p:nvSpPr>
          <p:cNvPr id="28" name="TextBox 27"/>
          <p:cNvSpPr txBox="1"/>
          <p:nvPr/>
        </p:nvSpPr>
        <p:spPr>
          <a:xfrm>
            <a:off x="7772400" y="6019800"/>
            <a:ext cx="1215076" cy="369332"/>
          </a:xfrm>
          <a:prstGeom prst="rect">
            <a:avLst/>
          </a:prstGeom>
          <a:noFill/>
        </p:spPr>
        <p:txBody>
          <a:bodyPr wrap="none" rtlCol="0">
            <a:spAutoFit/>
          </a:bodyPr>
          <a:lstStyle/>
          <a:p>
            <a:r>
              <a:rPr lang="en-US" dirty="0" smtClean="0">
                <a:solidFill>
                  <a:schemeClr val="accent4">
                    <a:lumMod val="75000"/>
                  </a:schemeClr>
                </a:solidFill>
              </a:rPr>
              <a:t>Translation</a:t>
            </a:r>
            <a:endParaRPr lang="en-US" dirty="0">
              <a:solidFill>
                <a:schemeClr val="accent4">
                  <a:lumMod val="75000"/>
                </a:schemeClr>
              </a:solidFill>
            </a:endParaRPr>
          </a:p>
        </p:txBody>
      </p:sp>
      <p:sp>
        <p:nvSpPr>
          <p:cNvPr id="29" name="TextBox 28"/>
          <p:cNvSpPr txBox="1"/>
          <p:nvPr/>
        </p:nvSpPr>
        <p:spPr>
          <a:xfrm>
            <a:off x="7086600" y="6172200"/>
            <a:ext cx="585417" cy="369332"/>
          </a:xfrm>
          <a:prstGeom prst="rect">
            <a:avLst/>
          </a:prstGeom>
          <a:noFill/>
        </p:spPr>
        <p:txBody>
          <a:bodyPr wrap="none" rtlCol="0">
            <a:spAutoFit/>
          </a:bodyPr>
          <a:lstStyle/>
          <a:p>
            <a:r>
              <a:rPr lang="en-US" dirty="0" smtClean="0">
                <a:solidFill>
                  <a:schemeClr val="accent4">
                    <a:lumMod val="75000"/>
                  </a:schemeClr>
                </a:solidFill>
              </a:rPr>
              <a:t>OCR</a:t>
            </a:r>
            <a:endParaRPr lang="en-US" dirty="0">
              <a:solidFill>
                <a:schemeClr val="accent4">
                  <a:lumMod val="75000"/>
                </a:schemeClr>
              </a:solidFill>
            </a:endParaRPr>
          </a:p>
        </p:txBody>
      </p:sp>
      <p:grpSp>
        <p:nvGrpSpPr>
          <p:cNvPr id="83" name="Group 82"/>
          <p:cNvGrpSpPr/>
          <p:nvPr/>
        </p:nvGrpSpPr>
        <p:grpSpPr>
          <a:xfrm>
            <a:off x="322765" y="1432585"/>
            <a:ext cx="3792035" cy="2896251"/>
            <a:chOff x="322765" y="1432585"/>
            <a:chExt cx="3792035" cy="2896251"/>
          </a:xfrm>
        </p:grpSpPr>
        <p:sp>
          <p:nvSpPr>
            <p:cNvPr id="50" name="Arc 49"/>
            <p:cNvSpPr/>
            <p:nvPr/>
          </p:nvSpPr>
          <p:spPr>
            <a:xfrm rot="17847544">
              <a:off x="542523" y="1212827"/>
              <a:ext cx="2896251" cy="3335768"/>
            </a:xfrm>
            <a:prstGeom prst="arc">
              <a:avLst>
                <a:gd name="adj1" fmla="val 960881"/>
                <a:gd name="adj2" fmla="val 8591358"/>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cxnSp>
          <p:nvCxnSpPr>
            <p:cNvPr id="51" name="Straight Arrow Connector 50"/>
            <p:cNvCxnSpPr/>
            <p:nvPr/>
          </p:nvCxnSpPr>
          <p:spPr>
            <a:xfrm flipH="1" flipV="1">
              <a:off x="3276600" y="3276600"/>
              <a:ext cx="533400" cy="3048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58" name="TextBox 57"/>
            <p:cNvSpPr txBox="1"/>
            <p:nvPr/>
          </p:nvSpPr>
          <p:spPr>
            <a:xfrm>
              <a:off x="2971800" y="3581400"/>
              <a:ext cx="1143000" cy="584775"/>
            </a:xfrm>
            <a:prstGeom prst="rect">
              <a:avLst/>
            </a:prstGeom>
            <a:noFill/>
          </p:spPr>
          <p:txBody>
            <a:bodyPr wrap="square" rtlCol="0">
              <a:spAutoFit/>
            </a:bodyPr>
            <a:lstStyle/>
            <a:p>
              <a:pPr algn="ctr"/>
              <a:r>
                <a:rPr lang="en-US" sz="1600" dirty="0" smtClean="0"/>
                <a:t>Domain data</a:t>
              </a:r>
              <a:endParaRPr lang="en-US" sz="1600" dirty="0"/>
            </a:p>
          </p:txBody>
        </p:sp>
      </p:grpSp>
      <p:grpSp>
        <p:nvGrpSpPr>
          <p:cNvPr id="88" name="Group 87"/>
          <p:cNvGrpSpPr/>
          <p:nvPr/>
        </p:nvGrpSpPr>
        <p:grpSpPr>
          <a:xfrm>
            <a:off x="5105400" y="1326209"/>
            <a:ext cx="3684478" cy="3124200"/>
            <a:chOff x="5105400" y="1326209"/>
            <a:chExt cx="3684478" cy="3124200"/>
          </a:xfrm>
        </p:grpSpPr>
        <p:cxnSp>
          <p:nvCxnSpPr>
            <p:cNvPr id="40" name="Straight Arrow Connector 39"/>
            <p:cNvCxnSpPr/>
            <p:nvPr/>
          </p:nvCxnSpPr>
          <p:spPr>
            <a:xfrm flipH="1">
              <a:off x="5257800" y="3276600"/>
              <a:ext cx="533400" cy="2286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44" name="Straight Arrow Connector 43"/>
            <p:cNvCxnSpPr/>
            <p:nvPr/>
          </p:nvCxnSpPr>
          <p:spPr>
            <a:xfrm flipV="1">
              <a:off x="5334000" y="3480179"/>
              <a:ext cx="479946" cy="177421"/>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61" name="Arc 60"/>
            <p:cNvSpPr/>
            <p:nvPr/>
          </p:nvSpPr>
          <p:spPr>
            <a:xfrm rot="3380084">
              <a:off x="5573613" y="1234144"/>
              <a:ext cx="3124200" cy="3308330"/>
            </a:xfrm>
            <a:prstGeom prst="arc">
              <a:avLst>
                <a:gd name="adj1" fmla="val 2450945"/>
                <a:gd name="adj2" fmla="val 9846868"/>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49" name="TextBox 48"/>
            <p:cNvSpPr txBox="1"/>
            <p:nvPr/>
          </p:nvSpPr>
          <p:spPr>
            <a:xfrm>
              <a:off x="5105400" y="3657600"/>
              <a:ext cx="1447799" cy="584775"/>
            </a:xfrm>
            <a:prstGeom prst="rect">
              <a:avLst/>
            </a:prstGeom>
            <a:noFill/>
          </p:spPr>
          <p:txBody>
            <a:bodyPr wrap="square" rtlCol="0">
              <a:spAutoFit/>
            </a:bodyPr>
            <a:lstStyle/>
            <a:p>
              <a:pPr algn="ctr"/>
              <a:r>
                <a:rPr lang="en-US" sz="1600" dirty="0" smtClean="0"/>
                <a:t>BLOBs</a:t>
              </a:r>
            </a:p>
            <a:p>
              <a:pPr algn="ctr"/>
              <a:r>
                <a:rPr lang="en-US" sz="1600" dirty="0" smtClean="0"/>
                <a:t>Appliances</a:t>
              </a:r>
              <a:endParaRPr lang="en-US" sz="1600" dirty="0"/>
            </a:p>
          </p:txBody>
        </p:sp>
      </p:grpSp>
      <p:grpSp>
        <p:nvGrpSpPr>
          <p:cNvPr id="84" name="Group 83"/>
          <p:cNvGrpSpPr/>
          <p:nvPr/>
        </p:nvGrpSpPr>
        <p:grpSpPr>
          <a:xfrm>
            <a:off x="1171126" y="4267200"/>
            <a:ext cx="3416696" cy="3274940"/>
            <a:chOff x="1171126" y="4267200"/>
            <a:chExt cx="3416696" cy="3274940"/>
          </a:xfrm>
        </p:grpSpPr>
        <p:sp>
          <p:nvSpPr>
            <p:cNvPr id="59" name="Arc 58"/>
            <p:cNvSpPr/>
            <p:nvPr/>
          </p:nvSpPr>
          <p:spPr>
            <a:xfrm rot="12901437">
              <a:off x="1171126" y="4383886"/>
              <a:ext cx="3416696" cy="3158254"/>
            </a:xfrm>
            <a:prstGeom prst="arc">
              <a:avLst>
                <a:gd name="adj1" fmla="val 1835410"/>
                <a:gd name="adj2" fmla="val 9422624"/>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cxnSp>
          <p:nvCxnSpPr>
            <p:cNvPr id="62" name="Straight Arrow Connector 61"/>
            <p:cNvCxnSpPr/>
            <p:nvPr/>
          </p:nvCxnSpPr>
          <p:spPr>
            <a:xfrm flipH="1">
              <a:off x="3505200" y="4572000"/>
              <a:ext cx="304800" cy="3810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5" name="Straight Arrow Connector 64"/>
            <p:cNvCxnSpPr/>
            <p:nvPr/>
          </p:nvCxnSpPr>
          <p:spPr>
            <a:xfrm flipV="1">
              <a:off x="3429000" y="4419600"/>
              <a:ext cx="304800" cy="3810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70" name="TextBox 69"/>
            <p:cNvSpPr txBox="1"/>
            <p:nvPr/>
          </p:nvSpPr>
          <p:spPr>
            <a:xfrm>
              <a:off x="2209800" y="4267200"/>
              <a:ext cx="1447799" cy="584775"/>
            </a:xfrm>
            <a:prstGeom prst="rect">
              <a:avLst/>
            </a:prstGeom>
            <a:noFill/>
          </p:spPr>
          <p:txBody>
            <a:bodyPr wrap="square" rtlCol="0">
              <a:spAutoFit/>
            </a:bodyPr>
            <a:lstStyle/>
            <a:p>
              <a:pPr algn="ctr"/>
              <a:r>
                <a:rPr lang="en-US" sz="1600" dirty="0" smtClean="0"/>
                <a:t>Updates</a:t>
              </a:r>
            </a:p>
            <a:p>
              <a:pPr algn="ctr"/>
              <a:r>
                <a:rPr lang="en-US" sz="1600" dirty="0" smtClean="0"/>
                <a:t>Notification</a:t>
              </a:r>
              <a:endParaRPr lang="en-US" sz="1600" dirty="0"/>
            </a:p>
          </p:txBody>
        </p:sp>
        <p:sp>
          <p:nvSpPr>
            <p:cNvPr id="71" name="TextBox 70"/>
            <p:cNvSpPr txBox="1"/>
            <p:nvPr/>
          </p:nvSpPr>
          <p:spPr>
            <a:xfrm>
              <a:off x="3581400" y="4495800"/>
              <a:ext cx="990599" cy="584775"/>
            </a:xfrm>
            <a:prstGeom prst="rect">
              <a:avLst/>
            </a:prstGeom>
            <a:noFill/>
          </p:spPr>
          <p:txBody>
            <a:bodyPr wrap="square" rtlCol="0">
              <a:spAutoFit/>
            </a:bodyPr>
            <a:lstStyle/>
            <a:p>
              <a:pPr algn="ctr"/>
              <a:r>
                <a:rPr lang="en-US" sz="1600" dirty="0" smtClean="0"/>
                <a:t>Query results</a:t>
              </a:r>
              <a:endParaRPr lang="en-US" sz="1600" dirty="0"/>
            </a:p>
          </p:txBody>
        </p:sp>
      </p:grpSp>
      <p:grpSp>
        <p:nvGrpSpPr>
          <p:cNvPr id="85" name="Group 84"/>
          <p:cNvGrpSpPr/>
          <p:nvPr/>
        </p:nvGrpSpPr>
        <p:grpSpPr>
          <a:xfrm>
            <a:off x="4419600" y="4490393"/>
            <a:ext cx="3745158" cy="3343808"/>
            <a:chOff x="4419600" y="4490393"/>
            <a:chExt cx="3745158" cy="3343808"/>
          </a:xfrm>
        </p:grpSpPr>
        <p:sp>
          <p:nvSpPr>
            <p:cNvPr id="60" name="Arc 59"/>
            <p:cNvSpPr/>
            <p:nvPr/>
          </p:nvSpPr>
          <p:spPr>
            <a:xfrm rot="9041167">
              <a:off x="4516105" y="4490393"/>
              <a:ext cx="3648653" cy="3343808"/>
            </a:xfrm>
            <a:prstGeom prst="arc">
              <a:avLst>
                <a:gd name="adj1" fmla="val 1504226"/>
                <a:gd name="adj2" fmla="val 8417617"/>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US"/>
            </a:p>
          </p:txBody>
        </p:sp>
        <p:cxnSp>
          <p:nvCxnSpPr>
            <p:cNvPr id="72" name="Straight Arrow Connector 71"/>
            <p:cNvCxnSpPr/>
            <p:nvPr/>
          </p:nvCxnSpPr>
          <p:spPr>
            <a:xfrm>
              <a:off x="5181600" y="4572000"/>
              <a:ext cx="381000" cy="4572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77" name="Straight Arrow Connector 76"/>
            <p:cNvCxnSpPr/>
            <p:nvPr/>
          </p:nvCxnSpPr>
          <p:spPr>
            <a:xfrm flipH="1" flipV="1">
              <a:off x="5334000" y="4495800"/>
              <a:ext cx="381000" cy="4572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80" name="TextBox 79"/>
            <p:cNvSpPr txBox="1"/>
            <p:nvPr/>
          </p:nvSpPr>
          <p:spPr>
            <a:xfrm>
              <a:off x="4419600" y="4648200"/>
              <a:ext cx="1143000" cy="584775"/>
            </a:xfrm>
            <a:prstGeom prst="rect">
              <a:avLst/>
            </a:prstGeom>
            <a:noFill/>
          </p:spPr>
          <p:txBody>
            <a:bodyPr wrap="square" rtlCol="0">
              <a:spAutoFit/>
            </a:bodyPr>
            <a:lstStyle/>
            <a:p>
              <a:pPr algn="ctr"/>
              <a:r>
                <a:rPr lang="en-US" sz="1600" dirty="0" smtClean="0"/>
                <a:t>Customer Requests</a:t>
              </a:r>
              <a:endParaRPr lang="en-US" sz="1600" dirty="0"/>
            </a:p>
          </p:txBody>
        </p:sp>
        <p:sp>
          <p:nvSpPr>
            <p:cNvPr id="81" name="TextBox 80"/>
            <p:cNvSpPr txBox="1"/>
            <p:nvPr/>
          </p:nvSpPr>
          <p:spPr>
            <a:xfrm>
              <a:off x="5486400" y="4495800"/>
              <a:ext cx="1143000" cy="584775"/>
            </a:xfrm>
            <a:prstGeom prst="rect">
              <a:avLst/>
            </a:prstGeom>
            <a:noFill/>
          </p:spPr>
          <p:txBody>
            <a:bodyPr wrap="square" rtlCol="0">
              <a:spAutoFit/>
            </a:bodyPr>
            <a:lstStyle/>
            <a:p>
              <a:pPr algn="ctr"/>
              <a:r>
                <a:rPr lang="en-US" sz="1600" dirty="0" smtClean="0"/>
                <a:t>Processed data</a:t>
              </a:r>
              <a:endParaRPr lang="en-US" sz="1600" dirty="0"/>
            </a:p>
          </p:txBody>
        </p:sp>
      </p:grpSp>
      <p:grpSp>
        <p:nvGrpSpPr>
          <p:cNvPr id="87" name="Group 86"/>
          <p:cNvGrpSpPr/>
          <p:nvPr/>
        </p:nvGrpSpPr>
        <p:grpSpPr>
          <a:xfrm>
            <a:off x="2971800" y="304800"/>
            <a:ext cx="3124200" cy="2819400"/>
            <a:chOff x="2971800" y="304800"/>
            <a:chExt cx="3124200" cy="2819400"/>
          </a:xfrm>
        </p:grpSpPr>
        <p:sp>
          <p:nvSpPr>
            <p:cNvPr id="30" name="Arc 29"/>
            <p:cNvSpPr/>
            <p:nvPr/>
          </p:nvSpPr>
          <p:spPr>
            <a:xfrm>
              <a:off x="2971800" y="304800"/>
              <a:ext cx="3124200" cy="2209800"/>
            </a:xfrm>
            <a:prstGeom prst="arc">
              <a:avLst>
                <a:gd name="adj1" fmla="val 960881"/>
                <a:gd name="adj2" fmla="val 9846868"/>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cxnSp>
          <p:nvCxnSpPr>
            <p:cNvPr id="32" name="Straight Arrow Connector 31"/>
            <p:cNvCxnSpPr/>
            <p:nvPr/>
          </p:nvCxnSpPr>
          <p:spPr>
            <a:xfrm>
              <a:off x="4495800" y="2286000"/>
              <a:ext cx="0" cy="8382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3" name="Straight Arrow Connector 32"/>
            <p:cNvCxnSpPr/>
            <p:nvPr/>
          </p:nvCxnSpPr>
          <p:spPr>
            <a:xfrm flipV="1">
              <a:off x="4648200" y="2286000"/>
              <a:ext cx="0" cy="8382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7" name="TextBox 36"/>
            <p:cNvSpPr txBox="1"/>
            <p:nvPr/>
          </p:nvSpPr>
          <p:spPr>
            <a:xfrm>
              <a:off x="3124200" y="2438400"/>
              <a:ext cx="1447799" cy="584775"/>
            </a:xfrm>
            <a:prstGeom prst="rect">
              <a:avLst/>
            </a:prstGeom>
            <a:noFill/>
          </p:spPr>
          <p:txBody>
            <a:bodyPr wrap="square" rtlCol="0">
              <a:spAutoFit/>
            </a:bodyPr>
            <a:lstStyle/>
            <a:p>
              <a:pPr algn="ctr"/>
              <a:r>
                <a:rPr lang="en-US" sz="1600" dirty="0" smtClean="0"/>
                <a:t>Domain-level data</a:t>
              </a:r>
              <a:endParaRPr lang="en-US" sz="1600" dirty="0"/>
            </a:p>
          </p:txBody>
        </p:sp>
        <p:sp>
          <p:nvSpPr>
            <p:cNvPr id="38" name="TextBox 37"/>
            <p:cNvSpPr txBox="1"/>
            <p:nvPr/>
          </p:nvSpPr>
          <p:spPr>
            <a:xfrm>
              <a:off x="4495800" y="2209800"/>
              <a:ext cx="1447799" cy="830997"/>
            </a:xfrm>
            <a:prstGeom prst="rect">
              <a:avLst/>
            </a:prstGeom>
            <a:noFill/>
          </p:spPr>
          <p:txBody>
            <a:bodyPr wrap="square" rtlCol="0">
              <a:spAutoFit/>
            </a:bodyPr>
            <a:lstStyle/>
            <a:p>
              <a:pPr algn="ctr"/>
              <a:r>
                <a:rPr lang="en-US" sz="1600" dirty="0" smtClean="0"/>
                <a:t>Updates</a:t>
              </a:r>
            </a:p>
            <a:p>
              <a:pPr algn="ctr"/>
              <a:r>
                <a:rPr lang="en-US" sz="1600" dirty="0" smtClean="0"/>
                <a:t>Notification</a:t>
              </a:r>
            </a:p>
            <a:p>
              <a:pPr algn="ctr"/>
              <a:r>
                <a:rPr lang="en-US" sz="1600" dirty="0" smtClean="0"/>
                <a:t>Usage track</a:t>
              </a:r>
              <a:endParaRPr lang="en-US" sz="1600" dirty="0"/>
            </a:p>
          </p:txBody>
        </p:sp>
      </p:grpSp>
      <p:sp>
        <p:nvSpPr>
          <p:cNvPr id="89" name="TextBox 88"/>
          <p:cNvSpPr txBox="1"/>
          <p:nvPr/>
        </p:nvSpPr>
        <p:spPr>
          <a:xfrm>
            <a:off x="1143000" y="3733800"/>
            <a:ext cx="774571" cy="369332"/>
          </a:xfrm>
          <a:prstGeom prst="rect">
            <a:avLst/>
          </a:prstGeom>
          <a:noFill/>
        </p:spPr>
        <p:txBody>
          <a:bodyPr wrap="none" rtlCol="0">
            <a:spAutoFit/>
          </a:bodyPr>
          <a:lstStyle/>
          <a:p>
            <a:r>
              <a:rPr lang="en-US" dirty="0" smtClean="0">
                <a:solidFill>
                  <a:schemeClr val="accent6">
                    <a:lumMod val="75000"/>
                  </a:schemeClr>
                </a:solidFill>
              </a:rPr>
              <a:t>BISON</a:t>
            </a:r>
            <a:endParaRPr lang="en-US" dirty="0">
              <a:solidFill>
                <a:schemeClr val="accent6">
                  <a:lumMod val="75000"/>
                </a:schemeClr>
              </a:solidFill>
            </a:endParaRPr>
          </a:p>
        </p:txBody>
      </p:sp>
      <p:sp>
        <p:nvSpPr>
          <p:cNvPr id="90" name="TextBox 89"/>
          <p:cNvSpPr txBox="1"/>
          <p:nvPr/>
        </p:nvSpPr>
        <p:spPr>
          <a:xfrm>
            <a:off x="7848600" y="2971800"/>
            <a:ext cx="1034129" cy="369332"/>
          </a:xfrm>
          <a:prstGeom prst="rect">
            <a:avLst/>
          </a:prstGeom>
          <a:noFill/>
        </p:spPr>
        <p:txBody>
          <a:bodyPr wrap="none" rtlCol="0">
            <a:spAutoFit/>
          </a:bodyPr>
          <a:lstStyle/>
          <a:p>
            <a:r>
              <a:rPr lang="en-US" dirty="0" err="1" smtClean="0">
                <a:solidFill>
                  <a:schemeClr val="bg2">
                    <a:lumMod val="50000"/>
                  </a:schemeClr>
                </a:solidFill>
              </a:rPr>
              <a:t>DataONE</a:t>
            </a:r>
            <a:endParaRPr lang="en-US" dirty="0">
              <a:solidFill>
                <a:schemeClr val="bg2">
                  <a:lumMod val="50000"/>
                </a:schemeClr>
              </a:solidFill>
            </a:endParaRPr>
          </a:p>
        </p:txBody>
      </p:sp>
      <p:sp>
        <p:nvSpPr>
          <p:cNvPr id="91" name="TextBox 90"/>
          <p:cNvSpPr txBox="1"/>
          <p:nvPr/>
        </p:nvSpPr>
        <p:spPr>
          <a:xfrm>
            <a:off x="8001000" y="3429000"/>
            <a:ext cx="654410" cy="369332"/>
          </a:xfrm>
          <a:prstGeom prst="rect">
            <a:avLst/>
          </a:prstGeom>
          <a:noFill/>
        </p:spPr>
        <p:txBody>
          <a:bodyPr wrap="none" rtlCol="0">
            <a:spAutoFit/>
          </a:bodyPr>
          <a:lstStyle/>
          <a:p>
            <a:r>
              <a:rPr lang="en-US" dirty="0" smtClean="0">
                <a:solidFill>
                  <a:schemeClr val="bg2">
                    <a:lumMod val="50000"/>
                  </a:schemeClr>
                </a:solidFill>
              </a:rPr>
              <a:t>TCNs</a:t>
            </a:r>
            <a:endParaRPr lang="en-US" dirty="0">
              <a:solidFill>
                <a:schemeClr val="bg2">
                  <a:lumMod val="50000"/>
                </a:schemeClr>
              </a:solidFill>
            </a:endParaRPr>
          </a:p>
        </p:txBody>
      </p:sp>
      <p:sp>
        <p:nvSpPr>
          <p:cNvPr id="92" name="TextBox 91"/>
          <p:cNvSpPr txBox="1"/>
          <p:nvPr/>
        </p:nvSpPr>
        <p:spPr>
          <a:xfrm>
            <a:off x="7086600" y="4114800"/>
            <a:ext cx="1863202" cy="369332"/>
          </a:xfrm>
          <a:prstGeom prst="rect">
            <a:avLst/>
          </a:prstGeom>
          <a:noFill/>
        </p:spPr>
        <p:txBody>
          <a:bodyPr wrap="none" rtlCol="0">
            <a:spAutoFit/>
          </a:bodyPr>
          <a:lstStyle/>
          <a:p>
            <a:r>
              <a:rPr lang="en-US" dirty="0" smtClean="0">
                <a:solidFill>
                  <a:schemeClr val="bg2">
                    <a:lumMod val="50000"/>
                  </a:schemeClr>
                </a:solidFill>
              </a:rPr>
              <a:t>Data Conservancy</a:t>
            </a:r>
            <a:endParaRPr lang="en-US" dirty="0">
              <a:solidFill>
                <a:schemeClr val="bg2">
                  <a:lumMod val="50000"/>
                </a:schemeClr>
              </a:solidFill>
            </a:endParaRPr>
          </a:p>
        </p:txBody>
      </p:sp>
      <p:sp>
        <p:nvSpPr>
          <p:cNvPr id="93" name="TextBox 92"/>
          <p:cNvSpPr txBox="1"/>
          <p:nvPr/>
        </p:nvSpPr>
        <p:spPr>
          <a:xfrm>
            <a:off x="8158987" y="5638800"/>
            <a:ext cx="985013" cy="369332"/>
          </a:xfrm>
          <a:prstGeom prst="rect">
            <a:avLst/>
          </a:prstGeom>
          <a:noFill/>
        </p:spPr>
        <p:txBody>
          <a:bodyPr wrap="none" rtlCol="0">
            <a:spAutoFit/>
          </a:bodyPr>
          <a:lstStyle/>
          <a:p>
            <a:r>
              <a:rPr lang="en-US" dirty="0" err="1" smtClean="0">
                <a:solidFill>
                  <a:schemeClr val="accent4">
                    <a:lumMod val="75000"/>
                  </a:schemeClr>
                </a:solidFill>
              </a:rPr>
              <a:t>NESCent</a:t>
            </a:r>
            <a:endParaRPr lang="en-US" dirty="0">
              <a:solidFill>
                <a:schemeClr val="accent4">
                  <a:lumMod val="75000"/>
                </a:schemeClr>
              </a:solidFill>
            </a:endParaRPr>
          </a:p>
        </p:txBody>
      </p:sp>
      <p:sp>
        <p:nvSpPr>
          <p:cNvPr id="94" name="TextBox 93"/>
          <p:cNvSpPr txBox="1"/>
          <p:nvPr/>
        </p:nvSpPr>
        <p:spPr>
          <a:xfrm>
            <a:off x="7696200" y="6324600"/>
            <a:ext cx="716350" cy="369332"/>
          </a:xfrm>
          <a:prstGeom prst="rect">
            <a:avLst/>
          </a:prstGeom>
          <a:noFill/>
        </p:spPr>
        <p:txBody>
          <a:bodyPr wrap="none" rtlCol="0">
            <a:spAutoFit/>
          </a:bodyPr>
          <a:lstStyle/>
          <a:p>
            <a:r>
              <a:rPr lang="en-US" dirty="0" err="1" smtClean="0">
                <a:solidFill>
                  <a:schemeClr val="accent4">
                    <a:lumMod val="75000"/>
                  </a:schemeClr>
                </a:solidFill>
              </a:rPr>
              <a:t>iPlant</a:t>
            </a:r>
            <a:endParaRPr lang="en-US" dirty="0">
              <a:solidFill>
                <a:schemeClr val="accent4">
                  <a:lumMod val="75000"/>
                </a:schemeClr>
              </a:solidFill>
            </a:endParaRPr>
          </a:p>
        </p:txBody>
      </p:sp>
      <p:sp>
        <p:nvSpPr>
          <p:cNvPr id="63" name="TextBox 62"/>
          <p:cNvSpPr txBox="1"/>
          <p:nvPr/>
        </p:nvSpPr>
        <p:spPr>
          <a:xfrm>
            <a:off x="1295400" y="5421868"/>
            <a:ext cx="1003352" cy="369332"/>
          </a:xfrm>
          <a:prstGeom prst="rect">
            <a:avLst/>
          </a:prstGeom>
          <a:noFill/>
        </p:spPr>
        <p:txBody>
          <a:bodyPr wrap="none" rtlCol="0">
            <a:spAutoFit/>
          </a:bodyPr>
          <a:lstStyle/>
          <a:p>
            <a:r>
              <a:rPr lang="en-US" dirty="0" smtClean="0">
                <a:solidFill>
                  <a:schemeClr val="accent5">
                    <a:lumMod val="75000"/>
                  </a:schemeClr>
                </a:solidFill>
              </a:rPr>
              <a:t>Teachers</a:t>
            </a:r>
            <a:endParaRPr lang="en-US" dirty="0">
              <a:solidFill>
                <a:schemeClr val="accent5">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the </a:t>
            </a:r>
            <a:r>
              <a:rPr lang="en-US" dirty="0" err="1" smtClean="0"/>
              <a:t>iDigBio</a:t>
            </a:r>
            <a:r>
              <a:rPr lang="en-US" dirty="0" smtClean="0"/>
              <a:t> Cloud</a:t>
            </a:r>
            <a:endParaRPr lang="en-US" dirty="0"/>
          </a:p>
        </p:txBody>
      </p:sp>
      <p:sp>
        <p:nvSpPr>
          <p:cNvPr id="3" name="Content Placeholder 2"/>
          <p:cNvSpPr>
            <a:spLocks noGrp="1"/>
          </p:cNvSpPr>
          <p:nvPr>
            <p:ph idx="1"/>
          </p:nvPr>
        </p:nvSpPr>
        <p:spPr>
          <a:xfrm>
            <a:off x="228600" y="1066800"/>
            <a:ext cx="8763000" cy="5486400"/>
          </a:xfrm>
        </p:spPr>
        <p:txBody>
          <a:bodyPr/>
          <a:lstStyle/>
          <a:p>
            <a:r>
              <a:rPr lang="en-US" dirty="0" smtClean="0"/>
              <a:t>Continuous consultation with stakeholders and other successful </a:t>
            </a:r>
            <a:r>
              <a:rPr lang="en-US" dirty="0" err="1" smtClean="0"/>
              <a:t>cyberinfrastructures</a:t>
            </a:r>
            <a:endParaRPr lang="en-US" dirty="0" smtClean="0"/>
          </a:p>
          <a:p>
            <a:pPr lvl="1"/>
            <a:r>
              <a:rPr lang="en-US" dirty="0" smtClean="0"/>
              <a:t>Already ongoing: survey, summit, workshops, person-to-person</a:t>
            </a:r>
          </a:p>
          <a:p>
            <a:r>
              <a:rPr lang="en-US" dirty="0" smtClean="0"/>
              <a:t>Cloud-based strategy</a:t>
            </a:r>
          </a:p>
          <a:p>
            <a:pPr lvl="1"/>
            <a:r>
              <a:rPr lang="en-US" dirty="0" smtClean="0"/>
              <a:t>Federated scalable object storage and information processing</a:t>
            </a:r>
          </a:p>
          <a:p>
            <a:pPr lvl="1"/>
            <a:r>
              <a:rPr lang="en-US" dirty="0" smtClean="0"/>
              <a:t>Digitization-oriented virtual appliances</a:t>
            </a:r>
          </a:p>
          <a:p>
            <a:r>
              <a:rPr lang="en-US" dirty="0" smtClean="0"/>
              <a:t>Focus on identified agreed-upon priorities</a:t>
            </a:r>
          </a:p>
          <a:p>
            <a:pPr lvl="1"/>
            <a:r>
              <a:rPr lang="en-US" dirty="0" smtClean="0"/>
              <a:t>Weekly reviewed software development process</a:t>
            </a:r>
          </a:p>
          <a:p>
            <a:r>
              <a:rPr lang="en-US" dirty="0" smtClean="0"/>
              <a:t>Leverage experience/skills of PI team</a:t>
            </a:r>
          </a:p>
          <a:p>
            <a:pPr lvl="1"/>
            <a:r>
              <a:rPr lang="en-US" dirty="0" smtClean="0"/>
              <a:t>Reliance on standards, proven solutions and sustainable software reuse whenever possible</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 in one slide</a:t>
            </a:r>
            <a:endParaRPr lang="en-US" dirty="0"/>
          </a:p>
        </p:txBody>
      </p:sp>
      <p:sp>
        <p:nvSpPr>
          <p:cNvPr id="3" name="Content Placeholder 2"/>
          <p:cNvSpPr>
            <a:spLocks noGrp="1"/>
          </p:cNvSpPr>
          <p:nvPr>
            <p:ph idx="1"/>
          </p:nvPr>
        </p:nvSpPr>
        <p:spPr>
          <a:xfrm>
            <a:off x="457200" y="1066800"/>
            <a:ext cx="8229600" cy="5486400"/>
          </a:xfrm>
        </p:spPr>
        <p:txBody>
          <a:bodyPr>
            <a:normAutofit/>
          </a:bodyPr>
          <a:lstStyle/>
          <a:p>
            <a:r>
              <a:rPr lang="en-US" dirty="0" smtClean="0"/>
              <a:t>15-question survey of institutions in 3 funded TCNs</a:t>
            </a:r>
          </a:p>
          <a:p>
            <a:r>
              <a:rPr lang="en-US" dirty="0" smtClean="0"/>
              <a:t>30 returned surveys (13+8+9)</a:t>
            </a:r>
          </a:p>
          <a:p>
            <a:r>
              <a:rPr lang="en-US" dirty="0" smtClean="0"/>
              <a:t>Significant variety in the types and amount of data being collected, storage requirements, and the software tools and services being utilized</a:t>
            </a:r>
          </a:p>
          <a:p>
            <a:r>
              <a:rPr lang="en-US" dirty="0" smtClean="0"/>
              <a:t>Three areas where the TCNs may readily look to iDigBio for guidance and support:</a:t>
            </a:r>
          </a:p>
          <a:p>
            <a:pPr lvl="1"/>
            <a:r>
              <a:rPr lang="en-US" dirty="0" smtClean="0"/>
              <a:t>Archival storage</a:t>
            </a:r>
          </a:p>
          <a:p>
            <a:pPr lvl="1"/>
            <a:r>
              <a:rPr lang="en-US" dirty="0" smtClean="0"/>
              <a:t>Feedback on the data</a:t>
            </a:r>
          </a:p>
          <a:p>
            <a:pPr lvl="1"/>
            <a:r>
              <a:rPr lang="en-US" dirty="0" smtClean="0"/>
              <a:t>Data intensive transformations</a:t>
            </a:r>
          </a:p>
          <a:p>
            <a:r>
              <a:rPr lang="en-US" dirty="0" smtClean="0"/>
              <a:t>Results available from idigbio.org</a:t>
            </a:r>
          </a:p>
          <a:p>
            <a:pPr lvl="1"/>
            <a:r>
              <a:rPr lang="en-US" dirty="0" smtClean="0"/>
              <a:t>Survey is “live” for continuous consultation and update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tangle 71"/>
          <p:cNvSpPr/>
          <p:nvPr/>
        </p:nvSpPr>
        <p:spPr>
          <a:xfrm>
            <a:off x="395514" y="3098802"/>
            <a:ext cx="8305800" cy="222068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805542" y="3399972"/>
            <a:ext cx="7620000" cy="16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76200"/>
            <a:ext cx="8382000" cy="914400"/>
          </a:xfrm>
        </p:spPr>
        <p:txBody>
          <a:bodyPr>
            <a:noAutofit/>
          </a:bodyPr>
          <a:lstStyle/>
          <a:p>
            <a:r>
              <a:rPr lang="en-US" sz="4400" dirty="0" smtClean="0"/>
              <a:t>Interface Model for </a:t>
            </a:r>
            <a:r>
              <a:rPr lang="en-US" sz="4400" dirty="0" err="1" smtClean="0"/>
              <a:t>iDigBio</a:t>
            </a:r>
            <a:r>
              <a:rPr lang="en-US" sz="4400" dirty="0" smtClean="0"/>
              <a:t> and TCNs</a:t>
            </a:r>
            <a:endParaRPr lang="en-US" sz="4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7" name="TextBox 6"/>
          <p:cNvSpPr txBox="1"/>
          <p:nvPr/>
        </p:nvSpPr>
        <p:spPr>
          <a:xfrm>
            <a:off x="3397533" y="4659868"/>
            <a:ext cx="2012667" cy="369332"/>
          </a:xfrm>
          <a:prstGeom prst="rect">
            <a:avLst/>
          </a:prstGeom>
          <a:noFill/>
        </p:spPr>
        <p:txBody>
          <a:bodyPr wrap="none" rtlCol="0">
            <a:spAutoFit/>
          </a:bodyPr>
          <a:lstStyle/>
          <a:p>
            <a:r>
              <a:rPr lang="en-US" dirty="0" err="1" smtClean="0"/>
              <a:t>iDigBio</a:t>
            </a:r>
            <a:r>
              <a:rPr lang="en-US" dirty="0" smtClean="0"/>
              <a:t> + Resources</a:t>
            </a:r>
            <a:endParaRPr lang="en-US" dirty="0"/>
          </a:p>
        </p:txBody>
      </p:sp>
      <p:sp>
        <p:nvSpPr>
          <p:cNvPr id="8" name="Rectangle 7"/>
          <p:cNvSpPr/>
          <p:nvPr/>
        </p:nvSpPr>
        <p:spPr>
          <a:xfrm>
            <a:off x="381000" y="5334000"/>
            <a:ext cx="8305800" cy="1143000"/>
          </a:xfrm>
          <a:prstGeom prst="rect">
            <a:avLst/>
          </a:prstGeom>
          <a:solidFill>
            <a:schemeClr val="accent5">
              <a:tint val="70000"/>
              <a:satMod val="13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9" name="TextBox 8"/>
          <p:cNvSpPr txBox="1"/>
          <p:nvPr/>
        </p:nvSpPr>
        <p:spPr>
          <a:xfrm>
            <a:off x="457200" y="6169223"/>
            <a:ext cx="8292142" cy="307777"/>
          </a:xfrm>
          <a:prstGeom prst="rect">
            <a:avLst/>
          </a:prstGeom>
          <a:noFill/>
        </p:spPr>
        <p:txBody>
          <a:bodyPr wrap="square" rtlCol="0">
            <a:spAutoFit/>
          </a:bodyPr>
          <a:lstStyle/>
          <a:p>
            <a:r>
              <a:rPr lang="en-US" sz="1400" dirty="0" smtClean="0"/>
              <a:t>Infrastructure Providers, National/Global Data Aggregators, Domain Service Providers, Domain Data Consumers</a:t>
            </a:r>
          </a:p>
        </p:txBody>
      </p:sp>
      <p:sp>
        <p:nvSpPr>
          <p:cNvPr id="11" name="TextBox 10"/>
          <p:cNvSpPr txBox="1"/>
          <p:nvPr/>
        </p:nvSpPr>
        <p:spPr>
          <a:xfrm>
            <a:off x="6442037" y="2562225"/>
            <a:ext cx="463588" cy="369332"/>
          </a:xfrm>
          <a:prstGeom prst="rect">
            <a:avLst/>
          </a:prstGeom>
          <a:noFill/>
        </p:spPr>
        <p:txBody>
          <a:bodyPr wrap="none" rtlCol="0">
            <a:spAutoFit/>
          </a:bodyPr>
          <a:lstStyle/>
          <a:p>
            <a:r>
              <a:rPr lang="en-US" dirty="0" smtClean="0"/>
              <a:t>. . .</a:t>
            </a:r>
            <a:endParaRPr lang="en-US" dirty="0"/>
          </a:p>
        </p:txBody>
      </p:sp>
      <p:sp>
        <p:nvSpPr>
          <p:cNvPr id="12" name="TextBox 11"/>
          <p:cNvSpPr txBox="1"/>
          <p:nvPr/>
        </p:nvSpPr>
        <p:spPr>
          <a:xfrm>
            <a:off x="6461087" y="1790700"/>
            <a:ext cx="463588" cy="369332"/>
          </a:xfrm>
          <a:prstGeom prst="rect">
            <a:avLst/>
          </a:prstGeom>
          <a:noFill/>
        </p:spPr>
        <p:txBody>
          <a:bodyPr wrap="none" rtlCol="0">
            <a:spAutoFit/>
          </a:bodyPr>
          <a:lstStyle/>
          <a:p>
            <a:r>
              <a:rPr lang="en-US" dirty="0" smtClean="0"/>
              <a:t>. . .</a:t>
            </a:r>
            <a:endParaRPr lang="en-US" dirty="0"/>
          </a:p>
        </p:txBody>
      </p:sp>
      <p:sp>
        <p:nvSpPr>
          <p:cNvPr id="13" name="Rounded Rectangle 12"/>
          <p:cNvSpPr/>
          <p:nvPr/>
        </p:nvSpPr>
        <p:spPr>
          <a:xfrm>
            <a:off x="6781800" y="312420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TDWG</a:t>
            </a:r>
            <a:endParaRPr lang="en-US" sz="1200" dirty="0"/>
          </a:p>
        </p:txBody>
      </p:sp>
      <p:sp>
        <p:nvSpPr>
          <p:cNvPr id="14" name="Rounded Rectangle 13"/>
          <p:cNvSpPr/>
          <p:nvPr/>
        </p:nvSpPr>
        <p:spPr>
          <a:xfrm>
            <a:off x="7239000" y="5029200"/>
            <a:ext cx="6096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XMPP</a:t>
            </a:r>
            <a:endParaRPr lang="en-US" sz="1200" dirty="0"/>
          </a:p>
        </p:txBody>
      </p:sp>
      <p:sp>
        <p:nvSpPr>
          <p:cNvPr id="15" name="Rounded Rectangle 14"/>
          <p:cNvSpPr/>
          <p:nvPr/>
        </p:nvSpPr>
        <p:spPr>
          <a:xfrm>
            <a:off x="1371600" y="5029200"/>
            <a:ext cx="8382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OCCIWG</a:t>
            </a:r>
            <a:endParaRPr lang="en-US" sz="1200" dirty="0"/>
          </a:p>
        </p:txBody>
      </p:sp>
      <p:sp>
        <p:nvSpPr>
          <p:cNvPr id="19" name="Rounded Rectangle 18"/>
          <p:cNvSpPr/>
          <p:nvPr/>
        </p:nvSpPr>
        <p:spPr>
          <a:xfrm>
            <a:off x="2438400" y="5019676"/>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HTTP</a:t>
            </a:r>
            <a:endParaRPr lang="en-US" sz="1200" dirty="0"/>
          </a:p>
        </p:txBody>
      </p:sp>
      <p:sp>
        <p:nvSpPr>
          <p:cNvPr id="22" name="Rounded Rectangle 21"/>
          <p:cNvSpPr/>
          <p:nvPr/>
        </p:nvSpPr>
        <p:spPr>
          <a:xfrm>
            <a:off x="3429000" y="5019675"/>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RDF</a:t>
            </a:r>
            <a:endParaRPr lang="en-US" sz="1200" dirty="0"/>
          </a:p>
        </p:txBody>
      </p:sp>
      <p:sp>
        <p:nvSpPr>
          <p:cNvPr id="23" name="Rounded Rectangle 22"/>
          <p:cNvSpPr/>
          <p:nvPr/>
        </p:nvSpPr>
        <p:spPr>
          <a:xfrm>
            <a:off x="7743825" y="312420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XML</a:t>
            </a:r>
            <a:endParaRPr lang="en-US" sz="1200" dirty="0"/>
          </a:p>
        </p:txBody>
      </p:sp>
      <p:sp>
        <p:nvSpPr>
          <p:cNvPr id="24" name="Rounded Rectangle 23"/>
          <p:cNvSpPr/>
          <p:nvPr/>
        </p:nvSpPr>
        <p:spPr>
          <a:xfrm>
            <a:off x="5410200" y="502920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X.509</a:t>
            </a:r>
            <a:endParaRPr lang="en-US" sz="1200" dirty="0"/>
          </a:p>
        </p:txBody>
      </p:sp>
      <p:sp>
        <p:nvSpPr>
          <p:cNvPr id="25" name="Rounded Rectangle 24"/>
          <p:cNvSpPr/>
          <p:nvPr/>
        </p:nvSpPr>
        <p:spPr>
          <a:xfrm>
            <a:off x="6324600" y="502920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err="1" smtClean="0"/>
              <a:t>OpenID</a:t>
            </a:r>
            <a:endParaRPr lang="en-US" sz="1200" dirty="0"/>
          </a:p>
        </p:txBody>
      </p:sp>
      <p:sp>
        <p:nvSpPr>
          <p:cNvPr id="27" name="Rounded Rectangle 26"/>
          <p:cNvSpPr/>
          <p:nvPr/>
        </p:nvSpPr>
        <p:spPr>
          <a:xfrm>
            <a:off x="533400" y="5029200"/>
            <a:ext cx="6096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TCP</a:t>
            </a:r>
            <a:endParaRPr lang="en-US" sz="1200" dirty="0"/>
          </a:p>
        </p:txBody>
      </p:sp>
      <p:sp>
        <p:nvSpPr>
          <p:cNvPr id="28" name="Rounded Rectangle 27"/>
          <p:cNvSpPr/>
          <p:nvPr/>
        </p:nvSpPr>
        <p:spPr>
          <a:xfrm>
            <a:off x="4419600" y="5029200"/>
            <a:ext cx="8382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JPEG2000</a:t>
            </a:r>
            <a:endParaRPr lang="en-US" sz="1200" dirty="0"/>
          </a:p>
        </p:txBody>
      </p:sp>
      <p:sp>
        <p:nvSpPr>
          <p:cNvPr id="29" name="Rounded Rectangle 28"/>
          <p:cNvSpPr/>
          <p:nvPr/>
        </p:nvSpPr>
        <p:spPr>
          <a:xfrm>
            <a:off x="8001000" y="5029200"/>
            <a:ext cx="6096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ODBC</a:t>
            </a:r>
            <a:endParaRPr lang="en-US" sz="1200" dirty="0"/>
          </a:p>
        </p:txBody>
      </p:sp>
      <p:sp>
        <p:nvSpPr>
          <p:cNvPr id="30" name="Rounded Rectangle 29"/>
          <p:cNvSpPr/>
          <p:nvPr/>
        </p:nvSpPr>
        <p:spPr>
          <a:xfrm>
            <a:off x="838200" y="44958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Virtual Appliances</a:t>
            </a:r>
            <a:endParaRPr lang="en-US" sz="1200" dirty="0"/>
          </a:p>
        </p:txBody>
      </p:sp>
      <p:sp>
        <p:nvSpPr>
          <p:cNvPr id="31" name="Rounded Rectangle 30"/>
          <p:cNvSpPr/>
          <p:nvPr/>
        </p:nvSpPr>
        <p:spPr>
          <a:xfrm>
            <a:off x="2362200" y="44958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Machines</a:t>
            </a:r>
            <a:endParaRPr lang="en-US" sz="1200" dirty="0"/>
          </a:p>
        </p:txBody>
      </p:sp>
      <p:sp>
        <p:nvSpPr>
          <p:cNvPr id="32" name="Rounded Rectangle 31"/>
          <p:cNvSpPr/>
          <p:nvPr/>
        </p:nvSpPr>
        <p:spPr>
          <a:xfrm>
            <a:off x="3657600" y="40386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Storage</a:t>
            </a:r>
            <a:endParaRPr lang="en-US" sz="1200" dirty="0"/>
          </a:p>
        </p:txBody>
      </p:sp>
      <p:sp>
        <p:nvSpPr>
          <p:cNvPr id="33" name="Rounded Rectangle 32"/>
          <p:cNvSpPr/>
          <p:nvPr/>
        </p:nvSpPr>
        <p:spPr>
          <a:xfrm>
            <a:off x="5486400" y="44958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Networking</a:t>
            </a:r>
            <a:endParaRPr lang="en-US" sz="1200" dirty="0"/>
          </a:p>
        </p:txBody>
      </p:sp>
      <p:sp>
        <p:nvSpPr>
          <p:cNvPr id="34" name="Rounded Rectangle 33"/>
          <p:cNvSpPr/>
          <p:nvPr/>
        </p:nvSpPr>
        <p:spPr>
          <a:xfrm>
            <a:off x="1066800" y="40386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Learning Modules</a:t>
            </a:r>
            <a:endParaRPr lang="en-US" sz="1200" dirty="0"/>
          </a:p>
        </p:txBody>
      </p:sp>
      <p:sp>
        <p:nvSpPr>
          <p:cNvPr id="35" name="Rounded Rectangle 34"/>
          <p:cNvSpPr/>
          <p:nvPr/>
        </p:nvSpPr>
        <p:spPr>
          <a:xfrm>
            <a:off x="8382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Archiving</a:t>
            </a:r>
            <a:endParaRPr lang="en-US" sz="1200" dirty="0"/>
          </a:p>
        </p:txBody>
      </p:sp>
      <p:sp>
        <p:nvSpPr>
          <p:cNvPr id="36" name="Rounded Rectangle 35"/>
          <p:cNvSpPr/>
          <p:nvPr/>
        </p:nvSpPr>
        <p:spPr>
          <a:xfrm>
            <a:off x="23622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Data Collections</a:t>
            </a:r>
            <a:endParaRPr lang="en-US" sz="1200" dirty="0"/>
          </a:p>
        </p:txBody>
      </p:sp>
      <p:sp>
        <p:nvSpPr>
          <p:cNvPr id="37" name="Rounded Rectangle 36"/>
          <p:cNvSpPr/>
          <p:nvPr/>
        </p:nvSpPr>
        <p:spPr>
          <a:xfrm>
            <a:off x="2209800" y="4038600"/>
            <a:ext cx="10668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Structured Data Services</a:t>
            </a:r>
            <a:endParaRPr lang="en-US" sz="1200" dirty="0"/>
          </a:p>
        </p:txBody>
      </p:sp>
      <p:sp>
        <p:nvSpPr>
          <p:cNvPr id="38" name="Rounded Rectangle 37"/>
          <p:cNvSpPr/>
          <p:nvPr/>
        </p:nvSpPr>
        <p:spPr>
          <a:xfrm>
            <a:off x="36576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Wiki</a:t>
            </a:r>
            <a:endParaRPr lang="en-US" sz="1200" dirty="0"/>
          </a:p>
        </p:txBody>
      </p:sp>
      <p:sp>
        <p:nvSpPr>
          <p:cNvPr id="39" name="Rounded Rectangle 38"/>
          <p:cNvSpPr/>
          <p:nvPr/>
        </p:nvSpPr>
        <p:spPr>
          <a:xfrm>
            <a:off x="48768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Workshop Resources</a:t>
            </a:r>
            <a:endParaRPr lang="en-US" sz="1200" dirty="0"/>
          </a:p>
        </p:txBody>
      </p:sp>
      <p:sp>
        <p:nvSpPr>
          <p:cNvPr id="40" name="Rounded Rectangle 39"/>
          <p:cNvSpPr/>
          <p:nvPr/>
        </p:nvSpPr>
        <p:spPr>
          <a:xfrm>
            <a:off x="60198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Workflow Engines</a:t>
            </a:r>
            <a:endParaRPr lang="en-US" sz="1200" dirty="0"/>
          </a:p>
        </p:txBody>
      </p:sp>
      <p:sp>
        <p:nvSpPr>
          <p:cNvPr id="41" name="Rounded Rectangle 40"/>
          <p:cNvSpPr/>
          <p:nvPr/>
        </p:nvSpPr>
        <p:spPr>
          <a:xfrm>
            <a:off x="72390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Taxonomic Validation</a:t>
            </a:r>
            <a:endParaRPr lang="en-US" sz="1200" dirty="0"/>
          </a:p>
        </p:txBody>
      </p:sp>
      <p:sp>
        <p:nvSpPr>
          <p:cNvPr id="42" name="Rounded Rectangle 41"/>
          <p:cNvSpPr/>
          <p:nvPr/>
        </p:nvSpPr>
        <p:spPr>
          <a:xfrm>
            <a:off x="7467600" y="40386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Data Conversion</a:t>
            </a:r>
            <a:endParaRPr lang="en-US" sz="1200" dirty="0"/>
          </a:p>
        </p:txBody>
      </p:sp>
      <p:sp>
        <p:nvSpPr>
          <p:cNvPr id="43" name="Rounded Rectangle 42"/>
          <p:cNvSpPr/>
          <p:nvPr/>
        </p:nvSpPr>
        <p:spPr>
          <a:xfrm>
            <a:off x="6324600" y="4038600"/>
            <a:ext cx="10668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Geographical Mapping</a:t>
            </a:r>
            <a:endParaRPr lang="en-US" sz="1200" dirty="0"/>
          </a:p>
        </p:txBody>
      </p:sp>
      <p:sp>
        <p:nvSpPr>
          <p:cNvPr id="44" name="Rounded Rectangle 43"/>
          <p:cNvSpPr/>
          <p:nvPr/>
        </p:nvSpPr>
        <p:spPr>
          <a:xfrm>
            <a:off x="6858000" y="4495800"/>
            <a:ext cx="11430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Collaboration Tools</a:t>
            </a:r>
            <a:endParaRPr lang="en-US" sz="1200" dirty="0"/>
          </a:p>
        </p:txBody>
      </p:sp>
      <p:sp>
        <p:nvSpPr>
          <p:cNvPr id="45" name="Rounded Rectangle 44"/>
          <p:cNvSpPr/>
          <p:nvPr/>
        </p:nvSpPr>
        <p:spPr>
          <a:xfrm>
            <a:off x="4876800" y="4038600"/>
            <a:ext cx="12954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Non-structured Data Services</a:t>
            </a:r>
            <a:endParaRPr lang="en-US" sz="1200" dirty="0"/>
          </a:p>
        </p:txBody>
      </p:sp>
      <p:sp>
        <p:nvSpPr>
          <p:cNvPr id="46" name="Rounded Rectangle 45"/>
          <p:cNvSpPr/>
          <p:nvPr/>
        </p:nvSpPr>
        <p:spPr>
          <a:xfrm>
            <a:off x="533400" y="5410201"/>
            <a:ext cx="12954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National History Museums</a:t>
            </a:r>
            <a:endParaRPr lang="en-US" sz="1200" dirty="0"/>
          </a:p>
        </p:txBody>
      </p:sp>
      <p:sp>
        <p:nvSpPr>
          <p:cNvPr id="47" name="Rounded Rectangle 46"/>
          <p:cNvSpPr/>
          <p:nvPr/>
        </p:nvSpPr>
        <p:spPr>
          <a:xfrm>
            <a:off x="7391400" y="5410200"/>
            <a:ext cx="10668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Google App Engine</a:t>
            </a:r>
            <a:endParaRPr lang="en-US" sz="1200" dirty="0"/>
          </a:p>
        </p:txBody>
      </p:sp>
      <p:sp>
        <p:nvSpPr>
          <p:cNvPr id="48" name="Rounded Rectangle 47"/>
          <p:cNvSpPr/>
          <p:nvPr/>
        </p:nvSpPr>
        <p:spPr>
          <a:xfrm>
            <a:off x="4038600" y="5867400"/>
            <a:ext cx="638175" cy="2604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XSEDE</a:t>
            </a:r>
            <a:endParaRPr lang="en-US" sz="1200" dirty="0"/>
          </a:p>
        </p:txBody>
      </p:sp>
      <p:sp>
        <p:nvSpPr>
          <p:cNvPr id="49" name="Rounded Rectangle 48"/>
          <p:cNvSpPr/>
          <p:nvPr/>
        </p:nvSpPr>
        <p:spPr>
          <a:xfrm>
            <a:off x="6477000" y="5410200"/>
            <a:ext cx="8382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Microsoft Live</a:t>
            </a:r>
            <a:endParaRPr lang="en-US" sz="1200" dirty="0"/>
          </a:p>
        </p:txBody>
      </p:sp>
      <p:sp>
        <p:nvSpPr>
          <p:cNvPr id="50" name="Rounded Rectangle 49"/>
          <p:cNvSpPr/>
          <p:nvPr/>
        </p:nvSpPr>
        <p:spPr>
          <a:xfrm>
            <a:off x="4876800" y="5410200"/>
            <a:ext cx="7620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Amazon EC2/S3</a:t>
            </a:r>
            <a:endParaRPr lang="en-US" sz="1200" dirty="0"/>
          </a:p>
        </p:txBody>
      </p:sp>
      <p:sp>
        <p:nvSpPr>
          <p:cNvPr id="51" name="Rounded Rectangle 50"/>
          <p:cNvSpPr/>
          <p:nvPr/>
        </p:nvSpPr>
        <p:spPr>
          <a:xfrm>
            <a:off x="2895600" y="5410201"/>
            <a:ext cx="9906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Applied Innovations</a:t>
            </a:r>
            <a:endParaRPr lang="en-US" sz="1200" dirty="0"/>
          </a:p>
        </p:txBody>
      </p:sp>
      <p:sp>
        <p:nvSpPr>
          <p:cNvPr id="52" name="Rounded Rectangle 51"/>
          <p:cNvSpPr/>
          <p:nvPr/>
        </p:nvSpPr>
        <p:spPr>
          <a:xfrm>
            <a:off x="3962400" y="5410201"/>
            <a:ext cx="8382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Microsoft Azure</a:t>
            </a:r>
            <a:endParaRPr lang="en-US" sz="1200" dirty="0"/>
          </a:p>
        </p:txBody>
      </p:sp>
      <p:sp>
        <p:nvSpPr>
          <p:cNvPr id="53" name="Rounded Rectangle 52"/>
          <p:cNvSpPr/>
          <p:nvPr/>
        </p:nvSpPr>
        <p:spPr>
          <a:xfrm>
            <a:off x="5715000" y="5410200"/>
            <a:ext cx="6858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Google Apps</a:t>
            </a:r>
            <a:endParaRPr lang="en-US" sz="1200" dirty="0"/>
          </a:p>
        </p:txBody>
      </p:sp>
      <p:sp>
        <p:nvSpPr>
          <p:cNvPr id="54" name="Rounded Rectangle 53"/>
          <p:cNvSpPr/>
          <p:nvPr/>
        </p:nvSpPr>
        <p:spPr>
          <a:xfrm>
            <a:off x="1905000" y="5410201"/>
            <a:ext cx="9144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Federal Collections</a:t>
            </a:r>
            <a:endParaRPr lang="en-US" sz="1200" dirty="0"/>
          </a:p>
        </p:txBody>
      </p:sp>
      <p:sp>
        <p:nvSpPr>
          <p:cNvPr id="55" name="Rounded Rectangle 54"/>
          <p:cNvSpPr/>
          <p:nvPr/>
        </p:nvSpPr>
        <p:spPr>
          <a:xfrm>
            <a:off x="533400" y="5867400"/>
            <a:ext cx="609600" cy="2604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err="1" smtClean="0"/>
              <a:t>iPlant</a:t>
            </a:r>
            <a:endParaRPr lang="en-US" sz="1200" dirty="0"/>
          </a:p>
        </p:txBody>
      </p:sp>
      <p:sp>
        <p:nvSpPr>
          <p:cNvPr id="56" name="Rounded Rectangle 55"/>
          <p:cNvSpPr/>
          <p:nvPr/>
        </p:nvSpPr>
        <p:spPr>
          <a:xfrm>
            <a:off x="4800600" y="5867401"/>
            <a:ext cx="5334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TCNs</a:t>
            </a:r>
            <a:endParaRPr lang="en-US" sz="1200" dirty="0"/>
          </a:p>
        </p:txBody>
      </p:sp>
      <p:sp>
        <p:nvSpPr>
          <p:cNvPr id="57" name="Rounded Rectangle 56"/>
          <p:cNvSpPr/>
          <p:nvPr/>
        </p:nvSpPr>
        <p:spPr>
          <a:xfrm>
            <a:off x="1219200" y="5867400"/>
            <a:ext cx="54864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NCBI</a:t>
            </a:r>
            <a:endParaRPr lang="en-US" sz="1200" dirty="0"/>
          </a:p>
        </p:txBody>
      </p:sp>
      <p:sp>
        <p:nvSpPr>
          <p:cNvPr id="58" name="Rounded Rectangle 57"/>
          <p:cNvSpPr/>
          <p:nvPr/>
        </p:nvSpPr>
        <p:spPr>
          <a:xfrm>
            <a:off x="2438399" y="5867400"/>
            <a:ext cx="9906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err="1" smtClean="0"/>
              <a:t>LifeMapper</a:t>
            </a:r>
            <a:endParaRPr lang="en-US" sz="1200" dirty="0"/>
          </a:p>
        </p:txBody>
      </p:sp>
      <p:sp>
        <p:nvSpPr>
          <p:cNvPr id="59" name="Rounded Rectangle 58"/>
          <p:cNvSpPr/>
          <p:nvPr/>
        </p:nvSpPr>
        <p:spPr>
          <a:xfrm>
            <a:off x="3505199" y="5867399"/>
            <a:ext cx="4572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ALA</a:t>
            </a:r>
            <a:endParaRPr lang="en-US" sz="1200" dirty="0"/>
          </a:p>
        </p:txBody>
      </p:sp>
      <p:sp>
        <p:nvSpPr>
          <p:cNvPr id="60" name="Rounded Rectangle 59"/>
          <p:cNvSpPr/>
          <p:nvPr/>
        </p:nvSpPr>
        <p:spPr>
          <a:xfrm>
            <a:off x="1828800" y="5867401"/>
            <a:ext cx="548640" cy="2604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EOL</a:t>
            </a:r>
            <a:endParaRPr lang="en-US" sz="1200" dirty="0"/>
          </a:p>
        </p:txBody>
      </p:sp>
      <p:sp>
        <p:nvSpPr>
          <p:cNvPr id="61" name="Rounded Rectangle 60"/>
          <p:cNvSpPr/>
          <p:nvPr/>
        </p:nvSpPr>
        <p:spPr>
          <a:xfrm>
            <a:off x="7696200" y="5867400"/>
            <a:ext cx="754913"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err="1" smtClean="0"/>
              <a:t>NESCent</a:t>
            </a:r>
            <a:endParaRPr lang="en-US" sz="1200" dirty="0"/>
          </a:p>
        </p:txBody>
      </p:sp>
      <p:sp>
        <p:nvSpPr>
          <p:cNvPr id="62" name="TextBox 61"/>
          <p:cNvSpPr txBox="1"/>
          <p:nvPr/>
        </p:nvSpPr>
        <p:spPr>
          <a:xfrm>
            <a:off x="4191000" y="990600"/>
            <a:ext cx="654410" cy="369332"/>
          </a:xfrm>
          <a:prstGeom prst="rect">
            <a:avLst/>
          </a:prstGeom>
          <a:noFill/>
        </p:spPr>
        <p:txBody>
          <a:bodyPr wrap="none" rtlCol="0">
            <a:spAutoFit/>
          </a:bodyPr>
          <a:lstStyle/>
          <a:p>
            <a:r>
              <a:rPr lang="en-US" dirty="0" smtClean="0"/>
              <a:t>TCNs</a:t>
            </a:r>
            <a:endParaRPr lang="en-US" dirty="0"/>
          </a:p>
        </p:txBody>
      </p:sp>
      <p:pic>
        <p:nvPicPr>
          <p:cNvPr id="66" name="Picture 3"/>
          <p:cNvPicPr>
            <a:picLocks noChangeAspect="1" noChangeArrowheads="1"/>
          </p:cNvPicPr>
          <p:nvPr/>
        </p:nvPicPr>
        <p:blipFill>
          <a:blip r:embed="rId3" cstate="print"/>
          <a:srcRect/>
          <a:stretch>
            <a:fillRect/>
          </a:stretch>
        </p:blipFill>
        <p:spPr bwMode="auto">
          <a:xfrm>
            <a:off x="6838950" y="1270612"/>
            <a:ext cx="1905000" cy="1844063"/>
          </a:xfrm>
          <a:prstGeom prst="rect">
            <a:avLst/>
          </a:prstGeom>
          <a:noFill/>
          <a:ln w="9525">
            <a:noFill/>
            <a:miter lim="800000"/>
            <a:headEnd/>
            <a:tailEnd/>
          </a:ln>
          <a:effectLst/>
        </p:spPr>
      </p:pic>
      <p:sp>
        <p:nvSpPr>
          <p:cNvPr id="70" name="Rounded Rectangle 69"/>
          <p:cNvSpPr/>
          <p:nvPr/>
        </p:nvSpPr>
        <p:spPr>
          <a:xfrm>
            <a:off x="6324600" y="5867400"/>
            <a:ext cx="12954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Academic Clouds</a:t>
            </a:r>
            <a:endParaRPr lang="en-US" sz="1200" dirty="0"/>
          </a:p>
        </p:txBody>
      </p:sp>
      <p:sp>
        <p:nvSpPr>
          <p:cNvPr id="71" name="Rounded Rectangle 70"/>
          <p:cNvSpPr/>
          <p:nvPr/>
        </p:nvSpPr>
        <p:spPr>
          <a:xfrm>
            <a:off x="5410200" y="5867400"/>
            <a:ext cx="8382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err="1" smtClean="0"/>
              <a:t>DataONE</a:t>
            </a:r>
            <a:endParaRPr lang="en-US" sz="1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down)">
                                      <p:cBhvr>
                                        <p:cTn id="16" dur="500"/>
                                        <p:tgtEl>
                                          <p:spTgt spid="23"/>
                                        </p:tgtEl>
                                      </p:cBhvr>
                                    </p:animEffect>
                                  </p:childTnLst>
                                </p:cTn>
                              </p:par>
                              <p:par>
                                <p:cTn id="17" presetID="22" presetClass="entr" presetSubtype="4" fill="hold" nodeType="withEffect">
                                  <p:stCondLst>
                                    <p:cond delay="0"/>
                                  </p:stCondLst>
                                  <p:childTnLst>
                                    <p:set>
                                      <p:cBhvr>
                                        <p:cTn id="18" dur="1" fill="hold">
                                          <p:stCondLst>
                                            <p:cond delay="0"/>
                                          </p:stCondLst>
                                        </p:cTn>
                                        <p:tgtEl>
                                          <p:spTgt spid="66"/>
                                        </p:tgtEl>
                                        <p:attrNameLst>
                                          <p:attrName>style.visibility</p:attrName>
                                        </p:attrNameLst>
                                      </p:cBhvr>
                                      <p:to>
                                        <p:strVal val="visible"/>
                                      </p:to>
                                    </p:set>
                                    <p:animEffect transition="in" filter="wipe(down)">
                                      <p:cBhvr>
                                        <p:cTn id="19" dur="500"/>
                                        <p:tgtEl>
                                          <p:spTgt spid="6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down)">
                                      <p:cBhvr>
                                        <p:cTn id="30" dur="500"/>
                                        <p:tgtEl>
                                          <p:spTgt spid="14"/>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down)">
                                      <p:cBhvr>
                                        <p:cTn id="33" dur="500"/>
                                        <p:tgtEl>
                                          <p:spTgt spid="15"/>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down)">
                                      <p:cBhvr>
                                        <p:cTn id="36" dur="500"/>
                                        <p:tgtEl>
                                          <p:spTgt spid="19"/>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down)">
                                      <p:cBhvr>
                                        <p:cTn id="39" dur="500"/>
                                        <p:tgtEl>
                                          <p:spTgt spid="22"/>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00"/>
                                        <p:tgtEl>
                                          <p:spTgt spid="24"/>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down)">
                                      <p:cBhvr>
                                        <p:cTn id="45" dur="500"/>
                                        <p:tgtEl>
                                          <p:spTgt spid="25"/>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wipe(down)">
                                      <p:cBhvr>
                                        <p:cTn id="48" dur="500"/>
                                        <p:tgtEl>
                                          <p:spTgt spid="27"/>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down)">
                                      <p:cBhvr>
                                        <p:cTn id="51" dur="500"/>
                                        <p:tgtEl>
                                          <p:spTgt spid="28"/>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wipe(down)">
                                      <p:cBhvr>
                                        <p:cTn id="54" dur="500"/>
                                        <p:tgtEl>
                                          <p:spTgt spid="29"/>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wipe(down)">
                                      <p:cBhvr>
                                        <p:cTn id="57" dur="500"/>
                                        <p:tgtEl>
                                          <p:spTgt spid="46"/>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wipe(down)">
                                      <p:cBhvr>
                                        <p:cTn id="60" dur="500"/>
                                        <p:tgtEl>
                                          <p:spTgt spid="47"/>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down)">
                                      <p:cBhvr>
                                        <p:cTn id="63" dur="500"/>
                                        <p:tgtEl>
                                          <p:spTgt spid="48"/>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wipe(down)">
                                      <p:cBhvr>
                                        <p:cTn id="66" dur="500"/>
                                        <p:tgtEl>
                                          <p:spTgt spid="49"/>
                                        </p:tgtEl>
                                      </p:cBhvr>
                                    </p:animEffect>
                                  </p:childTnLst>
                                </p:cTn>
                              </p:par>
                              <p:par>
                                <p:cTn id="67" presetID="22" presetClass="entr" presetSubtype="4" fill="hold" grpId="0" nodeType="with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down)">
                                      <p:cBhvr>
                                        <p:cTn id="69" dur="500"/>
                                        <p:tgtEl>
                                          <p:spTgt spid="50"/>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51"/>
                                        </p:tgtEl>
                                        <p:attrNameLst>
                                          <p:attrName>style.visibility</p:attrName>
                                        </p:attrNameLst>
                                      </p:cBhvr>
                                      <p:to>
                                        <p:strVal val="visible"/>
                                      </p:to>
                                    </p:set>
                                    <p:animEffect transition="in" filter="wipe(down)">
                                      <p:cBhvr>
                                        <p:cTn id="72" dur="500"/>
                                        <p:tgtEl>
                                          <p:spTgt spid="51"/>
                                        </p:tgtEl>
                                      </p:cBhvr>
                                    </p:animEffect>
                                  </p:childTnLst>
                                </p:cTn>
                              </p:par>
                              <p:par>
                                <p:cTn id="73" presetID="22" presetClass="entr" presetSubtype="4" fill="hold" grpId="0" nodeType="with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wipe(down)">
                                      <p:cBhvr>
                                        <p:cTn id="75" dur="500"/>
                                        <p:tgtEl>
                                          <p:spTgt spid="52"/>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wipe(down)">
                                      <p:cBhvr>
                                        <p:cTn id="78" dur="500"/>
                                        <p:tgtEl>
                                          <p:spTgt spid="53"/>
                                        </p:tgtEl>
                                      </p:cBhvr>
                                    </p:animEffect>
                                  </p:childTnLst>
                                </p:cTn>
                              </p:par>
                              <p:par>
                                <p:cTn id="79" presetID="22" presetClass="entr" presetSubtype="4" fill="hold" grpId="0" nodeType="withEffect">
                                  <p:stCondLst>
                                    <p:cond delay="0"/>
                                  </p:stCondLst>
                                  <p:childTnLst>
                                    <p:set>
                                      <p:cBhvr>
                                        <p:cTn id="80" dur="1" fill="hold">
                                          <p:stCondLst>
                                            <p:cond delay="0"/>
                                          </p:stCondLst>
                                        </p:cTn>
                                        <p:tgtEl>
                                          <p:spTgt spid="54"/>
                                        </p:tgtEl>
                                        <p:attrNameLst>
                                          <p:attrName>style.visibility</p:attrName>
                                        </p:attrNameLst>
                                      </p:cBhvr>
                                      <p:to>
                                        <p:strVal val="visible"/>
                                      </p:to>
                                    </p:set>
                                    <p:animEffect transition="in" filter="wipe(down)">
                                      <p:cBhvr>
                                        <p:cTn id="81" dur="500"/>
                                        <p:tgtEl>
                                          <p:spTgt spid="54"/>
                                        </p:tgtEl>
                                      </p:cBhvr>
                                    </p:animEffect>
                                  </p:childTnLst>
                                </p:cTn>
                              </p:par>
                              <p:par>
                                <p:cTn id="82" presetID="22" presetClass="entr" presetSubtype="4" fill="hold" grpId="0" nodeType="withEffect">
                                  <p:stCondLst>
                                    <p:cond delay="0"/>
                                  </p:stCondLst>
                                  <p:childTnLst>
                                    <p:set>
                                      <p:cBhvr>
                                        <p:cTn id="83" dur="1" fill="hold">
                                          <p:stCondLst>
                                            <p:cond delay="0"/>
                                          </p:stCondLst>
                                        </p:cTn>
                                        <p:tgtEl>
                                          <p:spTgt spid="55"/>
                                        </p:tgtEl>
                                        <p:attrNameLst>
                                          <p:attrName>style.visibility</p:attrName>
                                        </p:attrNameLst>
                                      </p:cBhvr>
                                      <p:to>
                                        <p:strVal val="visible"/>
                                      </p:to>
                                    </p:set>
                                    <p:animEffect transition="in" filter="wipe(down)">
                                      <p:cBhvr>
                                        <p:cTn id="84" dur="500"/>
                                        <p:tgtEl>
                                          <p:spTgt spid="55"/>
                                        </p:tgtEl>
                                      </p:cBhvr>
                                    </p:animEffect>
                                  </p:childTnLst>
                                </p:cTn>
                              </p:par>
                              <p:par>
                                <p:cTn id="85" presetID="22" presetClass="entr" presetSubtype="4" fill="hold" grpId="0" nodeType="withEffect">
                                  <p:stCondLst>
                                    <p:cond delay="0"/>
                                  </p:stCondLst>
                                  <p:childTnLst>
                                    <p:set>
                                      <p:cBhvr>
                                        <p:cTn id="86" dur="1" fill="hold">
                                          <p:stCondLst>
                                            <p:cond delay="0"/>
                                          </p:stCondLst>
                                        </p:cTn>
                                        <p:tgtEl>
                                          <p:spTgt spid="56"/>
                                        </p:tgtEl>
                                        <p:attrNameLst>
                                          <p:attrName>style.visibility</p:attrName>
                                        </p:attrNameLst>
                                      </p:cBhvr>
                                      <p:to>
                                        <p:strVal val="visible"/>
                                      </p:to>
                                    </p:set>
                                    <p:animEffect transition="in" filter="wipe(down)">
                                      <p:cBhvr>
                                        <p:cTn id="87" dur="500"/>
                                        <p:tgtEl>
                                          <p:spTgt spid="56"/>
                                        </p:tgtEl>
                                      </p:cBhvr>
                                    </p:animEffect>
                                  </p:childTnLst>
                                </p:cTn>
                              </p:par>
                              <p:par>
                                <p:cTn id="88" presetID="22" presetClass="entr" presetSubtype="4" fill="hold" grpId="0" nodeType="withEffect">
                                  <p:stCondLst>
                                    <p:cond delay="0"/>
                                  </p:stCondLst>
                                  <p:childTnLst>
                                    <p:set>
                                      <p:cBhvr>
                                        <p:cTn id="89" dur="1" fill="hold">
                                          <p:stCondLst>
                                            <p:cond delay="0"/>
                                          </p:stCondLst>
                                        </p:cTn>
                                        <p:tgtEl>
                                          <p:spTgt spid="57"/>
                                        </p:tgtEl>
                                        <p:attrNameLst>
                                          <p:attrName>style.visibility</p:attrName>
                                        </p:attrNameLst>
                                      </p:cBhvr>
                                      <p:to>
                                        <p:strVal val="visible"/>
                                      </p:to>
                                    </p:set>
                                    <p:animEffect transition="in" filter="wipe(down)">
                                      <p:cBhvr>
                                        <p:cTn id="90" dur="500"/>
                                        <p:tgtEl>
                                          <p:spTgt spid="57"/>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wipe(down)">
                                      <p:cBhvr>
                                        <p:cTn id="93" dur="500"/>
                                        <p:tgtEl>
                                          <p:spTgt spid="58"/>
                                        </p:tgtEl>
                                      </p:cBhvr>
                                    </p:animEffect>
                                  </p:childTnLst>
                                </p:cTn>
                              </p:par>
                              <p:par>
                                <p:cTn id="94" presetID="22" presetClass="entr" presetSubtype="4" fill="hold" grpId="0" nodeType="with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wipe(down)">
                                      <p:cBhvr>
                                        <p:cTn id="96" dur="500"/>
                                        <p:tgtEl>
                                          <p:spTgt spid="59"/>
                                        </p:tgtEl>
                                      </p:cBhvr>
                                    </p:animEffect>
                                  </p:childTnLst>
                                </p:cTn>
                              </p:par>
                              <p:par>
                                <p:cTn id="97" presetID="22" presetClass="entr" presetSubtype="4"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Effect transition="in" filter="wipe(down)">
                                      <p:cBhvr>
                                        <p:cTn id="99" dur="500"/>
                                        <p:tgtEl>
                                          <p:spTgt spid="60"/>
                                        </p:tgtEl>
                                      </p:cBhvr>
                                    </p:animEffect>
                                  </p:childTnLst>
                                </p:cTn>
                              </p:par>
                              <p:par>
                                <p:cTn id="100" presetID="22" presetClass="entr" presetSubtype="4" fill="hold" grpId="0" nodeType="withEffect">
                                  <p:stCondLst>
                                    <p:cond delay="0"/>
                                  </p:stCondLst>
                                  <p:childTnLst>
                                    <p:set>
                                      <p:cBhvr>
                                        <p:cTn id="101" dur="1" fill="hold">
                                          <p:stCondLst>
                                            <p:cond delay="0"/>
                                          </p:stCondLst>
                                        </p:cTn>
                                        <p:tgtEl>
                                          <p:spTgt spid="61"/>
                                        </p:tgtEl>
                                        <p:attrNameLst>
                                          <p:attrName>style.visibility</p:attrName>
                                        </p:attrNameLst>
                                      </p:cBhvr>
                                      <p:to>
                                        <p:strVal val="visible"/>
                                      </p:to>
                                    </p:set>
                                    <p:animEffect transition="in" filter="wipe(down)">
                                      <p:cBhvr>
                                        <p:cTn id="102" dur="500"/>
                                        <p:tgtEl>
                                          <p:spTgt spid="61"/>
                                        </p:tgtEl>
                                      </p:cBhvr>
                                    </p:animEffect>
                                  </p:childTnLst>
                                </p:cTn>
                              </p:par>
                              <p:par>
                                <p:cTn id="103" presetID="22" presetClass="entr" presetSubtype="4" fill="hold" grpId="0" nodeType="withEffect">
                                  <p:stCondLst>
                                    <p:cond delay="0"/>
                                  </p:stCondLst>
                                  <p:childTnLst>
                                    <p:set>
                                      <p:cBhvr>
                                        <p:cTn id="104" dur="1" fill="hold">
                                          <p:stCondLst>
                                            <p:cond delay="0"/>
                                          </p:stCondLst>
                                        </p:cTn>
                                        <p:tgtEl>
                                          <p:spTgt spid="70"/>
                                        </p:tgtEl>
                                        <p:attrNameLst>
                                          <p:attrName>style.visibility</p:attrName>
                                        </p:attrNameLst>
                                      </p:cBhvr>
                                      <p:to>
                                        <p:strVal val="visible"/>
                                      </p:to>
                                    </p:set>
                                    <p:animEffect transition="in" filter="wipe(down)">
                                      <p:cBhvr>
                                        <p:cTn id="105" dur="500"/>
                                        <p:tgtEl>
                                          <p:spTgt spid="70"/>
                                        </p:tgtEl>
                                      </p:cBhvr>
                                    </p:animEffect>
                                  </p:childTnLst>
                                </p:cTn>
                              </p:par>
                              <p:par>
                                <p:cTn id="106" presetID="22" presetClass="entr" presetSubtype="4" fill="hold" grpId="0" nodeType="with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wipe(down)">
                                      <p:cBhvr>
                                        <p:cTn id="108"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p:bldP spid="12" grpId="0"/>
      <p:bldP spid="13" grpId="0" animBg="1"/>
      <p:bldP spid="14" grpId="0" animBg="1"/>
      <p:bldP spid="15" grpId="0" animBg="1"/>
      <p:bldP spid="19" grpId="0" animBg="1"/>
      <p:bldP spid="22" grpId="0" animBg="1"/>
      <p:bldP spid="23" grpId="0" animBg="1"/>
      <p:bldP spid="24" grpId="0" animBg="1"/>
      <p:bldP spid="25" grpId="0" animBg="1"/>
      <p:bldP spid="27" grpId="0" animBg="1"/>
      <p:bldP spid="28" grpId="0" animBg="1"/>
      <p:bldP spid="29"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70" grpId="0" animBg="1"/>
      <p:bldP spid="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458200" cy="914400"/>
          </a:xfrm>
        </p:spPr>
        <p:txBody>
          <a:bodyPr>
            <a:noAutofit/>
          </a:bodyPr>
          <a:lstStyle/>
          <a:p>
            <a:r>
              <a:rPr lang="en-US" sz="4400" dirty="0" smtClean="0"/>
              <a:t>Interface Model for </a:t>
            </a:r>
            <a:r>
              <a:rPr lang="en-US" sz="4400" dirty="0" err="1" smtClean="0"/>
              <a:t>iDigBio</a:t>
            </a:r>
            <a:r>
              <a:rPr lang="en-US" sz="4400" dirty="0" smtClean="0"/>
              <a:t> and TCNs</a:t>
            </a:r>
            <a:endParaRPr lang="en-US" sz="4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reeform 4"/>
          <p:cNvSpPr/>
          <p:nvPr/>
        </p:nvSpPr>
        <p:spPr>
          <a:xfrm>
            <a:off x="381000" y="1790700"/>
            <a:ext cx="8317699" cy="3495675"/>
          </a:xfrm>
          <a:custGeom>
            <a:avLst/>
            <a:gdLst>
              <a:gd name="connsiteX0" fmla="*/ 0 w 8162925"/>
              <a:gd name="connsiteY0" fmla="*/ 0 h 3400425"/>
              <a:gd name="connsiteX1" fmla="*/ 2181225 w 8162925"/>
              <a:gd name="connsiteY1" fmla="*/ 0 h 3400425"/>
              <a:gd name="connsiteX2" fmla="*/ 2181225 w 8162925"/>
              <a:gd name="connsiteY2" fmla="*/ 409575 h 3400425"/>
              <a:gd name="connsiteX3" fmla="*/ 4267200 w 8162925"/>
              <a:gd name="connsiteY3" fmla="*/ 409575 h 3400425"/>
              <a:gd name="connsiteX4" fmla="*/ 4267200 w 8162925"/>
              <a:gd name="connsiteY4" fmla="*/ 838200 h 3400425"/>
              <a:gd name="connsiteX5" fmla="*/ 6315075 w 8162925"/>
              <a:gd name="connsiteY5" fmla="*/ 838200 h 3400425"/>
              <a:gd name="connsiteX6" fmla="*/ 6315075 w 8162925"/>
              <a:gd name="connsiteY6" fmla="*/ 1285875 h 3400425"/>
              <a:gd name="connsiteX7" fmla="*/ 8143875 w 8162925"/>
              <a:gd name="connsiteY7" fmla="*/ 1285875 h 3400425"/>
              <a:gd name="connsiteX8" fmla="*/ 8162925 w 8162925"/>
              <a:gd name="connsiteY8" fmla="*/ 3400425 h 3400425"/>
              <a:gd name="connsiteX9" fmla="*/ 38100 w 8162925"/>
              <a:gd name="connsiteY9" fmla="*/ 3400425 h 3400425"/>
              <a:gd name="connsiteX10" fmla="*/ 0 w 8162925"/>
              <a:gd name="connsiteY10" fmla="*/ 0 h 3400425"/>
              <a:gd name="connsiteX0" fmla="*/ 9525 w 8172450"/>
              <a:gd name="connsiteY0" fmla="*/ 0 h 3400425"/>
              <a:gd name="connsiteX1" fmla="*/ 2190750 w 8172450"/>
              <a:gd name="connsiteY1" fmla="*/ 0 h 3400425"/>
              <a:gd name="connsiteX2" fmla="*/ 2190750 w 8172450"/>
              <a:gd name="connsiteY2" fmla="*/ 409575 h 3400425"/>
              <a:gd name="connsiteX3" fmla="*/ 4276725 w 8172450"/>
              <a:gd name="connsiteY3" fmla="*/ 409575 h 3400425"/>
              <a:gd name="connsiteX4" fmla="*/ 4276725 w 8172450"/>
              <a:gd name="connsiteY4" fmla="*/ 838200 h 3400425"/>
              <a:gd name="connsiteX5" fmla="*/ 6324600 w 8172450"/>
              <a:gd name="connsiteY5" fmla="*/ 838200 h 3400425"/>
              <a:gd name="connsiteX6" fmla="*/ 6324600 w 8172450"/>
              <a:gd name="connsiteY6" fmla="*/ 1285875 h 3400425"/>
              <a:gd name="connsiteX7" fmla="*/ 8153400 w 8172450"/>
              <a:gd name="connsiteY7" fmla="*/ 1285875 h 3400425"/>
              <a:gd name="connsiteX8" fmla="*/ 8172450 w 8172450"/>
              <a:gd name="connsiteY8" fmla="*/ 3400425 h 3400425"/>
              <a:gd name="connsiteX9" fmla="*/ 0 w 8172450"/>
              <a:gd name="connsiteY9" fmla="*/ 3390900 h 3400425"/>
              <a:gd name="connsiteX10" fmla="*/ 9525 w 8172450"/>
              <a:gd name="connsiteY10" fmla="*/ 0 h 3400425"/>
              <a:gd name="connsiteX0" fmla="*/ 9525 w 8304475"/>
              <a:gd name="connsiteY0" fmla="*/ 0 h 3400425"/>
              <a:gd name="connsiteX1" fmla="*/ 2190750 w 8304475"/>
              <a:gd name="connsiteY1" fmla="*/ 0 h 3400425"/>
              <a:gd name="connsiteX2" fmla="*/ 2190750 w 8304475"/>
              <a:gd name="connsiteY2" fmla="*/ 409575 h 3400425"/>
              <a:gd name="connsiteX3" fmla="*/ 4276725 w 8304475"/>
              <a:gd name="connsiteY3" fmla="*/ 409575 h 3400425"/>
              <a:gd name="connsiteX4" fmla="*/ 4276725 w 8304475"/>
              <a:gd name="connsiteY4" fmla="*/ 838200 h 3400425"/>
              <a:gd name="connsiteX5" fmla="*/ 6324600 w 8304475"/>
              <a:gd name="connsiteY5" fmla="*/ 838200 h 3400425"/>
              <a:gd name="connsiteX6" fmla="*/ 6324600 w 8304475"/>
              <a:gd name="connsiteY6" fmla="*/ 1285875 h 3400425"/>
              <a:gd name="connsiteX7" fmla="*/ 8304475 w 8304475"/>
              <a:gd name="connsiteY7" fmla="*/ 1285875 h 3400425"/>
              <a:gd name="connsiteX8" fmla="*/ 8172450 w 8304475"/>
              <a:gd name="connsiteY8" fmla="*/ 3400425 h 3400425"/>
              <a:gd name="connsiteX9" fmla="*/ 0 w 8304475"/>
              <a:gd name="connsiteY9" fmla="*/ 3390900 h 3400425"/>
              <a:gd name="connsiteX10" fmla="*/ 9525 w 8304475"/>
              <a:gd name="connsiteY10" fmla="*/ 0 h 3400425"/>
              <a:gd name="connsiteX0" fmla="*/ 9525 w 8315573"/>
              <a:gd name="connsiteY0" fmla="*/ 0 h 3392474"/>
              <a:gd name="connsiteX1" fmla="*/ 2190750 w 8315573"/>
              <a:gd name="connsiteY1" fmla="*/ 0 h 3392474"/>
              <a:gd name="connsiteX2" fmla="*/ 2190750 w 8315573"/>
              <a:gd name="connsiteY2" fmla="*/ 409575 h 3392474"/>
              <a:gd name="connsiteX3" fmla="*/ 4276725 w 8315573"/>
              <a:gd name="connsiteY3" fmla="*/ 409575 h 3392474"/>
              <a:gd name="connsiteX4" fmla="*/ 4276725 w 8315573"/>
              <a:gd name="connsiteY4" fmla="*/ 838200 h 3392474"/>
              <a:gd name="connsiteX5" fmla="*/ 6324600 w 8315573"/>
              <a:gd name="connsiteY5" fmla="*/ 838200 h 3392474"/>
              <a:gd name="connsiteX6" fmla="*/ 6324600 w 8315573"/>
              <a:gd name="connsiteY6" fmla="*/ 1285875 h 3392474"/>
              <a:gd name="connsiteX7" fmla="*/ 8304475 w 8315573"/>
              <a:gd name="connsiteY7" fmla="*/ 1285875 h 3392474"/>
              <a:gd name="connsiteX8" fmla="*/ 8315573 w 8315573"/>
              <a:gd name="connsiteY8" fmla="*/ 3392474 h 3392474"/>
              <a:gd name="connsiteX9" fmla="*/ 0 w 8315573"/>
              <a:gd name="connsiteY9" fmla="*/ 3390900 h 3392474"/>
              <a:gd name="connsiteX10" fmla="*/ 9525 w 8315573"/>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76725 w 8317699"/>
              <a:gd name="connsiteY3" fmla="*/ 409575 h 3392474"/>
              <a:gd name="connsiteX4" fmla="*/ 4276725 w 8317699"/>
              <a:gd name="connsiteY4" fmla="*/ 838200 h 3392474"/>
              <a:gd name="connsiteX5" fmla="*/ 6324600 w 8317699"/>
              <a:gd name="connsiteY5" fmla="*/ 838200 h 3392474"/>
              <a:gd name="connsiteX6" fmla="*/ 6324600 w 8317699"/>
              <a:gd name="connsiteY6" fmla="*/ 1285875 h 3392474"/>
              <a:gd name="connsiteX7" fmla="*/ 8314000 w 8317699"/>
              <a:gd name="connsiteY7" fmla="*/ 1285875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76725 w 8317699"/>
              <a:gd name="connsiteY3" fmla="*/ 409575 h 3392474"/>
              <a:gd name="connsiteX4" fmla="*/ 4276725 w 8317699"/>
              <a:gd name="connsiteY4" fmla="*/ 838200 h 3392474"/>
              <a:gd name="connsiteX5" fmla="*/ 6477000 w 8317699"/>
              <a:gd name="connsiteY5" fmla="*/ 800100 h 3392474"/>
              <a:gd name="connsiteX6" fmla="*/ 6324600 w 8317699"/>
              <a:gd name="connsiteY6" fmla="*/ 1285875 h 3392474"/>
              <a:gd name="connsiteX7" fmla="*/ 8314000 w 8317699"/>
              <a:gd name="connsiteY7" fmla="*/ 1285875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76725 w 8317699"/>
              <a:gd name="connsiteY3" fmla="*/ 409575 h 3392474"/>
              <a:gd name="connsiteX4" fmla="*/ 4276725 w 8317699"/>
              <a:gd name="connsiteY4" fmla="*/ 838200 h 3392474"/>
              <a:gd name="connsiteX5" fmla="*/ 6467475 w 8317699"/>
              <a:gd name="connsiteY5" fmla="*/ 838200 h 3392474"/>
              <a:gd name="connsiteX6" fmla="*/ 6324600 w 8317699"/>
              <a:gd name="connsiteY6" fmla="*/ 1285875 h 3392474"/>
              <a:gd name="connsiteX7" fmla="*/ 8314000 w 8317699"/>
              <a:gd name="connsiteY7" fmla="*/ 1285875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76725 w 8317699"/>
              <a:gd name="connsiteY3" fmla="*/ 409575 h 3392474"/>
              <a:gd name="connsiteX4" fmla="*/ 4276725 w 8317699"/>
              <a:gd name="connsiteY4" fmla="*/ 838200 h 3392474"/>
              <a:gd name="connsiteX5" fmla="*/ 6467475 w 8317699"/>
              <a:gd name="connsiteY5" fmla="*/ 838200 h 3392474"/>
              <a:gd name="connsiteX6" fmla="*/ 6467475 w 8317699"/>
              <a:gd name="connsiteY6" fmla="*/ 1295400 h 3392474"/>
              <a:gd name="connsiteX7" fmla="*/ 8314000 w 8317699"/>
              <a:gd name="connsiteY7" fmla="*/ 1285875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76725 w 8317699"/>
              <a:gd name="connsiteY3" fmla="*/ 409575 h 3392474"/>
              <a:gd name="connsiteX4" fmla="*/ 4276725 w 8317699"/>
              <a:gd name="connsiteY4" fmla="*/ 838200 h 3392474"/>
              <a:gd name="connsiteX5" fmla="*/ 6467475 w 8317699"/>
              <a:gd name="connsiteY5" fmla="*/ 838200 h 3392474"/>
              <a:gd name="connsiteX6" fmla="*/ 6467475 w 8317699"/>
              <a:gd name="connsiteY6" fmla="*/ 1295400 h 3392474"/>
              <a:gd name="connsiteX7" fmla="*/ 8314000 w 8317699"/>
              <a:gd name="connsiteY7" fmla="*/ 1295400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76725 w 8317699"/>
              <a:gd name="connsiteY3" fmla="*/ 409575 h 3392474"/>
              <a:gd name="connsiteX4" fmla="*/ 4276725 w 8317699"/>
              <a:gd name="connsiteY4" fmla="*/ 838200 h 3392474"/>
              <a:gd name="connsiteX5" fmla="*/ 6467475 w 8317699"/>
              <a:gd name="connsiteY5" fmla="*/ 819713 h 3392474"/>
              <a:gd name="connsiteX6" fmla="*/ 6467475 w 8317699"/>
              <a:gd name="connsiteY6" fmla="*/ 1295400 h 3392474"/>
              <a:gd name="connsiteX7" fmla="*/ 8314000 w 8317699"/>
              <a:gd name="connsiteY7" fmla="*/ 1295400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76725 w 8317699"/>
              <a:gd name="connsiteY3" fmla="*/ 409575 h 3392474"/>
              <a:gd name="connsiteX4" fmla="*/ 4267200 w 8317699"/>
              <a:gd name="connsiteY4" fmla="*/ 810469 h 3392474"/>
              <a:gd name="connsiteX5" fmla="*/ 6467475 w 8317699"/>
              <a:gd name="connsiteY5" fmla="*/ 819713 h 3392474"/>
              <a:gd name="connsiteX6" fmla="*/ 6467475 w 8317699"/>
              <a:gd name="connsiteY6" fmla="*/ 1295400 h 3392474"/>
              <a:gd name="connsiteX7" fmla="*/ 8314000 w 8317699"/>
              <a:gd name="connsiteY7" fmla="*/ 1295400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48150 w 8317699"/>
              <a:gd name="connsiteY3" fmla="*/ 409575 h 3392474"/>
              <a:gd name="connsiteX4" fmla="*/ 4267200 w 8317699"/>
              <a:gd name="connsiteY4" fmla="*/ 810469 h 3392474"/>
              <a:gd name="connsiteX5" fmla="*/ 6467475 w 8317699"/>
              <a:gd name="connsiteY5" fmla="*/ 819713 h 3392474"/>
              <a:gd name="connsiteX6" fmla="*/ 6467475 w 8317699"/>
              <a:gd name="connsiteY6" fmla="*/ 1295400 h 3392474"/>
              <a:gd name="connsiteX7" fmla="*/ 8314000 w 8317699"/>
              <a:gd name="connsiteY7" fmla="*/ 1295400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74169 w 8317699"/>
              <a:gd name="connsiteY3" fmla="*/ 409575 h 3392474"/>
              <a:gd name="connsiteX4" fmla="*/ 4267200 w 8317699"/>
              <a:gd name="connsiteY4" fmla="*/ 810469 h 3392474"/>
              <a:gd name="connsiteX5" fmla="*/ 6467475 w 8317699"/>
              <a:gd name="connsiteY5" fmla="*/ 819713 h 3392474"/>
              <a:gd name="connsiteX6" fmla="*/ 6467475 w 8317699"/>
              <a:gd name="connsiteY6" fmla="*/ 1295400 h 3392474"/>
              <a:gd name="connsiteX7" fmla="*/ 8314000 w 8317699"/>
              <a:gd name="connsiteY7" fmla="*/ 1295400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63018 w 8317699"/>
              <a:gd name="connsiteY3" fmla="*/ 409575 h 3392474"/>
              <a:gd name="connsiteX4" fmla="*/ 4267200 w 8317699"/>
              <a:gd name="connsiteY4" fmla="*/ 810469 h 3392474"/>
              <a:gd name="connsiteX5" fmla="*/ 6467475 w 8317699"/>
              <a:gd name="connsiteY5" fmla="*/ 819713 h 3392474"/>
              <a:gd name="connsiteX6" fmla="*/ 6467475 w 8317699"/>
              <a:gd name="connsiteY6" fmla="*/ 1295400 h 3392474"/>
              <a:gd name="connsiteX7" fmla="*/ 8314000 w 8317699"/>
              <a:gd name="connsiteY7" fmla="*/ 1295400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63018 w 8317699"/>
              <a:gd name="connsiteY3" fmla="*/ 409575 h 3392474"/>
              <a:gd name="connsiteX4" fmla="*/ 4267200 w 8317699"/>
              <a:gd name="connsiteY4" fmla="*/ 810469 h 3392474"/>
              <a:gd name="connsiteX5" fmla="*/ 6467475 w 8317699"/>
              <a:gd name="connsiteY5" fmla="*/ 819713 h 3392474"/>
              <a:gd name="connsiteX6" fmla="*/ 6467475 w 8317699"/>
              <a:gd name="connsiteY6" fmla="*/ 1248505 h 3392474"/>
              <a:gd name="connsiteX7" fmla="*/ 8314000 w 8317699"/>
              <a:gd name="connsiteY7" fmla="*/ 1295400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63018 w 8317699"/>
              <a:gd name="connsiteY3" fmla="*/ 409575 h 3392474"/>
              <a:gd name="connsiteX4" fmla="*/ 4267200 w 8317699"/>
              <a:gd name="connsiteY4" fmla="*/ 810469 h 3392474"/>
              <a:gd name="connsiteX5" fmla="*/ 6467475 w 8317699"/>
              <a:gd name="connsiteY5" fmla="*/ 819713 h 3392474"/>
              <a:gd name="connsiteX6" fmla="*/ 6467475 w 8317699"/>
              <a:gd name="connsiteY6" fmla="*/ 1248505 h 3392474"/>
              <a:gd name="connsiteX7" fmla="*/ 8314000 w 8317699"/>
              <a:gd name="connsiteY7" fmla="*/ 1255719 h 3392474"/>
              <a:gd name="connsiteX8" fmla="*/ 8315573 w 8317699"/>
              <a:gd name="connsiteY8" fmla="*/ 3392474 h 3392474"/>
              <a:gd name="connsiteX9" fmla="*/ 0 w 8317699"/>
              <a:gd name="connsiteY9" fmla="*/ 3390900 h 3392474"/>
              <a:gd name="connsiteX10" fmla="*/ 9525 w 8317699"/>
              <a:gd name="connsiteY10" fmla="*/ 0 h 3392474"/>
              <a:gd name="connsiteX0" fmla="*/ 9525 w 8317699"/>
              <a:gd name="connsiteY0" fmla="*/ 0 h 3392474"/>
              <a:gd name="connsiteX1" fmla="*/ 2190750 w 8317699"/>
              <a:gd name="connsiteY1" fmla="*/ 0 h 3392474"/>
              <a:gd name="connsiteX2" fmla="*/ 2190750 w 8317699"/>
              <a:gd name="connsiteY2" fmla="*/ 409575 h 3392474"/>
              <a:gd name="connsiteX3" fmla="*/ 4263018 w 8317699"/>
              <a:gd name="connsiteY3" fmla="*/ 409575 h 3392474"/>
              <a:gd name="connsiteX4" fmla="*/ 4267200 w 8317699"/>
              <a:gd name="connsiteY4" fmla="*/ 810469 h 3392474"/>
              <a:gd name="connsiteX5" fmla="*/ 6471192 w 8317699"/>
              <a:gd name="connsiteY5" fmla="*/ 805284 h 3392474"/>
              <a:gd name="connsiteX6" fmla="*/ 6467475 w 8317699"/>
              <a:gd name="connsiteY6" fmla="*/ 1248505 h 3392474"/>
              <a:gd name="connsiteX7" fmla="*/ 8314000 w 8317699"/>
              <a:gd name="connsiteY7" fmla="*/ 1255719 h 3392474"/>
              <a:gd name="connsiteX8" fmla="*/ 8315573 w 8317699"/>
              <a:gd name="connsiteY8" fmla="*/ 3392474 h 3392474"/>
              <a:gd name="connsiteX9" fmla="*/ 0 w 8317699"/>
              <a:gd name="connsiteY9" fmla="*/ 3390900 h 3392474"/>
              <a:gd name="connsiteX10" fmla="*/ 9525 w 8317699"/>
              <a:gd name="connsiteY10" fmla="*/ 0 h 339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7699" h="3392474">
                <a:moveTo>
                  <a:pt x="9525" y="0"/>
                </a:moveTo>
                <a:lnTo>
                  <a:pt x="2190750" y="0"/>
                </a:lnTo>
                <a:lnTo>
                  <a:pt x="2190750" y="409575"/>
                </a:lnTo>
                <a:lnTo>
                  <a:pt x="4263018" y="409575"/>
                </a:lnTo>
                <a:lnTo>
                  <a:pt x="4267200" y="810469"/>
                </a:lnTo>
                <a:lnTo>
                  <a:pt x="6471192" y="805284"/>
                </a:lnTo>
                <a:lnTo>
                  <a:pt x="6467475" y="1248505"/>
                </a:lnTo>
                <a:lnTo>
                  <a:pt x="8314000" y="1255719"/>
                </a:lnTo>
                <a:cubicBezTo>
                  <a:pt x="8317699" y="1957919"/>
                  <a:pt x="8311874" y="2690274"/>
                  <a:pt x="8315573" y="3392474"/>
                </a:cubicBezTo>
                <a:lnTo>
                  <a:pt x="0" y="3390900"/>
                </a:lnTo>
                <a:lnTo>
                  <a:pt x="9525" y="0"/>
                </a:lnTo>
                <a:close/>
              </a:path>
            </a:pathLst>
          </a:custGeom>
          <a:solidFill>
            <a:schemeClr val="accent1">
              <a:tint val="70000"/>
              <a:satMod val="13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Freeform 5"/>
          <p:cNvSpPr/>
          <p:nvPr/>
        </p:nvSpPr>
        <p:spPr>
          <a:xfrm>
            <a:off x="561976" y="2139147"/>
            <a:ext cx="7981950" cy="2851953"/>
          </a:xfrm>
          <a:custGeom>
            <a:avLst/>
            <a:gdLst>
              <a:gd name="connsiteX0" fmla="*/ 0 w 8162925"/>
              <a:gd name="connsiteY0" fmla="*/ 0 h 3400425"/>
              <a:gd name="connsiteX1" fmla="*/ 2181225 w 8162925"/>
              <a:gd name="connsiteY1" fmla="*/ 0 h 3400425"/>
              <a:gd name="connsiteX2" fmla="*/ 2181225 w 8162925"/>
              <a:gd name="connsiteY2" fmla="*/ 409575 h 3400425"/>
              <a:gd name="connsiteX3" fmla="*/ 4267200 w 8162925"/>
              <a:gd name="connsiteY3" fmla="*/ 409575 h 3400425"/>
              <a:gd name="connsiteX4" fmla="*/ 4267200 w 8162925"/>
              <a:gd name="connsiteY4" fmla="*/ 838200 h 3400425"/>
              <a:gd name="connsiteX5" fmla="*/ 6315075 w 8162925"/>
              <a:gd name="connsiteY5" fmla="*/ 838200 h 3400425"/>
              <a:gd name="connsiteX6" fmla="*/ 6315075 w 8162925"/>
              <a:gd name="connsiteY6" fmla="*/ 1285875 h 3400425"/>
              <a:gd name="connsiteX7" fmla="*/ 8143875 w 8162925"/>
              <a:gd name="connsiteY7" fmla="*/ 1285875 h 3400425"/>
              <a:gd name="connsiteX8" fmla="*/ 8162925 w 8162925"/>
              <a:gd name="connsiteY8" fmla="*/ 3400425 h 3400425"/>
              <a:gd name="connsiteX9" fmla="*/ 38100 w 8162925"/>
              <a:gd name="connsiteY9" fmla="*/ 3400425 h 3400425"/>
              <a:gd name="connsiteX10" fmla="*/ 0 w 8162925"/>
              <a:gd name="connsiteY10" fmla="*/ 0 h 3400425"/>
              <a:gd name="connsiteX0" fmla="*/ 9525 w 8172450"/>
              <a:gd name="connsiteY0" fmla="*/ 0 h 3400425"/>
              <a:gd name="connsiteX1" fmla="*/ 2190750 w 8172450"/>
              <a:gd name="connsiteY1" fmla="*/ 0 h 3400425"/>
              <a:gd name="connsiteX2" fmla="*/ 2190750 w 8172450"/>
              <a:gd name="connsiteY2" fmla="*/ 409575 h 3400425"/>
              <a:gd name="connsiteX3" fmla="*/ 4276725 w 8172450"/>
              <a:gd name="connsiteY3" fmla="*/ 409575 h 3400425"/>
              <a:gd name="connsiteX4" fmla="*/ 4276725 w 8172450"/>
              <a:gd name="connsiteY4" fmla="*/ 838200 h 3400425"/>
              <a:gd name="connsiteX5" fmla="*/ 6324600 w 8172450"/>
              <a:gd name="connsiteY5" fmla="*/ 838200 h 3400425"/>
              <a:gd name="connsiteX6" fmla="*/ 6324600 w 8172450"/>
              <a:gd name="connsiteY6" fmla="*/ 1285875 h 3400425"/>
              <a:gd name="connsiteX7" fmla="*/ 8153400 w 8172450"/>
              <a:gd name="connsiteY7" fmla="*/ 1285875 h 3400425"/>
              <a:gd name="connsiteX8" fmla="*/ 8172450 w 8172450"/>
              <a:gd name="connsiteY8" fmla="*/ 3400425 h 3400425"/>
              <a:gd name="connsiteX9" fmla="*/ 0 w 8172450"/>
              <a:gd name="connsiteY9" fmla="*/ 3390900 h 3400425"/>
              <a:gd name="connsiteX10" fmla="*/ 9525 w 8172450"/>
              <a:gd name="connsiteY10" fmla="*/ 0 h 3400425"/>
              <a:gd name="connsiteX0" fmla="*/ 152400 w 8172450"/>
              <a:gd name="connsiteY0" fmla="*/ 0 h 3400425"/>
              <a:gd name="connsiteX1" fmla="*/ 2190750 w 8172450"/>
              <a:gd name="connsiteY1" fmla="*/ 0 h 3400425"/>
              <a:gd name="connsiteX2" fmla="*/ 2190750 w 8172450"/>
              <a:gd name="connsiteY2" fmla="*/ 409575 h 3400425"/>
              <a:gd name="connsiteX3" fmla="*/ 4276725 w 8172450"/>
              <a:gd name="connsiteY3" fmla="*/ 409575 h 3400425"/>
              <a:gd name="connsiteX4" fmla="*/ 4276725 w 8172450"/>
              <a:gd name="connsiteY4" fmla="*/ 838200 h 3400425"/>
              <a:gd name="connsiteX5" fmla="*/ 6324600 w 8172450"/>
              <a:gd name="connsiteY5" fmla="*/ 838200 h 3400425"/>
              <a:gd name="connsiteX6" fmla="*/ 6324600 w 8172450"/>
              <a:gd name="connsiteY6" fmla="*/ 1285875 h 3400425"/>
              <a:gd name="connsiteX7" fmla="*/ 8153400 w 8172450"/>
              <a:gd name="connsiteY7" fmla="*/ 1285875 h 3400425"/>
              <a:gd name="connsiteX8" fmla="*/ 8172450 w 8172450"/>
              <a:gd name="connsiteY8" fmla="*/ 3400425 h 3400425"/>
              <a:gd name="connsiteX9" fmla="*/ 0 w 8172450"/>
              <a:gd name="connsiteY9" fmla="*/ 3390900 h 3400425"/>
              <a:gd name="connsiteX10" fmla="*/ 152400 w 8172450"/>
              <a:gd name="connsiteY10" fmla="*/ 0 h 3400425"/>
              <a:gd name="connsiteX0" fmla="*/ 0 w 8020050"/>
              <a:gd name="connsiteY0" fmla="*/ 0 h 3429000"/>
              <a:gd name="connsiteX1" fmla="*/ 2038350 w 8020050"/>
              <a:gd name="connsiteY1" fmla="*/ 0 h 3429000"/>
              <a:gd name="connsiteX2" fmla="*/ 2038350 w 8020050"/>
              <a:gd name="connsiteY2" fmla="*/ 409575 h 3429000"/>
              <a:gd name="connsiteX3" fmla="*/ 4124325 w 8020050"/>
              <a:gd name="connsiteY3" fmla="*/ 409575 h 3429000"/>
              <a:gd name="connsiteX4" fmla="*/ 4124325 w 8020050"/>
              <a:gd name="connsiteY4" fmla="*/ 838200 h 3429000"/>
              <a:gd name="connsiteX5" fmla="*/ 6172200 w 8020050"/>
              <a:gd name="connsiteY5" fmla="*/ 838200 h 3429000"/>
              <a:gd name="connsiteX6" fmla="*/ 6172200 w 8020050"/>
              <a:gd name="connsiteY6" fmla="*/ 1285875 h 3429000"/>
              <a:gd name="connsiteX7" fmla="*/ 8001000 w 8020050"/>
              <a:gd name="connsiteY7" fmla="*/ 1285875 h 3429000"/>
              <a:gd name="connsiteX8" fmla="*/ 8020050 w 8020050"/>
              <a:gd name="connsiteY8" fmla="*/ 3400425 h 3429000"/>
              <a:gd name="connsiteX9" fmla="*/ 76200 w 8020050"/>
              <a:gd name="connsiteY9" fmla="*/ 3429000 h 3429000"/>
              <a:gd name="connsiteX10" fmla="*/ 0 w 8020050"/>
              <a:gd name="connsiteY10" fmla="*/ 0 h 3429000"/>
              <a:gd name="connsiteX0" fmla="*/ 0 w 7991475"/>
              <a:gd name="connsiteY0" fmla="*/ 0 h 3429000"/>
              <a:gd name="connsiteX1" fmla="*/ 2009775 w 7991475"/>
              <a:gd name="connsiteY1" fmla="*/ 0 h 3429000"/>
              <a:gd name="connsiteX2" fmla="*/ 2009775 w 7991475"/>
              <a:gd name="connsiteY2" fmla="*/ 409575 h 3429000"/>
              <a:gd name="connsiteX3" fmla="*/ 4095750 w 7991475"/>
              <a:gd name="connsiteY3" fmla="*/ 409575 h 3429000"/>
              <a:gd name="connsiteX4" fmla="*/ 4095750 w 7991475"/>
              <a:gd name="connsiteY4" fmla="*/ 838200 h 3429000"/>
              <a:gd name="connsiteX5" fmla="*/ 6143625 w 7991475"/>
              <a:gd name="connsiteY5" fmla="*/ 838200 h 3429000"/>
              <a:gd name="connsiteX6" fmla="*/ 6143625 w 7991475"/>
              <a:gd name="connsiteY6" fmla="*/ 1285875 h 3429000"/>
              <a:gd name="connsiteX7" fmla="*/ 7972425 w 7991475"/>
              <a:gd name="connsiteY7" fmla="*/ 1285875 h 3429000"/>
              <a:gd name="connsiteX8" fmla="*/ 7991475 w 7991475"/>
              <a:gd name="connsiteY8" fmla="*/ 3400425 h 3429000"/>
              <a:gd name="connsiteX9" fmla="*/ 47625 w 7991475"/>
              <a:gd name="connsiteY9" fmla="*/ 3429000 h 3429000"/>
              <a:gd name="connsiteX10" fmla="*/ 0 w 7991475"/>
              <a:gd name="connsiteY10" fmla="*/ 0 h 3429000"/>
              <a:gd name="connsiteX0" fmla="*/ 0 w 7991475"/>
              <a:gd name="connsiteY0" fmla="*/ 0 h 3400425"/>
              <a:gd name="connsiteX1" fmla="*/ 2009775 w 7991475"/>
              <a:gd name="connsiteY1" fmla="*/ 0 h 3400425"/>
              <a:gd name="connsiteX2" fmla="*/ 2009775 w 7991475"/>
              <a:gd name="connsiteY2" fmla="*/ 409575 h 3400425"/>
              <a:gd name="connsiteX3" fmla="*/ 4095750 w 7991475"/>
              <a:gd name="connsiteY3" fmla="*/ 409575 h 3400425"/>
              <a:gd name="connsiteX4" fmla="*/ 4095750 w 7991475"/>
              <a:gd name="connsiteY4" fmla="*/ 838200 h 3400425"/>
              <a:gd name="connsiteX5" fmla="*/ 6143625 w 7991475"/>
              <a:gd name="connsiteY5" fmla="*/ 838200 h 3400425"/>
              <a:gd name="connsiteX6" fmla="*/ 6143625 w 7991475"/>
              <a:gd name="connsiteY6" fmla="*/ 1285875 h 3400425"/>
              <a:gd name="connsiteX7" fmla="*/ 7972425 w 7991475"/>
              <a:gd name="connsiteY7" fmla="*/ 1285875 h 3400425"/>
              <a:gd name="connsiteX8" fmla="*/ 7991475 w 7991475"/>
              <a:gd name="connsiteY8" fmla="*/ 3400425 h 3400425"/>
              <a:gd name="connsiteX9" fmla="*/ 38100 w 7991475"/>
              <a:gd name="connsiteY9" fmla="*/ 2838450 h 3400425"/>
              <a:gd name="connsiteX10" fmla="*/ 0 w 7991475"/>
              <a:gd name="connsiteY10" fmla="*/ 0 h 3400425"/>
              <a:gd name="connsiteX0" fmla="*/ 0 w 7972425"/>
              <a:gd name="connsiteY0" fmla="*/ 0 h 2857500"/>
              <a:gd name="connsiteX1" fmla="*/ 2009775 w 7972425"/>
              <a:gd name="connsiteY1" fmla="*/ 0 h 2857500"/>
              <a:gd name="connsiteX2" fmla="*/ 2009775 w 7972425"/>
              <a:gd name="connsiteY2" fmla="*/ 409575 h 2857500"/>
              <a:gd name="connsiteX3" fmla="*/ 4095750 w 7972425"/>
              <a:gd name="connsiteY3" fmla="*/ 409575 h 2857500"/>
              <a:gd name="connsiteX4" fmla="*/ 4095750 w 7972425"/>
              <a:gd name="connsiteY4" fmla="*/ 838200 h 2857500"/>
              <a:gd name="connsiteX5" fmla="*/ 6143625 w 7972425"/>
              <a:gd name="connsiteY5" fmla="*/ 838200 h 2857500"/>
              <a:gd name="connsiteX6" fmla="*/ 6143625 w 7972425"/>
              <a:gd name="connsiteY6" fmla="*/ 1285875 h 2857500"/>
              <a:gd name="connsiteX7" fmla="*/ 7972425 w 7972425"/>
              <a:gd name="connsiteY7" fmla="*/ 1285875 h 2857500"/>
              <a:gd name="connsiteX8" fmla="*/ 7953375 w 7972425"/>
              <a:gd name="connsiteY8" fmla="*/ 2857500 h 2857500"/>
              <a:gd name="connsiteX9" fmla="*/ 38100 w 7972425"/>
              <a:gd name="connsiteY9" fmla="*/ 2838450 h 2857500"/>
              <a:gd name="connsiteX10" fmla="*/ 0 w 7972425"/>
              <a:gd name="connsiteY10" fmla="*/ 0 h 2857500"/>
              <a:gd name="connsiteX0" fmla="*/ 0 w 7972425"/>
              <a:gd name="connsiteY0" fmla="*/ 0 h 2857500"/>
              <a:gd name="connsiteX1" fmla="*/ 2009775 w 7972425"/>
              <a:gd name="connsiteY1" fmla="*/ 0 h 2857500"/>
              <a:gd name="connsiteX2" fmla="*/ 2009775 w 7972425"/>
              <a:gd name="connsiteY2" fmla="*/ 409575 h 2857500"/>
              <a:gd name="connsiteX3" fmla="*/ 4095750 w 7972425"/>
              <a:gd name="connsiteY3" fmla="*/ 409575 h 2857500"/>
              <a:gd name="connsiteX4" fmla="*/ 4095750 w 7972425"/>
              <a:gd name="connsiteY4" fmla="*/ 838200 h 2857500"/>
              <a:gd name="connsiteX5" fmla="*/ 6143625 w 7972425"/>
              <a:gd name="connsiteY5" fmla="*/ 838200 h 2857500"/>
              <a:gd name="connsiteX6" fmla="*/ 6143625 w 7972425"/>
              <a:gd name="connsiteY6" fmla="*/ 1285875 h 2857500"/>
              <a:gd name="connsiteX7" fmla="*/ 7972425 w 7972425"/>
              <a:gd name="connsiteY7" fmla="*/ 1285875 h 2857500"/>
              <a:gd name="connsiteX8" fmla="*/ 7953375 w 7972425"/>
              <a:gd name="connsiteY8" fmla="*/ 2857500 h 2857500"/>
              <a:gd name="connsiteX9" fmla="*/ 0 w 7972425"/>
              <a:gd name="connsiteY9" fmla="*/ 2838450 h 2857500"/>
              <a:gd name="connsiteX10" fmla="*/ 0 w 7972425"/>
              <a:gd name="connsiteY10" fmla="*/ 0 h 2857500"/>
              <a:gd name="connsiteX0" fmla="*/ 0 w 7981950"/>
              <a:gd name="connsiteY0" fmla="*/ 0 h 2857500"/>
              <a:gd name="connsiteX1" fmla="*/ 2009775 w 7981950"/>
              <a:gd name="connsiteY1" fmla="*/ 0 h 2857500"/>
              <a:gd name="connsiteX2" fmla="*/ 2009775 w 7981950"/>
              <a:gd name="connsiteY2" fmla="*/ 409575 h 2857500"/>
              <a:gd name="connsiteX3" fmla="*/ 4095750 w 7981950"/>
              <a:gd name="connsiteY3" fmla="*/ 409575 h 2857500"/>
              <a:gd name="connsiteX4" fmla="*/ 4095750 w 7981950"/>
              <a:gd name="connsiteY4" fmla="*/ 838200 h 2857500"/>
              <a:gd name="connsiteX5" fmla="*/ 6143625 w 7981950"/>
              <a:gd name="connsiteY5" fmla="*/ 838200 h 2857500"/>
              <a:gd name="connsiteX6" fmla="*/ 6143625 w 7981950"/>
              <a:gd name="connsiteY6" fmla="*/ 1285875 h 2857500"/>
              <a:gd name="connsiteX7" fmla="*/ 7972425 w 7981950"/>
              <a:gd name="connsiteY7" fmla="*/ 1285875 h 2857500"/>
              <a:gd name="connsiteX8" fmla="*/ 7981950 w 7981950"/>
              <a:gd name="connsiteY8" fmla="*/ 2857500 h 2857500"/>
              <a:gd name="connsiteX9" fmla="*/ 0 w 7981950"/>
              <a:gd name="connsiteY9" fmla="*/ 2838450 h 2857500"/>
              <a:gd name="connsiteX10" fmla="*/ 0 w 7981950"/>
              <a:gd name="connsiteY10" fmla="*/ 0 h 2857500"/>
              <a:gd name="connsiteX0" fmla="*/ 0 w 7981950"/>
              <a:gd name="connsiteY0" fmla="*/ 0 h 2857500"/>
              <a:gd name="connsiteX1" fmla="*/ 1857375 w 7981950"/>
              <a:gd name="connsiteY1" fmla="*/ 19050 h 2857500"/>
              <a:gd name="connsiteX2" fmla="*/ 2009775 w 7981950"/>
              <a:gd name="connsiteY2" fmla="*/ 409575 h 2857500"/>
              <a:gd name="connsiteX3" fmla="*/ 4095750 w 7981950"/>
              <a:gd name="connsiteY3" fmla="*/ 409575 h 2857500"/>
              <a:gd name="connsiteX4" fmla="*/ 4095750 w 7981950"/>
              <a:gd name="connsiteY4" fmla="*/ 838200 h 2857500"/>
              <a:gd name="connsiteX5" fmla="*/ 6143625 w 7981950"/>
              <a:gd name="connsiteY5" fmla="*/ 838200 h 2857500"/>
              <a:gd name="connsiteX6" fmla="*/ 6143625 w 7981950"/>
              <a:gd name="connsiteY6" fmla="*/ 1285875 h 2857500"/>
              <a:gd name="connsiteX7" fmla="*/ 7972425 w 7981950"/>
              <a:gd name="connsiteY7" fmla="*/ 1285875 h 2857500"/>
              <a:gd name="connsiteX8" fmla="*/ 7981950 w 7981950"/>
              <a:gd name="connsiteY8" fmla="*/ 2857500 h 2857500"/>
              <a:gd name="connsiteX9" fmla="*/ 0 w 7981950"/>
              <a:gd name="connsiteY9" fmla="*/ 2838450 h 2857500"/>
              <a:gd name="connsiteX10" fmla="*/ 0 w 7981950"/>
              <a:gd name="connsiteY10" fmla="*/ 0 h 2857500"/>
              <a:gd name="connsiteX0" fmla="*/ 0 w 7981950"/>
              <a:gd name="connsiteY0" fmla="*/ 0 h 2857500"/>
              <a:gd name="connsiteX1" fmla="*/ 1857375 w 7981950"/>
              <a:gd name="connsiteY1" fmla="*/ 19050 h 2857500"/>
              <a:gd name="connsiteX2" fmla="*/ 1838325 w 7981950"/>
              <a:gd name="connsiteY2" fmla="*/ 400050 h 2857500"/>
              <a:gd name="connsiteX3" fmla="*/ 4095750 w 7981950"/>
              <a:gd name="connsiteY3" fmla="*/ 409575 h 2857500"/>
              <a:gd name="connsiteX4" fmla="*/ 4095750 w 7981950"/>
              <a:gd name="connsiteY4" fmla="*/ 838200 h 2857500"/>
              <a:gd name="connsiteX5" fmla="*/ 6143625 w 7981950"/>
              <a:gd name="connsiteY5" fmla="*/ 838200 h 2857500"/>
              <a:gd name="connsiteX6" fmla="*/ 6143625 w 7981950"/>
              <a:gd name="connsiteY6" fmla="*/ 1285875 h 2857500"/>
              <a:gd name="connsiteX7" fmla="*/ 7972425 w 7981950"/>
              <a:gd name="connsiteY7" fmla="*/ 1285875 h 2857500"/>
              <a:gd name="connsiteX8" fmla="*/ 7981950 w 7981950"/>
              <a:gd name="connsiteY8" fmla="*/ 2857500 h 2857500"/>
              <a:gd name="connsiteX9" fmla="*/ 0 w 7981950"/>
              <a:gd name="connsiteY9" fmla="*/ 2838450 h 2857500"/>
              <a:gd name="connsiteX10" fmla="*/ 0 w 7981950"/>
              <a:gd name="connsiteY10" fmla="*/ 0 h 2857500"/>
              <a:gd name="connsiteX0" fmla="*/ 0 w 7981950"/>
              <a:gd name="connsiteY0" fmla="*/ 9525 h 2867025"/>
              <a:gd name="connsiteX1" fmla="*/ 1847850 w 7981950"/>
              <a:gd name="connsiteY1" fmla="*/ 0 h 2867025"/>
              <a:gd name="connsiteX2" fmla="*/ 1838325 w 7981950"/>
              <a:gd name="connsiteY2" fmla="*/ 409575 h 2867025"/>
              <a:gd name="connsiteX3" fmla="*/ 4095750 w 7981950"/>
              <a:gd name="connsiteY3" fmla="*/ 419100 h 2867025"/>
              <a:gd name="connsiteX4" fmla="*/ 4095750 w 7981950"/>
              <a:gd name="connsiteY4" fmla="*/ 847725 h 2867025"/>
              <a:gd name="connsiteX5" fmla="*/ 6143625 w 7981950"/>
              <a:gd name="connsiteY5" fmla="*/ 847725 h 2867025"/>
              <a:gd name="connsiteX6" fmla="*/ 614362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38325 w 7981950"/>
              <a:gd name="connsiteY2" fmla="*/ 409575 h 2867025"/>
              <a:gd name="connsiteX3" fmla="*/ 3876675 w 7981950"/>
              <a:gd name="connsiteY3" fmla="*/ 419100 h 2867025"/>
              <a:gd name="connsiteX4" fmla="*/ 4095750 w 7981950"/>
              <a:gd name="connsiteY4" fmla="*/ 847725 h 2867025"/>
              <a:gd name="connsiteX5" fmla="*/ 6143625 w 7981950"/>
              <a:gd name="connsiteY5" fmla="*/ 847725 h 2867025"/>
              <a:gd name="connsiteX6" fmla="*/ 614362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38325 w 7981950"/>
              <a:gd name="connsiteY2" fmla="*/ 409575 h 2867025"/>
              <a:gd name="connsiteX3" fmla="*/ 3876675 w 7981950"/>
              <a:gd name="connsiteY3" fmla="*/ 419100 h 2867025"/>
              <a:gd name="connsiteX4" fmla="*/ 3857625 w 7981950"/>
              <a:gd name="connsiteY4" fmla="*/ 838200 h 2867025"/>
              <a:gd name="connsiteX5" fmla="*/ 6143625 w 7981950"/>
              <a:gd name="connsiteY5" fmla="*/ 847725 h 2867025"/>
              <a:gd name="connsiteX6" fmla="*/ 614362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38325 w 7981950"/>
              <a:gd name="connsiteY2" fmla="*/ 409575 h 2867025"/>
              <a:gd name="connsiteX3" fmla="*/ 3876675 w 7981950"/>
              <a:gd name="connsiteY3" fmla="*/ 419100 h 2867025"/>
              <a:gd name="connsiteX4" fmla="*/ 3886200 w 7981950"/>
              <a:gd name="connsiteY4" fmla="*/ 847725 h 2867025"/>
              <a:gd name="connsiteX5" fmla="*/ 6143625 w 7981950"/>
              <a:gd name="connsiteY5" fmla="*/ 847725 h 2867025"/>
              <a:gd name="connsiteX6" fmla="*/ 614362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38325 w 7981950"/>
              <a:gd name="connsiteY2" fmla="*/ 409575 h 2867025"/>
              <a:gd name="connsiteX3" fmla="*/ 3876675 w 7981950"/>
              <a:gd name="connsiteY3" fmla="*/ 419100 h 2867025"/>
              <a:gd name="connsiteX4" fmla="*/ 3886200 w 7981950"/>
              <a:gd name="connsiteY4" fmla="*/ 847725 h 2867025"/>
              <a:gd name="connsiteX5" fmla="*/ 5953125 w 7981950"/>
              <a:gd name="connsiteY5" fmla="*/ 838200 h 2867025"/>
              <a:gd name="connsiteX6" fmla="*/ 614362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38325 w 7981950"/>
              <a:gd name="connsiteY2" fmla="*/ 409575 h 2867025"/>
              <a:gd name="connsiteX3" fmla="*/ 3876675 w 7981950"/>
              <a:gd name="connsiteY3" fmla="*/ 419100 h 2867025"/>
              <a:gd name="connsiteX4" fmla="*/ 3886200 w 7981950"/>
              <a:gd name="connsiteY4" fmla="*/ 847725 h 2867025"/>
              <a:gd name="connsiteX5" fmla="*/ 5953125 w 7981950"/>
              <a:gd name="connsiteY5" fmla="*/ 838200 h 2867025"/>
              <a:gd name="connsiteX6" fmla="*/ 5962650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38325 w 7981950"/>
              <a:gd name="connsiteY2" fmla="*/ 409575 h 2867025"/>
              <a:gd name="connsiteX3" fmla="*/ 3876675 w 7981950"/>
              <a:gd name="connsiteY3" fmla="*/ 419100 h 2867025"/>
              <a:gd name="connsiteX4" fmla="*/ 3886200 w 7981950"/>
              <a:gd name="connsiteY4" fmla="*/ 847725 h 2867025"/>
              <a:gd name="connsiteX5" fmla="*/ 5924550 w 7981950"/>
              <a:gd name="connsiteY5" fmla="*/ 847725 h 2867025"/>
              <a:gd name="connsiteX6" fmla="*/ 5962650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38325 w 7981950"/>
              <a:gd name="connsiteY2" fmla="*/ 409575 h 2867025"/>
              <a:gd name="connsiteX3" fmla="*/ 3876675 w 7981950"/>
              <a:gd name="connsiteY3" fmla="*/ 419100 h 2867025"/>
              <a:gd name="connsiteX4" fmla="*/ 3886200 w 7981950"/>
              <a:gd name="connsiteY4" fmla="*/ 847725 h 2867025"/>
              <a:gd name="connsiteX5" fmla="*/ 5924550 w 7981950"/>
              <a:gd name="connsiteY5" fmla="*/ 847725 h 2867025"/>
              <a:gd name="connsiteX6" fmla="*/ 593407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66900 w 7981950"/>
              <a:gd name="connsiteY2" fmla="*/ 409575 h 2867025"/>
              <a:gd name="connsiteX3" fmla="*/ 3876675 w 7981950"/>
              <a:gd name="connsiteY3" fmla="*/ 419100 h 2867025"/>
              <a:gd name="connsiteX4" fmla="*/ 3886200 w 7981950"/>
              <a:gd name="connsiteY4" fmla="*/ 847725 h 2867025"/>
              <a:gd name="connsiteX5" fmla="*/ 5924550 w 7981950"/>
              <a:gd name="connsiteY5" fmla="*/ 847725 h 2867025"/>
              <a:gd name="connsiteX6" fmla="*/ 593407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675 w 7981950"/>
              <a:gd name="connsiteY3" fmla="*/ 419100 h 2867025"/>
              <a:gd name="connsiteX4" fmla="*/ 3886200 w 7981950"/>
              <a:gd name="connsiteY4" fmla="*/ 847725 h 2867025"/>
              <a:gd name="connsiteX5" fmla="*/ 5924550 w 7981950"/>
              <a:gd name="connsiteY5" fmla="*/ 847725 h 2867025"/>
              <a:gd name="connsiteX6" fmla="*/ 593407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675 w 7981950"/>
              <a:gd name="connsiteY3" fmla="*/ 419100 h 2867025"/>
              <a:gd name="connsiteX4" fmla="*/ 3886200 w 7981950"/>
              <a:gd name="connsiteY4" fmla="*/ 847725 h 2867025"/>
              <a:gd name="connsiteX5" fmla="*/ 5934075 w 7981950"/>
              <a:gd name="connsiteY5" fmla="*/ 847725 h 2867025"/>
              <a:gd name="connsiteX6" fmla="*/ 593407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675 w 7981950"/>
              <a:gd name="connsiteY3" fmla="*/ 419100 h 2867025"/>
              <a:gd name="connsiteX4" fmla="*/ 3886200 w 7981950"/>
              <a:gd name="connsiteY4" fmla="*/ 847725 h 2867025"/>
              <a:gd name="connsiteX5" fmla="*/ 5943600 w 7981950"/>
              <a:gd name="connsiteY5" fmla="*/ 828675 h 2867025"/>
              <a:gd name="connsiteX6" fmla="*/ 593407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675 w 7981950"/>
              <a:gd name="connsiteY3" fmla="*/ 419100 h 2867025"/>
              <a:gd name="connsiteX4" fmla="*/ 3895725 w 7981950"/>
              <a:gd name="connsiteY4" fmla="*/ 819150 h 2867025"/>
              <a:gd name="connsiteX5" fmla="*/ 5943600 w 7981950"/>
              <a:gd name="connsiteY5" fmla="*/ 828675 h 2867025"/>
              <a:gd name="connsiteX6" fmla="*/ 593407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95725 w 7981950"/>
              <a:gd name="connsiteY4" fmla="*/ 819150 h 2867025"/>
              <a:gd name="connsiteX5" fmla="*/ 5943600 w 7981950"/>
              <a:gd name="connsiteY5" fmla="*/ 828675 h 2867025"/>
              <a:gd name="connsiteX6" fmla="*/ 593407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95725 w 7981950"/>
              <a:gd name="connsiteY4" fmla="*/ 819150 h 2867025"/>
              <a:gd name="connsiteX5" fmla="*/ 5943600 w 7981950"/>
              <a:gd name="connsiteY5" fmla="*/ 828675 h 2867025"/>
              <a:gd name="connsiteX6" fmla="*/ 5957929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95725 w 7981950"/>
              <a:gd name="connsiteY4" fmla="*/ 819150 h 2867025"/>
              <a:gd name="connsiteX5" fmla="*/ 5943600 w 7981950"/>
              <a:gd name="connsiteY5" fmla="*/ 828675 h 2867025"/>
              <a:gd name="connsiteX6" fmla="*/ 5934075 w 7981950"/>
              <a:gd name="connsiteY6" fmla="*/ 1303351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95725 w 7981950"/>
              <a:gd name="connsiteY4" fmla="*/ 819150 h 2867025"/>
              <a:gd name="connsiteX5" fmla="*/ 5943600 w 7981950"/>
              <a:gd name="connsiteY5" fmla="*/ 828675 h 2867025"/>
              <a:gd name="connsiteX6" fmla="*/ 5957929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95725 w 7981950"/>
              <a:gd name="connsiteY4" fmla="*/ 819150 h 2867025"/>
              <a:gd name="connsiteX5" fmla="*/ 5943600 w 7981950"/>
              <a:gd name="connsiteY5" fmla="*/ 828675 h 2867025"/>
              <a:gd name="connsiteX6" fmla="*/ 5934075 w 7981950"/>
              <a:gd name="connsiteY6" fmla="*/ 1295400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95725 w 7981950"/>
              <a:gd name="connsiteY4" fmla="*/ 819150 h 2867025"/>
              <a:gd name="connsiteX5" fmla="*/ 5943600 w 7981950"/>
              <a:gd name="connsiteY5" fmla="*/ 828675 h 2867025"/>
              <a:gd name="connsiteX6" fmla="*/ 5957929 w 7981950"/>
              <a:gd name="connsiteY6" fmla="*/ 1303351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95725 w 7981950"/>
              <a:gd name="connsiteY4" fmla="*/ 819150 h 2867025"/>
              <a:gd name="connsiteX5" fmla="*/ 5943600 w 7981950"/>
              <a:gd name="connsiteY5" fmla="*/ 828675 h 2867025"/>
              <a:gd name="connsiteX6" fmla="*/ 5949977 w 7981950"/>
              <a:gd name="connsiteY6" fmla="*/ 1287449 h 2867025"/>
              <a:gd name="connsiteX7" fmla="*/ 7972425 w 7981950"/>
              <a:gd name="connsiteY7" fmla="*/ 1295400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95725 w 7981950"/>
              <a:gd name="connsiteY4" fmla="*/ 819150 h 2867025"/>
              <a:gd name="connsiteX5" fmla="*/ 5943600 w 7981950"/>
              <a:gd name="connsiteY5" fmla="*/ 828675 h 2867025"/>
              <a:gd name="connsiteX6" fmla="*/ 5949977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71871 w 7981950"/>
              <a:gd name="connsiteY4" fmla="*/ 819150 h 2867025"/>
              <a:gd name="connsiteX5" fmla="*/ 5943600 w 7981950"/>
              <a:gd name="connsiteY5" fmla="*/ 828675 h 2867025"/>
              <a:gd name="connsiteX6" fmla="*/ 5949977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900529 w 7981950"/>
              <a:gd name="connsiteY3" fmla="*/ 411149 h 2867025"/>
              <a:gd name="connsiteX4" fmla="*/ 3889684 w 7981950"/>
              <a:gd name="connsiteY4" fmla="*/ 825088 h 2867025"/>
              <a:gd name="connsiteX5" fmla="*/ 5943600 w 7981950"/>
              <a:gd name="connsiteY5" fmla="*/ 828675 h 2867025"/>
              <a:gd name="connsiteX6" fmla="*/ 5949977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82716 w 7981950"/>
              <a:gd name="connsiteY3" fmla="*/ 411149 h 2867025"/>
              <a:gd name="connsiteX4" fmla="*/ 3889684 w 7981950"/>
              <a:gd name="connsiteY4" fmla="*/ 825088 h 2867025"/>
              <a:gd name="connsiteX5" fmla="*/ 5943600 w 7981950"/>
              <a:gd name="connsiteY5" fmla="*/ 828675 h 2867025"/>
              <a:gd name="connsiteX6" fmla="*/ 5949977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94592 w 7981950"/>
              <a:gd name="connsiteY3" fmla="*/ 411149 h 2867025"/>
              <a:gd name="connsiteX4" fmla="*/ 3889684 w 7981950"/>
              <a:gd name="connsiteY4" fmla="*/ 825088 h 2867025"/>
              <a:gd name="connsiteX5" fmla="*/ 5943600 w 7981950"/>
              <a:gd name="connsiteY5" fmla="*/ 828675 h 2867025"/>
              <a:gd name="connsiteX6" fmla="*/ 5949977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779 w 7981950"/>
              <a:gd name="connsiteY3" fmla="*/ 417086 h 2867025"/>
              <a:gd name="connsiteX4" fmla="*/ 3889684 w 7981950"/>
              <a:gd name="connsiteY4" fmla="*/ 825088 h 2867025"/>
              <a:gd name="connsiteX5" fmla="*/ 5943600 w 7981950"/>
              <a:gd name="connsiteY5" fmla="*/ 828675 h 2867025"/>
              <a:gd name="connsiteX6" fmla="*/ 5949977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779 w 7981950"/>
              <a:gd name="connsiteY3" fmla="*/ 417086 h 2867025"/>
              <a:gd name="connsiteX4" fmla="*/ 3877808 w 7981950"/>
              <a:gd name="connsiteY4" fmla="*/ 825088 h 2867025"/>
              <a:gd name="connsiteX5" fmla="*/ 5943600 w 7981950"/>
              <a:gd name="connsiteY5" fmla="*/ 828675 h 2867025"/>
              <a:gd name="connsiteX6" fmla="*/ 5949977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779 w 7981950"/>
              <a:gd name="connsiteY3" fmla="*/ 417086 h 2867025"/>
              <a:gd name="connsiteX4" fmla="*/ 3877808 w 7981950"/>
              <a:gd name="connsiteY4" fmla="*/ 825088 h 2867025"/>
              <a:gd name="connsiteX5" fmla="*/ 5943600 w 7981950"/>
              <a:gd name="connsiteY5" fmla="*/ 828675 h 2867025"/>
              <a:gd name="connsiteX6" fmla="*/ 5938101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779 w 7981950"/>
              <a:gd name="connsiteY3" fmla="*/ 417086 h 2867025"/>
              <a:gd name="connsiteX4" fmla="*/ 3877808 w 7981950"/>
              <a:gd name="connsiteY4" fmla="*/ 825088 h 2867025"/>
              <a:gd name="connsiteX5" fmla="*/ 5931725 w 7981950"/>
              <a:gd name="connsiteY5" fmla="*/ 828675 h 2867025"/>
              <a:gd name="connsiteX6" fmla="*/ 5938101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779 w 7981950"/>
              <a:gd name="connsiteY3" fmla="*/ 417086 h 2867025"/>
              <a:gd name="connsiteX4" fmla="*/ 3877808 w 7981950"/>
              <a:gd name="connsiteY4" fmla="*/ 825088 h 2867025"/>
              <a:gd name="connsiteX5" fmla="*/ 5943600 w 7981950"/>
              <a:gd name="connsiteY5" fmla="*/ 822737 h 2867025"/>
              <a:gd name="connsiteX6" fmla="*/ 5938101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779 w 7981950"/>
              <a:gd name="connsiteY3" fmla="*/ 417086 h 2867025"/>
              <a:gd name="connsiteX4" fmla="*/ 3877808 w 7981950"/>
              <a:gd name="connsiteY4" fmla="*/ 825088 h 2867025"/>
              <a:gd name="connsiteX5" fmla="*/ 5931724 w 7981950"/>
              <a:gd name="connsiteY5" fmla="*/ 828675 h 2867025"/>
              <a:gd name="connsiteX6" fmla="*/ 5938101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9525 h 2867025"/>
              <a:gd name="connsiteX1" fmla="*/ 1847850 w 7981950"/>
              <a:gd name="connsiteY1" fmla="*/ 0 h 2867025"/>
              <a:gd name="connsiteX2" fmla="*/ 1847850 w 7981950"/>
              <a:gd name="connsiteY2" fmla="*/ 409575 h 2867025"/>
              <a:gd name="connsiteX3" fmla="*/ 3876779 w 7981950"/>
              <a:gd name="connsiteY3" fmla="*/ 417086 h 2867025"/>
              <a:gd name="connsiteX4" fmla="*/ 3877808 w 7981950"/>
              <a:gd name="connsiteY4" fmla="*/ 825088 h 2867025"/>
              <a:gd name="connsiteX5" fmla="*/ 5943599 w 7981950"/>
              <a:gd name="connsiteY5" fmla="*/ 828675 h 2867025"/>
              <a:gd name="connsiteX6" fmla="*/ 5938101 w 7981950"/>
              <a:gd name="connsiteY6" fmla="*/ 1287449 h 2867025"/>
              <a:gd name="connsiteX7" fmla="*/ 7980376 w 7981950"/>
              <a:gd name="connsiteY7" fmla="*/ 1279497 h 2867025"/>
              <a:gd name="connsiteX8" fmla="*/ 7981950 w 7981950"/>
              <a:gd name="connsiteY8" fmla="*/ 2867025 h 2867025"/>
              <a:gd name="connsiteX9" fmla="*/ 0 w 7981950"/>
              <a:gd name="connsiteY9" fmla="*/ 2847975 h 2867025"/>
              <a:gd name="connsiteX10" fmla="*/ 0 w 7981950"/>
              <a:gd name="connsiteY10" fmla="*/ 9525 h 2867025"/>
              <a:gd name="connsiteX0" fmla="*/ 0 w 7981950"/>
              <a:gd name="connsiteY0" fmla="*/ 0 h 2857500"/>
              <a:gd name="connsiteX1" fmla="*/ 1847850 w 7981950"/>
              <a:gd name="connsiteY1" fmla="*/ 20620 h 2857500"/>
              <a:gd name="connsiteX2" fmla="*/ 1847850 w 7981950"/>
              <a:gd name="connsiteY2" fmla="*/ 400050 h 2857500"/>
              <a:gd name="connsiteX3" fmla="*/ 3876779 w 7981950"/>
              <a:gd name="connsiteY3" fmla="*/ 407561 h 2857500"/>
              <a:gd name="connsiteX4" fmla="*/ 3877808 w 7981950"/>
              <a:gd name="connsiteY4" fmla="*/ 815563 h 2857500"/>
              <a:gd name="connsiteX5" fmla="*/ 5943599 w 7981950"/>
              <a:gd name="connsiteY5" fmla="*/ 819150 h 2857500"/>
              <a:gd name="connsiteX6" fmla="*/ 5938101 w 7981950"/>
              <a:gd name="connsiteY6" fmla="*/ 1277924 h 2857500"/>
              <a:gd name="connsiteX7" fmla="*/ 7980376 w 7981950"/>
              <a:gd name="connsiteY7" fmla="*/ 1269972 h 2857500"/>
              <a:gd name="connsiteX8" fmla="*/ 7981950 w 7981950"/>
              <a:gd name="connsiteY8" fmla="*/ 2857500 h 2857500"/>
              <a:gd name="connsiteX9" fmla="*/ 0 w 7981950"/>
              <a:gd name="connsiteY9" fmla="*/ 2838450 h 2857500"/>
              <a:gd name="connsiteX10" fmla="*/ 0 w 7981950"/>
              <a:gd name="connsiteY10" fmla="*/ 0 h 2857500"/>
              <a:gd name="connsiteX0" fmla="*/ 0 w 7981950"/>
              <a:gd name="connsiteY0" fmla="*/ 0 h 2857500"/>
              <a:gd name="connsiteX1" fmla="*/ 1852874 w 7981950"/>
              <a:gd name="connsiteY1" fmla="*/ 5547 h 2857500"/>
              <a:gd name="connsiteX2" fmla="*/ 1847850 w 7981950"/>
              <a:gd name="connsiteY2" fmla="*/ 400050 h 2857500"/>
              <a:gd name="connsiteX3" fmla="*/ 3876779 w 7981950"/>
              <a:gd name="connsiteY3" fmla="*/ 407561 h 2857500"/>
              <a:gd name="connsiteX4" fmla="*/ 3877808 w 7981950"/>
              <a:gd name="connsiteY4" fmla="*/ 815563 h 2857500"/>
              <a:gd name="connsiteX5" fmla="*/ 5943599 w 7981950"/>
              <a:gd name="connsiteY5" fmla="*/ 819150 h 2857500"/>
              <a:gd name="connsiteX6" fmla="*/ 5938101 w 7981950"/>
              <a:gd name="connsiteY6" fmla="*/ 1277924 h 2857500"/>
              <a:gd name="connsiteX7" fmla="*/ 7980376 w 7981950"/>
              <a:gd name="connsiteY7" fmla="*/ 1269972 h 2857500"/>
              <a:gd name="connsiteX8" fmla="*/ 7981950 w 7981950"/>
              <a:gd name="connsiteY8" fmla="*/ 2857500 h 2857500"/>
              <a:gd name="connsiteX9" fmla="*/ 0 w 7981950"/>
              <a:gd name="connsiteY9" fmla="*/ 2838450 h 2857500"/>
              <a:gd name="connsiteX10" fmla="*/ 0 w 7981950"/>
              <a:gd name="connsiteY10" fmla="*/ 0 h 2857500"/>
              <a:gd name="connsiteX0" fmla="*/ 0 w 7981950"/>
              <a:gd name="connsiteY0" fmla="*/ 0 h 2857500"/>
              <a:gd name="connsiteX1" fmla="*/ 1847850 w 7981950"/>
              <a:gd name="connsiteY1" fmla="*/ 5547 h 2857500"/>
              <a:gd name="connsiteX2" fmla="*/ 1847850 w 7981950"/>
              <a:gd name="connsiteY2" fmla="*/ 400050 h 2857500"/>
              <a:gd name="connsiteX3" fmla="*/ 3876779 w 7981950"/>
              <a:gd name="connsiteY3" fmla="*/ 407561 h 2857500"/>
              <a:gd name="connsiteX4" fmla="*/ 3877808 w 7981950"/>
              <a:gd name="connsiteY4" fmla="*/ 815563 h 2857500"/>
              <a:gd name="connsiteX5" fmla="*/ 5943599 w 7981950"/>
              <a:gd name="connsiteY5" fmla="*/ 819150 h 2857500"/>
              <a:gd name="connsiteX6" fmla="*/ 5938101 w 7981950"/>
              <a:gd name="connsiteY6" fmla="*/ 1277924 h 2857500"/>
              <a:gd name="connsiteX7" fmla="*/ 7980376 w 7981950"/>
              <a:gd name="connsiteY7" fmla="*/ 1269972 h 2857500"/>
              <a:gd name="connsiteX8" fmla="*/ 7981950 w 7981950"/>
              <a:gd name="connsiteY8" fmla="*/ 2857500 h 2857500"/>
              <a:gd name="connsiteX9" fmla="*/ 0 w 7981950"/>
              <a:gd name="connsiteY9" fmla="*/ 2838450 h 2857500"/>
              <a:gd name="connsiteX10" fmla="*/ 0 w 7981950"/>
              <a:gd name="connsiteY10" fmla="*/ 0 h 2857500"/>
              <a:gd name="connsiteX0" fmla="*/ 0 w 7981950"/>
              <a:gd name="connsiteY0" fmla="*/ 4501 h 2851953"/>
              <a:gd name="connsiteX1" fmla="*/ 1847850 w 7981950"/>
              <a:gd name="connsiteY1" fmla="*/ 0 h 2851953"/>
              <a:gd name="connsiteX2" fmla="*/ 1847850 w 7981950"/>
              <a:gd name="connsiteY2" fmla="*/ 394503 h 2851953"/>
              <a:gd name="connsiteX3" fmla="*/ 3876779 w 7981950"/>
              <a:gd name="connsiteY3" fmla="*/ 402014 h 2851953"/>
              <a:gd name="connsiteX4" fmla="*/ 3877808 w 7981950"/>
              <a:gd name="connsiteY4" fmla="*/ 810016 h 2851953"/>
              <a:gd name="connsiteX5" fmla="*/ 5943599 w 7981950"/>
              <a:gd name="connsiteY5" fmla="*/ 813603 h 2851953"/>
              <a:gd name="connsiteX6" fmla="*/ 5938101 w 7981950"/>
              <a:gd name="connsiteY6" fmla="*/ 1272377 h 2851953"/>
              <a:gd name="connsiteX7" fmla="*/ 7980376 w 7981950"/>
              <a:gd name="connsiteY7" fmla="*/ 1264425 h 2851953"/>
              <a:gd name="connsiteX8" fmla="*/ 7981950 w 7981950"/>
              <a:gd name="connsiteY8" fmla="*/ 2851953 h 2851953"/>
              <a:gd name="connsiteX9" fmla="*/ 0 w 7981950"/>
              <a:gd name="connsiteY9" fmla="*/ 2832903 h 2851953"/>
              <a:gd name="connsiteX10" fmla="*/ 0 w 7981950"/>
              <a:gd name="connsiteY10" fmla="*/ 4501 h 2851953"/>
              <a:gd name="connsiteX0" fmla="*/ 0 w 7981950"/>
              <a:gd name="connsiteY0" fmla="*/ 4501 h 2851953"/>
              <a:gd name="connsiteX1" fmla="*/ 1847850 w 7981950"/>
              <a:gd name="connsiteY1" fmla="*/ 0 h 2851953"/>
              <a:gd name="connsiteX2" fmla="*/ 1847850 w 7981950"/>
              <a:gd name="connsiteY2" fmla="*/ 394503 h 2851953"/>
              <a:gd name="connsiteX3" fmla="*/ 3876779 w 7981950"/>
              <a:gd name="connsiteY3" fmla="*/ 402014 h 2851953"/>
              <a:gd name="connsiteX4" fmla="*/ 3877808 w 7981950"/>
              <a:gd name="connsiteY4" fmla="*/ 810016 h 2851953"/>
              <a:gd name="connsiteX5" fmla="*/ 5932447 w 7981950"/>
              <a:gd name="connsiteY5" fmla="*/ 824754 h 2851953"/>
              <a:gd name="connsiteX6" fmla="*/ 5938101 w 7981950"/>
              <a:gd name="connsiteY6" fmla="*/ 1272377 h 2851953"/>
              <a:gd name="connsiteX7" fmla="*/ 7980376 w 7981950"/>
              <a:gd name="connsiteY7" fmla="*/ 1264425 h 2851953"/>
              <a:gd name="connsiteX8" fmla="*/ 7981950 w 7981950"/>
              <a:gd name="connsiteY8" fmla="*/ 2851953 h 2851953"/>
              <a:gd name="connsiteX9" fmla="*/ 0 w 7981950"/>
              <a:gd name="connsiteY9" fmla="*/ 2832903 h 2851953"/>
              <a:gd name="connsiteX10" fmla="*/ 0 w 7981950"/>
              <a:gd name="connsiteY10" fmla="*/ 4501 h 2851953"/>
              <a:gd name="connsiteX0" fmla="*/ 0 w 7981950"/>
              <a:gd name="connsiteY0" fmla="*/ 4501 h 2851953"/>
              <a:gd name="connsiteX1" fmla="*/ 1847850 w 7981950"/>
              <a:gd name="connsiteY1" fmla="*/ 0 h 2851953"/>
              <a:gd name="connsiteX2" fmla="*/ 1847850 w 7981950"/>
              <a:gd name="connsiteY2" fmla="*/ 394503 h 2851953"/>
              <a:gd name="connsiteX3" fmla="*/ 3876779 w 7981950"/>
              <a:gd name="connsiteY3" fmla="*/ 402014 h 2851953"/>
              <a:gd name="connsiteX4" fmla="*/ 3881525 w 7981950"/>
              <a:gd name="connsiteY4" fmla="*/ 828601 h 2851953"/>
              <a:gd name="connsiteX5" fmla="*/ 5932447 w 7981950"/>
              <a:gd name="connsiteY5" fmla="*/ 824754 h 2851953"/>
              <a:gd name="connsiteX6" fmla="*/ 5938101 w 7981950"/>
              <a:gd name="connsiteY6" fmla="*/ 1272377 h 2851953"/>
              <a:gd name="connsiteX7" fmla="*/ 7980376 w 7981950"/>
              <a:gd name="connsiteY7" fmla="*/ 1264425 h 2851953"/>
              <a:gd name="connsiteX8" fmla="*/ 7981950 w 7981950"/>
              <a:gd name="connsiteY8" fmla="*/ 2851953 h 2851953"/>
              <a:gd name="connsiteX9" fmla="*/ 0 w 7981950"/>
              <a:gd name="connsiteY9" fmla="*/ 2832903 h 2851953"/>
              <a:gd name="connsiteX10" fmla="*/ 0 w 7981950"/>
              <a:gd name="connsiteY10" fmla="*/ 4501 h 2851953"/>
              <a:gd name="connsiteX0" fmla="*/ 0 w 7981950"/>
              <a:gd name="connsiteY0" fmla="*/ 4501 h 2851953"/>
              <a:gd name="connsiteX1" fmla="*/ 1847850 w 7981950"/>
              <a:gd name="connsiteY1" fmla="*/ 0 h 2851953"/>
              <a:gd name="connsiteX2" fmla="*/ 1847850 w 7981950"/>
              <a:gd name="connsiteY2" fmla="*/ 394503 h 2851953"/>
              <a:gd name="connsiteX3" fmla="*/ 3876779 w 7981950"/>
              <a:gd name="connsiteY3" fmla="*/ 402014 h 2851953"/>
              <a:gd name="connsiteX4" fmla="*/ 3881525 w 7981950"/>
              <a:gd name="connsiteY4" fmla="*/ 828601 h 2851953"/>
              <a:gd name="connsiteX5" fmla="*/ 5943599 w 7981950"/>
              <a:gd name="connsiteY5" fmla="*/ 843340 h 2851953"/>
              <a:gd name="connsiteX6" fmla="*/ 5938101 w 7981950"/>
              <a:gd name="connsiteY6" fmla="*/ 1272377 h 2851953"/>
              <a:gd name="connsiteX7" fmla="*/ 7980376 w 7981950"/>
              <a:gd name="connsiteY7" fmla="*/ 1264425 h 2851953"/>
              <a:gd name="connsiteX8" fmla="*/ 7981950 w 7981950"/>
              <a:gd name="connsiteY8" fmla="*/ 2851953 h 2851953"/>
              <a:gd name="connsiteX9" fmla="*/ 0 w 7981950"/>
              <a:gd name="connsiteY9" fmla="*/ 2832903 h 2851953"/>
              <a:gd name="connsiteX10" fmla="*/ 0 w 7981950"/>
              <a:gd name="connsiteY10" fmla="*/ 4501 h 2851953"/>
              <a:gd name="connsiteX0" fmla="*/ 0 w 7981950"/>
              <a:gd name="connsiteY0" fmla="*/ 4501 h 2851953"/>
              <a:gd name="connsiteX1" fmla="*/ 1847850 w 7981950"/>
              <a:gd name="connsiteY1" fmla="*/ 0 h 2851953"/>
              <a:gd name="connsiteX2" fmla="*/ 1847850 w 7981950"/>
              <a:gd name="connsiteY2" fmla="*/ 394503 h 2851953"/>
              <a:gd name="connsiteX3" fmla="*/ 3876779 w 7981950"/>
              <a:gd name="connsiteY3" fmla="*/ 402014 h 2851953"/>
              <a:gd name="connsiteX4" fmla="*/ 3881525 w 7981950"/>
              <a:gd name="connsiteY4" fmla="*/ 828601 h 2851953"/>
              <a:gd name="connsiteX5" fmla="*/ 5936164 w 7981950"/>
              <a:gd name="connsiteY5" fmla="*/ 832188 h 2851953"/>
              <a:gd name="connsiteX6" fmla="*/ 5938101 w 7981950"/>
              <a:gd name="connsiteY6" fmla="*/ 1272377 h 2851953"/>
              <a:gd name="connsiteX7" fmla="*/ 7980376 w 7981950"/>
              <a:gd name="connsiteY7" fmla="*/ 1264425 h 2851953"/>
              <a:gd name="connsiteX8" fmla="*/ 7981950 w 7981950"/>
              <a:gd name="connsiteY8" fmla="*/ 2851953 h 2851953"/>
              <a:gd name="connsiteX9" fmla="*/ 0 w 7981950"/>
              <a:gd name="connsiteY9" fmla="*/ 2832903 h 2851953"/>
              <a:gd name="connsiteX10" fmla="*/ 0 w 7981950"/>
              <a:gd name="connsiteY10" fmla="*/ 4501 h 2851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81950" h="2851953">
                <a:moveTo>
                  <a:pt x="0" y="4501"/>
                </a:moveTo>
                <a:lnTo>
                  <a:pt x="1847850" y="0"/>
                </a:lnTo>
                <a:cubicBezTo>
                  <a:pt x="1846175" y="131501"/>
                  <a:pt x="1849525" y="263002"/>
                  <a:pt x="1847850" y="394503"/>
                </a:cubicBezTo>
                <a:lnTo>
                  <a:pt x="3876779" y="402014"/>
                </a:lnTo>
                <a:cubicBezTo>
                  <a:pt x="3875178" y="538014"/>
                  <a:pt x="3883126" y="692601"/>
                  <a:pt x="3881525" y="828601"/>
                </a:cubicBezTo>
                <a:lnTo>
                  <a:pt x="5936164" y="832188"/>
                </a:lnTo>
                <a:cubicBezTo>
                  <a:pt x="5938290" y="985113"/>
                  <a:pt x="5935975" y="1119452"/>
                  <a:pt x="5938101" y="1272377"/>
                </a:cubicBezTo>
                <a:lnTo>
                  <a:pt x="7980376" y="1264425"/>
                </a:lnTo>
                <a:cubicBezTo>
                  <a:pt x="7980901" y="1793601"/>
                  <a:pt x="7981425" y="2322777"/>
                  <a:pt x="7981950" y="2851953"/>
                </a:cubicBezTo>
                <a:lnTo>
                  <a:pt x="0" y="2832903"/>
                </a:lnTo>
                <a:lnTo>
                  <a:pt x="0" y="4501"/>
                </a:lnTo>
                <a:close/>
              </a:path>
            </a:pathLst>
          </a:custGeom>
          <a:ln w="127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TextBox 6"/>
          <p:cNvSpPr txBox="1"/>
          <p:nvPr/>
        </p:nvSpPr>
        <p:spPr>
          <a:xfrm>
            <a:off x="3397533" y="4659868"/>
            <a:ext cx="2012667" cy="369332"/>
          </a:xfrm>
          <a:prstGeom prst="rect">
            <a:avLst/>
          </a:prstGeom>
          <a:noFill/>
        </p:spPr>
        <p:txBody>
          <a:bodyPr wrap="none" rtlCol="0">
            <a:spAutoFit/>
          </a:bodyPr>
          <a:lstStyle/>
          <a:p>
            <a:r>
              <a:rPr lang="en-US" dirty="0" err="1" smtClean="0"/>
              <a:t>iDigBio</a:t>
            </a:r>
            <a:r>
              <a:rPr lang="en-US" dirty="0" smtClean="0"/>
              <a:t> + Resources</a:t>
            </a:r>
            <a:endParaRPr lang="en-US" dirty="0"/>
          </a:p>
        </p:txBody>
      </p:sp>
      <p:sp>
        <p:nvSpPr>
          <p:cNvPr id="8" name="Rectangle 7"/>
          <p:cNvSpPr/>
          <p:nvPr/>
        </p:nvSpPr>
        <p:spPr>
          <a:xfrm>
            <a:off x="381000" y="5334000"/>
            <a:ext cx="8305800" cy="1143000"/>
          </a:xfrm>
          <a:prstGeom prst="rect">
            <a:avLst/>
          </a:prstGeom>
          <a:solidFill>
            <a:schemeClr val="accent5">
              <a:tint val="70000"/>
              <a:satMod val="13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9" name="TextBox 8"/>
          <p:cNvSpPr txBox="1"/>
          <p:nvPr/>
        </p:nvSpPr>
        <p:spPr>
          <a:xfrm>
            <a:off x="457200" y="6169223"/>
            <a:ext cx="8292142" cy="307777"/>
          </a:xfrm>
          <a:prstGeom prst="rect">
            <a:avLst/>
          </a:prstGeom>
          <a:noFill/>
        </p:spPr>
        <p:txBody>
          <a:bodyPr wrap="square" rtlCol="0">
            <a:spAutoFit/>
          </a:bodyPr>
          <a:lstStyle/>
          <a:p>
            <a:r>
              <a:rPr lang="en-US" sz="1400" dirty="0" smtClean="0"/>
              <a:t>Infrastructure Providers, National/Global Data Aggregators, Domain Service Providers, Domain Data Consumers</a:t>
            </a:r>
          </a:p>
        </p:txBody>
      </p:sp>
      <p:sp>
        <p:nvSpPr>
          <p:cNvPr id="11" name="TextBox 10"/>
          <p:cNvSpPr txBox="1"/>
          <p:nvPr/>
        </p:nvSpPr>
        <p:spPr>
          <a:xfrm>
            <a:off x="6442037" y="2562225"/>
            <a:ext cx="463588" cy="369332"/>
          </a:xfrm>
          <a:prstGeom prst="rect">
            <a:avLst/>
          </a:prstGeom>
          <a:noFill/>
        </p:spPr>
        <p:txBody>
          <a:bodyPr wrap="none" rtlCol="0">
            <a:spAutoFit/>
          </a:bodyPr>
          <a:lstStyle/>
          <a:p>
            <a:r>
              <a:rPr lang="en-US" dirty="0" smtClean="0"/>
              <a:t>. . .</a:t>
            </a:r>
            <a:endParaRPr lang="en-US" dirty="0"/>
          </a:p>
        </p:txBody>
      </p:sp>
      <p:sp>
        <p:nvSpPr>
          <p:cNvPr id="12" name="TextBox 11"/>
          <p:cNvSpPr txBox="1"/>
          <p:nvPr/>
        </p:nvSpPr>
        <p:spPr>
          <a:xfrm>
            <a:off x="6461087" y="1790700"/>
            <a:ext cx="463588" cy="369332"/>
          </a:xfrm>
          <a:prstGeom prst="rect">
            <a:avLst/>
          </a:prstGeom>
          <a:noFill/>
        </p:spPr>
        <p:txBody>
          <a:bodyPr wrap="none" rtlCol="0">
            <a:spAutoFit/>
          </a:bodyPr>
          <a:lstStyle/>
          <a:p>
            <a:r>
              <a:rPr lang="en-US" dirty="0" smtClean="0"/>
              <a:t>. . .</a:t>
            </a:r>
            <a:endParaRPr lang="en-US" dirty="0"/>
          </a:p>
        </p:txBody>
      </p:sp>
      <p:sp>
        <p:nvSpPr>
          <p:cNvPr id="13" name="Rounded Rectangle 12"/>
          <p:cNvSpPr/>
          <p:nvPr/>
        </p:nvSpPr>
        <p:spPr>
          <a:xfrm>
            <a:off x="6781800" y="312420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TDWG</a:t>
            </a:r>
            <a:endParaRPr lang="en-US" sz="1200" dirty="0"/>
          </a:p>
        </p:txBody>
      </p:sp>
      <p:sp>
        <p:nvSpPr>
          <p:cNvPr id="14" name="Rounded Rectangle 13"/>
          <p:cNvSpPr/>
          <p:nvPr/>
        </p:nvSpPr>
        <p:spPr>
          <a:xfrm>
            <a:off x="7239000" y="5029200"/>
            <a:ext cx="6096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XMPP</a:t>
            </a:r>
            <a:endParaRPr lang="en-US" sz="1200" dirty="0"/>
          </a:p>
        </p:txBody>
      </p:sp>
      <p:sp>
        <p:nvSpPr>
          <p:cNvPr id="15" name="Rounded Rectangle 14"/>
          <p:cNvSpPr/>
          <p:nvPr/>
        </p:nvSpPr>
        <p:spPr>
          <a:xfrm>
            <a:off x="1371600" y="5029200"/>
            <a:ext cx="8382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OCCIWG</a:t>
            </a:r>
            <a:endParaRPr lang="en-US" sz="1200" dirty="0"/>
          </a:p>
        </p:txBody>
      </p:sp>
      <p:sp>
        <p:nvSpPr>
          <p:cNvPr id="16" name="Rounded Rectangle 15"/>
          <p:cNvSpPr/>
          <p:nvPr/>
        </p:nvSpPr>
        <p:spPr>
          <a:xfrm>
            <a:off x="2495550" y="2247900"/>
            <a:ext cx="8382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REST WS</a:t>
            </a:r>
            <a:endParaRPr lang="en-US" sz="1200" dirty="0"/>
          </a:p>
        </p:txBody>
      </p:sp>
      <p:sp>
        <p:nvSpPr>
          <p:cNvPr id="17" name="Rounded Rectangle 16"/>
          <p:cNvSpPr/>
          <p:nvPr/>
        </p:nvSpPr>
        <p:spPr>
          <a:xfrm>
            <a:off x="4533900" y="2667000"/>
            <a:ext cx="8382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WS-I</a:t>
            </a:r>
            <a:endParaRPr lang="en-US" sz="1200" dirty="0"/>
          </a:p>
        </p:txBody>
      </p:sp>
      <p:sp>
        <p:nvSpPr>
          <p:cNvPr id="18" name="Rounded Rectangle 17"/>
          <p:cNvSpPr/>
          <p:nvPr/>
        </p:nvSpPr>
        <p:spPr>
          <a:xfrm>
            <a:off x="5486400" y="2667000"/>
            <a:ext cx="8382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TAPIR</a:t>
            </a:r>
            <a:endParaRPr lang="en-US" sz="1200" dirty="0"/>
          </a:p>
        </p:txBody>
      </p:sp>
      <p:sp>
        <p:nvSpPr>
          <p:cNvPr id="19" name="Rounded Rectangle 18"/>
          <p:cNvSpPr/>
          <p:nvPr/>
        </p:nvSpPr>
        <p:spPr>
          <a:xfrm>
            <a:off x="2438400" y="5019676"/>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HTTP</a:t>
            </a:r>
            <a:endParaRPr lang="en-US" sz="1200" dirty="0"/>
          </a:p>
        </p:txBody>
      </p:sp>
      <p:sp>
        <p:nvSpPr>
          <p:cNvPr id="20" name="Rounded Rectangle 19"/>
          <p:cNvSpPr/>
          <p:nvPr/>
        </p:nvSpPr>
        <p:spPr>
          <a:xfrm>
            <a:off x="600075" y="1857375"/>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SQL</a:t>
            </a:r>
            <a:endParaRPr lang="en-US" sz="1200" dirty="0"/>
          </a:p>
        </p:txBody>
      </p:sp>
      <p:sp>
        <p:nvSpPr>
          <p:cNvPr id="21" name="Rounded Rectangle 20"/>
          <p:cNvSpPr/>
          <p:nvPr/>
        </p:nvSpPr>
        <p:spPr>
          <a:xfrm>
            <a:off x="1619250" y="184785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UTF-8</a:t>
            </a:r>
            <a:endParaRPr lang="en-US" sz="1200" dirty="0"/>
          </a:p>
        </p:txBody>
      </p:sp>
      <p:sp>
        <p:nvSpPr>
          <p:cNvPr id="22" name="Rounded Rectangle 21"/>
          <p:cNvSpPr/>
          <p:nvPr/>
        </p:nvSpPr>
        <p:spPr>
          <a:xfrm>
            <a:off x="3429000" y="5019675"/>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RDF</a:t>
            </a:r>
            <a:endParaRPr lang="en-US" sz="1200" dirty="0"/>
          </a:p>
        </p:txBody>
      </p:sp>
      <p:sp>
        <p:nvSpPr>
          <p:cNvPr id="23" name="Rounded Rectangle 22"/>
          <p:cNvSpPr/>
          <p:nvPr/>
        </p:nvSpPr>
        <p:spPr>
          <a:xfrm>
            <a:off x="7743825" y="312420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XML</a:t>
            </a:r>
            <a:endParaRPr lang="en-US" sz="1200" dirty="0"/>
          </a:p>
        </p:txBody>
      </p:sp>
      <p:sp>
        <p:nvSpPr>
          <p:cNvPr id="24" name="Rounded Rectangle 23"/>
          <p:cNvSpPr/>
          <p:nvPr/>
        </p:nvSpPr>
        <p:spPr>
          <a:xfrm>
            <a:off x="5410200" y="502920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X.509</a:t>
            </a:r>
            <a:endParaRPr lang="en-US" sz="1200" dirty="0"/>
          </a:p>
        </p:txBody>
      </p:sp>
      <p:sp>
        <p:nvSpPr>
          <p:cNvPr id="25" name="Rounded Rectangle 24"/>
          <p:cNvSpPr/>
          <p:nvPr/>
        </p:nvSpPr>
        <p:spPr>
          <a:xfrm>
            <a:off x="6324600" y="5029200"/>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err="1" smtClean="0"/>
              <a:t>OpenID</a:t>
            </a:r>
            <a:endParaRPr lang="en-US" sz="1200" dirty="0"/>
          </a:p>
        </p:txBody>
      </p:sp>
      <p:sp>
        <p:nvSpPr>
          <p:cNvPr id="26" name="Rounded Rectangle 25"/>
          <p:cNvSpPr/>
          <p:nvPr/>
        </p:nvSpPr>
        <p:spPr>
          <a:xfrm>
            <a:off x="3609975" y="2247901"/>
            <a:ext cx="762000" cy="2285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SAML</a:t>
            </a:r>
            <a:endParaRPr lang="en-US" sz="1200" dirty="0"/>
          </a:p>
        </p:txBody>
      </p:sp>
      <p:sp>
        <p:nvSpPr>
          <p:cNvPr id="27" name="Rounded Rectangle 26"/>
          <p:cNvSpPr/>
          <p:nvPr/>
        </p:nvSpPr>
        <p:spPr>
          <a:xfrm>
            <a:off x="533400" y="5029200"/>
            <a:ext cx="6096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TCP</a:t>
            </a:r>
            <a:endParaRPr lang="en-US" sz="1200" dirty="0"/>
          </a:p>
        </p:txBody>
      </p:sp>
      <p:sp>
        <p:nvSpPr>
          <p:cNvPr id="28" name="Rounded Rectangle 27"/>
          <p:cNvSpPr/>
          <p:nvPr/>
        </p:nvSpPr>
        <p:spPr>
          <a:xfrm>
            <a:off x="4419600" y="5029200"/>
            <a:ext cx="8382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JPEG2000</a:t>
            </a:r>
            <a:endParaRPr lang="en-US" sz="1200" dirty="0"/>
          </a:p>
        </p:txBody>
      </p:sp>
      <p:sp>
        <p:nvSpPr>
          <p:cNvPr id="29" name="Rounded Rectangle 28"/>
          <p:cNvSpPr/>
          <p:nvPr/>
        </p:nvSpPr>
        <p:spPr>
          <a:xfrm>
            <a:off x="8001000" y="5029200"/>
            <a:ext cx="609600" cy="228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ODBC</a:t>
            </a:r>
            <a:endParaRPr lang="en-US" sz="1200" dirty="0"/>
          </a:p>
        </p:txBody>
      </p:sp>
      <p:sp>
        <p:nvSpPr>
          <p:cNvPr id="30" name="Rounded Rectangle 29"/>
          <p:cNvSpPr/>
          <p:nvPr/>
        </p:nvSpPr>
        <p:spPr>
          <a:xfrm>
            <a:off x="838200" y="44958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Virtual Appliances</a:t>
            </a:r>
            <a:endParaRPr lang="en-US" sz="1200" dirty="0"/>
          </a:p>
        </p:txBody>
      </p:sp>
      <p:sp>
        <p:nvSpPr>
          <p:cNvPr id="31" name="Rounded Rectangle 30"/>
          <p:cNvSpPr/>
          <p:nvPr/>
        </p:nvSpPr>
        <p:spPr>
          <a:xfrm>
            <a:off x="2362200" y="44958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Machines</a:t>
            </a:r>
            <a:endParaRPr lang="en-US" sz="1200" dirty="0"/>
          </a:p>
        </p:txBody>
      </p:sp>
      <p:sp>
        <p:nvSpPr>
          <p:cNvPr id="32" name="Rounded Rectangle 31"/>
          <p:cNvSpPr/>
          <p:nvPr/>
        </p:nvSpPr>
        <p:spPr>
          <a:xfrm>
            <a:off x="3657600" y="40386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Storage</a:t>
            </a:r>
            <a:endParaRPr lang="en-US" sz="1200" dirty="0"/>
          </a:p>
        </p:txBody>
      </p:sp>
      <p:sp>
        <p:nvSpPr>
          <p:cNvPr id="33" name="Rounded Rectangle 32"/>
          <p:cNvSpPr/>
          <p:nvPr/>
        </p:nvSpPr>
        <p:spPr>
          <a:xfrm>
            <a:off x="5486400" y="44958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Networking</a:t>
            </a:r>
            <a:endParaRPr lang="en-US" sz="1200" dirty="0"/>
          </a:p>
        </p:txBody>
      </p:sp>
      <p:sp>
        <p:nvSpPr>
          <p:cNvPr id="34" name="Rounded Rectangle 33"/>
          <p:cNvSpPr/>
          <p:nvPr/>
        </p:nvSpPr>
        <p:spPr>
          <a:xfrm>
            <a:off x="1066800" y="40386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Learning Modules</a:t>
            </a:r>
            <a:endParaRPr lang="en-US" sz="1200" dirty="0"/>
          </a:p>
        </p:txBody>
      </p:sp>
      <p:sp>
        <p:nvSpPr>
          <p:cNvPr id="35" name="Rounded Rectangle 34"/>
          <p:cNvSpPr/>
          <p:nvPr/>
        </p:nvSpPr>
        <p:spPr>
          <a:xfrm>
            <a:off x="8382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Archiving</a:t>
            </a:r>
            <a:endParaRPr lang="en-US" sz="1200" dirty="0"/>
          </a:p>
        </p:txBody>
      </p:sp>
      <p:sp>
        <p:nvSpPr>
          <p:cNvPr id="36" name="Rounded Rectangle 35"/>
          <p:cNvSpPr/>
          <p:nvPr/>
        </p:nvSpPr>
        <p:spPr>
          <a:xfrm>
            <a:off x="23622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Data Collections</a:t>
            </a:r>
            <a:endParaRPr lang="en-US" sz="1200" dirty="0"/>
          </a:p>
        </p:txBody>
      </p:sp>
      <p:sp>
        <p:nvSpPr>
          <p:cNvPr id="37" name="Rounded Rectangle 36"/>
          <p:cNvSpPr/>
          <p:nvPr/>
        </p:nvSpPr>
        <p:spPr>
          <a:xfrm>
            <a:off x="2209800" y="4038600"/>
            <a:ext cx="10668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Structured Data Services</a:t>
            </a:r>
            <a:endParaRPr lang="en-US" sz="1200" dirty="0"/>
          </a:p>
        </p:txBody>
      </p:sp>
      <p:sp>
        <p:nvSpPr>
          <p:cNvPr id="38" name="Rounded Rectangle 37"/>
          <p:cNvSpPr/>
          <p:nvPr/>
        </p:nvSpPr>
        <p:spPr>
          <a:xfrm>
            <a:off x="36576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Wiki</a:t>
            </a:r>
            <a:endParaRPr lang="en-US" sz="1200" dirty="0"/>
          </a:p>
        </p:txBody>
      </p:sp>
      <p:sp>
        <p:nvSpPr>
          <p:cNvPr id="39" name="Rounded Rectangle 38"/>
          <p:cNvSpPr/>
          <p:nvPr/>
        </p:nvSpPr>
        <p:spPr>
          <a:xfrm>
            <a:off x="48768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Workshop Resources</a:t>
            </a:r>
            <a:endParaRPr lang="en-US" sz="1200" dirty="0"/>
          </a:p>
        </p:txBody>
      </p:sp>
      <p:sp>
        <p:nvSpPr>
          <p:cNvPr id="40" name="Rounded Rectangle 39"/>
          <p:cNvSpPr/>
          <p:nvPr/>
        </p:nvSpPr>
        <p:spPr>
          <a:xfrm>
            <a:off x="60198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Workflow Engines</a:t>
            </a:r>
            <a:endParaRPr lang="en-US" sz="1200" dirty="0"/>
          </a:p>
        </p:txBody>
      </p:sp>
      <p:sp>
        <p:nvSpPr>
          <p:cNvPr id="41" name="Rounded Rectangle 40"/>
          <p:cNvSpPr/>
          <p:nvPr/>
        </p:nvSpPr>
        <p:spPr>
          <a:xfrm>
            <a:off x="7239000" y="35814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Taxonomic Validation</a:t>
            </a:r>
            <a:endParaRPr lang="en-US" sz="1200" dirty="0"/>
          </a:p>
        </p:txBody>
      </p:sp>
      <p:sp>
        <p:nvSpPr>
          <p:cNvPr id="42" name="Rounded Rectangle 41"/>
          <p:cNvSpPr/>
          <p:nvPr/>
        </p:nvSpPr>
        <p:spPr>
          <a:xfrm>
            <a:off x="7467600" y="4038600"/>
            <a:ext cx="9906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Data Conversion</a:t>
            </a:r>
            <a:endParaRPr lang="en-US" sz="1200" dirty="0"/>
          </a:p>
        </p:txBody>
      </p:sp>
      <p:sp>
        <p:nvSpPr>
          <p:cNvPr id="43" name="Rounded Rectangle 42"/>
          <p:cNvSpPr/>
          <p:nvPr/>
        </p:nvSpPr>
        <p:spPr>
          <a:xfrm>
            <a:off x="6324600" y="4038600"/>
            <a:ext cx="10668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Geographical Mapping</a:t>
            </a:r>
            <a:endParaRPr lang="en-US" sz="1200" dirty="0"/>
          </a:p>
        </p:txBody>
      </p:sp>
      <p:sp>
        <p:nvSpPr>
          <p:cNvPr id="44" name="Rounded Rectangle 43"/>
          <p:cNvSpPr/>
          <p:nvPr/>
        </p:nvSpPr>
        <p:spPr>
          <a:xfrm>
            <a:off x="6858000" y="4495800"/>
            <a:ext cx="11430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Collaboration Tools</a:t>
            </a:r>
            <a:endParaRPr lang="en-US" sz="1200" dirty="0"/>
          </a:p>
        </p:txBody>
      </p:sp>
      <p:sp>
        <p:nvSpPr>
          <p:cNvPr id="45" name="Rounded Rectangle 44"/>
          <p:cNvSpPr/>
          <p:nvPr/>
        </p:nvSpPr>
        <p:spPr>
          <a:xfrm>
            <a:off x="4876800" y="4038600"/>
            <a:ext cx="1295400" cy="38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Non-structured Data Services</a:t>
            </a:r>
            <a:endParaRPr lang="en-US" sz="1200" dirty="0"/>
          </a:p>
        </p:txBody>
      </p:sp>
      <p:sp>
        <p:nvSpPr>
          <p:cNvPr id="46" name="Rounded Rectangle 45"/>
          <p:cNvSpPr/>
          <p:nvPr/>
        </p:nvSpPr>
        <p:spPr>
          <a:xfrm>
            <a:off x="533400" y="5410201"/>
            <a:ext cx="12954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National History Museums</a:t>
            </a:r>
            <a:endParaRPr lang="en-US" sz="1200" dirty="0"/>
          </a:p>
        </p:txBody>
      </p:sp>
      <p:sp>
        <p:nvSpPr>
          <p:cNvPr id="47" name="Rounded Rectangle 46"/>
          <p:cNvSpPr/>
          <p:nvPr/>
        </p:nvSpPr>
        <p:spPr>
          <a:xfrm>
            <a:off x="7391400" y="5410200"/>
            <a:ext cx="10668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Google App Engine</a:t>
            </a:r>
            <a:endParaRPr lang="en-US" sz="1200" dirty="0"/>
          </a:p>
        </p:txBody>
      </p:sp>
      <p:sp>
        <p:nvSpPr>
          <p:cNvPr id="48" name="Rounded Rectangle 47"/>
          <p:cNvSpPr/>
          <p:nvPr/>
        </p:nvSpPr>
        <p:spPr>
          <a:xfrm>
            <a:off x="4038600" y="5867400"/>
            <a:ext cx="638175" cy="2604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XSEDE</a:t>
            </a:r>
            <a:endParaRPr lang="en-US" sz="1200" dirty="0"/>
          </a:p>
        </p:txBody>
      </p:sp>
      <p:sp>
        <p:nvSpPr>
          <p:cNvPr id="49" name="Rounded Rectangle 48"/>
          <p:cNvSpPr/>
          <p:nvPr/>
        </p:nvSpPr>
        <p:spPr>
          <a:xfrm>
            <a:off x="6477000" y="5410200"/>
            <a:ext cx="8382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Microsoft Live</a:t>
            </a:r>
            <a:endParaRPr lang="en-US" sz="1200" dirty="0"/>
          </a:p>
        </p:txBody>
      </p:sp>
      <p:sp>
        <p:nvSpPr>
          <p:cNvPr id="50" name="Rounded Rectangle 49"/>
          <p:cNvSpPr/>
          <p:nvPr/>
        </p:nvSpPr>
        <p:spPr>
          <a:xfrm>
            <a:off x="4876800" y="5410200"/>
            <a:ext cx="7620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Amazon EC2/S3</a:t>
            </a:r>
            <a:endParaRPr lang="en-US" sz="1200" dirty="0"/>
          </a:p>
        </p:txBody>
      </p:sp>
      <p:sp>
        <p:nvSpPr>
          <p:cNvPr id="51" name="Rounded Rectangle 50"/>
          <p:cNvSpPr/>
          <p:nvPr/>
        </p:nvSpPr>
        <p:spPr>
          <a:xfrm>
            <a:off x="2895600" y="5410201"/>
            <a:ext cx="9906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Applied Innovations</a:t>
            </a:r>
            <a:endParaRPr lang="en-US" sz="1200" dirty="0"/>
          </a:p>
        </p:txBody>
      </p:sp>
      <p:sp>
        <p:nvSpPr>
          <p:cNvPr id="52" name="Rounded Rectangle 51"/>
          <p:cNvSpPr/>
          <p:nvPr/>
        </p:nvSpPr>
        <p:spPr>
          <a:xfrm>
            <a:off x="3962400" y="5410201"/>
            <a:ext cx="8382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Microsoft Azure</a:t>
            </a:r>
            <a:endParaRPr lang="en-US" sz="1200" dirty="0"/>
          </a:p>
        </p:txBody>
      </p:sp>
      <p:sp>
        <p:nvSpPr>
          <p:cNvPr id="53" name="Rounded Rectangle 52"/>
          <p:cNvSpPr/>
          <p:nvPr/>
        </p:nvSpPr>
        <p:spPr>
          <a:xfrm>
            <a:off x="5715000" y="5410200"/>
            <a:ext cx="6858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Google Apps</a:t>
            </a:r>
            <a:endParaRPr lang="en-US" sz="1200" dirty="0"/>
          </a:p>
        </p:txBody>
      </p:sp>
      <p:sp>
        <p:nvSpPr>
          <p:cNvPr id="54" name="Rounded Rectangle 53"/>
          <p:cNvSpPr/>
          <p:nvPr/>
        </p:nvSpPr>
        <p:spPr>
          <a:xfrm>
            <a:off x="1905000" y="5410201"/>
            <a:ext cx="914400" cy="381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Federal Collections</a:t>
            </a:r>
            <a:endParaRPr lang="en-US" sz="1200" dirty="0"/>
          </a:p>
        </p:txBody>
      </p:sp>
      <p:sp>
        <p:nvSpPr>
          <p:cNvPr id="55" name="Rounded Rectangle 54"/>
          <p:cNvSpPr/>
          <p:nvPr/>
        </p:nvSpPr>
        <p:spPr>
          <a:xfrm>
            <a:off x="533400" y="5867400"/>
            <a:ext cx="609600" cy="2604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err="1" smtClean="0"/>
              <a:t>iPlant</a:t>
            </a:r>
            <a:endParaRPr lang="en-US" sz="1200" dirty="0"/>
          </a:p>
        </p:txBody>
      </p:sp>
      <p:sp>
        <p:nvSpPr>
          <p:cNvPr id="56" name="Rounded Rectangle 55"/>
          <p:cNvSpPr/>
          <p:nvPr/>
        </p:nvSpPr>
        <p:spPr>
          <a:xfrm>
            <a:off x="4800600" y="5867401"/>
            <a:ext cx="5334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TCNs</a:t>
            </a:r>
            <a:endParaRPr lang="en-US" sz="1200" dirty="0"/>
          </a:p>
        </p:txBody>
      </p:sp>
      <p:sp>
        <p:nvSpPr>
          <p:cNvPr id="57" name="Rounded Rectangle 56"/>
          <p:cNvSpPr/>
          <p:nvPr/>
        </p:nvSpPr>
        <p:spPr>
          <a:xfrm>
            <a:off x="1219200" y="5867400"/>
            <a:ext cx="54864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NCBI</a:t>
            </a:r>
            <a:endParaRPr lang="en-US" sz="1200" dirty="0"/>
          </a:p>
        </p:txBody>
      </p:sp>
      <p:sp>
        <p:nvSpPr>
          <p:cNvPr id="58" name="Rounded Rectangle 57"/>
          <p:cNvSpPr/>
          <p:nvPr/>
        </p:nvSpPr>
        <p:spPr>
          <a:xfrm>
            <a:off x="2438399" y="5867400"/>
            <a:ext cx="9906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err="1" smtClean="0"/>
              <a:t>LifeMapper</a:t>
            </a:r>
            <a:endParaRPr lang="en-US" sz="1200" dirty="0"/>
          </a:p>
        </p:txBody>
      </p:sp>
      <p:sp>
        <p:nvSpPr>
          <p:cNvPr id="59" name="Rounded Rectangle 58"/>
          <p:cNvSpPr/>
          <p:nvPr/>
        </p:nvSpPr>
        <p:spPr>
          <a:xfrm>
            <a:off x="3505199" y="5867399"/>
            <a:ext cx="4572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ALA</a:t>
            </a:r>
            <a:endParaRPr lang="en-US" sz="1200" dirty="0"/>
          </a:p>
        </p:txBody>
      </p:sp>
      <p:sp>
        <p:nvSpPr>
          <p:cNvPr id="60" name="Rounded Rectangle 59"/>
          <p:cNvSpPr/>
          <p:nvPr/>
        </p:nvSpPr>
        <p:spPr>
          <a:xfrm>
            <a:off x="1828800" y="5867401"/>
            <a:ext cx="548640" cy="2604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EOL</a:t>
            </a:r>
            <a:endParaRPr lang="en-US" sz="1200" dirty="0"/>
          </a:p>
        </p:txBody>
      </p:sp>
      <p:sp>
        <p:nvSpPr>
          <p:cNvPr id="61" name="Rounded Rectangle 60"/>
          <p:cNvSpPr/>
          <p:nvPr/>
        </p:nvSpPr>
        <p:spPr>
          <a:xfrm>
            <a:off x="7696200" y="5867400"/>
            <a:ext cx="754913"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err="1" smtClean="0"/>
              <a:t>NESCent</a:t>
            </a:r>
            <a:endParaRPr lang="en-US" sz="1200" dirty="0"/>
          </a:p>
        </p:txBody>
      </p:sp>
      <p:sp>
        <p:nvSpPr>
          <p:cNvPr id="62" name="TextBox 61"/>
          <p:cNvSpPr txBox="1"/>
          <p:nvPr/>
        </p:nvSpPr>
        <p:spPr>
          <a:xfrm>
            <a:off x="4191000" y="990600"/>
            <a:ext cx="654410" cy="369332"/>
          </a:xfrm>
          <a:prstGeom prst="rect">
            <a:avLst/>
          </a:prstGeom>
          <a:noFill/>
        </p:spPr>
        <p:txBody>
          <a:bodyPr wrap="none" rtlCol="0">
            <a:spAutoFit/>
          </a:bodyPr>
          <a:lstStyle/>
          <a:p>
            <a:r>
              <a:rPr lang="en-US" dirty="0" smtClean="0"/>
              <a:t>TCNs</a:t>
            </a:r>
            <a:endParaRPr lang="en-US" dirty="0"/>
          </a:p>
        </p:txBody>
      </p:sp>
      <p:pic>
        <p:nvPicPr>
          <p:cNvPr id="63" name="Picture 2"/>
          <p:cNvPicPr>
            <a:picLocks noChangeAspect="1" noChangeArrowheads="1"/>
          </p:cNvPicPr>
          <p:nvPr/>
        </p:nvPicPr>
        <p:blipFill>
          <a:blip r:embed="rId3" cstate="print"/>
          <a:srcRect b="73658"/>
          <a:stretch>
            <a:fillRect/>
          </a:stretch>
        </p:blipFill>
        <p:spPr bwMode="auto">
          <a:xfrm>
            <a:off x="533400" y="1295400"/>
            <a:ext cx="1905000" cy="485775"/>
          </a:xfrm>
          <a:prstGeom prst="rect">
            <a:avLst/>
          </a:prstGeom>
          <a:noFill/>
          <a:ln w="9525">
            <a:noFill/>
            <a:miter lim="800000"/>
            <a:headEnd/>
            <a:tailEnd/>
          </a:ln>
          <a:effectLst/>
        </p:spPr>
      </p:pic>
      <p:pic>
        <p:nvPicPr>
          <p:cNvPr id="64" name="Picture 3"/>
          <p:cNvPicPr>
            <a:picLocks noChangeAspect="1" noChangeArrowheads="1"/>
          </p:cNvPicPr>
          <p:nvPr/>
        </p:nvPicPr>
        <p:blipFill>
          <a:blip r:embed="rId3" cstate="print"/>
          <a:srcRect b="50930"/>
          <a:stretch>
            <a:fillRect/>
          </a:stretch>
        </p:blipFill>
        <p:spPr bwMode="auto">
          <a:xfrm>
            <a:off x="2571750" y="1295400"/>
            <a:ext cx="1905000" cy="904875"/>
          </a:xfrm>
          <a:prstGeom prst="rect">
            <a:avLst/>
          </a:prstGeom>
          <a:noFill/>
          <a:ln w="9525">
            <a:noFill/>
            <a:miter lim="800000"/>
            <a:headEnd/>
            <a:tailEnd/>
          </a:ln>
          <a:effectLst/>
        </p:spPr>
      </p:pic>
      <p:pic>
        <p:nvPicPr>
          <p:cNvPr id="65" name="Picture 3"/>
          <p:cNvPicPr>
            <a:picLocks noChangeAspect="1" noChangeArrowheads="1"/>
          </p:cNvPicPr>
          <p:nvPr/>
        </p:nvPicPr>
        <p:blipFill>
          <a:blip r:embed="rId3" cstate="print"/>
          <a:srcRect b="28409"/>
          <a:stretch>
            <a:fillRect/>
          </a:stretch>
        </p:blipFill>
        <p:spPr bwMode="auto">
          <a:xfrm>
            <a:off x="4629150" y="1289662"/>
            <a:ext cx="1905000" cy="1320188"/>
          </a:xfrm>
          <a:prstGeom prst="rect">
            <a:avLst/>
          </a:prstGeom>
          <a:noFill/>
          <a:ln w="9525">
            <a:noFill/>
            <a:miter lim="800000"/>
            <a:headEnd/>
            <a:tailEnd/>
          </a:ln>
          <a:effectLst/>
        </p:spPr>
      </p:pic>
      <p:pic>
        <p:nvPicPr>
          <p:cNvPr id="66" name="Picture 3"/>
          <p:cNvPicPr>
            <a:picLocks noChangeAspect="1" noChangeArrowheads="1"/>
          </p:cNvPicPr>
          <p:nvPr/>
        </p:nvPicPr>
        <p:blipFill>
          <a:blip r:embed="rId3" cstate="print"/>
          <a:srcRect/>
          <a:stretch>
            <a:fillRect/>
          </a:stretch>
        </p:blipFill>
        <p:spPr bwMode="auto">
          <a:xfrm>
            <a:off x="6838950" y="1270612"/>
            <a:ext cx="1905000" cy="1844063"/>
          </a:xfrm>
          <a:prstGeom prst="rect">
            <a:avLst/>
          </a:prstGeom>
          <a:noFill/>
          <a:ln w="9525">
            <a:noFill/>
            <a:miter lim="800000"/>
            <a:headEnd/>
            <a:tailEnd/>
          </a:ln>
          <a:effectLst/>
        </p:spPr>
      </p:pic>
      <p:pic>
        <p:nvPicPr>
          <p:cNvPr id="67" name="Picture 4"/>
          <p:cNvPicPr>
            <a:picLocks noChangeAspect="1" noChangeArrowheads="1"/>
          </p:cNvPicPr>
          <p:nvPr/>
        </p:nvPicPr>
        <p:blipFill>
          <a:blip r:embed="rId4" cstate="print"/>
          <a:srcRect t="25826"/>
          <a:stretch>
            <a:fillRect/>
          </a:stretch>
        </p:blipFill>
        <p:spPr bwMode="auto">
          <a:xfrm>
            <a:off x="533401" y="2152650"/>
            <a:ext cx="1905000" cy="1367813"/>
          </a:xfrm>
          <a:prstGeom prst="rect">
            <a:avLst/>
          </a:prstGeom>
          <a:noFill/>
          <a:ln w="9525">
            <a:noFill/>
            <a:miter lim="800000"/>
            <a:headEnd/>
            <a:tailEnd/>
          </a:ln>
          <a:effectLst/>
        </p:spPr>
      </p:pic>
      <p:pic>
        <p:nvPicPr>
          <p:cNvPr id="68" name="Picture 4"/>
          <p:cNvPicPr>
            <a:picLocks noChangeAspect="1" noChangeArrowheads="1"/>
          </p:cNvPicPr>
          <p:nvPr/>
        </p:nvPicPr>
        <p:blipFill>
          <a:blip r:embed="rId4" cstate="print"/>
          <a:srcRect t="47520"/>
          <a:stretch>
            <a:fillRect/>
          </a:stretch>
        </p:blipFill>
        <p:spPr bwMode="auto">
          <a:xfrm>
            <a:off x="2571750" y="2552700"/>
            <a:ext cx="1905000" cy="967763"/>
          </a:xfrm>
          <a:prstGeom prst="rect">
            <a:avLst/>
          </a:prstGeom>
          <a:noFill/>
          <a:ln w="9525">
            <a:noFill/>
            <a:miter lim="800000"/>
            <a:headEnd/>
            <a:tailEnd/>
          </a:ln>
          <a:effectLst/>
        </p:spPr>
      </p:pic>
      <p:pic>
        <p:nvPicPr>
          <p:cNvPr id="69" name="Picture 4"/>
          <p:cNvPicPr>
            <a:picLocks noChangeAspect="1" noChangeArrowheads="1"/>
          </p:cNvPicPr>
          <p:nvPr/>
        </p:nvPicPr>
        <p:blipFill>
          <a:blip r:embed="rId4" cstate="print"/>
          <a:srcRect t="71280"/>
          <a:stretch>
            <a:fillRect/>
          </a:stretch>
        </p:blipFill>
        <p:spPr bwMode="auto">
          <a:xfrm>
            <a:off x="4629150" y="2981325"/>
            <a:ext cx="1905000" cy="529613"/>
          </a:xfrm>
          <a:prstGeom prst="rect">
            <a:avLst/>
          </a:prstGeom>
          <a:noFill/>
          <a:ln w="9525">
            <a:noFill/>
            <a:miter lim="800000"/>
            <a:headEnd/>
            <a:tailEnd/>
          </a:ln>
          <a:effectLst/>
        </p:spPr>
      </p:pic>
      <p:sp>
        <p:nvSpPr>
          <p:cNvPr id="70" name="Rounded Rectangle 69"/>
          <p:cNvSpPr/>
          <p:nvPr/>
        </p:nvSpPr>
        <p:spPr>
          <a:xfrm>
            <a:off x="6324600" y="5867400"/>
            <a:ext cx="12954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smtClean="0"/>
              <a:t>Academic Clouds</a:t>
            </a:r>
            <a:endParaRPr lang="en-US" sz="1200" dirty="0"/>
          </a:p>
        </p:txBody>
      </p:sp>
      <p:sp>
        <p:nvSpPr>
          <p:cNvPr id="71" name="Rounded Rectangle 70"/>
          <p:cNvSpPr/>
          <p:nvPr/>
        </p:nvSpPr>
        <p:spPr>
          <a:xfrm>
            <a:off x="5410200" y="5867400"/>
            <a:ext cx="838200" cy="265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dirty="0" err="1" smtClean="0"/>
              <a:t>DataONE</a:t>
            </a:r>
            <a:endParaRPr lang="en-US" sz="1200" dirty="0"/>
          </a:p>
        </p:txBody>
      </p:sp>
    </p:spTree>
  </p:cSld>
  <p:clrMapOvr>
    <a:masterClrMapping/>
  </p:clrMapOvr>
  <p:transition spd="slow">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39699</TotalTime>
  <Words>2582</Words>
  <Application>Microsoft Office PowerPoint</Application>
  <PresentationFormat>On-screen Show (4:3)</PresentationFormat>
  <Paragraphs>456</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 iDigBio Technology, Cloud Computing and Appliances </vt:lpstr>
      <vt:lpstr>iDigBio (idigbio.org)</vt:lpstr>
      <vt:lpstr>Vision</vt:lpstr>
      <vt:lpstr>CI Stakeholders</vt:lpstr>
      <vt:lpstr>Stakeholders APIs</vt:lpstr>
      <vt:lpstr>Building the iDigBio Cloud</vt:lpstr>
      <vt:lpstr>Survey results in one slide</vt:lpstr>
      <vt:lpstr>Interface Model for iDigBio and TCNs</vt:lpstr>
      <vt:lpstr>Interface Model for iDigBio and TCNs</vt:lpstr>
      <vt:lpstr>What is a virtual appliance?</vt:lpstr>
      <vt:lpstr>Appliance/toolbox example (hypothetical)</vt:lpstr>
      <vt:lpstr>Virtual appliance cycle</vt:lpstr>
      <vt:lpstr>Toolbox Workflow Example</vt:lpstr>
      <vt:lpstr>iDigBio Cloud Internal Architecture</vt:lpstr>
      <vt:lpstr>Summary</vt:lpstr>
      <vt:lpstr>Acknowledgments</vt:lpstr>
      <vt:lpstr>Extra</vt:lpstr>
      <vt:lpstr>How iDigBio differs from other aggregators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adm-acis</dc:creator>
  <cp:lastModifiedBy>jf</cp:lastModifiedBy>
  <cp:revision>1711</cp:revision>
  <dcterms:created xsi:type="dcterms:W3CDTF">2006-08-16T00:00:00Z</dcterms:created>
  <dcterms:modified xsi:type="dcterms:W3CDTF">2011-11-29T17:23:20Z</dcterms:modified>
</cp:coreProperties>
</file>