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3" r:id="rId4"/>
    <p:sldId id="265" r:id="rId5"/>
    <p:sldId id="266" r:id="rId6"/>
    <p:sldId id="269" r:id="rId7"/>
    <p:sldId id="271" r:id="rId8"/>
    <p:sldId id="272" r:id="rId9"/>
    <p:sldId id="274" r:id="rId10"/>
    <p:sldId id="275" r:id="rId11"/>
    <p:sldId id="276" r:id="rId12"/>
    <p:sldId id="278" r:id="rId13"/>
    <p:sldId id="279" r:id="rId14"/>
    <p:sldId id="281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7C3F"/>
    <a:srgbClr val="FA8362"/>
    <a:srgbClr val="FA8348"/>
    <a:srgbClr val="FA9648"/>
    <a:srgbClr val="876C5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56" autoAdjust="0"/>
  </p:normalViewPr>
  <p:slideViewPr>
    <p:cSldViewPr snapToGrid="0" snapToObjects="1" showGuides="1">
      <p:cViewPr varScale="1">
        <p:scale>
          <a:sx n="68" d="100"/>
          <a:sy n="68" d="100"/>
        </p:scale>
        <p:origin x="-18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AFD1B-56C8-FB41-8C9A-6744185F7CBA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C9220-24DF-C540-AA8C-105F6E23772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aleodb.org/cgi-bin/bridge.p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49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76092"/>
                </a:solidFill>
              </a:rPr>
              <a:t/>
            </a:r>
            <a:br>
              <a:rPr lang="en-US" dirty="0">
                <a:solidFill>
                  <a:srgbClr val="376092"/>
                </a:solidFill>
              </a:rPr>
            </a:br>
            <a:r>
              <a:rPr lang="en-US" dirty="0" err="1">
                <a:solidFill>
                  <a:srgbClr val="376092"/>
                </a:solidFill>
              </a:rPr>
              <a:t>iDigBio</a:t>
            </a:r>
            <a:r>
              <a:rPr lang="en-US" dirty="0">
                <a:solidFill>
                  <a:srgbClr val="376092"/>
                </a:solidFill>
              </a:rPr>
              <a:t> Research </a:t>
            </a:r>
            <a:r>
              <a:rPr lang="en-US" dirty="0" smtClean="0">
                <a:solidFill>
                  <a:srgbClr val="376092"/>
                </a:solidFill>
              </a:rPr>
              <a:t>Coordination 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and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Scientific</a:t>
            </a:r>
            <a:r>
              <a:rPr lang="en-US" dirty="0">
                <a:solidFill>
                  <a:srgbClr val="376092"/>
                </a:solidFill>
              </a:rPr>
              <a:t> Community Outreach 	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213939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B97C3F"/>
                </a:solidFill>
              </a:rPr>
              <a:t>Pamela S. Soltis</a:t>
            </a:r>
          </a:p>
          <a:p>
            <a:r>
              <a:rPr lang="en-US" dirty="0" smtClean="0">
                <a:solidFill>
                  <a:srgbClr val="B97C3F"/>
                </a:solidFill>
              </a:rPr>
              <a:t>Co-PI &amp; Director for Research</a:t>
            </a:r>
            <a:endParaRPr lang="en-US" dirty="0">
              <a:solidFill>
                <a:srgbClr val="B97C3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376092"/>
                </a:solidFill>
                <a:cs typeface="Arial"/>
              </a:rPr>
              <a:t>Linking to Living Collections</a:t>
            </a:r>
            <a:endParaRPr lang="en-US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66018"/>
            <a:ext cx="8686800" cy="4525963"/>
          </a:xfrm>
        </p:spPr>
        <p:txBody>
          <a:bodyPr/>
          <a:lstStyle/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Botanical gardens, zoos, culture collections</a:t>
            </a:r>
            <a:endParaRPr lang="en-US" dirty="0">
              <a:cs typeface="Arial"/>
            </a:endParaRPr>
          </a:p>
        </p:txBody>
      </p:sp>
      <p:pic>
        <p:nvPicPr>
          <p:cNvPr id="4" name="Picture 3" descr="mobot.or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01813"/>
            <a:ext cx="5359401" cy="850900"/>
          </a:xfrm>
          <a:prstGeom prst="rect">
            <a:avLst/>
          </a:prstGeom>
        </p:spPr>
      </p:pic>
      <p:pic>
        <p:nvPicPr>
          <p:cNvPr id="7" name="Picture 6" descr="nybg nam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01" y="4174508"/>
            <a:ext cx="6756400" cy="838200"/>
          </a:xfrm>
          <a:prstGeom prst="rect">
            <a:avLst/>
          </a:prstGeom>
        </p:spPr>
      </p:pic>
      <p:pic>
        <p:nvPicPr>
          <p:cNvPr id="8" name="Picture 7" descr="zoo.pdf"/>
          <p:cNvPicPr>
            <a:picLocks noChangeAspect="1"/>
          </p:cNvPicPr>
          <p:nvPr/>
        </p:nvPicPr>
        <p:blipFill>
          <a:blip r:embed="rId4"/>
          <a:srcRect r="32636"/>
          <a:stretch>
            <a:fillRect/>
          </a:stretch>
        </p:blipFill>
        <p:spPr>
          <a:xfrm>
            <a:off x="4961022" y="2181202"/>
            <a:ext cx="3725778" cy="25288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50200" y="3368144"/>
            <a:ext cx="1193800" cy="1341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ultur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3708"/>
            <a:ext cx="4419600" cy="1320800"/>
          </a:xfrm>
          <a:prstGeom prst="rect">
            <a:avLst/>
          </a:prstGeom>
        </p:spPr>
      </p:pic>
      <p:pic>
        <p:nvPicPr>
          <p:cNvPr id="14" name="Picture 13" descr="fungi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832" y="2853708"/>
            <a:ext cx="2897767" cy="575292"/>
          </a:xfrm>
          <a:prstGeom prst="rect">
            <a:avLst/>
          </a:prstGeom>
        </p:spPr>
      </p:pic>
      <p:pic>
        <p:nvPicPr>
          <p:cNvPr id="15" name="Picture 14" descr="algae.pdf"/>
          <p:cNvPicPr>
            <a:picLocks noChangeAspect="1"/>
          </p:cNvPicPr>
          <p:nvPr/>
        </p:nvPicPr>
        <p:blipFill>
          <a:blip r:embed="rId7"/>
          <a:srcRect r="71468"/>
          <a:stretch>
            <a:fillRect/>
          </a:stretch>
        </p:blipFill>
        <p:spPr>
          <a:xfrm>
            <a:off x="747701" y="5012708"/>
            <a:ext cx="2398824" cy="1066800"/>
          </a:xfrm>
          <a:prstGeom prst="rect">
            <a:avLst/>
          </a:prstGeom>
        </p:spPr>
      </p:pic>
      <p:pic>
        <p:nvPicPr>
          <p:cNvPr id="18" name="Picture 17" descr="nybg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665" y="4608489"/>
            <a:ext cx="4020136" cy="1962957"/>
          </a:xfrm>
          <a:prstGeom prst="rect">
            <a:avLst/>
          </a:prstGeom>
        </p:spPr>
      </p:pic>
      <p:pic>
        <p:nvPicPr>
          <p:cNvPr id="19" name="Picture 18" descr="algae.pdf"/>
          <p:cNvPicPr>
            <a:picLocks noChangeAspect="1"/>
          </p:cNvPicPr>
          <p:nvPr/>
        </p:nvPicPr>
        <p:blipFill>
          <a:blip r:embed="rId7"/>
          <a:srcRect l="28303" b="39158"/>
          <a:stretch>
            <a:fillRect/>
          </a:stretch>
        </p:blipFill>
        <p:spPr>
          <a:xfrm>
            <a:off x="1959257" y="5499235"/>
            <a:ext cx="5307227" cy="58027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76" y="274638"/>
            <a:ext cx="8744372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376092"/>
                </a:solidFill>
                <a:cs typeface="Arial"/>
              </a:rPr>
              <a:t>Interactions with </a:t>
            </a:r>
            <a:r>
              <a:rPr lang="en-US" sz="3600" dirty="0" err="1" smtClean="0">
                <a:solidFill>
                  <a:srgbClr val="376092"/>
                </a:solidFill>
                <a:cs typeface="Arial"/>
              </a:rPr>
              <a:t>Systematics</a:t>
            </a:r>
            <a:r>
              <a:rPr lang="en-US" sz="3600" dirty="0" smtClean="0">
                <a:solidFill>
                  <a:srgbClr val="376092"/>
                </a:solidFill>
                <a:cs typeface="Arial"/>
              </a:rPr>
              <a:t> Community </a:t>
            </a:r>
            <a:br>
              <a:rPr lang="en-US" sz="3600" dirty="0" smtClean="0">
                <a:solidFill>
                  <a:srgbClr val="376092"/>
                </a:solidFill>
                <a:cs typeface="Arial"/>
              </a:rPr>
            </a:br>
            <a:r>
              <a:rPr lang="en-US" sz="3600" dirty="0" smtClean="0">
                <a:solidFill>
                  <a:srgbClr val="376092"/>
                </a:solidFill>
                <a:cs typeface="Arial"/>
              </a:rPr>
              <a:t>and Beyond</a:t>
            </a:r>
            <a:endParaRPr lang="en-US" sz="3600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3647"/>
            <a:ext cx="9144000" cy="5257800"/>
          </a:xfrm>
        </p:spPr>
        <p:txBody>
          <a:bodyPr>
            <a:noAutofit/>
          </a:bodyPr>
          <a:lstStyle/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Facilitate digitization efforts</a:t>
            </a:r>
          </a:p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Coordinate with other </a:t>
            </a:r>
            <a:r>
              <a:rPr lang="en-US" dirty="0" err="1" smtClean="0">
                <a:cs typeface="Arial"/>
              </a:rPr>
              <a:t>databasing</a:t>
            </a:r>
            <a:r>
              <a:rPr lang="en-US" dirty="0" smtClean="0">
                <a:cs typeface="Arial"/>
              </a:rPr>
              <a:t> efforts in </a:t>
            </a:r>
            <a:r>
              <a:rPr lang="en-US" dirty="0" err="1" smtClean="0">
                <a:cs typeface="Arial"/>
              </a:rPr>
              <a:t>systematics</a:t>
            </a:r>
            <a:endParaRPr lang="en-US" dirty="0" smtClean="0">
              <a:cs typeface="Arial"/>
            </a:endParaRPr>
          </a:p>
          <a:p>
            <a:pPr>
              <a:buClr>
                <a:srgbClr val="B97C3F"/>
              </a:buClr>
            </a:pPr>
            <a:endParaRPr lang="en-US" dirty="0" smtClean="0">
              <a:cs typeface="Arial"/>
            </a:endParaRPr>
          </a:p>
          <a:p>
            <a:pPr>
              <a:buClr>
                <a:srgbClr val="B97C3F"/>
              </a:buClr>
            </a:pPr>
            <a:endParaRPr lang="en-US" dirty="0" smtClean="0">
              <a:cs typeface="Arial"/>
            </a:endParaRPr>
          </a:p>
          <a:p>
            <a:pPr>
              <a:buClr>
                <a:srgbClr val="B97C3F"/>
              </a:buClr>
            </a:pPr>
            <a:endParaRPr lang="en-US" dirty="0" smtClean="0">
              <a:cs typeface="Arial"/>
            </a:endParaRPr>
          </a:p>
          <a:p>
            <a:pPr>
              <a:buClr>
                <a:srgbClr val="B97C3F"/>
              </a:buClr>
            </a:pPr>
            <a:endParaRPr lang="en-US" dirty="0" smtClean="0">
              <a:cs typeface="Arial"/>
            </a:endParaRPr>
          </a:p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Connect to databases outside systematics:  	      					</a:t>
            </a:r>
            <a:r>
              <a:rPr lang="en-US" dirty="0" smtClean="0">
                <a:cs typeface="Arial"/>
              </a:rPr>
              <a:t>	ecology </a:t>
            </a:r>
            <a:r>
              <a:rPr lang="en-US" dirty="0" smtClean="0">
                <a:cs typeface="Arial"/>
              </a:rPr>
              <a:t>to genomics 								            		(NEON to </a:t>
            </a:r>
            <a:r>
              <a:rPr lang="en-US" dirty="0" err="1" smtClean="0">
                <a:cs typeface="Arial"/>
              </a:rPr>
              <a:t>GenBank</a:t>
            </a:r>
            <a:r>
              <a:rPr lang="en-US" dirty="0" smtClean="0">
                <a:cs typeface="Arial"/>
              </a:rPr>
              <a:t>)</a:t>
            </a:r>
            <a:endParaRPr lang="en-US" dirty="0">
              <a:cs typeface="Arial"/>
            </a:endParaRPr>
          </a:p>
        </p:txBody>
      </p:sp>
      <p:pic>
        <p:nvPicPr>
          <p:cNvPr id="4" name="Picture 3" descr="treebase shot.jpg"/>
          <p:cNvPicPr>
            <a:picLocks noChangeAspect="1"/>
          </p:cNvPicPr>
          <p:nvPr/>
        </p:nvPicPr>
        <p:blipFill>
          <a:blip r:embed="rId2"/>
          <a:srcRect r="38915" b="69487"/>
          <a:stretch>
            <a:fillRect/>
          </a:stretch>
        </p:blipFill>
        <p:spPr>
          <a:xfrm>
            <a:off x="824894" y="3073420"/>
            <a:ext cx="3747106" cy="1217272"/>
          </a:xfrm>
          <a:prstGeom prst="rect">
            <a:avLst/>
          </a:prstGeom>
        </p:spPr>
      </p:pic>
      <p:pic>
        <p:nvPicPr>
          <p:cNvPr id="5" name="Picture 4" descr="iplantheader.jpg"/>
          <p:cNvPicPr>
            <a:picLocks noChangeAspect="1"/>
          </p:cNvPicPr>
          <p:nvPr/>
        </p:nvPicPr>
        <p:blipFill>
          <a:blip r:embed="rId3"/>
          <a:srcRect r="45822"/>
          <a:stretch>
            <a:fillRect/>
          </a:stretch>
        </p:blipFill>
        <p:spPr>
          <a:xfrm>
            <a:off x="4572000" y="3073420"/>
            <a:ext cx="4062791" cy="1217272"/>
          </a:xfrm>
          <a:prstGeom prst="rect">
            <a:avLst/>
          </a:prstGeom>
        </p:spPr>
      </p:pic>
      <p:pic>
        <p:nvPicPr>
          <p:cNvPr id="6" name="Picture 5" descr="morphbank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755" y="4290692"/>
            <a:ext cx="4770489" cy="102517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  <a:cs typeface="Arial"/>
              </a:rPr>
              <a:t>Interactions Fostered Through…</a:t>
            </a:r>
            <a:endParaRPr lang="en-US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679"/>
            <a:ext cx="8229600" cy="4525963"/>
          </a:xfrm>
        </p:spPr>
        <p:txBody>
          <a:bodyPr/>
          <a:lstStyle/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Discussions at national meetings of professional societies (</a:t>
            </a:r>
            <a:r>
              <a:rPr lang="en-US" dirty="0" err="1" smtClean="0">
                <a:cs typeface="Arial"/>
              </a:rPr>
              <a:t>systematics</a:t>
            </a:r>
            <a:r>
              <a:rPr lang="en-US" dirty="0" smtClean="0">
                <a:cs typeface="Arial"/>
              </a:rPr>
              <a:t>, ecology, evolution, genomics)</a:t>
            </a:r>
          </a:p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Workshops to engage members of      </a:t>
            </a:r>
            <a:r>
              <a:rPr lang="en-US" dirty="0" err="1" smtClean="0">
                <a:cs typeface="Arial"/>
              </a:rPr>
              <a:t>systematics</a:t>
            </a:r>
            <a:r>
              <a:rPr lang="en-US" dirty="0" smtClean="0">
                <a:cs typeface="Arial"/>
              </a:rPr>
              <a:t> community</a:t>
            </a:r>
          </a:p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Workshops to engage members of different communities</a:t>
            </a:r>
            <a:endParaRPr lang="en-US" dirty="0">
              <a:cs typeface="Arial"/>
            </a:endParaRPr>
          </a:p>
        </p:txBody>
      </p:sp>
      <p:pic>
        <p:nvPicPr>
          <p:cNvPr id="5" name="Picture 4" descr="nsc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150" y="4454786"/>
            <a:ext cx="1604625" cy="1249109"/>
          </a:xfrm>
          <a:prstGeom prst="rect">
            <a:avLst/>
          </a:prstGeom>
        </p:spPr>
      </p:pic>
      <p:pic>
        <p:nvPicPr>
          <p:cNvPr id="6" name="Picture 5" descr="bs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462588"/>
            <a:ext cx="1770117" cy="1286285"/>
          </a:xfrm>
          <a:prstGeom prst="rect">
            <a:avLst/>
          </a:prstGeom>
        </p:spPr>
      </p:pic>
      <p:pic>
        <p:nvPicPr>
          <p:cNvPr id="7" name="Picture 6" descr="esa.pdf"/>
          <p:cNvPicPr>
            <a:picLocks noChangeAspect="1"/>
          </p:cNvPicPr>
          <p:nvPr/>
        </p:nvPicPr>
        <p:blipFill>
          <a:blip r:embed="rId4"/>
          <a:srcRect t="28085" b="15865"/>
          <a:stretch>
            <a:fillRect/>
          </a:stretch>
        </p:blipFill>
        <p:spPr>
          <a:xfrm>
            <a:off x="6486316" y="5760642"/>
            <a:ext cx="2657683" cy="1097357"/>
          </a:xfrm>
          <a:prstGeom prst="rect">
            <a:avLst/>
          </a:prstGeom>
        </p:spPr>
      </p:pic>
      <p:pic>
        <p:nvPicPr>
          <p:cNvPr id="8" name="Picture 7" descr="Paglogo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975" y="2517402"/>
            <a:ext cx="1447800" cy="1447800"/>
          </a:xfrm>
          <a:prstGeom prst="rect">
            <a:avLst/>
          </a:prstGeom>
        </p:spPr>
      </p:pic>
      <p:pic>
        <p:nvPicPr>
          <p:cNvPr id="9" name="Picture 8" descr="asp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1627"/>
            <a:ext cx="4465365" cy="84453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</a:rPr>
              <a:t>Activities to Date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2346" cy="4525963"/>
          </a:xfrm>
        </p:spPr>
        <p:txBody>
          <a:bodyPr/>
          <a:lstStyle/>
          <a:p>
            <a:pPr>
              <a:buClr>
                <a:srgbClr val="B97C3F"/>
              </a:buClr>
            </a:pPr>
            <a:r>
              <a:rPr lang="en-US" dirty="0" smtClean="0"/>
              <a:t>Meetings/symposia with collections community</a:t>
            </a:r>
          </a:p>
          <a:p>
            <a:pPr lvl="1">
              <a:buClr>
                <a:srgbClr val="B97C3F"/>
              </a:buClr>
            </a:pPr>
            <a:r>
              <a:rPr lang="en-US" dirty="0" smtClean="0"/>
              <a:t>Botany 2011</a:t>
            </a:r>
          </a:p>
          <a:p>
            <a:pPr lvl="1">
              <a:buClr>
                <a:srgbClr val="B97C3F"/>
              </a:buClr>
            </a:pPr>
            <a:r>
              <a:rPr lang="en-US" dirty="0" smtClean="0"/>
              <a:t>BISON</a:t>
            </a:r>
          </a:p>
          <a:p>
            <a:pPr lvl="1">
              <a:buClr>
                <a:srgbClr val="B97C3F"/>
              </a:buClr>
            </a:pPr>
            <a:r>
              <a:rPr lang="en-US" dirty="0" smtClean="0"/>
              <a:t>TDWG</a:t>
            </a:r>
          </a:p>
          <a:p>
            <a:pPr lvl="1">
              <a:buClr>
                <a:srgbClr val="B97C3F"/>
              </a:buClr>
            </a:pPr>
            <a:r>
              <a:rPr lang="en-US" dirty="0" smtClean="0"/>
              <a:t>Society of Vertebrate Paleontology</a:t>
            </a:r>
          </a:p>
          <a:p>
            <a:pPr lvl="1">
              <a:buClr>
                <a:srgbClr val="B97C3F"/>
              </a:buClr>
            </a:pPr>
            <a:r>
              <a:rPr lang="en-US" dirty="0" smtClean="0"/>
              <a:t>Entomological Collections Network</a:t>
            </a:r>
          </a:p>
          <a:p>
            <a:pPr lvl="1">
              <a:buClr>
                <a:srgbClr val="B97C3F"/>
              </a:buClr>
            </a:pPr>
            <a:r>
              <a:rPr lang="en-US" dirty="0" smtClean="0"/>
              <a:t>Botany 2012:  Symposium and Workshop (A. Mast)</a:t>
            </a:r>
          </a:p>
          <a:p>
            <a:pPr>
              <a:buClr>
                <a:srgbClr val="B97C3F"/>
              </a:buClr>
            </a:pPr>
            <a:r>
              <a:rPr lang="en-US" dirty="0" smtClean="0"/>
              <a:t>Plans underway for additional workshops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44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B97C3F"/>
              </a:buClr>
            </a:pPr>
            <a:r>
              <a:rPr lang="en-US" dirty="0" smtClean="0"/>
              <a:t>Discussions with various data repositories:</a:t>
            </a:r>
          </a:p>
          <a:p>
            <a:pPr lvl="1">
              <a:buClr>
                <a:srgbClr val="B97C3F"/>
              </a:buClr>
            </a:pPr>
            <a:r>
              <a:rPr lang="en-US" dirty="0" err="1" smtClean="0"/>
              <a:t>TreeBASE</a:t>
            </a:r>
            <a:endParaRPr lang="en-US" dirty="0" smtClean="0"/>
          </a:p>
          <a:p>
            <a:pPr lvl="1">
              <a:buClr>
                <a:srgbClr val="B97C3F"/>
              </a:buClr>
            </a:pPr>
            <a:r>
              <a:rPr lang="en-US" dirty="0" smtClean="0"/>
              <a:t>Dryad</a:t>
            </a:r>
          </a:p>
          <a:p>
            <a:pPr lvl="1">
              <a:buClr>
                <a:srgbClr val="B97C3F"/>
              </a:buClr>
            </a:pPr>
            <a:r>
              <a:rPr lang="en-US" dirty="0" smtClean="0"/>
              <a:t>NEON</a:t>
            </a:r>
          </a:p>
          <a:p>
            <a:pPr lvl="1">
              <a:buClr>
                <a:srgbClr val="B97C3F"/>
              </a:buClr>
            </a:pPr>
            <a:r>
              <a:rPr lang="en-US" dirty="0" err="1" smtClean="0"/>
              <a:t>GenBank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</a:rPr>
              <a:t>Activities to Date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85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</a:rPr>
              <a:t>Goals for the Summit…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B97C3F"/>
              </a:buClr>
            </a:pPr>
            <a:r>
              <a:rPr lang="en-US" dirty="0" smtClean="0"/>
              <a:t>Suggestions for collections and research-related workshops and symposia at meetings</a:t>
            </a:r>
          </a:p>
          <a:p>
            <a:pPr>
              <a:buClr>
                <a:srgbClr val="B97C3F"/>
              </a:buClr>
            </a:pPr>
            <a:r>
              <a:rPr lang="en-US" dirty="0" smtClean="0"/>
              <a:t>Suggestions for interfaces with data repositories to promote integrated research</a:t>
            </a:r>
          </a:p>
          <a:p>
            <a:pPr>
              <a:buClr>
                <a:srgbClr val="B97C3F"/>
              </a:buClr>
            </a:pPr>
            <a:r>
              <a:rPr lang="en-US" dirty="0" smtClean="0"/>
              <a:t>Volunteers to help coordinate these efforts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881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odiversity Hotspots map"/>
          <p:cNvPicPr>
            <a:picLocks noChangeAspect="1" noChangeArrowheads="1"/>
          </p:cNvPicPr>
          <p:nvPr/>
        </p:nvPicPr>
        <p:blipFill>
          <a:blip r:embed="rId2">
            <a:alphaModFix amt="20000"/>
          </a:blip>
          <a:srcRect l="2942" t="6818" r="5882" b="43182"/>
          <a:stretch>
            <a:fillRect/>
          </a:stretch>
        </p:blipFill>
        <p:spPr bwMode="auto">
          <a:xfrm>
            <a:off x="113390" y="264242"/>
            <a:ext cx="8917219" cy="6329516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1976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97C3F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How are species distributed in geographical and ecological space?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97C3F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What is the history of life on Earth?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97C3F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What factors lead to speciation, dispersal, and extinction?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97C3F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What are the impacts of climate change likely to be?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97C3F"/>
              </a:buClr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/>
              </a:rPr>
              <a:t>What information is needed for effective conservation strategies?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A8362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76092"/>
                </a:solidFill>
                <a:cs typeface="Arial"/>
              </a:rPr>
              <a:t>Research Questions</a:t>
            </a:r>
            <a:endParaRPr lang="en-US" dirty="0">
              <a:solidFill>
                <a:srgbClr val="376092"/>
              </a:solidFill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  <a:cs typeface="Arial"/>
              </a:rPr>
              <a:t>Invasive Species</a:t>
            </a:r>
            <a:endParaRPr lang="en-US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B97C3F"/>
              </a:buClr>
            </a:pPr>
            <a:r>
              <a:rPr lang="en-US" dirty="0">
                <a:cs typeface="Arial"/>
              </a:rPr>
              <a:t>Where have they been introduced, and how quickly are they spreading? </a:t>
            </a:r>
            <a:r>
              <a:rPr lang="en-US" dirty="0" smtClean="0">
                <a:cs typeface="Arial"/>
              </a:rPr>
              <a:t> </a:t>
            </a:r>
          </a:p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What </a:t>
            </a:r>
            <a:r>
              <a:rPr lang="en-US" dirty="0">
                <a:cs typeface="Arial"/>
              </a:rPr>
              <a:t>is the pattern of spread, and do they </a:t>
            </a:r>
            <a:r>
              <a:rPr lang="en-US" dirty="0" err="1">
                <a:cs typeface="Arial"/>
              </a:rPr>
              <a:t>covary</a:t>
            </a:r>
            <a:r>
              <a:rPr lang="en-US" dirty="0">
                <a:cs typeface="Arial"/>
              </a:rPr>
              <a:t> with other </a:t>
            </a:r>
            <a:r>
              <a:rPr lang="en-US" dirty="0" err="1">
                <a:cs typeface="Arial"/>
              </a:rPr>
              <a:t>taxa</a:t>
            </a:r>
            <a:r>
              <a:rPr lang="en-US" dirty="0">
                <a:cs typeface="Arial"/>
              </a:rPr>
              <a:t>? </a:t>
            </a:r>
            <a:r>
              <a:rPr lang="en-US" dirty="0" smtClean="0">
                <a:cs typeface="Arial"/>
              </a:rPr>
              <a:t> </a:t>
            </a:r>
          </a:p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What </a:t>
            </a:r>
            <a:r>
              <a:rPr lang="en-US" dirty="0">
                <a:cs typeface="Arial"/>
              </a:rPr>
              <a:t>is the effect of climate change on the spread of </a:t>
            </a:r>
            <a:r>
              <a:rPr lang="en-US" dirty="0" err="1">
                <a:cs typeface="Arial"/>
              </a:rPr>
              <a:t>invasives</a:t>
            </a:r>
            <a:r>
              <a:rPr lang="en-US" dirty="0">
                <a:cs typeface="Arial"/>
              </a:rPr>
              <a:t>? </a:t>
            </a:r>
          </a:p>
        </p:txBody>
      </p:sp>
      <p:pic>
        <p:nvPicPr>
          <p:cNvPr id="5" name="Picture 4" descr="20090219-redbay-2.pdf"/>
          <p:cNvPicPr>
            <a:picLocks noChangeAspect="1"/>
          </p:cNvPicPr>
          <p:nvPr/>
        </p:nvPicPr>
        <p:blipFill>
          <a:blip r:embed="rId2"/>
          <a:srcRect r="35325"/>
          <a:stretch>
            <a:fillRect/>
          </a:stretch>
        </p:blipFill>
        <p:spPr>
          <a:xfrm>
            <a:off x="3177043" y="4826601"/>
            <a:ext cx="1733090" cy="2009776"/>
          </a:xfrm>
          <a:prstGeom prst="rect">
            <a:avLst/>
          </a:prstGeom>
        </p:spPr>
      </p:pic>
      <p:pic>
        <p:nvPicPr>
          <p:cNvPr id="6" name="Picture 5" descr="ambrosia raffaelle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770" y="4826601"/>
            <a:ext cx="1236273" cy="927205"/>
          </a:xfrm>
          <a:prstGeom prst="rect">
            <a:avLst/>
          </a:prstGeom>
        </p:spPr>
      </p:pic>
      <p:pic>
        <p:nvPicPr>
          <p:cNvPr id="7" name="Picture 5" descr="50282258"/>
          <p:cNvPicPr>
            <a:picLocks noChangeAspect="1" noChangeArrowheads="1"/>
          </p:cNvPicPr>
          <p:nvPr/>
        </p:nvPicPr>
        <p:blipFill>
          <a:blip r:embed="rId4"/>
          <a:srcRect l="3615" r="6024"/>
          <a:stretch>
            <a:fillRect/>
          </a:stretch>
        </p:blipFill>
        <p:spPr bwMode="auto">
          <a:xfrm>
            <a:off x="1940770" y="5775429"/>
            <a:ext cx="1223003" cy="1082571"/>
          </a:xfrm>
          <a:prstGeom prst="rect">
            <a:avLst/>
          </a:prstGeom>
          <a:noFill/>
        </p:spPr>
      </p:pic>
      <p:pic>
        <p:nvPicPr>
          <p:cNvPr id="8" name="Picture 7" descr="regional_infestation_map_march3_2011.pdf"/>
          <p:cNvPicPr>
            <a:picLocks noChangeAspect="1"/>
          </p:cNvPicPr>
          <p:nvPr/>
        </p:nvPicPr>
        <p:blipFill>
          <a:blip r:embed="rId5"/>
          <a:srcRect l="50280" t="5744" r="5562" b="5961"/>
          <a:stretch>
            <a:fillRect/>
          </a:stretch>
        </p:blipFill>
        <p:spPr>
          <a:xfrm>
            <a:off x="4910133" y="4302186"/>
            <a:ext cx="1639996" cy="2534191"/>
          </a:xfrm>
          <a:prstGeom prst="rect">
            <a:avLst/>
          </a:prstGeom>
        </p:spPr>
      </p:pic>
      <p:pic>
        <p:nvPicPr>
          <p:cNvPr id="9" name="Picture 8" descr="schinus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310" y="274638"/>
            <a:ext cx="1997852" cy="1331902"/>
          </a:xfrm>
          <a:prstGeom prst="rect">
            <a:avLst/>
          </a:prstGeom>
        </p:spPr>
      </p:pic>
      <p:pic>
        <p:nvPicPr>
          <p:cNvPr id="10" name="Picture 9" descr="canker_symptoms_250w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0129" y="5415747"/>
            <a:ext cx="2136671" cy="1442253"/>
          </a:xfrm>
          <a:prstGeom prst="rect">
            <a:avLst/>
          </a:prstGeom>
        </p:spPr>
      </p:pic>
      <p:pic>
        <p:nvPicPr>
          <p:cNvPr id="11" name="Picture 10" descr="fishcat_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0129" y="4302186"/>
            <a:ext cx="2136671" cy="1092076"/>
          </a:xfrm>
          <a:prstGeom prst="rect">
            <a:avLst/>
          </a:prstGeom>
        </p:spPr>
      </p:pic>
      <p:pic>
        <p:nvPicPr>
          <p:cNvPr id="12" name="Picture 11" descr="Fire-Ants1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0375" y="274638"/>
            <a:ext cx="2313625" cy="1143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  <a:cs typeface="Arial"/>
              </a:rPr>
              <a:t>Linking Collections to Ecology</a:t>
            </a:r>
            <a:endParaRPr lang="en-US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42" y="1417638"/>
            <a:ext cx="8229600" cy="5440362"/>
          </a:xfrm>
        </p:spPr>
        <p:txBody>
          <a:bodyPr>
            <a:normAutofit/>
          </a:bodyPr>
          <a:lstStyle/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Through collections from </a:t>
            </a:r>
            <a:r>
              <a:rPr lang="en-US" dirty="0" err="1" smtClean="0">
                <a:cs typeface="Arial"/>
              </a:rPr>
              <a:t>LTERs</a:t>
            </a:r>
            <a:endParaRPr lang="en-US" dirty="0" smtClean="0">
              <a:cs typeface="Arial"/>
            </a:endParaRPr>
          </a:p>
          <a:p>
            <a:pPr>
              <a:buClr>
                <a:srgbClr val="FA8362"/>
              </a:buClr>
            </a:pPr>
            <a:endParaRPr lang="en-US" dirty="0" smtClean="0">
              <a:cs typeface="Arial"/>
            </a:endParaRPr>
          </a:p>
          <a:p>
            <a:pPr>
              <a:buClr>
                <a:srgbClr val="FA8362"/>
              </a:buClr>
            </a:pPr>
            <a:endParaRPr lang="en-US" dirty="0" smtClean="0">
              <a:cs typeface="Arial"/>
            </a:endParaRPr>
          </a:p>
          <a:p>
            <a:pPr>
              <a:buClr>
                <a:srgbClr val="FA8362"/>
              </a:buClr>
            </a:pPr>
            <a:endParaRPr lang="en-US" dirty="0" smtClean="0">
              <a:cs typeface="Arial"/>
            </a:endParaRPr>
          </a:p>
          <a:p>
            <a:pPr>
              <a:buClr>
                <a:srgbClr val="FA8362"/>
              </a:buClr>
            </a:pPr>
            <a:endParaRPr lang="en-US" dirty="0" smtClean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25" y="2423718"/>
            <a:ext cx="6009840" cy="1005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704" y="1417638"/>
            <a:ext cx="2499806" cy="2217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r="11147"/>
          <a:stretch>
            <a:fillRect/>
          </a:stretch>
        </p:blipFill>
        <p:spPr>
          <a:xfrm>
            <a:off x="4288442" y="3921359"/>
            <a:ext cx="2178262" cy="1846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703" y="3921359"/>
            <a:ext cx="2451523" cy="1846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 r="15911"/>
          <a:stretch>
            <a:fillRect/>
          </a:stretch>
        </p:blipFill>
        <p:spPr>
          <a:xfrm>
            <a:off x="2383442" y="3921359"/>
            <a:ext cx="2061452" cy="1846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225" y="3921359"/>
            <a:ext cx="2451524" cy="184681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36977" y="5876750"/>
            <a:ext cx="981249" cy="98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  <a:cs typeface="Arial"/>
              </a:rPr>
              <a:t>Linking Collections to Ecology</a:t>
            </a:r>
            <a:endParaRPr lang="en-US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3981"/>
            <a:ext cx="9144000" cy="5440362"/>
          </a:xfrm>
        </p:spPr>
        <p:txBody>
          <a:bodyPr>
            <a:normAutofit/>
          </a:bodyPr>
          <a:lstStyle/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Through NEON</a:t>
            </a:r>
          </a:p>
          <a:p>
            <a:pPr>
              <a:buClr>
                <a:srgbClr val="FA8362"/>
              </a:buClr>
              <a:buNone/>
            </a:pPr>
            <a:endParaRPr lang="en-US" dirty="0" smtClean="0">
              <a:cs typeface="Arial"/>
            </a:endParaRPr>
          </a:p>
          <a:p>
            <a:pPr lvl="1">
              <a:buClr>
                <a:srgbClr val="FA8362"/>
              </a:buClr>
              <a:buNone/>
            </a:pPr>
            <a:endParaRPr lang="en-US" dirty="0" smtClean="0">
              <a:cs typeface="Arial"/>
            </a:endParaRPr>
          </a:p>
          <a:p>
            <a:pPr lvl="1">
              <a:buClr>
                <a:srgbClr val="B97C3F"/>
              </a:buClr>
            </a:pPr>
            <a:r>
              <a:rPr lang="en-US" dirty="0" smtClean="0">
                <a:cs typeface="Arial"/>
              </a:rPr>
              <a:t>Biological monitoring at sites across USA; collections</a:t>
            </a:r>
          </a:p>
          <a:p>
            <a:pPr lvl="1">
              <a:buClr>
                <a:srgbClr val="B97C3F"/>
              </a:buClr>
            </a:pPr>
            <a:r>
              <a:rPr lang="en-US" dirty="0" smtClean="0">
                <a:cs typeface="Arial"/>
              </a:rPr>
              <a:t>Baseline for changes in </a:t>
            </a:r>
          </a:p>
          <a:p>
            <a:pPr lvl="1">
              <a:buClr>
                <a:srgbClr val="B97C3F"/>
              </a:buClr>
              <a:buNone/>
            </a:pPr>
            <a:r>
              <a:rPr lang="en-US" dirty="0" smtClean="0">
                <a:cs typeface="Arial"/>
              </a:rPr>
              <a:t>	species distribution and </a:t>
            </a:r>
          </a:p>
          <a:p>
            <a:pPr lvl="1">
              <a:buClr>
                <a:srgbClr val="B97C3F"/>
              </a:buClr>
              <a:buNone/>
            </a:pPr>
            <a:r>
              <a:rPr lang="en-US" dirty="0" smtClean="0">
                <a:cs typeface="Arial"/>
              </a:rPr>
              <a:t>	abundance over time</a:t>
            </a:r>
            <a:endParaRPr lang="en-US" dirty="0">
              <a:cs typeface="Arial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3329320" y="1511778"/>
            <a:ext cx="5814680" cy="1239112"/>
            <a:chOff x="1080273" y="2087693"/>
            <a:chExt cx="6613023" cy="1605918"/>
          </a:xfrm>
        </p:grpSpPr>
        <p:sp>
          <p:nvSpPr>
            <p:cNvPr id="8" name="Rectangle 7"/>
            <p:cNvSpPr/>
            <p:nvPr/>
          </p:nvSpPr>
          <p:spPr>
            <a:xfrm>
              <a:off x="1080273" y="2087693"/>
              <a:ext cx="6613023" cy="160591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4534" y="2233111"/>
              <a:ext cx="5232400" cy="14605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51" y="3867999"/>
            <a:ext cx="4277590" cy="2983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2364" y="2750890"/>
            <a:ext cx="7001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54F94"/>
                </a:solidFill>
                <a:cs typeface="Arial"/>
              </a:rPr>
              <a:t>National Ecological Observatory Network</a:t>
            </a:r>
            <a:endParaRPr lang="en-US" sz="3200" dirty="0">
              <a:solidFill>
                <a:srgbClr val="354F94"/>
              </a:solidFill>
              <a:cs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>
              <a:buClr>
                <a:srgbClr val="B97C3F"/>
              </a:buClr>
            </a:pPr>
            <a:r>
              <a:rPr lang="en-US" dirty="0" err="1" smtClean="0">
                <a:cs typeface="Arial"/>
              </a:rPr>
              <a:t>Paleobiology</a:t>
            </a:r>
            <a:r>
              <a:rPr lang="en-US" dirty="0" smtClean="0">
                <a:cs typeface="Arial"/>
              </a:rPr>
              <a:t> Database </a:t>
            </a:r>
          </a:p>
          <a:p>
            <a:pPr lvl="1">
              <a:buClr>
                <a:srgbClr val="B97C3F"/>
              </a:buClr>
            </a:pPr>
            <a:r>
              <a:rPr lang="en-US" dirty="0" smtClean="0">
                <a:cs typeface="Arial"/>
              </a:rPr>
              <a:t>(</a:t>
            </a:r>
            <a:r>
              <a:rPr lang="en-US" dirty="0" smtClean="0">
                <a:cs typeface="Arial"/>
                <a:hlinkClick r:id="rId2"/>
              </a:rPr>
              <a:t>http</a:t>
            </a:r>
            <a:r>
              <a:rPr lang="en-US" dirty="0">
                <a:cs typeface="Arial"/>
                <a:hlinkClick r:id="rId2"/>
              </a:rPr>
              <a:t>://paleodb.org/cgi-bin/bridge.pl</a:t>
            </a:r>
            <a:r>
              <a:rPr lang="en-US" dirty="0">
                <a:cs typeface="Arial"/>
              </a:rPr>
              <a:t>)</a:t>
            </a:r>
            <a:endParaRPr lang="en-US" dirty="0" smtClean="0">
              <a:cs typeface="Arial"/>
            </a:endParaRPr>
          </a:p>
          <a:p>
            <a:pPr>
              <a:buClr>
                <a:srgbClr val="FA8362"/>
              </a:buClr>
            </a:pPr>
            <a:endParaRPr lang="en-US" dirty="0">
              <a:cs typeface="Arial"/>
            </a:endParaRPr>
          </a:p>
        </p:txBody>
      </p:sp>
      <p:pic>
        <p:nvPicPr>
          <p:cNvPr id="5" name="Picture 4" descr="paleodb.pdf"/>
          <p:cNvPicPr>
            <a:picLocks noChangeAspect="1"/>
          </p:cNvPicPr>
          <p:nvPr/>
        </p:nvPicPr>
        <p:blipFill>
          <a:blip r:embed="rId3"/>
          <a:srcRect b="9743"/>
          <a:stretch>
            <a:fillRect/>
          </a:stretch>
        </p:blipFill>
        <p:spPr>
          <a:xfrm>
            <a:off x="457200" y="2638237"/>
            <a:ext cx="8195201" cy="4219763"/>
          </a:xfrm>
          <a:prstGeom prst="rect">
            <a:avLst/>
          </a:prstGeom>
        </p:spPr>
      </p:pic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376092"/>
                </a:solidFill>
                <a:cs typeface="Arial"/>
              </a:rPr>
              <a:t>Linking</a:t>
            </a:r>
            <a:r>
              <a:rPr lang="en-US" dirty="0" smtClean="0">
                <a:solidFill>
                  <a:srgbClr val="376092"/>
                </a:solidFill>
                <a:cs typeface="Arial"/>
              </a:rPr>
              <a:t> Collections </a:t>
            </a:r>
            <a:r>
              <a:rPr lang="en-US" dirty="0">
                <a:solidFill>
                  <a:srgbClr val="376092"/>
                </a:solidFill>
                <a:cs typeface="Arial"/>
              </a:rPr>
              <a:t>to </a:t>
            </a:r>
            <a:r>
              <a:rPr lang="en-US" dirty="0" err="1">
                <a:solidFill>
                  <a:srgbClr val="376092"/>
                </a:solidFill>
                <a:cs typeface="Arial"/>
              </a:rPr>
              <a:t>Paleobiology</a:t>
            </a:r>
            <a:endParaRPr lang="en-US" dirty="0">
              <a:solidFill>
                <a:srgbClr val="376092"/>
              </a:solidFill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  <a:cs typeface="Arial"/>
              </a:rPr>
              <a:t>Linking Collections to Genomics</a:t>
            </a:r>
            <a:endParaRPr lang="en-US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74" y="1417638"/>
            <a:ext cx="8461026" cy="4525963"/>
          </a:xfrm>
        </p:spPr>
        <p:txBody>
          <a:bodyPr/>
          <a:lstStyle/>
          <a:p>
            <a:pPr>
              <a:buClr>
                <a:srgbClr val="B97C3F"/>
              </a:buClr>
            </a:pPr>
            <a:r>
              <a:rPr lang="en-US" dirty="0" smtClean="0">
                <a:cs typeface="Arial"/>
              </a:rPr>
              <a:t>National network of </a:t>
            </a:r>
            <a:r>
              <a:rPr lang="en-US" dirty="0" smtClean="0">
                <a:cs typeface="Arial"/>
              </a:rPr>
              <a:t>tissue and </a:t>
            </a:r>
            <a:r>
              <a:rPr lang="en-US" dirty="0" smtClean="0">
                <a:cs typeface="Arial"/>
              </a:rPr>
              <a:t>genetic </a:t>
            </a:r>
          </a:p>
          <a:p>
            <a:pPr>
              <a:buClr>
                <a:srgbClr val="FA8362"/>
              </a:buClr>
              <a:buNone/>
            </a:pPr>
            <a:r>
              <a:rPr lang="en-US" dirty="0">
                <a:cs typeface="Arial"/>
              </a:rPr>
              <a:t>	</a:t>
            </a:r>
            <a:r>
              <a:rPr lang="en-US" dirty="0" smtClean="0">
                <a:cs typeface="Arial"/>
              </a:rPr>
              <a:t>resources</a:t>
            </a:r>
          </a:p>
        </p:txBody>
      </p:sp>
      <p:pic>
        <p:nvPicPr>
          <p:cNvPr id="4" name="Picture 59" descr="valvula2"/>
          <p:cNvPicPr>
            <a:picLocks noChangeAspect="1" noChangeArrowheads="1"/>
          </p:cNvPicPr>
          <p:nvPr/>
        </p:nvPicPr>
        <p:blipFill>
          <a:blip r:embed="rId2"/>
          <a:srcRect l="34714"/>
          <a:stretch>
            <a:fillRect/>
          </a:stretch>
        </p:blipFill>
        <p:spPr bwMode="auto">
          <a:xfrm>
            <a:off x="225774" y="2478180"/>
            <a:ext cx="3152019" cy="327383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67423" t="17064" b="19001"/>
          <a:stretch>
            <a:fillRect/>
          </a:stretch>
        </p:blipFill>
        <p:spPr>
          <a:xfrm>
            <a:off x="7176669" y="1417638"/>
            <a:ext cx="1967331" cy="1184965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3582775" y="5311282"/>
            <a:ext cx="4432520" cy="1281593"/>
            <a:chOff x="3766357" y="5073187"/>
            <a:chExt cx="4496272" cy="1456277"/>
          </a:xfrm>
        </p:grpSpPr>
        <p:pic>
          <p:nvPicPr>
            <p:cNvPr id="7" name="Picture 6" descr="grr.pdf"/>
            <p:cNvPicPr>
              <a:picLocks noChangeAspect="1"/>
            </p:cNvPicPr>
            <p:nvPr/>
          </p:nvPicPr>
          <p:blipFill>
            <a:blip r:embed="rId4"/>
            <a:srcRect r="13121" b="69247"/>
            <a:stretch>
              <a:fillRect/>
            </a:stretch>
          </p:blipFill>
          <p:spPr>
            <a:xfrm>
              <a:off x="3766357" y="5073187"/>
              <a:ext cx="4496272" cy="525574"/>
            </a:xfrm>
            <a:prstGeom prst="rect">
              <a:avLst/>
            </a:prstGeom>
          </p:spPr>
        </p:pic>
        <p:pic>
          <p:nvPicPr>
            <p:cNvPr id="8" name="Picture 7" descr="grr.pdf"/>
            <p:cNvPicPr>
              <a:picLocks noChangeAspect="1"/>
            </p:cNvPicPr>
            <p:nvPr/>
          </p:nvPicPr>
          <p:blipFill>
            <a:blip r:embed="rId4"/>
            <a:srcRect l="26233" t="45541" r="22712"/>
            <a:stretch>
              <a:fillRect/>
            </a:stretch>
          </p:blipFill>
          <p:spPr>
            <a:xfrm>
              <a:off x="5123998" y="5598761"/>
              <a:ext cx="2642289" cy="930703"/>
            </a:xfrm>
            <a:prstGeom prst="rect">
              <a:avLst/>
            </a:prstGeom>
          </p:spPr>
        </p:pic>
      </p:grpSp>
      <p:pic>
        <p:nvPicPr>
          <p:cNvPr id="13" name="Picture 12" descr="map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775" y="2007634"/>
            <a:ext cx="3154460" cy="2396632"/>
          </a:xfrm>
          <a:prstGeom prst="rect">
            <a:avLst/>
          </a:prstGeom>
        </p:spPr>
      </p:pic>
      <p:pic>
        <p:nvPicPr>
          <p:cNvPr id="14" name="Picture 13" descr="grr stats.pdf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5313" y="2846166"/>
            <a:ext cx="2751431" cy="223419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  <a:cs typeface="Arial"/>
              </a:rPr>
              <a:t>Linking Collections to Genomics</a:t>
            </a:r>
            <a:endParaRPr lang="en-US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9144000" cy="4525963"/>
          </a:xfrm>
        </p:spPr>
        <p:txBody>
          <a:bodyPr/>
          <a:lstStyle/>
          <a:p>
            <a:pPr>
              <a:buClr>
                <a:srgbClr val="B97C3F"/>
              </a:buClr>
            </a:pPr>
            <a:r>
              <a:rPr lang="en-US" i="1" dirty="0" smtClean="0">
                <a:cs typeface="Arial"/>
              </a:rPr>
              <a:t>In situ </a:t>
            </a:r>
            <a:r>
              <a:rPr lang="en-US" dirty="0" smtClean="0">
                <a:cs typeface="Arial"/>
              </a:rPr>
              <a:t>hybridization images:</a:t>
            </a:r>
          </a:p>
          <a:p>
            <a:pPr lvl="1">
              <a:buClr>
                <a:srgbClr val="B97C3F"/>
              </a:buClr>
            </a:pPr>
            <a:r>
              <a:rPr lang="en-US" dirty="0" smtClean="0">
                <a:cs typeface="Arial"/>
              </a:rPr>
              <a:t>Linked to voucher specimens and genomic data</a:t>
            </a:r>
          </a:p>
          <a:p>
            <a:pPr lvl="1">
              <a:buClr>
                <a:srgbClr val="FA8362"/>
              </a:buClr>
              <a:buNone/>
            </a:pPr>
            <a:endParaRPr lang="en-US" dirty="0" smtClean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9" y="2649231"/>
            <a:ext cx="1466044" cy="1363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6529" t="26508" r="51096" b="50056"/>
          <a:stretch>
            <a:fillRect/>
          </a:stretch>
        </p:blipFill>
        <p:spPr>
          <a:xfrm>
            <a:off x="2929562" y="2649231"/>
            <a:ext cx="2898250" cy="2170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 l="30177" t="52977" r="22205" b="26788"/>
          <a:stretch>
            <a:fillRect/>
          </a:stretch>
        </p:blipFill>
        <p:spPr bwMode="auto">
          <a:xfrm>
            <a:off x="2887626" y="5067933"/>
            <a:ext cx="3156063" cy="10915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2" descr="2792 FGP F5vL3.bmp                                             00034D9EMacintosh HD                   BC93CBFC:"/>
          <p:cNvPicPr>
            <a:picLocks noChangeAspect="1" noChangeArrowheads="1"/>
          </p:cNvPicPr>
          <p:nvPr/>
        </p:nvPicPr>
        <p:blipFill>
          <a:blip r:embed="rId5"/>
          <a:srcRect l="31448" t="1892" r="1660" b="22032"/>
          <a:stretch>
            <a:fillRect/>
          </a:stretch>
        </p:blipFill>
        <p:spPr bwMode="auto">
          <a:xfrm>
            <a:off x="619390" y="4012885"/>
            <a:ext cx="2131303" cy="1343705"/>
          </a:xfrm>
          <a:prstGeom prst="rect">
            <a:avLst/>
          </a:prstGeom>
          <a:noFill/>
        </p:spPr>
      </p:pic>
      <p:pic>
        <p:nvPicPr>
          <p:cNvPr id="8" name="Picture 7" descr="perbor-00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169" y="2649231"/>
            <a:ext cx="2866386" cy="413922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929562" y="5067933"/>
            <a:ext cx="3114127" cy="1588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  <a:cs typeface="Arial"/>
              </a:rPr>
              <a:t>Linking Collections to Genomics</a:t>
            </a:r>
            <a:endParaRPr lang="en-US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4525963"/>
          </a:xfrm>
        </p:spPr>
        <p:txBody>
          <a:bodyPr>
            <a:normAutofit/>
          </a:bodyPr>
          <a:lstStyle/>
          <a:p>
            <a:pPr>
              <a:buClr>
                <a:srgbClr val="B97C3F"/>
              </a:buClr>
            </a:pPr>
            <a:r>
              <a:rPr lang="en-US" sz="2800" dirty="0" smtClean="0">
                <a:cs typeface="Arial"/>
              </a:rPr>
              <a:t>Extend HUB connections to genomics databases</a:t>
            </a:r>
            <a:endParaRPr lang="en-US" sz="2800" dirty="0">
              <a:cs typeface="Arial"/>
            </a:endParaRPr>
          </a:p>
        </p:txBody>
      </p:sp>
      <p:pic>
        <p:nvPicPr>
          <p:cNvPr id="8" name="Picture 7" descr="ncbi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97" y="2124075"/>
            <a:ext cx="4178770" cy="4206031"/>
          </a:xfrm>
          <a:prstGeom prst="rect">
            <a:avLst/>
          </a:prstGeom>
        </p:spPr>
      </p:pic>
      <p:pic>
        <p:nvPicPr>
          <p:cNvPr id="9" name="Picture 8" descr="ncbi db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0" y="2124075"/>
            <a:ext cx="4025900" cy="452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69165"/>
          <a:stretch>
            <a:fillRect/>
          </a:stretch>
        </p:blipFill>
        <p:spPr>
          <a:xfrm>
            <a:off x="7538440" y="1943100"/>
            <a:ext cx="1605560" cy="14859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1" y="6050963"/>
            <a:ext cx="2152650" cy="66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338</Words>
  <Application>Microsoft Macintosh PowerPoint</Application>
  <PresentationFormat>On-screen Show (4:3)</PresentationFormat>
  <Paragraphs>70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 iDigBio Research Coordination  and Scientific Community Outreach  </vt:lpstr>
      <vt:lpstr>Research Questions</vt:lpstr>
      <vt:lpstr>Invasive Species</vt:lpstr>
      <vt:lpstr>Linking Collections to Ecology</vt:lpstr>
      <vt:lpstr>Linking Collections to Ecology</vt:lpstr>
      <vt:lpstr>Linking Collections to Paleobiology</vt:lpstr>
      <vt:lpstr>Linking Collections to Genomics</vt:lpstr>
      <vt:lpstr>Linking Collections to Genomics</vt:lpstr>
      <vt:lpstr>Linking Collections to Genomics</vt:lpstr>
      <vt:lpstr>Linking to Living Collections</vt:lpstr>
      <vt:lpstr>Interactions with Systematics Community  and Beyond</vt:lpstr>
      <vt:lpstr>Interactions Fostered Through…</vt:lpstr>
      <vt:lpstr>Activities to Date</vt:lpstr>
      <vt:lpstr>Activities to Date</vt:lpstr>
      <vt:lpstr>Goals for the Summit…</vt:lpstr>
    </vt:vector>
  </TitlesOfParts>
  <Company>FLMNH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iDigBio</dc:title>
  <dc:creator>Pam Soltis</dc:creator>
  <cp:lastModifiedBy>Pam Soltis</cp:lastModifiedBy>
  <cp:revision>47</cp:revision>
  <dcterms:created xsi:type="dcterms:W3CDTF">2011-07-11T04:15:29Z</dcterms:created>
  <dcterms:modified xsi:type="dcterms:W3CDTF">2011-11-30T06:45:16Z</dcterms:modified>
</cp:coreProperties>
</file>