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theme/theme5.xml" ContentType="application/vnd.openxmlformats-officedocument.them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theme/theme3.xml" ContentType="application/vnd.openxmlformats-officedocument.them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Masters/slideMaster8.xml" ContentType="application/vnd.openxmlformats-officedocument.presentationml.slideMaster+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theme/theme8.xml" ContentType="application/vnd.openxmlformats-officedocument.theme+xml"/>
  <Override PartName="/ppt/theme/theme9.xml" ContentType="application/vnd.openxmlformats-officedocument.them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heme/theme7.xml" ContentType="application/vnd.openxmlformats-officedocument.them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theme/theme4.xml" ContentType="application/vnd.openxmlformats-officedocument.them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4" r:id="rId3"/>
    <p:sldMasterId id="2147483666" r:id="rId4"/>
    <p:sldMasterId id="2147483668" r:id="rId5"/>
    <p:sldMasterId id="2147483670" r:id="rId6"/>
    <p:sldMasterId id="2147483672" r:id="rId7"/>
    <p:sldMasterId id="2147483674" r:id="rId8"/>
  </p:sldMasterIdLst>
  <p:notesMasterIdLst>
    <p:notesMasterId r:id="rId23"/>
  </p:notesMasterIdLst>
  <p:sldIdLst>
    <p:sldId id="265" r:id="rId9"/>
    <p:sldId id="266" r:id="rId10"/>
    <p:sldId id="257" r:id="rId11"/>
    <p:sldId id="258" r:id="rId12"/>
    <p:sldId id="259" r:id="rId13"/>
    <p:sldId id="260" r:id="rId14"/>
    <p:sldId id="261" r:id="rId15"/>
    <p:sldId id="262" r:id="rId16"/>
    <p:sldId id="267" r:id="rId17"/>
    <p:sldId id="268" r:id="rId18"/>
    <p:sldId id="263" r:id="rId19"/>
    <p:sldId id="269" r:id="rId20"/>
    <p:sldId id="270" r:id="rId21"/>
    <p:sldId id="26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1" d="100"/>
          <a:sy n="41" d="100"/>
        </p:scale>
        <p:origin x="-69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1C9DCE-C892-4064-82BD-B084932E671C}" type="datetimeFigureOut">
              <a:rPr lang="en-US" smtClean="0"/>
              <a:pPr/>
              <a:t>11/28/2011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2CC67B-B26A-465B-9339-D306FF37F81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073D207-F0D8-465D-91C9-65AEA72AFEC9}" type="slidenum">
              <a:rPr lang="en-US">
                <a:solidFill>
                  <a:prstClr val="black"/>
                </a:solidFill>
              </a:rPr>
              <a:pPr fontAlgn="base">
                <a:spcBef>
                  <a:spcPct val="0"/>
                </a:spcBef>
                <a:spcAft>
                  <a:spcPct val="0"/>
                </a:spcAft>
              </a:pPr>
              <a:t>3</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79CA8C-3123-492C-BC52-F81DCFC6177A}" type="slidenum">
              <a:rPr lang="en-US">
                <a:solidFill>
                  <a:prstClr val="black"/>
                </a:solidFill>
              </a:rPr>
              <a:pPr fontAlgn="base">
                <a:spcBef>
                  <a:spcPct val="0"/>
                </a:spcBef>
                <a:spcAft>
                  <a:spcPct val="0"/>
                </a:spcAft>
              </a:pPr>
              <a:t>4</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70C7A2F-B075-4FFA-933F-51EA28C14ECF}" type="slidenum">
              <a:rPr lang="en-US">
                <a:solidFill>
                  <a:prstClr val="black"/>
                </a:solidFill>
              </a:rPr>
              <a:pPr fontAlgn="base">
                <a:spcBef>
                  <a:spcPct val="0"/>
                </a:spcBef>
                <a:spcAft>
                  <a:spcPct val="0"/>
                </a:spcAft>
              </a:pPr>
              <a:t>5</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FD8B584-9815-4D56-990A-07D24857257B}" type="slidenum">
              <a:rPr lang="en-US">
                <a:solidFill>
                  <a:prstClr val="black"/>
                </a:solidFill>
              </a:rPr>
              <a:pPr>
                <a:defRPr/>
              </a:pPr>
              <a:t>6</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3693F3-C29B-4BCB-BDE2-D739BE6EF3F2}" type="slidenum">
              <a:rPr lang="en-US">
                <a:solidFill>
                  <a:prstClr val="black"/>
                </a:solidFill>
              </a:rPr>
              <a:pPr/>
              <a:t>7</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FD8B584-9815-4D56-990A-07D24857257B}" type="slidenum">
              <a:rPr lang="en-US">
                <a:solidFill>
                  <a:prstClr val="black"/>
                </a:solidFill>
              </a:rPr>
              <a:pPr>
                <a:defRPr/>
              </a:pPr>
              <a:t>8</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FD8B584-9815-4D56-990A-07D24857257B}" type="slidenum">
              <a:rPr lang="en-US">
                <a:solidFill>
                  <a:prstClr val="black"/>
                </a:solidFill>
              </a:rPr>
              <a:pPr>
                <a:defRPr/>
              </a:pPr>
              <a:t>11</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2CC67B-B26A-465B-9339-D306FF37F81A}"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FD8B584-9815-4D56-990A-07D24857257B}" type="slidenum">
              <a:rPr lang="en-US">
                <a:solidFill>
                  <a:prstClr val="black"/>
                </a:solidFill>
              </a:rPr>
              <a:pPr>
                <a:defRPr/>
              </a:pPr>
              <a:t>14</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3"/>
          <p:cNvSpPr>
            <a:spLocks noGrp="1"/>
          </p:cNvSpPr>
          <p:nvPr>
            <p:ph type="dt" sz="half" idx="10"/>
          </p:nvPr>
        </p:nvSpPr>
        <p:spPr/>
        <p:txBody>
          <a:bodyPr/>
          <a:lstStyle>
            <a:lvl1pPr>
              <a:defRPr/>
            </a:lvl1pPr>
          </a:lstStyle>
          <a:p>
            <a:pPr>
              <a:defRPr/>
            </a:pPr>
            <a:fld id="{66BDA8B1-97D4-43D1-8CF1-91B117A19B82}" type="datetimeFigureOut">
              <a:rPr lang="en-US">
                <a:solidFill>
                  <a:prstClr val="white">
                    <a:shade val="50000"/>
                  </a:prstClr>
                </a:solidFill>
              </a:rPr>
              <a:pPr>
                <a:defRPr/>
              </a:pPr>
              <a:t>11/28/2011</a:t>
            </a:fld>
            <a:endParaRPr lang="en-US">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311CE149-4CE2-4A73-AECF-A8D75421ECF0}" type="slidenum">
              <a:rPr lang="en-US">
                <a:solidFill>
                  <a:prstClr val="white">
                    <a:shade val="50000"/>
                  </a:prstClr>
                </a:solidFill>
              </a:rPr>
              <a:pPr>
                <a:defRPr/>
              </a:pPr>
              <a:t>‹#›</a:t>
            </a:fld>
            <a:endParaRPr lang="en-US">
              <a:solidFill>
                <a:prstClr val="white">
                  <a:shade val="50000"/>
                </a:prstClr>
              </a:solidFill>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3"/>
          <p:cNvSpPr>
            <a:spLocks noGrp="1"/>
          </p:cNvSpPr>
          <p:nvPr>
            <p:ph type="dt" sz="half" idx="10"/>
          </p:nvPr>
        </p:nvSpPr>
        <p:spPr/>
        <p:txBody>
          <a:bodyPr/>
          <a:lstStyle>
            <a:lvl1pPr>
              <a:defRPr/>
            </a:lvl1pPr>
          </a:lstStyle>
          <a:p>
            <a:pPr>
              <a:defRPr/>
            </a:pPr>
            <a:fld id="{66BDA8B1-97D4-43D1-8CF1-91B117A19B82}" type="datetimeFigureOut">
              <a:rPr lang="en-US">
                <a:solidFill>
                  <a:prstClr val="white">
                    <a:shade val="50000"/>
                  </a:prstClr>
                </a:solidFill>
              </a:rPr>
              <a:pPr>
                <a:defRPr/>
              </a:pPr>
              <a:t>11/28/2011</a:t>
            </a:fld>
            <a:endParaRPr lang="en-US">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311CE149-4CE2-4A73-AECF-A8D75421ECF0}" type="slidenum">
              <a:rPr lang="en-US">
                <a:solidFill>
                  <a:prstClr val="white">
                    <a:shade val="50000"/>
                  </a:prstClr>
                </a:solidFill>
              </a:rPr>
              <a:pPr>
                <a:defRPr/>
              </a:pPr>
              <a:t>‹#›</a:t>
            </a:fld>
            <a:endParaRPr lang="en-US">
              <a:solidFill>
                <a:prstClr val="white">
                  <a:shade val="50000"/>
                </a:prstClr>
              </a:solidFill>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3"/>
          <p:cNvSpPr>
            <a:spLocks noGrp="1"/>
          </p:cNvSpPr>
          <p:nvPr>
            <p:ph type="dt" sz="half" idx="10"/>
          </p:nvPr>
        </p:nvSpPr>
        <p:spPr/>
        <p:txBody>
          <a:bodyPr/>
          <a:lstStyle>
            <a:lvl1pPr>
              <a:defRPr/>
            </a:lvl1pPr>
          </a:lstStyle>
          <a:p>
            <a:pPr>
              <a:defRPr/>
            </a:pPr>
            <a:fld id="{66BDA8B1-97D4-43D1-8CF1-91B117A19B82}" type="datetimeFigureOut">
              <a:rPr lang="en-US">
                <a:solidFill>
                  <a:prstClr val="white">
                    <a:shade val="50000"/>
                  </a:prstClr>
                </a:solidFill>
              </a:rPr>
              <a:pPr>
                <a:defRPr/>
              </a:pPr>
              <a:t>11/28/2011</a:t>
            </a:fld>
            <a:endParaRPr lang="en-US">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311CE149-4CE2-4A73-AECF-A8D75421ECF0}" type="slidenum">
              <a:rPr lang="en-US">
                <a:solidFill>
                  <a:prstClr val="white">
                    <a:shade val="50000"/>
                  </a:prstClr>
                </a:solidFill>
              </a:rPr>
              <a:pPr>
                <a:defRPr/>
              </a:pPr>
              <a:t>‹#›</a:t>
            </a:fld>
            <a:endParaRPr lang="en-US">
              <a:solidFill>
                <a:prstClr val="white">
                  <a:shade val="50000"/>
                </a:prstClr>
              </a:solidFill>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3"/>
          <p:cNvSpPr>
            <a:spLocks noGrp="1"/>
          </p:cNvSpPr>
          <p:nvPr>
            <p:ph type="dt" sz="half" idx="10"/>
          </p:nvPr>
        </p:nvSpPr>
        <p:spPr/>
        <p:txBody>
          <a:bodyPr/>
          <a:lstStyle>
            <a:lvl1pPr>
              <a:defRPr/>
            </a:lvl1pPr>
          </a:lstStyle>
          <a:p>
            <a:pPr>
              <a:defRPr/>
            </a:pPr>
            <a:fld id="{66BDA8B1-97D4-43D1-8CF1-91B117A19B82}" type="datetimeFigureOut">
              <a:rPr lang="en-US">
                <a:solidFill>
                  <a:prstClr val="white">
                    <a:shade val="50000"/>
                  </a:prstClr>
                </a:solidFill>
              </a:rPr>
              <a:pPr>
                <a:defRPr/>
              </a:pPr>
              <a:t>11/28/2011</a:t>
            </a:fld>
            <a:endParaRPr lang="en-US">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311CE149-4CE2-4A73-AECF-A8D75421ECF0}" type="slidenum">
              <a:rPr lang="en-US">
                <a:solidFill>
                  <a:prstClr val="white">
                    <a:shade val="50000"/>
                  </a:prstClr>
                </a:solidFill>
              </a:rPr>
              <a:pPr>
                <a:defRPr/>
              </a:pPr>
              <a:t>‹#›</a:t>
            </a:fld>
            <a:endParaRPr lang="en-US">
              <a:solidFill>
                <a:prstClr val="white">
                  <a:shade val="50000"/>
                </a:prstClr>
              </a:solidFill>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3"/>
          <p:cNvSpPr>
            <a:spLocks noGrp="1"/>
          </p:cNvSpPr>
          <p:nvPr>
            <p:ph type="dt" sz="half" idx="10"/>
          </p:nvPr>
        </p:nvSpPr>
        <p:spPr/>
        <p:txBody>
          <a:bodyPr/>
          <a:lstStyle>
            <a:lvl1pPr>
              <a:defRPr/>
            </a:lvl1pPr>
          </a:lstStyle>
          <a:p>
            <a:pPr>
              <a:defRPr/>
            </a:pPr>
            <a:fld id="{66BDA8B1-97D4-43D1-8CF1-91B117A19B82}" type="datetimeFigureOut">
              <a:rPr lang="en-US">
                <a:solidFill>
                  <a:prstClr val="white">
                    <a:shade val="50000"/>
                  </a:prstClr>
                </a:solidFill>
              </a:rPr>
              <a:pPr>
                <a:defRPr/>
              </a:pPr>
              <a:t>11/28/2011</a:t>
            </a:fld>
            <a:endParaRPr lang="en-US">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311CE149-4CE2-4A73-AECF-A8D75421ECF0}" type="slidenum">
              <a:rPr lang="en-US">
                <a:solidFill>
                  <a:prstClr val="white">
                    <a:shade val="50000"/>
                  </a:prstClr>
                </a:solidFill>
              </a:rPr>
              <a:pPr>
                <a:defRPr/>
              </a:pPr>
              <a:t>‹#›</a:t>
            </a:fld>
            <a:endParaRPr lang="en-US">
              <a:solidFill>
                <a:prstClr val="white">
                  <a:shade val="50000"/>
                </a:prstClr>
              </a:solidFill>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3"/>
          <p:cNvSpPr>
            <a:spLocks noGrp="1"/>
          </p:cNvSpPr>
          <p:nvPr>
            <p:ph type="dt" sz="half" idx="10"/>
          </p:nvPr>
        </p:nvSpPr>
        <p:spPr/>
        <p:txBody>
          <a:bodyPr/>
          <a:lstStyle>
            <a:lvl1pPr>
              <a:defRPr/>
            </a:lvl1pPr>
          </a:lstStyle>
          <a:p>
            <a:pPr>
              <a:defRPr/>
            </a:pPr>
            <a:fld id="{66BDA8B1-97D4-43D1-8CF1-91B117A19B82}" type="datetimeFigureOut">
              <a:rPr lang="en-US">
                <a:solidFill>
                  <a:prstClr val="white">
                    <a:shade val="50000"/>
                  </a:prstClr>
                </a:solidFill>
              </a:rPr>
              <a:pPr>
                <a:defRPr/>
              </a:pPr>
              <a:t>11/28/2011</a:t>
            </a:fld>
            <a:endParaRPr lang="en-US">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311CE149-4CE2-4A73-AECF-A8D75421ECF0}" type="slidenum">
              <a:rPr lang="en-US">
                <a:solidFill>
                  <a:prstClr val="white">
                    <a:shade val="50000"/>
                  </a:prstClr>
                </a:solidFill>
              </a:rPr>
              <a:pPr>
                <a:defRPr/>
              </a:pPr>
              <a:t>‹#›</a:t>
            </a:fld>
            <a:endParaRPr lang="en-US">
              <a:solidFill>
                <a:prstClr val="white">
                  <a:shade val="50000"/>
                </a:prstClr>
              </a:solidFill>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3"/>
          <p:cNvSpPr>
            <a:spLocks noGrp="1"/>
          </p:cNvSpPr>
          <p:nvPr>
            <p:ph type="dt" sz="half" idx="10"/>
          </p:nvPr>
        </p:nvSpPr>
        <p:spPr/>
        <p:txBody>
          <a:bodyPr/>
          <a:lstStyle>
            <a:lvl1pPr>
              <a:defRPr/>
            </a:lvl1pPr>
          </a:lstStyle>
          <a:p>
            <a:pPr>
              <a:defRPr/>
            </a:pPr>
            <a:fld id="{66BDA8B1-97D4-43D1-8CF1-91B117A19B82}" type="datetimeFigureOut">
              <a:rPr lang="en-US">
                <a:solidFill>
                  <a:prstClr val="white">
                    <a:shade val="50000"/>
                  </a:prstClr>
                </a:solidFill>
              </a:rPr>
              <a:pPr>
                <a:defRPr/>
              </a:pPr>
              <a:t>11/28/2011</a:t>
            </a:fld>
            <a:endParaRPr lang="en-US">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311CE149-4CE2-4A73-AECF-A8D75421ECF0}" type="slidenum">
              <a:rPr lang="en-US">
                <a:solidFill>
                  <a:prstClr val="white">
                    <a:shade val="50000"/>
                  </a:prstClr>
                </a:solidFill>
              </a:rPr>
              <a:pPr>
                <a:defRPr/>
              </a:pPr>
              <a:t>‹#›</a:t>
            </a:fld>
            <a:endParaRPr lang="en-US">
              <a:solidFill>
                <a:prstClr val="white">
                  <a:shade val="50000"/>
                </a:prstClr>
              </a:solidFill>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3"/>
          <p:cNvSpPr>
            <a:spLocks noGrp="1"/>
          </p:cNvSpPr>
          <p:nvPr>
            <p:ph type="dt" sz="half" idx="10"/>
          </p:nvPr>
        </p:nvSpPr>
        <p:spPr/>
        <p:txBody>
          <a:bodyPr/>
          <a:lstStyle>
            <a:lvl1pPr>
              <a:defRPr/>
            </a:lvl1pPr>
          </a:lstStyle>
          <a:p>
            <a:pPr>
              <a:defRPr/>
            </a:pPr>
            <a:fld id="{66BDA8B1-97D4-43D1-8CF1-91B117A19B82}" type="datetimeFigureOut">
              <a:rPr lang="en-US">
                <a:solidFill>
                  <a:prstClr val="white">
                    <a:shade val="50000"/>
                  </a:prstClr>
                </a:solidFill>
              </a:rPr>
              <a:pPr>
                <a:defRPr/>
              </a:pPr>
              <a:t>11/28/2011</a:t>
            </a:fld>
            <a:endParaRPr lang="en-US">
              <a:solidFill>
                <a:prstClr val="white">
                  <a:shade val="50000"/>
                </a:prstClr>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prstClr val="white">
                  <a:shade val="50000"/>
                </a:prstClr>
              </a:solidFill>
            </a:endParaRPr>
          </a:p>
        </p:txBody>
      </p:sp>
      <p:sp>
        <p:nvSpPr>
          <p:cNvPr id="6" name="Slide Number Placeholder 22"/>
          <p:cNvSpPr>
            <a:spLocks noGrp="1"/>
          </p:cNvSpPr>
          <p:nvPr>
            <p:ph type="sldNum" sz="quarter" idx="12"/>
          </p:nvPr>
        </p:nvSpPr>
        <p:spPr/>
        <p:txBody>
          <a:bodyPr/>
          <a:lstStyle>
            <a:lvl1pPr>
              <a:defRPr/>
            </a:lvl1pPr>
          </a:lstStyle>
          <a:p>
            <a:pPr>
              <a:defRPr/>
            </a:pPr>
            <a:fld id="{311CE149-4CE2-4A73-AECF-A8D75421ECF0}" type="slidenum">
              <a:rPr lang="en-US">
                <a:solidFill>
                  <a:prstClr val="white">
                    <a:shade val="50000"/>
                  </a:prstClr>
                </a:solidFill>
              </a:rPr>
              <a:pPr>
                <a:defRPr/>
              </a:pPr>
              <a:t>‹#›</a:t>
            </a:fld>
            <a:endParaRPr lang="en-US">
              <a:solidFill>
                <a:prstClr val="white">
                  <a:shade val="50000"/>
                </a:prstClr>
              </a:solidFill>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079E97B0-A6DD-4026-8CD6-897FD0D38B50}" type="datetimeFigureOut">
              <a:rPr lang="en-US">
                <a:solidFill>
                  <a:prstClr val="white">
                    <a:shade val="50000"/>
                  </a:prstClr>
                </a:solidFill>
              </a:rPr>
              <a:pPr>
                <a:defRPr/>
              </a:pPr>
              <a:t>11/28/2011</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defRPr>
            </a:lvl1pPr>
          </a:lstStyle>
          <a:p>
            <a:pPr>
              <a:defRPr/>
            </a:pPr>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FD82E333-DFCB-4B6C-B6A1-09F4106D70D0}" type="slidenum">
              <a:rPr lang="en-US">
                <a:solidFill>
                  <a:prstClr val="white">
                    <a:shade val="50000"/>
                  </a:prstClr>
                </a:solidFill>
              </a:rPr>
              <a:pPr>
                <a:defRPr/>
              </a:pPr>
              <a:t>‹#›</a:t>
            </a:fld>
            <a:endParaRPr lang="en-US">
              <a:solidFill>
                <a:prstClr val="white">
                  <a:shade val="50000"/>
                </a:prstClr>
              </a:solidFill>
            </a:endParaRPr>
          </a:p>
        </p:txBody>
      </p:sp>
    </p:spTree>
  </p:cSld>
  <p:clrMap bg1="dk1" tx1="lt1" bg2="dk2" tx2="lt2" accent1="accent1" accent2="accent2" accent3="accent3" accent4="accent4" accent5="accent5" accent6="accent6" hlink="hlink" folHlink="folHlink"/>
  <p:sldLayoutIdLst>
    <p:sldLayoutId id="2147483661" r:id="rId1"/>
  </p:sldLayoutIdLst>
  <p:transition>
    <p:fade/>
  </p:transition>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Lucida Sans" pitchFamily="34" charset="0"/>
        </a:defRPr>
      </a:lvl2pPr>
      <a:lvl3pPr algn="ctr" rtl="0" fontAlgn="base">
        <a:spcBef>
          <a:spcPct val="0"/>
        </a:spcBef>
        <a:spcAft>
          <a:spcPct val="0"/>
        </a:spcAft>
        <a:defRPr sz="4100" b="1">
          <a:solidFill>
            <a:schemeClr val="tx1"/>
          </a:solidFill>
          <a:latin typeface="Lucida Sans" pitchFamily="34" charset="0"/>
        </a:defRPr>
      </a:lvl3pPr>
      <a:lvl4pPr algn="ctr" rtl="0" fontAlgn="base">
        <a:spcBef>
          <a:spcPct val="0"/>
        </a:spcBef>
        <a:spcAft>
          <a:spcPct val="0"/>
        </a:spcAft>
        <a:defRPr sz="4100" b="1">
          <a:solidFill>
            <a:schemeClr val="tx1"/>
          </a:solidFill>
          <a:latin typeface="Lucida Sans" pitchFamily="34" charset="0"/>
        </a:defRPr>
      </a:lvl4pPr>
      <a:lvl5pPr algn="ctr" rtl="0" fontAlgn="base">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079E97B0-A6DD-4026-8CD6-897FD0D38B50}" type="datetimeFigureOut">
              <a:rPr lang="en-US">
                <a:solidFill>
                  <a:prstClr val="white">
                    <a:shade val="50000"/>
                  </a:prstClr>
                </a:solidFill>
              </a:rPr>
              <a:pPr>
                <a:defRPr/>
              </a:pPr>
              <a:t>11/28/2011</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defRPr>
            </a:lvl1pPr>
          </a:lstStyle>
          <a:p>
            <a:pPr>
              <a:defRPr/>
            </a:pPr>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FD82E333-DFCB-4B6C-B6A1-09F4106D70D0}" type="slidenum">
              <a:rPr lang="en-US">
                <a:solidFill>
                  <a:prstClr val="white">
                    <a:shade val="50000"/>
                  </a:prstClr>
                </a:solidFill>
              </a:rPr>
              <a:pPr>
                <a:defRPr/>
              </a:pPr>
              <a:t>‹#›</a:t>
            </a:fld>
            <a:endParaRPr lang="en-US">
              <a:solidFill>
                <a:prstClr val="white">
                  <a:shade val="50000"/>
                </a:prstClr>
              </a:solidFill>
            </a:endParaRPr>
          </a:p>
        </p:txBody>
      </p:sp>
    </p:spTree>
  </p:cSld>
  <p:clrMap bg1="dk1" tx1="lt1" bg2="dk2" tx2="lt2" accent1="accent1" accent2="accent2" accent3="accent3" accent4="accent4" accent5="accent5" accent6="accent6" hlink="hlink" folHlink="folHlink"/>
  <p:sldLayoutIdLst>
    <p:sldLayoutId id="2147483663" r:id="rId1"/>
  </p:sldLayoutIdLst>
  <p:transition>
    <p:fade/>
  </p:transition>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Lucida Sans" pitchFamily="34" charset="0"/>
        </a:defRPr>
      </a:lvl2pPr>
      <a:lvl3pPr algn="ctr" rtl="0" fontAlgn="base">
        <a:spcBef>
          <a:spcPct val="0"/>
        </a:spcBef>
        <a:spcAft>
          <a:spcPct val="0"/>
        </a:spcAft>
        <a:defRPr sz="4100" b="1">
          <a:solidFill>
            <a:schemeClr val="tx1"/>
          </a:solidFill>
          <a:latin typeface="Lucida Sans" pitchFamily="34" charset="0"/>
        </a:defRPr>
      </a:lvl3pPr>
      <a:lvl4pPr algn="ctr" rtl="0" fontAlgn="base">
        <a:spcBef>
          <a:spcPct val="0"/>
        </a:spcBef>
        <a:spcAft>
          <a:spcPct val="0"/>
        </a:spcAft>
        <a:defRPr sz="4100" b="1">
          <a:solidFill>
            <a:schemeClr val="tx1"/>
          </a:solidFill>
          <a:latin typeface="Lucida Sans" pitchFamily="34" charset="0"/>
        </a:defRPr>
      </a:lvl4pPr>
      <a:lvl5pPr algn="ctr" rtl="0" fontAlgn="base">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079E97B0-A6DD-4026-8CD6-897FD0D38B50}" type="datetimeFigureOut">
              <a:rPr lang="en-US">
                <a:solidFill>
                  <a:prstClr val="white">
                    <a:shade val="50000"/>
                  </a:prstClr>
                </a:solidFill>
              </a:rPr>
              <a:pPr>
                <a:defRPr/>
              </a:pPr>
              <a:t>11/28/2011</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defRPr>
            </a:lvl1pPr>
          </a:lstStyle>
          <a:p>
            <a:pPr>
              <a:defRPr/>
            </a:pPr>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FD82E333-DFCB-4B6C-B6A1-09F4106D70D0}" type="slidenum">
              <a:rPr lang="en-US">
                <a:solidFill>
                  <a:prstClr val="white">
                    <a:shade val="50000"/>
                  </a:prstClr>
                </a:solidFill>
              </a:rPr>
              <a:pPr>
                <a:defRPr/>
              </a:pPr>
              <a:t>‹#›</a:t>
            </a:fld>
            <a:endParaRPr lang="en-US">
              <a:solidFill>
                <a:prstClr val="white">
                  <a:shade val="50000"/>
                </a:prstClr>
              </a:solidFill>
            </a:endParaRPr>
          </a:p>
        </p:txBody>
      </p:sp>
    </p:spTree>
  </p:cSld>
  <p:clrMap bg1="dk1" tx1="lt1" bg2="dk2" tx2="lt2" accent1="accent1" accent2="accent2" accent3="accent3" accent4="accent4" accent5="accent5" accent6="accent6" hlink="hlink" folHlink="folHlink"/>
  <p:sldLayoutIdLst>
    <p:sldLayoutId id="2147483665" r:id="rId1"/>
  </p:sldLayoutIdLst>
  <p:transition>
    <p:fade/>
  </p:transition>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Lucida Sans" pitchFamily="34" charset="0"/>
        </a:defRPr>
      </a:lvl2pPr>
      <a:lvl3pPr algn="ctr" rtl="0" fontAlgn="base">
        <a:spcBef>
          <a:spcPct val="0"/>
        </a:spcBef>
        <a:spcAft>
          <a:spcPct val="0"/>
        </a:spcAft>
        <a:defRPr sz="4100" b="1">
          <a:solidFill>
            <a:schemeClr val="tx1"/>
          </a:solidFill>
          <a:latin typeface="Lucida Sans" pitchFamily="34" charset="0"/>
        </a:defRPr>
      </a:lvl3pPr>
      <a:lvl4pPr algn="ctr" rtl="0" fontAlgn="base">
        <a:spcBef>
          <a:spcPct val="0"/>
        </a:spcBef>
        <a:spcAft>
          <a:spcPct val="0"/>
        </a:spcAft>
        <a:defRPr sz="4100" b="1">
          <a:solidFill>
            <a:schemeClr val="tx1"/>
          </a:solidFill>
          <a:latin typeface="Lucida Sans" pitchFamily="34" charset="0"/>
        </a:defRPr>
      </a:lvl4pPr>
      <a:lvl5pPr algn="ctr" rtl="0" fontAlgn="base">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079E97B0-A6DD-4026-8CD6-897FD0D38B50}" type="datetimeFigureOut">
              <a:rPr lang="en-US">
                <a:solidFill>
                  <a:prstClr val="white">
                    <a:shade val="50000"/>
                  </a:prstClr>
                </a:solidFill>
              </a:rPr>
              <a:pPr>
                <a:defRPr/>
              </a:pPr>
              <a:t>11/28/2011</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defRPr>
            </a:lvl1pPr>
          </a:lstStyle>
          <a:p>
            <a:pPr>
              <a:defRPr/>
            </a:pPr>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FD82E333-DFCB-4B6C-B6A1-09F4106D70D0}" type="slidenum">
              <a:rPr lang="en-US">
                <a:solidFill>
                  <a:prstClr val="white">
                    <a:shade val="50000"/>
                  </a:prstClr>
                </a:solidFill>
              </a:rPr>
              <a:pPr>
                <a:defRPr/>
              </a:pPr>
              <a:t>‹#›</a:t>
            </a:fld>
            <a:endParaRPr lang="en-US">
              <a:solidFill>
                <a:prstClr val="white">
                  <a:shade val="50000"/>
                </a:prstClr>
              </a:solidFill>
            </a:endParaRPr>
          </a:p>
        </p:txBody>
      </p:sp>
    </p:spTree>
  </p:cSld>
  <p:clrMap bg1="dk1" tx1="lt1" bg2="dk2" tx2="lt2" accent1="accent1" accent2="accent2" accent3="accent3" accent4="accent4" accent5="accent5" accent6="accent6" hlink="hlink" folHlink="folHlink"/>
  <p:sldLayoutIdLst>
    <p:sldLayoutId id="2147483667" r:id="rId1"/>
  </p:sldLayoutIdLst>
  <p:transition>
    <p:fade/>
  </p:transition>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Lucida Sans" pitchFamily="34" charset="0"/>
        </a:defRPr>
      </a:lvl2pPr>
      <a:lvl3pPr algn="ctr" rtl="0" fontAlgn="base">
        <a:spcBef>
          <a:spcPct val="0"/>
        </a:spcBef>
        <a:spcAft>
          <a:spcPct val="0"/>
        </a:spcAft>
        <a:defRPr sz="4100" b="1">
          <a:solidFill>
            <a:schemeClr val="tx1"/>
          </a:solidFill>
          <a:latin typeface="Lucida Sans" pitchFamily="34" charset="0"/>
        </a:defRPr>
      </a:lvl3pPr>
      <a:lvl4pPr algn="ctr" rtl="0" fontAlgn="base">
        <a:spcBef>
          <a:spcPct val="0"/>
        </a:spcBef>
        <a:spcAft>
          <a:spcPct val="0"/>
        </a:spcAft>
        <a:defRPr sz="4100" b="1">
          <a:solidFill>
            <a:schemeClr val="tx1"/>
          </a:solidFill>
          <a:latin typeface="Lucida Sans" pitchFamily="34" charset="0"/>
        </a:defRPr>
      </a:lvl4pPr>
      <a:lvl5pPr algn="ctr" rtl="0" fontAlgn="base">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079E97B0-A6DD-4026-8CD6-897FD0D38B50}" type="datetimeFigureOut">
              <a:rPr lang="en-US">
                <a:solidFill>
                  <a:prstClr val="white">
                    <a:shade val="50000"/>
                  </a:prstClr>
                </a:solidFill>
              </a:rPr>
              <a:pPr>
                <a:defRPr/>
              </a:pPr>
              <a:t>11/28/2011</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defRPr>
            </a:lvl1pPr>
          </a:lstStyle>
          <a:p>
            <a:pPr>
              <a:defRPr/>
            </a:pPr>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FD82E333-DFCB-4B6C-B6A1-09F4106D70D0}" type="slidenum">
              <a:rPr lang="en-US">
                <a:solidFill>
                  <a:prstClr val="white">
                    <a:shade val="50000"/>
                  </a:prstClr>
                </a:solidFill>
              </a:rPr>
              <a:pPr>
                <a:defRPr/>
              </a:pPr>
              <a:t>‹#›</a:t>
            </a:fld>
            <a:endParaRPr lang="en-US">
              <a:solidFill>
                <a:prstClr val="white">
                  <a:shade val="50000"/>
                </a:prstClr>
              </a:solidFill>
            </a:endParaRPr>
          </a:p>
        </p:txBody>
      </p:sp>
    </p:spTree>
  </p:cSld>
  <p:clrMap bg1="dk1" tx1="lt1" bg2="dk2" tx2="lt2" accent1="accent1" accent2="accent2" accent3="accent3" accent4="accent4" accent5="accent5" accent6="accent6" hlink="hlink" folHlink="folHlink"/>
  <p:sldLayoutIdLst>
    <p:sldLayoutId id="2147483669" r:id="rId1"/>
  </p:sldLayoutIdLst>
  <p:transition>
    <p:fade/>
  </p:transition>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Lucida Sans" pitchFamily="34" charset="0"/>
        </a:defRPr>
      </a:lvl2pPr>
      <a:lvl3pPr algn="ctr" rtl="0" fontAlgn="base">
        <a:spcBef>
          <a:spcPct val="0"/>
        </a:spcBef>
        <a:spcAft>
          <a:spcPct val="0"/>
        </a:spcAft>
        <a:defRPr sz="4100" b="1">
          <a:solidFill>
            <a:schemeClr val="tx1"/>
          </a:solidFill>
          <a:latin typeface="Lucida Sans" pitchFamily="34" charset="0"/>
        </a:defRPr>
      </a:lvl3pPr>
      <a:lvl4pPr algn="ctr" rtl="0" fontAlgn="base">
        <a:spcBef>
          <a:spcPct val="0"/>
        </a:spcBef>
        <a:spcAft>
          <a:spcPct val="0"/>
        </a:spcAft>
        <a:defRPr sz="4100" b="1">
          <a:solidFill>
            <a:schemeClr val="tx1"/>
          </a:solidFill>
          <a:latin typeface="Lucida Sans" pitchFamily="34" charset="0"/>
        </a:defRPr>
      </a:lvl4pPr>
      <a:lvl5pPr algn="ctr" rtl="0" fontAlgn="base">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079E97B0-A6DD-4026-8CD6-897FD0D38B50}" type="datetimeFigureOut">
              <a:rPr lang="en-US">
                <a:solidFill>
                  <a:prstClr val="white">
                    <a:shade val="50000"/>
                  </a:prstClr>
                </a:solidFill>
              </a:rPr>
              <a:pPr>
                <a:defRPr/>
              </a:pPr>
              <a:t>11/28/2011</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defRPr>
            </a:lvl1pPr>
          </a:lstStyle>
          <a:p>
            <a:pPr>
              <a:defRPr/>
            </a:pPr>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FD82E333-DFCB-4B6C-B6A1-09F4106D70D0}" type="slidenum">
              <a:rPr lang="en-US">
                <a:solidFill>
                  <a:prstClr val="white">
                    <a:shade val="50000"/>
                  </a:prstClr>
                </a:solidFill>
              </a:rPr>
              <a:pPr>
                <a:defRPr/>
              </a:pPr>
              <a:t>‹#›</a:t>
            </a:fld>
            <a:endParaRPr lang="en-US">
              <a:solidFill>
                <a:prstClr val="white">
                  <a:shade val="50000"/>
                </a:prstClr>
              </a:solidFill>
            </a:endParaRPr>
          </a:p>
        </p:txBody>
      </p:sp>
    </p:spTree>
  </p:cSld>
  <p:clrMap bg1="dk1" tx1="lt1" bg2="dk2" tx2="lt2" accent1="accent1" accent2="accent2" accent3="accent3" accent4="accent4" accent5="accent5" accent6="accent6" hlink="hlink" folHlink="folHlink"/>
  <p:sldLayoutIdLst>
    <p:sldLayoutId id="2147483671" r:id="rId1"/>
  </p:sldLayoutIdLst>
  <p:transition>
    <p:fade/>
  </p:transition>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Lucida Sans" pitchFamily="34" charset="0"/>
        </a:defRPr>
      </a:lvl2pPr>
      <a:lvl3pPr algn="ctr" rtl="0" fontAlgn="base">
        <a:spcBef>
          <a:spcPct val="0"/>
        </a:spcBef>
        <a:spcAft>
          <a:spcPct val="0"/>
        </a:spcAft>
        <a:defRPr sz="4100" b="1">
          <a:solidFill>
            <a:schemeClr val="tx1"/>
          </a:solidFill>
          <a:latin typeface="Lucida Sans" pitchFamily="34" charset="0"/>
        </a:defRPr>
      </a:lvl3pPr>
      <a:lvl4pPr algn="ctr" rtl="0" fontAlgn="base">
        <a:spcBef>
          <a:spcPct val="0"/>
        </a:spcBef>
        <a:spcAft>
          <a:spcPct val="0"/>
        </a:spcAft>
        <a:defRPr sz="4100" b="1">
          <a:solidFill>
            <a:schemeClr val="tx1"/>
          </a:solidFill>
          <a:latin typeface="Lucida Sans" pitchFamily="34" charset="0"/>
        </a:defRPr>
      </a:lvl4pPr>
      <a:lvl5pPr algn="ctr" rtl="0" fontAlgn="base">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079E97B0-A6DD-4026-8CD6-897FD0D38B50}" type="datetimeFigureOut">
              <a:rPr lang="en-US">
                <a:solidFill>
                  <a:prstClr val="white">
                    <a:shade val="50000"/>
                  </a:prstClr>
                </a:solidFill>
              </a:rPr>
              <a:pPr>
                <a:defRPr/>
              </a:pPr>
              <a:t>11/28/2011</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defRPr>
            </a:lvl1pPr>
          </a:lstStyle>
          <a:p>
            <a:pPr>
              <a:defRPr/>
            </a:pPr>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FD82E333-DFCB-4B6C-B6A1-09F4106D70D0}" type="slidenum">
              <a:rPr lang="en-US">
                <a:solidFill>
                  <a:prstClr val="white">
                    <a:shade val="50000"/>
                  </a:prstClr>
                </a:solidFill>
              </a:rPr>
              <a:pPr>
                <a:defRPr/>
              </a:pPr>
              <a:t>‹#›</a:t>
            </a:fld>
            <a:endParaRPr lang="en-US">
              <a:solidFill>
                <a:prstClr val="white">
                  <a:shade val="50000"/>
                </a:prstClr>
              </a:solidFill>
            </a:endParaRPr>
          </a:p>
        </p:txBody>
      </p:sp>
    </p:spTree>
  </p:cSld>
  <p:clrMap bg1="dk1" tx1="lt1" bg2="dk2" tx2="lt2" accent1="accent1" accent2="accent2" accent3="accent3" accent4="accent4" accent5="accent5" accent6="accent6" hlink="hlink" folHlink="folHlink"/>
  <p:sldLayoutIdLst>
    <p:sldLayoutId id="2147483673" r:id="rId1"/>
  </p:sldLayoutIdLst>
  <p:transition>
    <p:fade/>
  </p:transition>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Lucida Sans" pitchFamily="34" charset="0"/>
        </a:defRPr>
      </a:lvl2pPr>
      <a:lvl3pPr algn="ctr" rtl="0" fontAlgn="base">
        <a:spcBef>
          <a:spcPct val="0"/>
        </a:spcBef>
        <a:spcAft>
          <a:spcPct val="0"/>
        </a:spcAft>
        <a:defRPr sz="4100" b="1">
          <a:solidFill>
            <a:schemeClr val="tx1"/>
          </a:solidFill>
          <a:latin typeface="Lucida Sans" pitchFamily="34" charset="0"/>
        </a:defRPr>
      </a:lvl3pPr>
      <a:lvl4pPr algn="ctr" rtl="0" fontAlgn="base">
        <a:spcBef>
          <a:spcPct val="0"/>
        </a:spcBef>
        <a:spcAft>
          <a:spcPct val="0"/>
        </a:spcAft>
        <a:defRPr sz="4100" b="1">
          <a:solidFill>
            <a:schemeClr val="tx1"/>
          </a:solidFill>
          <a:latin typeface="Lucida Sans" pitchFamily="34" charset="0"/>
        </a:defRPr>
      </a:lvl4pPr>
      <a:lvl5pPr algn="ctr" rtl="0" fontAlgn="base">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079E97B0-A6DD-4026-8CD6-897FD0D38B50}" type="datetimeFigureOut">
              <a:rPr lang="en-US">
                <a:solidFill>
                  <a:prstClr val="white">
                    <a:shade val="50000"/>
                  </a:prstClr>
                </a:solidFill>
              </a:rPr>
              <a:pPr>
                <a:defRPr/>
              </a:pPr>
              <a:t>11/28/2011</a:t>
            </a:fld>
            <a:endParaRPr lang="en-US">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defRPr>
            </a:lvl1pPr>
          </a:lstStyle>
          <a:p>
            <a:pPr>
              <a:defRPr/>
            </a:pPr>
            <a:endParaRPr lang="en-US">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FD82E333-DFCB-4B6C-B6A1-09F4106D70D0}" type="slidenum">
              <a:rPr lang="en-US">
                <a:solidFill>
                  <a:prstClr val="white">
                    <a:shade val="50000"/>
                  </a:prstClr>
                </a:solidFill>
              </a:rPr>
              <a:pPr>
                <a:defRPr/>
              </a:pPr>
              <a:t>‹#›</a:t>
            </a:fld>
            <a:endParaRPr lang="en-US">
              <a:solidFill>
                <a:prstClr val="white">
                  <a:shade val="50000"/>
                </a:prstClr>
              </a:solidFill>
            </a:endParaRPr>
          </a:p>
        </p:txBody>
      </p:sp>
    </p:spTree>
  </p:cSld>
  <p:clrMap bg1="dk1" tx1="lt1" bg2="dk2" tx2="lt2" accent1="accent1" accent2="accent2" accent3="accent3" accent4="accent4" accent5="accent5" accent6="accent6" hlink="hlink" folHlink="folHlink"/>
  <p:sldLayoutIdLst>
    <p:sldLayoutId id="2147483675" r:id="rId1"/>
  </p:sldLayoutIdLst>
  <p:transition>
    <p:fade/>
  </p:transition>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Lucida Sans" pitchFamily="34" charset="0"/>
        </a:defRPr>
      </a:lvl2pPr>
      <a:lvl3pPr algn="ctr" rtl="0" fontAlgn="base">
        <a:spcBef>
          <a:spcPct val="0"/>
        </a:spcBef>
        <a:spcAft>
          <a:spcPct val="0"/>
        </a:spcAft>
        <a:defRPr sz="4100" b="1">
          <a:solidFill>
            <a:schemeClr val="tx1"/>
          </a:solidFill>
          <a:latin typeface="Lucida Sans" pitchFamily="34" charset="0"/>
        </a:defRPr>
      </a:lvl3pPr>
      <a:lvl4pPr algn="ctr" rtl="0" fontAlgn="base">
        <a:spcBef>
          <a:spcPct val="0"/>
        </a:spcBef>
        <a:spcAft>
          <a:spcPct val="0"/>
        </a:spcAft>
        <a:defRPr sz="4100" b="1">
          <a:solidFill>
            <a:schemeClr val="tx1"/>
          </a:solidFill>
          <a:latin typeface="Lucida Sans" pitchFamily="34" charset="0"/>
        </a:defRPr>
      </a:lvl4pPr>
      <a:lvl5pPr algn="ctr" rtl="0" fontAlgn="base">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fontScale="90000"/>
          </a:bodyPr>
          <a:lstStyle/>
          <a:p>
            <a:r>
              <a:rPr lang="en-US" sz="5400" dirty="0" err="1" smtClean="0">
                <a:solidFill>
                  <a:srgbClr val="FFC000"/>
                </a:solidFill>
              </a:rPr>
              <a:t>iDigBio</a:t>
            </a:r>
            <a:r>
              <a:rPr lang="en-US" sz="5400" dirty="0" smtClean="0">
                <a:solidFill>
                  <a:srgbClr val="FFC000"/>
                </a:solidFill>
              </a:rPr>
              <a:t> Summit meeting</a:t>
            </a:r>
            <a:r>
              <a:rPr lang="en-US" dirty="0" smtClean="0"/>
              <a:t>	</a:t>
            </a:r>
            <a:endParaRPr lang="en-US" dirty="0"/>
          </a:p>
        </p:txBody>
      </p:sp>
      <p:sp>
        <p:nvSpPr>
          <p:cNvPr id="5" name="Content Placeholder 4"/>
          <p:cNvSpPr>
            <a:spLocks noGrp="1"/>
          </p:cNvSpPr>
          <p:nvPr>
            <p:ph idx="1"/>
          </p:nvPr>
        </p:nvSpPr>
        <p:spPr>
          <a:xfrm>
            <a:off x="457200" y="3200400"/>
            <a:ext cx="8229600" cy="3108325"/>
          </a:xfrm>
        </p:spPr>
        <p:txBody>
          <a:bodyPr/>
          <a:lstStyle/>
          <a:p>
            <a:pPr algn="ctr">
              <a:buNone/>
            </a:pPr>
            <a:r>
              <a:rPr lang="en-US" sz="3600" dirty="0" smtClean="0"/>
              <a:t>Judith E. Skog</a:t>
            </a:r>
          </a:p>
          <a:p>
            <a:pPr algn="ctr">
              <a:buNone/>
            </a:pPr>
            <a:r>
              <a:rPr lang="en-US" sz="3600" dirty="0" smtClean="0"/>
              <a:t>Biological Sciences Directorate</a:t>
            </a:r>
          </a:p>
          <a:p>
            <a:pPr algn="ctr">
              <a:buNone/>
            </a:pPr>
            <a:r>
              <a:rPr lang="en-US" sz="3600" dirty="0" smtClean="0"/>
              <a:t>Office of the Assistant Director</a:t>
            </a:r>
          </a:p>
          <a:p>
            <a:pPr algn="ctr">
              <a:buNone/>
            </a:pPr>
            <a:r>
              <a:rPr lang="en-US" sz="3600" dirty="0" smtClean="0"/>
              <a:t>Emerging Frontiers Division</a:t>
            </a:r>
            <a:endParaRPr lang="en-US" sz="3600" dirty="0"/>
          </a:p>
        </p:txBody>
      </p:sp>
      <p:pic>
        <p:nvPicPr>
          <p:cNvPr id="8" name="Picture 7" descr="1b406a34a6596709e563fe2aa855c089.media.900x278.png"/>
          <p:cNvPicPr>
            <a:picLocks noChangeAspect="1"/>
          </p:cNvPicPr>
          <p:nvPr/>
        </p:nvPicPr>
        <p:blipFill>
          <a:blip r:embed="rId2" cstate="print"/>
          <a:stretch>
            <a:fillRect/>
          </a:stretch>
        </p:blipFill>
        <p:spPr>
          <a:xfrm>
            <a:off x="762000" y="1219200"/>
            <a:ext cx="7029450" cy="1959483"/>
          </a:xfrm>
          <a:prstGeom prst="rect">
            <a:avLst/>
          </a:prstGeom>
        </p:spPr>
      </p:pic>
      <p:pic>
        <p:nvPicPr>
          <p:cNvPr id="21506" name="Picture 2" descr="NSF logo graphic"/>
          <p:cNvPicPr>
            <a:picLocks noChangeAspect="1" noChangeArrowheads="1"/>
          </p:cNvPicPr>
          <p:nvPr/>
        </p:nvPicPr>
        <p:blipFill>
          <a:blip r:embed="rId3" cstate="print"/>
          <a:srcRect/>
          <a:stretch>
            <a:fillRect/>
          </a:stretch>
        </p:blipFill>
        <p:spPr bwMode="auto">
          <a:xfrm>
            <a:off x="7772400" y="5638800"/>
            <a:ext cx="990600" cy="964533"/>
          </a:xfrm>
          <a:prstGeom prst="rect">
            <a:avLst/>
          </a:prstGeom>
          <a:noFill/>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C000"/>
                </a:solidFill>
              </a:rPr>
              <a:t>Division of Emerging Frontiers</a:t>
            </a:r>
            <a:endParaRPr lang="en-US" dirty="0">
              <a:solidFill>
                <a:srgbClr val="FFC000"/>
              </a:solidFill>
            </a:endParaRPr>
          </a:p>
        </p:txBody>
      </p:sp>
      <p:sp>
        <p:nvSpPr>
          <p:cNvPr id="3" name="Content Placeholder 2"/>
          <p:cNvSpPr>
            <a:spLocks noGrp="1"/>
          </p:cNvSpPr>
          <p:nvPr>
            <p:ph idx="1"/>
          </p:nvPr>
        </p:nvSpPr>
        <p:spPr/>
        <p:txBody>
          <a:bodyPr/>
          <a:lstStyle/>
          <a:p>
            <a:r>
              <a:rPr lang="en-US" sz="3600" dirty="0" smtClean="0"/>
              <a:t>Division devoted to innovative , multidisciplinary projects</a:t>
            </a:r>
          </a:p>
          <a:p>
            <a:r>
              <a:rPr lang="en-US" sz="3600" dirty="0" smtClean="0"/>
              <a:t>Virtual division – works across boundaries and incubates activities</a:t>
            </a:r>
          </a:p>
          <a:p>
            <a:r>
              <a:rPr lang="en-US" sz="3600" dirty="0" smtClean="0"/>
              <a:t>Encourages synergy between disciplines</a:t>
            </a:r>
          </a:p>
          <a:p>
            <a:r>
              <a:rPr lang="en-US" sz="3600" dirty="0" smtClean="0"/>
              <a:t> Promotes networking activities for 21</a:t>
            </a:r>
            <a:r>
              <a:rPr lang="en-US" sz="3600" baseline="30000" dirty="0" smtClean="0"/>
              <a:t>st</a:t>
            </a:r>
            <a:r>
              <a:rPr lang="en-US" sz="3600" dirty="0" smtClean="0"/>
              <a:t> Century Biology</a:t>
            </a:r>
            <a:endParaRPr lang="en-US" sz="3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solidFill>
                  <a:srgbClr val="FFC000"/>
                </a:solidFill>
              </a:rPr>
              <a:t>Where next?</a:t>
            </a:r>
            <a:endParaRPr lang="en-US" dirty="0">
              <a:solidFill>
                <a:srgbClr val="FFC000"/>
              </a:solidFill>
            </a:endParaRPr>
          </a:p>
        </p:txBody>
      </p:sp>
      <p:sp>
        <p:nvSpPr>
          <p:cNvPr id="3" name="Content Placeholder 2"/>
          <p:cNvSpPr>
            <a:spLocks noGrp="1"/>
          </p:cNvSpPr>
          <p:nvPr>
            <p:ph idx="1"/>
          </p:nvPr>
        </p:nvSpPr>
        <p:spPr>
          <a:xfrm>
            <a:off x="381000" y="1143000"/>
            <a:ext cx="8229600" cy="4708525"/>
          </a:xfrm>
        </p:spPr>
        <p:txBody>
          <a:bodyPr/>
          <a:lstStyle/>
          <a:p>
            <a:r>
              <a:rPr lang="en-US" sz="3200" dirty="0" smtClean="0"/>
              <a:t>Community cooperation critical – one chance to make it work, but results for research great</a:t>
            </a:r>
          </a:p>
          <a:p>
            <a:r>
              <a:rPr lang="en-US" sz="3200" dirty="0" smtClean="0"/>
              <a:t>Community collaboration should encourage innovations and synergy</a:t>
            </a:r>
          </a:p>
          <a:p>
            <a:r>
              <a:rPr lang="en-US" sz="3200" dirty="0" smtClean="0"/>
              <a:t>Networking and integration critical</a:t>
            </a:r>
          </a:p>
          <a:p>
            <a:pPr lvl="1"/>
            <a:r>
              <a:rPr lang="en-US" sz="2800" dirty="0" smtClean="0"/>
              <a:t>U.S. collections – obvious under program</a:t>
            </a:r>
          </a:p>
          <a:p>
            <a:pPr lvl="1"/>
            <a:r>
              <a:rPr lang="en-US" sz="2800" dirty="0" smtClean="0"/>
              <a:t>Other like activities (centers, NEON)</a:t>
            </a:r>
          </a:p>
          <a:p>
            <a:pPr lvl="1"/>
            <a:r>
              <a:rPr lang="en-US" sz="2800" dirty="0" smtClean="0"/>
              <a:t>Federal collections </a:t>
            </a:r>
          </a:p>
          <a:p>
            <a:pPr lvl="1"/>
            <a:r>
              <a:rPr lang="en-US" sz="2800" dirty="0" smtClean="0"/>
              <a:t>International digitization efforts </a:t>
            </a:r>
          </a:p>
          <a:p>
            <a:pPr>
              <a:buNone/>
            </a:pP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solidFill>
                  <a:srgbClr val="FFC000"/>
                </a:solidFill>
              </a:rPr>
              <a:t>Sustainability plans</a:t>
            </a:r>
            <a:endParaRPr lang="en-US" sz="4400" dirty="0">
              <a:solidFill>
                <a:srgbClr val="FFC000"/>
              </a:solidFill>
            </a:endParaRPr>
          </a:p>
        </p:txBody>
      </p:sp>
      <p:sp>
        <p:nvSpPr>
          <p:cNvPr id="3" name="Content Placeholder 2"/>
          <p:cNvSpPr>
            <a:spLocks noGrp="1"/>
          </p:cNvSpPr>
          <p:nvPr>
            <p:ph idx="1"/>
          </p:nvPr>
        </p:nvSpPr>
        <p:spPr/>
        <p:txBody>
          <a:bodyPr/>
          <a:lstStyle/>
          <a:p>
            <a:r>
              <a:rPr lang="en-US" sz="3200" dirty="0" smtClean="0"/>
              <a:t>Important to think about the future and how this effort will be sustained</a:t>
            </a:r>
          </a:p>
          <a:p>
            <a:r>
              <a:rPr lang="en-US" sz="3200" dirty="0" smtClean="0"/>
              <a:t>Requires collaborations</a:t>
            </a:r>
          </a:p>
          <a:p>
            <a:r>
              <a:rPr lang="en-US" sz="3200" dirty="0" smtClean="0"/>
              <a:t>Need to show some immediate uses and results for a broader community</a:t>
            </a:r>
          </a:p>
          <a:p>
            <a:r>
              <a:rPr lang="en-US" sz="3200" dirty="0" smtClean="0"/>
              <a:t>Remain true to the job at hand </a:t>
            </a:r>
          </a:p>
          <a:p>
            <a:r>
              <a:rPr lang="en-US" sz="3200" dirty="0" smtClean="0"/>
              <a:t>Must become a critical resource for researchers that is easy, useful, accurate</a:t>
            </a:r>
          </a:p>
          <a:p>
            <a:endParaRPr lang="en-US" sz="32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Stay focused and simple</a:t>
            </a:r>
            <a:endParaRPr lang="en-US" dirty="0">
              <a:solidFill>
                <a:srgbClr val="FFC000"/>
              </a:solidFill>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1352495" y="1600200"/>
            <a:ext cx="6439009" cy="47085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rgbClr val="FFC000"/>
                </a:solidFill>
              </a:rPr>
              <a:t>Future?</a:t>
            </a:r>
            <a:endParaRPr lang="en-US" sz="6000" dirty="0">
              <a:solidFill>
                <a:srgbClr val="FFC000"/>
              </a:solidFill>
            </a:endParaRPr>
          </a:p>
        </p:txBody>
      </p:sp>
      <p:sp>
        <p:nvSpPr>
          <p:cNvPr id="5" name="TextBox 4"/>
          <p:cNvSpPr txBox="1"/>
          <p:nvPr/>
        </p:nvSpPr>
        <p:spPr>
          <a:xfrm>
            <a:off x="685800" y="2286000"/>
            <a:ext cx="803425" cy="1323439"/>
          </a:xfrm>
          <a:prstGeom prst="rect">
            <a:avLst/>
          </a:prstGeom>
          <a:noFill/>
        </p:spPr>
        <p:txBody>
          <a:bodyPr wrap="none" rtlCol="0">
            <a:spAutoFit/>
          </a:bodyPr>
          <a:lstStyle/>
          <a:p>
            <a:pPr fontAlgn="base">
              <a:spcBef>
                <a:spcPct val="0"/>
              </a:spcBef>
              <a:spcAft>
                <a:spcPct val="0"/>
              </a:spcAft>
            </a:pPr>
            <a:r>
              <a:rPr lang="en-US" sz="8000" dirty="0">
                <a:solidFill>
                  <a:srgbClr val="FFFF00"/>
                </a:solidFill>
                <a:latin typeface="Comic Sans MS" pitchFamily="66" charset="0"/>
              </a:rPr>
              <a:t>C</a:t>
            </a:r>
          </a:p>
        </p:txBody>
      </p:sp>
      <p:sp>
        <p:nvSpPr>
          <p:cNvPr id="6" name="TextBox 5"/>
          <p:cNvSpPr txBox="1"/>
          <p:nvPr/>
        </p:nvSpPr>
        <p:spPr>
          <a:xfrm>
            <a:off x="1752600" y="2057400"/>
            <a:ext cx="670376" cy="1569660"/>
          </a:xfrm>
          <a:prstGeom prst="rect">
            <a:avLst/>
          </a:prstGeom>
          <a:noFill/>
        </p:spPr>
        <p:txBody>
          <a:bodyPr wrap="square" rtlCol="0">
            <a:spAutoFit/>
          </a:bodyPr>
          <a:lstStyle/>
          <a:p>
            <a:pPr fontAlgn="base">
              <a:spcBef>
                <a:spcPct val="0"/>
              </a:spcBef>
              <a:spcAft>
                <a:spcPct val="0"/>
              </a:spcAft>
            </a:pPr>
            <a:r>
              <a:rPr lang="en-US" sz="9600" dirty="0">
                <a:solidFill>
                  <a:srgbClr val="FFFF00"/>
                </a:solidFill>
                <a:latin typeface="Comic Sans MS" pitchFamily="66" charset="0"/>
              </a:rPr>
              <a:t>o</a:t>
            </a:r>
          </a:p>
        </p:txBody>
      </p:sp>
      <p:sp>
        <p:nvSpPr>
          <p:cNvPr id="7" name="TextBox 6"/>
          <p:cNvSpPr txBox="1"/>
          <p:nvPr/>
        </p:nvSpPr>
        <p:spPr>
          <a:xfrm>
            <a:off x="3048000" y="2133600"/>
            <a:ext cx="784189" cy="1569660"/>
          </a:xfrm>
          <a:prstGeom prst="rect">
            <a:avLst/>
          </a:prstGeom>
          <a:noFill/>
        </p:spPr>
        <p:txBody>
          <a:bodyPr wrap="none" rtlCol="0">
            <a:spAutoFit/>
          </a:bodyPr>
          <a:lstStyle/>
          <a:p>
            <a:pPr fontAlgn="base">
              <a:spcBef>
                <a:spcPct val="0"/>
              </a:spcBef>
              <a:spcAft>
                <a:spcPct val="0"/>
              </a:spcAft>
            </a:pPr>
            <a:r>
              <a:rPr lang="en-US" sz="9600" dirty="0">
                <a:solidFill>
                  <a:srgbClr val="FFFF00"/>
                </a:solidFill>
                <a:latin typeface="Comic Sans MS" pitchFamily="66" charset="0"/>
              </a:rPr>
              <a:t>s</a:t>
            </a:r>
          </a:p>
        </p:txBody>
      </p:sp>
      <p:sp>
        <p:nvSpPr>
          <p:cNvPr id="8" name="TextBox 7"/>
          <p:cNvSpPr txBox="1"/>
          <p:nvPr/>
        </p:nvSpPr>
        <p:spPr>
          <a:xfrm>
            <a:off x="4343400" y="2209800"/>
            <a:ext cx="1061509" cy="1446550"/>
          </a:xfrm>
          <a:prstGeom prst="rect">
            <a:avLst/>
          </a:prstGeom>
          <a:noFill/>
        </p:spPr>
        <p:txBody>
          <a:bodyPr wrap="none" rtlCol="0">
            <a:spAutoFit/>
          </a:bodyPr>
          <a:lstStyle/>
          <a:p>
            <a:pPr fontAlgn="base">
              <a:spcBef>
                <a:spcPct val="0"/>
              </a:spcBef>
              <a:spcAft>
                <a:spcPct val="0"/>
              </a:spcAft>
            </a:pPr>
            <a:r>
              <a:rPr lang="en-US" sz="8800" dirty="0">
                <a:solidFill>
                  <a:srgbClr val="FFFF00"/>
                </a:solidFill>
                <a:latin typeface="Comic Sans MS" pitchFamily="66" charset="0"/>
              </a:rPr>
              <a:t>m</a:t>
            </a:r>
          </a:p>
        </p:txBody>
      </p:sp>
      <p:sp>
        <p:nvSpPr>
          <p:cNvPr id="9" name="TextBox 8"/>
          <p:cNvSpPr txBox="1"/>
          <p:nvPr/>
        </p:nvSpPr>
        <p:spPr>
          <a:xfrm>
            <a:off x="5715000" y="2209800"/>
            <a:ext cx="777777" cy="1446550"/>
          </a:xfrm>
          <a:prstGeom prst="rect">
            <a:avLst/>
          </a:prstGeom>
          <a:noFill/>
        </p:spPr>
        <p:txBody>
          <a:bodyPr wrap="none" rtlCol="0">
            <a:spAutoFit/>
          </a:bodyPr>
          <a:lstStyle/>
          <a:p>
            <a:pPr fontAlgn="base">
              <a:spcBef>
                <a:spcPct val="0"/>
              </a:spcBef>
              <a:spcAft>
                <a:spcPct val="0"/>
              </a:spcAft>
            </a:pPr>
            <a:r>
              <a:rPr lang="en-US" sz="8800" dirty="0">
                <a:solidFill>
                  <a:srgbClr val="FFFF00"/>
                </a:solidFill>
                <a:latin typeface="Comic Sans MS" pitchFamily="66" charset="0"/>
              </a:rPr>
              <a:t>o</a:t>
            </a:r>
          </a:p>
        </p:txBody>
      </p:sp>
      <p:sp>
        <p:nvSpPr>
          <p:cNvPr id="10" name="TextBox 9"/>
          <p:cNvSpPr txBox="1"/>
          <p:nvPr/>
        </p:nvSpPr>
        <p:spPr>
          <a:xfrm>
            <a:off x="6934200" y="2209800"/>
            <a:ext cx="734496" cy="1446550"/>
          </a:xfrm>
          <a:prstGeom prst="rect">
            <a:avLst/>
          </a:prstGeom>
          <a:noFill/>
        </p:spPr>
        <p:txBody>
          <a:bodyPr wrap="none" rtlCol="0">
            <a:spAutoFit/>
          </a:bodyPr>
          <a:lstStyle/>
          <a:p>
            <a:pPr fontAlgn="base">
              <a:spcBef>
                <a:spcPct val="0"/>
              </a:spcBef>
              <a:spcAft>
                <a:spcPct val="0"/>
              </a:spcAft>
            </a:pPr>
            <a:r>
              <a:rPr lang="en-US" sz="8800" dirty="0">
                <a:solidFill>
                  <a:srgbClr val="FFFF00"/>
                </a:solidFill>
                <a:latin typeface="Comic Sans MS" pitchFamily="66" charset="0"/>
              </a:rPr>
              <a:t>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solidFill>
                  <a:srgbClr val="FFC000"/>
                </a:solidFill>
              </a:rPr>
              <a:t>Reminders for meeting</a:t>
            </a:r>
            <a:endParaRPr lang="en-US" sz="4800" dirty="0">
              <a:solidFill>
                <a:srgbClr val="FFC000"/>
              </a:solidFill>
            </a:endParaRPr>
          </a:p>
        </p:txBody>
      </p:sp>
      <p:sp>
        <p:nvSpPr>
          <p:cNvPr id="3" name="Content Placeholder 2"/>
          <p:cNvSpPr>
            <a:spLocks noGrp="1"/>
          </p:cNvSpPr>
          <p:nvPr>
            <p:ph idx="1"/>
          </p:nvPr>
        </p:nvSpPr>
        <p:spPr/>
        <p:txBody>
          <a:bodyPr/>
          <a:lstStyle/>
          <a:p>
            <a:r>
              <a:rPr lang="en-US" sz="3600" dirty="0" smtClean="0"/>
              <a:t>How did we get here?</a:t>
            </a:r>
          </a:p>
          <a:p>
            <a:pPr lvl="1"/>
            <a:r>
              <a:rPr lang="en-US" sz="3200" dirty="0" smtClean="0"/>
              <a:t>Needs defined</a:t>
            </a:r>
          </a:p>
          <a:p>
            <a:pPr lvl="1"/>
            <a:r>
              <a:rPr lang="en-US" sz="3200" dirty="0" smtClean="0"/>
              <a:t>Community strategic plan</a:t>
            </a:r>
          </a:p>
          <a:p>
            <a:pPr lvl="1"/>
            <a:r>
              <a:rPr lang="en-US" sz="3200" dirty="0" smtClean="0"/>
              <a:t>NSF program based on policies and gaps</a:t>
            </a:r>
          </a:p>
          <a:p>
            <a:r>
              <a:rPr lang="en-US" sz="3600" dirty="0" smtClean="0"/>
              <a:t>Where are we now?</a:t>
            </a:r>
          </a:p>
          <a:p>
            <a:pPr lvl="1"/>
            <a:r>
              <a:rPr lang="en-US" sz="3200" dirty="0" smtClean="0"/>
              <a:t>Implementation plan</a:t>
            </a:r>
          </a:p>
          <a:p>
            <a:r>
              <a:rPr lang="en-US" sz="3600" dirty="0" smtClean="0"/>
              <a:t>What’s next?</a:t>
            </a:r>
            <a:endParaRPr lang="en-US" sz="3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1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rgbClr val="FFC000"/>
                </a:solidFill>
              </a:rPr>
              <a:t>Defining the Need</a:t>
            </a:r>
            <a:endParaRPr lang="en-US" dirty="0">
              <a:solidFill>
                <a:srgbClr val="FFC000"/>
              </a:solidFill>
            </a:endParaRPr>
          </a:p>
        </p:txBody>
      </p:sp>
      <p:sp>
        <p:nvSpPr>
          <p:cNvPr id="3" name="Content Placeholder 2"/>
          <p:cNvSpPr>
            <a:spLocks noGrp="1"/>
          </p:cNvSpPr>
          <p:nvPr>
            <p:ph idx="1"/>
          </p:nvPr>
        </p:nvSpPr>
        <p:spPr/>
        <p:txBody>
          <a:bodyPr/>
          <a:lstStyle/>
          <a:p>
            <a:pPr marL="0" indent="0">
              <a:buFont typeface="Wingdings 2" pitchFamily="18" charset="2"/>
              <a:buNone/>
            </a:pPr>
            <a:r>
              <a:rPr lang="en-US" sz="3200" dirty="0" smtClean="0"/>
              <a:t>Scientific collections provide proper validation of species including a wealth of ancillary data such as DNA samples and environment/habitat information. </a:t>
            </a:r>
          </a:p>
          <a:p>
            <a:pPr marL="0" indent="0">
              <a:buFont typeface="Wingdings 2" pitchFamily="18" charset="2"/>
              <a:buNone/>
            </a:pPr>
            <a:endParaRPr lang="en-US" sz="3200" dirty="0" smtClean="0"/>
          </a:p>
          <a:p>
            <a:pPr marL="0" indent="0">
              <a:buFont typeface="Wingdings 2" pitchFamily="18" charset="2"/>
              <a:buNone/>
            </a:pPr>
            <a:r>
              <a:rPr lang="en-US" sz="3200" dirty="0" smtClean="0"/>
              <a:t>These data provide the baseline from which to begin further biodiversity studies and provide critical information about the existing gaps in our knowledge of life on earth. </a:t>
            </a:r>
          </a:p>
          <a:p>
            <a:pPr marL="0" indent="0">
              <a:buFont typeface="Wingdings 2" pitchFamily="18" charset="2"/>
              <a:buNone/>
            </a:pPr>
            <a:endParaRPr lang="en-US"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solidFill>
                  <a:srgbClr val="FFC000"/>
                </a:solidFill>
              </a:rPr>
              <a:t>Defining the Need</a:t>
            </a:r>
            <a:endParaRPr lang="en-US" dirty="0">
              <a:solidFill>
                <a:srgbClr val="FFC000"/>
              </a:solidFill>
            </a:endParaRPr>
          </a:p>
        </p:txBody>
      </p:sp>
      <p:sp>
        <p:nvSpPr>
          <p:cNvPr id="3" name="Content Placeholder 2"/>
          <p:cNvSpPr>
            <a:spLocks noGrp="1"/>
          </p:cNvSpPr>
          <p:nvPr>
            <p:ph idx="1"/>
          </p:nvPr>
        </p:nvSpPr>
        <p:spPr/>
        <p:txBody>
          <a:bodyPr/>
          <a:lstStyle/>
          <a:p>
            <a:pPr marL="0" indent="0">
              <a:buFont typeface="Wingdings 2" pitchFamily="18" charset="2"/>
              <a:buNone/>
            </a:pPr>
            <a:r>
              <a:rPr lang="en-US" sz="3200" dirty="0" smtClean="0"/>
              <a:t>The information in collections is critically needed for a growing number of biodiversity-based studies</a:t>
            </a:r>
          </a:p>
          <a:p>
            <a:pPr marL="0" indent="0"/>
            <a:endParaRPr lang="en-US" sz="3200" dirty="0" smtClean="0"/>
          </a:p>
          <a:p>
            <a:pPr marL="0" indent="0">
              <a:buFont typeface="Wingdings 2" pitchFamily="18" charset="2"/>
              <a:buNone/>
            </a:pPr>
            <a:r>
              <a:rPr lang="en-US" sz="3200" dirty="0" smtClean="0"/>
              <a:t>To maximize the use of this information, digitizing scientific collections into a resource that can be accessed by the broadest possible community is vital</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fontAlgn="auto">
              <a:spcAft>
                <a:spcPts val="0"/>
              </a:spcAft>
              <a:defRPr/>
            </a:pPr>
            <a:r>
              <a:rPr lang="en-US" dirty="0" smtClean="0">
                <a:solidFill>
                  <a:srgbClr val="FFC000"/>
                </a:solidFill>
              </a:rPr>
              <a:t>Result from the Focus Group</a:t>
            </a:r>
            <a:endParaRPr lang="en-US" dirty="0">
              <a:solidFill>
                <a:srgbClr val="FFC000"/>
              </a:solidFill>
            </a:endParaRPr>
          </a:p>
        </p:txBody>
      </p:sp>
      <p:sp>
        <p:nvSpPr>
          <p:cNvPr id="3" name="Content Placeholder 2"/>
          <p:cNvSpPr>
            <a:spLocks noGrp="1"/>
          </p:cNvSpPr>
          <p:nvPr>
            <p:ph idx="1"/>
          </p:nvPr>
        </p:nvSpPr>
        <p:spPr>
          <a:xfrm>
            <a:off x="457200" y="1600200"/>
            <a:ext cx="8229600" cy="4953000"/>
          </a:xfrm>
        </p:spPr>
        <p:txBody>
          <a:bodyPr>
            <a:normAutofit lnSpcReduction="10000"/>
          </a:bodyPr>
          <a:lstStyle/>
          <a:p>
            <a:pPr marL="548640" indent="-411480" fontAlgn="auto">
              <a:spcAft>
                <a:spcPts val="0"/>
              </a:spcAft>
              <a:buClr>
                <a:schemeClr val="tx1">
                  <a:shade val="95000"/>
                </a:schemeClr>
              </a:buClr>
              <a:buFont typeface="Wingdings 2"/>
              <a:buChar char=""/>
              <a:defRPr/>
            </a:pPr>
            <a:endParaRPr lang="en-US" sz="2000" dirty="0" smtClean="0">
              <a:ea typeface="ＭＳ Ｐゴシック"/>
              <a:cs typeface="Arial" pitchFamily="34" charset="0"/>
            </a:endParaRPr>
          </a:p>
          <a:p>
            <a:pPr marL="548640" indent="-411480" fontAlgn="auto">
              <a:spcAft>
                <a:spcPts val="0"/>
              </a:spcAft>
              <a:buClr>
                <a:schemeClr val="tx1">
                  <a:shade val="95000"/>
                </a:schemeClr>
              </a:buClr>
              <a:buFont typeface="Wingdings 2"/>
              <a:buChar char=""/>
              <a:defRPr/>
            </a:pPr>
            <a:r>
              <a:rPr lang="en-US" dirty="0" smtClean="0">
                <a:ea typeface="ＭＳ Ｐゴシック"/>
                <a:cs typeface="Arial" pitchFamily="34" charset="0"/>
              </a:rPr>
              <a:t>Strategic plan for digitizing, imaging, mobilizing collections data for the non-federal collections in the USA</a:t>
            </a:r>
            <a:r>
              <a:rPr lang="en-US" sz="2800" dirty="0" smtClean="0">
                <a:ea typeface="ＭＳ Ｐゴシック"/>
                <a:cs typeface="Arial" pitchFamily="34" charset="0"/>
              </a:rPr>
              <a:t> </a:t>
            </a:r>
            <a:r>
              <a:rPr lang="en-US" sz="2800" dirty="0" smtClean="0">
                <a:ea typeface="ＭＳ Ｐゴシック"/>
                <a:cs typeface="Arial" pitchFamily="34" charset="0"/>
              </a:rPr>
              <a:t>completed </a:t>
            </a:r>
            <a:r>
              <a:rPr lang="en-US" sz="2800" dirty="0" smtClean="0">
                <a:ea typeface="ＭＳ Ｐゴシック"/>
                <a:cs typeface="Arial" pitchFamily="34" charset="0"/>
              </a:rPr>
              <a:t>June 2010</a:t>
            </a:r>
          </a:p>
          <a:p>
            <a:pPr marL="868680" lvl="1" indent="-283464" fontAlgn="auto">
              <a:spcAft>
                <a:spcPts val="0"/>
              </a:spcAft>
              <a:buFont typeface="Wingdings 2"/>
              <a:buChar char=""/>
              <a:defRPr/>
            </a:pPr>
            <a:r>
              <a:rPr lang="en-US" sz="2800" dirty="0" smtClean="0">
                <a:ea typeface="ＭＳ Ｐゴシック"/>
                <a:cs typeface="Arial" pitchFamily="34" charset="0"/>
              </a:rPr>
              <a:t>Need a central organization for integration</a:t>
            </a:r>
          </a:p>
          <a:p>
            <a:pPr marL="868680" lvl="1" indent="-283464" fontAlgn="auto">
              <a:spcAft>
                <a:spcPts val="0"/>
              </a:spcAft>
              <a:buFont typeface="Wingdings 2"/>
              <a:buChar char=""/>
              <a:defRPr/>
            </a:pPr>
            <a:r>
              <a:rPr lang="en-US" sz="2800" dirty="0" smtClean="0">
                <a:ea typeface="ＭＳ Ｐゴシック"/>
                <a:cs typeface="Arial" pitchFamily="34" charset="0"/>
              </a:rPr>
              <a:t>Need for thematic networks based on research area</a:t>
            </a:r>
          </a:p>
          <a:p>
            <a:pPr marL="868680" lvl="1" indent="-283464" fontAlgn="auto">
              <a:spcAft>
                <a:spcPts val="0"/>
              </a:spcAft>
              <a:buFont typeface="Wingdings 2"/>
              <a:buChar char=""/>
              <a:defRPr/>
            </a:pPr>
            <a:r>
              <a:rPr lang="en-US" sz="2800" dirty="0" smtClean="0">
                <a:ea typeface="ＭＳ Ｐゴシック"/>
                <a:cs typeface="Arial" pitchFamily="34" charset="0"/>
              </a:rPr>
              <a:t>Need for regional groups or </a:t>
            </a:r>
            <a:r>
              <a:rPr lang="en-US" sz="2800" dirty="0" err="1" smtClean="0">
                <a:ea typeface="ＭＳ Ｐゴシック"/>
                <a:cs typeface="Arial" pitchFamily="34" charset="0"/>
              </a:rPr>
              <a:t>clade</a:t>
            </a:r>
            <a:r>
              <a:rPr lang="en-US" sz="2800" dirty="0" smtClean="0">
                <a:ea typeface="ＭＳ Ｐゴシック"/>
                <a:cs typeface="Arial" pitchFamily="34" charset="0"/>
              </a:rPr>
              <a:t> based groups</a:t>
            </a:r>
          </a:p>
          <a:p>
            <a:pPr marL="868680" lvl="1" indent="-283464" fontAlgn="auto">
              <a:spcAft>
                <a:spcPts val="0"/>
              </a:spcAft>
              <a:buFont typeface="Wingdings 2"/>
              <a:buChar char=""/>
              <a:defRPr/>
            </a:pPr>
            <a:r>
              <a:rPr lang="en-US" sz="2800" dirty="0" smtClean="0">
                <a:ea typeface="ＭＳ Ｐゴシック"/>
                <a:cs typeface="Arial" pitchFamily="34" charset="0"/>
              </a:rPr>
              <a:t>Assess  need for new tools and technologies </a:t>
            </a:r>
          </a:p>
          <a:p>
            <a:pPr marL="868680" lvl="1" indent="-283464" fontAlgn="auto">
              <a:spcAft>
                <a:spcPts val="0"/>
              </a:spcAft>
              <a:buFont typeface="Wingdings 2"/>
              <a:buChar char=""/>
              <a:defRPr/>
            </a:pPr>
            <a:r>
              <a:rPr lang="en-US" sz="2800" dirty="0" smtClean="0">
                <a:ea typeface="ＭＳ Ｐゴシック"/>
                <a:cs typeface="Arial" pitchFamily="34" charset="0"/>
              </a:rPr>
              <a:t>At the core are the collections</a:t>
            </a:r>
          </a:p>
          <a:p>
            <a:pPr marL="868680" lvl="1" indent="-283464" fontAlgn="auto">
              <a:spcAft>
                <a:spcPts val="0"/>
              </a:spcAft>
              <a:buFont typeface="Wingdings 2"/>
              <a:buChar char=""/>
              <a:defRPr/>
            </a:pPr>
            <a:endParaRPr lang="en-US" dirty="0" smtClean="0">
              <a:ea typeface="ＭＳ Ｐゴシック"/>
              <a:cs typeface="Arial" pitchFamily="34" charset="0"/>
            </a:endParaRPr>
          </a:p>
          <a:p>
            <a:pPr marL="868680" lvl="1" indent="-283464" fontAlgn="auto">
              <a:spcAft>
                <a:spcPts val="0"/>
              </a:spcAft>
              <a:buFont typeface="Wingdings 2"/>
              <a:buChar char=""/>
              <a:defRPr/>
            </a:pPr>
            <a:endParaRPr lang="en-US" dirty="0" smtClean="0">
              <a:ea typeface="ＭＳ Ｐゴシック"/>
              <a:cs typeface="Arial" pitchFamily="34" charset="0"/>
            </a:endParaRPr>
          </a:p>
          <a:p>
            <a:pPr marL="868680" lvl="1" indent="-283464" fontAlgn="auto">
              <a:spcAft>
                <a:spcPts val="0"/>
              </a:spcAft>
              <a:buFont typeface="Wingdings 2"/>
              <a:buChar char=""/>
              <a:defRPr/>
            </a:pPr>
            <a:endParaRPr lang="en-US" dirty="0" smtClean="0">
              <a:ea typeface="ＭＳ Ｐゴシック"/>
              <a:cs typeface="Arial" pitchFamily="34" charset="0"/>
            </a:endParaRPr>
          </a:p>
          <a:p>
            <a:pPr marL="868680" lvl="1" indent="-283464" fontAlgn="auto">
              <a:spcAft>
                <a:spcPts val="0"/>
              </a:spcAft>
              <a:buNone/>
              <a:defRPr/>
            </a:pPr>
            <a:endParaRPr lang="en-US" dirty="0" smtClean="0">
              <a:ea typeface="ＭＳ Ｐゴシック"/>
              <a:cs typeface="Arial"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0" y="838200"/>
            <a:ext cx="9062720" cy="12192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solidFill>
                  <a:srgbClr val="FFC000"/>
                </a:solidFill>
              </a:rPr>
              <a:t>NSF Program </a:t>
            </a:r>
            <a:endParaRPr lang="en-US" dirty="0">
              <a:solidFill>
                <a:srgbClr val="FFC000"/>
              </a:solidFill>
            </a:endParaRPr>
          </a:p>
        </p:txBody>
      </p:sp>
      <p:sp>
        <p:nvSpPr>
          <p:cNvPr id="3" name="Content Placeholder 2"/>
          <p:cNvSpPr>
            <a:spLocks noGrp="1"/>
          </p:cNvSpPr>
          <p:nvPr>
            <p:ph idx="1"/>
          </p:nvPr>
        </p:nvSpPr>
        <p:spPr>
          <a:xfrm>
            <a:off x="457200" y="1219200"/>
            <a:ext cx="8229600" cy="5638800"/>
          </a:xfrm>
        </p:spPr>
        <p:txBody>
          <a:bodyPr/>
          <a:lstStyle/>
          <a:p>
            <a:r>
              <a:rPr lang="en-US" dirty="0" smtClean="0"/>
              <a:t>Community plan outlined program goals</a:t>
            </a:r>
          </a:p>
          <a:p>
            <a:r>
              <a:rPr lang="en-US" dirty="0" smtClean="0"/>
              <a:t>NSF assessed programs to see what was available</a:t>
            </a:r>
          </a:p>
          <a:p>
            <a:pPr lvl="1"/>
            <a:r>
              <a:rPr lang="en-US" dirty="0" smtClean="0"/>
              <a:t>Individual collections and regional or </a:t>
            </a:r>
            <a:r>
              <a:rPr lang="en-US" dirty="0" err="1" smtClean="0"/>
              <a:t>clade</a:t>
            </a:r>
            <a:r>
              <a:rPr lang="en-US" dirty="0" smtClean="0"/>
              <a:t> based activities supported through Collections Improvements program</a:t>
            </a:r>
          </a:p>
          <a:p>
            <a:pPr lvl="1"/>
            <a:r>
              <a:rPr lang="en-US" dirty="0" smtClean="0"/>
              <a:t>Tools supported through informatics and instrumentation programs </a:t>
            </a:r>
          </a:p>
          <a:p>
            <a:r>
              <a:rPr lang="en-US" dirty="0" smtClean="0"/>
              <a:t>Two items in plan had no place for funding</a:t>
            </a:r>
          </a:p>
          <a:p>
            <a:pPr lvl="1"/>
            <a:r>
              <a:rPr lang="en-US" dirty="0" smtClean="0"/>
              <a:t>The Central coordinating resource for digitization projects</a:t>
            </a:r>
          </a:p>
          <a:p>
            <a:pPr lvl="1"/>
            <a:r>
              <a:rPr lang="en-US" dirty="0" smtClean="0"/>
              <a:t>Digitization based on research challenges</a:t>
            </a:r>
          </a:p>
          <a:p>
            <a:pPr lvl="1">
              <a:buNone/>
            </a:pPr>
            <a:endParaRPr lang="en-US" dirty="0" smtClean="0"/>
          </a:p>
          <a:p>
            <a:pPr lvl="1"/>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4724400" y="1447800"/>
            <a:ext cx="3947887" cy="5105400"/>
          </a:xfrm>
          <a:prstGeom prst="rect">
            <a:avLst/>
          </a:prstGeom>
          <a:noFill/>
          <a:ln w="9525">
            <a:noFill/>
            <a:miter lim="800000"/>
            <a:headEnd/>
            <a:tailEnd/>
          </a:ln>
        </p:spPr>
      </p:pic>
      <p:sp>
        <p:nvSpPr>
          <p:cNvPr id="3" name="Title 2"/>
          <p:cNvSpPr>
            <a:spLocks noGrp="1"/>
          </p:cNvSpPr>
          <p:nvPr>
            <p:ph type="title"/>
          </p:nvPr>
        </p:nvSpPr>
        <p:spPr/>
        <p:txBody>
          <a:bodyPr/>
          <a:lstStyle/>
          <a:p>
            <a:r>
              <a:rPr lang="en-US" dirty="0" smtClean="0">
                <a:solidFill>
                  <a:srgbClr val="FFC000"/>
                </a:solidFill>
              </a:rPr>
              <a:t>New NSF Strategic Plan</a:t>
            </a:r>
            <a:endParaRPr lang="en-US" dirty="0">
              <a:solidFill>
                <a:srgbClr val="FFC000"/>
              </a:solidFill>
            </a:endParaRPr>
          </a:p>
        </p:txBody>
      </p:sp>
      <p:sp>
        <p:nvSpPr>
          <p:cNvPr id="4" name="Content Placeholder 3"/>
          <p:cNvSpPr>
            <a:spLocks noGrp="1"/>
          </p:cNvSpPr>
          <p:nvPr>
            <p:ph idx="1"/>
          </p:nvPr>
        </p:nvSpPr>
        <p:spPr>
          <a:xfrm>
            <a:off x="457200" y="1600200"/>
            <a:ext cx="4114800" cy="4708525"/>
          </a:xfrm>
        </p:spPr>
        <p:txBody>
          <a:bodyPr/>
          <a:lstStyle/>
          <a:p>
            <a:r>
              <a:rPr lang="en-US" dirty="0" smtClean="0"/>
              <a:t>Transform the frontiers emphasizes the seamless</a:t>
            </a:r>
            <a:r>
              <a:rPr lang="en-US" b="1" dirty="0" smtClean="0"/>
              <a:t> </a:t>
            </a:r>
            <a:r>
              <a:rPr lang="en-US" dirty="0" smtClean="0"/>
              <a:t>integration of research and education as well as the </a:t>
            </a:r>
            <a:r>
              <a:rPr lang="en-US" dirty="0" smtClean="0">
                <a:solidFill>
                  <a:srgbClr val="FFFF00"/>
                </a:solidFill>
              </a:rPr>
              <a:t>close coupling of research infrastructure and discovery</a:t>
            </a:r>
            <a:r>
              <a:rPr lang="en-US" dirty="0" smtClean="0"/>
              <a:t>.</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America Competes Act</a:t>
            </a:r>
            <a:endParaRPr lang="en-US" dirty="0">
              <a:solidFill>
                <a:srgbClr val="FFC000"/>
              </a:solidFill>
            </a:endParaRPr>
          </a:p>
        </p:txBody>
      </p:sp>
      <p:sp>
        <p:nvSpPr>
          <p:cNvPr id="3" name="Content Placeholder 2"/>
          <p:cNvSpPr>
            <a:spLocks noGrp="1"/>
          </p:cNvSpPr>
          <p:nvPr>
            <p:ph idx="1"/>
          </p:nvPr>
        </p:nvSpPr>
        <p:spPr/>
        <p:txBody>
          <a:bodyPr/>
          <a:lstStyle/>
          <a:p>
            <a:r>
              <a:rPr lang="en-US" dirty="0" smtClean="0"/>
              <a:t>Office of Science and Technology Policy (OSTP), in consultation with relevant federal agencies, develop policies for management and use of federal scientific collections to “improve the quality, organization, access, including online access, and long-term preservation of such collections </a:t>
            </a:r>
            <a:r>
              <a:rPr lang="en-US" dirty="0" smtClean="0">
                <a:solidFill>
                  <a:srgbClr val="FFFF00"/>
                </a:solidFill>
              </a:rPr>
              <a:t>for the benefit of the scientific enterprise</a:t>
            </a:r>
            <a:r>
              <a:rPr lang="en-US" dirty="0" smtClean="0"/>
              <a:t>.”</a:t>
            </a:r>
            <a:endParaRPr lang="en-US"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ADBC program </a:t>
            </a:r>
            <a:endParaRPr lang="en-US" dirty="0">
              <a:solidFill>
                <a:srgbClr val="FFC000"/>
              </a:solidFill>
            </a:endParaRPr>
          </a:p>
        </p:txBody>
      </p:sp>
      <p:sp>
        <p:nvSpPr>
          <p:cNvPr id="3" name="Content Placeholder 2"/>
          <p:cNvSpPr>
            <a:spLocks noGrp="1"/>
          </p:cNvSpPr>
          <p:nvPr>
            <p:ph idx="1"/>
          </p:nvPr>
        </p:nvSpPr>
        <p:spPr/>
        <p:txBody>
          <a:bodyPr/>
          <a:lstStyle/>
          <a:p>
            <a:r>
              <a:rPr lang="en-US" sz="3600" dirty="0" smtClean="0"/>
              <a:t>First year established the central resource</a:t>
            </a:r>
          </a:p>
          <a:p>
            <a:r>
              <a:rPr lang="en-US" sz="3600" dirty="0" smtClean="0"/>
              <a:t>Awarded three networks</a:t>
            </a:r>
          </a:p>
          <a:p>
            <a:r>
              <a:rPr lang="en-US" sz="3600" dirty="0" smtClean="0"/>
              <a:t>Next phase is to implement a national networked entity among these four projects and provide a vision for the community strategic plan in the future</a:t>
            </a:r>
            <a:endParaRPr lang="en-US" sz="3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1_Apex">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2_Apex">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3_Apex">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5.xml><?xml version="1.0" encoding="utf-8"?>
<a:theme xmlns:a="http://schemas.openxmlformats.org/drawingml/2006/main" name="4_Apex">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6.xml><?xml version="1.0" encoding="utf-8"?>
<a:theme xmlns:a="http://schemas.openxmlformats.org/drawingml/2006/main" name="5_Apex">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7.xml><?xml version="1.0" encoding="utf-8"?>
<a:theme xmlns:a="http://schemas.openxmlformats.org/drawingml/2006/main" name="6_Apex">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8.xml><?xml version="1.0" encoding="utf-8"?>
<a:theme xmlns:a="http://schemas.openxmlformats.org/drawingml/2006/main" name="7_Apex">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TotalTime>
  <Words>524</Words>
  <Application>Microsoft Office PowerPoint</Application>
  <PresentationFormat>On-screen Show (4:3)</PresentationFormat>
  <Paragraphs>83</Paragraphs>
  <Slides>14</Slides>
  <Notes>9</Notes>
  <HiddenSlides>0</HiddenSlides>
  <MMClips>0</MMClips>
  <ScaleCrop>false</ScaleCrop>
  <HeadingPairs>
    <vt:vector size="4" baseType="variant">
      <vt:variant>
        <vt:lpstr>Theme</vt:lpstr>
      </vt:variant>
      <vt:variant>
        <vt:i4>8</vt:i4>
      </vt:variant>
      <vt:variant>
        <vt:lpstr>Slide Titles</vt:lpstr>
      </vt:variant>
      <vt:variant>
        <vt:i4>14</vt:i4>
      </vt:variant>
    </vt:vector>
  </HeadingPairs>
  <TitlesOfParts>
    <vt:vector size="22" baseType="lpstr">
      <vt:lpstr>Apex</vt:lpstr>
      <vt:lpstr>1_Apex</vt:lpstr>
      <vt:lpstr>2_Apex</vt:lpstr>
      <vt:lpstr>3_Apex</vt:lpstr>
      <vt:lpstr>4_Apex</vt:lpstr>
      <vt:lpstr>5_Apex</vt:lpstr>
      <vt:lpstr>6_Apex</vt:lpstr>
      <vt:lpstr>7_Apex</vt:lpstr>
      <vt:lpstr>iDigBio Summit meeting </vt:lpstr>
      <vt:lpstr>Reminders for meeting</vt:lpstr>
      <vt:lpstr>Defining the Need</vt:lpstr>
      <vt:lpstr>Defining the Need</vt:lpstr>
      <vt:lpstr>Result from the Focus Group</vt:lpstr>
      <vt:lpstr>NSF Program </vt:lpstr>
      <vt:lpstr>New NSF Strategic Plan</vt:lpstr>
      <vt:lpstr>America Competes Act</vt:lpstr>
      <vt:lpstr>ADBC program </vt:lpstr>
      <vt:lpstr>Division of Emerging Frontiers</vt:lpstr>
      <vt:lpstr>Where next?</vt:lpstr>
      <vt:lpstr>Sustainability plans</vt:lpstr>
      <vt:lpstr>Stay focused and simple</vt:lpstr>
      <vt:lpstr>Future?</vt:lpstr>
    </vt:vector>
  </TitlesOfParts>
  <Company>George Mason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Defining the Need</dc:title>
  <dc:creator>GMU</dc:creator>
  <cp:lastModifiedBy>GMU</cp:lastModifiedBy>
  <cp:revision>21</cp:revision>
  <dcterms:created xsi:type="dcterms:W3CDTF">2011-11-16T17:24:18Z</dcterms:created>
  <dcterms:modified xsi:type="dcterms:W3CDTF">2011-11-28T16:07:35Z</dcterms:modified>
</cp:coreProperties>
</file>