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png" ContentType="image/png"/>
  <Default Extension="tiff" ContentType="image/tif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61" r:id="rId2"/>
    <p:sldId id="281" r:id="rId3"/>
    <p:sldId id="282" r:id="rId4"/>
    <p:sldId id="264" r:id="rId5"/>
    <p:sldId id="284" r:id="rId6"/>
    <p:sldId id="287" r:id="rId7"/>
    <p:sldId id="295" r:id="rId8"/>
    <p:sldId id="285" r:id="rId9"/>
    <p:sldId id="325" r:id="rId10"/>
    <p:sldId id="326" r:id="rId11"/>
    <p:sldId id="333" r:id="rId12"/>
    <p:sldId id="334" r:id="rId13"/>
    <p:sldId id="328" r:id="rId14"/>
    <p:sldId id="262" r:id="rId15"/>
    <p:sldId id="288" r:id="rId16"/>
    <p:sldId id="256" r:id="rId17"/>
    <p:sldId id="258" r:id="rId18"/>
    <p:sldId id="324" r:id="rId19"/>
    <p:sldId id="335" r:id="rId20"/>
    <p:sldId id="291" r:id="rId21"/>
    <p:sldId id="270" r:id="rId22"/>
    <p:sldId id="271" r:id="rId23"/>
    <p:sldId id="274" r:id="rId24"/>
    <p:sldId id="290" r:id="rId25"/>
    <p:sldId id="297" r:id="rId26"/>
    <p:sldId id="302" r:id="rId27"/>
    <p:sldId id="308" r:id="rId28"/>
    <p:sldId id="310" r:id="rId29"/>
    <p:sldId id="260" r:id="rId30"/>
    <p:sldId id="305" r:id="rId31"/>
    <p:sldId id="317" r:id="rId32"/>
    <p:sldId id="315" r:id="rId33"/>
    <p:sldId id="32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36" y="-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notesMaster" Target="notesMasters/notesMaster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862F8-DDE6-0843-B446-3C0222630287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8AC6A-5600-3E49-AA2C-1C1E58AC0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7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E11B076-F669-F245-B65C-113E55091EAB}" type="datetimeFigureOut">
              <a:rPr lang="en-US" smtClean="0"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08D0AC-5A10-F843-94DE-4ACB19D078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4" Type="http://schemas.openxmlformats.org/officeDocument/2006/relationships/image" Target="../media/image6.jpeg"/><Relationship Id="rId10" Type="http://schemas.openxmlformats.org/officeDocument/2006/relationships/image" Target="../media/image12.jpg"/><Relationship Id="rId5" Type="http://schemas.openxmlformats.org/officeDocument/2006/relationships/image" Target="../media/image7.jpeg"/><Relationship Id="rId7" Type="http://schemas.openxmlformats.org/officeDocument/2006/relationships/image" Target="../media/image9.jpeg"/><Relationship Id="rId11" Type="http://schemas.openxmlformats.org/officeDocument/2006/relationships/image" Target="../media/image13.jpg"/><Relationship Id="rId1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9" Type="http://schemas.openxmlformats.org/officeDocument/2006/relationships/image" Target="../media/image11.jpg"/><Relationship Id="rId3" Type="http://schemas.openxmlformats.org/officeDocument/2006/relationships/image" Target="../media/image5.jpeg"/><Relationship Id="rId6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4" Type="http://schemas.openxmlformats.org/officeDocument/2006/relationships/image" Target="../media/image6.jpeg"/><Relationship Id="rId10" Type="http://schemas.openxmlformats.org/officeDocument/2006/relationships/image" Target="../media/image12.jpg"/><Relationship Id="rId5" Type="http://schemas.openxmlformats.org/officeDocument/2006/relationships/image" Target="../media/image7.jpeg"/><Relationship Id="rId7" Type="http://schemas.openxmlformats.org/officeDocument/2006/relationships/image" Target="../media/image9.jpeg"/><Relationship Id="rId11" Type="http://schemas.openxmlformats.org/officeDocument/2006/relationships/image" Target="../media/image13.jpg"/><Relationship Id="rId1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9" Type="http://schemas.openxmlformats.org/officeDocument/2006/relationships/image" Target="../media/image11.jpg"/><Relationship Id="rId3" Type="http://schemas.openxmlformats.org/officeDocument/2006/relationships/image" Target="../media/image5.jpeg"/><Relationship Id="rId6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4" Type="http://schemas.openxmlformats.org/officeDocument/2006/relationships/image" Target="../media/image6.jpeg"/><Relationship Id="rId10" Type="http://schemas.openxmlformats.org/officeDocument/2006/relationships/image" Target="../media/image12.jpg"/><Relationship Id="rId5" Type="http://schemas.openxmlformats.org/officeDocument/2006/relationships/image" Target="../media/image7.jpeg"/><Relationship Id="rId7" Type="http://schemas.openxmlformats.org/officeDocument/2006/relationships/image" Target="../media/image9.jpeg"/><Relationship Id="rId11" Type="http://schemas.openxmlformats.org/officeDocument/2006/relationships/image" Target="../media/image13.jpg"/><Relationship Id="rId1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9" Type="http://schemas.openxmlformats.org/officeDocument/2006/relationships/image" Target="../media/image11.jpg"/><Relationship Id="rId3" Type="http://schemas.openxmlformats.org/officeDocument/2006/relationships/image" Target="../media/image5.jpeg"/><Relationship Id="rId6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5" Type="http://schemas.openxmlformats.org/officeDocument/2006/relationships/image" Target="../media/image15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4.jpeg"/><Relationship Id="rId6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5" Type="http://schemas.openxmlformats.org/officeDocument/2006/relationships/image" Target="../media/image15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4.jpeg"/><Relationship Id="rId6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5" Type="http://schemas.openxmlformats.org/officeDocument/2006/relationships/image" Target="../media/image15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4.jpeg"/><Relationship Id="rId6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.jpeg"/><Relationship Id="rId5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4" Type="http://schemas.openxmlformats.org/officeDocument/2006/relationships/image" Target="../media/image6.jpeg"/><Relationship Id="rId10" Type="http://schemas.openxmlformats.org/officeDocument/2006/relationships/image" Target="../media/image12.jpg"/><Relationship Id="rId5" Type="http://schemas.openxmlformats.org/officeDocument/2006/relationships/image" Target="../media/image7.jpeg"/><Relationship Id="rId7" Type="http://schemas.openxmlformats.org/officeDocument/2006/relationships/image" Target="../media/image9.jpeg"/><Relationship Id="rId11" Type="http://schemas.openxmlformats.org/officeDocument/2006/relationships/image" Target="../media/image13.jpg"/><Relationship Id="rId1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9" Type="http://schemas.openxmlformats.org/officeDocument/2006/relationships/image" Target="../media/image11.jpg"/><Relationship Id="rId3" Type="http://schemas.openxmlformats.org/officeDocument/2006/relationships/image" Target="../media/image5.jpeg"/><Relationship Id="rId6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267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the </a:t>
            </a:r>
            <a:r>
              <a:rPr lang="en-US" sz="2800" dirty="0"/>
              <a:t>h</a:t>
            </a:r>
            <a:r>
              <a:rPr lang="en-US" sz="2800" dirty="0" smtClean="0"/>
              <a:t>ub for</a:t>
            </a:r>
            <a:br>
              <a:rPr lang="en-US" sz="28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Advancing Digitization of Biological Collections (ADBC)</a:t>
            </a:r>
            <a:br>
              <a:rPr lang="en-US" sz="2800" b="1" dirty="0">
                <a:solidFill>
                  <a:schemeClr val="tx2"/>
                </a:solidFill>
              </a:rPr>
            </a:b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8200"/>
            <a:ext cx="5965135" cy="18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1" y="914400"/>
            <a:ext cx="3373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tx2"/>
                </a:solidFill>
              </a:rPr>
              <a:t>The IT solutions:</a:t>
            </a:r>
            <a:endParaRPr lang="en-US" sz="3200" b="1" i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799" y="2371533"/>
            <a:ext cx="806026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will </a:t>
            </a:r>
            <a:r>
              <a:rPr lang="en-US" sz="2400" b="1" dirty="0">
                <a:solidFill>
                  <a:schemeClr val="tx2"/>
                </a:solidFill>
              </a:rPr>
              <a:t>get us to 2</a:t>
            </a:r>
            <a:r>
              <a:rPr lang="en-US" sz="2400" b="1" baseline="30000" dirty="0">
                <a:solidFill>
                  <a:schemeClr val="tx2"/>
                </a:solidFill>
              </a:rPr>
              <a:t>nd</a:t>
            </a:r>
            <a:r>
              <a:rPr lang="en-US" sz="2400" b="1" dirty="0">
                <a:solidFill>
                  <a:schemeClr val="tx2"/>
                </a:solidFill>
              </a:rPr>
              <a:t> base…..knowing how to </a:t>
            </a:r>
            <a:r>
              <a:rPr lang="en-US" sz="2400" b="1" dirty="0" smtClean="0">
                <a:solidFill>
                  <a:schemeClr val="tx2"/>
                </a:solidFill>
              </a:rPr>
              <a:t>digitize</a:t>
            </a:r>
            <a:endParaRPr lang="en-US" sz="2400" b="1" dirty="0">
              <a:solidFill>
                <a:schemeClr val="tx2"/>
              </a:solidFill>
            </a:endParaRPr>
          </a:p>
          <a:p>
            <a:endParaRPr lang="en-US" sz="2400" b="1" dirty="0" smtClean="0">
              <a:solidFill>
                <a:schemeClr val="tx2"/>
              </a:solidFill>
            </a:endParaRPr>
          </a:p>
          <a:p>
            <a:endParaRPr lang="en-US" sz="2400" b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2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1" y="914400"/>
            <a:ext cx="3373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tx2"/>
                </a:solidFill>
              </a:rPr>
              <a:t>The IT solutions: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799" y="2371533"/>
            <a:ext cx="80602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will get us to 2</a:t>
            </a:r>
            <a:r>
              <a:rPr lang="en-US" sz="2400" b="1" baseline="30000" dirty="0">
                <a:solidFill>
                  <a:schemeClr val="tx2"/>
                </a:solidFill>
              </a:rPr>
              <a:t>nd</a:t>
            </a:r>
            <a:r>
              <a:rPr lang="en-US" sz="2400" b="1" dirty="0">
                <a:solidFill>
                  <a:schemeClr val="tx2"/>
                </a:solidFill>
              </a:rPr>
              <a:t> base…..knowing how to digitize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3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rd</a:t>
            </a:r>
            <a:r>
              <a:rPr lang="en-US" sz="2400" b="1" dirty="0" smtClean="0">
                <a:solidFill>
                  <a:schemeClr val="tx2"/>
                </a:solidFill>
              </a:rPr>
              <a:t> base is to complete digitization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endParaRPr lang="en-US" sz="2400" b="1" dirty="0" smtClean="0">
              <a:solidFill>
                <a:schemeClr val="tx2"/>
              </a:solidFill>
            </a:endParaRPr>
          </a:p>
          <a:p>
            <a:endParaRPr lang="en-US" sz="2400" b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6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1" y="914400"/>
            <a:ext cx="3373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tx2"/>
                </a:solidFill>
              </a:rPr>
              <a:t>The IT solutions: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799" y="2371533"/>
            <a:ext cx="80602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will get us to 2</a:t>
            </a:r>
            <a:r>
              <a:rPr lang="en-US" sz="2400" b="1" baseline="30000" dirty="0">
                <a:solidFill>
                  <a:schemeClr val="tx2"/>
                </a:solidFill>
              </a:rPr>
              <a:t>nd</a:t>
            </a:r>
            <a:r>
              <a:rPr lang="en-US" sz="2400" b="1" dirty="0">
                <a:solidFill>
                  <a:schemeClr val="tx2"/>
                </a:solidFill>
              </a:rPr>
              <a:t> base…..knowing how to digitize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3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rd</a:t>
            </a:r>
            <a:r>
              <a:rPr lang="en-US" sz="2400" b="1" dirty="0" smtClean="0">
                <a:solidFill>
                  <a:schemeClr val="tx2"/>
                </a:solidFill>
              </a:rPr>
              <a:t> base is to complete digitization</a:t>
            </a:r>
          </a:p>
          <a:p>
            <a:endParaRPr lang="en-US" sz="2400" b="1" dirty="0" smtClean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Home…</a:t>
            </a:r>
          </a:p>
          <a:p>
            <a:endParaRPr lang="en-US" sz="2400" b="1" dirty="0" smtClean="0">
              <a:solidFill>
                <a:schemeClr val="tx2"/>
              </a:solidFill>
            </a:endParaRPr>
          </a:p>
          <a:p>
            <a:endParaRPr lang="en-US" sz="2400" b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4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411207"/>
            <a:ext cx="2819400" cy="4284993"/>
          </a:xfrm>
          <a:prstGeom prst="rect">
            <a:avLst/>
          </a:prstGeom>
        </p:spPr>
      </p:pic>
      <p:pic>
        <p:nvPicPr>
          <p:cNvPr id="11" name="Picture 10" descr="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5800"/>
            <a:ext cx="1996017" cy="3124200"/>
          </a:xfrm>
          <a:prstGeom prst="rect">
            <a:avLst/>
          </a:prstGeom>
        </p:spPr>
      </p:pic>
      <p:pic>
        <p:nvPicPr>
          <p:cNvPr id="12" name="Picture 11" descr="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7312902" cy="4419600"/>
          </a:xfrm>
          <a:prstGeom prst="rect">
            <a:avLst/>
          </a:prstGeom>
        </p:spPr>
      </p:pic>
      <p:pic>
        <p:nvPicPr>
          <p:cNvPr id="15" name="Picture 14" descr="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99" y="1065540"/>
            <a:ext cx="3808396" cy="57924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38400" y="3048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BIODIVERSITY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8" name="Picture 17" descr="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62" y="2819400"/>
            <a:ext cx="2590800" cy="1860518"/>
          </a:xfrm>
          <a:prstGeom prst="rect">
            <a:avLst/>
          </a:prstGeom>
        </p:spPr>
      </p:pic>
      <p:pic>
        <p:nvPicPr>
          <p:cNvPr id="23" name="Picture 22" descr="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6201"/>
            <a:ext cx="2180100" cy="2971800"/>
          </a:xfrm>
          <a:prstGeom prst="rect">
            <a:avLst/>
          </a:prstGeom>
        </p:spPr>
      </p:pic>
      <p:pic>
        <p:nvPicPr>
          <p:cNvPr id="25" name="Picture 24" descr="1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46400"/>
            <a:ext cx="2590800" cy="2133600"/>
          </a:xfrm>
          <a:prstGeom prst="rect">
            <a:avLst/>
          </a:prstGeom>
        </p:spPr>
      </p:pic>
      <p:pic>
        <p:nvPicPr>
          <p:cNvPr id="2" name="Picture 1" descr="dFHL_05908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55" y="5062352"/>
            <a:ext cx="2711076" cy="1795648"/>
          </a:xfrm>
          <a:prstGeom prst="rect">
            <a:avLst/>
          </a:prstGeom>
        </p:spPr>
      </p:pic>
      <p:pic>
        <p:nvPicPr>
          <p:cNvPr id="3" name="Picture 2" descr="dFHL_06402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899"/>
            <a:ext cx="1828800" cy="1211283"/>
          </a:xfrm>
          <a:prstGeom prst="rect">
            <a:avLst/>
          </a:prstGeom>
        </p:spPr>
      </p:pic>
      <p:pic>
        <p:nvPicPr>
          <p:cNvPr id="8" name="Picture 7" descr="Clinostomus.cropp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78321"/>
            <a:ext cx="2298700" cy="1467503"/>
          </a:xfrm>
          <a:prstGeom prst="rect">
            <a:avLst/>
          </a:prstGeom>
        </p:spPr>
      </p:pic>
      <p:pic>
        <p:nvPicPr>
          <p:cNvPr id="19" name="Picture 18" descr="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4600" y="4033229"/>
            <a:ext cx="1676400" cy="25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4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267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2981" y="2048224"/>
            <a:ext cx="6400800" cy="1219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‘Grand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Challenges’</a:t>
            </a:r>
          </a:p>
          <a:p>
            <a:r>
              <a:rPr lang="en-US" sz="3200" b="1" dirty="0">
                <a:solidFill>
                  <a:schemeClr val="tx2"/>
                </a:solidFill>
              </a:rPr>
              <a:t>i</a:t>
            </a:r>
            <a:r>
              <a:rPr lang="en-US" sz="3200" b="1" dirty="0" smtClean="0">
                <a:solidFill>
                  <a:schemeClr val="tx2"/>
                </a:solidFill>
              </a:rPr>
              <a:t>n science and in society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267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2981" y="2048224"/>
            <a:ext cx="6400800" cy="1219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‘Grand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Challenges’</a:t>
            </a:r>
          </a:p>
          <a:p>
            <a:r>
              <a:rPr lang="en-US" sz="3200" b="1" dirty="0">
                <a:solidFill>
                  <a:schemeClr val="tx2"/>
                </a:solidFill>
              </a:rPr>
              <a:t>i</a:t>
            </a:r>
            <a:r>
              <a:rPr lang="en-US" sz="3200" b="1" dirty="0" smtClean="0">
                <a:solidFill>
                  <a:schemeClr val="tx2"/>
                </a:solidFill>
              </a:rPr>
              <a:t>n science and in society</a:t>
            </a:r>
          </a:p>
          <a:p>
            <a:endParaRPr lang="en-US" sz="3200" b="1" dirty="0">
              <a:solidFill>
                <a:schemeClr val="tx2"/>
              </a:solidFill>
            </a:endParaRPr>
          </a:p>
          <a:p>
            <a:r>
              <a:rPr lang="en-US" sz="3200" b="1" dirty="0">
                <a:solidFill>
                  <a:schemeClr val="tx2"/>
                </a:solidFill>
              </a:rPr>
              <a:t>- large and complex problems</a:t>
            </a:r>
          </a:p>
          <a:p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6073" y="1883526"/>
            <a:ext cx="73607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“… grand challenge efforts seek to drastically</a:t>
            </a:r>
          </a:p>
          <a:p>
            <a:r>
              <a:rPr lang="en-US" sz="2400" dirty="0" smtClean="0"/>
              <a:t>    </a:t>
            </a:r>
            <a:r>
              <a:rPr lang="en-US" sz="2400" u="sng" dirty="0" smtClean="0"/>
              <a:t> alter the boundaries of existing knowledge, </a:t>
            </a:r>
          </a:p>
          <a:p>
            <a:r>
              <a:rPr lang="en-US" sz="2400" dirty="0" smtClean="0"/>
              <a:t>     </a:t>
            </a:r>
            <a:r>
              <a:rPr lang="en-US" sz="2400" u="sng" dirty="0" smtClean="0"/>
              <a:t>established disciplines and available capabilities</a:t>
            </a:r>
            <a:r>
              <a:rPr lang="en-US" sz="2400" dirty="0" smtClean="0"/>
              <a:t>.”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235876" y="3453186"/>
            <a:ext cx="4901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Susan J Winter, National Science </a:t>
            </a:r>
            <a:r>
              <a:rPr lang="en-US" sz="1600" dirty="0" smtClean="0"/>
              <a:t>Foundation</a:t>
            </a:r>
            <a:endParaRPr lang="en-US" sz="1600" dirty="0"/>
          </a:p>
          <a:p>
            <a:r>
              <a:rPr lang="en-US" sz="1600" dirty="0"/>
              <a:t>Brian S Butler, University of </a:t>
            </a:r>
            <a:r>
              <a:rPr lang="en-US" sz="1600" dirty="0" smtClean="0"/>
              <a:t>Pittsburgh</a:t>
            </a:r>
            <a:endParaRPr lang="en-US" sz="1600" dirty="0"/>
          </a:p>
          <a:p>
            <a:r>
              <a:rPr lang="en-US" sz="1600" dirty="0" smtClean="0"/>
              <a:t>Journal </a:t>
            </a:r>
            <a:r>
              <a:rPr lang="en-US" sz="1600" dirty="0"/>
              <a:t>of Information Technology (2011) 26, 99–108</a:t>
            </a:r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9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607" y="835900"/>
            <a:ext cx="8828897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Examples of </a:t>
            </a:r>
            <a:r>
              <a:rPr lang="en-US" sz="1400" dirty="0"/>
              <a:t>grand </a:t>
            </a:r>
            <a:r>
              <a:rPr lang="en-US" sz="1400" dirty="0" smtClean="0"/>
              <a:t>challenges</a:t>
            </a:r>
          </a:p>
          <a:p>
            <a:endParaRPr lang="en-US" sz="1400" dirty="0"/>
          </a:p>
          <a:p>
            <a:r>
              <a:rPr lang="en-US" sz="1400" u="sng" dirty="0" smtClean="0"/>
              <a:t>      Description 				            Articulation 					Outcome			</a:t>
            </a:r>
            <a:endParaRPr lang="en-US" sz="1400" u="sng" dirty="0"/>
          </a:p>
          <a:p>
            <a:r>
              <a:rPr lang="en-US" sz="1400" dirty="0"/>
              <a:t>Calculate Longitude </a:t>
            </a:r>
            <a:r>
              <a:rPr lang="en-US" sz="1400" dirty="0" smtClean="0"/>
              <a:t>			British </a:t>
            </a:r>
            <a:r>
              <a:rPr lang="en-US" sz="1400" dirty="0"/>
              <a:t>Parliament (1714) </a:t>
            </a:r>
            <a:r>
              <a:rPr lang="en-US" sz="1400" dirty="0" smtClean="0"/>
              <a:t>		Development </a:t>
            </a:r>
            <a:r>
              <a:rPr lang="en-US" sz="1400" dirty="0"/>
              <a:t>of sextants, </a:t>
            </a:r>
            <a:endParaRPr lang="en-US" sz="1400" dirty="0" smtClean="0"/>
          </a:p>
          <a:p>
            <a:r>
              <a:rPr lang="en-US" sz="1400" dirty="0"/>
              <a:t>	</a:t>
            </a:r>
            <a:r>
              <a:rPr lang="en-US" sz="1400" dirty="0" smtClean="0"/>
              <a:t>											new clock </a:t>
            </a:r>
            <a:r>
              <a:rPr lang="en-US" sz="1400" dirty="0"/>
              <a:t>design, </a:t>
            </a:r>
            <a:endParaRPr lang="en-US" sz="1400" dirty="0" smtClean="0"/>
          </a:p>
          <a:p>
            <a:r>
              <a:rPr lang="en-US" sz="1400" dirty="0"/>
              <a:t>	</a:t>
            </a:r>
            <a:r>
              <a:rPr lang="en-US" sz="1400" dirty="0" smtClean="0"/>
              <a:t>											 </a:t>
            </a:r>
            <a:r>
              <a:rPr lang="en-US" sz="1400" dirty="0"/>
              <a:t>astronomical </a:t>
            </a:r>
            <a:r>
              <a:rPr lang="en-US" sz="1400" dirty="0" smtClean="0"/>
              <a:t>maps 1700s </a:t>
            </a:r>
            <a:r>
              <a:rPr lang="en-US" sz="1400" dirty="0"/>
              <a:t>and 1800s</a:t>
            </a:r>
          </a:p>
          <a:p>
            <a:endParaRPr lang="en-US" sz="1400" dirty="0" smtClean="0"/>
          </a:p>
          <a:p>
            <a:r>
              <a:rPr lang="en-US" sz="1400" dirty="0" smtClean="0"/>
              <a:t>Achieve </a:t>
            </a:r>
            <a:r>
              <a:rPr lang="en-US" sz="1400" dirty="0"/>
              <a:t>Cold Fusion </a:t>
            </a:r>
            <a:r>
              <a:rPr lang="en-US" sz="1400" dirty="0" smtClean="0"/>
              <a:t>			Nuclear </a:t>
            </a:r>
            <a:r>
              <a:rPr lang="en-US" sz="1400" dirty="0"/>
              <a:t>Physicists, </a:t>
            </a:r>
            <a:r>
              <a:rPr lang="en-US" sz="1400" dirty="0" smtClean="0"/>
              <a:t>1950s		</a:t>
            </a:r>
            <a:r>
              <a:rPr lang="en-US" sz="1400" i="1" dirty="0" smtClean="0"/>
              <a:t>not yet</a:t>
            </a:r>
          </a:p>
          <a:p>
            <a:endParaRPr lang="en-US" sz="1400" dirty="0"/>
          </a:p>
          <a:p>
            <a:r>
              <a:rPr lang="en-US" sz="1400" dirty="0" smtClean="0"/>
              <a:t>Malaria Eradication			WHO (1955–1969) 			</a:t>
            </a:r>
            <a:r>
              <a:rPr lang="en-US" sz="1400" i="1" dirty="0" smtClean="0">
                <a:solidFill>
                  <a:srgbClr val="000000"/>
                </a:solidFill>
              </a:rPr>
              <a:t>DDT, program abandoned in 1969</a:t>
            </a:r>
          </a:p>
          <a:p>
            <a:endParaRPr lang="en-US" sz="1400" dirty="0" smtClean="0"/>
          </a:p>
          <a:p>
            <a:r>
              <a:rPr lang="en-US" sz="1400" dirty="0" smtClean="0"/>
              <a:t>Grand </a:t>
            </a:r>
            <a:r>
              <a:rPr lang="en-US" sz="1400" dirty="0"/>
              <a:t>Unified Field			Einstein, etc. </a:t>
            </a:r>
            <a:r>
              <a:rPr lang="en-US" sz="1400" dirty="0" smtClean="0"/>
              <a:t>			Theoretical</a:t>
            </a:r>
            <a:r>
              <a:rPr lang="en-US" sz="1400" dirty="0"/>
              <a:t>: Quantum Gravity, String </a:t>
            </a:r>
            <a:r>
              <a:rPr lang="en-US" sz="1400" dirty="0" smtClean="0"/>
              <a:t>Theory</a:t>
            </a:r>
            <a:endParaRPr lang="en-US" sz="1400" dirty="0"/>
          </a:p>
          <a:p>
            <a:r>
              <a:rPr lang="en-US" sz="1400" dirty="0"/>
              <a:t>									 		Empirical: Large Hadron Collider</a:t>
            </a:r>
          </a:p>
          <a:p>
            <a:r>
              <a:rPr lang="en-US" sz="1400" dirty="0" smtClean="0"/>
              <a:t>								</a:t>
            </a:r>
            <a:endParaRPr lang="en-US" sz="1400" dirty="0"/>
          </a:p>
          <a:p>
            <a:r>
              <a:rPr lang="en-US" sz="1400" dirty="0"/>
              <a:t>Land a Man </a:t>
            </a:r>
            <a:r>
              <a:rPr lang="en-US" sz="1400" dirty="0" smtClean="0"/>
              <a:t>on Moon			Kennedy (1961) and NASA 		Apollo moon landings (1969–1972)</a:t>
            </a:r>
          </a:p>
          <a:p>
            <a:r>
              <a:rPr lang="en-US" sz="1400" dirty="0" smtClean="0"/>
              <a:t>			</a:t>
            </a:r>
          </a:p>
          <a:p>
            <a:r>
              <a:rPr lang="en-US" sz="1400" dirty="0" smtClean="0"/>
              <a:t>Eliminate </a:t>
            </a:r>
            <a:r>
              <a:rPr lang="en-US" sz="1400" dirty="0"/>
              <a:t>Small Pox </a:t>
            </a:r>
            <a:r>
              <a:rPr lang="en-US" sz="1400" dirty="0" smtClean="0"/>
              <a:t>			WHO (</a:t>
            </a:r>
            <a:r>
              <a:rPr lang="en-US" sz="1400" dirty="0"/>
              <a:t>1967) </a:t>
            </a:r>
            <a:r>
              <a:rPr lang="en-US" sz="1400" dirty="0" smtClean="0"/>
              <a:t>				Widespread </a:t>
            </a:r>
            <a:r>
              <a:rPr lang="en-US" sz="1400" dirty="0"/>
              <a:t>vaccination; last wild case</a:t>
            </a:r>
          </a:p>
          <a:p>
            <a:r>
              <a:rPr lang="en-US" sz="1400" dirty="0" smtClean="0"/>
              <a:t>												documented </a:t>
            </a:r>
            <a:r>
              <a:rPr lang="en-US" sz="1400" dirty="0"/>
              <a:t>in </a:t>
            </a:r>
            <a:r>
              <a:rPr lang="en-US" sz="1400" dirty="0" smtClean="0"/>
              <a:t>1979</a:t>
            </a:r>
          </a:p>
          <a:p>
            <a:endParaRPr lang="en-US" sz="1400" dirty="0"/>
          </a:p>
          <a:p>
            <a:r>
              <a:rPr lang="en-US" sz="1400" dirty="0" smtClean="0"/>
              <a:t>Map </a:t>
            </a:r>
            <a:r>
              <a:rPr lang="en-US" sz="1400" dirty="0"/>
              <a:t>Human Genome			Biologists, DOE, NIH (1985–2006) 		Mapped </a:t>
            </a:r>
            <a:r>
              <a:rPr lang="en-US" sz="1400" dirty="0" smtClean="0"/>
              <a:t>2006</a:t>
            </a:r>
          </a:p>
          <a:p>
            <a:r>
              <a:rPr lang="en-US" sz="1400" u="sng" dirty="0"/>
              <a:t>	</a:t>
            </a:r>
            <a:r>
              <a:rPr lang="en-US" sz="1400" u="sng" dirty="0" smtClean="0"/>
              <a:t>																	</a:t>
            </a:r>
            <a:endParaRPr lang="en-US" sz="1400" u="sng" dirty="0"/>
          </a:p>
        </p:txBody>
      </p:sp>
      <p:pic>
        <p:nvPicPr>
          <p:cNvPr id="3" name="Picture 2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411207"/>
            <a:ext cx="2819400" cy="4284993"/>
          </a:xfrm>
          <a:prstGeom prst="rect">
            <a:avLst/>
          </a:prstGeom>
        </p:spPr>
      </p:pic>
      <p:pic>
        <p:nvPicPr>
          <p:cNvPr id="11" name="Picture 10" descr="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5800"/>
            <a:ext cx="1996017" cy="3124200"/>
          </a:xfrm>
          <a:prstGeom prst="rect">
            <a:avLst/>
          </a:prstGeom>
        </p:spPr>
      </p:pic>
      <p:pic>
        <p:nvPicPr>
          <p:cNvPr id="12" name="Picture 11" descr="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7312902" cy="4419600"/>
          </a:xfrm>
          <a:prstGeom prst="rect">
            <a:avLst/>
          </a:prstGeom>
        </p:spPr>
      </p:pic>
      <p:pic>
        <p:nvPicPr>
          <p:cNvPr id="15" name="Picture 14" descr="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99" y="1065540"/>
            <a:ext cx="3808396" cy="57924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38400" y="3048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BIODIVERSITY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8" name="Picture 17" descr="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62" y="2819400"/>
            <a:ext cx="2590800" cy="1860518"/>
          </a:xfrm>
          <a:prstGeom prst="rect">
            <a:avLst/>
          </a:prstGeom>
        </p:spPr>
      </p:pic>
      <p:pic>
        <p:nvPicPr>
          <p:cNvPr id="23" name="Picture 22" descr="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6201"/>
            <a:ext cx="2180100" cy="2971800"/>
          </a:xfrm>
          <a:prstGeom prst="rect">
            <a:avLst/>
          </a:prstGeom>
        </p:spPr>
      </p:pic>
      <p:pic>
        <p:nvPicPr>
          <p:cNvPr id="25" name="Picture 24" descr="1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46400"/>
            <a:ext cx="2590800" cy="2133600"/>
          </a:xfrm>
          <a:prstGeom prst="rect">
            <a:avLst/>
          </a:prstGeom>
        </p:spPr>
      </p:pic>
      <p:pic>
        <p:nvPicPr>
          <p:cNvPr id="2" name="Picture 1" descr="dFHL_05908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55" y="5062352"/>
            <a:ext cx="2711076" cy="1795648"/>
          </a:xfrm>
          <a:prstGeom prst="rect">
            <a:avLst/>
          </a:prstGeom>
        </p:spPr>
      </p:pic>
      <p:pic>
        <p:nvPicPr>
          <p:cNvPr id="3" name="Picture 2" descr="dFHL_06402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899"/>
            <a:ext cx="1828800" cy="1211283"/>
          </a:xfrm>
          <a:prstGeom prst="rect">
            <a:avLst/>
          </a:prstGeom>
        </p:spPr>
      </p:pic>
      <p:pic>
        <p:nvPicPr>
          <p:cNvPr id="8" name="Picture 7" descr="Clinostomus.cropp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78321"/>
            <a:ext cx="2298700" cy="1467503"/>
          </a:xfrm>
          <a:prstGeom prst="rect">
            <a:avLst/>
          </a:prstGeom>
        </p:spPr>
      </p:pic>
      <p:pic>
        <p:nvPicPr>
          <p:cNvPr id="19" name="Picture 18" descr="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4600" y="4033229"/>
            <a:ext cx="1676400" cy="25326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8982" y="1335851"/>
            <a:ext cx="71186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Stop the Escalating Extinction of Life</a:t>
            </a:r>
          </a:p>
        </p:txBody>
      </p:sp>
    </p:spTree>
    <p:extLst>
      <p:ext uri="{BB962C8B-B14F-4D97-AF65-F5344CB8AC3E}">
        <p14:creationId xmlns:p14="http://schemas.microsoft.com/office/powerpoint/2010/main" val="77407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411207"/>
            <a:ext cx="2819400" cy="4284993"/>
          </a:xfrm>
          <a:prstGeom prst="rect">
            <a:avLst/>
          </a:prstGeom>
        </p:spPr>
      </p:pic>
      <p:pic>
        <p:nvPicPr>
          <p:cNvPr id="11" name="Picture 10" descr="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5800"/>
            <a:ext cx="1996017" cy="3124200"/>
          </a:xfrm>
          <a:prstGeom prst="rect">
            <a:avLst/>
          </a:prstGeom>
        </p:spPr>
      </p:pic>
      <p:pic>
        <p:nvPicPr>
          <p:cNvPr id="12" name="Picture 11" descr="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7312902" cy="4419600"/>
          </a:xfrm>
          <a:prstGeom prst="rect">
            <a:avLst/>
          </a:prstGeom>
        </p:spPr>
      </p:pic>
      <p:pic>
        <p:nvPicPr>
          <p:cNvPr id="15" name="Picture 14" descr="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99" y="1065540"/>
            <a:ext cx="3808396" cy="57924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38400" y="3048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BIODIVERSITY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8" name="Picture 17" descr="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62" y="2819400"/>
            <a:ext cx="2590800" cy="1860518"/>
          </a:xfrm>
          <a:prstGeom prst="rect">
            <a:avLst/>
          </a:prstGeom>
        </p:spPr>
      </p:pic>
      <p:pic>
        <p:nvPicPr>
          <p:cNvPr id="23" name="Picture 22" descr="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6201"/>
            <a:ext cx="2180100" cy="2971800"/>
          </a:xfrm>
          <a:prstGeom prst="rect">
            <a:avLst/>
          </a:prstGeom>
        </p:spPr>
      </p:pic>
      <p:pic>
        <p:nvPicPr>
          <p:cNvPr id="25" name="Picture 24" descr="1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46400"/>
            <a:ext cx="2590800" cy="2133600"/>
          </a:xfrm>
          <a:prstGeom prst="rect">
            <a:avLst/>
          </a:prstGeom>
        </p:spPr>
      </p:pic>
      <p:pic>
        <p:nvPicPr>
          <p:cNvPr id="2" name="Picture 1" descr="dFHL_05908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55" y="5062352"/>
            <a:ext cx="2711076" cy="1795648"/>
          </a:xfrm>
          <a:prstGeom prst="rect">
            <a:avLst/>
          </a:prstGeom>
        </p:spPr>
      </p:pic>
      <p:pic>
        <p:nvPicPr>
          <p:cNvPr id="3" name="Picture 2" descr="dFHL_06402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899"/>
            <a:ext cx="1828800" cy="1211283"/>
          </a:xfrm>
          <a:prstGeom prst="rect">
            <a:avLst/>
          </a:prstGeom>
        </p:spPr>
      </p:pic>
      <p:pic>
        <p:nvPicPr>
          <p:cNvPr id="8" name="Picture 7" descr="Clinostomus.cropp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78321"/>
            <a:ext cx="2298700" cy="1467503"/>
          </a:xfrm>
          <a:prstGeom prst="rect">
            <a:avLst/>
          </a:prstGeom>
        </p:spPr>
      </p:pic>
      <p:pic>
        <p:nvPicPr>
          <p:cNvPr id="19" name="Picture 18" descr="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4600" y="4033229"/>
            <a:ext cx="1676400" cy="25326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8982" y="1335851"/>
            <a:ext cx="70577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Reduce the </a:t>
            </a:r>
            <a:r>
              <a:rPr lang="en-US" sz="3200" b="1" dirty="0">
                <a:solidFill>
                  <a:schemeClr val="bg1"/>
                </a:solidFill>
              </a:rPr>
              <a:t>R</a:t>
            </a:r>
            <a:r>
              <a:rPr lang="en-US" sz="3200" b="1" dirty="0" smtClean="0">
                <a:solidFill>
                  <a:schemeClr val="bg1"/>
                </a:solidFill>
              </a:rPr>
              <a:t>ate of Extinction </a:t>
            </a:r>
            <a:r>
              <a:rPr lang="en-US" sz="3200" b="1" dirty="0">
                <a:solidFill>
                  <a:schemeClr val="bg1"/>
                </a:solidFill>
              </a:rPr>
              <a:t>of Life</a:t>
            </a:r>
          </a:p>
        </p:txBody>
      </p:sp>
    </p:spTree>
    <p:extLst>
      <p:ext uri="{BB962C8B-B14F-4D97-AF65-F5344CB8AC3E}">
        <p14:creationId xmlns:p14="http://schemas.microsoft.com/office/powerpoint/2010/main" val="207847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4918"/>
            <a:ext cx="7772400" cy="4267200"/>
          </a:xfrm>
        </p:spPr>
        <p:txBody>
          <a:bodyPr/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University </a:t>
            </a:r>
            <a:r>
              <a:rPr lang="en-US" sz="2000" b="1" i="1" dirty="0">
                <a:solidFill>
                  <a:schemeClr val="tx2"/>
                </a:solidFill>
              </a:rPr>
              <a:t>of Florida &amp; Florida State University </a:t>
            </a:r>
            <a:r>
              <a:rPr lang="en-US" sz="2000" i="1" dirty="0">
                <a:solidFill>
                  <a:schemeClr val="tx2"/>
                </a:solidFill>
              </a:rPr>
              <a:t/>
            </a:r>
            <a:br>
              <a:rPr lang="en-US" sz="2000" i="1" dirty="0">
                <a:solidFill>
                  <a:schemeClr val="tx2"/>
                </a:solidFill>
              </a:rPr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2333" y="4216362"/>
            <a:ext cx="6400800" cy="1219200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University of Florida</a:t>
            </a:r>
          </a:p>
          <a:p>
            <a:pPr lvl="1"/>
            <a:r>
              <a:rPr lang="en-US" sz="1600" b="1" dirty="0" smtClean="0">
                <a:solidFill>
                  <a:schemeClr val="tx1"/>
                </a:solidFill>
              </a:rPr>
              <a:t>Pamela </a:t>
            </a:r>
            <a:r>
              <a:rPr lang="en-US" sz="1600" b="1" dirty="0" err="1">
                <a:solidFill>
                  <a:schemeClr val="tx1"/>
                </a:solidFill>
              </a:rPr>
              <a:t>Soltis</a:t>
            </a:r>
            <a:r>
              <a:rPr lang="en-US" sz="1600" b="1" dirty="0">
                <a:solidFill>
                  <a:schemeClr val="tx1"/>
                </a:solidFill>
              </a:rPr>
              <a:t>, Bruce </a:t>
            </a:r>
            <a:r>
              <a:rPr lang="en-US" sz="1600" b="1" dirty="0" smtClean="0">
                <a:solidFill>
                  <a:schemeClr val="tx1"/>
                </a:solidFill>
              </a:rPr>
              <a:t>McFadden,</a:t>
            </a:r>
            <a:r>
              <a:rPr lang="en-US" sz="1600" b="1" dirty="0">
                <a:solidFill>
                  <a:schemeClr val="tx1"/>
                </a:solidFill>
              </a:rPr>
              <a:t> Jose </a:t>
            </a:r>
            <a:r>
              <a:rPr lang="en-US" sz="1600" b="1" dirty="0" smtClean="0">
                <a:solidFill>
                  <a:schemeClr val="tx1"/>
                </a:solidFill>
              </a:rPr>
              <a:t>Fortes, Larry Page </a:t>
            </a:r>
            <a:endParaRPr lang="en-US" sz="1600" b="1" dirty="0">
              <a:solidFill>
                <a:schemeClr val="tx1"/>
              </a:solidFill>
            </a:endParaRPr>
          </a:p>
          <a:p>
            <a:pPr lvl="1"/>
            <a:endParaRPr lang="en-US" sz="1600" b="1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2"/>
                </a:solidFill>
              </a:rPr>
              <a:t>Florida State </a:t>
            </a:r>
            <a:r>
              <a:rPr lang="en-US" sz="1600" b="1" dirty="0" smtClean="0">
                <a:solidFill>
                  <a:schemeClr val="tx2"/>
                </a:solidFill>
              </a:rPr>
              <a:t>University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Greg </a:t>
            </a:r>
            <a:r>
              <a:rPr lang="en-US" sz="1600" b="1" dirty="0" err="1" smtClean="0">
                <a:solidFill>
                  <a:schemeClr val="tx1"/>
                </a:solidFill>
              </a:rPr>
              <a:t>Riccardi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8200"/>
            <a:ext cx="5965135" cy="18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5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ADBC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199" y="1066800"/>
            <a:ext cx="8398933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Address the Biodiversity Crisis in two significant ways</a:t>
            </a:r>
            <a:r>
              <a:rPr lang="en-US" sz="2000" b="1" dirty="0" smtClean="0"/>
              <a:t>:</a:t>
            </a:r>
          </a:p>
          <a:p>
            <a:pPr lvl="1"/>
            <a:endParaRPr lang="en-US" sz="2000" b="1" dirty="0"/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Provide </a:t>
            </a:r>
            <a:r>
              <a:rPr lang="en-US" sz="2000" b="1" dirty="0" smtClean="0">
                <a:solidFill>
                  <a:schemeClr val="tx1"/>
                </a:solidFill>
              </a:rPr>
              <a:t>access to information </a:t>
            </a:r>
            <a:r>
              <a:rPr lang="en-US" sz="2000" b="1" dirty="0">
                <a:solidFill>
                  <a:schemeClr val="tx1"/>
                </a:solidFill>
              </a:rPr>
              <a:t>that </a:t>
            </a:r>
            <a:r>
              <a:rPr lang="en-US" sz="2000" b="1" dirty="0" smtClean="0">
                <a:solidFill>
                  <a:schemeClr val="tx1"/>
                </a:solidFill>
              </a:rPr>
              <a:t>much more clearly and directly documents </a:t>
            </a:r>
            <a:r>
              <a:rPr lang="en-US" sz="2000" b="1" dirty="0">
                <a:solidFill>
                  <a:schemeClr val="tx1"/>
                </a:solidFill>
              </a:rPr>
              <a:t>the </a:t>
            </a:r>
            <a:r>
              <a:rPr lang="en-US" sz="2000" b="1" dirty="0" smtClean="0">
                <a:solidFill>
                  <a:schemeClr val="tx1"/>
                </a:solidFill>
              </a:rPr>
              <a:t>value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of biodiversity </a:t>
            </a:r>
            <a:r>
              <a:rPr lang="en-US" sz="2000" b="1" dirty="0">
                <a:solidFill>
                  <a:schemeClr val="tx1"/>
                </a:solidFill>
              </a:rPr>
              <a:t>to </a:t>
            </a:r>
            <a:r>
              <a:rPr lang="en-US" sz="2000" b="1" dirty="0" smtClean="0">
                <a:solidFill>
                  <a:schemeClr val="tx1"/>
                </a:solidFill>
              </a:rPr>
              <a:t>humans</a:t>
            </a:r>
          </a:p>
          <a:p>
            <a:pPr marL="457200" lvl="1" indent="0">
              <a:buNone/>
            </a:pPr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Document </a:t>
            </a:r>
            <a:r>
              <a:rPr lang="en-US" sz="2000" b="1" dirty="0">
                <a:solidFill>
                  <a:schemeClr val="tx1"/>
                </a:solidFill>
              </a:rPr>
              <a:t>the value of biological collections </a:t>
            </a:r>
            <a:r>
              <a:rPr lang="en-US" sz="2000" b="1" dirty="0" smtClean="0">
                <a:solidFill>
                  <a:schemeClr val="tx1"/>
                </a:solidFill>
              </a:rPr>
              <a:t>as a primary source of that information</a:t>
            </a:r>
            <a:endParaRPr lang="en-US" sz="2000" b="1" dirty="0">
              <a:solidFill>
                <a:schemeClr val="tx1"/>
              </a:solidFill>
            </a:endParaRPr>
          </a:p>
          <a:p>
            <a:pPr lvl="1"/>
            <a:endParaRPr lang="en-US" sz="20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943600"/>
            <a:ext cx="2558681" cy="7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3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pic>
        <p:nvPicPr>
          <p:cNvPr id="33" name="Picture 32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84" y="548011"/>
            <a:ext cx="888702" cy="1342633"/>
          </a:xfrm>
          <a:prstGeom prst="rect">
            <a:avLst/>
          </a:prstGeom>
        </p:spPr>
      </p:pic>
      <p:pic>
        <p:nvPicPr>
          <p:cNvPr id="34" name="Picture 33" descr="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878" y="1265935"/>
            <a:ext cx="858585" cy="1304898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pic>
        <p:nvPicPr>
          <p:cNvPr id="36" name="Picture 35" descr="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96" y="1657624"/>
            <a:ext cx="1225761" cy="796695"/>
          </a:xfrm>
          <a:prstGeom prst="rect">
            <a:avLst/>
          </a:prstGeom>
        </p:spPr>
      </p:pic>
      <p:pic>
        <p:nvPicPr>
          <p:cNvPr id="37" name="Picture 36" descr="1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84" y="453912"/>
            <a:ext cx="808000" cy="122791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159487" y="178679"/>
            <a:ext cx="14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9117" y="4080391"/>
            <a:ext cx="27622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Environmental Policy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Management, Use,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Appreciation, Protection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647328" y="1657624"/>
            <a:ext cx="95861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2057400"/>
            <a:ext cx="1286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 billion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pecimens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 U.S.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638878" y="2904067"/>
            <a:ext cx="0" cy="107526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44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pic>
        <p:nvPicPr>
          <p:cNvPr id="33" name="Picture 32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84" y="548011"/>
            <a:ext cx="888702" cy="1342633"/>
          </a:xfrm>
          <a:prstGeom prst="rect">
            <a:avLst/>
          </a:prstGeom>
        </p:spPr>
      </p:pic>
      <p:pic>
        <p:nvPicPr>
          <p:cNvPr id="34" name="Picture 33" descr="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878" y="1265935"/>
            <a:ext cx="858585" cy="1304898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pic>
        <p:nvPicPr>
          <p:cNvPr id="36" name="Picture 35" descr="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96" y="1657624"/>
            <a:ext cx="1225761" cy="796695"/>
          </a:xfrm>
          <a:prstGeom prst="rect">
            <a:avLst/>
          </a:prstGeom>
        </p:spPr>
      </p:pic>
      <p:pic>
        <p:nvPicPr>
          <p:cNvPr id="37" name="Picture 36" descr="1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84" y="453912"/>
            <a:ext cx="808000" cy="122791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159487" y="178679"/>
            <a:ext cx="14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3974" y="4276574"/>
            <a:ext cx="165153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Education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Outreach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9117" y="4080391"/>
            <a:ext cx="27622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Environmental Policy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Management, Use,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Appreciation, Protection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028648" y="5292765"/>
            <a:ext cx="99532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647328" y="1657624"/>
            <a:ext cx="95861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543800" y="1371598"/>
            <a:ext cx="0" cy="3048002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dashDot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91200" y="1368920"/>
            <a:ext cx="1764541" cy="268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Dot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2057400"/>
            <a:ext cx="1286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 billion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pecimens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 U.S.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638878" y="2904067"/>
            <a:ext cx="0" cy="107526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92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pic>
        <p:nvPicPr>
          <p:cNvPr id="33" name="Picture 32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84" y="548011"/>
            <a:ext cx="888702" cy="1342633"/>
          </a:xfrm>
          <a:prstGeom prst="rect">
            <a:avLst/>
          </a:prstGeom>
        </p:spPr>
      </p:pic>
      <p:pic>
        <p:nvPicPr>
          <p:cNvPr id="34" name="Picture 33" descr="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878" y="1265935"/>
            <a:ext cx="858585" cy="1304898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pic>
        <p:nvPicPr>
          <p:cNvPr id="36" name="Picture 35" descr="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96" y="1657624"/>
            <a:ext cx="1225761" cy="796695"/>
          </a:xfrm>
          <a:prstGeom prst="rect">
            <a:avLst/>
          </a:prstGeom>
        </p:spPr>
      </p:pic>
      <p:pic>
        <p:nvPicPr>
          <p:cNvPr id="37" name="Picture 36" descr="1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84" y="453912"/>
            <a:ext cx="808000" cy="122791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159487" y="178679"/>
            <a:ext cx="14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56946" y="1753893"/>
            <a:ext cx="18095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Digitization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Validation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Synthesis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Databases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Images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84195" y="2743200"/>
            <a:ext cx="4323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 Computational Cloud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GBIF, BISON,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VertNET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InvertNet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3974" y="4412046"/>
            <a:ext cx="165153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Education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Outreach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9117" y="4080391"/>
            <a:ext cx="27622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Environmental Policy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Management, Use,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Appreciation, Protection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638933" y="4191000"/>
            <a:ext cx="2086691" cy="524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New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Discoveries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028648" y="5292765"/>
            <a:ext cx="99532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647328" y="1657624"/>
            <a:ext cx="95861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0800000" flipV="1">
            <a:off x="6210086" y="2250272"/>
            <a:ext cx="533047" cy="47829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1" idx="2"/>
          </p:cNvCxnSpPr>
          <p:nvPr/>
        </p:nvCxnSpPr>
        <p:spPr>
          <a:xfrm>
            <a:off x="4646155" y="3389531"/>
            <a:ext cx="2045" cy="76557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2103317" y="3431694"/>
            <a:ext cx="764346" cy="533049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6172200" y="3469309"/>
            <a:ext cx="797071" cy="84284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6200000" flipH="1">
            <a:off x="7305876" y="1584420"/>
            <a:ext cx="431002" cy="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855459" y="1368920"/>
            <a:ext cx="1665918" cy="8246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638878" y="2904067"/>
            <a:ext cx="0" cy="107526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7521376" y="3316045"/>
            <a:ext cx="2" cy="108165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35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4673" y="1591426"/>
            <a:ext cx="74602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“…grand challenges must be perceived as having </a:t>
            </a:r>
          </a:p>
          <a:p>
            <a:r>
              <a:rPr lang="en-US" sz="2400" u="sng" dirty="0" smtClean="0"/>
              <a:t>the potential to significantly impact not only multiple </a:t>
            </a:r>
          </a:p>
          <a:p>
            <a:r>
              <a:rPr lang="en-US" sz="2400" u="sng" dirty="0" smtClean="0"/>
              <a:t>Academic fields, but also community, national, </a:t>
            </a:r>
          </a:p>
          <a:p>
            <a:r>
              <a:rPr lang="en-US" sz="2400" u="sng" dirty="0" smtClean="0"/>
              <a:t>or international concerns such as competitiveness, </a:t>
            </a:r>
          </a:p>
          <a:p>
            <a:r>
              <a:rPr lang="en-US" sz="2400" u="sng" dirty="0" smtClean="0"/>
              <a:t>security, economic development or well-being</a:t>
            </a:r>
            <a:r>
              <a:rPr lang="en-US" sz="2400" dirty="0" smtClean="0"/>
              <a:t>. ”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021056" y="4099805"/>
            <a:ext cx="4610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Susan J </a:t>
            </a:r>
            <a:r>
              <a:rPr lang="en-US" sz="1600" dirty="0" smtClean="0"/>
              <a:t>Winter</a:t>
            </a:r>
            <a:r>
              <a:rPr lang="en-US" sz="1600" dirty="0"/>
              <a:t> </a:t>
            </a:r>
            <a:r>
              <a:rPr lang="en-US" sz="1600" dirty="0" smtClean="0"/>
              <a:t>&amp; Brian </a:t>
            </a:r>
            <a:r>
              <a:rPr lang="en-US" sz="1600" dirty="0"/>
              <a:t>S </a:t>
            </a:r>
            <a:r>
              <a:rPr lang="en-US" sz="1600" dirty="0" smtClean="0"/>
              <a:t>Butler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/>
              <a:t>2011) 26, 99–108</a:t>
            </a:r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4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875943"/>
            <a:ext cx="4572000" cy="4801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en-US" dirty="0"/>
              <a:t>Human heath and safety</a:t>
            </a:r>
            <a:br>
              <a:rPr lang="en-US" dirty="0"/>
            </a:br>
            <a:r>
              <a:rPr lang="en-US" dirty="0"/>
              <a:t>Homeland security</a:t>
            </a:r>
            <a:br>
              <a:rPr lang="en-US" dirty="0"/>
            </a:br>
            <a:r>
              <a:rPr lang="en-US" dirty="0"/>
              <a:t>International trade </a:t>
            </a:r>
            <a:br>
              <a:rPr lang="en-US" dirty="0"/>
            </a:br>
            <a:r>
              <a:rPr lang="en-US" dirty="0"/>
              <a:t>Conservation planning </a:t>
            </a:r>
            <a:br>
              <a:rPr lang="en-US" dirty="0"/>
            </a:br>
            <a:r>
              <a:rPr lang="en-US" dirty="0"/>
              <a:t>Prevention of wildlife trafficking</a:t>
            </a:r>
            <a:br>
              <a:rPr lang="en-US" dirty="0"/>
            </a:br>
            <a:r>
              <a:rPr lang="en-US" dirty="0"/>
              <a:t>Sustaining ecosystems</a:t>
            </a:r>
            <a:br>
              <a:rPr lang="en-US" dirty="0"/>
            </a:br>
            <a:r>
              <a:rPr lang="en-US" dirty="0"/>
              <a:t>Land use planning</a:t>
            </a:r>
            <a:br>
              <a:rPr lang="en-US" dirty="0"/>
            </a:br>
            <a:r>
              <a:rPr lang="en-US" dirty="0"/>
              <a:t>Invasive species predictive models</a:t>
            </a:r>
            <a:br>
              <a:rPr lang="en-US" dirty="0"/>
            </a:br>
            <a:r>
              <a:rPr lang="en-US" dirty="0"/>
              <a:t>Discovery and exploration</a:t>
            </a:r>
            <a:br>
              <a:rPr lang="en-US" dirty="0"/>
            </a:br>
            <a:r>
              <a:rPr lang="en-US" dirty="0"/>
              <a:t>Climate change</a:t>
            </a:r>
            <a:br>
              <a:rPr lang="en-US" dirty="0"/>
            </a:br>
            <a:r>
              <a:rPr lang="en-US" dirty="0"/>
              <a:t>Emerging infection diseases</a:t>
            </a:r>
            <a:br>
              <a:rPr lang="en-US" dirty="0"/>
            </a:br>
            <a:r>
              <a:rPr lang="en-US" dirty="0"/>
              <a:t>Management of agricultural pests</a:t>
            </a:r>
            <a:br>
              <a:rPr lang="en-US" dirty="0"/>
            </a:br>
            <a:r>
              <a:rPr lang="en-US" dirty="0"/>
              <a:t>Biological control</a:t>
            </a:r>
            <a:br>
              <a:rPr lang="en-US" dirty="0"/>
            </a:br>
            <a:r>
              <a:rPr lang="en-US" dirty="0"/>
              <a:t>Identification of disease vectors</a:t>
            </a:r>
            <a:br>
              <a:rPr lang="en-US" dirty="0"/>
            </a:br>
            <a:r>
              <a:rPr lang="en-US" dirty="0"/>
              <a:t>Forensic science</a:t>
            </a:r>
            <a:br>
              <a:rPr lang="en-US" dirty="0"/>
            </a:br>
            <a:r>
              <a:rPr lang="en-US" dirty="0" err="1"/>
              <a:t>Bioprospecting</a:t>
            </a:r>
            <a:r>
              <a:rPr lang="en-US" dirty="0"/>
              <a:t> for new medicines, foods, and fibers</a:t>
            </a:r>
          </a:p>
        </p:txBody>
      </p:sp>
    </p:spTree>
    <p:extLst>
      <p:ext uri="{BB962C8B-B14F-4D97-AF65-F5344CB8AC3E}">
        <p14:creationId xmlns:p14="http://schemas.microsoft.com/office/powerpoint/2010/main" val="179879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57200" y="1130495"/>
            <a:ext cx="293969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Human heath and safety</a:t>
            </a:r>
            <a:br>
              <a:rPr lang="en-US" sz="1400" dirty="0"/>
            </a:br>
            <a:r>
              <a:rPr lang="en-US" sz="1400" dirty="0"/>
              <a:t>Homeland security</a:t>
            </a:r>
            <a:br>
              <a:rPr lang="en-US" sz="1400" dirty="0"/>
            </a:br>
            <a:r>
              <a:rPr lang="en-US" sz="1400" dirty="0"/>
              <a:t>International trade </a:t>
            </a:r>
            <a:br>
              <a:rPr lang="en-US" sz="1400" dirty="0"/>
            </a:br>
            <a:r>
              <a:rPr lang="en-US" sz="1400" dirty="0"/>
              <a:t>Conservation planning </a:t>
            </a:r>
            <a:br>
              <a:rPr lang="en-US" sz="1400" dirty="0"/>
            </a:br>
            <a:r>
              <a:rPr lang="en-US" sz="1400" dirty="0"/>
              <a:t>Prevention of wildlife trafficking</a:t>
            </a:r>
            <a:br>
              <a:rPr lang="en-US" sz="1400" dirty="0"/>
            </a:br>
            <a:r>
              <a:rPr lang="en-US" sz="1400" dirty="0"/>
              <a:t>Sustaining ecosystems</a:t>
            </a:r>
            <a:br>
              <a:rPr lang="en-US" sz="1400" dirty="0"/>
            </a:br>
            <a:r>
              <a:rPr lang="en-US" sz="1400" dirty="0"/>
              <a:t>Land use planning</a:t>
            </a:r>
            <a:br>
              <a:rPr lang="en-US" sz="1400" dirty="0"/>
            </a:br>
            <a:r>
              <a:rPr lang="en-US" sz="1400" dirty="0"/>
              <a:t>Invasive species predictive models</a:t>
            </a:r>
            <a:br>
              <a:rPr lang="en-US" sz="1400" dirty="0"/>
            </a:br>
            <a:r>
              <a:rPr lang="en-US" sz="1400" dirty="0"/>
              <a:t>Discovery and exploration</a:t>
            </a:r>
            <a:br>
              <a:rPr lang="en-US" sz="1400" dirty="0"/>
            </a:br>
            <a:r>
              <a:rPr lang="en-US" sz="1400" dirty="0"/>
              <a:t>Climate change</a:t>
            </a:r>
            <a:br>
              <a:rPr lang="en-US" sz="1400" dirty="0"/>
            </a:br>
            <a:r>
              <a:rPr lang="en-US" sz="1400" dirty="0"/>
              <a:t>Emerging infection diseases</a:t>
            </a:r>
            <a:br>
              <a:rPr lang="en-US" sz="1400" dirty="0"/>
            </a:br>
            <a:r>
              <a:rPr lang="en-US" sz="1400" dirty="0"/>
              <a:t>Management of agricultural pests</a:t>
            </a:r>
            <a:br>
              <a:rPr lang="en-US" sz="1400" dirty="0"/>
            </a:br>
            <a:r>
              <a:rPr lang="en-US" sz="1400" dirty="0"/>
              <a:t>Biological control</a:t>
            </a:r>
            <a:br>
              <a:rPr lang="en-US" sz="1400" dirty="0"/>
            </a:br>
            <a:r>
              <a:rPr lang="en-US" sz="1400" dirty="0"/>
              <a:t>Identification of disease vectors</a:t>
            </a:r>
            <a:br>
              <a:rPr lang="en-US" sz="1400" dirty="0"/>
            </a:br>
            <a:r>
              <a:rPr lang="en-US" sz="1400" dirty="0"/>
              <a:t>Forensic science</a:t>
            </a:r>
            <a:br>
              <a:rPr lang="en-US" sz="1400" dirty="0"/>
            </a:br>
            <a:r>
              <a:rPr lang="en-US" sz="1400" dirty="0" err="1"/>
              <a:t>Bioprospecting</a:t>
            </a:r>
            <a:r>
              <a:rPr lang="en-US" sz="1400" dirty="0"/>
              <a:t> for new medicines, </a:t>
            </a:r>
            <a:endParaRPr lang="en-US" sz="1400" dirty="0" smtClean="0"/>
          </a:p>
          <a:p>
            <a:r>
              <a:rPr lang="en-US" sz="1400" dirty="0"/>
              <a:t>	</a:t>
            </a:r>
            <a:r>
              <a:rPr lang="en-US" sz="1400" dirty="0" smtClean="0"/>
              <a:t>foods</a:t>
            </a:r>
            <a:r>
              <a:rPr lang="en-US" sz="1400" dirty="0"/>
              <a:t>, and fibers</a:t>
            </a: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3974" y="4412046"/>
            <a:ext cx="165153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Education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Outreach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028648" y="5292765"/>
            <a:ext cx="99532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521376" y="1368920"/>
            <a:ext cx="1" cy="3164980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855459" y="1368920"/>
            <a:ext cx="1665918" cy="8246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38933" y="4191000"/>
            <a:ext cx="2086691" cy="524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New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Discoveries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4300" y="2874965"/>
            <a:ext cx="4572000" cy="459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b="1" i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What are the barriers?</a:t>
            </a:r>
          </a:p>
        </p:txBody>
      </p:sp>
    </p:spTree>
    <p:extLst>
      <p:ext uri="{BB962C8B-B14F-4D97-AF65-F5344CB8AC3E}">
        <p14:creationId xmlns:p14="http://schemas.microsoft.com/office/powerpoint/2010/main" val="18731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57200" y="1130495"/>
            <a:ext cx="293969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Human heath and safety</a:t>
            </a:r>
            <a:br>
              <a:rPr lang="en-US" sz="1400" dirty="0"/>
            </a:br>
            <a:r>
              <a:rPr lang="en-US" sz="1400" dirty="0"/>
              <a:t>Homeland security</a:t>
            </a:r>
            <a:br>
              <a:rPr lang="en-US" sz="1400" dirty="0"/>
            </a:br>
            <a:r>
              <a:rPr lang="en-US" sz="1400" dirty="0"/>
              <a:t>International trade </a:t>
            </a:r>
            <a:br>
              <a:rPr lang="en-US" sz="1400" dirty="0"/>
            </a:br>
            <a:r>
              <a:rPr lang="en-US" sz="1400" dirty="0"/>
              <a:t>Conservation planning </a:t>
            </a:r>
            <a:br>
              <a:rPr lang="en-US" sz="1400" dirty="0"/>
            </a:br>
            <a:r>
              <a:rPr lang="en-US" sz="1400" dirty="0"/>
              <a:t>Prevention of wildlife trafficking</a:t>
            </a:r>
            <a:br>
              <a:rPr lang="en-US" sz="1400" dirty="0"/>
            </a:br>
            <a:r>
              <a:rPr lang="en-US" sz="1400" dirty="0"/>
              <a:t>Sustaining ecosystems</a:t>
            </a:r>
            <a:br>
              <a:rPr lang="en-US" sz="1400" dirty="0"/>
            </a:br>
            <a:r>
              <a:rPr lang="en-US" sz="1400" dirty="0"/>
              <a:t>Land use planning</a:t>
            </a:r>
            <a:br>
              <a:rPr lang="en-US" sz="1400" dirty="0"/>
            </a:br>
            <a:r>
              <a:rPr lang="en-US" sz="1400" dirty="0"/>
              <a:t>Invasive species predictive models</a:t>
            </a:r>
            <a:br>
              <a:rPr lang="en-US" sz="1400" dirty="0"/>
            </a:br>
            <a:r>
              <a:rPr lang="en-US" sz="1400" dirty="0"/>
              <a:t>Discovery and exploration</a:t>
            </a:r>
            <a:br>
              <a:rPr lang="en-US" sz="1400" dirty="0"/>
            </a:br>
            <a:r>
              <a:rPr lang="en-US" sz="1400" dirty="0"/>
              <a:t>Climate change</a:t>
            </a:r>
            <a:br>
              <a:rPr lang="en-US" sz="1400" dirty="0"/>
            </a:br>
            <a:r>
              <a:rPr lang="en-US" sz="1400" dirty="0"/>
              <a:t>Emerging infection diseases</a:t>
            </a:r>
            <a:br>
              <a:rPr lang="en-US" sz="1400" dirty="0"/>
            </a:br>
            <a:r>
              <a:rPr lang="en-US" sz="1400" dirty="0"/>
              <a:t>Management of agricultural pests</a:t>
            </a:r>
            <a:br>
              <a:rPr lang="en-US" sz="1400" dirty="0"/>
            </a:br>
            <a:r>
              <a:rPr lang="en-US" sz="1400" dirty="0"/>
              <a:t>Biological control</a:t>
            </a:r>
            <a:br>
              <a:rPr lang="en-US" sz="1400" dirty="0"/>
            </a:br>
            <a:r>
              <a:rPr lang="en-US" sz="1400" dirty="0"/>
              <a:t>Identification of disease vectors</a:t>
            </a:r>
            <a:br>
              <a:rPr lang="en-US" sz="1400" dirty="0"/>
            </a:br>
            <a:r>
              <a:rPr lang="en-US" sz="1400" dirty="0"/>
              <a:t>Forensic science</a:t>
            </a:r>
            <a:br>
              <a:rPr lang="en-US" sz="1400" dirty="0"/>
            </a:br>
            <a:r>
              <a:rPr lang="en-US" sz="1400" dirty="0" err="1"/>
              <a:t>Bioprospecting</a:t>
            </a:r>
            <a:r>
              <a:rPr lang="en-US" sz="1400" dirty="0"/>
              <a:t> for new medicines, </a:t>
            </a:r>
            <a:endParaRPr lang="en-US" sz="1400" dirty="0" smtClean="0"/>
          </a:p>
          <a:p>
            <a:r>
              <a:rPr lang="en-US" sz="1400" dirty="0"/>
              <a:t>	</a:t>
            </a:r>
            <a:r>
              <a:rPr lang="en-US" sz="1400" dirty="0" smtClean="0"/>
              <a:t>foods</a:t>
            </a:r>
            <a:r>
              <a:rPr lang="en-US" sz="1400" dirty="0"/>
              <a:t>, and fibers</a:t>
            </a: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15018" y="1824335"/>
            <a:ext cx="1893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</a:rPr>
              <a:t>Digitization</a:t>
            </a:r>
            <a:endParaRPr lang="en-US" sz="2400" b="1" u="sng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3974" y="4412046"/>
            <a:ext cx="165153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Education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Outreach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028648" y="5292765"/>
            <a:ext cx="99532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6200000" flipH="1">
            <a:off x="7305876" y="1584420"/>
            <a:ext cx="431002" cy="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855459" y="1368920"/>
            <a:ext cx="1665918" cy="8246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38933" y="4191000"/>
            <a:ext cx="2086691" cy="524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New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Discoveries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4300" y="2874965"/>
            <a:ext cx="4572000" cy="459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b="1" i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What </a:t>
            </a:r>
            <a:r>
              <a:rPr lang="en-US" b="1" i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are the barriers?</a:t>
            </a:r>
            <a:endParaRPr lang="en-US" b="1" i="1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96890" y="3429000"/>
            <a:ext cx="384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Data have been inaccessible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521374" y="2454319"/>
            <a:ext cx="2" cy="1943377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04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57200" y="1130495"/>
            <a:ext cx="293969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Human heath and safety</a:t>
            </a:r>
            <a:br>
              <a:rPr lang="en-US" sz="1400" dirty="0"/>
            </a:br>
            <a:r>
              <a:rPr lang="en-US" sz="1400" dirty="0"/>
              <a:t>Homeland security</a:t>
            </a:r>
            <a:br>
              <a:rPr lang="en-US" sz="1400" dirty="0"/>
            </a:br>
            <a:r>
              <a:rPr lang="en-US" sz="1400" dirty="0"/>
              <a:t>International trade </a:t>
            </a:r>
            <a:br>
              <a:rPr lang="en-US" sz="1400" dirty="0"/>
            </a:br>
            <a:r>
              <a:rPr lang="en-US" sz="1400" dirty="0"/>
              <a:t>Conservation planning </a:t>
            </a:r>
            <a:br>
              <a:rPr lang="en-US" sz="1400" dirty="0"/>
            </a:br>
            <a:r>
              <a:rPr lang="en-US" sz="1400" dirty="0"/>
              <a:t>Prevention of wildlife trafficking</a:t>
            </a:r>
            <a:br>
              <a:rPr lang="en-US" sz="1400" dirty="0"/>
            </a:br>
            <a:r>
              <a:rPr lang="en-US" sz="1400" dirty="0"/>
              <a:t>Sustaining ecosystems</a:t>
            </a:r>
            <a:br>
              <a:rPr lang="en-US" sz="1400" dirty="0"/>
            </a:br>
            <a:r>
              <a:rPr lang="en-US" sz="1400" dirty="0"/>
              <a:t>Land use planning</a:t>
            </a:r>
            <a:br>
              <a:rPr lang="en-US" sz="1400" dirty="0"/>
            </a:br>
            <a:r>
              <a:rPr lang="en-US" sz="1400" dirty="0"/>
              <a:t>Invasive species predictive models</a:t>
            </a:r>
            <a:br>
              <a:rPr lang="en-US" sz="1400" dirty="0"/>
            </a:br>
            <a:r>
              <a:rPr lang="en-US" sz="1400" dirty="0"/>
              <a:t>Discovery and exploration</a:t>
            </a:r>
            <a:br>
              <a:rPr lang="en-US" sz="1400" dirty="0"/>
            </a:br>
            <a:r>
              <a:rPr lang="en-US" sz="1400" dirty="0"/>
              <a:t>Climate change</a:t>
            </a:r>
            <a:br>
              <a:rPr lang="en-US" sz="1400" dirty="0"/>
            </a:br>
            <a:r>
              <a:rPr lang="en-US" sz="1400" dirty="0"/>
              <a:t>Emerging infection diseases</a:t>
            </a:r>
            <a:br>
              <a:rPr lang="en-US" sz="1400" dirty="0"/>
            </a:br>
            <a:r>
              <a:rPr lang="en-US" sz="1400" dirty="0"/>
              <a:t>Management of agricultural pests</a:t>
            </a:r>
            <a:br>
              <a:rPr lang="en-US" sz="1400" dirty="0"/>
            </a:br>
            <a:r>
              <a:rPr lang="en-US" sz="1400" dirty="0"/>
              <a:t>Biological control</a:t>
            </a:r>
            <a:br>
              <a:rPr lang="en-US" sz="1400" dirty="0"/>
            </a:br>
            <a:r>
              <a:rPr lang="en-US" sz="1400" dirty="0"/>
              <a:t>Identification of disease vectors</a:t>
            </a:r>
            <a:br>
              <a:rPr lang="en-US" sz="1400" dirty="0"/>
            </a:br>
            <a:r>
              <a:rPr lang="en-US" sz="1400" dirty="0"/>
              <a:t>Forensic science</a:t>
            </a:r>
            <a:br>
              <a:rPr lang="en-US" sz="1400" dirty="0"/>
            </a:br>
            <a:r>
              <a:rPr lang="en-US" sz="1400" dirty="0" err="1"/>
              <a:t>Bioprospecting</a:t>
            </a:r>
            <a:r>
              <a:rPr lang="en-US" sz="1400" dirty="0"/>
              <a:t> for new medicines, </a:t>
            </a:r>
            <a:endParaRPr lang="en-US" sz="1400" dirty="0" smtClean="0"/>
          </a:p>
          <a:p>
            <a:r>
              <a:rPr lang="en-US" sz="1400" dirty="0"/>
              <a:t>	</a:t>
            </a:r>
            <a:r>
              <a:rPr lang="en-US" sz="1400" dirty="0" smtClean="0"/>
              <a:t>foods</a:t>
            </a:r>
            <a:r>
              <a:rPr lang="en-US" sz="1400" dirty="0"/>
              <a:t>, and fibers</a:t>
            </a: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56946" y="1824335"/>
            <a:ext cx="180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Digitization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23974" y="4412046"/>
            <a:ext cx="165153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Education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Outreach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028648" y="5292765"/>
            <a:ext cx="99532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6200000" flipH="1">
            <a:off x="7305876" y="1584420"/>
            <a:ext cx="431002" cy="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855459" y="1368920"/>
            <a:ext cx="1665918" cy="8246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38933" y="4191000"/>
            <a:ext cx="2086691" cy="524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New Discoveries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4300" y="2874965"/>
            <a:ext cx="4572000" cy="459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b="1" i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What </a:t>
            </a:r>
            <a:r>
              <a:rPr lang="en-US" b="1" i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are the barriers?</a:t>
            </a:r>
            <a:endParaRPr lang="en-US" b="1" i="1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6390" y="3429000"/>
            <a:ext cx="43005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u="sng" dirty="0" err="1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Systematists</a:t>
            </a:r>
            <a:r>
              <a:rPr lang="en-US" sz="1600" b="1" u="sng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 lack </a:t>
            </a:r>
            <a:r>
              <a:rPr lang="en-US" sz="1600" b="1" u="sng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an effective voice</a:t>
            </a:r>
            <a:endParaRPr lang="en-US" sz="1600" b="1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521374" y="2454319"/>
            <a:ext cx="2" cy="1943377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76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9696" y="32701"/>
            <a:ext cx="5123518" cy="6740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American </a:t>
            </a:r>
            <a:r>
              <a:rPr lang="en-US" sz="1600" dirty="0" err="1">
                <a:solidFill>
                  <a:srgbClr val="000000"/>
                </a:solidFill>
              </a:rPr>
              <a:t>Arachnological</a:t>
            </a:r>
            <a:r>
              <a:rPr lang="en-US" sz="1600" dirty="0">
                <a:solidFill>
                  <a:srgbClr val="000000"/>
                </a:solidFill>
              </a:rPr>
              <a:t> Society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American </a:t>
            </a:r>
            <a:r>
              <a:rPr lang="en-US" sz="1600" dirty="0" err="1">
                <a:solidFill>
                  <a:srgbClr val="000000"/>
                </a:solidFill>
              </a:rPr>
              <a:t>Bryological</a:t>
            </a:r>
            <a:r>
              <a:rPr lang="en-US" sz="1600" dirty="0">
                <a:solidFill>
                  <a:srgbClr val="000000"/>
                </a:solidFill>
              </a:rPr>
              <a:t> &amp; Lichenological Society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American Fern Society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American </a:t>
            </a:r>
            <a:r>
              <a:rPr lang="en-US" sz="1600" dirty="0" err="1">
                <a:solidFill>
                  <a:srgbClr val="000000"/>
                </a:solidFill>
              </a:rPr>
              <a:t>Malacological</a:t>
            </a:r>
            <a:r>
              <a:rPr lang="en-US" sz="1600" dirty="0">
                <a:solidFill>
                  <a:srgbClr val="000000"/>
                </a:solidFill>
              </a:rPr>
              <a:t> Society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American Ornithologists' Union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American Society for Microbiology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American Society of Ichthyologists and Herpetologists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American Society of </a:t>
            </a:r>
            <a:r>
              <a:rPr lang="en-US" sz="1600" dirty="0" err="1">
                <a:solidFill>
                  <a:srgbClr val="000000"/>
                </a:solidFill>
              </a:rPr>
              <a:t>Mammalogists</a:t>
            </a:r>
            <a:r>
              <a:rPr lang="en-US" sz="1600" dirty="0">
                <a:solidFill>
                  <a:srgbClr val="000000"/>
                </a:solidFill>
              </a:rPr>
              <a:t/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American Society of </a:t>
            </a:r>
            <a:r>
              <a:rPr lang="en-US" sz="1600" dirty="0" err="1">
                <a:solidFill>
                  <a:srgbClr val="000000"/>
                </a:solidFill>
              </a:rPr>
              <a:t>Parasitologists</a:t>
            </a:r>
            <a:r>
              <a:rPr lang="en-US" sz="1600" dirty="0">
                <a:solidFill>
                  <a:srgbClr val="000000"/>
                </a:solidFill>
              </a:rPr>
              <a:t/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American Society of Plant Taxonomists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American Society of Primatologists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Botanical Society of America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California Botanical Society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Cooper Ornithological Society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Crustacean Society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Entomological Society of America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Helminthological Society of Washington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International Society of </a:t>
            </a:r>
            <a:r>
              <a:rPr lang="en-US" sz="1600" dirty="0" err="1">
                <a:solidFill>
                  <a:srgbClr val="000000"/>
                </a:solidFill>
              </a:rPr>
              <a:t>Protistologists</a:t>
            </a:r>
            <a:r>
              <a:rPr lang="en-US" sz="1600" dirty="0">
                <a:solidFill>
                  <a:srgbClr val="000000"/>
                </a:solidFill>
              </a:rPr>
              <a:t/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Lepidopterists' Society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Mycological Society of America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Paleontological Society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 err="1">
                <a:solidFill>
                  <a:srgbClr val="000000"/>
                </a:solidFill>
              </a:rPr>
              <a:t>Phycological</a:t>
            </a:r>
            <a:r>
              <a:rPr lang="en-US" sz="1600" dirty="0">
                <a:solidFill>
                  <a:srgbClr val="000000"/>
                </a:solidFill>
              </a:rPr>
              <a:t> Society of America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Society for Integrative &amp; Comparative Biology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Society for Study of Amphibians &amp; Reptiles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Society of </a:t>
            </a:r>
            <a:r>
              <a:rPr lang="en-US" sz="1600" dirty="0" err="1">
                <a:solidFill>
                  <a:srgbClr val="000000"/>
                </a:solidFill>
              </a:rPr>
              <a:t>Nematologists</a:t>
            </a:r>
            <a:r>
              <a:rPr lang="en-US" sz="1600" dirty="0">
                <a:solidFill>
                  <a:srgbClr val="000000"/>
                </a:solidFill>
              </a:rPr>
              <a:t/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Society of Systematic Biologists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Society of Vertebrate Paleontology</a:t>
            </a:r>
          </a:p>
        </p:txBody>
      </p:sp>
    </p:spTree>
    <p:extLst>
      <p:ext uri="{BB962C8B-B14F-4D97-AF65-F5344CB8AC3E}">
        <p14:creationId xmlns:p14="http://schemas.microsoft.com/office/powerpoint/2010/main" val="188380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267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7970"/>
            <a:ext cx="6400800" cy="1219200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University of Florida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Larry Page, Jose Fortes, Pamela </a:t>
            </a:r>
            <a:r>
              <a:rPr lang="en-US" sz="1600" dirty="0" err="1">
                <a:solidFill>
                  <a:srgbClr val="000000"/>
                </a:solidFill>
              </a:rPr>
              <a:t>Soltis</a:t>
            </a:r>
            <a:r>
              <a:rPr lang="en-US" sz="1600" dirty="0">
                <a:solidFill>
                  <a:srgbClr val="000000"/>
                </a:solidFill>
              </a:rPr>
              <a:t>, Bruce McFadden, Renato </a:t>
            </a:r>
            <a:r>
              <a:rPr lang="en-US" sz="1600" dirty="0" err="1">
                <a:solidFill>
                  <a:srgbClr val="000000"/>
                </a:solidFill>
              </a:rPr>
              <a:t>Figueiredo</a:t>
            </a:r>
            <a:r>
              <a:rPr lang="en-US" sz="1600" dirty="0">
                <a:solidFill>
                  <a:srgbClr val="000000"/>
                </a:solidFill>
              </a:rPr>
              <a:t>, Reed </a:t>
            </a:r>
            <a:r>
              <a:rPr lang="en-US" sz="1600" dirty="0" err="1">
                <a:solidFill>
                  <a:srgbClr val="000000"/>
                </a:solidFill>
              </a:rPr>
              <a:t>Beaman</a:t>
            </a:r>
            <a:r>
              <a:rPr lang="en-US" sz="1600" dirty="0">
                <a:solidFill>
                  <a:srgbClr val="000000"/>
                </a:solidFill>
              </a:rPr>
              <a:t>, Andrea </a:t>
            </a:r>
            <a:r>
              <a:rPr lang="en-US" sz="1600" dirty="0" err="1">
                <a:solidFill>
                  <a:srgbClr val="000000"/>
                </a:solidFill>
              </a:rPr>
              <a:t>Matsunaga</a:t>
            </a:r>
            <a:r>
              <a:rPr lang="en-US" sz="1600" dirty="0">
                <a:solidFill>
                  <a:srgbClr val="000000"/>
                </a:solidFill>
              </a:rPr>
              <a:t>, Alex Thompson, Matthew Collins, Jason </a:t>
            </a:r>
            <a:r>
              <a:rPr lang="en-US" sz="1600" dirty="0" err="1">
                <a:solidFill>
                  <a:srgbClr val="000000"/>
                </a:solidFill>
              </a:rPr>
              <a:t>Grabon</a:t>
            </a:r>
            <a:r>
              <a:rPr lang="en-US" sz="1600" dirty="0">
                <a:solidFill>
                  <a:srgbClr val="000000"/>
                </a:solidFill>
              </a:rPr>
              <a:t>, Shari Ellis, Kevin Love, Betty </a:t>
            </a:r>
            <a:r>
              <a:rPr lang="en-US" sz="1600" dirty="0" err="1">
                <a:solidFill>
                  <a:srgbClr val="000000"/>
                </a:solidFill>
              </a:rPr>
              <a:t>Dunkel</a:t>
            </a:r>
            <a:r>
              <a:rPr lang="en-US" sz="1600" dirty="0">
                <a:solidFill>
                  <a:srgbClr val="000000"/>
                </a:solidFill>
              </a:rPr>
              <a:t>, Kate </a:t>
            </a:r>
            <a:r>
              <a:rPr lang="en-US" sz="1600" dirty="0" err="1">
                <a:solidFill>
                  <a:srgbClr val="000000"/>
                </a:solidFill>
              </a:rPr>
              <a:t>Rachwal</a:t>
            </a:r>
            <a:r>
              <a:rPr lang="en-US" sz="1600" dirty="0">
                <a:solidFill>
                  <a:srgbClr val="000000"/>
                </a:solidFill>
              </a:rPr>
              <a:t>, Cathleen Bester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b="1" dirty="0">
                <a:solidFill>
                  <a:schemeClr val="tx2"/>
                </a:solidFill>
              </a:rPr>
              <a:t>Florida State University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Greg </a:t>
            </a:r>
            <a:r>
              <a:rPr lang="en-US" sz="1600" dirty="0" err="1">
                <a:solidFill>
                  <a:srgbClr val="000000"/>
                </a:solidFill>
              </a:rPr>
              <a:t>Riccardi</a:t>
            </a:r>
            <a:r>
              <a:rPr lang="en-US" sz="1600" dirty="0">
                <a:solidFill>
                  <a:srgbClr val="000000"/>
                </a:solidFill>
              </a:rPr>
              <a:t>, Austin Mast, Marcia </a:t>
            </a:r>
            <a:r>
              <a:rPr lang="en-US" sz="1600" dirty="0" err="1">
                <a:solidFill>
                  <a:srgbClr val="000000"/>
                </a:solidFill>
              </a:rPr>
              <a:t>Mardis</a:t>
            </a:r>
            <a:r>
              <a:rPr lang="en-US" sz="1600" dirty="0">
                <a:solidFill>
                  <a:srgbClr val="000000"/>
                </a:solidFill>
              </a:rPr>
              <a:t>, Gil Nelson, Casey McLaughlin, Deb Paul, Guillaume Jimenez</a:t>
            </a: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8200"/>
            <a:ext cx="5965135" cy="18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6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• As a result of </a:t>
            </a:r>
            <a:r>
              <a:rPr lang="en-US" dirty="0" smtClean="0">
                <a:solidFill>
                  <a:srgbClr val="000000"/>
                </a:solidFill>
              </a:rPr>
              <a:t>meetings of </a:t>
            </a:r>
            <a:r>
              <a:rPr lang="en-US" dirty="0" err="1" smtClean="0">
                <a:solidFill>
                  <a:srgbClr val="000000"/>
                </a:solidFill>
              </a:rPr>
              <a:t>CollectionsWeb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and NSF’s “Future Directions for Systematics and Biodiversity”, a common theme emerged: </a:t>
            </a:r>
            <a:r>
              <a:rPr lang="en-US" b="1" dirty="0">
                <a:solidFill>
                  <a:srgbClr val="000000"/>
                </a:solidFill>
              </a:rPr>
              <a:t>the systematics community lacks a united voice. 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• The </a:t>
            </a:r>
            <a:r>
              <a:rPr lang="en-US" b="1" dirty="0" smtClean="0">
                <a:solidFill>
                  <a:srgbClr val="000000"/>
                </a:solidFill>
              </a:rPr>
              <a:t>Ad </a:t>
            </a:r>
            <a:r>
              <a:rPr lang="en-US" b="1" dirty="0">
                <a:solidFill>
                  <a:srgbClr val="000000"/>
                </a:solidFill>
              </a:rPr>
              <a:t>Hoc AIBS Committee </a:t>
            </a:r>
            <a:r>
              <a:rPr lang="en-US" dirty="0">
                <a:solidFill>
                  <a:srgbClr val="000000"/>
                </a:solidFill>
              </a:rPr>
              <a:t>was </a:t>
            </a:r>
            <a:r>
              <a:rPr lang="en-US" dirty="0" smtClean="0">
                <a:solidFill>
                  <a:srgbClr val="000000"/>
                </a:solidFill>
              </a:rPr>
              <a:t>formed at </a:t>
            </a:r>
            <a:r>
              <a:rPr lang="en-US" dirty="0">
                <a:solidFill>
                  <a:srgbClr val="000000"/>
                </a:solidFill>
              </a:rPr>
              <a:t>the request of </a:t>
            </a:r>
            <a:r>
              <a:rPr lang="en-US" dirty="0" err="1">
                <a:solidFill>
                  <a:srgbClr val="000000"/>
                </a:solidFill>
              </a:rPr>
              <a:t>systematists</a:t>
            </a:r>
            <a:r>
              <a:rPr lang="en-US" dirty="0">
                <a:solidFill>
                  <a:srgbClr val="000000"/>
                </a:solidFill>
              </a:rPr>
              <a:t> to propose a long-term mechanism to </a:t>
            </a:r>
            <a:r>
              <a:rPr lang="en-US" dirty="0" smtClean="0">
                <a:solidFill>
                  <a:srgbClr val="000000"/>
                </a:solidFill>
              </a:rPr>
              <a:t>promote </a:t>
            </a:r>
            <a:r>
              <a:rPr lang="en-US" dirty="0">
                <a:solidFill>
                  <a:srgbClr val="000000"/>
                </a:solidFill>
              </a:rPr>
              <a:t>a shared agenda of systematic biologists. 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• C</a:t>
            </a:r>
            <a:r>
              <a:rPr lang="en-US" dirty="0" smtClean="0">
                <a:solidFill>
                  <a:srgbClr val="000000"/>
                </a:solidFill>
              </a:rPr>
              <a:t>harged </a:t>
            </a:r>
            <a:r>
              <a:rPr lang="en-US" dirty="0">
                <a:solidFill>
                  <a:srgbClr val="000000"/>
                </a:solidFill>
              </a:rPr>
              <a:t>with </a:t>
            </a:r>
            <a:r>
              <a:rPr lang="en-US" b="1" dirty="0" smtClean="0">
                <a:solidFill>
                  <a:srgbClr val="000000"/>
                </a:solidFill>
              </a:rPr>
              <a:t>assessing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if AIBS is the best organization </a:t>
            </a:r>
            <a:r>
              <a:rPr lang="en-US" dirty="0">
                <a:solidFill>
                  <a:srgbClr val="000000"/>
                </a:solidFill>
              </a:rPr>
              <a:t>to work with the biodiversity-related science community to </a:t>
            </a:r>
            <a:r>
              <a:rPr lang="en-US" dirty="0" smtClean="0">
                <a:solidFill>
                  <a:srgbClr val="000000"/>
                </a:solidFill>
              </a:rPr>
              <a:t>develop </a:t>
            </a:r>
            <a:r>
              <a:rPr lang="en-US" dirty="0">
                <a:solidFill>
                  <a:srgbClr val="000000"/>
                </a:solidFill>
              </a:rPr>
              <a:t>and advance a unified </a:t>
            </a:r>
            <a:r>
              <a:rPr lang="en-US" dirty="0" smtClean="0">
                <a:solidFill>
                  <a:srgbClr val="000000"/>
                </a:solidFill>
              </a:rPr>
              <a:t>policy.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28093"/>
            <a:ext cx="9156355" cy="136009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463" t="4847"/>
          <a:stretch>
            <a:fillRect/>
          </a:stretch>
        </p:blipFill>
        <p:spPr>
          <a:xfrm>
            <a:off x="7977432" y="93137"/>
            <a:ext cx="1217368" cy="12049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5259" y="389471"/>
            <a:ext cx="4972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C923C"/>
                </a:solidFill>
                <a:latin typeface="Franklin Gothic Medium"/>
                <a:cs typeface="Franklin Gothic Medium"/>
              </a:rPr>
              <a:t>Ad Hoc AIBS Committee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935625" y="6305034"/>
            <a:ext cx="204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Mary Liz Jameson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4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0000" y="1793439"/>
            <a:ext cx="695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/>
              <a:t>NSCA</a:t>
            </a:r>
            <a:r>
              <a:rPr lang="en-US" sz="2400" dirty="0"/>
              <a:t>:  The Natural Science Collections Alliance is a Washington, D.C.-based nonprofit association </a:t>
            </a:r>
            <a:r>
              <a:rPr lang="en-US" sz="2400" u="sng" dirty="0"/>
              <a:t>that supports natural science collections</a:t>
            </a:r>
            <a:r>
              <a:rPr lang="en-US" sz="2400" dirty="0"/>
              <a:t>, their human resources, the institutions that house them, and their research activities for the benefit of science and </a:t>
            </a:r>
            <a:r>
              <a:rPr lang="en-US" sz="2400" dirty="0" smtClean="0"/>
              <a:t>society.</a:t>
            </a:r>
          </a:p>
          <a:p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          </a:t>
            </a:r>
            <a:r>
              <a:rPr lang="en-US" sz="2400" dirty="0" smtClean="0">
                <a:solidFill>
                  <a:srgbClr val="000000"/>
                </a:solidFill>
              </a:rPr>
              <a:t> - headquartered in AIBS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 descr="NSCA log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5600" cy="148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9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87" y="1588280"/>
            <a:ext cx="2177681" cy="673223"/>
          </a:xfrm>
          <a:prstGeom prst="rect">
            <a:avLst/>
          </a:prstGeom>
        </p:spPr>
      </p:pic>
      <p:pic>
        <p:nvPicPr>
          <p:cNvPr id="34" name="Picture 3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378" y="818023"/>
            <a:ext cx="2018722" cy="3068102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118" y="3727617"/>
            <a:ext cx="3683100" cy="2465990"/>
          </a:xfrm>
          <a:prstGeom prst="rect">
            <a:avLst/>
          </a:prstGeom>
        </p:spPr>
      </p:pic>
      <p:pic>
        <p:nvPicPr>
          <p:cNvPr id="37" name="Picture 36" descr="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862" y="597932"/>
            <a:ext cx="1899786" cy="288709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836978" y="196334"/>
            <a:ext cx="14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24761" y="304800"/>
            <a:ext cx="1569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40" name="Picture 39" descr="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978" y="3485023"/>
            <a:ext cx="1887783" cy="28520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889000"/>
            <a:ext cx="1565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ADBC 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876" y="3779786"/>
            <a:ext cx="1310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AIBS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070100" y="4085356"/>
            <a:ext cx="21138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008000"/>
                </a:solidFill>
              </a:rPr>
              <a:t>One Voice</a:t>
            </a:r>
            <a:endParaRPr lang="en-US" sz="3200" b="1" i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2451100"/>
            <a:ext cx="1543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NSCA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9901" y="3098725"/>
            <a:ext cx="2834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125B80"/>
                </a:solidFill>
              </a:rPr>
              <a:t>Collection Support</a:t>
            </a:r>
            <a:endParaRPr lang="en-US" sz="2400" b="1" i="1" dirty="0">
              <a:solidFill>
                <a:srgbClr val="125B8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5227" y="5071031"/>
            <a:ext cx="1492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USGS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42427" y="5348030"/>
            <a:ext cx="1720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BISON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7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411207"/>
            <a:ext cx="2819400" cy="4284993"/>
          </a:xfrm>
          <a:prstGeom prst="rect">
            <a:avLst/>
          </a:prstGeom>
        </p:spPr>
      </p:pic>
      <p:pic>
        <p:nvPicPr>
          <p:cNvPr id="11" name="Picture 10" descr="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5800"/>
            <a:ext cx="1996017" cy="3124200"/>
          </a:xfrm>
          <a:prstGeom prst="rect">
            <a:avLst/>
          </a:prstGeom>
        </p:spPr>
      </p:pic>
      <p:pic>
        <p:nvPicPr>
          <p:cNvPr id="12" name="Picture 11" descr="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7312902" cy="4419600"/>
          </a:xfrm>
          <a:prstGeom prst="rect">
            <a:avLst/>
          </a:prstGeom>
        </p:spPr>
      </p:pic>
      <p:pic>
        <p:nvPicPr>
          <p:cNvPr id="15" name="Picture 14" descr="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99" y="1065540"/>
            <a:ext cx="3808396" cy="57924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38400" y="3048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BIODIVERSITY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8" name="Picture 17" descr="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62" y="2819400"/>
            <a:ext cx="2590800" cy="1860518"/>
          </a:xfrm>
          <a:prstGeom prst="rect">
            <a:avLst/>
          </a:prstGeom>
        </p:spPr>
      </p:pic>
      <p:pic>
        <p:nvPicPr>
          <p:cNvPr id="23" name="Picture 22" descr="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6201"/>
            <a:ext cx="2180100" cy="2971800"/>
          </a:xfrm>
          <a:prstGeom prst="rect">
            <a:avLst/>
          </a:prstGeom>
        </p:spPr>
      </p:pic>
      <p:pic>
        <p:nvPicPr>
          <p:cNvPr id="25" name="Picture 24" descr="1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46400"/>
            <a:ext cx="2590800" cy="2133600"/>
          </a:xfrm>
          <a:prstGeom prst="rect">
            <a:avLst/>
          </a:prstGeom>
        </p:spPr>
      </p:pic>
      <p:pic>
        <p:nvPicPr>
          <p:cNvPr id="2" name="Picture 1" descr="dFHL_05908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55" y="5062352"/>
            <a:ext cx="2711076" cy="1795648"/>
          </a:xfrm>
          <a:prstGeom prst="rect">
            <a:avLst/>
          </a:prstGeom>
        </p:spPr>
      </p:pic>
      <p:pic>
        <p:nvPicPr>
          <p:cNvPr id="3" name="Picture 2" descr="dFHL_06402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899"/>
            <a:ext cx="1828800" cy="1211283"/>
          </a:xfrm>
          <a:prstGeom prst="rect">
            <a:avLst/>
          </a:prstGeom>
        </p:spPr>
      </p:pic>
      <p:pic>
        <p:nvPicPr>
          <p:cNvPr id="8" name="Picture 7" descr="Clinostomus.cropp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78321"/>
            <a:ext cx="2298700" cy="1467503"/>
          </a:xfrm>
          <a:prstGeom prst="rect">
            <a:avLst/>
          </a:prstGeom>
        </p:spPr>
      </p:pic>
      <p:pic>
        <p:nvPicPr>
          <p:cNvPr id="19" name="Picture 18" descr="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4600" y="4033229"/>
            <a:ext cx="1676400" cy="2532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1000" y="6122658"/>
            <a:ext cx="218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Photos: M. Jeffords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&amp; </a:t>
            </a:r>
            <a:r>
              <a:rPr lang="en-US" dirty="0">
                <a:solidFill>
                  <a:schemeClr val="bg1"/>
                </a:solidFill>
              </a:rPr>
              <a:t>G. </a:t>
            </a:r>
            <a:r>
              <a:rPr lang="en-US" dirty="0" err="1">
                <a:solidFill>
                  <a:schemeClr val="bg1"/>
                </a:solidFill>
              </a:rPr>
              <a:t>Paulay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2243" y="1443573"/>
            <a:ext cx="5171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Thank you, and let’s get to 2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nd</a:t>
            </a:r>
            <a:r>
              <a:rPr lang="en-US" sz="2400" b="1" dirty="0" smtClean="0">
                <a:solidFill>
                  <a:schemeClr val="bg1"/>
                </a:solidFill>
              </a:rPr>
              <a:t> base!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ADBC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199" y="1066800"/>
            <a:ext cx="8398933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The enormous amount of information in biological collections is inaccessible to most potential users.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 smtClean="0"/>
          </a:p>
          <a:p>
            <a:endParaRPr lang="en-US" sz="1000" dirty="0" smtClean="0"/>
          </a:p>
          <a:p>
            <a:pPr marL="0" indent="0">
              <a:buFont typeface="Arial" pitchFamily="34" charset="0"/>
              <a:buNone/>
            </a:pPr>
            <a:r>
              <a:rPr lang="en-US" sz="2000" dirty="0" smtClean="0"/>
              <a:t>        The goal of </a:t>
            </a:r>
            <a:r>
              <a:rPr lang="en-US" sz="2000" b="1" i="1" dirty="0" smtClean="0">
                <a:solidFill>
                  <a:srgbClr val="FF0000"/>
                </a:solidFill>
              </a:rPr>
              <a:t>ADBC</a:t>
            </a:r>
            <a:r>
              <a:rPr lang="en-US" sz="2000" b="1" i="1" dirty="0" smtClean="0"/>
              <a:t> is to remove this inaccessibility </a:t>
            </a:r>
            <a:r>
              <a:rPr lang="en-US" sz="2000" dirty="0" smtClean="0"/>
              <a:t>by putting            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information online so that researchers, educators, students, 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environmentalists, and policymakers will have access.  </a:t>
            </a:r>
          </a:p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943600"/>
            <a:ext cx="2558681" cy="7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9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NMap_power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1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9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914400"/>
            <a:ext cx="38745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tx2"/>
                </a:solidFill>
              </a:rPr>
              <a:t>Mission of </a:t>
            </a:r>
            <a:r>
              <a:rPr lang="en-US" sz="3200" b="1" i="1" dirty="0" err="1" smtClean="0">
                <a:solidFill>
                  <a:schemeClr val="tx2"/>
                </a:solidFill>
              </a:rPr>
              <a:t>iDigBio</a:t>
            </a:r>
            <a:r>
              <a:rPr lang="en-US" sz="3200" b="1" i="1" dirty="0" smtClean="0">
                <a:solidFill>
                  <a:schemeClr val="tx2"/>
                </a:solidFill>
              </a:rPr>
              <a:t>:</a:t>
            </a:r>
            <a:endParaRPr lang="en-US" sz="3200" b="1" i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8767" y="2511233"/>
            <a:ext cx="8458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make ADBC a success.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1" y="914400"/>
            <a:ext cx="8128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tx2"/>
                </a:solidFill>
              </a:rPr>
              <a:t>Vision of </a:t>
            </a:r>
            <a:r>
              <a:rPr lang="en-US" sz="3200" b="1" i="1" dirty="0" err="1" smtClean="0">
                <a:solidFill>
                  <a:schemeClr val="tx2"/>
                </a:solidFill>
              </a:rPr>
              <a:t>iDigBio</a:t>
            </a:r>
            <a:r>
              <a:rPr lang="en-US" sz="3200" b="1" i="1" dirty="0" smtClean="0">
                <a:solidFill>
                  <a:schemeClr val="tx2"/>
                </a:solidFill>
              </a:rPr>
              <a:t>:  Two Primary Outcomes</a:t>
            </a:r>
            <a:endParaRPr lang="en-US" sz="3200" b="1" i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2104833"/>
            <a:ext cx="84582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iDigBio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 the primary source for information from biological collections  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information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biological collections reaches 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users as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seamlessly and as usefully as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possible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	     value of biological collections is understood and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appreciated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sp>
        <p:nvSpPr>
          <p:cNvPr id="8" name="Curved Right Arrow 7"/>
          <p:cNvSpPr/>
          <p:nvPr/>
        </p:nvSpPr>
        <p:spPr>
          <a:xfrm>
            <a:off x="1062573" y="4686301"/>
            <a:ext cx="381000" cy="406400"/>
          </a:xfrm>
          <a:prstGeom prst="curvedRightArrow">
            <a:avLst>
              <a:gd name="adj1" fmla="val 25000"/>
              <a:gd name="adj2" fmla="val 50000"/>
              <a:gd name="adj3" fmla="val 2844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>
            <a:off x="1062573" y="3352801"/>
            <a:ext cx="381000" cy="406400"/>
          </a:xfrm>
          <a:prstGeom prst="curvedRightArrow">
            <a:avLst>
              <a:gd name="adj1" fmla="val 25000"/>
              <a:gd name="adj2" fmla="val 50000"/>
              <a:gd name="adj3" fmla="val 2844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1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1" y="914400"/>
            <a:ext cx="8128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tx2"/>
                </a:solidFill>
              </a:rPr>
              <a:t>Vision of </a:t>
            </a:r>
            <a:r>
              <a:rPr lang="en-US" sz="3200" b="1" i="1" dirty="0" err="1" smtClean="0">
                <a:solidFill>
                  <a:schemeClr val="tx2"/>
                </a:solidFill>
              </a:rPr>
              <a:t>iDigBio</a:t>
            </a:r>
            <a:r>
              <a:rPr lang="en-US" sz="3200" b="1" i="1" dirty="0" smtClean="0">
                <a:solidFill>
                  <a:schemeClr val="tx2"/>
                </a:solidFill>
              </a:rPr>
              <a:t>:  Two Primary Outcomes</a:t>
            </a:r>
            <a:endParaRPr lang="en-US" sz="3200" b="1" i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799" y="2371533"/>
            <a:ext cx="80602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2. 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iDigBio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 the source for information on standards and best practices for digitization of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biological collections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     and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digitization becomes routine in all institutions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with biological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collections</a:t>
            </a: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sp>
        <p:nvSpPr>
          <p:cNvPr id="6" name="Curved Right Arrow 5"/>
          <p:cNvSpPr/>
          <p:nvPr/>
        </p:nvSpPr>
        <p:spPr>
          <a:xfrm>
            <a:off x="973673" y="3606801"/>
            <a:ext cx="381000" cy="406400"/>
          </a:xfrm>
          <a:prstGeom prst="curvedRightArrow">
            <a:avLst>
              <a:gd name="adj1" fmla="val 25000"/>
              <a:gd name="adj2" fmla="val 50000"/>
              <a:gd name="adj3" fmla="val 2844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2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1" y="914400"/>
            <a:ext cx="55969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tx2"/>
                </a:solidFill>
              </a:rPr>
              <a:t>How do we accomplish that?</a:t>
            </a:r>
            <a:endParaRPr lang="en-US" sz="3200" b="1" i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799" y="2371533"/>
            <a:ext cx="80602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This meeting will get us started</a:t>
            </a:r>
          </a:p>
          <a:p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	</a:t>
            </a:r>
            <a:r>
              <a:rPr lang="en-US" sz="2400" b="1" dirty="0" smtClean="0">
                <a:solidFill>
                  <a:schemeClr val="tx2"/>
                </a:solidFill>
              </a:rPr>
              <a:t>- TCNs and the HUB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	</a:t>
            </a:r>
            <a:r>
              <a:rPr lang="en-US" sz="2400" b="1" dirty="0" smtClean="0">
                <a:solidFill>
                  <a:schemeClr val="tx2"/>
                </a:solidFill>
              </a:rPr>
              <a:t>- collections-oriented biologists and IT experts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	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   identify our priorities (individually and 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collectively), the problems, and the solutions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9" y="6061384"/>
            <a:ext cx="2177681" cy="673223"/>
          </a:xfrm>
          <a:prstGeom prst="rect">
            <a:avLst/>
          </a:prstGeom>
        </p:spPr>
      </p:pic>
      <p:sp>
        <p:nvSpPr>
          <p:cNvPr id="6" name="Curved Right Arrow 5"/>
          <p:cNvSpPr/>
          <p:nvPr/>
        </p:nvSpPr>
        <p:spPr>
          <a:xfrm>
            <a:off x="893246" y="4089401"/>
            <a:ext cx="381000" cy="406400"/>
          </a:xfrm>
          <a:prstGeom prst="curvedRightArrow">
            <a:avLst>
              <a:gd name="adj1" fmla="val 25000"/>
              <a:gd name="adj2" fmla="val 50000"/>
              <a:gd name="adj3" fmla="val 2844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1304</TotalTime>
  <Words>788</Words>
  <Application>Microsoft Macintosh PowerPoint</Application>
  <PresentationFormat>On-screen Show (4:3)</PresentationFormat>
  <Paragraphs>240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Executive</vt:lpstr>
      <vt:lpstr>    the hub for  </vt:lpstr>
      <vt:lpstr>University of Florida &amp; Florida State University   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M. Page</dc:creator>
  <cp:lastModifiedBy>Larry M. Page</cp:lastModifiedBy>
  <cp:revision>153</cp:revision>
  <dcterms:created xsi:type="dcterms:W3CDTF">2011-11-24T14:30:25Z</dcterms:created>
  <dcterms:modified xsi:type="dcterms:W3CDTF">2011-11-30T11:22:23Z</dcterms:modified>
</cp:coreProperties>
</file>