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61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38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1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346610"/>
            <a:ext cx="9525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30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6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2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2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4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465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9C58CE-906B-4A41-BEFF-04048EE6994E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11/30/2011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DDA4BC-5DE9-48F4-9325-93558579CA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0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oog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.com/" TargetMode="External"/><Relationship Id="rId2" Type="http://schemas.openxmlformats.org/officeDocument/2006/relationships/hyperlink" Target="/home/griccardi/presentation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rphbank.net/NNN" TargetMode="External"/><Relationship Id="rId4" Type="http://schemas.openxmlformats.org/officeDocument/2006/relationships/hyperlink" Target="http://www.morphbank.net/70288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orphbank.net/7028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Relying on GUIDs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Today!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6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Identifying Specimens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identifier is a </a:t>
            </a:r>
            <a:r>
              <a:rPr lang="en-US" dirty="0" smtClean="0"/>
              <a:t>string that refers to an object</a:t>
            </a:r>
          </a:p>
          <a:p>
            <a:pPr lvl="1"/>
            <a:r>
              <a:rPr lang="en-US" dirty="0" smtClean="0"/>
              <a:t>“Jim Smith”</a:t>
            </a:r>
            <a:endParaRPr lang="en-US" dirty="0" smtClean="0"/>
          </a:p>
          <a:p>
            <a:pPr lvl="1"/>
            <a:r>
              <a:rPr lang="en-US" dirty="0" smtClean="0"/>
              <a:t>Specimen catalog plus number:  </a:t>
            </a:r>
            <a:r>
              <a:rPr lang="en-US" dirty="0"/>
              <a:t>“BPBM 37615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Publication </a:t>
            </a:r>
            <a:r>
              <a:rPr lang="en-US" dirty="0"/>
              <a:t>by a citation </a:t>
            </a:r>
            <a:r>
              <a:rPr lang="en-US" dirty="0" smtClean="0"/>
              <a:t>“</a:t>
            </a:r>
            <a:r>
              <a:rPr lang="en-US" dirty="0"/>
              <a:t>Baldwin &amp; Smith, 1998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These </a:t>
            </a:r>
            <a:r>
              <a:rPr lang="en-US" dirty="0"/>
              <a:t>identifiers </a:t>
            </a:r>
            <a:r>
              <a:rPr lang="en-US" dirty="0" smtClean="0"/>
              <a:t>are </a:t>
            </a:r>
            <a:r>
              <a:rPr lang="en-US" dirty="0" smtClean="0"/>
              <a:t>not unique</a:t>
            </a:r>
            <a:r>
              <a:rPr lang="en-US" dirty="0" smtClean="0"/>
              <a:t>, </a:t>
            </a:r>
            <a:r>
              <a:rPr lang="en-US" dirty="0" smtClean="0"/>
              <a:t>even in </a:t>
            </a:r>
            <a:r>
              <a:rPr lang="en-US" dirty="0" smtClean="0"/>
              <a:t>context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two specimens with the </a:t>
            </a:r>
            <a:r>
              <a:rPr lang="en-US" dirty="0" smtClean="0"/>
              <a:t>catalog </a:t>
            </a:r>
            <a:r>
              <a:rPr lang="en-US" dirty="0"/>
              <a:t>number “BPBM 37615” (one is a fish, the other a </a:t>
            </a:r>
            <a:r>
              <a:rPr lang="en-US" dirty="0" smtClean="0"/>
              <a:t>mollusk)</a:t>
            </a:r>
          </a:p>
          <a:p>
            <a:r>
              <a:rPr lang="en-US" dirty="0" smtClean="0"/>
              <a:t>Guaranteeing uniqueness by probability</a:t>
            </a:r>
          </a:p>
          <a:p>
            <a:pPr lvl="1"/>
            <a:r>
              <a:rPr lang="en-US" dirty="0"/>
              <a:t>A universally unique identifier (UUID) is an identifier standard used in software construction, standardized by the Open Software Foundation (OSF) </a:t>
            </a:r>
            <a:endParaRPr lang="en-US" dirty="0" smtClean="0"/>
          </a:p>
          <a:p>
            <a:pPr lvl="1"/>
            <a:r>
              <a:rPr lang="en-US" dirty="0" smtClean="0"/>
              <a:t>Example:  </a:t>
            </a:r>
            <a:r>
              <a:rPr lang="en-US" dirty="0"/>
              <a:t>550e8400-e29b-41d4-a716-446655440000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://docs.google.com/document/d/1J1G7YwuvgzaU-X0LHGTHFKtYeneD6IK1IGxvUp0tkeA/edit</a:t>
            </a:r>
            <a:endParaRPr lang="en-US" dirty="0" smtClean="0"/>
          </a:p>
          <a:p>
            <a:r>
              <a:rPr lang="en-US" dirty="0" smtClean="0"/>
              <a:t>Guaranteeing uniqueness by relying on (inter)national standards</a:t>
            </a:r>
          </a:p>
          <a:p>
            <a:pPr lvl="1"/>
            <a:r>
              <a:rPr lang="en-US" dirty="0" smtClean="0"/>
              <a:t>ISBN</a:t>
            </a:r>
            <a:r>
              <a:rPr lang="en-US" dirty="0"/>
              <a:t> </a:t>
            </a:r>
            <a:r>
              <a:rPr lang="en-US" dirty="0" smtClean="0"/>
              <a:t>number: “</a:t>
            </a:r>
            <a:r>
              <a:rPr lang="en-US" dirty="0" smtClean="0"/>
              <a:t>0-486-27557-4”</a:t>
            </a:r>
          </a:p>
          <a:p>
            <a:pPr lvl="1"/>
            <a:r>
              <a:rPr lang="en-US" dirty="0" smtClean="0"/>
              <a:t>Domain name in http: </a:t>
            </a:r>
            <a:r>
              <a:rPr lang="en-US" dirty="0" smtClean="0">
                <a:hlinkClick r:id="rId2"/>
              </a:rPr>
              <a:t>http://google.com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2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of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Uniqueness, </a:t>
            </a:r>
          </a:p>
          <a:p>
            <a:pPr lvl="1"/>
            <a:r>
              <a:rPr lang="en-US" dirty="0"/>
              <a:t>No 2 different objects have same identifier</a:t>
            </a:r>
          </a:p>
          <a:p>
            <a:pPr lvl="1"/>
            <a:r>
              <a:rPr lang="en-US" dirty="0"/>
              <a:t>If 2 identifiers are the same, they refer to the same object</a:t>
            </a:r>
          </a:p>
          <a:p>
            <a:pPr lvl="1"/>
            <a:r>
              <a:rPr lang="en-US" dirty="0"/>
              <a:t>An object may have many identifiers</a:t>
            </a:r>
          </a:p>
          <a:p>
            <a:r>
              <a:rPr lang="en-US" dirty="0" smtClean="0"/>
              <a:t>Persistence</a:t>
            </a:r>
            <a:endParaRPr lang="en-US" dirty="0"/>
          </a:p>
          <a:p>
            <a:pPr lvl="1"/>
            <a:r>
              <a:rPr lang="en-US" dirty="0"/>
              <a:t>An identifier refers to a single object</a:t>
            </a:r>
          </a:p>
          <a:p>
            <a:pPr lvl="1"/>
            <a:r>
              <a:rPr lang="en-US" dirty="0"/>
              <a:t>Once assigned to one </a:t>
            </a:r>
            <a:r>
              <a:rPr lang="en-US" dirty="0" smtClean="0"/>
              <a:t>object</a:t>
            </a:r>
            <a:r>
              <a:rPr lang="en-US" dirty="0"/>
              <a:t>, it is never assigned to a different </a:t>
            </a:r>
            <a:r>
              <a:rPr lang="en-US" dirty="0" smtClean="0"/>
              <a:t>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 says u</a:t>
            </a:r>
            <a:r>
              <a:rPr lang="en-US" dirty="0" smtClean="0"/>
              <a:t>se an HTTP URI as an identifier</a:t>
            </a:r>
          </a:p>
          <a:p>
            <a:r>
              <a:rPr lang="en-US" dirty="0" smtClean="0"/>
              <a:t>What is a URI?</a:t>
            </a:r>
          </a:p>
          <a:p>
            <a:pPr lvl="1"/>
            <a:r>
              <a:rPr lang="en-US" dirty="0" smtClean="0"/>
              <a:t>A string of the form </a:t>
            </a:r>
            <a:r>
              <a:rPr lang="en-US" b="1" dirty="0" smtClean="0"/>
              <a:t>URI-scheme : scheme-specific part</a:t>
            </a:r>
          </a:p>
          <a:p>
            <a:pPr lvl="1"/>
            <a:r>
              <a:rPr lang="en-US" dirty="0" smtClean="0"/>
              <a:t>urn:isbn:0-486-27557-4</a:t>
            </a:r>
          </a:p>
          <a:p>
            <a:pPr lvl="1"/>
            <a:r>
              <a:rPr lang="en-US" dirty="0" smtClean="0">
                <a:hlinkClick r:id="rId2"/>
              </a:rPr>
              <a:t>file:///home/griccardi/presentation.ppt</a:t>
            </a:r>
            <a:endParaRPr lang="en-US" dirty="0" smtClean="0"/>
          </a:p>
          <a:p>
            <a:pPr lvl="1"/>
            <a:r>
              <a:rPr lang="en-US" dirty="0"/>
              <a:t>urn:lsid:example.com:researcher:alice123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http://google.com/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http://www.morphbank.net/702887</a:t>
            </a:r>
            <a:r>
              <a:rPr lang="en-US" dirty="0" smtClean="0"/>
              <a:t> </a:t>
            </a:r>
          </a:p>
          <a:p>
            <a:r>
              <a:rPr lang="en-US" dirty="0" smtClean="0"/>
              <a:t>Create a template</a:t>
            </a:r>
          </a:p>
          <a:p>
            <a:pPr lvl="1"/>
            <a:r>
              <a:rPr lang="en-US" dirty="0" smtClean="0">
                <a:hlinkClick r:id="rId5"/>
              </a:rPr>
              <a:t>http://www.morphbank.net/NNN</a:t>
            </a:r>
            <a:endParaRPr lang="en-US" dirty="0" smtClean="0"/>
          </a:p>
          <a:p>
            <a:pPr lvl="2"/>
            <a:r>
              <a:rPr lang="en-US" dirty="0" smtClean="0"/>
              <a:t>NNN is the database primary key</a:t>
            </a:r>
          </a:p>
          <a:p>
            <a:pPr lvl="1"/>
            <a:r>
              <a:rPr lang="en-US" dirty="0" smtClean="0"/>
              <a:t>http://invertnet.org/CCC/NNN</a:t>
            </a:r>
          </a:p>
          <a:p>
            <a:pPr lvl="2"/>
            <a:r>
              <a:rPr lang="en-US" dirty="0" smtClean="0"/>
              <a:t>CCC is a collection id</a:t>
            </a:r>
          </a:p>
          <a:p>
            <a:pPr lvl="2"/>
            <a:r>
              <a:rPr lang="en-US" dirty="0" smtClean="0"/>
              <a:t>NNN is a specimen id in the collection</a:t>
            </a:r>
          </a:p>
          <a:p>
            <a:r>
              <a:rPr lang="en-US" dirty="0" smtClean="0"/>
              <a:t>Whatever you choose will work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URLs?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strings</a:t>
            </a:r>
          </a:p>
          <a:p>
            <a:r>
              <a:rPr lang="en-US" dirty="0" smtClean="0"/>
              <a:t>DNS works</a:t>
            </a:r>
          </a:p>
          <a:p>
            <a:pPr lvl="1"/>
            <a:r>
              <a:rPr lang="en-US" dirty="0" smtClean="0"/>
              <a:t>Can be made reliably unique</a:t>
            </a:r>
          </a:p>
          <a:p>
            <a:r>
              <a:rPr lang="en-US" dirty="0" smtClean="0"/>
              <a:t>Using a local identifier enables database connection</a:t>
            </a:r>
          </a:p>
          <a:p>
            <a:pPr lvl="1"/>
            <a:r>
              <a:rPr lang="en-US" dirty="0"/>
              <a:t>http://www.morphbank.net/702887 </a:t>
            </a:r>
            <a:r>
              <a:rPr lang="en-US" dirty="0" smtClean="0"/>
              <a:t> includes a database key</a:t>
            </a:r>
          </a:p>
          <a:p>
            <a:r>
              <a:rPr lang="en-US" dirty="0" smtClean="0"/>
              <a:t>Http </a:t>
            </a:r>
            <a:r>
              <a:rPr lang="en-US" dirty="0"/>
              <a:t>protocol </a:t>
            </a:r>
            <a:r>
              <a:rPr lang="en-US" dirty="0" smtClean="0"/>
              <a:t>works</a:t>
            </a:r>
          </a:p>
          <a:p>
            <a:pPr lvl="1"/>
            <a:r>
              <a:rPr lang="en-US" dirty="0" smtClean="0"/>
              <a:t>URL might be resolved by a web service</a:t>
            </a:r>
          </a:p>
          <a:p>
            <a:pPr lvl="1"/>
            <a:r>
              <a:rPr lang="en-US" dirty="0" smtClean="0"/>
              <a:t>Paste into address field and hit enter</a:t>
            </a:r>
          </a:p>
          <a:p>
            <a:pPr lvl="1"/>
            <a:r>
              <a:rPr lang="en-US" dirty="0" smtClean="0"/>
              <a:t>Web page appears</a:t>
            </a:r>
          </a:p>
          <a:p>
            <a:r>
              <a:rPr lang="en-US" dirty="0" smtClean="0"/>
              <a:t>A URL might be linked-data enabled</a:t>
            </a:r>
          </a:p>
          <a:p>
            <a:pPr lvl="1"/>
            <a:r>
              <a:rPr lang="en-US" dirty="0" smtClean="0"/>
              <a:t>Request using </a:t>
            </a:r>
            <a:r>
              <a:rPr lang="en-US" dirty="0"/>
              <a:t>HTTP ‘Accept: </a:t>
            </a:r>
            <a:r>
              <a:rPr lang="en-US" dirty="0" smtClean="0"/>
              <a:t>application/</a:t>
            </a:r>
            <a:r>
              <a:rPr lang="en-US" dirty="0" err="1" smtClean="0"/>
              <a:t>rdf+xml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Receive an RDF document that describes the identified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DNS breaks</a:t>
            </a:r>
            <a:r>
              <a:rPr lang="en-US" dirty="0" smtClean="0"/>
              <a:t>?</a:t>
            </a:r>
          </a:p>
          <a:p>
            <a:r>
              <a:rPr lang="en-US" dirty="0" smtClean="0"/>
              <a:t>Organization looses funding, removes web support, looses domain name</a:t>
            </a:r>
          </a:p>
          <a:p>
            <a:pPr lvl="1"/>
            <a:r>
              <a:rPr lang="en-US" dirty="0" smtClean="0"/>
              <a:t>Identifier is still unique (by probability)</a:t>
            </a:r>
          </a:p>
          <a:p>
            <a:pPr lvl="1"/>
            <a:r>
              <a:rPr lang="en-US" dirty="0" smtClean="0"/>
              <a:t>URL will not resolve properly</a:t>
            </a:r>
          </a:p>
          <a:p>
            <a:pPr lvl="1"/>
            <a:r>
              <a:rPr lang="en-US" dirty="0" smtClean="0"/>
              <a:t>Domain name is lost and gets reused</a:t>
            </a:r>
          </a:p>
          <a:p>
            <a:r>
              <a:rPr lang="en-US" dirty="0" smtClean="0"/>
              <a:t>What if an object has many identifiers?</a:t>
            </a:r>
          </a:p>
          <a:p>
            <a:pPr lvl="1"/>
            <a:r>
              <a:rPr lang="en-US" dirty="0" smtClean="0"/>
              <a:t>Need vocabulary to represent connections</a:t>
            </a:r>
          </a:p>
          <a:p>
            <a:pPr lvl="1"/>
            <a:r>
              <a:rPr lang="en-US" dirty="0" smtClean="0"/>
              <a:t>Need resolution technologies</a:t>
            </a:r>
          </a:p>
          <a:p>
            <a:r>
              <a:rPr lang="en-US" dirty="0" smtClean="0"/>
              <a:t>What does an identifier identify?</a:t>
            </a:r>
          </a:p>
          <a:p>
            <a:pPr lvl="1"/>
            <a:r>
              <a:rPr lang="en-US" dirty="0" smtClean="0"/>
              <a:t>Physical specimen, image file, digital  metadata record</a:t>
            </a:r>
          </a:p>
          <a:p>
            <a:r>
              <a:rPr lang="en-US" dirty="0" smtClean="0"/>
              <a:t>What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7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Actionable</a:t>
            </a:r>
            <a:r>
              <a:rPr lang="en-US" dirty="0" smtClean="0"/>
              <a:t> is the property that an identifier may be used to retrieve information about the object</a:t>
            </a:r>
          </a:p>
          <a:p>
            <a:r>
              <a:rPr lang="en-US" dirty="0" smtClean="0"/>
              <a:t>Suggestion: use HTTP URIs for identification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>
                <a:hlinkClick r:id="rId2"/>
              </a:rPr>
              <a:t>www.morphbank.net/702887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Embed link in text using identifier</a:t>
            </a:r>
          </a:p>
          <a:p>
            <a:pPr lvl="2"/>
            <a:r>
              <a:rPr lang="en-US" dirty="0" smtClean="0"/>
              <a:t>“…A </a:t>
            </a:r>
            <a:r>
              <a:rPr lang="en-US" dirty="0" err="1" smtClean="0">
                <a:hlinkClick r:id="rId2"/>
              </a:rPr>
              <a:t>Kapala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floridana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found in Marion County, Florida.”</a:t>
            </a:r>
          </a:p>
          <a:p>
            <a:r>
              <a:rPr lang="en-US" dirty="0" smtClean="0"/>
              <a:t>Connecting identifiers to information</a:t>
            </a:r>
          </a:p>
          <a:p>
            <a:pPr lvl="1"/>
            <a:r>
              <a:rPr lang="en-US" dirty="0" smtClean="0"/>
              <a:t>Linked Data uses URIs to fetch information in RDF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rdf:Description</a:t>
            </a:r>
            <a:r>
              <a:rPr lang="en-US" dirty="0"/>
              <a:t> </a:t>
            </a:r>
            <a:r>
              <a:rPr lang="en-US" dirty="0" err="1"/>
              <a:t>rdf:about</a:t>
            </a:r>
            <a:r>
              <a:rPr lang="en-US" dirty="0"/>
              <a:t>="http://www.morphbank.net/702887</a:t>
            </a:r>
            <a:r>
              <a:rPr lang="en-US" dirty="0" smtClean="0"/>
              <a:t>"&gt;</a:t>
            </a:r>
            <a:br>
              <a:rPr lang="en-US" dirty="0" smtClean="0"/>
            </a:br>
            <a:r>
              <a:rPr lang="en-US" dirty="0" smtClean="0"/>
              <a:t>	&lt;</a:t>
            </a:r>
            <a:r>
              <a:rPr lang="en-US" dirty="0"/>
              <a:t>darwin:LifeStage&gt;adult&lt;/</a:t>
            </a:r>
            <a:r>
              <a:rPr lang="en-US" dirty="0" err="1"/>
              <a:t>darwin:LifeStage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&lt;</a:t>
            </a:r>
            <a:r>
              <a:rPr lang="en-US" dirty="0"/>
              <a:t>darwin:Collector&gt;J. </a:t>
            </a:r>
            <a:r>
              <a:rPr lang="en-US" dirty="0" err="1"/>
              <a:t>Heraty</a:t>
            </a:r>
            <a:r>
              <a:rPr lang="en-US" dirty="0"/>
              <a:t>&lt;/</a:t>
            </a:r>
            <a:r>
              <a:rPr lang="en-US" dirty="0" err="1"/>
              <a:t>darwin:Collector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&lt;</a:t>
            </a:r>
            <a:r>
              <a:rPr lang="en-US" dirty="0" err="1" smtClean="0"/>
              <a:t>darwin:order</a:t>
            </a:r>
            <a:r>
              <a:rPr lang="en-US" dirty="0" smtClean="0"/>
              <a:t>&gt;Hymenoptera</a:t>
            </a:r>
            <a:r>
              <a:rPr lang="en-US" dirty="0"/>
              <a:t>&lt;/darwin:order&gt;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s-ES" dirty="0" smtClean="0"/>
              <a:t>&lt;</a:t>
            </a:r>
            <a:r>
              <a:rPr lang="es-ES" dirty="0" err="1" smtClean="0"/>
              <a:t>darwin:DecimalLongitude</a:t>
            </a:r>
            <a:r>
              <a:rPr lang="es-ES" dirty="0" smtClean="0"/>
              <a:t>&gt;-</a:t>
            </a:r>
            <a:r>
              <a:rPr lang="es-ES" dirty="0"/>
              <a:t>81.726&lt;/darwin:DecimalLongitude&gt;</a:t>
            </a:r>
            <a:endParaRPr lang="en-US" dirty="0" smtClean="0"/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Identification of physical objects and digital objects</a:t>
            </a:r>
          </a:p>
          <a:p>
            <a:pPr lvl="1"/>
            <a:r>
              <a:rPr lang="en-US" dirty="0" smtClean="0"/>
              <a:t>Proliferation of identifiers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Actionable Identifiers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905000"/>
            <a:ext cx="8572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62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2F5897"/>
      </a:hlink>
      <a:folHlink>
        <a:srgbClr val="2F5897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463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Relying on GUIDs</vt:lpstr>
      <vt:lpstr>Identifying Specimens</vt:lpstr>
      <vt:lpstr>Persistence of Identification</vt:lpstr>
      <vt:lpstr>Create Identifiers</vt:lpstr>
      <vt:lpstr>Why URLs?</vt:lpstr>
      <vt:lpstr>Scary Issues</vt:lpstr>
      <vt:lpstr>Actionable Identifiers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Relying on GUIDs</dc:title>
  <dc:creator>riccardi</dc:creator>
  <cp:lastModifiedBy>riccardi</cp:lastModifiedBy>
  <cp:revision>5</cp:revision>
  <dcterms:created xsi:type="dcterms:W3CDTF">2011-12-01T18:04:24Z</dcterms:created>
  <dcterms:modified xsi:type="dcterms:W3CDTF">2011-12-01T19:04:18Z</dcterms:modified>
</cp:coreProperties>
</file>