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0" r:id="rId5"/>
    <p:sldId id="261" r:id="rId6"/>
    <p:sldId id="259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84" y="-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C58CE-906B-4A41-BEFF-04048EE6994E}" type="datetimeFigureOut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11/30/2011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DDA4BC-5DE9-48F4-9325-93558579CA14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238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C58CE-906B-4A41-BEFF-04048EE6994E}" type="datetimeFigureOut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11/30/2011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A4BC-5DE9-48F4-9325-93558579CA14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219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C58CE-906B-4A41-BEFF-04048EE6994E}" type="datetimeFigureOut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11/30/2011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A4BC-5DE9-48F4-9325-93558579CA14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58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C58CE-906B-4A41-BEFF-04048EE6994E}" type="datetimeFigureOut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11/30/2011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A4BC-5DE9-48F4-9325-93558579CA14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6346610"/>
            <a:ext cx="952500" cy="29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1304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C58CE-906B-4A41-BEFF-04048EE6994E}" type="datetimeFigureOut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11/30/2011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A4BC-5DE9-48F4-9325-93558579CA14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869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C58CE-906B-4A41-BEFF-04048EE6994E}" type="datetimeFigureOut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11/30/2011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A4BC-5DE9-48F4-9325-93558579CA14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925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C58CE-906B-4A41-BEFF-04048EE6994E}" type="datetimeFigureOut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11/30/2011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A4BC-5DE9-48F4-9325-93558579CA14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128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C58CE-906B-4A41-BEFF-04048EE6994E}" type="datetimeFigureOut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11/30/2011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A4BC-5DE9-48F4-9325-93558579CA14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242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C58CE-906B-4A41-BEFF-04048EE6994E}" type="datetimeFigureOut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11/30/2011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A4BC-5DE9-48F4-9325-93558579CA14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77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C58CE-906B-4A41-BEFF-04048EE6994E}" type="datetimeFigureOut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11/30/2011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A4BC-5DE9-48F4-9325-93558579CA14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6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C58CE-906B-4A41-BEFF-04048EE6994E}" type="datetimeFigureOut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11/30/2011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A4BC-5DE9-48F4-9325-93558579CA14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778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465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59C58CE-906B-4A41-BEFF-04048EE6994E}" type="datetimeFigureOut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11/30/2011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ADDA4BC-5DE9-48F4-9325-93558579CA14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809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google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google.com/" TargetMode="External"/><Relationship Id="rId2" Type="http://schemas.openxmlformats.org/officeDocument/2006/relationships/hyperlink" Target="/home/griccardi/presentation.pp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orphbank.net/NNN" TargetMode="External"/><Relationship Id="rId4" Type="http://schemas.openxmlformats.org/officeDocument/2006/relationships/hyperlink" Target="http://www.morphbank.net/702887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orphbank.net/70288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Relying on GUIDs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7200" dirty="0" smtClean="0">
                <a:solidFill>
                  <a:srgbClr val="FF0000"/>
                </a:solidFill>
              </a:rPr>
              <a:t>Today!</a:t>
            </a:r>
            <a:endParaRPr lang="en-US" sz="7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960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Identifying Specimens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 </a:t>
            </a:r>
            <a:r>
              <a:rPr lang="en-US" dirty="0" smtClean="0"/>
              <a:t>identifier is a </a:t>
            </a:r>
            <a:r>
              <a:rPr lang="en-US" dirty="0" smtClean="0"/>
              <a:t>string that refers to an object</a:t>
            </a:r>
          </a:p>
          <a:p>
            <a:pPr lvl="1"/>
            <a:r>
              <a:rPr lang="en-US" dirty="0" smtClean="0"/>
              <a:t>“Jim Smith”</a:t>
            </a:r>
            <a:endParaRPr lang="en-US" dirty="0" smtClean="0"/>
          </a:p>
          <a:p>
            <a:pPr lvl="1"/>
            <a:r>
              <a:rPr lang="en-US" dirty="0" smtClean="0"/>
              <a:t>Specimen catalog plus number:  </a:t>
            </a:r>
            <a:r>
              <a:rPr lang="en-US" dirty="0"/>
              <a:t>“BPBM 37615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Publication </a:t>
            </a:r>
            <a:r>
              <a:rPr lang="en-US" dirty="0"/>
              <a:t>by a citation </a:t>
            </a:r>
            <a:r>
              <a:rPr lang="en-US" dirty="0" smtClean="0"/>
              <a:t>“</a:t>
            </a:r>
            <a:r>
              <a:rPr lang="en-US" dirty="0"/>
              <a:t>Baldwin &amp; Smith, 1998</a:t>
            </a:r>
            <a:r>
              <a:rPr lang="en-US" dirty="0" smtClean="0"/>
              <a:t>” </a:t>
            </a:r>
          </a:p>
          <a:p>
            <a:r>
              <a:rPr lang="en-US" dirty="0" smtClean="0"/>
              <a:t>These </a:t>
            </a:r>
            <a:r>
              <a:rPr lang="en-US" dirty="0"/>
              <a:t>identifiers </a:t>
            </a:r>
            <a:r>
              <a:rPr lang="en-US" dirty="0" smtClean="0"/>
              <a:t>are </a:t>
            </a:r>
            <a:r>
              <a:rPr lang="en-US" dirty="0" smtClean="0"/>
              <a:t>not unique</a:t>
            </a:r>
            <a:r>
              <a:rPr lang="en-US" dirty="0" smtClean="0"/>
              <a:t>, </a:t>
            </a:r>
            <a:r>
              <a:rPr lang="en-US" dirty="0" smtClean="0"/>
              <a:t>even in </a:t>
            </a:r>
            <a:r>
              <a:rPr lang="en-US" dirty="0" smtClean="0"/>
              <a:t>context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here </a:t>
            </a:r>
            <a:r>
              <a:rPr lang="en-US" dirty="0"/>
              <a:t>are two specimens with the </a:t>
            </a:r>
            <a:r>
              <a:rPr lang="en-US" dirty="0" smtClean="0"/>
              <a:t>catalog </a:t>
            </a:r>
            <a:r>
              <a:rPr lang="en-US" dirty="0"/>
              <a:t>number “BPBM 37615” (one is a fish, the other a </a:t>
            </a:r>
            <a:r>
              <a:rPr lang="en-US" dirty="0" smtClean="0"/>
              <a:t>mollusk)</a:t>
            </a:r>
          </a:p>
          <a:p>
            <a:r>
              <a:rPr lang="en-US" dirty="0" smtClean="0"/>
              <a:t>Guaranteeing uniqueness by probability</a:t>
            </a:r>
          </a:p>
          <a:p>
            <a:pPr lvl="1"/>
            <a:r>
              <a:rPr lang="en-US" dirty="0"/>
              <a:t>A universally unique identifier (UUID) is an identifier standard used in software construction, standardized by the Open Software Foundation (OSF) </a:t>
            </a:r>
            <a:endParaRPr lang="en-US" dirty="0" smtClean="0"/>
          </a:p>
          <a:p>
            <a:pPr lvl="1"/>
            <a:r>
              <a:rPr lang="en-US" dirty="0" smtClean="0"/>
              <a:t>Example:  </a:t>
            </a:r>
            <a:r>
              <a:rPr lang="en-US" dirty="0"/>
              <a:t>550e8400-e29b-41d4-a716-446655440000</a:t>
            </a:r>
          </a:p>
          <a:p>
            <a:pPr lvl="1"/>
            <a:r>
              <a:rPr lang="en-US" dirty="0" smtClean="0"/>
              <a:t>https</a:t>
            </a:r>
            <a:r>
              <a:rPr lang="en-US" dirty="0"/>
              <a:t>://docs.google.com/document/d/1J1G7YwuvgzaU-X0LHGTHFKtYeneD6IK1IGxvUp0tkeA/edit</a:t>
            </a:r>
            <a:endParaRPr lang="en-US" dirty="0" smtClean="0"/>
          </a:p>
          <a:p>
            <a:r>
              <a:rPr lang="en-US" dirty="0" smtClean="0"/>
              <a:t>Guaranteeing uniqueness by relying on (inter)national standards</a:t>
            </a:r>
          </a:p>
          <a:p>
            <a:pPr lvl="1"/>
            <a:r>
              <a:rPr lang="en-US" dirty="0" smtClean="0"/>
              <a:t>ISBN</a:t>
            </a:r>
            <a:r>
              <a:rPr lang="en-US" dirty="0"/>
              <a:t> </a:t>
            </a:r>
            <a:r>
              <a:rPr lang="en-US" dirty="0" smtClean="0"/>
              <a:t>number: “</a:t>
            </a:r>
            <a:r>
              <a:rPr lang="en-US" dirty="0" smtClean="0"/>
              <a:t>0-486-27557-4”</a:t>
            </a:r>
          </a:p>
          <a:p>
            <a:pPr lvl="1"/>
            <a:r>
              <a:rPr lang="en-US" dirty="0" smtClean="0"/>
              <a:t>Domain name in http: </a:t>
            </a:r>
            <a:r>
              <a:rPr lang="en-US" dirty="0" smtClean="0">
                <a:hlinkClick r:id="rId2"/>
              </a:rPr>
              <a:t>http://google.com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826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Persistence of Identification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Uniqueness, </a:t>
            </a:r>
          </a:p>
          <a:p>
            <a:pPr lvl="1"/>
            <a:r>
              <a:rPr lang="en-US" dirty="0"/>
              <a:t>No 2 different objects have same identifier</a:t>
            </a:r>
          </a:p>
          <a:p>
            <a:pPr lvl="1"/>
            <a:r>
              <a:rPr lang="en-US" dirty="0"/>
              <a:t>If 2 identifiers are the same, they refer to the same object</a:t>
            </a:r>
          </a:p>
          <a:p>
            <a:pPr lvl="1"/>
            <a:r>
              <a:rPr lang="en-US" dirty="0"/>
              <a:t>An object may have many identifiers</a:t>
            </a:r>
          </a:p>
          <a:p>
            <a:r>
              <a:rPr lang="en-US" dirty="0" smtClean="0"/>
              <a:t>Persistence</a:t>
            </a:r>
            <a:endParaRPr lang="en-US" dirty="0"/>
          </a:p>
          <a:p>
            <a:pPr lvl="1"/>
            <a:r>
              <a:rPr lang="en-US" dirty="0"/>
              <a:t>An identifier refers to a single object</a:t>
            </a:r>
          </a:p>
          <a:p>
            <a:pPr lvl="1"/>
            <a:r>
              <a:rPr lang="en-US" dirty="0"/>
              <a:t>Once assigned to one </a:t>
            </a:r>
            <a:r>
              <a:rPr lang="en-US" dirty="0" smtClean="0"/>
              <a:t>object</a:t>
            </a:r>
            <a:r>
              <a:rPr lang="en-US" dirty="0"/>
              <a:t>, it is never assigned to a different </a:t>
            </a:r>
            <a:r>
              <a:rPr lang="en-US" dirty="0" smtClean="0"/>
              <a:t>one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13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Create Identifiers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Best practice says u</a:t>
            </a:r>
            <a:r>
              <a:rPr lang="en-US" dirty="0" smtClean="0"/>
              <a:t>se an HTTP URI as an identifier</a:t>
            </a:r>
          </a:p>
          <a:p>
            <a:r>
              <a:rPr lang="en-US" dirty="0" smtClean="0"/>
              <a:t>What is a URI?</a:t>
            </a:r>
          </a:p>
          <a:p>
            <a:pPr lvl="1"/>
            <a:r>
              <a:rPr lang="en-US" dirty="0" smtClean="0"/>
              <a:t>A string of the form </a:t>
            </a:r>
            <a:r>
              <a:rPr lang="en-US" b="1" dirty="0" smtClean="0"/>
              <a:t>URI-scheme : scheme-specific part</a:t>
            </a:r>
          </a:p>
          <a:p>
            <a:pPr lvl="1"/>
            <a:r>
              <a:rPr lang="en-US" dirty="0" smtClean="0"/>
              <a:t>urn:isbn:0-486-27557-4</a:t>
            </a:r>
          </a:p>
          <a:p>
            <a:pPr lvl="1"/>
            <a:r>
              <a:rPr lang="en-US" dirty="0" smtClean="0">
                <a:hlinkClick r:id="rId2"/>
              </a:rPr>
              <a:t>file:///home/griccardi/presentation.ppt</a:t>
            </a:r>
            <a:endParaRPr lang="en-US" dirty="0" smtClean="0"/>
          </a:p>
          <a:p>
            <a:pPr lvl="1"/>
            <a:r>
              <a:rPr lang="en-US" dirty="0"/>
              <a:t>urn:lsid:example.com:researcher:alice123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http://google.com/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hlinkClick r:id="rId4"/>
              </a:rPr>
              <a:t>http://www.morphbank.net/702887</a:t>
            </a:r>
            <a:r>
              <a:rPr lang="en-US" dirty="0" smtClean="0"/>
              <a:t> </a:t>
            </a:r>
          </a:p>
          <a:p>
            <a:r>
              <a:rPr lang="en-US" dirty="0" smtClean="0"/>
              <a:t>Create a template</a:t>
            </a:r>
          </a:p>
          <a:p>
            <a:pPr lvl="1"/>
            <a:r>
              <a:rPr lang="en-US" dirty="0" smtClean="0">
                <a:hlinkClick r:id="rId5"/>
              </a:rPr>
              <a:t>http://www.morphbank.net/NNN</a:t>
            </a:r>
            <a:endParaRPr lang="en-US" dirty="0" smtClean="0"/>
          </a:p>
          <a:p>
            <a:pPr lvl="2"/>
            <a:r>
              <a:rPr lang="en-US" dirty="0" smtClean="0"/>
              <a:t>NNN is the database primary key</a:t>
            </a:r>
          </a:p>
          <a:p>
            <a:pPr lvl="1"/>
            <a:r>
              <a:rPr lang="en-US" dirty="0" smtClean="0"/>
              <a:t>http://invertnet.org/CCC/NNN</a:t>
            </a:r>
          </a:p>
          <a:p>
            <a:pPr lvl="2"/>
            <a:r>
              <a:rPr lang="en-US" dirty="0" smtClean="0"/>
              <a:t>CCC is a collection id</a:t>
            </a:r>
          </a:p>
          <a:p>
            <a:pPr lvl="2"/>
            <a:r>
              <a:rPr lang="en-US" dirty="0" smtClean="0"/>
              <a:t>NNN is a specimen id in the collection</a:t>
            </a:r>
          </a:p>
          <a:p>
            <a:r>
              <a:rPr lang="en-US" dirty="0" smtClean="0"/>
              <a:t>Whatever you choose will work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81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URLs?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are strings</a:t>
            </a:r>
          </a:p>
          <a:p>
            <a:r>
              <a:rPr lang="en-US" dirty="0" smtClean="0"/>
              <a:t>DNS works</a:t>
            </a:r>
          </a:p>
          <a:p>
            <a:pPr lvl="1"/>
            <a:r>
              <a:rPr lang="en-US" dirty="0" smtClean="0"/>
              <a:t>Can be made reliably unique</a:t>
            </a:r>
          </a:p>
          <a:p>
            <a:r>
              <a:rPr lang="en-US" dirty="0" smtClean="0"/>
              <a:t>Using a local identifier enables database connection</a:t>
            </a:r>
          </a:p>
          <a:p>
            <a:pPr lvl="1"/>
            <a:r>
              <a:rPr lang="en-US" dirty="0"/>
              <a:t>http://www.morphbank.net/702887 </a:t>
            </a:r>
            <a:r>
              <a:rPr lang="en-US" dirty="0" smtClean="0"/>
              <a:t> includes a database key</a:t>
            </a:r>
          </a:p>
          <a:p>
            <a:r>
              <a:rPr lang="en-US" dirty="0" smtClean="0"/>
              <a:t>Http </a:t>
            </a:r>
            <a:r>
              <a:rPr lang="en-US" dirty="0"/>
              <a:t>protocol </a:t>
            </a:r>
            <a:r>
              <a:rPr lang="en-US" dirty="0" smtClean="0"/>
              <a:t>works</a:t>
            </a:r>
          </a:p>
          <a:p>
            <a:pPr lvl="1"/>
            <a:r>
              <a:rPr lang="en-US" dirty="0" smtClean="0"/>
              <a:t>URL might be resolved by a web service</a:t>
            </a:r>
          </a:p>
          <a:p>
            <a:pPr lvl="1"/>
            <a:r>
              <a:rPr lang="en-US" dirty="0" smtClean="0"/>
              <a:t>Paste into address field and hit enter</a:t>
            </a:r>
          </a:p>
          <a:p>
            <a:pPr lvl="1"/>
            <a:r>
              <a:rPr lang="en-US" dirty="0" smtClean="0"/>
              <a:t>Web page appears</a:t>
            </a:r>
          </a:p>
          <a:p>
            <a:r>
              <a:rPr lang="en-US" dirty="0" smtClean="0"/>
              <a:t>A URL might be linked-data enabled</a:t>
            </a:r>
          </a:p>
          <a:p>
            <a:pPr lvl="1"/>
            <a:r>
              <a:rPr lang="en-US" dirty="0" smtClean="0"/>
              <a:t>Request using </a:t>
            </a:r>
            <a:r>
              <a:rPr lang="en-US" dirty="0"/>
              <a:t>HTTP ‘Accept: </a:t>
            </a:r>
            <a:r>
              <a:rPr lang="en-US" dirty="0" smtClean="0"/>
              <a:t>application/</a:t>
            </a:r>
            <a:r>
              <a:rPr lang="en-US" dirty="0" err="1" smtClean="0"/>
              <a:t>rdf+xml</a:t>
            </a:r>
            <a:r>
              <a:rPr lang="en-US" dirty="0" smtClean="0"/>
              <a:t>’</a:t>
            </a:r>
          </a:p>
          <a:p>
            <a:pPr lvl="1"/>
            <a:r>
              <a:rPr lang="en-US" dirty="0" smtClean="0"/>
              <a:t>Receive an RDF document that describes the identified object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17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Scary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DNS breaks</a:t>
            </a:r>
            <a:r>
              <a:rPr lang="en-US" dirty="0" smtClean="0"/>
              <a:t>?</a:t>
            </a:r>
          </a:p>
          <a:p>
            <a:r>
              <a:rPr lang="en-US" dirty="0" smtClean="0"/>
              <a:t>Organization looses funding, removes web support, looses domain name</a:t>
            </a:r>
          </a:p>
          <a:p>
            <a:pPr lvl="1"/>
            <a:r>
              <a:rPr lang="en-US" dirty="0" smtClean="0"/>
              <a:t>Identifier is still unique (by probability)</a:t>
            </a:r>
          </a:p>
          <a:p>
            <a:pPr lvl="1"/>
            <a:r>
              <a:rPr lang="en-US" dirty="0" smtClean="0"/>
              <a:t>URL will not resolve properly</a:t>
            </a:r>
          </a:p>
          <a:p>
            <a:pPr lvl="1"/>
            <a:r>
              <a:rPr lang="en-US" dirty="0" smtClean="0"/>
              <a:t>Domain name is lost and gets reused</a:t>
            </a:r>
          </a:p>
          <a:p>
            <a:r>
              <a:rPr lang="en-US" dirty="0" smtClean="0"/>
              <a:t>What if an object has many identifiers?</a:t>
            </a:r>
          </a:p>
          <a:p>
            <a:pPr lvl="1"/>
            <a:r>
              <a:rPr lang="en-US" dirty="0" smtClean="0"/>
              <a:t>Need vocabulary to represent connections</a:t>
            </a:r>
          </a:p>
          <a:p>
            <a:pPr lvl="1"/>
            <a:r>
              <a:rPr lang="en-US" dirty="0" smtClean="0"/>
              <a:t>Need resolution technologies</a:t>
            </a:r>
          </a:p>
          <a:p>
            <a:r>
              <a:rPr lang="en-US" dirty="0" smtClean="0"/>
              <a:t>What does an identifier identify?</a:t>
            </a:r>
          </a:p>
          <a:p>
            <a:pPr lvl="1"/>
            <a:r>
              <a:rPr lang="en-US" dirty="0" smtClean="0"/>
              <a:t>Physical specimen, image file, digital  metadata record</a:t>
            </a:r>
          </a:p>
          <a:p>
            <a:r>
              <a:rPr lang="en-US" dirty="0" smtClean="0"/>
              <a:t>What else?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871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/>
              <a:t>Actionable</a:t>
            </a:r>
            <a:r>
              <a:rPr lang="en-US" dirty="0" smtClean="0"/>
              <a:t> is the property that an identifier may be used to retrieve information about the object</a:t>
            </a:r>
          </a:p>
          <a:p>
            <a:r>
              <a:rPr lang="en-US" dirty="0" smtClean="0"/>
              <a:t>Suggestion: use HTTP URIs for identification</a:t>
            </a:r>
          </a:p>
          <a:p>
            <a:pPr lvl="1"/>
            <a:r>
              <a:rPr lang="en-US" dirty="0" smtClean="0"/>
              <a:t>E.g</a:t>
            </a:r>
            <a:r>
              <a:rPr lang="en-US" dirty="0"/>
              <a:t>. </a:t>
            </a:r>
            <a:r>
              <a:rPr lang="en-US" dirty="0" smtClean="0">
                <a:hlinkClick r:id="rId2"/>
              </a:rPr>
              <a:t>www.morphbank.net/702887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Embed link in text using identifier</a:t>
            </a:r>
          </a:p>
          <a:p>
            <a:pPr lvl="2"/>
            <a:r>
              <a:rPr lang="en-US" dirty="0" smtClean="0"/>
              <a:t>“…A </a:t>
            </a:r>
            <a:r>
              <a:rPr lang="en-US" dirty="0" err="1" smtClean="0">
                <a:hlinkClick r:id="rId2"/>
              </a:rPr>
              <a:t>Kapala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floridana</a:t>
            </a:r>
            <a:r>
              <a:rPr lang="en-US" dirty="0" smtClean="0">
                <a:hlinkClick r:id="rId2"/>
              </a:rPr>
              <a:t> </a:t>
            </a:r>
            <a:r>
              <a:rPr lang="en-US" dirty="0" smtClean="0"/>
              <a:t>found in Marion County, Florida.”</a:t>
            </a:r>
          </a:p>
          <a:p>
            <a:r>
              <a:rPr lang="en-US" dirty="0" smtClean="0"/>
              <a:t>Connecting identifiers to information</a:t>
            </a:r>
          </a:p>
          <a:p>
            <a:pPr lvl="1"/>
            <a:r>
              <a:rPr lang="en-US" dirty="0" smtClean="0"/>
              <a:t>Linked Data uses URIs to fetch information in RDF</a:t>
            </a:r>
          </a:p>
          <a:p>
            <a:pPr lvl="1"/>
            <a:r>
              <a:rPr lang="en-US" dirty="0"/>
              <a:t>&lt;</a:t>
            </a:r>
            <a:r>
              <a:rPr lang="en-US" dirty="0" err="1"/>
              <a:t>rdf:Description</a:t>
            </a:r>
            <a:r>
              <a:rPr lang="en-US" dirty="0"/>
              <a:t> </a:t>
            </a:r>
            <a:r>
              <a:rPr lang="en-US" dirty="0" err="1"/>
              <a:t>rdf:about</a:t>
            </a:r>
            <a:r>
              <a:rPr lang="en-US" dirty="0"/>
              <a:t>="http://www.morphbank.net/702887</a:t>
            </a:r>
            <a:r>
              <a:rPr lang="en-US" dirty="0" smtClean="0"/>
              <a:t>"&gt;</a:t>
            </a:r>
            <a:br>
              <a:rPr lang="en-US" dirty="0" smtClean="0"/>
            </a:br>
            <a:r>
              <a:rPr lang="en-US" dirty="0" smtClean="0"/>
              <a:t>	&lt;</a:t>
            </a:r>
            <a:r>
              <a:rPr lang="en-US" dirty="0"/>
              <a:t>darwin:LifeStage&gt;adult&lt;/</a:t>
            </a:r>
            <a:r>
              <a:rPr lang="en-US" dirty="0" err="1"/>
              <a:t>darwin:LifeStage</a:t>
            </a:r>
            <a:r>
              <a:rPr lang="en-US" dirty="0" smtClean="0"/>
              <a:t>&gt;</a:t>
            </a:r>
            <a:br>
              <a:rPr lang="en-US" dirty="0" smtClean="0"/>
            </a:br>
            <a:r>
              <a:rPr lang="en-US" dirty="0" smtClean="0"/>
              <a:t>	&lt;</a:t>
            </a:r>
            <a:r>
              <a:rPr lang="en-US" dirty="0"/>
              <a:t>darwin:Collector&gt;J. </a:t>
            </a:r>
            <a:r>
              <a:rPr lang="en-US" dirty="0" err="1"/>
              <a:t>Heraty</a:t>
            </a:r>
            <a:r>
              <a:rPr lang="en-US" dirty="0"/>
              <a:t>&lt;/</a:t>
            </a:r>
            <a:r>
              <a:rPr lang="en-US" dirty="0" err="1"/>
              <a:t>darwin:Collector</a:t>
            </a:r>
            <a:r>
              <a:rPr lang="en-US" dirty="0" smtClean="0"/>
              <a:t>&gt;</a:t>
            </a:r>
            <a:br>
              <a:rPr lang="en-US" dirty="0" smtClean="0"/>
            </a:br>
            <a:r>
              <a:rPr lang="en-US" dirty="0" smtClean="0"/>
              <a:t>	&lt;</a:t>
            </a:r>
            <a:r>
              <a:rPr lang="en-US" dirty="0" err="1" smtClean="0"/>
              <a:t>darwin:order</a:t>
            </a:r>
            <a:r>
              <a:rPr lang="en-US" dirty="0" smtClean="0"/>
              <a:t>&gt;Hymenoptera</a:t>
            </a:r>
            <a:r>
              <a:rPr lang="en-US" dirty="0"/>
              <a:t>&lt;/darwin:order&gt;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s-ES" dirty="0" smtClean="0"/>
              <a:t>&lt;</a:t>
            </a:r>
            <a:r>
              <a:rPr lang="es-ES" dirty="0" err="1" smtClean="0"/>
              <a:t>darwin:DecimalLongitude</a:t>
            </a:r>
            <a:r>
              <a:rPr lang="es-ES" dirty="0" smtClean="0"/>
              <a:t>&gt;-</a:t>
            </a:r>
            <a:r>
              <a:rPr lang="es-ES" dirty="0"/>
              <a:t>81.726&lt;/darwin:DecimalLongitude&gt;</a:t>
            </a:r>
            <a:endParaRPr lang="en-US" dirty="0" smtClean="0"/>
          </a:p>
          <a:p>
            <a:r>
              <a:rPr lang="en-US" dirty="0" smtClean="0"/>
              <a:t>Issues</a:t>
            </a:r>
          </a:p>
          <a:p>
            <a:pPr lvl="1"/>
            <a:r>
              <a:rPr lang="en-US" dirty="0" smtClean="0"/>
              <a:t>Identification of physical objects and digital objects</a:t>
            </a:r>
          </a:p>
          <a:p>
            <a:pPr lvl="1"/>
            <a:r>
              <a:rPr lang="en-US" dirty="0" smtClean="0"/>
              <a:t>Proliferation of identifiers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Actionable Identifiers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905000"/>
            <a:ext cx="85725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0622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Custom 11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2F5897"/>
      </a:hlink>
      <a:folHlink>
        <a:srgbClr val="2F5897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</TotalTime>
  <Words>463</Words>
  <Application>Microsoft Office PowerPoint</Application>
  <PresentationFormat>On-screen Show (4:3)</PresentationFormat>
  <Paragraphs>77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Executive</vt:lpstr>
      <vt:lpstr>Relying on GUIDs</vt:lpstr>
      <vt:lpstr>Identifying Specimens</vt:lpstr>
      <vt:lpstr>Persistence of Identification</vt:lpstr>
      <vt:lpstr>Create Identifiers</vt:lpstr>
      <vt:lpstr>Why URLs?</vt:lpstr>
      <vt:lpstr>Scary Issues</vt:lpstr>
      <vt:lpstr>Actionable Identifiers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Relying on GUIDs</dc:title>
  <dc:creator>riccardi</dc:creator>
  <cp:lastModifiedBy>riccardi</cp:lastModifiedBy>
  <cp:revision>5</cp:revision>
  <dcterms:created xsi:type="dcterms:W3CDTF">2011-12-01T18:04:24Z</dcterms:created>
  <dcterms:modified xsi:type="dcterms:W3CDTF">2011-12-01T19:04:18Z</dcterms:modified>
</cp:coreProperties>
</file>