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5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3" r:id="rId3"/>
    <p:sldId id="288" r:id="rId4"/>
    <p:sldId id="284" r:id="rId5"/>
    <p:sldId id="291" r:id="rId6"/>
    <p:sldId id="293" r:id="rId7"/>
    <p:sldId id="285" r:id="rId8"/>
    <p:sldId id="294" r:id="rId9"/>
    <p:sldId id="286" r:id="rId10"/>
    <p:sldId id="289" r:id="rId11"/>
    <p:sldId id="290" r:id="rId12"/>
    <p:sldId id="273" r:id="rId13"/>
    <p:sldId id="262" r:id="rId14"/>
    <p:sldId id="263" r:id="rId15"/>
    <p:sldId id="265" r:id="rId16"/>
    <p:sldId id="266" r:id="rId17"/>
    <p:sldId id="280" r:id="rId18"/>
    <p:sldId id="267" r:id="rId19"/>
    <p:sldId id="269" r:id="rId20"/>
    <p:sldId id="268" r:id="rId21"/>
    <p:sldId id="270" r:id="rId22"/>
    <p:sldId id="282" r:id="rId23"/>
    <p:sldId id="271" r:id="rId24"/>
    <p:sldId id="274" r:id="rId25"/>
    <p:sldId id="299" r:id="rId26"/>
    <p:sldId id="275" r:id="rId27"/>
    <p:sldId id="278" r:id="rId28"/>
    <p:sldId id="295" r:id="rId29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FF00"/>
    <a:srgbClr val="3366FF"/>
    <a:srgbClr val="FF9900"/>
    <a:srgbClr val="DE6F00"/>
    <a:srgbClr val="D68C2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2799" autoAdjust="0"/>
  </p:normalViewPr>
  <p:slideViewPr>
    <p:cSldViewPr>
      <p:cViewPr varScale="1">
        <p:scale>
          <a:sx n="117" d="100"/>
          <a:sy n="117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rnsworth.flmnh.ufl.edu\shared\iDigBio\ProjectManager\NSF\Reports\FY3\Y3%20Annual\Resources\iDigBio-Workshop-Demographics_2014.04.24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rnsworth.flmnh.ufl.edu\shared\iDigBio\ProjectManager\NSF\Reports\FY3\Y3%20Annual\Resources\iDigBio-Workshop-Demographics_2014.04.24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rnsworth.flmnh.ufl.edu\shared\iDigBio\ProjectManager\NSF\Reports\FY3\Y3%20Annual\Resources\iDigBio-Workshop-Demographics_2014.04.2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rnsworth.flmnh.ufl.edu\shared\iDigBio\ProjectManager\NSF\Reports\FY3\Y3%20Annual\Resources\iDigBio-Workshop-Demographics_2014.04.2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rnsworth.flmnh.ufl.edu\shared\iDigBio\ProjectManager\NSF\Reports\FY3\Y3%20Annual\Resources\iDigBio-Workshop-Demographics_2014.04.2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rnsworth.flmnh.ufl.edu\shared\iDigBio\ProjectManager\NSF\Reports\FY3\Y3%20Annual\Resources\iDigBio-Workshop-Demographics_2014.04.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sz="1800" b="1" dirty="0" smtClean="0">
              <a:effectLst/>
            </a:endParaRPr>
          </a:p>
          <a:p>
            <a:pPr>
              <a:defRPr/>
            </a:pPr>
            <a:endParaRPr lang="en-US" sz="1800" b="1" dirty="0" smtClean="0">
              <a:effectLst/>
            </a:endParaRPr>
          </a:p>
          <a:p>
            <a:pPr>
              <a:defRPr/>
            </a:pPr>
            <a:endParaRPr lang="en-US" sz="1800" b="1" dirty="0" smtClean="0">
              <a:effectLst/>
            </a:endParaRPr>
          </a:p>
          <a:p>
            <a:pPr>
              <a:defRPr/>
            </a:pPr>
            <a:r>
              <a:rPr lang="en-US" sz="1800" b="1" dirty="0" smtClean="0">
                <a:effectLst/>
              </a:rPr>
              <a:t>My own roles &amp; responsibilities in iDigBio are clear (n=33)</a:t>
            </a:r>
            <a:endParaRPr lang="en-US" sz="1800" b="1" dirty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Neither Agree nor Disagree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7.0000000000000007E-2</c:v>
                </c:pt>
                <c:pt idx="2">
                  <c:v>0.28000000000000003</c:v>
                </c:pt>
                <c:pt idx="3">
                  <c:v>0.41</c:v>
                </c:pt>
                <c:pt idx="4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640520"/>
        <c:axId val="257640912"/>
      </c:barChart>
      <c:catAx>
        <c:axId val="257640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7640912"/>
        <c:crosses val="autoZero"/>
        <c:auto val="1"/>
        <c:lblAlgn val="ctr"/>
        <c:lblOffset val="100"/>
        <c:noMultiLvlLbl val="0"/>
      </c:catAx>
      <c:valAx>
        <c:axId val="257640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764052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Citizenship</a:t>
            </a:r>
          </a:p>
        </c:rich>
      </c:tx>
      <c:layout>
        <c:manualLayout>
          <c:xMode val="edge"/>
          <c:yMode val="edge"/>
          <c:x val="0.35721511373578302"/>
          <c:y val="0.8458330903081559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4059864230038571"/>
                  <c:y val="-0.215447730915620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3141732283464541E-2"/>
                  <c:y val="4.647054534849810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6061023622047247E-2"/>
                  <c:y val="-2.087672093785394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3695538057742788E-2"/>
                  <c:y val="-0.1594120005832604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8030575486990022"/>
                  <c:y val="-5.31835276988654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2890529308836396"/>
                  <c:y val="9.99256342957130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Data!$Y$2:$AC$2</c:f>
              <c:strCache>
                <c:ptCount val="5"/>
                <c:pt idx="0">
                  <c:v>US citizen</c:v>
                </c:pt>
                <c:pt idx="1">
                  <c:v>Permanent resident</c:v>
                </c:pt>
                <c:pt idx="2">
                  <c:v>Other non-US citizen</c:v>
                </c:pt>
                <c:pt idx="3">
                  <c:v>Do not wish to provide</c:v>
                </c:pt>
                <c:pt idx="4">
                  <c:v>Not provided</c:v>
                </c:pt>
              </c:strCache>
            </c:strRef>
          </c:cat>
          <c:val>
            <c:numRef>
              <c:f>Data!$Y$3:$AC$3</c:f>
              <c:numCache>
                <c:formatCode>0.0%</c:formatCode>
                <c:ptCount val="5"/>
                <c:pt idx="0">
                  <c:v>0.74782608695652175</c:v>
                </c:pt>
                <c:pt idx="1">
                  <c:v>6.0869565217391307E-2</c:v>
                </c:pt>
                <c:pt idx="2">
                  <c:v>6.6666666666666666E-2</c:v>
                </c:pt>
                <c:pt idx="3">
                  <c:v>1.1594202898550725E-2</c:v>
                </c:pt>
                <c:pt idx="4">
                  <c:v>0.11304347826086956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Data!$A$1</c:f>
          <c:strCache>
            <c:ptCount val="1"/>
            <c:pt idx="0">
              <c:v>Average Response Rate = 60%</c:v>
            </c:pt>
          </c:strCache>
        </c:strRef>
      </c:tx>
      <c:layout>
        <c:manualLayout>
          <c:xMode val="edge"/>
          <c:yMode val="edge"/>
          <c:x val="0.1250071084864392"/>
          <c:y val="0.8458330903081559"/>
        </c:manualLayout>
      </c:layout>
      <c:overlay val="0"/>
      <c:txPr>
        <a:bodyPr/>
        <a:lstStyle/>
        <a:p>
          <a:pPr>
            <a:defRPr/>
          </a:pPr>
          <a:endParaRPr lang="en-US"/>
        </a:p>
      </c:txPr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9908136482939626"/>
                  <c:y val="-5.169160104986876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8897036307961504"/>
                  <c:y val="9.540332458442694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Data!$C$2:$D$2</c:f>
              <c:strCache>
                <c:ptCount val="2"/>
                <c:pt idx="0">
                  <c:v># attendees</c:v>
                </c:pt>
                <c:pt idx="1">
                  <c:v># respondents</c:v>
                </c:pt>
              </c:strCache>
            </c:strRef>
          </c:cat>
          <c:val>
            <c:numRef>
              <c:f>Data!$C$3:$D$3</c:f>
              <c:numCache>
                <c:formatCode>General</c:formatCode>
                <c:ptCount val="2"/>
                <c:pt idx="0">
                  <c:v>573</c:v>
                </c:pt>
                <c:pt idx="1">
                  <c:v>345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160" b="1" i="0" u="none" strike="noStrike" baseline="0" dirty="0" smtClean="0">
                <a:effectLst/>
              </a:rPr>
              <a:t>Level of difficulty in submitting data to iDigBio</a:t>
            </a:r>
          </a:p>
          <a:p>
            <a:pPr>
              <a:defRPr/>
            </a:pPr>
            <a:r>
              <a:rPr lang="en-US" sz="2160" b="1" i="0" u="none" strike="noStrike" baseline="0" dirty="0" smtClean="0">
                <a:effectLst/>
              </a:rPr>
              <a:t>(internal &amp; external; n=52)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Very Difficult</c:v>
                </c:pt>
                <c:pt idx="1">
                  <c:v>Difficult</c:v>
                </c:pt>
                <c:pt idx="2">
                  <c:v>Neutral</c:v>
                </c:pt>
                <c:pt idx="3">
                  <c:v>Easy</c:v>
                </c:pt>
                <c:pt idx="4">
                  <c:v>Very Easy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0.04</c:v>
                </c:pt>
                <c:pt idx="2">
                  <c:v>0.44</c:v>
                </c:pt>
                <c:pt idx="3">
                  <c:v>0.44</c:v>
                </c:pt>
                <c:pt idx="4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8363720"/>
        <c:axId val="258364112"/>
      </c:barChart>
      <c:catAx>
        <c:axId val="258363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8364112"/>
        <c:crosses val="autoZero"/>
        <c:auto val="1"/>
        <c:lblAlgn val="ctr"/>
        <c:lblOffset val="100"/>
        <c:noMultiLvlLbl val="0"/>
      </c:catAx>
      <c:valAx>
        <c:axId val="258364112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836372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160" b="1" i="0" u="none" strike="noStrike" baseline="0" dirty="0" smtClean="0">
                <a:effectLst/>
              </a:rPr>
              <a:t>Overall satisfaction with the iDigBio website</a:t>
            </a:r>
          </a:p>
          <a:p>
            <a:pPr>
              <a:defRPr/>
            </a:pPr>
            <a:r>
              <a:rPr lang="en-US" sz="2160" b="1" i="0" u="none" strike="noStrike" baseline="0" dirty="0" smtClean="0">
                <a:effectLst/>
              </a:rPr>
              <a:t>(internal &amp; external; n=179)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Very Dissatisfied</c:v>
                </c:pt>
                <c:pt idx="1">
                  <c:v>Dissatisfied</c:v>
                </c:pt>
                <c:pt idx="2">
                  <c:v>Neutral</c:v>
                </c:pt>
                <c:pt idx="3">
                  <c:v>Satisfied</c:v>
                </c:pt>
                <c:pt idx="4">
                  <c:v>Very Satisfied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0.01</c:v>
                </c:pt>
                <c:pt idx="1">
                  <c:v>0.03</c:v>
                </c:pt>
                <c:pt idx="2">
                  <c:v>0.38</c:v>
                </c:pt>
                <c:pt idx="3">
                  <c:v>0.51</c:v>
                </c:pt>
                <c:pt idx="4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8365680"/>
        <c:axId val="258366072"/>
      </c:barChart>
      <c:catAx>
        <c:axId val="258365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8366072"/>
        <c:crosses val="autoZero"/>
        <c:auto val="1"/>
        <c:lblAlgn val="ctr"/>
        <c:lblOffset val="100"/>
        <c:noMultiLvlLbl val="0"/>
      </c:catAx>
      <c:valAx>
        <c:axId val="258366072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836568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160" b="1" i="0" u="none" strike="noStrike" baseline="0" dirty="0" smtClean="0">
                <a:effectLst/>
              </a:rPr>
              <a:t>Overall satisfaction with iDigBio’s use of social media</a:t>
            </a:r>
          </a:p>
          <a:p>
            <a:pPr>
              <a:defRPr/>
            </a:pPr>
            <a:r>
              <a:rPr lang="en-US" sz="2160" b="1" i="0" u="none" strike="noStrike" baseline="0" dirty="0" smtClean="0">
                <a:effectLst/>
              </a:rPr>
              <a:t>(internal &amp; external; n=178)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FY3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Very Dissatisfied</c:v>
                </c:pt>
                <c:pt idx="1">
                  <c:v>Dissatisfied</c:v>
                </c:pt>
                <c:pt idx="2">
                  <c:v>Neutral</c:v>
                </c:pt>
                <c:pt idx="3">
                  <c:v>Satisfied</c:v>
                </c:pt>
                <c:pt idx="4">
                  <c:v>Very Satisfied</c:v>
                </c:pt>
                <c:pt idx="5">
                  <c:v>I do not engage with iDigBio on social media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</c:v>
                </c:pt>
                <c:pt idx="1">
                  <c:v>0.02</c:v>
                </c:pt>
                <c:pt idx="2">
                  <c:v>0.27</c:v>
                </c:pt>
                <c:pt idx="3">
                  <c:v>0.24</c:v>
                </c:pt>
                <c:pt idx="4">
                  <c:v>0.09</c:v>
                </c:pt>
                <c:pt idx="5">
                  <c:v>0.38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8366464"/>
        <c:axId val="301800512"/>
      </c:barChart>
      <c:catAx>
        <c:axId val="258366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1800512"/>
        <c:crosses val="autoZero"/>
        <c:auto val="1"/>
        <c:lblAlgn val="ctr"/>
        <c:lblOffset val="100"/>
        <c:noMultiLvlLbl val="0"/>
      </c:catAx>
      <c:valAx>
        <c:axId val="301800512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8366464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160" b="1" i="0" u="none" strike="noStrike" baseline="0" dirty="0" smtClean="0">
                <a:effectLst/>
              </a:rPr>
              <a:t>Overall satisfaction with iDigBio’s newsletter</a:t>
            </a:r>
          </a:p>
          <a:p>
            <a:pPr>
              <a:defRPr/>
            </a:pPr>
            <a:r>
              <a:rPr lang="en-US" sz="2160" b="1" i="0" u="none" strike="noStrike" baseline="0" dirty="0" smtClean="0">
                <a:effectLst/>
              </a:rPr>
              <a:t>(internal &amp; external; n=140)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Very Dissatisfied</c:v>
                </c:pt>
                <c:pt idx="1">
                  <c:v>Dissatisfied</c:v>
                </c:pt>
                <c:pt idx="2">
                  <c:v>Neutral</c:v>
                </c:pt>
                <c:pt idx="3">
                  <c:v>Satisfied</c:v>
                </c:pt>
                <c:pt idx="4">
                  <c:v>Very Satisfied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0.01</c:v>
                </c:pt>
                <c:pt idx="2">
                  <c:v>0.37</c:v>
                </c:pt>
                <c:pt idx="3">
                  <c:v>0.49</c:v>
                </c:pt>
                <c:pt idx="4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1801296"/>
        <c:axId val="301801688"/>
      </c:barChart>
      <c:catAx>
        <c:axId val="301801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1801688"/>
        <c:crosses val="autoZero"/>
        <c:auto val="1"/>
        <c:lblAlgn val="ctr"/>
        <c:lblOffset val="100"/>
        <c:noMultiLvlLbl val="0"/>
      </c:catAx>
      <c:valAx>
        <c:axId val="301801688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01801296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dirty="0" smtClean="0">
                <a:effectLst/>
              </a:rPr>
              <a:t>I feel I am as informed about project activities, events, decisions, and developments as I need to be given my role in iDigBio (n=33)</a:t>
            </a:r>
            <a:endParaRPr lang="en-US" sz="1800" b="1" dirty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Neither Agree nor Disagree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0.1</c:v>
                </c:pt>
                <c:pt idx="2">
                  <c:v>0.14000000000000001</c:v>
                </c:pt>
                <c:pt idx="3">
                  <c:v>0.59</c:v>
                </c:pt>
                <c:pt idx="4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641696"/>
        <c:axId val="257642088"/>
      </c:barChart>
      <c:catAx>
        <c:axId val="257641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7642088"/>
        <c:crosses val="autoZero"/>
        <c:auto val="1"/>
        <c:lblAlgn val="ctr"/>
        <c:lblOffset val="100"/>
        <c:noMultiLvlLbl val="0"/>
      </c:catAx>
      <c:valAx>
        <c:axId val="2576420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7641696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 smtClean="0"/>
              <a:t>Community (external; n=101) </a:t>
            </a:r>
            <a:endParaRPr lang="en-US" sz="20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F</c:v>
                </c:pt>
                <c:pt idx="1">
                  <c:v>D</c:v>
                </c:pt>
                <c:pt idx="2">
                  <c:v>C</c:v>
                </c:pt>
                <c:pt idx="3">
                  <c:v>B</c:v>
                </c:pt>
                <c:pt idx="4">
                  <c:v>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0.01</c:v>
                </c:pt>
                <c:pt idx="2">
                  <c:v>0.17</c:v>
                </c:pt>
                <c:pt idx="3">
                  <c:v>0.39</c:v>
                </c:pt>
                <c:pt idx="4">
                  <c:v>0.43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F</c:v>
                </c:pt>
                <c:pt idx="1">
                  <c:v>D</c:v>
                </c:pt>
                <c:pt idx="2">
                  <c:v>C</c:v>
                </c:pt>
                <c:pt idx="3">
                  <c:v>B</c:v>
                </c:pt>
                <c:pt idx="4">
                  <c:v>A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0.01</c:v>
                </c:pt>
                <c:pt idx="1">
                  <c:v>0.01</c:v>
                </c:pt>
                <c:pt idx="2">
                  <c:v>7.0000000000000007E-2</c:v>
                </c:pt>
                <c:pt idx="3">
                  <c:v>0.55000000000000004</c:v>
                </c:pt>
                <c:pt idx="4">
                  <c:v>0.36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642872"/>
        <c:axId val="257643264"/>
      </c:barChart>
      <c:catAx>
        <c:axId val="257642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7643264"/>
        <c:crosses val="autoZero"/>
        <c:auto val="1"/>
        <c:lblAlgn val="ctr"/>
        <c:lblOffset val="100"/>
        <c:noMultiLvlLbl val="0"/>
      </c:catAx>
      <c:valAx>
        <c:axId val="257643264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7642872"/>
        <c:crosses val="autoZero"/>
        <c:crossBetween val="between"/>
        <c:majorUnit val="0.2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 smtClean="0"/>
              <a:t>iDigBio (internal; n-23)</a:t>
            </a:r>
            <a:endParaRPr lang="en-US" sz="20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F</c:v>
                </c:pt>
                <c:pt idx="1">
                  <c:v>D</c:v>
                </c:pt>
                <c:pt idx="2">
                  <c:v>C</c:v>
                </c:pt>
                <c:pt idx="3">
                  <c:v>B</c:v>
                </c:pt>
                <c:pt idx="4">
                  <c:v>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0.8</c:v>
                </c:pt>
                <c:pt idx="4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F</c:v>
                </c:pt>
                <c:pt idx="1">
                  <c:v>D</c:v>
                </c:pt>
                <c:pt idx="2">
                  <c:v>C</c:v>
                </c:pt>
                <c:pt idx="3">
                  <c:v>B</c:v>
                </c:pt>
                <c:pt idx="4">
                  <c:v>A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0.56999999999999995</c:v>
                </c:pt>
                <c:pt idx="4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644048"/>
        <c:axId val="258234792"/>
      </c:barChart>
      <c:catAx>
        <c:axId val="257644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8234792"/>
        <c:crosses val="autoZero"/>
        <c:auto val="1"/>
        <c:lblAlgn val="ctr"/>
        <c:lblOffset val="100"/>
        <c:noMultiLvlLbl val="0"/>
      </c:catAx>
      <c:valAx>
        <c:axId val="258234792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7644048"/>
        <c:crosses val="autoZero"/>
        <c:crossBetween val="between"/>
        <c:majorUnit val="0.2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Participants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FY1</c:v>
                </c:pt>
                <c:pt idx="1">
                  <c:v>FY2</c:v>
                </c:pt>
                <c:pt idx="2">
                  <c:v>FY3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175</c:v>
                </c:pt>
                <c:pt idx="1">
                  <c:v>394</c:v>
                </c:pt>
                <c:pt idx="2">
                  <c:v>702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Unique Participants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FY1</c:v>
                </c:pt>
                <c:pt idx="1">
                  <c:v>FY2</c:v>
                </c:pt>
                <c:pt idx="2">
                  <c:v>FY3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128</c:v>
                </c:pt>
                <c:pt idx="1">
                  <c:v>282</c:v>
                </c:pt>
                <c:pt idx="2">
                  <c:v>487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8235968"/>
        <c:axId val="258236360"/>
      </c:barChart>
      <c:catAx>
        <c:axId val="25823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8236360"/>
        <c:crosses val="autoZero"/>
        <c:auto val="1"/>
        <c:lblAlgn val="ctr"/>
        <c:lblOffset val="100"/>
        <c:noMultiLvlLbl val="0"/>
      </c:catAx>
      <c:valAx>
        <c:axId val="258236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82359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Gender</a:t>
            </a:r>
          </a:p>
        </c:rich>
      </c:tx>
      <c:layout>
        <c:manualLayout>
          <c:xMode val="edge"/>
          <c:yMode val="edge"/>
          <c:x val="0.37279283403528046"/>
          <c:y val="0.8458328958880140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7495086370017701"/>
                  <c:y val="-1.170909886264216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8517594457669537"/>
                  <c:y val="4.975065616797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Data!$F$2:$G$2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Data!$F$3:$G$3</c:f>
              <c:numCache>
                <c:formatCode>0.0%</c:formatCode>
                <c:ptCount val="2"/>
                <c:pt idx="0">
                  <c:v>0.50724637681159424</c:v>
                </c:pt>
                <c:pt idx="1">
                  <c:v>0.47246376811594204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Disability</a:t>
            </a:r>
          </a:p>
        </c:rich>
      </c:tx>
      <c:layout>
        <c:manualLayout>
          <c:xMode val="edge"/>
          <c:yMode val="edge"/>
          <c:x val="0.3753264435695538"/>
          <c:y val="0.8458330903081559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1359033245844269"/>
                  <c:y val="-2.563210848643919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576959130108737"/>
                  <c:y val="-3.339057793473969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2465902699662544E-2"/>
                  <c:y val="-0.277577383193855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2890529308836396"/>
                  <c:y val="9.99256342957130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Data!$I$2:$N$2</c:f>
              <c:strCache>
                <c:ptCount val="6"/>
                <c:pt idx="0">
                  <c:v>Hearing</c:v>
                </c:pt>
                <c:pt idx="1">
                  <c:v>Visual</c:v>
                </c:pt>
                <c:pt idx="2">
                  <c:v>Mobility</c:v>
                </c:pt>
                <c:pt idx="3">
                  <c:v>Other </c:v>
                </c:pt>
                <c:pt idx="4">
                  <c:v>None</c:v>
                </c:pt>
                <c:pt idx="5">
                  <c:v>Not specified</c:v>
                </c:pt>
              </c:strCache>
            </c:strRef>
          </c:cat>
          <c:val>
            <c:numRef>
              <c:f>Data!$I$3:$N$3</c:f>
              <c:numCache>
                <c:formatCode>0.0%</c:formatCode>
                <c:ptCount val="6"/>
                <c:pt idx="0">
                  <c:v>1.1594202898550725E-2</c:v>
                </c:pt>
                <c:pt idx="1">
                  <c:v>2.8985507246376812E-3</c:v>
                </c:pt>
                <c:pt idx="2">
                  <c:v>1.1594202898550725E-2</c:v>
                </c:pt>
                <c:pt idx="3">
                  <c:v>2.8985507246376812E-3</c:v>
                </c:pt>
                <c:pt idx="4">
                  <c:v>0.8144927536231884</c:v>
                </c:pt>
                <c:pt idx="5">
                  <c:v>0.15362318840579711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Cultural Background</a:t>
            </a:r>
          </a:p>
        </c:rich>
      </c:tx>
      <c:layout>
        <c:manualLayout>
          <c:xMode val="edge"/>
          <c:yMode val="edge"/>
          <c:x val="0.2310416666666667"/>
          <c:y val="0.8458330903081559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0.12529855643044618"/>
                  <c:y val="6.775298920968212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4631139857517809E-3"/>
                  <c:y val="-0.2098988299873364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9499890638670165E-2"/>
                  <c:y val="-1.09324876057159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5947108173978253E-2"/>
                  <c:y val="-7.790484207705465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2890529308836396"/>
                  <c:y val="9.99256342957130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Data!$O$2:$R$2</c:f>
              <c:strCache>
                <c:ptCount val="4"/>
                <c:pt idx="0">
                  <c:v>Hispanic/Latino</c:v>
                </c:pt>
                <c:pt idx="1">
                  <c:v>Not Hispanic/Latino</c:v>
                </c:pt>
                <c:pt idx="2">
                  <c:v>Do not wish to provide</c:v>
                </c:pt>
                <c:pt idx="3">
                  <c:v>Not provided</c:v>
                </c:pt>
              </c:strCache>
            </c:strRef>
          </c:cat>
          <c:val>
            <c:numRef>
              <c:f>Data!$O$3:$R$3</c:f>
              <c:numCache>
                <c:formatCode>0.0%</c:formatCode>
                <c:ptCount val="4"/>
                <c:pt idx="0">
                  <c:v>7.5362318840579715E-2</c:v>
                </c:pt>
                <c:pt idx="1">
                  <c:v>0.85217391304347823</c:v>
                </c:pt>
                <c:pt idx="2">
                  <c:v>2.8985507246376812E-2</c:v>
                </c:pt>
                <c:pt idx="3">
                  <c:v>4.3478260869565216E-2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Ethnicity/Race</a:t>
            </a:r>
          </a:p>
        </c:rich>
      </c:tx>
      <c:layout>
        <c:manualLayout>
          <c:xMode val="edge"/>
          <c:yMode val="edge"/>
          <c:x val="0.31554844706911633"/>
          <c:y val="0.8458330903081559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4793699957997225"/>
                  <c:y val="-7.113954505686788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7969378827646544E-2"/>
                  <c:y val="-0.143344269466316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6627954264791953"/>
                  <c:y val="-5.487715077282006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5673036964129483"/>
                  <c:y val="0.2583770778652668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9217616468829545E-3"/>
                  <c:y val="-0.2339399241761446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9504863060664543"/>
                  <c:y val="0.1323330417031204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Data!$S$2:$X$2</c:f>
              <c:strCache>
                <c:ptCount val="6"/>
                <c:pt idx="0">
                  <c:v>American Indian or Alaskan Native</c:v>
                </c:pt>
                <c:pt idx="1">
                  <c:v>Asian</c:v>
                </c:pt>
                <c:pt idx="2">
                  <c:v>African-American or Black</c:v>
                </c:pt>
                <c:pt idx="3">
                  <c:v>Hawaiian Native or other Pacific Islander</c:v>
                </c:pt>
                <c:pt idx="4">
                  <c:v>White</c:v>
                </c:pt>
                <c:pt idx="5">
                  <c:v>Not Provided</c:v>
                </c:pt>
              </c:strCache>
            </c:strRef>
          </c:cat>
          <c:val>
            <c:numRef>
              <c:f>Data!$S$3:$X$3</c:f>
              <c:numCache>
                <c:formatCode>0.0%</c:formatCode>
                <c:ptCount val="6"/>
                <c:pt idx="0">
                  <c:v>1.1594202898550725E-2</c:v>
                </c:pt>
                <c:pt idx="1">
                  <c:v>4.0579710144927533E-2</c:v>
                </c:pt>
                <c:pt idx="2">
                  <c:v>1.7391304347826087E-2</c:v>
                </c:pt>
                <c:pt idx="3">
                  <c:v>5.7971014492753624E-3</c:v>
                </c:pt>
                <c:pt idx="4">
                  <c:v>0.88115942028985506</c:v>
                </c:pt>
                <c:pt idx="5">
                  <c:v>6.6666666666666666E-2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4C171-289D-4DEF-8417-A144D23B5914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C4A8C7-2DBD-4746-ACA8-8736283928ED}">
      <dgm:prSet phldrT="[Text]"/>
      <dgm:spPr/>
      <dgm:t>
        <a:bodyPr/>
        <a:lstStyle/>
        <a:p>
          <a:r>
            <a:rPr lang="en-US" dirty="0"/>
            <a:t>Executive Committee</a:t>
          </a:r>
        </a:p>
      </dgm:t>
    </dgm:pt>
    <dgm:pt modelId="{77D968EE-2283-4F7C-8A5C-35129BBF22AF}" type="parTrans" cxnId="{66D49E75-E7B4-4C3F-BDA0-10B9A1208392}">
      <dgm:prSet/>
      <dgm:spPr/>
      <dgm:t>
        <a:bodyPr/>
        <a:lstStyle/>
        <a:p>
          <a:endParaRPr lang="en-US"/>
        </a:p>
      </dgm:t>
    </dgm:pt>
    <dgm:pt modelId="{E59955E3-770D-4CB7-AA78-1EDEE41011EC}" type="sibTrans" cxnId="{66D49E75-E7B4-4C3F-BDA0-10B9A1208392}">
      <dgm:prSet/>
      <dgm:spPr/>
      <dgm:t>
        <a:bodyPr/>
        <a:lstStyle/>
        <a:p>
          <a:endParaRPr lang="en-US"/>
        </a:p>
      </dgm:t>
    </dgm:pt>
    <dgm:pt modelId="{5043EBCB-185E-40C7-B059-60124D9FA71F}">
      <dgm:prSet phldrT="[Text]"/>
      <dgm:spPr/>
      <dgm:t>
        <a:bodyPr/>
        <a:lstStyle/>
        <a:p>
          <a:r>
            <a:rPr lang="en-US" dirty="0"/>
            <a:t>Steering Committee</a:t>
          </a:r>
        </a:p>
      </dgm:t>
    </dgm:pt>
    <dgm:pt modelId="{3B922113-0953-4511-9D85-161CC7AFA78F}" type="parTrans" cxnId="{7C5D270C-C4A4-47C8-8307-6A7E9F6D3082}">
      <dgm:prSet/>
      <dgm:spPr/>
      <dgm:t>
        <a:bodyPr/>
        <a:lstStyle/>
        <a:p>
          <a:endParaRPr lang="en-US"/>
        </a:p>
      </dgm:t>
    </dgm:pt>
    <dgm:pt modelId="{26E49AAD-C763-49BC-B6C6-C6C722AA350E}" type="sibTrans" cxnId="{7C5D270C-C4A4-47C8-8307-6A7E9F6D3082}">
      <dgm:prSet/>
      <dgm:spPr/>
      <dgm:t>
        <a:bodyPr/>
        <a:lstStyle/>
        <a:p>
          <a:endParaRPr lang="en-US"/>
        </a:p>
      </dgm:t>
    </dgm:pt>
    <dgm:pt modelId="{8B6D9E56-C0FA-48BA-9676-F040E614A73D}">
      <dgm:prSet phldrT="[Text]"/>
      <dgm:spPr/>
      <dgm:t>
        <a:bodyPr/>
        <a:lstStyle/>
        <a:p>
          <a:r>
            <a:rPr lang="en-US" dirty="0"/>
            <a:t>Internal Advisory Committee</a:t>
          </a:r>
        </a:p>
      </dgm:t>
    </dgm:pt>
    <dgm:pt modelId="{188C5CBE-A19D-48F8-B46C-5DEA6EAA13D6}" type="parTrans" cxnId="{03F0E2D7-3FAC-48E0-8A8C-BFBC4F82FEB0}">
      <dgm:prSet/>
      <dgm:spPr/>
      <dgm:t>
        <a:bodyPr/>
        <a:lstStyle/>
        <a:p>
          <a:endParaRPr lang="en-US"/>
        </a:p>
      </dgm:t>
    </dgm:pt>
    <dgm:pt modelId="{B69251C7-5C00-4ADE-897A-93D099439C5C}" type="sibTrans" cxnId="{03F0E2D7-3FAC-48E0-8A8C-BFBC4F82FEB0}">
      <dgm:prSet/>
      <dgm:spPr/>
      <dgm:t>
        <a:bodyPr/>
        <a:lstStyle/>
        <a:p>
          <a:endParaRPr lang="en-US"/>
        </a:p>
      </dgm:t>
    </dgm:pt>
    <dgm:pt modelId="{8203AE7A-4630-441B-83A9-3E5BE5841FBF}">
      <dgm:prSet phldrT="[Text]"/>
      <dgm:spPr/>
      <dgm:t>
        <a:bodyPr/>
        <a:lstStyle/>
        <a:p>
          <a:r>
            <a:rPr lang="en-US" dirty="0"/>
            <a:t>External Advisory Board</a:t>
          </a:r>
        </a:p>
      </dgm:t>
    </dgm:pt>
    <dgm:pt modelId="{7795BE2D-3E8F-4F88-94C3-9A35498AF719}" type="parTrans" cxnId="{E33DCF96-1D20-47B8-9CB5-7ED100265A43}">
      <dgm:prSet/>
      <dgm:spPr/>
      <dgm:t>
        <a:bodyPr/>
        <a:lstStyle/>
        <a:p>
          <a:endParaRPr lang="en-US"/>
        </a:p>
      </dgm:t>
    </dgm:pt>
    <dgm:pt modelId="{3CFC7CB9-0D6C-43CD-A1EE-41995E742C45}" type="sibTrans" cxnId="{E33DCF96-1D20-47B8-9CB5-7ED100265A43}">
      <dgm:prSet/>
      <dgm:spPr/>
      <dgm:t>
        <a:bodyPr/>
        <a:lstStyle/>
        <a:p>
          <a:endParaRPr lang="en-US"/>
        </a:p>
      </dgm:t>
    </dgm:pt>
    <dgm:pt modelId="{492C735A-ABEA-4648-A3D4-E2DAD5FA090A}">
      <dgm:prSet phldrT="[Text]"/>
      <dgm:spPr/>
      <dgm:t>
        <a:bodyPr/>
        <a:lstStyle/>
        <a:p>
          <a:r>
            <a:rPr lang="en-US" dirty="0"/>
            <a:t>NSF Program Officers</a:t>
          </a:r>
        </a:p>
      </dgm:t>
    </dgm:pt>
    <dgm:pt modelId="{FE8AF007-D4EA-453A-A509-A843E416110F}" type="parTrans" cxnId="{F0A62BEE-38B9-4237-9601-779F3977D353}">
      <dgm:prSet/>
      <dgm:spPr/>
      <dgm:t>
        <a:bodyPr/>
        <a:lstStyle/>
        <a:p>
          <a:endParaRPr lang="en-US"/>
        </a:p>
      </dgm:t>
    </dgm:pt>
    <dgm:pt modelId="{A07703E8-2487-4447-8E7D-9ACD74EAD6C0}" type="sibTrans" cxnId="{F0A62BEE-38B9-4237-9601-779F3977D353}">
      <dgm:prSet/>
      <dgm:spPr/>
      <dgm:t>
        <a:bodyPr/>
        <a:lstStyle/>
        <a:p>
          <a:endParaRPr lang="en-US"/>
        </a:p>
      </dgm:t>
    </dgm:pt>
    <dgm:pt modelId="{49B7CF95-8A9C-4A42-B166-374395011684}">
      <dgm:prSet phldrT="[Text]"/>
      <dgm:spPr/>
      <dgm:t>
        <a:bodyPr/>
        <a:lstStyle/>
        <a:p>
          <a:r>
            <a:rPr lang="en-US" dirty="0"/>
            <a:t>PIs</a:t>
          </a:r>
        </a:p>
      </dgm:t>
    </dgm:pt>
    <dgm:pt modelId="{5CCB035A-0C6E-4ACC-BE31-538B268D9143}" type="parTrans" cxnId="{0E1C2F4E-9C6F-4901-9730-89F06A051CFB}">
      <dgm:prSet/>
      <dgm:spPr/>
      <dgm:t>
        <a:bodyPr/>
        <a:lstStyle/>
        <a:p>
          <a:endParaRPr lang="en-US"/>
        </a:p>
      </dgm:t>
    </dgm:pt>
    <dgm:pt modelId="{A069AA2F-99B5-43C7-B255-B52DA66FE00B}" type="sibTrans" cxnId="{0E1C2F4E-9C6F-4901-9730-89F06A051CFB}">
      <dgm:prSet/>
      <dgm:spPr/>
      <dgm:t>
        <a:bodyPr/>
        <a:lstStyle/>
        <a:p>
          <a:endParaRPr lang="en-US"/>
        </a:p>
      </dgm:t>
    </dgm:pt>
    <dgm:pt modelId="{FB381B95-967F-4AEF-AF1F-906D34985C12}">
      <dgm:prSet phldrT="[Text]"/>
      <dgm:spPr/>
      <dgm:t>
        <a:bodyPr/>
        <a:lstStyle/>
        <a:p>
          <a:r>
            <a:rPr lang="en-US" dirty="0"/>
            <a:t>Project Manager</a:t>
          </a:r>
        </a:p>
      </dgm:t>
    </dgm:pt>
    <dgm:pt modelId="{135ECA07-ABA8-4228-B183-C7BEC93513DC}" type="parTrans" cxnId="{D4E1FD33-3E6D-49E3-8CC5-8C78799A53B7}">
      <dgm:prSet/>
      <dgm:spPr/>
      <dgm:t>
        <a:bodyPr/>
        <a:lstStyle/>
        <a:p>
          <a:endParaRPr lang="en-US"/>
        </a:p>
      </dgm:t>
    </dgm:pt>
    <dgm:pt modelId="{FFF988F6-4356-4726-9964-43B761AF0A0E}" type="sibTrans" cxnId="{D4E1FD33-3E6D-49E3-8CC5-8C78799A53B7}">
      <dgm:prSet/>
      <dgm:spPr/>
      <dgm:t>
        <a:bodyPr/>
        <a:lstStyle/>
        <a:p>
          <a:endParaRPr lang="en-US"/>
        </a:p>
      </dgm:t>
    </dgm:pt>
    <dgm:pt modelId="{300F5A98-53F7-4ACD-BD1C-B3F9994B77C0}">
      <dgm:prSet phldrT="[Text]"/>
      <dgm:spPr/>
      <dgm:t>
        <a:bodyPr/>
        <a:lstStyle/>
        <a:p>
          <a:r>
            <a:rPr lang="en-US" dirty="0"/>
            <a:t>PIs</a:t>
          </a:r>
        </a:p>
      </dgm:t>
    </dgm:pt>
    <dgm:pt modelId="{CAE80B17-5C0D-45E7-8809-3B74005AFC62}" type="parTrans" cxnId="{359D3228-C715-4F8A-9D88-246203FE2D23}">
      <dgm:prSet/>
      <dgm:spPr/>
      <dgm:t>
        <a:bodyPr/>
        <a:lstStyle/>
        <a:p>
          <a:endParaRPr lang="en-US"/>
        </a:p>
      </dgm:t>
    </dgm:pt>
    <dgm:pt modelId="{5D2985D6-E983-4419-98D0-F09931CCFDBF}" type="sibTrans" cxnId="{359D3228-C715-4F8A-9D88-246203FE2D23}">
      <dgm:prSet/>
      <dgm:spPr/>
      <dgm:t>
        <a:bodyPr/>
        <a:lstStyle/>
        <a:p>
          <a:endParaRPr lang="en-US"/>
        </a:p>
      </dgm:t>
    </dgm:pt>
    <dgm:pt modelId="{D8D60E46-D87F-4CC1-8C4E-15094AA44367}">
      <dgm:prSet phldrT="[Text]"/>
      <dgm:spPr/>
      <dgm:t>
        <a:bodyPr/>
        <a:lstStyle/>
        <a:p>
          <a:r>
            <a:rPr lang="en-US" dirty="0" smtClean="0"/>
            <a:t>Project Manager</a:t>
          </a:r>
          <a:endParaRPr lang="en-US" dirty="0"/>
        </a:p>
      </dgm:t>
    </dgm:pt>
    <dgm:pt modelId="{C96DA56D-BEA5-4E55-BCC9-4EE0E4EF8A48}" type="parTrans" cxnId="{12CDF70B-2E6F-48E5-844E-09D6DFF99F51}">
      <dgm:prSet/>
      <dgm:spPr/>
      <dgm:t>
        <a:bodyPr/>
        <a:lstStyle/>
        <a:p>
          <a:endParaRPr lang="en-US"/>
        </a:p>
      </dgm:t>
    </dgm:pt>
    <dgm:pt modelId="{4C5C7419-5CA1-46B9-84BF-513ECBA43A28}" type="sibTrans" cxnId="{12CDF70B-2E6F-48E5-844E-09D6DFF99F51}">
      <dgm:prSet/>
      <dgm:spPr/>
      <dgm:t>
        <a:bodyPr/>
        <a:lstStyle/>
        <a:p>
          <a:endParaRPr lang="en-US"/>
        </a:p>
      </dgm:t>
    </dgm:pt>
    <dgm:pt modelId="{15FD083E-8BC3-4033-84E7-1E0D2E8DF72B}">
      <dgm:prSet phldrT="[Text]"/>
      <dgm:spPr/>
      <dgm:t>
        <a:bodyPr/>
        <a:lstStyle/>
        <a:p>
          <a:r>
            <a:rPr lang="en-US" dirty="0" smtClean="0"/>
            <a:t>TCNs/PENs</a:t>
          </a:r>
          <a:endParaRPr lang="en-US" dirty="0"/>
        </a:p>
      </dgm:t>
    </dgm:pt>
    <dgm:pt modelId="{7DF1C6FE-452F-4C52-980F-BA725C3EE0AE}" type="parTrans" cxnId="{DE712938-EAAF-4E06-A2E4-94B9F4EC0C1B}">
      <dgm:prSet/>
      <dgm:spPr/>
      <dgm:t>
        <a:bodyPr/>
        <a:lstStyle/>
        <a:p>
          <a:endParaRPr lang="en-US"/>
        </a:p>
      </dgm:t>
    </dgm:pt>
    <dgm:pt modelId="{4D7BA920-90FB-4855-AEFE-CE45E0F0B6B8}" type="sibTrans" cxnId="{DE712938-EAAF-4E06-A2E4-94B9F4EC0C1B}">
      <dgm:prSet/>
      <dgm:spPr/>
      <dgm:t>
        <a:bodyPr/>
        <a:lstStyle/>
        <a:p>
          <a:endParaRPr lang="en-US"/>
        </a:p>
      </dgm:t>
    </dgm:pt>
    <dgm:pt modelId="{A4B8BFBD-ACE8-4D4B-A0F4-3E81F71C7EF2}">
      <dgm:prSet phldrT="[Text]"/>
      <dgm:spPr/>
      <dgm:t>
        <a:bodyPr/>
        <a:lstStyle/>
        <a:p>
          <a:r>
            <a:rPr lang="en-US" dirty="0" smtClean="0"/>
            <a:t>Project Director</a:t>
          </a:r>
          <a:endParaRPr lang="en-US" dirty="0"/>
        </a:p>
      </dgm:t>
    </dgm:pt>
    <dgm:pt modelId="{FC80B7BD-FD5A-432B-BC1E-B2AA518D6B86}" type="parTrans" cxnId="{EA6DFC22-EC4C-43FD-B951-F9F4C2743949}">
      <dgm:prSet/>
      <dgm:spPr/>
      <dgm:t>
        <a:bodyPr/>
        <a:lstStyle/>
        <a:p>
          <a:endParaRPr lang="en-US"/>
        </a:p>
      </dgm:t>
    </dgm:pt>
    <dgm:pt modelId="{9DEFC01C-7428-402D-AA67-B68F7A015583}" type="sibTrans" cxnId="{EA6DFC22-EC4C-43FD-B951-F9F4C2743949}">
      <dgm:prSet/>
      <dgm:spPr/>
      <dgm:t>
        <a:bodyPr/>
        <a:lstStyle/>
        <a:p>
          <a:endParaRPr lang="en-US"/>
        </a:p>
      </dgm:t>
    </dgm:pt>
    <dgm:pt modelId="{C08C5F8B-784D-4651-815B-C511466D5E22}">
      <dgm:prSet phldrT="[Text]"/>
      <dgm:spPr/>
      <dgm:t>
        <a:bodyPr/>
        <a:lstStyle/>
        <a:p>
          <a:r>
            <a:rPr lang="en-US" dirty="0" smtClean="0"/>
            <a:t>Senior Personnel</a:t>
          </a:r>
          <a:endParaRPr lang="en-US" dirty="0"/>
        </a:p>
      </dgm:t>
    </dgm:pt>
    <dgm:pt modelId="{4BF77F57-BBD1-4871-97FA-43DB4E078E28}" type="parTrans" cxnId="{D94F34C8-6700-473C-9056-B8417EF13F95}">
      <dgm:prSet/>
      <dgm:spPr/>
      <dgm:t>
        <a:bodyPr/>
        <a:lstStyle/>
        <a:p>
          <a:endParaRPr lang="en-US"/>
        </a:p>
      </dgm:t>
    </dgm:pt>
    <dgm:pt modelId="{E62A11E5-DA83-4CA6-B5CE-929CBCC2E9AC}" type="sibTrans" cxnId="{D94F34C8-6700-473C-9056-B8417EF13F95}">
      <dgm:prSet/>
      <dgm:spPr/>
      <dgm:t>
        <a:bodyPr/>
        <a:lstStyle/>
        <a:p>
          <a:endParaRPr lang="en-US"/>
        </a:p>
      </dgm:t>
    </dgm:pt>
    <dgm:pt modelId="{9AD86294-E99A-492D-B0B9-F8DFC08BD393}">
      <dgm:prSet phldrT="[Text]"/>
      <dgm:spPr/>
      <dgm:t>
        <a:bodyPr/>
        <a:lstStyle/>
        <a:p>
          <a:r>
            <a:rPr lang="en-US" dirty="0" smtClean="0"/>
            <a:t>Project Director</a:t>
          </a:r>
          <a:endParaRPr lang="en-US" dirty="0"/>
        </a:p>
      </dgm:t>
    </dgm:pt>
    <dgm:pt modelId="{55E23E35-0447-42EA-9746-69364E82779B}" type="parTrans" cxnId="{988E9F4E-19FB-467E-AF0E-664376E908B4}">
      <dgm:prSet/>
      <dgm:spPr/>
      <dgm:t>
        <a:bodyPr/>
        <a:lstStyle/>
        <a:p>
          <a:endParaRPr lang="en-US"/>
        </a:p>
      </dgm:t>
    </dgm:pt>
    <dgm:pt modelId="{B1EF8436-8774-4A4F-8C53-846F0E87BB2D}" type="sibTrans" cxnId="{988E9F4E-19FB-467E-AF0E-664376E908B4}">
      <dgm:prSet/>
      <dgm:spPr/>
      <dgm:t>
        <a:bodyPr/>
        <a:lstStyle/>
        <a:p>
          <a:endParaRPr lang="en-US"/>
        </a:p>
      </dgm:t>
    </dgm:pt>
    <dgm:pt modelId="{5597C377-CFA7-4F77-B06C-D7A474AA17B3}">
      <dgm:prSet phldrT="[Text]"/>
      <dgm:spPr/>
      <dgm:t>
        <a:bodyPr/>
        <a:lstStyle/>
        <a:p>
          <a:r>
            <a:rPr lang="en-US" dirty="0" smtClean="0"/>
            <a:t>Project Manager</a:t>
          </a:r>
          <a:endParaRPr lang="en-US" dirty="0"/>
        </a:p>
      </dgm:t>
    </dgm:pt>
    <dgm:pt modelId="{4F97E896-D13F-4FCF-AF87-96FA86CABFB3}" type="parTrans" cxnId="{61B8BC72-8DB6-4087-A4BA-8D231F6C00EB}">
      <dgm:prSet/>
      <dgm:spPr/>
      <dgm:t>
        <a:bodyPr/>
        <a:lstStyle/>
        <a:p>
          <a:endParaRPr lang="en-US"/>
        </a:p>
      </dgm:t>
    </dgm:pt>
    <dgm:pt modelId="{E4D4C05B-5B83-419F-9C8D-590935A050F8}" type="sibTrans" cxnId="{61B8BC72-8DB6-4087-A4BA-8D231F6C00EB}">
      <dgm:prSet/>
      <dgm:spPr/>
      <dgm:t>
        <a:bodyPr/>
        <a:lstStyle/>
        <a:p>
          <a:endParaRPr lang="en-US"/>
        </a:p>
      </dgm:t>
    </dgm:pt>
    <dgm:pt modelId="{835ED144-37F8-4D8E-96B6-DC12B6869944}">
      <dgm:prSet phldrT="[Text]"/>
      <dgm:spPr/>
      <dgm:t>
        <a:bodyPr/>
        <a:lstStyle/>
        <a:p>
          <a:r>
            <a:rPr lang="en-US" dirty="0" smtClean="0"/>
            <a:t>Biodiversity Informatics Manager</a:t>
          </a:r>
          <a:endParaRPr lang="en-US" dirty="0"/>
        </a:p>
      </dgm:t>
    </dgm:pt>
    <dgm:pt modelId="{63E84C0B-C722-4710-B369-4D11BFCE39E8}" type="parTrans" cxnId="{E66A5173-7929-44B9-B6F9-43CB893C391E}">
      <dgm:prSet/>
      <dgm:spPr/>
      <dgm:t>
        <a:bodyPr/>
        <a:lstStyle/>
        <a:p>
          <a:endParaRPr lang="en-US"/>
        </a:p>
      </dgm:t>
    </dgm:pt>
    <dgm:pt modelId="{FEEC9A2B-3B96-47DD-A67D-EB853DC95DB0}" type="sibTrans" cxnId="{E66A5173-7929-44B9-B6F9-43CB893C391E}">
      <dgm:prSet/>
      <dgm:spPr/>
      <dgm:t>
        <a:bodyPr/>
        <a:lstStyle/>
        <a:p>
          <a:endParaRPr lang="en-US"/>
        </a:p>
      </dgm:t>
    </dgm:pt>
    <dgm:pt modelId="{DA45EAF8-2DB9-4A22-BCFA-7066A98B84FD}" type="pres">
      <dgm:prSet presAssocID="{7904C171-289D-4DEF-8417-A144D23B5914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74BA64-F703-4EEF-BA10-D354212BB228}" type="pres">
      <dgm:prSet presAssocID="{7904C171-289D-4DEF-8417-A144D23B5914}" presName="cycle" presStyleCnt="0"/>
      <dgm:spPr/>
    </dgm:pt>
    <dgm:pt modelId="{C3BB09E4-908E-464D-8888-4073E03303BA}" type="pres">
      <dgm:prSet presAssocID="{7904C171-289D-4DEF-8417-A144D23B5914}" presName="centerShape" presStyleCnt="0"/>
      <dgm:spPr/>
    </dgm:pt>
    <dgm:pt modelId="{2657BBB9-86F5-4203-BB3D-581DFC1E384A}" type="pres">
      <dgm:prSet presAssocID="{7904C171-289D-4DEF-8417-A144D23B5914}" presName="connSite" presStyleLbl="node1" presStyleIdx="0" presStyleCnt="6"/>
      <dgm:spPr/>
    </dgm:pt>
    <dgm:pt modelId="{522AD263-80D3-4038-B79E-7BEF9814133C}" type="pres">
      <dgm:prSet presAssocID="{7904C171-289D-4DEF-8417-A144D23B5914}" presName="visible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0D94E91-C5C5-458C-8FB0-0BB625BB75B8}" type="pres">
      <dgm:prSet presAssocID="{77D968EE-2283-4F7C-8A5C-35129BBF22AF}" presName="Name25" presStyleLbl="parChTrans1D1" presStyleIdx="0" presStyleCnt="5"/>
      <dgm:spPr/>
      <dgm:t>
        <a:bodyPr/>
        <a:lstStyle/>
        <a:p>
          <a:endParaRPr lang="en-US"/>
        </a:p>
      </dgm:t>
    </dgm:pt>
    <dgm:pt modelId="{F45952B6-33EE-48C8-A842-AF844BC68D9F}" type="pres">
      <dgm:prSet presAssocID="{0EC4A8C7-2DBD-4746-ACA8-8736283928ED}" presName="node" presStyleCnt="0"/>
      <dgm:spPr/>
    </dgm:pt>
    <dgm:pt modelId="{D04C1B50-BE47-4169-A2A6-8C5AACE2240C}" type="pres">
      <dgm:prSet presAssocID="{0EC4A8C7-2DBD-4746-ACA8-8736283928ED}" presName="parentNode" presStyleLbl="node1" presStyleIdx="1" presStyleCnt="6" custLinFactNeighborX="80467" custLinFactNeighborY="437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AEDE7-32B3-4335-A235-9A3D9E29EF6B}" type="pres">
      <dgm:prSet presAssocID="{0EC4A8C7-2DBD-4746-ACA8-8736283928E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2F2B20-A17A-415F-9D14-6283806767B1}" type="pres">
      <dgm:prSet presAssocID="{3B922113-0953-4511-9D85-161CC7AFA78F}" presName="Name25" presStyleLbl="parChTrans1D1" presStyleIdx="1" presStyleCnt="5"/>
      <dgm:spPr/>
      <dgm:t>
        <a:bodyPr/>
        <a:lstStyle/>
        <a:p>
          <a:endParaRPr lang="en-US"/>
        </a:p>
      </dgm:t>
    </dgm:pt>
    <dgm:pt modelId="{FFEA9A0C-12FA-406B-8335-5AC1B6E751D0}" type="pres">
      <dgm:prSet presAssocID="{5043EBCB-185E-40C7-B059-60124D9FA71F}" presName="node" presStyleCnt="0"/>
      <dgm:spPr/>
    </dgm:pt>
    <dgm:pt modelId="{562D3511-B6C6-4BE6-A946-00D8BD23917F}" type="pres">
      <dgm:prSet presAssocID="{5043EBCB-185E-40C7-B059-60124D9FA71F}" presName="parentNode" presStyleLbl="node1" presStyleIdx="2" presStyleCnt="6" custLinFactY="19211" custLinFactNeighborX="-11921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68A38F-D66E-44F9-87FF-FC9DFD0C16AB}" type="pres">
      <dgm:prSet presAssocID="{5043EBCB-185E-40C7-B059-60124D9FA71F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762FF-6550-4203-A860-4D3B2E2F36CB}" type="pres">
      <dgm:prSet presAssocID="{188C5CBE-A19D-48F8-B46C-5DEA6EAA13D6}" presName="Name25" presStyleLbl="parChTrans1D1" presStyleIdx="2" presStyleCnt="5"/>
      <dgm:spPr/>
      <dgm:t>
        <a:bodyPr/>
        <a:lstStyle/>
        <a:p>
          <a:endParaRPr lang="en-US"/>
        </a:p>
      </dgm:t>
    </dgm:pt>
    <dgm:pt modelId="{1E333B94-BB27-49BA-9839-2FC0ADA93506}" type="pres">
      <dgm:prSet presAssocID="{8B6D9E56-C0FA-48BA-9676-F040E614A73D}" presName="node" presStyleCnt="0"/>
      <dgm:spPr/>
    </dgm:pt>
    <dgm:pt modelId="{07236BA9-A60C-463F-9BFF-84837399AECF}" type="pres">
      <dgm:prSet presAssocID="{8B6D9E56-C0FA-48BA-9676-F040E614A73D}" presName="parentNode" presStyleLbl="node1" presStyleIdx="3" presStyleCnt="6" custLinFactY="57955" custLinFactNeighborX="-38744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B861E2-8701-4E0A-8566-8ED0A56611B4}" type="pres">
      <dgm:prSet presAssocID="{8B6D9E56-C0FA-48BA-9676-F040E614A73D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B83D63-B931-463D-BD7B-564E73C668A0}" type="pres">
      <dgm:prSet presAssocID="{7795BE2D-3E8F-4F88-94C3-9A35498AF719}" presName="Name25" presStyleLbl="parChTrans1D1" presStyleIdx="3" presStyleCnt="5"/>
      <dgm:spPr/>
      <dgm:t>
        <a:bodyPr/>
        <a:lstStyle/>
        <a:p>
          <a:endParaRPr lang="en-US"/>
        </a:p>
      </dgm:t>
    </dgm:pt>
    <dgm:pt modelId="{DAD15D22-CCFA-486E-BE87-BE151EA8D8BA}" type="pres">
      <dgm:prSet presAssocID="{8203AE7A-4630-441B-83A9-3E5BE5841FBF}" presName="node" presStyleCnt="0"/>
      <dgm:spPr/>
    </dgm:pt>
    <dgm:pt modelId="{7630DA11-1089-4D1E-A1A0-89F21C578A0C}" type="pres">
      <dgm:prSet presAssocID="{8203AE7A-4630-441B-83A9-3E5BE5841FBF}" presName="parentNode" presStyleLbl="node1" presStyleIdx="4" presStyleCnt="6" custLinFactX="-200000" custLinFactY="-100000" custLinFactNeighborX="-261942" custLinFactNeighborY="-1980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1EAE45-30CC-4BFD-90E3-890D85DFA5FC}" type="pres">
      <dgm:prSet presAssocID="{8203AE7A-4630-441B-83A9-3E5BE5841FB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D226B8-0250-4D66-B63D-51F727773CA3}" type="pres">
      <dgm:prSet presAssocID="{FE8AF007-D4EA-453A-A509-A843E416110F}" presName="Name25" presStyleLbl="parChTrans1D1" presStyleIdx="4" presStyleCnt="5"/>
      <dgm:spPr/>
      <dgm:t>
        <a:bodyPr/>
        <a:lstStyle/>
        <a:p>
          <a:endParaRPr lang="en-US"/>
        </a:p>
      </dgm:t>
    </dgm:pt>
    <dgm:pt modelId="{B147B865-0F09-4AE5-8C94-E0531B764FCE}" type="pres">
      <dgm:prSet presAssocID="{492C735A-ABEA-4648-A3D4-E2DAD5FA090A}" presName="node" presStyleCnt="0"/>
      <dgm:spPr/>
    </dgm:pt>
    <dgm:pt modelId="{DB8FC060-FC7B-4058-B785-6C1C575D3F2C}" type="pres">
      <dgm:prSet presAssocID="{492C735A-ABEA-4648-A3D4-E2DAD5FA090A}" presName="parentNode" presStyleLbl="node1" presStyleIdx="5" presStyleCnt="6" custLinFactX="-191409" custLinFactY="-27158" custLinFactNeighborX="-200000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F45E2A-9A81-4974-AC5A-1B8A93A68DBB}" type="pres">
      <dgm:prSet presAssocID="{492C735A-ABEA-4648-A3D4-E2DAD5FA090A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6DD3181E-7E22-48D3-9166-C2D1DAD0DF48}" type="presOf" srcId="{7795BE2D-3E8F-4F88-94C3-9A35498AF719}" destId="{FBB83D63-B931-463D-BD7B-564E73C668A0}" srcOrd="0" destOrd="0" presId="urn:microsoft.com/office/officeart/2005/8/layout/radial2"/>
    <dgm:cxn modelId="{12CDF70B-2E6F-48E5-844E-09D6DFF99F51}" srcId="{5043EBCB-185E-40C7-B059-60124D9FA71F}" destId="{D8D60E46-D87F-4CC1-8C4E-15094AA44367}" srcOrd="2" destOrd="0" parTransId="{C96DA56D-BEA5-4E55-BCC9-4EE0E4EF8A48}" sibTransId="{4C5C7419-5CA1-46B9-84BF-513ECBA43A28}"/>
    <dgm:cxn modelId="{66D49E75-E7B4-4C3F-BDA0-10B9A1208392}" srcId="{7904C171-289D-4DEF-8417-A144D23B5914}" destId="{0EC4A8C7-2DBD-4746-ACA8-8736283928ED}" srcOrd="0" destOrd="0" parTransId="{77D968EE-2283-4F7C-8A5C-35129BBF22AF}" sibTransId="{E59955E3-770D-4CB7-AA78-1EDEE41011EC}"/>
    <dgm:cxn modelId="{6E031B56-1D7A-44C4-95B6-1FAEA207A0A1}" type="presOf" srcId="{835ED144-37F8-4D8E-96B6-DC12B6869944}" destId="{FBB861E2-8701-4E0A-8566-8ED0A56611B4}" srcOrd="0" destOrd="1" presId="urn:microsoft.com/office/officeart/2005/8/layout/radial2"/>
    <dgm:cxn modelId="{359D3228-C715-4F8A-9D88-246203FE2D23}" srcId="{5043EBCB-185E-40C7-B059-60124D9FA71F}" destId="{300F5A98-53F7-4ACD-BD1C-B3F9994B77C0}" srcOrd="1" destOrd="0" parTransId="{CAE80B17-5C0D-45E7-8809-3B74005AFC62}" sibTransId="{5D2985D6-E983-4419-98D0-F09931CCFDBF}"/>
    <dgm:cxn modelId="{61B8BC72-8DB6-4087-A4BA-8D231F6C00EB}" srcId="{8B6D9E56-C0FA-48BA-9676-F040E614A73D}" destId="{5597C377-CFA7-4F77-B06C-D7A474AA17B3}" srcOrd="0" destOrd="0" parTransId="{4F97E896-D13F-4FCF-AF87-96FA86CABFB3}" sibTransId="{E4D4C05B-5B83-419F-9C8D-590935A050F8}"/>
    <dgm:cxn modelId="{5978BDEA-303D-48A6-8DF6-3BB723115DF3}" type="presOf" srcId="{188C5CBE-A19D-48F8-B46C-5DEA6EAA13D6}" destId="{3D7762FF-6550-4203-A860-4D3B2E2F36CB}" srcOrd="0" destOrd="0" presId="urn:microsoft.com/office/officeart/2005/8/layout/radial2"/>
    <dgm:cxn modelId="{D4E1FD33-3E6D-49E3-8CC5-8C78799A53B7}" srcId="{0EC4A8C7-2DBD-4746-ACA8-8736283928ED}" destId="{FB381B95-967F-4AEF-AF1F-906D34985C12}" srcOrd="2" destOrd="0" parTransId="{135ECA07-ABA8-4228-B183-C7BEC93513DC}" sibTransId="{FFF988F6-4356-4726-9964-43B761AF0A0E}"/>
    <dgm:cxn modelId="{531BEAF0-2827-4583-A1AD-FB0B2E6247D4}" type="presOf" srcId="{300F5A98-53F7-4ACD-BD1C-B3F9994B77C0}" destId="{1768A38F-D66E-44F9-87FF-FC9DFD0C16AB}" srcOrd="0" destOrd="1" presId="urn:microsoft.com/office/officeart/2005/8/layout/radial2"/>
    <dgm:cxn modelId="{0F842EDB-6780-4EA1-8510-8B85263F96D5}" type="presOf" srcId="{0EC4A8C7-2DBD-4746-ACA8-8736283928ED}" destId="{D04C1B50-BE47-4169-A2A6-8C5AACE2240C}" srcOrd="0" destOrd="0" presId="urn:microsoft.com/office/officeart/2005/8/layout/radial2"/>
    <dgm:cxn modelId="{EA6DFC22-EC4C-43FD-B951-F9F4C2743949}" srcId="{0EC4A8C7-2DBD-4746-ACA8-8736283928ED}" destId="{A4B8BFBD-ACE8-4D4B-A0F4-3E81F71C7EF2}" srcOrd="0" destOrd="0" parTransId="{FC80B7BD-FD5A-432B-BC1E-B2AA518D6B86}" sibTransId="{9DEFC01C-7428-402D-AA67-B68F7A015583}"/>
    <dgm:cxn modelId="{228E3B1E-A3E8-49F8-9CA2-93CA9E249D9F}" type="presOf" srcId="{D8D60E46-D87F-4CC1-8C4E-15094AA44367}" destId="{1768A38F-D66E-44F9-87FF-FC9DFD0C16AB}" srcOrd="0" destOrd="2" presId="urn:microsoft.com/office/officeart/2005/8/layout/radial2"/>
    <dgm:cxn modelId="{2787901E-1ECD-4801-B6B9-E8BD7F4B8F27}" type="presOf" srcId="{5597C377-CFA7-4F77-B06C-D7A474AA17B3}" destId="{FBB861E2-8701-4E0A-8566-8ED0A56611B4}" srcOrd="0" destOrd="0" presId="urn:microsoft.com/office/officeart/2005/8/layout/radial2"/>
    <dgm:cxn modelId="{F0A62BEE-38B9-4237-9601-779F3977D353}" srcId="{7904C171-289D-4DEF-8417-A144D23B5914}" destId="{492C735A-ABEA-4648-A3D4-E2DAD5FA090A}" srcOrd="4" destOrd="0" parTransId="{FE8AF007-D4EA-453A-A509-A843E416110F}" sibTransId="{A07703E8-2487-4447-8E7D-9ACD74EAD6C0}"/>
    <dgm:cxn modelId="{E31DEAE9-A6D6-4FCA-BA8C-0E15909B1ED2}" type="presOf" srcId="{7904C171-289D-4DEF-8417-A144D23B5914}" destId="{DA45EAF8-2DB9-4A22-BCFA-7066A98B84FD}" srcOrd="0" destOrd="0" presId="urn:microsoft.com/office/officeart/2005/8/layout/radial2"/>
    <dgm:cxn modelId="{EA616248-AEE4-4B21-99BB-A1A16061335B}" type="presOf" srcId="{492C735A-ABEA-4648-A3D4-E2DAD5FA090A}" destId="{DB8FC060-FC7B-4058-B785-6C1C575D3F2C}" srcOrd="0" destOrd="0" presId="urn:microsoft.com/office/officeart/2005/8/layout/radial2"/>
    <dgm:cxn modelId="{0E1C2F4E-9C6F-4901-9730-89F06A051CFB}" srcId="{0EC4A8C7-2DBD-4746-ACA8-8736283928ED}" destId="{49B7CF95-8A9C-4A42-B166-374395011684}" srcOrd="1" destOrd="0" parTransId="{5CCB035A-0C6E-4ACC-BE31-538B268D9143}" sibTransId="{A069AA2F-99B5-43C7-B255-B52DA66FE00B}"/>
    <dgm:cxn modelId="{03F0E2D7-3FAC-48E0-8A8C-BFBC4F82FEB0}" srcId="{7904C171-289D-4DEF-8417-A144D23B5914}" destId="{8B6D9E56-C0FA-48BA-9676-F040E614A73D}" srcOrd="2" destOrd="0" parTransId="{188C5CBE-A19D-48F8-B46C-5DEA6EAA13D6}" sibTransId="{B69251C7-5C00-4ADE-897A-93D099439C5C}"/>
    <dgm:cxn modelId="{7C5D270C-C4A4-47C8-8307-6A7E9F6D3082}" srcId="{7904C171-289D-4DEF-8417-A144D23B5914}" destId="{5043EBCB-185E-40C7-B059-60124D9FA71F}" srcOrd="1" destOrd="0" parTransId="{3B922113-0953-4511-9D85-161CC7AFA78F}" sibTransId="{26E49AAD-C763-49BC-B6C6-C6C722AA350E}"/>
    <dgm:cxn modelId="{3C48F267-51D7-462C-875C-9FD5315FFCC6}" type="presOf" srcId="{8203AE7A-4630-441B-83A9-3E5BE5841FBF}" destId="{7630DA11-1089-4D1E-A1A0-89F21C578A0C}" srcOrd="0" destOrd="0" presId="urn:microsoft.com/office/officeart/2005/8/layout/radial2"/>
    <dgm:cxn modelId="{E33DCF96-1D20-47B8-9CB5-7ED100265A43}" srcId="{7904C171-289D-4DEF-8417-A144D23B5914}" destId="{8203AE7A-4630-441B-83A9-3E5BE5841FBF}" srcOrd="3" destOrd="0" parTransId="{7795BE2D-3E8F-4F88-94C3-9A35498AF719}" sibTransId="{3CFC7CB9-0D6C-43CD-A1EE-41995E742C45}"/>
    <dgm:cxn modelId="{988E9F4E-19FB-467E-AF0E-664376E908B4}" srcId="{5043EBCB-185E-40C7-B059-60124D9FA71F}" destId="{9AD86294-E99A-492D-B0B9-F8DFC08BD393}" srcOrd="0" destOrd="0" parTransId="{55E23E35-0447-42EA-9746-69364E82779B}" sibTransId="{B1EF8436-8774-4A4F-8C53-846F0E87BB2D}"/>
    <dgm:cxn modelId="{81E29E51-9049-4B64-A397-9260BF927868}" type="presOf" srcId="{8B6D9E56-C0FA-48BA-9676-F040E614A73D}" destId="{07236BA9-A60C-463F-9BFF-84837399AECF}" srcOrd="0" destOrd="0" presId="urn:microsoft.com/office/officeart/2005/8/layout/radial2"/>
    <dgm:cxn modelId="{5AE88B90-24EC-4C89-8FC5-21CD15CC0F23}" type="presOf" srcId="{A4B8BFBD-ACE8-4D4B-A0F4-3E81F71C7EF2}" destId="{3E5AEDE7-32B3-4335-A235-9A3D9E29EF6B}" srcOrd="0" destOrd="0" presId="urn:microsoft.com/office/officeart/2005/8/layout/radial2"/>
    <dgm:cxn modelId="{558E573B-DFA6-4C92-9413-BDA1019E8F18}" type="presOf" srcId="{FB381B95-967F-4AEF-AF1F-906D34985C12}" destId="{3E5AEDE7-32B3-4335-A235-9A3D9E29EF6B}" srcOrd="0" destOrd="2" presId="urn:microsoft.com/office/officeart/2005/8/layout/radial2"/>
    <dgm:cxn modelId="{696A9829-8AE8-451D-B538-1FBFB732AD3A}" type="presOf" srcId="{5043EBCB-185E-40C7-B059-60124D9FA71F}" destId="{562D3511-B6C6-4BE6-A946-00D8BD23917F}" srcOrd="0" destOrd="0" presId="urn:microsoft.com/office/officeart/2005/8/layout/radial2"/>
    <dgm:cxn modelId="{160F0E63-A7C1-4084-91C1-851442B4DCD5}" type="presOf" srcId="{3B922113-0953-4511-9D85-161CC7AFA78F}" destId="{032F2B20-A17A-415F-9D14-6283806767B1}" srcOrd="0" destOrd="0" presId="urn:microsoft.com/office/officeart/2005/8/layout/radial2"/>
    <dgm:cxn modelId="{5AADC600-F554-4929-93DD-3E9B5BBF84F5}" type="presOf" srcId="{9AD86294-E99A-492D-B0B9-F8DFC08BD393}" destId="{1768A38F-D66E-44F9-87FF-FC9DFD0C16AB}" srcOrd="0" destOrd="0" presId="urn:microsoft.com/office/officeart/2005/8/layout/radial2"/>
    <dgm:cxn modelId="{99B3B2DB-1978-44EF-9B92-010649183F23}" type="presOf" srcId="{77D968EE-2283-4F7C-8A5C-35129BBF22AF}" destId="{C0D94E91-C5C5-458C-8FB0-0BB625BB75B8}" srcOrd="0" destOrd="0" presId="urn:microsoft.com/office/officeart/2005/8/layout/radial2"/>
    <dgm:cxn modelId="{DE712938-EAAF-4E06-A2E4-94B9F4EC0C1B}" srcId="{8B6D9E56-C0FA-48BA-9676-F040E614A73D}" destId="{15FD083E-8BC3-4033-84E7-1E0D2E8DF72B}" srcOrd="2" destOrd="0" parTransId="{7DF1C6FE-452F-4C52-980F-BA725C3EE0AE}" sibTransId="{4D7BA920-90FB-4855-AEFE-CE45E0F0B6B8}"/>
    <dgm:cxn modelId="{7B471CBE-CBFA-424E-8407-1AD31DCEBDBF}" type="presOf" srcId="{49B7CF95-8A9C-4A42-B166-374395011684}" destId="{3E5AEDE7-32B3-4335-A235-9A3D9E29EF6B}" srcOrd="0" destOrd="1" presId="urn:microsoft.com/office/officeart/2005/8/layout/radial2"/>
    <dgm:cxn modelId="{DA421927-597C-4C0B-9D10-613D3110A290}" type="presOf" srcId="{15FD083E-8BC3-4033-84E7-1E0D2E8DF72B}" destId="{FBB861E2-8701-4E0A-8566-8ED0A56611B4}" srcOrd="0" destOrd="2" presId="urn:microsoft.com/office/officeart/2005/8/layout/radial2"/>
    <dgm:cxn modelId="{D94F34C8-6700-473C-9056-B8417EF13F95}" srcId="{5043EBCB-185E-40C7-B059-60124D9FA71F}" destId="{C08C5F8B-784D-4651-815B-C511466D5E22}" srcOrd="3" destOrd="0" parTransId="{4BF77F57-BBD1-4871-97FA-43DB4E078E28}" sibTransId="{E62A11E5-DA83-4CA6-B5CE-929CBCC2E9AC}"/>
    <dgm:cxn modelId="{54D286B8-360D-4C76-A4A2-92C727F57737}" type="presOf" srcId="{FE8AF007-D4EA-453A-A509-A843E416110F}" destId="{15D226B8-0250-4D66-B63D-51F727773CA3}" srcOrd="0" destOrd="0" presId="urn:microsoft.com/office/officeart/2005/8/layout/radial2"/>
    <dgm:cxn modelId="{E66A5173-7929-44B9-B6F9-43CB893C391E}" srcId="{8B6D9E56-C0FA-48BA-9676-F040E614A73D}" destId="{835ED144-37F8-4D8E-96B6-DC12B6869944}" srcOrd="1" destOrd="0" parTransId="{63E84C0B-C722-4710-B369-4D11BFCE39E8}" sibTransId="{FEEC9A2B-3B96-47DD-A67D-EB853DC95DB0}"/>
    <dgm:cxn modelId="{A81D8A45-F6F9-427A-B628-0A56E987141C}" type="presOf" srcId="{C08C5F8B-784D-4651-815B-C511466D5E22}" destId="{1768A38F-D66E-44F9-87FF-FC9DFD0C16AB}" srcOrd="0" destOrd="3" presId="urn:microsoft.com/office/officeart/2005/8/layout/radial2"/>
    <dgm:cxn modelId="{4D2CE170-C961-44EB-B8ED-77431EEAF024}" type="presParOf" srcId="{DA45EAF8-2DB9-4A22-BCFA-7066A98B84FD}" destId="{4774BA64-F703-4EEF-BA10-D354212BB228}" srcOrd="0" destOrd="0" presId="urn:microsoft.com/office/officeart/2005/8/layout/radial2"/>
    <dgm:cxn modelId="{8B1C3CAC-3840-4DF7-A7CD-4191980AE3B5}" type="presParOf" srcId="{4774BA64-F703-4EEF-BA10-D354212BB228}" destId="{C3BB09E4-908E-464D-8888-4073E03303BA}" srcOrd="0" destOrd="0" presId="urn:microsoft.com/office/officeart/2005/8/layout/radial2"/>
    <dgm:cxn modelId="{6D58AE51-7B5F-4C68-A3A0-1BAC7101BFEE}" type="presParOf" srcId="{C3BB09E4-908E-464D-8888-4073E03303BA}" destId="{2657BBB9-86F5-4203-BB3D-581DFC1E384A}" srcOrd="0" destOrd="0" presId="urn:microsoft.com/office/officeart/2005/8/layout/radial2"/>
    <dgm:cxn modelId="{080C5371-418C-4C05-931F-A6E9D7015A30}" type="presParOf" srcId="{C3BB09E4-908E-464D-8888-4073E03303BA}" destId="{522AD263-80D3-4038-B79E-7BEF9814133C}" srcOrd="1" destOrd="0" presId="urn:microsoft.com/office/officeart/2005/8/layout/radial2"/>
    <dgm:cxn modelId="{5951C1CD-88E5-4552-B17D-0AA14144A8CA}" type="presParOf" srcId="{4774BA64-F703-4EEF-BA10-D354212BB228}" destId="{C0D94E91-C5C5-458C-8FB0-0BB625BB75B8}" srcOrd="1" destOrd="0" presId="urn:microsoft.com/office/officeart/2005/8/layout/radial2"/>
    <dgm:cxn modelId="{B1AF2C6D-B399-4DB6-A693-3609F3051D4F}" type="presParOf" srcId="{4774BA64-F703-4EEF-BA10-D354212BB228}" destId="{F45952B6-33EE-48C8-A842-AF844BC68D9F}" srcOrd="2" destOrd="0" presId="urn:microsoft.com/office/officeart/2005/8/layout/radial2"/>
    <dgm:cxn modelId="{42AF2D55-733B-4165-BE12-2EE351B63510}" type="presParOf" srcId="{F45952B6-33EE-48C8-A842-AF844BC68D9F}" destId="{D04C1B50-BE47-4169-A2A6-8C5AACE2240C}" srcOrd="0" destOrd="0" presId="urn:microsoft.com/office/officeart/2005/8/layout/radial2"/>
    <dgm:cxn modelId="{A56BEF94-47C2-4BA1-ABEC-5F37CA41903F}" type="presParOf" srcId="{F45952B6-33EE-48C8-A842-AF844BC68D9F}" destId="{3E5AEDE7-32B3-4335-A235-9A3D9E29EF6B}" srcOrd="1" destOrd="0" presId="urn:microsoft.com/office/officeart/2005/8/layout/radial2"/>
    <dgm:cxn modelId="{01E3A488-05EB-4216-9D13-B3C4506D03B5}" type="presParOf" srcId="{4774BA64-F703-4EEF-BA10-D354212BB228}" destId="{032F2B20-A17A-415F-9D14-6283806767B1}" srcOrd="3" destOrd="0" presId="urn:microsoft.com/office/officeart/2005/8/layout/radial2"/>
    <dgm:cxn modelId="{A618142F-EA02-42AF-A77F-A6DBCB439ACB}" type="presParOf" srcId="{4774BA64-F703-4EEF-BA10-D354212BB228}" destId="{FFEA9A0C-12FA-406B-8335-5AC1B6E751D0}" srcOrd="4" destOrd="0" presId="urn:microsoft.com/office/officeart/2005/8/layout/radial2"/>
    <dgm:cxn modelId="{743605F4-B8F7-43E1-BC71-E38F58823A1D}" type="presParOf" srcId="{FFEA9A0C-12FA-406B-8335-5AC1B6E751D0}" destId="{562D3511-B6C6-4BE6-A946-00D8BD23917F}" srcOrd="0" destOrd="0" presId="urn:microsoft.com/office/officeart/2005/8/layout/radial2"/>
    <dgm:cxn modelId="{68BF21B4-787D-45D5-8AAF-566ECD8A77BF}" type="presParOf" srcId="{FFEA9A0C-12FA-406B-8335-5AC1B6E751D0}" destId="{1768A38F-D66E-44F9-87FF-FC9DFD0C16AB}" srcOrd="1" destOrd="0" presId="urn:microsoft.com/office/officeart/2005/8/layout/radial2"/>
    <dgm:cxn modelId="{DC06456D-49C1-4B86-8323-8E2550CA358F}" type="presParOf" srcId="{4774BA64-F703-4EEF-BA10-D354212BB228}" destId="{3D7762FF-6550-4203-A860-4D3B2E2F36CB}" srcOrd="5" destOrd="0" presId="urn:microsoft.com/office/officeart/2005/8/layout/radial2"/>
    <dgm:cxn modelId="{13CEFCC1-1F96-4EE3-B106-82678CC0A316}" type="presParOf" srcId="{4774BA64-F703-4EEF-BA10-D354212BB228}" destId="{1E333B94-BB27-49BA-9839-2FC0ADA93506}" srcOrd="6" destOrd="0" presId="urn:microsoft.com/office/officeart/2005/8/layout/radial2"/>
    <dgm:cxn modelId="{AE62FCE6-46A3-4AFB-9394-B3B462FA0384}" type="presParOf" srcId="{1E333B94-BB27-49BA-9839-2FC0ADA93506}" destId="{07236BA9-A60C-463F-9BFF-84837399AECF}" srcOrd="0" destOrd="0" presId="urn:microsoft.com/office/officeart/2005/8/layout/radial2"/>
    <dgm:cxn modelId="{B1766EAB-E8BC-496C-8DDE-2651CA6C0261}" type="presParOf" srcId="{1E333B94-BB27-49BA-9839-2FC0ADA93506}" destId="{FBB861E2-8701-4E0A-8566-8ED0A56611B4}" srcOrd="1" destOrd="0" presId="urn:microsoft.com/office/officeart/2005/8/layout/radial2"/>
    <dgm:cxn modelId="{C6580317-5972-405C-B0CE-B2C22353C0B2}" type="presParOf" srcId="{4774BA64-F703-4EEF-BA10-D354212BB228}" destId="{FBB83D63-B931-463D-BD7B-564E73C668A0}" srcOrd="7" destOrd="0" presId="urn:microsoft.com/office/officeart/2005/8/layout/radial2"/>
    <dgm:cxn modelId="{F6FC55F1-F865-442D-B615-4DB42E155BA3}" type="presParOf" srcId="{4774BA64-F703-4EEF-BA10-D354212BB228}" destId="{DAD15D22-CCFA-486E-BE87-BE151EA8D8BA}" srcOrd="8" destOrd="0" presId="urn:microsoft.com/office/officeart/2005/8/layout/radial2"/>
    <dgm:cxn modelId="{39515B60-8C55-4D2F-B6AD-33BD8684566F}" type="presParOf" srcId="{DAD15D22-CCFA-486E-BE87-BE151EA8D8BA}" destId="{7630DA11-1089-4D1E-A1A0-89F21C578A0C}" srcOrd="0" destOrd="0" presId="urn:microsoft.com/office/officeart/2005/8/layout/radial2"/>
    <dgm:cxn modelId="{759E5835-F75F-4A76-A5B2-6492B301FC75}" type="presParOf" srcId="{DAD15D22-CCFA-486E-BE87-BE151EA8D8BA}" destId="{EF1EAE45-30CC-4BFD-90E3-890D85DFA5FC}" srcOrd="1" destOrd="0" presId="urn:microsoft.com/office/officeart/2005/8/layout/radial2"/>
    <dgm:cxn modelId="{8D5C2F84-5D51-4E87-B9DF-82F063DB805E}" type="presParOf" srcId="{4774BA64-F703-4EEF-BA10-D354212BB228}" destId="{15D226B8-0250-4D66-B63D-51F727773CA3}" srcOrd="9" destOrd="0" presId="urn:microsoft.com/office/officeart/2005/8/layout/radial2"/>
    <dgm:cxn modelId="{F4D1546D-3ADA-4BB4-9BDE-8B6078950596}" type="presParOf" srcId="{4774BA64-F703-4EEF-BA10-D354212BB228}" destId="{B147B865-0F09-4AE5-8C94-E0531B764FCE}" srcOrd="10" destOrd="0" presId="urn:microsoft.com/office/officeart/2005/8/layout/radial2"/>
    <dgm:cxn modelId="{103BC719-7FCE-4FCB-ABB8-54D0CA5FB9FE}" type="presParOf" srcId="{B147B865-0F09-4AE5-8C94-E0531B764FCE}" destId="{DB8FC060-FC7B-4058-B785-6C1C575D3F2C}" srcOrd="0" destOrd="0" presId="urn:microsoft.com/office/officeart/2005/8/layout/radial2"/>
    <dgm:cxn modelId="{24C9D4DD-FA9C-443C-BD78-1C9817195346}" type="presParOf" srcId="{B147B865-0F09-4AE5-8C94-E0531B764FCE}" destId="{85F45E2A-9A81-4974-AC5A-1B8A93A68DB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075" cy="46196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6" y="0"/>
            <a:ext cx="3013075" cy="46196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20BD3DA3-AEA8-4C32-86D3-4A33A16D08EA}" type="datetimeFigureOut">
              <a:rPr lang="en-US" smtClean="0"/>
              <a:pPr/>
              <a:t>6/27/2014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7289"/>
            <a:ext cx="3013075" cy="46196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6" y="8777289"/>
            <a:ext cx="3013075" cy="46196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077FC18F-C2E6-4FAC-976A-991D2F60E0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58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968" y="0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38A9DFE8-E678-4B49-9346-8B0DB9078ABC}" type="datetimeFigureOut">
              <a:rPr lang="en-US" smtClean="0"/>
              <a:pPr/>
              <a:t>6/27/2014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21212" cy="3465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715"/>
            <a:ext cx="5563870" cy="4157429"/>
          </a:xfrm>
          <a:prstGeom prst="rect">
            <a:avLst/>
          </a:prstGeom>
        </p:spPr>
        <p:txBody>
          <a:bodyPr vert="horz" lIns="91029" tIns="45514" rIns="91029" bIns="455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848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968" y="8777848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6B552B13-6D11-4809-8962-3A9CF738C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3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52B13-6D11-4809-8962-3A9CF738C8D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56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39D8-8EF0-4122-929D-C5D95928ED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447800" y="5722620"/>
            <a:ext cx="716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i="1" dirty="0" smtClean="0"/>
              <a:t>This material is based upon work supported by the National Science Foundation under Cooperative Agreement EF-1115210.  Any opinions, findings, and conclusions or recommendations expressed in this material are those of the author(s) and do not necessarily reflect the views of the National Science Foundation.</a:t>
            </a:r>
          </a:p>
          <a:p>
            <a:pPr algn="l"/>
            <a:endParaRPr lang="en-US" sz="1050" dirty="0"/>
          </a:p>
        </p:txBody>
      </p:sp>
      <p:pic>
        <p:nvPicPr>
          <p:cNvPr id="11" name="Picture 10" descr="logo_ns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715000"/>
            <a:ext cx="685800" cy="61722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514600"/>
            <a:ext cx="7772400" cy="1143000"/>
          </a:xfrm>
        </p:spPr>
        <p:txBody>
          <a:bodyPr>
            <a:normAutofit/>
          </a:bodyPr>
          <a:lstStyle>
            <a:lvl1pPr algn="ctr">
              <a:defRPr sz="2400" baseline="0"/>
            </a:lvl1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65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1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209800"/>
            <a:ext cx="4040188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9800"/>
            <a:ext cx="4041775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85897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25000"/>
                    </a14:imgEffect>
                    <a14:imgEffect>
                      <a14:saturation sat="66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6200" y="6400800"/>
            <a:ext cx="457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315200" y="6400800"/>
            <a:ext cx="1320165" cy="416860"/>
          </a:xfrm>
          <a:prstGeom prst="round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idigbio_logo_rgb.eps"/>
          <p:cNvPicPr>
            <a:picLocks noChangeAspect="1"/>
          </p:cNvPicPr>
          <p:nvPr/>
        </p:nvPicPr>
        <p:blipFill>
          <a:blip r:embed="rId11" cstate="print">
            <a:lum contras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426201"/>
            <a:ext cx="1169353" cy="3555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7" r:id="rId2"/>
    <p:sldLayoutId id="2147483706" r:id="rId3"/>
    <p:sldLayoutId id="2147483708" r:id="rId4"/>
    <p:sldLayoutId id="2147483709" r:id="rId5"/>
    <p:sldLayoutId id="2147483710" r:id="rId6"/>
    <p:sldLayoutId id="2147483713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b="1" i="0" kern="1200" baseline="0">
          <a:ln>
            <a:noFill/>
          </a:ln>
          <a:solidFill>
            <a:schemeClr val="accent1"/>
          </a:solidFill>
          <a:effectLst/>
          <a:latin typeface="Calibri"/>
          <a:ea typeface="+mj-ea"/>
          <a:cs typeface="Calibri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digbio.org/wiki/index.php/Data_Ingestion_Report" TargetMode="External"/><Relationship Id="rId3" Type="http://schemas.openxmlformats.org/officeDocument/2006/relationships/hyperlink" Target="https://www.idigbio.org/wiki/index.php/IDigBio_Workshops" TargetMode="External"/><Relationship Id="rId7" Type="http://schemas.openxmlformats.org/officeDocument/2006/relationships/hyperlink" Target="http://www.idigbio.org/portal" TargetMode="External"/><Relationship Id="rId2" Type="http://schemas.openxmlformats.org/officeDocument/2006/relationships/hyperlink" Target="https://www.idigbio.org/wiki/index.php/Digitization_Resourc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digbio.org/" TargetMode="External"/><Relationship Id="rId5" Type="http://schemas.openxmlformats.org/officeDocument/2006/relationships/hyperlink" Target="https://www.idigbio.org/wiki/index.php/TCN_Resources" TargetMode="External"/><Relationship Id="rId4" Type="http://schemas.openxmlformats.org/officeDocument/2006/relationships/hyperlink" Target="https://www.idigbio.org/wiki/index.php/IDigBio_Working_Groups" TargetMode="External"/><Relationship Id="rId9" Type="http://schemas.openxmlformats.org/officeDocument/2006/relationships/hyperlink" Target="https://www.idigbio.org/portal/publisher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son.usgs.ornl.gov/" TargetMode="External"/><Relationship Id="rId2" Type="http://schemas.openxmlformats.org/officeDocument/2006/relationships/hyperlink" Target="http://www.gbif.org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iDigBio Management and Progress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NSF Visit to iDigBio</a:t>
            </a:r>
          </a:p>
          <a:p>
            <a:r>
              <a:rPr lang="en-US" dirty="0" smtClean="0"/>
              <a:t>May 7, 2014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David Jennings</a:t>
            </a:r>
          </a:p>
          <a:p>
            <a:pPr marL="0" indent="0">
              <a:buNone/>
            </a:pPr>
            <a:r>
              <a:rPr lang="en-US" dirty="0" smtClean="0"/>
              <a:t>iDigBio Project Manager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iDigBio Accomplishments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Digitization Resources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i="1" dirty="0" smtClean="0">
                <a:hlinkClick r:id="rId2"/>
              </a:rPr>
              <a:t>https://www.idigbio.org/wiki/index.php/Digitization_Resources</a:t>
            </a:r>
            <a:endParaRPr lang="en-US" i="1" dirty="0" smtClean="0"/>
          </a:p>
          <a:p>
            <a:r>
              <a:rPr lang="en-US" dirty="0" smtClean="0"/>
              <a:t>Workshops and Training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i="1" dirty="0" smtClean="0">
                <a:hlinkClick r:id="rId3"/>
              </a:rPr>
              <a:t>https://www.idigbio.org/wiki/index.php/IDigBio_Workshops</a:t>
            </a:r>
            <a:endParaRPr lang="en-US" i="1" dirty="0" smtClean="0"/>
          </a:p>
          <a:p>
            <a:r>
              <a:rPr lang="en-US" dirty="0" smtClean="0"/>
              <a:t>Working Groups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i="1" dirty="0" smtClean="0">
                <a:hlinkClick r:id="rId4"/>
              </a:rPr>
              <a:t>https://www.idigbio.org/wiki/index.php/IDigBio_Working_Groups</a:t>
            </a:r>
            <a:endParaRPr lang="en-US" i="1" dirty="0" smtClean="0"/>
          </a:p>
          <a:p>
            <a:r>
              <a:rPr lang="en-US" dirty="0" smtClean="0"/>
              <a:t>Collaboration &amp; TCN Support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>
                <a:hlinkClick r:id="rId5"/>
              </a:rPr>
              <a:t>https://</a:t>
            </a:r>
            <a:r>
              <a:rPr lang="en-US" i="1" dirty="0" smtClean="0">
                <a:hlinkClick r:id="rId5"/>
              </a:rPr>
              <a:t>www.idigbio.org/wiki/index.php/TCN_Resources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Cyberinfrastructure</a:t>
            </a:r>
          </a:p>
          <a:p>
            <a:pPr lvl="1"/>
            <a:r>
              <a:rPr lang="en-US" dirty="0" smtClean="0"/>
              <a:t>Website upgrade  </a:t>
            </a:r>
            <a:r>
              <a:rPr lang="en-US" i="1" dirty="0" smtClean="0">
                <a:hlinkClick r:id="rId6"/>
              </a:rPr>
              <a:t>www.idigbio.org</a:t>
            </a:r>
            <a:endParaRPr lang="en-US" i="1" dirty="0" smtClean="0"/>
          </a:p>
          <a:p>
            <a:pPr lvl="1"/>
            <a:r>
              <a:rPr lang="en-US" dirty="0" smtClean="0"/>
              <a:t>Portal upgrade  </a:t>
            </a:r>
            <a:r>
              <a:rPr lang="en-US" i="1" dirty="0" smtClean="0">
                <a:hlinkClick r:id="rId7"/>
              </a:rPr>
              <a:t>www.idigbio.org/portal</a:t>
            </a:r>
            <a:r>
              <a:rPr lang="en-US" i="1" dirty="0" smtClean="0"/>
              <a:t>   </a:t>
            </a:r>
            <a:r>
              <a:rPr lang="en-US" i="1" dirty="0" smtClean="0">
                <a:solidFill>
                  <a:srgbClr val="00B050"/>
                </a:solidFill>
              </a:rPr>
              <a:t>New version just released!</a:t>
            </a:r>
          </a:p>
          <a:p>
            <a:pPr lvl="1"/>
            <a:r>
              <a:rPr lang="en-US" dirty="0" smtClean="0"/>
              <a:t>Data &amp; </a:t>
            </a:r>
            <a:r>
              <a:rPr lang="en-US" dirty="0"/>
              <a:t>media </a:t>
            </a:r>
            <a:r>
              <a:rPr lang="en-US" dirty="0" smtClean="0"/>
              <a:t>ingestion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i="1" dirty="0" smtClean="0">
                <a:hlinkClick r:id="rId8"/>
              </a:rPr>
              <a:t>https</a:t>
            </a:r>
            <a:r>
              <a:rPr lang="en-US" i="1" dirty="0">
                <a:hlinkClick r:id="rId8"/>
              </a:rPr>
              <a:t>://</a:t>
            </a:r>
            <a:r>
              <a:rPr lang="en-US" i="1" dirty="0" smtClean="0">
                <a:hlinkClick r:id="rId8"/>
              </a:rPr>
              <a:t>www.idigbio.org/wiki/index.php/Data_Ingestion_Report</a:t>
            </a:r>
            <a:r>
              <a:rPr lang="en-US" i="1" dirty="0"/>
              <a:t> </a:t>
            </a:r>
            <a:br>
              <a:rPr lang="en-US" i="1" dirty="0"/>
            </a:br>
            <a:r>
              <a:rPr lang="en-US" i="1" dirty="0" smtClean="0"/>
              <a:t>     </a:t>
            </a:r>
            <a:r>
              <a:rPr lang="en-US" i="1" dirty="0" smtClean="0">
                <a:hlinkClick r:id="rId9"/>
              </a:rPr>
              <a:t>https</a:t>
            </a:r>
            <a:r>
              <a:rPr lang="en-US" i="1" dirty="0">
                <a:hlinkClick r:id="rId9"/>
              </a:rPr>
              <a:t>://</a:t>
            </a:r>
            <a:r>
              <a:rPr lang="en-US" i="1" dirty="0" smtClean="0">
                <a:hlinkClick r:id="rId9"/>
              </a:rPr>
              <a:t>www.idigbio.org/portal/publishers</a:t>
            </a:r>
            <a:r>
              <a:rPr lang="en-US" i="1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443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Advisory Board Feedback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EAB was </a:t>
            </a:r>
            <a:r>
              <a:rPr lang="en-US" dirty="0"/>
              <a:t>pleased with iDigBio’s </a:t>
            </a:r>
            <a:r>
              <a:rPr lang="en-US" dirty="0" smtClean="0"/>
              <a:t>progress:</a:t>
            </a:r>
          </a:p>
          <a:p>
            <a:pPr lvl="1"/>
            <a:r>
              <a:rPr lang="en-US" dirty="0"/>
              <a:t>Valuable service &amp; role as digitization clearinghouse</a:t>
            </a:r>
          </a:p>
          <a:p>
            <a:pPr lvl="1"/>
            <a:r>
              <a:rPr lang="en-US" dirty="0" smtClean="0"/>
              <a:t>iDigBio workshops &amp; symposia highly valued</a:t>
            </a:r>
          </a:p>
          <a:p>
            <a:pPr lvl="1"/>
            <a:r>
              <a:rPr lang="en-US" dirty="0" smtClean="0"/>
              <a:t>Strong focus on digitization &amp; cyberinfrastructure</a:t>
            </a:r>
          </a:p>
          <a:p>
            <a:r>
              <a:rPr lang="en-US" dirty="0" smtClean="0"/>
              <a:t>Recommendations:</a:t>
            </a:r>
          </a:p>
          <a:p>
            <a:pPr lvl="1"/>
            <a:r>
              <a:rPr lang="en-US" dirty="0" smtClean="0"/>
              <a:t>Consider requirements needed </a:t>
            </a:r>
            <a:r>
              <a:rPr lang="en-US" dirty="0"/>
              <a:t>for taxonomic </a:t>
            </a:r>
            <a:r>
              <a:rPr lang="en-US" dirty="0" smtClean="0"/>
              <a:t>hierarchy</a:t>
            </a:r>
          </a:p>
          <a:p>
            <a:pPr lvl="1"/>
            <a:r>
              <a:rPr lang="en-US" dirty="0" smtClean="0"/>
              <a:t>Consider our dual </a:t>
            </a:r>
            <a:r>
              <a:rPr lang="en-US" dirty="0"/>
              <a:t>role in organizing geospatial data and the higher value role as a metadata catalog for </a:t>
            </a:r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Serve iDigBio </a:t>
            </a:r>
            <a:r>
              <a:rPr lang="en-US" dirty="0"/>
              <a:t>data </a:t>
            </a:r>
            <a:r>
              <a:rPr lang="en-US" dirty="0" smtClean="0"/>
              <a:t>to GBIF</a:t>
            </a:r>
          </a:p>
          <a:p>
            <a:r>
              <a:rPr lang="en-US" dirty="0" smtClean="0"/>
              <a:t>iDigBio is currently working to rotate EAB membership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76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Community Feedback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grade would you give iDigBio in moving forward national digitization efforts?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2808226"/>
              </p:ext>
            </p:extLst>
          </p:nvPr>
        </p:nvGraphicFramePr>
        <p:xfrm>
          <a:off x="381000" y="2362200"/>
          <a:ext cx="4114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214961"/>
              </p:ext>
            </p:extLst>
          </p:nvPr>
        </p:nvGraphicFramePr>
        <p:xfrm>
          <a:off x="4648200" y="2362200"/>
          <a:ext cx="4114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9960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Workshops and Training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26833"/>
              </p:ext>
            </p:extLst>
          </p:nvPr>
        </p:nvGraphicFramePr>
        <p:xfrm>
          <a:off x="838200" y="1363986"/>
          <a:ext cx="7467600" cy="2209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800"/>
                <a:gridCol w="1981200"/>
                <a:gridCol w="1504951"/>
                <a:gridCol w="1238249"/>
                <a:gridCol w="1295400"/>
              </a:tblGrid>
              <a:tr h="10213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i="1" u="sng" dirty="0">
                          <a:effectLst/>
                        </a:rPr>
                        <a:t>Total</a:t>
                      </a:r>
                      <a:r>
                        <a:rPr lang="en-US" sz="1600" dirty="0">
                          <a:effectLst/>
                        </a:rPr>
                        <a:t> Number of Workshops, Summits, </a:t>
                      </a:r>
                      <a:r>
                        <a:rPr lang="en-US" sz="1600" dirty="0" smtClean="0">
                          <a:effectLst/>
                        </a:rPr>
                        <a:t>&amp; Symposia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i="1" u="sng" dirty="0">
                          <a:effectLst/>
                        </a:rPr>
                        <a:t>Total</a:t>
                      </a:r>
                      <a:r>
                        <a:rPr lang="en-US" sz="1600" dirty="0">
                          <a:effectLst/>
                        </a:rPr>
                        <a:t> Number of Participants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Number </a:t>
                      </a:r>
                      <a:r>
                        <a:rPr lang="en-US" sz="1600" dirty="0">
                          <a:effectLst/>
                        </a:rPr>
                        <a:t>of </a:t>
                      </a:r>
                      <a:r>
                        <a:rPr lang="en-US" sz="1600" i="1" u="sng" dirty="0">
                          <a:effectLst/>
                        </a:rPr>
                        <a:t>Unique</a:t>
                      </a:r>
                      <a:r>
                        <a:rPr lang="en-US" sz="1600" dirty="0">
                          <a:effectLst/>
                        </a:rPr>
                        <a:t> Participants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Number of </a:t>
                      </a:r>
                      <a:r>
                        <a:rPr lang="en-US" sz="1600" i="1" u="sng" dirty="0">
                          <a:effectLst/>
                        </a:rPr>
                        <a:t>Unique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Institutions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71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Fiscal Year </a:t>
                      </a:r>
                      <a:r>
                        <a:rPr lang="en-US" sz="1600" dirty="0" smtClean="0">
                          <a:effectLst/>
                        </a:rPr>
                        <a:t>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175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128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65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1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Fiscal Year </a:t>
                      </a:r>
                      <a:r>
                        <a:rPr lang="en-US" sz="1600" dirty="0" smtClean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394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282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160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1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Fiscal Year </a:t>
                      </a:r>
                      <a:r>
                        <a:rPr lang="en-US" sz="1600" dirty="0" smtClean="0">
                          <a:effectLst/>
                        </a:rPr>
                        <a:t>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487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219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1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</a:rPr>
                        <a:t>OVERALL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</a:rPr>
                        <a:t>38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</a:rPr>
                        <a:t>1271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710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</a:rPr>
                        <a:t>309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46695449"/>
              </p:ext>
            </p:extLst>
          </p:nvPr>
        </p:nvGraphicFramePr>
        <p:xfrm>
          <a:off x="2667000" y="3733800"/>
          <a:ext cx="4800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5253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Demographics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283937"/>
              </p:ext>
            </p:extLst>
          </p:nvPr>
        </p:nvGraphicFramePr>
        <p:xfrm>
          <a:off x="-228600" y="1257300"/>
          <a:ext cx="3276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481239"/>
              </p:ext>
            </p:extLst>
          </p:nvPr>
        </p:nvGraphicFramePr>
        <p:xfrm>
          <a:off x="2971800" y="38100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360846"/>
              </p:ext>
            </p:extLst>
          </p:nvPr>
        </p:nvGraphicFramePr>
        <p:xfrm>
          <a:off x="2247900" y="12573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804822"/>
              </p:ext>
            </p:extLst>
          </p:nvPr>
        </p:nvGraphicFramePr>
        <p:xfrm>
          <a:off x="5105400" y="12573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555912"/>
              </p:ext>
            </p:extLst>
          </p:nvPr>
        </p:nvGraphicFramePr>
        <p:xfrm>
          <a:off x="5943600" y="38100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929865"/>
              </p:ext>
            </p:extLst>
          </p:nvPr>
        </p:nvGraphicFramePr>
        <p:xfrm>
          <a:off x="228600" y="38100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85292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Data Ingestion: 15,621,986 </a:t>
            </a:r>
            <a:r>
              <a:rPr lang="en-US" sz="3400" dirty="0"/>
              <a:t>Specimen </a:t>
            </a:r>
            <a:r>
              <a:rPr lang="en-US" sz="3400" dirty="0" smtClean="0"/>
              <a:t>Records</a:t>
            </a:r>
            <a:endParaRPr lang="en-US" sz="3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122" name="Picture 2" descr="\\farnsworth.flmnh.ufl.edu\shared\iDigBio\ProjectManager\Workshops-Events-Meetings\FY3\2014.06 iDigBio Retreat II\resources\iDigBio_Data_Ingestion_Specimen_Records_2014052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" t="9938" r="15442" b="4071"/>
          <a:stretch/>
        </p:blipFill>
        <p:spPr bwMode="auto">
          <a:xfrm>
            <a:off x="533400" y="1524000"/>
            <a:ext cx="8137631" cy="466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572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Data Ingestion</a:t>
            </a:r>
            <a:r>
              <a:rPr lang="en-US" sz="3400" dirty="0"/>
              <a:t>: </a:t>
            </a:r>
            <a:r>
              <a:rPr lang="en-US" sz="3400" dirty="0" smtClean="0"/>
              <a:t>2,385,568 </a:t>
            </a:r>
            <a:r>
              <a:rPr lang="en-US" sz="3400" dirty="0"/>
              <a:t>Media Records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146" name="Picture 2" descr="\\farnsworth.flmnh.ufl.edu\shared\iDigBio\ProjectManager\Workshops-Events-Meetings\FY3\2014.06 iDigBio Retreat II\resources\iDigBio_Data_Ingestion_Media_Records_2014052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0" t="9339" r="13883" b="4512"/>
          <a:stretch/>
        </p:blipFill>
        <p:spPr bwMode="auto">
          <a:xfrm>
            <a:off x="438458" y="1524000"/>
            <a:ext cx="8248342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537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Feedback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792254"/>
              </p:ext>
            </p:extLst>
          </p:nvPr>
        </p:nvGraphicFramePr>
        <p:xfrm>
          <a:off x="457200" y="12192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779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Portal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037" name="Picture 13" descr="\\farnsworth.flmnh.ufl.edu\shared\iDigBio\ProjectManager\Workshops-Events-Meetings\FY3\2014.06 iDigBio Retreat II\resources\portal-traffic-2013.07.01-2014.06.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51" y="1143000"/>
            <a:ext cx="7739149" cy="521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57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Portal Reach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050" name="Picture 2" descr="\\farnsworth.flmnh.ufl.edu\shared\iDigBio\ProjectManager\Workshops-Events-Meetings\FY3\2014.06 iDigBio Retreat II\resources\portal-reach-2013.07.01-2014.06.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71" y="1233487"/>
            <a:ext cx="805132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13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Organization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294161"/>
            <a:ext cx="5010074" cy="50304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33800" y="5325070"/>
            <a:ext cx="1600200" cy="923330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Education &amp; Outreach (MacFadden)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3352800"/>
            <a:ext cx="1600200" cy="1200329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Serving the Research Community (Soltis)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77832" y="1294161"/>
            <a:ext cx="1600200" cy="923330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Cyber-infrastructure (Fortes)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3468469"/>
            <a:ext cx="1600200" cy="646331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Digitization (Riccardi)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 rot="1333181">
            <a:off x="3640626" y="3556072"/>
            <a:ext cx="1600200" cy="646331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Administration (Page)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621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074" name="Picture 2" descr="\\farnsworth.flmnh.ufl.edu\shared\iDigBio\ProjectManager\Workshops-Events-Meetings\FY3\2014.06 iDigBio Retreat II\resources\website-traffic-2013.07.01-2014.06.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714609" cy="521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138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Reach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4098" name="Picture 2" descr="\\farnsworth.flmnh.ufl.edu\shared\iDigBio\ProjectManager\Workshops-Events-Meetings\FY3\2014.06 iDigBio Retreat II\resources\website-reach-2013.07.01-2014.06.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199"/>
            <a:ext cx="804481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165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Feedback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117887"/>
              </p:ext>
            </p:extLst>
          </p:nvPr>
        </p:nvGraphicFramePr>
        <p:xfrm>
          <a:off x="457200" y="12192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90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 </a:t>
            </a:r>
            <a:r>
              <a:rPr lang="en-US" dirty="0" smtClean="0"/>
              <a:t>– Adobe Connect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727707"/>
              </p:ext>
            </p:extLst>
          </p:nvPr>
        </p:nvGraphicFramePr>
        <p:xfrm>
          <a:off x="533400" y="1676400"/>
          <a:ext cx="8000998" cy="4050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2929"/>
                <a:gridCol w="1366023"/>
                <a:gridCol w="1366023"/>
                <a:gridCol w="1366023"/>
              </a:tblGrid>
              <a:tr h="3438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FY1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FY2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FY3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3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Total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Users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192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3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Total Hosts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38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3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Distinct Meeting Rooms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75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3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Total Meeting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Hours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768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4,429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7,522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3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Total Host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Hours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304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2,182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2,737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3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Peak Concurrent Users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102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3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System Storage 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Consumption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(GB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19.2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55.7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3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Meeting Storage 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Consumption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(GB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23.9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21.7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28.4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714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Media – Facebook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9218" name="Picture 2" descr="\\farnsworth.flmnh.ufl.edu\shared\iDigBio\ProjectManager\Workshops-Events-Meetings\FY3\2014.06 iDigBio Retreat II\resources\facebook-likes-2013.07.01-2014.06.2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" t="33101" r="19292" b="2195"/>
          <a:stretch/>
        </p:blipFill>
        <p:spPr bwMode="auto">
          <a:xfrm>
            <a:off x="439615" y="1211580"/>
            <a:ext cx="5655686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\\farnsworth.flmnh.ufl.edu\shared\iDigBio\ProjectManager\Workshops-Events-Meetings\FY3\2014.06 iDigBio Retreat II\resources\facebook-reach-2013.07.01-2014.06.2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" t="26765" r="19583" b="1874"/>
          <a:stretch/>
        </p:blipFill>
        <p:spPr bwMode="auto">
          <a:xfrm>
            <a:off x="3097237" y="3398520"/>
            <a:ext cx="5589563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3754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Media – Twitter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8194" name="Picture 2" descr="\\farnsworth.flmnh.ufl.edu\shared\iDigBio\ProjectManager\Workshops-Events-Meetings\FY3\2014.06 iDigBio Retreat II\resources\twitter-followers-thru-2014.06.2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" t="3533" r="2018" b="2484"/>
          <a:stretch/>
        </p:blipFill>
        <p:spPr bwMode="auto">
          <a:xfrm>
            <a:off x="609601" y="1345223"/>
            <a:ext cx="7266013" cy="256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\\farnsworth.flmnh.ufl.edu\shared\iDigBio\ProjectManager\Workshops-Events-Meetings\FY3\2014.06 iDigBio Retreat II\resources\tweet-activity-2014.06.24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" t="3311" r="2015" b="3514"/>
          <a:stretch/>
        </p:blipFill>
        <p:spPr bwMode="auto">
          <a:xfrm>
            <a:off x="1428692" y="4495800"/>
            <a:ext cx="7258108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482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– Vimeo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7170" name="Picture 2" descr="\\farnsworth.flmnh.ufl.edu\shared\iDigBio\ProjectManager\Workshops-Events-Meetings\FY3\2014.06 iDigBio Retreat II\resources\vimeo-stats-201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48"/>
          <a:stretch/>
        </p:blipFill>
        <p:spPr bwMode="auto">
          <a:xfrm>
            <a:off x="1337298" y="1295400"/>
            <a:ext cx="6282702" cy="484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0404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Feedback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014702"/>
              </p:ext>
            </p:extLst>
          </p:nvPr>
        </p:nvGraphicFramePr>
        <p:xfrm>
          <a:off x="457200" y="12192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95285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Feedback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1844804"/>
              </p:ext>
            </p:extLst>
          </p:nvPr>
        </p:nvGraphicFramePr>
        <p:xfrm>
          <a:off x="457200" y="12192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49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Oversight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26858223"/>
              </p:ext>
            </p:extLst>
          </p:nvPr>
        </p:nvGraphicFramePr>
        <p:xfrm>
          <a:off x="990600" y="762000"/>
          <a:ext cx="91440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1908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project mission, vision, </a:t>
            </a:r>
            <a:r>
              <a:rPr lang="en-US" dirty="0" smtClean="0"/>
              <a:t>&amp; horizon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Define project organization &amp; oversight</a:t>
            </a:r>
          </a:p>
          <a:p>
            <a:endParaRPr lang="en-US" dirty="0" smtClean="0"/>
          </a:p>
          <a:p>
            <a:r>
              <a:rPr lang="en-US" dirty="0" smtClean="0"/>
              <a:t>Establish high-level roadmaps for each domain</a:t>
            </a:r>
          </a:p>
          <a:p>
            <a:endParaRPr lang="en-US" dirty="0" smtClean="0"/>
          </a:p>
          <a:p>
            <a:r>
              <a:rPr lang="en-US" dirty="0" smtClean="0"/>
              <a:t>Perform Environmental Scan (SWOT Analysis)</a:t>
            </a:r>
          </a:p>
          <a:p>
            <a:endParaRPr lang="en-US" dirty="0" smtClean="0"/>
          </a:p>
          <a:p>
            <a:r>
              <a:rPr lang="en-US" dirty="0" smtClean="0"/>
              <a:t>Planning for Sustainability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08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Scan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257745"/>
              </p:ext>
            </p:extLst>
          </p:nvPr>
        </p:nvGraphicFramePr>
        <p:xfrm>
          <a:off x="1371600" y="1600200"/>
          <a:ext cx="6080760" cy="4132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230"/>
                <a:gridCol w="2882265"/>
                <a:gridCol w="2882265"/>
              </a:tblGrid>
              <a:tr h="2597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POSITIVE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NEGATIVE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9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INTERNAL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</a:rPr>
                        <a:t>Strengths</a:t>
                      </a:r>
                      <a:r>
                        <a:rPr lang="en-US" sz="1300" dirty="0">
                          <a:effectLst/>
                        </a:rPr>
                        <a:t> – iDigBio has…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Successfully engaged with the collections community, particularly through workshops and working groups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Developed a vast repository of resources information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Optimized digitization protocols and workflows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Actively reduced barriers to digitization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Demonstrated strong leadership and management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Developed partnerships and collaborations, including significant synergy with TCNs, networking, and building community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</a:rPr>
                        <a:t>Weaknesses</a:t>
                      </a:r>
                      <a:r>
                        <a:rPr lang="en-US" sz="1300" dirty="0">
                          <a:effectLst/>
                        </a:rPr>
                        <a:t> – iDigBio has…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Non-intuitive website navigation and inconsistent arrangement of resources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Minimal data in specimen portal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Inconsistent internal communication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Insufficient involvement of smaller collections and institutions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Insufficient </a:t>
                      </a:r>
                      <a:r>
                        <a:rPr lang="en-US" sz="1300" dirty="0" smtClean="0">
                          <a:effectLst/>
                        </a:rPr>
                        <a:t>success in promoting </a:t>
                      </a:r>
                      <a:r>
                        <a:rPr lang="en-US" sz="1300" dirty="0">
                          <a:effectLst/>
                        </a:rPr>
                        <a:t>diversity and </a:t>
                      </a:r>
                      <a:r>
                        <a:rPr lang="en-US" sz="1300" dirty="0" smtClean="0">
                          <a:effectLst/>
                        </a:rPr>
                        <a:t>including under-represented </a:t>
                      </a:r>
                      <a:r>
                        <a:rPr lang="en-US" sz="1300" dirty="0">
                          <a:effectLst/>
                        </a:rPr>
                        <a:t>groups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Lack of explicitly defined of project leadership evaluation plans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598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Scan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842722"/>
              </p:ext>
            </p:extLst>
          </p:nvPr>
        </p:nvGraphicFramePr>
        <p:xfrm>
          <a:off x="1524000" y="1295400"/>
          <a:ext cx="6080760" cy="5044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855"/>
                <a:gridCol w="2857500"/>
                <a:gridCol w="2859405"/>
              </a:tblGrid>
              <a:tr h="2597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POSITIVE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NEGATIVE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9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EXTERNAL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</a:rPr>
                        <a:t>Opportunities</a:t>
                      </a:r>
                      <a:r>
                        <a:rPr lang="en-US" sz="1300" dirty="0">
                          <a:effectLst/>
                        </a:rPr>
                        <a:t> – iDigBio should…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Highlight research uses of data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Develop digitization standards and encourage compliance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Advocate for greater digitization funding and formation of cooperative groups across institutions and projects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Coordinate efforts across institutions, disciplines, and agencies to bridge initiatives and facilitate networking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Integrate directly with collection management software and tools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Capture “dark data” from both large and small institutions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Collaborate with key existing projects, such as Global Biodiversity Information Facility (</a:t>
                      </a:r>
                      <a:r>
                        <a:rPr lang="en-US" sz="1300" u="sng" dirty="0">
                          <a:effectLst/>
                          <a:hlinkClick r:id="rId2"/>
                        </a:rPr>
                        <a:t>GBIF</a:t>
                      </a:r>
                      <a:r>
                        <a:rPr lang="en-US" sz="1300" dirty="0">
                          <a:effectLst/>
                        </a:rPr>
                        <a:t>) and Biodiversity Information Serving Our Nation (</a:t>
                      </a:r>
                      <a:r>
                        <a:rPr lang="en-US" sz="1300" u="sng" dirty="0">
                          <a:effectLst/>
                          <a:hlinkClick r:id="rId3"/>
                        </a:rPr>
                        <a:t>BISON</a:t>
                      </a:r>
                      <a:r>
                        <a:rPr lang="en-US" sz="1300" dirty="0">
                          <a:effectLst/>
                        </a:rPr>
                        <a:t>)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</a:rPr>
                        <a:t>Threats</a:t>
                      </a:r>
                      <a:r>
                        <a:rPr lang="en-US" sz="1300" dirty="0">
                          <a:effectLst/>
                        </a:rPr>
                        <a:t> – iDigBio should…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Develop a strategy for financial sustainability to reduce dependence on federal funding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Develop a strategy for long-term storage and maintenance of its cyberinfrastructure, metadata and images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 smtClean="0">
                          <a:effectLst/>
                        </a:rPr>
                        <a:t>Be mindful</a:t>
                      </a:r>
                      <a:r>
                        <a:rPr lang="en-US" sz="1300" baseline="0" dirty="0" smtClean="0">
                          <a:effectLst/>
                        </a:rPr>
                        <a:t> </a:t>
                      </a:r>
                      <a:r>
                        <a:rPr lang="en-US" sz="1300" dirty="0" smtClean="0">
                          <a:effectLst/>
                        </a:rPr>
                        <a:t>of its extremely </a:t>
                      </a:r>
                      <a:r>
                        <a:rPr lang="en-US" sz="1300" dirty="0">
                          <a:effectLst/>
                        </a:rPr>
                        <a:t>broad project scope, </a:t>
                      </a:r>
                      <a:r>
                        <a:rPr lang="en-US" sz="1300" dirty="0" smtClean="0">
                          <a:effectLst/>
                        </a:rPr>
                        <a:t>which includes a </a:t>
                      </a:r>
                      <a:r>
                        <a:rPr lang="en-US" sz="1300" dirty="0">
                          <a:effectLst/>
                        </a:rPr>
                        <a:t>vast array of collaborations and partnerships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80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Affirm project mission, vision, organization, &amp; governance</a:t>
            </a:r>
          </a:p>
          <a:p>
            <a:endParaRPr lang="en-US" dirty="0"/>
          </a:p>
          <a:p>
            <a:r>
              <a:rPr lang="en-US" dirty="0" smtClean="0"/>
              <a:t>Define project scope</a:t>
            </a:r>
          </a:p>
          <a:p>
            <a:endParaRPr lang="en-US" dirty="0" smtClean="0"/>
          </a:p>
          <a:p>
            <a:r>
              <a:rPr lang="en-US" dirty="0" smtClean="0"/>
              <a:t>Define project team, roles, &amp; responsibilities</a:t>
            </a:r>
          </a:p>
          <a:p>
            <a:endParaRPr lang="en-US" dirty="0" smtClean="0"/>
          </a:p>
          <a:p>
            <a:r>
              <a:rPr lang="en-US" dirty="0" smtClean="0"/>
              <a:t>Identify project milestones, objectives, &amp; strategies</a:t>
            </a:r>
          </a:p>
          <a:p>
            <a:endParaRPr lang="en-US" dirty="0" smtClean="0"/>
          </a:p>
          <a:p>
            <a:r>
              <a:rPr lang="en-US" dirty="0" smtClean="0"/>
              <a:t>Establish procedures for management of risk, change, quality, &amp; communication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3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Milestones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8" y="1286311"/>
            <a:ext cx="8412480" cy="488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3385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Feedback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28685486"/>
              </p:ext>
            </p:extLst>
          </p:nvPr>
        </p:nvGraphicFramePr>
        <p:xfrm>
          <a:off x="457200" y="1219200"/>
          <a:ext cx="40386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2560101"/>
              </p:ext>
            </p:extLst>
          </p:nvPr>
        </p:nvGraphicFramePr>
        <p:xfrm>
          <a:off x="4648200" y="1219200"/>
          <a:ext cx="40386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02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igBio_Presentation_Template_2013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iDigBio_Presentation_Template_2013</Template>
  <TotalTime>683</TotalTime>
  <Words>791</Words>
  <Application>Microsoft Office PowerPoint</Application>
  <PresentationFormat>On-screen Show (4:3)</PresentationFormat>
  <Paragraphs>229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Symbol</vt:lpstr>
      <vt:lpstr>Times New Roman</vt:lpstr>
      <vt:lpstr>Wingdings 2</vt:lpstr>
      <vt:lpstr>iDigBio_Presentation_Template_2013</vt:lpstr>
      <vt:lpstr>iDigBio Management and Progress</vt:lpstr>
      <vt:lpstr>Project Organization</vt:lpstr>
      <vt:lpstr>Project Oversight</vt:lpstr>
      <vt:lpstr>Strategic Plan</vt:lpstr>
      <vt:lpstr>Environmental Scan</vt:lpstr>
      <vt:lpstr>Environmental Scan</vt:lpstr>
      <vt:lpstr>Implementation Plan</vt:lpstr>
      <vt:lpstr>Project Milestones</vt:lpstr>
      <vt:lpstr>Internal Feedback</vt:lpstr>
      <vt:lpstr>Key iDigBio Accomplishments</vt:lpstr>
      <vt:lpstr>External Advisory Board Feedback</vt:lpstr>
      <vt:lpstr>Overall Community Feedback</vt:lpstr>
      <vt:lpstr>Workshops and Training</vt:lpstr>
      <vt:lpstr>Workshop Demographics</vt:lpstr>
      <vt:lpstr>Data Ingestion: 15,621,986 Specimen Records</vt:lpstr>
      <vt:lpstr>Data Ingestion: 2,385,568 Media Records</vt:lpstr>
      <vt:lpstr>Community Feedback</vt:lpstr>
      <vt:lpstr>Portal Traffic</vt:lpstr>
      <vt:lpstr>Portal Reach</vt:lpstr>
      <vt:lpstr>Website Traffic</vt:lpstr>
      <vt:lpstr>Website Reach</vt:lpstr>
      <vt:lpstr>Community Feedback</vt:lpstr>
      <vt:lpstr>Collaboration – Adobe Connect</vt:lpstr>
      <vt:lpstr>Social Media – Facebook</vt:lpstr>
      <vt:lpstr>Social Media – Twitter</vt:lpstr>
      <vt:lpstr>Social Media – Vimeo</vt:lpstr>
      <vt:lpstr>Community Feedback</vt:lpstr>
      <vt:lpstr>Community Feedback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David Jennings</dc:creator>
  <cp:lastModifiedBy>Jennings,David T</cp:lastModifiedBy>
  <cp:revision>110</cp:revision>
  <dcterms:created xsi:type="dcterms:W3CDTF">2014-04-22T12:20:51Z</dcterms:created>
  <dcterms:modified xsi:type="dcterms:W3CDTF">2014-06-27T15:47:04Z</dcterms:modified>
</cp:coreProperties>
</file>