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wdp" ContentType="image/vnd.ms-photo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5" r:id="rId1"/>
  </p:sldMasterIdLst>
  <p:notesMasterIdLst>
    <p:notesMasterId r:id="rId6"/>
  </p:notesMasterIdLst>
  <p:handoutMasterIdLst>
    <p:handoutMasterId r:id="rId7"/>
  </p:handoutMasterIdLst>
  <p:sldIdLst>
    <p:sldId id="256" r:id="rId2"/>
    <p:sldId id="284" r:id="rId3"/>
    <p:sldId id="287" r:id="rId4"/>
    <p:sldId id="286" r:id="rId5"/>
  </p:sldIdLst>
  <p:sldSz cx="9144000" cy="6858000" type="screen4x3"/>
  <p:notesSz cx="6954838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CC33"/>
    <a:srgbClr val="FFFF00"/>
    <a:srgbClr val="3366FF"/>
    <a:srgbClr val="FF9900"/>
    <a:srgbClr val="DE6F00"/>
    <a:srgbClr val="D68C29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2799" autoAdjust="0"/>
  </p:normalViewPr>
  <p:slideViewPr>
    <p:cSldViewPr>
      <p:cViewPr varScale="1">
        <p:scale>
          <a:sx n="102" d="100"/>
          <a:sy n="102" d="100"/>
        </p:scale>
        <p:origin x="-8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13075" cy="461963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40176" y="0"/>
            <a:ext cx="3013075" cy="461963"/>
          </a:xfrm>
          <a:prstGeom prst="rect">
            <a:avLst/>
          </a:prstGeom>
        </p:spPr>
        <p:txBody>
          <a:bodyPr vert="horz" lIns="91438" tIns="45719" rIns="91438" bIns="45719" rtlCol="0"/>
          <a:lstStyle>
            <a:lvl1pPr algn="r">
              <a:defRPr sz="1200"/>
            </a:lvl1pPr>
          </a:lstStyle>
          <a:p>
            <a:fld id="{20BD3DA3-AEA8-4C32-86D3-4A33A16D08EA}" type="datetimeFigureOut">
              <a:rPr lang="en-US" smtClean="0"/>
              <a:pPr/>
              <a:t>6/30/2014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7289"/>
            <a:ext cx="3013075" cy="461962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40176" y="8777289"/>
            <a:ext cx="3013075" cy="461962"/>
          </a:xfrm>
          <a:prstGeom prst="rect">
            <a:avLst/>
          </a:prstGeom>
        </p:spPr>
        <p:txBody>
          <a:bodyPr vert="horz" lIns="91438" tIns="45719" rIns="91438" bIns="45719" rtlCol="0" anchor="b"/>
          <a:lstStyle>
            <a:lvl1pPr algn="r">
              <a:defRPr sz="1200"/>
            </a:lvl1pPr>
          </a:lstStyle>
          <a:p>
            <a:fld id="{077FC18F-C2E6-4FAC-976A-991D2F60E03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2258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4291" cy="46141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8968" y="0"/>
            <a:ext cx="3014291" cy="461410"/>
          </a:xfrm>
          <a:prstGeom prst="rect">
            <a:avLst/>
          </a:prstGeom>
        </p:spPr>
        <p:txBody>
          <a:bodyPr vert="horz" lIns="91029" tIns="45514" rIns="91029" bIns="45514" rtlCol="0"/>
          <a:lstStyle>
            <a:lvl1pPr algn="r">
              <a:defRPr sz="1200"/>
            </a:lvl1pPr>
          </a:lstStyle>
          <a:p>
            <a:fld id="{38A9DFE8-E678-4B49-9346-8B0DB9078ABC}" type="datetimeFigureOut">
              <a:rPr lang="en-US" smtClean="0"/>
              <a:pPr/>
              <a:t>6/30/2014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3738"/>
            <a:ext cx="4621212" cy="3465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29" tIns="45514" rIns="91029" bIns="4551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9715"/>
            <a:ext cx="5563870" cy="4157429"/>
          </a:xfrm>
          <a:prstGeom prst="rect">
            <a:avLst/>
          </a:prstGeom>
        </p:spPr>
        <p:txBody>
          <a:bodyPr vert="horz" lIns="91029" tIns="45514" rIns="91029" bIns="4551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848"/>
            <a:ext cx="3014291" cy="46141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8968" y="8777848"/>
            <a:ext cx="3014291" cy="461410"/>
          </a:xfrm>
          <a:prstGeom prst="rect">
            <a:avLst/>
          </a:prstGeom>
        </p:spPr>
        <p:txBody>
          <a:bodyPr vert="horz" lIns="91029" tIns="45514" rIns="91029" bIns="45514" rtlCol="0" anchor="b"/>
          <a:lstStyle>
            <a:lvl1pPr algn="r">
              <a:defRPr sz="1200"/>
            </a:lvl1pPr>
          </a:lstStyle>
          <a:p>
            <a:fld id="{6B552B13-6D11-4809-8962-3A9CF738C8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0338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552B13-6D11-4809-8962-3A9CF738C8D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75566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8737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295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339D8-8EF0-4122-929D-C5D95928ED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1447800" y="5722620"/>
            <a:ext cx="7162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50" i="1" dirty="0" smtClean="0"/>
              <a:t>This material is based upon work supported by the National Science Foundation under Cooperative Agreement EF-1115210.  Any opinions, findings, and conclusions or recommendations expressed in this material are those of the author(s) and do not necessarily reflect the views of the National Science Foundation.</a:t>
            </a:r>
          </a:p>
          <a:p>
            <a:pPr algn="l"/>
            <a:endParaRPr lang="en-US" sz="1050" dirty="0"/>
          </a:p>
        </p:txBody>
      </p:sp>
      <p:pic>
        <p:nvPicPr>
          <p:cNvPr id="11" name="Picture 10" descr="logo_nsf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5800" y="5715000"/>
            <a:ext cx="685800" cy="61722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2514600"/>
            <a:ext cx="7772400" cy="1143000"/>
          </a:xfrm>
        </p:spPr>
        <p:txBody>
          <a:bodyPr>
            <a:normAutofit/>
          </a:bodyPr>
          <a:lstStyle>
            <a:lvl1pPr algn="ctr">
              <a:defRPr sz="2400" baseline="0"/>
            </a:lvl1pPr>
          </a:lstStyle>
          <a:p>
            <a:pPr lvl="0"/>
            <a:r>
              <a:rPr lang="en-US" dirty="0" smtClean="0"/>
              <a:t>Presenter 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24165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991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9833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98332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rgbClr val="D68C29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371600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rgbClr val="D68C29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209800"/>
            <a:ext cx="4040188" cy="41505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09800"/>
            <a:ext cx="4041775" cy="41505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emf"/><Relationship Id="rId5" Type="http://schemas.openxmlformats.org/officeDocument/2006/relationships/slideLayout" Target="../slideLayouts/slideLayout5.xml"/><Relationship Id="rId10" Type="http://schemas.microsoft.com/office/2007/relationships/hdphoto" Target="../media/hdphoto1.wdp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 cstate="print">
            <a:extLst>
              <a:ext uri="{BEBA8EAE-BF5A-486C-A8C5-ECC9F3942E4B}">
                <a14:imgProps xmlns:a14="http://schemas.microsoft.com/office/drawing/2010/main" xmlns="">
                  <a14:imgLayer r:embed="rId10">
                    <a14:imgEffect>
                      <a14:sharpenSoften amount="25000"/>
                    </a14:imgEffect>
                    <a14:imgEffect>
                      <a14:saturation sat="66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6858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6200" y="6400800"/>
            <a:ext cx="457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7315200" y="6400800"/>
            <a:ext cx="1320165" cy="416860"/>
          </a:xfrm>
          <a:prstGeom prst="roundRect">
            <a:avLst/>
          </a:prstGeom>
          <a:solidFill>
            <a:schemeClr val="tx1">
              <a:lumMod val="85000"/>
              <a:lumOff val="15000"/>
              <a:alpha val="75000"/>
            </a:schemeClr>
          </a:solidFill>
          <a:ln>
            <a:noFill/>
          </a:ln>
          <a:effectLst>
            <a:outerShdw blurRad="50800" dist="38100" dir="13500000" algn="br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 descr="idigbio_logo_rgb.eps"/>
          <p:cNvPicPr>
            <a:picLocks noChangeAspect="1"/>
          </p:cNvPicPr>
          <p:nvPr/>
        </p:nvPicPr>
        <p:blipFill>
          <a:blip r:embed="rId11" cstate="print">
            <a:lum contrast="35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91400" y="6426201"/>
            <a:ext cx="1169353" cy="3555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7" r:id="rId2"/>
    <p:sldLayoutId id="2147483706" r:id="rId3"/>
    <p:sldLayoutId id="2147483708" r:id="rId4"/>
    <p:sldLayoutId id="2147483709" r:id="rId5"/>
    <p:sldLayoutId id="214748371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000" b="1" i="0" kern="1200" baseline="0">
          <a:ln>
            <a:noFill/>
          </a:ln>
          <a:solidFill>
            <a:schemeClr val="accent1"/>
          </a:solidFill>
          <a:effectLst/>
          <a:latin typeface="Calibri"/>
          <a:ea typeface="+mj-ea"/>
          <a:cs typeface="Calibri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j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j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Breakout </a:t>
            </a:r>
            <a:r>
              <a:rPr lang="en-US" dirty="0" smtClean="0"/>
              <a:t>3 </a:t>
            </a:r>
            <a:r>
              <a:rPr lang="en-US" dirty="0" smtClean="0"/>
              <a:t>– Group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iDigBio Retreat</a:t>
            </a:r>
          </a:p>
          <a:p>
            <a:r>
              <a:rPr lang="en-US" dirty="0" smtClean="0"/>
              <a:t>June 30, 2014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219200" y="2514600"/>
            <a:ext cx="7239000" cy="114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Andrea </a:t>
            </a:r>
            <a:r>
              <a:rPr lang="en-US" dirty="0" err="1" smtClean="0"/>
              <a:t>Matsunaga</a:t>
            </a:r>
            <a:r>
              <a:rPr lang="en-US" dirty="0" smtClean="0"/>
              <a:t>, Austin Mast, Charlotte </a:t>
            </a:r>
            <a:r>
              <a:rPr lang="en-US" dirty="0" err="1" smtClean="0"/>
              <a:t>Germain</a:t>
            </a:r>
            <a:r>
              <a:rPr lang="en-US" dirty="0" smtClean="0"/>
              <a:t> Aubrey, Kevin Love, Joanna McCaffrey, Greg </a:t>
            </a:r>
            <a:r>
              <a:rPr lang="en-US" dirty="0" err="1" smtClean="0"/>
              <a:t>Riccardi</a:t>
            </a:r>
            <a:r>
              <a:rPr lang="en-US" dirty="0" smtClean="0"/>
              <a:t>, Bruce </a:t>
            </a:r>
            <a:r>
              <a:rPr lang="en-US" dirty="0" err="1" smtClean="0"/>
              <a:t>MacFadden</a:t>
            </a:r>
            <a:r>
              <a:rPr lang="en-US" dirty="0" smtClean="0"/>
              <a:t>, Gil Nelson, Suzette King, Dan Stoner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iDigBio next two years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Workshops</a:t>
            </a:r>
          </a:p>
          <a:p>
            <a:pPr lvl="1"/>
            <a:r>
              <a:rPr lang="en-US" dirty="0" smtClean="0"/>
              <a:t>Continue at full speed </a:t>
            </a:r>
            <a:r>
              <a:rPr lang="en-US" dirty="0" smtClean="0"/>
              <a:t>with workshops; </a:t>
            </a:r>
            <a:r>
              <a:rPr lang="en-US" dirty="0" smtClean="0"/>
              <a:t>not </a:t>
            </a:r>
            <a:r>
              <a:rPr lang="en-US" dirty="0" smtClean="0"/>
              <a:t>de-emphasize for the last 2 years</a:t>
            </a:r>
            <a:endParaRPr lang="en-US" dirty="0" smtClean="0"/>
          </a:p>
          <a:p>
            <a:pPr lvl="1"/>
            <a:r>
              <a:rPr lang="en-US" dirty="0" smtClean="0"/>
              <a:t>Workshop success is due to being “</a:t>
            </a:r>
            <a:r>
              <a:rPr lang="en-US" dirty="0" err="1" smtClean="0"/>
              <a:t>invited+paid</a:t>
            </a:r>
            <a:r>
              <a:rPr lang="en-US" dirty="0" smtClean="0"/>
              <a:t> for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Transition to a model where it is partially subsidized by others?</a:t>
            </a:r>
          </a:p>
          <a:p>
            <a:pPr lvl="2"/>
            <a:r>
              <a:rPr lang="en-US" dirty="0" smtClean="0"/>
              <a:t>A better model is to create something new (e.g., conference) that is not paid by iDigBio</a:t>
            </a:r>
          </a:p>
          <a:p>
            <a:pPr lvl="2"/>
            <a:r>
              <a:rPr lang="en-US" dirty="0" smtClean="0"/>
              <a:t>Tag along other conferences (then subsidize only </a:t>
            </a:r>
            <a:r>
              <a:rPr lang="en-US" dirty="0" err="1" smtClean="0"/>
              <a:t>room&amp;board</a:t>
            </a:r>
            <a:r>
              <a:rPr lang="en-US" dirty="0" smtClean="0"/>
              <a:t> for extra day); people that go to conferences (large and small institutions) might not be the same as the people our workshop targets</a:t>
            </a:r>
            <a:endParaRPr lang="en-US" dirty="0" smtClean="0"/>
          </a:p>
          <a:p>
            <a:pPr lvl="1"/>
            <a:r>
              <a:rPr lang="en-US" dirty="0" smtClean="0"/>
              <a:t>Transition to more train-the-trainers? </a:t>
            </a:r>
            <a:r>
              <a:rPr lang="en-US" dirty="0" smtClean="0"/>
              <a:t>Advertise more with </a:t>
            </a:r>
            <a:r>
              <a:rPr lang="en-US" dirty="0" err="1" smtClean="0"/>
              <a:t>AdobeConnect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Still lose the opportunity to create connection between people</a:t>
            </a:r>
          </a:p>
          <a:p>
            <a:pPr lvl="2"/>
            <a:r>
              <a:rPr lang="en-US" dirty="0" smtClean="0"/>
              <a:t>Limiting the budget for workshop is limiting to smaller institutions</a:t>
            </a:r>
          </a:p>
          <a:p>
            <a:pPr lvl="2"/>
            <a:r>
              <a:rPr lang="en-US" dirty="0" smtClean="0"/>
              <a:t>Make use of more local people that can train others (be careful to not get biased with small collections where “other people”=1)</a:t>
            </a:r>
            <a:endParaRPr lang="en-US" dirty="0" smtClean="0"/>
          </a:p>
          <a:p>
            <a:pPr lvl="1"/>
            <a:r>
              <a:rPr lang="en-US" dirty="0" smtClean="0"/>
              <a:t>We are also turning away people</a:t>
            </a:r>
          </a:p>
          <a:p>
            <a:pPr lvl="1"/>
            <a:r>
              <a:rPr lang="en-US" dirty="0" smtClean="0"/>
              <a:t>Position to make this more compelling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deal with sustainability (from us paying for everything to other business plans)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7082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iDigBio next two years (cont’d)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Data Digitization</a:t>
            </a:r>
          </a:p>
          <a:p>
            <a:pPr lvl="1"/>
            <a:r>
              <a:rPr lang="en-US" dirty="0" smtClean="0"/>
              <a:t>Collections without IT is still a gap</a:t>
            </a:r>
          </a:p>
          <a:p>
            <a:pPr lvl="1"/>
            <a:r>
              <a:rPr lang="en-US" dirty="0" smtClean="0"/>
              <a:t>Send iDigBio IT? To at least be able to clean and get the data? Need to have commitment from the provider to continue managing the data afterwards</a:t>
            </a:r>
          </a:p>
          <a:p>
            <a:r>
              <a:rPr lang="en-US" dirty="0" smtClean="0"/>
              <a:t>What is the unique aspect of iDigBio?</a:t>
            </a:r>
          </a:p>
          <a:p>
            <a:pPr lvl="1"/>
            <a:r>
              <a:rPr lang="en-US" dirty="0" smtClean="0"/>
              <a:t>Community building. GBIF is also thinking about community building</a:t>
            </a:r>
          </a:p>
          <a:p>
            <a:pPr lvl="1"/>
            <a:r>
              <a:rPr lang="en-US" dirty="0" smtClean="0"/>
              <a:t>BISON is adding value with US mapping layers</a:t>
            </a:r>
          </a:p>
          <a:p>
            <a:pPr lvl="1"/>
            <a:r>
              <a:rPr lang="en-US" dirty="0" smtClean="0"/>
              <a:t>Spend time to have a clear statement on what distinguishes us</a:t>
            </a:r>
          </a:p>
          <a:p>
            <a:pPr lvl="1"/>
            <a:r>
              <a:rPr lang="en-US" dirty="0" smtClean="0"/>
              <a:t>Needs to be in a mindset to find what is transformational (vs. more of the same of years 1-5)</a:t>
            </a:r>
          </a:p>
          <a:p>
            <a:r>
              <a:rPr lang="en-US" dirty="0" smtClean="0"/>
              <a:t>Working Groups</a:t>
            </a:r>
          </a:p>
          <a:p>
            <a:pPr lvl="1"/>
            <a:r>
              <a:rPr lang="en-US" dirty="0" smtClean="0"/>
              <a:t>Need to have working groups complete its goals and produce products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07082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iDigBio </a:t>
            </a:r>
            <a:r>
              <a:rPr lang="en-US" dirty="0" smtClean="0"/>
              <a:t>additional 5 </a:t>
            </a:r>
            <a:r>
              <a:rPr lang="en-US" dirty="0" smtClean="0"/>
              <a:t>years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the staff really required to do workshops well?</a:t>
            </a:r>
          </a:p>
          <a:p>
            <a:r>
              <a:rPr lang="en-US" dirty="0" smtClean="0"/>
              <a:t>What is transformational in all 4 pillars of iDigBio (Digitization, IT, Research, E&amp;O)?</a:t>
            </a:r>
          </a:p>
          <a:p>
            <a:pPr lvl="1"/>
            <a:r>
              <a:rPr lang="en-US" dirty="0" smtClean="0"/>
              <a:t>If mobilization is </a:t>
            </a:r>
            <a:r>
              <a:rPr lang="en-US" dirty="0" smtClean="0"/>
              <a:t>pushed into getting data into GBIF, and that is made usable in BISON, </a:t>
            </a:r>
            <a:r>
              <a:rPr lang="en-US" dirty="0" smtClean="0"/>
              <a:t>a lot of collaboration between GBIF and iDigBio will be needed to get </a:t>
            </a:r>
            <a:r>
              <a:rPr lang="en-US" dirty="0" err="1" smtClean="0"/>
              <a:t>DwC</a:t>
            </a:r>
            <a:r>
              <a:rPr lang="en-US" dirty="0" smtClean="0"/>
              <a:t> </a:t>
            </a:r>
            <a:r>
              <a:rPr lang="en-US" smtClean="0"/>
              <a:t>standards extended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DigBio_Presentation_Template_2013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F6FC6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iDigBio_Presentation_Template_2013</Template>
  <TotalTime>818</TotalTime>
  <Words>407</Words>
  <Application>Microsoft Office PowerPoint</Application>
  <PresentationFormat>On-screen Show (4:3)</PresentationFormat>
  <Paragraphs>38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iDigBio_Presentation_Template_2013</vt:lpstr>
      <vt:lpstr>Breakout 3 – Group 3</vt:lpstr>
      <vt:lpstr>iDigBio next two years</vt:lpstr>
      <vt:lpstr>iDigBio next two years (cont’d)</vt:lpstr>
      <vt:lpstr>iDigBio additional 5 years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David Jennings</dc:creator>
  <cp:lastModifiedBy>adm-local</cp:lastModifiedBy>
  <cp:revision>141</cp:revision>
  <dcterms:created xsi:type="dcterms:W3CDTF">2014-04-22T12:20:51Z</dcterms:created>
  <dcterms:modified xsi:type="dcterms:W3CDTF">2014-06-30T19:26:48Z</dcterms:modified>
</cp:coreProperties>
</file>