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wdp" ContentType="image/vnd.ms-photo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5" r:id="rId1"/>
  </p:sldMasterIdLst>
  <p:notesMasterIdLst>
    <p:notesMasterId r:id="rId5"/>
  </p:notesMasterIdLst>
  <p:handoutMasterIdLst>
    <p:handoutMasterId r:id="rId6"/>
  </p:handoutMasterIdLst>
  <p:sldIdLst>
    <p:sldId id="256" r:id="rId2"/>
    <p:sldId id="284" r:id="rId3"/>
    <p:sldId id="286" r:id="rId4"/>
  </p:sldIdLst>
  <p:sldSz cx="9144000" cy="6858000" type="screen4x3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3CC33"/>
    <a:srgbClr val="FFFF00"/>
    <a:srgbClr val="3366FF"/>
    <a:srgbClr val="FF9900"/>
    <a:srgbClr val="DE6F00"/>
    <a:srgbClr val="D68C29"/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799" autoAdjust="0"/>
  </p:normalViewPr>
  <p:slideViewPr>
    <p:cSldViewPr>
      <p:cViewPr varScale="1">
        <p:scale>
          <a:sx n="102" d="100"/>
          <a:sy n="102" d="100"/>
        </p:scale>
        <p:origin x="-8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3075" cy="461963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40176" y="0"/>
            <a:ext cx="3013075" cy="461963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20BD3DA3-AEA8-4C32-86D3-4A33A16D08EA}" type="datetimeFigureOut">
              <a:rPr lang="en-US" smtClean="0"/>
              <a:pPr/>
              <a:t>6/30/2014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7289"/>
            <a:ext cx="3013075" cy="461962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40176" y="8777289"/>
            <a:ext cx="3013075" cy="461962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077FC18F-C2E6-4FAC-976A-991D2F60E03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92258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4291" cy="461410"/>
          </a:xfrm>
          <a:prstGeom prst="rect">
            <a:avLst/>
          </a:prstGeom>
        </p:spPr>
        <p:txBody>
          <a:bodyPr vert="horz" lIns="91029" tIns="45514" rIns="91029" bIns="455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8968" y="0"/>
            <a:ext cx="3014291" cy="461410"/>
          </a:xfrm>
          <a:prstGeom prst="rect">
            <a:avLst/>
          </a:prstGeom>
        </p:spPr>
        <p:txBody>
          <a:bodyPr vert="horz" lIns="91029" tIns="45514" rIns="91029" bIns="45514" rtlCol="0"/>
          <a:lstStyle>
            <a:lvl1pPr algn="r">
              <a:defRPr sz="1200"/>
            </a:lvl1pPr>
          </a:lstStyle>
          <a:p>
            <a:fld id="{38A9DFE8-E678-4B49-9346-8B0DB9078ABC}" type="datetimeFigureOut">
              <a:rPr lang="en-US" smtClean="0"/>
              <a:pPr/>
              <a:t>6/30/2014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3738"/>
            <a:ext cx="4621212" cy="3465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29" tIns="45514" rIns="91029" bIns="455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389715"/>
            <a:ext cx="5563870" cy="4157429"/>
          </a:xfrm>
          <a:prstGeom prst="rect">
            <a:avLst/>
          </a:prstGeom>
        </p:spPr>
        <p:txBody>
          <a:bodyPr vert="horz" lIns="91029" tIns="45514" rIns="91029" bIns="455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848"/>
            <a:ext cx="3014291" cy="461410"/>
          </a:xfrm>
          <a:prstGeom prst="rect">
            <a:avLst/>
          </a:prstGeom>
        </p:spPr>
        <p:txBody>
          <a:bodyPr vert="horz" lIns="91029" tIns="45514" rIns="91029" bIns="455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8968" y="8777848"/>
            <a:ext cx="3014291" cy="461410"/>
          </a:xfrm>
          <a:prstGeom prst="rect">
            <a:avLst/>
          </a:prstGeom>
        </p:spPr>
        <p:txBody>
          <a:bodyPr vert="horz" lIns="91029" tIns="45514" rIns="91029" bIns="45514" rtlCol="0" anchor="b"/>
          <a:lstStyle>
            <a:lvl1pPr algn="r">
              <a:defRPr sz="1200"/>
            </a:lvl1pPr>
          </a:lstStyle>
          <a:p>
            <a:fld id="{6B552B13-6D11-4809-8962-3A9CF738C8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70338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552B13-6D11-4809-8962-3A9CF738C8D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75566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8737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1295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339D8-8EF0-4122-929D-C5D95928ED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447800" y="5722620"/>
            <a:ext cx="7162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 smtClean="0"/>
              <a:t>This material is based upon work supported by the National Science Foundation under Cooperative Agreement EF-1115210.  Any opinions, findings, and conclusions or recommendations expressed in this material are those of the author(s) and do not necessarily reflect the views of the National Science Foundation.</a:t>
            </a:r>
          </a:p>
          <a:p>
            <a:pPr algn="l"/>
            <a:endParaRPr lang="en-US" sz="1050" dirty="0"/>
          </a:p>
        </p:txBody>
      </p:sp>
      <p:pic>
        <p:nvPicPr>
          <p:cNvPr id="11" name="Picture 10" descr="logo_nsf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5715000"/>
            <a:ext cx="685800" cy="617220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2514600"/>
            <a:ext cx="7772400" cy="1143000"/>
          </a:xfrm>
        </p:spPr>
        <p:txBody>
          <a:bodyPr>
            <a:normAutofit/>
          </a:bodyPr>
          <a:lstStyle>
            <a:lvl1pPr algn="ctr">
              <a:defRPr sz="2400" baseline="0"/>
            </a:lvl1pPr>
          </a:lstStyle>
          <a:p>
            <a:pPr lvl="0"/>
            <a:r>
              <a:rPr lang="en-US" dirty="0" smtClean="0"/>
              <a:t>Presenter Name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24165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4991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98332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98332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rgbClr val="D68C29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371600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rgbClr val="D68C29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209800"/>
            <a:ext cx="4040188" cy="41505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09800"/>
            <a:ext cx="4041775" cy="41505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emf"/><Relationship Id="rId5" Type="http://schemas.openxmlformats.org/officeDocument/2006/relationships/slideLayout" Target="../slideLayouts/slideLayout5.xml"/><Relationship Id="rId10" Type="http://schemas.microsoft.com/office/2007/relationships/hdphoto" Target="../media/hdphoto1.wdp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extLst>
              <a:ext uri="{BEBA8EAE-BF5A-486C-A8C5-ECC9F3942E4B}">
                <a14:imgProps xmlns="" xmlns:a14="http://schemas.microsoft.com/office/drawing/2010/main">
                  <a14:imgLayer r:embed="rId10">
                    <a14:imgEffect>
                      <a14:sharpenSoften amount="25000"/>
                    </a14:imgEffect>
                    <a14:imgEffect>
                      <a14:saturation sat="66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4953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6200" y="6400800"/>
            <a:ext cx="4572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315200" y="6400800"/>
            <a:ext cx="1320165" cy="416860"/>
          </a:xfrm>
          <a:prstGeom prst="roundRect">
            <a:avLst/>
          </a:prstGeom>
          <a:solidFill>
            <a:schemeClr val="tx1">
              <a:lumMod val="85000"/>
              <a:lumOff val="15000"/>
              <a:alpha val="75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idigbio_logo_rgb.eps"/>
          <p:cNvPicPr>
            <a:picLocks noChangeAspect="1"/>
          </p:cNvPicPr>
          <p:nvPr/>
        </p:nvPicPr>
        <p:blipFill>
          <a:blip r:embed="rId11" cstate="print">
            <a:lum contrast="35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6426201"/>
            <a:ext cx="1169353" cy="35559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07" r:id="rId2"/>
    <p:sldLayoutId id="2147483706" r:id="rId3"/>
    <p:sldLayoutId id="2147483708" r:id="rId4"/>
    <p:sldLayoutId id="2147483709" r:id="rId5"/>
    <p:sldLayoutId id="2147483710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000" b="1" i="0" kern="1200" baseline="0">
          <a:ln>
            <a:noFill/>
          </a:ln>
          <a:solidFill>
            <a:schemeClr val="accent1"/>
          </a:solidFill>
          <a:effectLst/>
          <a:latin typeface="Calibri"/>
          <a:ea typeface="+mj-ea"/>
          <a:cs typeface="Calibri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j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j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Breakout 2 – Group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iDigBio Retreat</a:t>
            </a:r>
          </a:p>
          <a:p>
            <a:r>
              <a:rPr lang="en-US" dirty="0" smtClean="0"/>
              <a:t>June 30, 2014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219200" y="2514600"/>
            <a:ext cx="7239000" cy="1143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Dan Stoner, Marcia </a:t>
            </a:r>
            <a:r>
              <a:rPr lang="en-US" dirty="0" err="1" smtClean="0"/>
              <a:t>Mardis</a:t>
            </a:r>
            <a:r>
              <a:rPr lang="en-US" dirty="0" smtClean="0"/>
              <a:t>, Jose Fortes, Cheryl McLaughlin, Blaine </a:t>
            </a:r>
            <a:r>
              <a:rPr lang="en-US" dirty="0" err="1" smtClean="0"/>
              <a:t>Marchant</a:t>
            </a:r>
            <a:r>
              <a:rPr lang="en-US" dirty="0" smtClean="0"/>
              <a:t>, Betty </a:t>
            </a:r>
            <a:r>
              <a:rPr lang="en-US" dirty="0" err="1" smtClean="0"/>
              <a:t>Dunckel</a:t>
            </a:r>
            <a:r>
              <a:rPr lang="en-US" dirty="0" smtClean="0"/>
              <a:t>, </a:t>
            </a:r>
            <a:r>
              <a:rPr lang="en-US" dirty="0" err="1" smtClean="0"/>
              <a:t>Sarfaraz</a:t>
            </a:r>
            <a:r>
              <a:rPr lang="en-US" dirty="0" smtClean="0"/>
              <a:t> </a:t>
            </a:r>
            <a:r>
              <a:rPr lang="en-US" dirty="0" err="1" smtClean="0"/>
              <a:t>Soomro</a:t>
            </a:r>
            <a:r>
              <a:rPr lang="en-US" dirty="0" smtClean="0"/>
              <a:t>, David Jennings, Andrea </a:t>
            </a:r>
            <a:r>
              <a:rPr lang="en-US" dirty="0" err="1" smtClean="0"/>
              <a:t>Matsunaga</a:t>
            </a:r>
            <a:r>
              <a:rPr lang="en-US" dirty="0" smtClean="0"/>
              <a:t>, Cathy Bester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Topic: Web presence (website + portal)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What can we do?</a:t>
            </a:r>
          </a:p>
          <a:p>
            <a:pPr lvl="1"/>
            <a:r>
              <a:rPr lang="en-US" dirty="0" smtClean="0"/>
              <a:t>Have </a:t>
            </a:r>
            <a:r>
              <a:rPr lang="en-US" dirty="0" smtClean="0"/>
              <a:t>a specific call on "How are you using the iDigBio data?"</a:t>
            </a:r>
          </a:p>
          <a:p>
            <a:pPr lvl="1"/>
            <a:r>
              <a:rPr lang="en-US" dirty="0" smtClean="0"/>
              <a:t>Create “iDigBio data use case stories" for the carrousel. Start from internal case, but in addition, it is important to have people not from Florida.</a:t>
            </a:r>
          </a:p>
          <a:p>
            <a:pPr lvl="1"/>
            <a:r>
              <a:rPr lang="en-US" dirty="0" smtClean="0"/>
              <a:t>Do a second survey on the website to see if it is better with time and increase of comfort/usage.</a:t>
            </a:r>
            <a:endParaRPr lang="en-US" smtClean="0"/>
          </a:p>
          <a:p>
            <a:pPr lvl="1"/>
            <a:r>
              <a:rPr lang="en-US" smtClean="0"/>
              <a:t>Need </a:t>
            </a:r>
            <a:r>
              <a:rPr lang="en-US" dirty="0" smtClean="0"/>
              <a:t>to get specific information on the frustrations people may be facing. Perhaps an easier way to get feedback on the portal (a permanent link to a survey).</a:t>
            </a:r>
          </a:p>
          <a:p>
            <a:pPr lvl="1"/>
            <a:r>
              <a:rPr lang="en-US" dirty="0" smtClean="0"/>
              <a:t>User </a:t>
            </a:r>
            <a:r>
              <a:rPr lang="en-US" dirty="0" smtClean="0"/>
              <a:t>experience (UX) experiments to gather immediate feedback for specific tasks to be performed on the website/portal</a:t>
            </a:r>
          </a:p>
          <a:p>
            <a:r>
              <a:rPr lang="en-US" dirty="0" smtClean="0"/>
              <a:t>Discussion &amp; Facts:</a:t>
            </a:r>
          </a:p>
          <a:p>
            <a:pPr lvl="1"/>
            <a:r>
              <a:rPr lang="en-US" dirty="0" smtClean="0"/>
              <a:t>There are two separate types of designs: for search and for navigation.</a:t>
            </a:r>
          </a:p>
          <a:p>
            <a:pPr lvl="1"/>
            <a:r>
              <a:rPr lang="en-US" dirty="0" smtClean="0"/>
              <a:t>How do we showcase all types of statistics about reaching out? For example, that workshops do include a diverse group of people.</a:t>
            </a:r>
          </a:p>
          <a:p>
            <a:pPr lvl="1"/>
            <a:r>
              <a:rPr lang="en-US" dirty="0" smtClean="0"/>
              <a:t>The bottleneck is to get the stories, and not on publishing and sharing the story.</a:t>
            </a:r>
          </a:p>
          <a:p>
            <a:pPr lvl="1"/>
            <a:r>
              <a:rPr lang="en-US" dirty="0" smtClean="0"/>
              <a:t>On the various ways to survey, it is necessary to weight how intrusive it is.</a:t>
            </a:r>
          </a:p>
          <a:p>
            <a:pPr lvl="1"/>
            <a:r>
              <a:rPr lang="en-US" dirty="0" smtClean="0"/>
              <a:t>Blaine </a:t>
            </a:r>
            <a:r>
              <a:rPr lang="en-US" dirty="0" err="1" smtClean="0"/>
              <a:t>Marchant</a:t>
            </a:r>
            <a:r>
              <a:rPr lang="en-US" dirty="0" smtClean="0"/>
              <a:t> is one user of iDigBio data, who also compiles data from GBIF and BISON to be able to use </a:t>
            </a:r>
            <a:r>
              <a:rPr lang="en-US" dirty="0" err="1" smtClean="0"/>
              <a:t>georeferenced</a:t>
            </a:r>
            <a:r>
              <a:rPr lang="en-US" dirty="0" smtClean="0"/>
              <a:t> data into niche modeling.</a:t>
            </a:r>
          </a:p>
          <a:p>
            <a:pPr lvl="1"/>
            <a:r>
              <a:rPr lang="en-US" dirty="0" smtClean="0"/>
              <a:t>How iDigBio differentiates from GBIF/BISON? How attribution works? iDigBio can have more information than what is available of GBIF. iDigBio does not have to compete with GBIF.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07082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iDigBio summit?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Participation:</a:t>
            </a:r>
          </a:p>
          <a:p>
            <a:pPr lvl="1"/>
            <a:r>
              <a:rPr lang="en-US" dirty="0" smtClean="0"/>
              <a:t>iDigBio + 3 representatives of TCNs</a:t>
            </a:r>
          </a:p>
          <a:p>
            <a:pPr lvl="1"/>
            <a:r>
              <a:rPr lang="en-US" dirty="0" smtClean="0"/>
              <a:t>The next one will include RCNs.</a:t>
            </a:r>
          </a:p>
          <a:p>
            <a:r>
              <a:rPr lang="en-US" dirty="0" smtClean="0"/>
              <a:t> Content:</a:t>
            </a:r>
          </a:p>
          <a:p>
            <a:pPr lvl="1"/>
            <a:r>
              <a:rPr lang="en-US" dirty="0" smtClean="0"/>
              <a:t>Overview of each project</a:t>
            </a:r>
          </a:p>
          <a:p>
            <a:pPr lvl="1"/>
            <a:r>
              <a:rPr lang="en-US" dirty="0" smtClean="0"/>
              <a:t>Break out session with specific themes/topics</a:t>
            </a:r>
          </a:p>
          <a:p>
            <a:pPr lvl="1"/>
            <a:r>
              <a:rPr lang="en-US" dirty="0" smtClean="0"/>
              <a:t>Demonstration session</a:t>
            </a:r>
          </a:p>
          <a:p>
            <a:r>
              <a:rPr lang="en-US" dirty="0" smtClean="0"/>
              <a:t>All event is broadcast through </a:t>
            </a:r>
            <a:r>
              <a:rPr lang="en-US" dirty="0" err="1" smtClean="0"/>
              <a:t>AdobeConnect</a:t>
            </a:r>
            <a:endParaRPr lang="en-US" dirty="0" smtClean="0"/>
          </a:p>
          <a:p>
            <a:pPr lvl="1"/>
            <a:r>
              <a:rPr lang="en-US" dirty="0" smtClean="0"/>
              <a:t>Not good for remote participation (only broadcast)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igBio_Presentation_Template_2013">
  <a:themeElements>
    <a:clrScheme name="Custom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F6FC6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iDigBio_Presentation_Template_2013</Template>
  <TotalTime>774</TotalTime>
  <Words>358</Words>
  <Application>Microsoft Office PowerPoint</Application>
  <PresentationFormat>On-screen Show (4:3)</PresentationFormat>
  <Paragraphs>31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iDigBio_Presentation_Template_2013</vt:lpstr>
      <vt:lpstr>Breakout 2 – Group 3</vt:lpstr>
      <vt:lpstr>Topic: Web presence (website + portal)</vt:lpstr>
      <vt:lpstr>What is iDigBio summit?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David Jennings</dc:creator>
  <cp:lastModifiedBy>adm-local</cp:lastModifiedBy>
  <cp:revision>132</cp:revision>
  <dcterms:created xsi:type="dcterms:W3CDTF">2014-04-22T12:20:51Z</dcterms:created>
  <dcterms:modified xsi:type="dcterms:W3CDTF">2014-06-30T18:21:09Z</dcterms:modified>
</cp:coreProperties>
</file>