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1" r:id="rId2"/>
  </p:sldMasterIdLst>
  <p:notesMasterIdLst>
    <p:notesMasterId r:id="rId27"/>
  </p:notesMasterIdLst>
  <p:sldIdLst>
    <p:sldId id="256" r:id="rId3"/>
    <p:sldId id="343" r:id="rId4"/>
    <p:sldId id="314" r:id="rId5"/>
    <p:sldId id="342" r:id="rId6"/>
    <p:sldId id="325" r:id="rId7"/>
    <p:sldId id="344" r:id="rId8"/>
    <p:sldId id="339" r:id="rId9"/>
    <p:sldId id="341" r:id="rId10"/>
    <p:sldId id="297" r:id="rId11"/>
    <p:sldId id="323" r:id="rId12"/>
    <p:sldId id="322" r:id="rId13"/>
    <p:sldId id="300" r:id="rId14"/>
    <p:sldId id="319" r:id="rId15"/>
    <p:sldId id="302" r:id="rId16"/>
    <p:sldId id="304" r:id="rId17"/>
    <p:sldId id="305" r:id="rId18"/>
    <p:sldId id="260" r:id="rId19"/>
    <p:sldId id="312" r:id="rId20"/>
    <p:sldId id="330" r:id="rId21"/>
    <p:sldId id="289" r:id="rId22"/>
    <p:sldId id="328" r:id="rId23"/>
    <p:sldId id="346" r:id="rId24"/>
    <p:sldId id="347" r:id="rId25"/>
    <p:sldId id="288" r:id="rId26"/>
  </p:sldIdLst>
  <p:sldSz cx="9144000" cy="6858000" type="screen4x3"/>
  <p:notesSz cx="6858000" cy="9144000"/>
  <p:defaultTextStyle>
    <a:defPPr>
      <a:defRPr lang="en-US"/>
    </a:defPPr>
    <a:lvl1pPr marL="0" algn="l" defTabSz="914309" rtl="0" eaLnBrk="1" latinLnBrk="0" hangingPunct="1">
      <a:defRPr sz="1900" kern="1200">
        <a:solidFill>
          <a:schemeClr val="tx1"/>
        </a:solidFill>
        <a:latin typeface="+mn-lt"/>
        <a:ea typeface="+mn-ea"/>
        <a:cs typeface="+mn-cs"/>
      </a:defRPr>
    </a:lvl1pPr>
    <a:lvl2pPr marL="457155" algn="l" defTabSz="914309" rtl="0" eaLnBrk="1" latinLnBrk="0" hangingPunct="1">
      <a:defRPr sz="1900" kern="1200">
        <a:solidFill>
          <a:schemeClr val="tx1"/>
        </a:solidFill>
        <a:latin typeface="+mn-lt"/>
        <a:ea typeface="+mn-ea"/>
        <a:cs typeface="+mn-cs"/>
      </a:defRPr>
    </a:lvl2pPr>
    <a:lvl3pPr marL="914309" algn="l" defTabSz="914309" rtl="0" eaLnBrk="1" latinLnBrk="0" hangingPunct="1">
      <a:defRPr sz="1900" kern="1200">
        <a:solidFill>
          <a:schemeClr val="tx1"/>
        </a:solidFill>
        <a:latin typeface="+mn-lt"/>
        <a:ea typeface="+mn-ea"/>
        <a:cs typeface="+mn-cs"/>
      </a:defRPr>
    </a:lvl3pPr>
    <a:lvl4pPr marL="1371464" algn="l" defTabSz="914309" rtl="0" eaLnBrk="1" latinLnBrk="0" hangingPunct="1">
      <a:defRPr sz="1900" kern="1200">
        <a:solidFill>
          <a:schemeClr val="tx1"/>
        </a:solidFill>
        <a:latin typeface="+mn-lt"/>
        <a:ea typeface="+mn-ea"/>
        <a:cs typeface="+mn-cs"/>
      </a:defRPr>
    </a:lvl4pPr>
    <a:lvl5pPr marL="1828618" algn="l" defTabSz="914309" rtl="0" eaLnBrk="1" latinLnBrk="0" hangingPunct="1">
      <a:defRPr sz="1900" kern="1200">
        <a:solidFill>
          <a:schemeClr val="tx1"/>
        </a:solidFill>
        <a:latin typeface="+mn-lt"/>
        <a:ea typeface="+mn-ea"/>
        <a:cs typeface="+mn-cs"/>
      </a:defRPr>
    </a:lvl5pPr>
    <a:lvl6pPr marL="2285773" algn="l" defTabSz="914309" rtl="0" eaLnBrk="1" latinLnBrk="0" hangingPunct="1">
      <a:defRPr sz="1900" kern="1200">
        <a:solidFill>
          <a:schemeClr val="tx1"/>
        </a:solidFill>
        <a:latin typeface="+mn-lt"/>
        <a:ea typeface="+mn-ea"/>
        <a:cs typeface="+mn-cs"/>
      </a:defRPr>
    </a:lvl6pPr>
    <a:lvl7pPr marL="2742926" algn="l" defTabSz="914309" rtl="0" eaLnBrk="1" latinLnBrk="0" hangingPunct="1">
      <a:defRPr sz="1900" kern="1200">
        <a:solidFill>
          <a:schemeClr val="tx1"/>
        </a:solidFill>
        <a:latin typeface="+mn-lt"/>
        <a:ea typeface="+mn-ea"/>
        <a:cs typeface="+mn-cs"/>
      </a:defRPr>
    </a:lvl7pPr>
    <a:lvl8pPr marL="3200081" algn="l" defTabSz="914309" rtl="0" eaLnBrk="1" latinLnBrk="0" hangingPunct="1">
      <a:defRPr sz="1900" kern="1200">
        <a:solidFill>
          <a:schemeClr val="tx1"/>
        </a:solidFill>
        <a:latin typeface="+mn-lt"/>
        <a:ea typeface="+mn-ea"/>
        <a:cs typeface="+mn-cs"/>
      </a:defRPr>
    </a:lvl8pPr>
    <a:lvl9pPr marL="3657237" algn="l" defTabSz="914309"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E22E"/>
    <a:srgbClr val="8F8A67"/>
    <a:srgbClr val="548235"/>
    <a:srgbClr val="A338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426" autoAdjust="0"/>
    <p:restoredTop sz="87113" autoAdjust="0"/>
  </p:normalViewPr>
  <p:slideViewPr>
    <p:cSldViewPr snapToGrid="0">
      <p:cViewPr>
        <p:scale>
          <a:sx n="64" d="100"/>
          <a:sy n="64" d="100"/>
        </p:scale>
        <p:origin x="-1332" y="-198"/>
      </p:cViewPr>
      <p:guideLst>
        <p:guide orient="horz" pos="1906"/>
        <p:guide pos="317"/>
      </p:guideLst>
    </p:cSldViewPr>
  </p:slideViewPr>
  <p:outlineViewPr>
    <p:cViewPr>
      <p:scale>
        <a:sx n="33" d="100"/>
        <a:sy n="33" d="100"/>
      </p:scale>
      <p:origin x="0" y="0"/>
    </p:cViewPr>
  </p:outlineViewPr>
  <p:notesTextViewPr>
    <p:cViewPr>
      <p:scale>
        <a:sx n="1" d="1"/>
        <a:sy n="1" d="1"/>
      </p:scale>
      <p:origin x="0" y="0"/>
    </p:cViewPr>
  </p:notesTextViewPr>
  <p:sorterViewPr>
    <p:cViewPr>
      <p:scale>
        <a:sx n="73" d="100"/>
        <a:sy n="73" d="100"/>
      </p:scale>
      <p:origin x="0" y="0"/>
    </p:cViewPr>
  </p:sorterViewPr>
  <p:notesViewPr>
    <p:cSldViewPr snapToGrid="0" showGuides="1">
      <p:cViewPr varScale="1">
        <p:scale>
          <a:sx n="57" d="100"/>
          <a:sy n="57" d="100"/>
        </p:scale>
        <p:origin x="-222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4E320A-9B1D-4DD2-903D-056947707B4D}" type="datetimeFigureOut">
              <a:rPr lang="en-US" smtClean="0"/>
              <a:t>5/25/2014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7553CA-ACF4-4255-B63B-6F479266B2AC}" type="slidenum">
              <a:rPr lang="en-US" smtClean="0"/>
              <a:t>‹#›</a:t>
            </a:fld>
            <a:endParaRPr lang="en-US" dirty="0"/>
          </a:p>
        </p:txBody>
      </p:sp>
    </p:spTree>
    <p:extLst>
      <p:ext uri="{BB962C8B-B14F-4D97-AF65-F5344CB8AC3E}">
        <p14:creationId xmlns:p14="http://schemas.microsoft.com/office/powerpoint/2010/main" val="4108317831"/>
      </p:ext>
    </p:extLst>
  </p:cSld>
  <p:clrMap bg1="lt1" tx1="dk1" bg2="lt2" tx2="dk2" accent1="accent1" accent2="accent2" accent3="accent3" accent4="accent4" accent5="accent5" accent6="accent6" hlink="hlink" folHlink="folHlink"/>
  <p:notesStyle>
    <a:lvl1pPr marL="0" algn="l" defTabSz="914309" rtl="0" eaLnBrk="1" latinLnBrk="0" hangingPunct="1">
      <a:defRPr sz="1200" kern="1200">
        <a:solidFill>
          <a:schemeClr val="tx1"/>
        </a:solidFill>
        <a:latin typeface="+mn-lt"/>
        <a:ea typeface="+mn-ea"/>
        <a:cs typeface="+mn-cs"/>
      </a:defRPr>
    </a:lvl1pPr>
    <a:lvl2pPr marL="457155" algn="l" defTabSz="914309" rtl="0" eaLnBrk="1" latinLnBrk="0" hangingPunct="1">
      <a:defRPr sz="1200" kern="1200">
        <a:solidFill>
          <a:schemeClr val="tx1"/>
        </a:solidFill>
        <a:latin typeface="+mn-lt"/>
        <a:ea typeface="+mn-ea"/>
        <a:cs typeface="+mn-cs"/>
      </a:defRPr>
    </a:lvl2pPr>
    <a:lvl3pPr marL="914309" algn="l" defTabSz="914309" rtl="0" eaLnBrk="1" latinLnBrk="0" hangingPunct="1">
      <a:defRPr sz="1200" kern="1200">
        <a:solidFill>
          <a:schemeClr val="tx1"/>
        </a:solidFill>
        <a:latin typeface="+mn-lt"/>
        <a:ea typeface="+mn-ea"/>
        <a:cs typeface="+mn-cs"/>
      </a:defRPr>
    </a:lvl3pPr>
    <a:lvl4pPr marL="1371464" algn="l" defTabSz="914309" rtl="0" eaLnBrk="1" latinLnBrk="0" hangingPunct="1">
      <a:defRPr sz="1200" kern="1200">
        <a:solidFill>
          <a:schemeClr val="tx1"/>
        </a:solidFill>
        <a:latin typeface="+mn-lt"/>
        <a:ea typeface="+mn-ea"/>
        <a:cs typeface="+mn-cs"/>
      </a:defRPr>
    </a:lvl4pPr>
    <a:lvl5pPr marL="1828618" algn="l" defTabSz="914309" rtl="0" eaLnBrk="1" latinLnBrk="0" hangingPunct="1">
      <a:defRPr sz="1200" kern="1200">
        <a:solidFill>
          <a:schemeClr val="tx1"/>
        </a:solidFill>
        <a:latin typeface="+mn-lt"/>
        <a:ea typeface="+mn-ea"/>
        <a:cs typeface="+mn-cs"/>
      </a:defRPr>
    </a:lvl5pPr>
    <a:lvl6pPr marL="2285773" algn="l" defTabSz="914309" rtl="0" eaLnBrk="1" latinLnBrk="0" hangingPunct="1">
      <a:defRPr sz="1200" kern="1200">
        <a:solidFill>
          <a:schemeClr val="tx1"/>
        </a:solidFill>
        <a:latin typeface="+mn-lt"/>
        <a:ea typeface="+mn-ea"/>
        <a:cs typeface="+mn-cs"/>
      </a:defRPr>
    </a:lvl6pPr>
    <a:lvl7pPr marL="2742926" algn="l" defTabSz="914309" rtl="0" eaLnBrk="1" latinLnBrk="0" hangingPunct="1">
      <a:defRPr sz="1200" kern="1200">
        <a:solidFill>
          <a:schemeClr val="tx1"/>
        </a:solidFill>
        <a:latin typeface="+mn-lt"/>
        <a:ea typeface="+mn-ea"/>
        <a:cs typeface="+mn-cs"/>
      </a:defRPr>
    </a:lvl7pPr>
    <a:lvl8pPr marL="3200081" algn="l" defTabSz="914309" rtl="0" eaLnBrk="1" latinLnBrk="0" hangingPunct="1">
      <a:defRPr sz="1200" kern="1200">
        <a:solidFill>
          <a:schemeClr val="tx1"/>
        </a:solidFill>
        <a:latin typeface="+mn-lt"/>
        <a:ea typeface="+mn-ea"/>
        <a:cs typeface="+mn-cs"/>
      </a:defRPr>
    </a:lvl8pPr>
    <a:lvl9pPr marL="3657237" algn="l" defTabSz="9143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tdwg.org/activities/"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bgserv18.mobot.org/ocs/index.php/tdwg/2013/schedConf/presentations"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maps.google.com/maps?q=loc:36.14528,-86.80106&amp;t=h&amp;z=16"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rs.tdwg.org/dwc/term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http://www.tagxedo.com/artful/f0bf2d1fc7a84a26</a:t>
            </a:r>
          </a:p>
          <a:p>
            <a:r>
              <a:rPr lang="en-US" sz="1200" dirty="0" smtClean="0"/>
              <a:t>Collecting, </a:t>
            </a:r>
            <a:r>
              <a:rPr lang="en-US" sz="1200" dirty="0" err="1" smtClean="0"/>
              <a:t>Publishng</a:t>
            </a:r>
            <a:r>
              <a:rPr lang="en-US" sz="1200" dirty="0" smtClean="0"/>
              <a:t>, Using, Reusing Data </a:t>
            </a:r>
          </a:p>
          <a:p>
            <a:endParaRPr lang="en-US" sz="1200" dirty="0" smtClean="0"/>
          </a:p>
          <a:p>
            <a:pPr lvl="1"/>
            <a:r>
              <a:rPr lang="en-US" dirty="0" smtClean="0"/>
              <a:t>revisualization</a:t>
            </a:r>
          </a:p>
          <a:p>
            <a:pPr lvl="1"/>
            <a:r>
              <a:rPr lang="en-US" dirty="0" smtClean="0"/>
              <a:t>decisions / opportunities / options</a:t>
            </a:r>
          </a:p>
          <a:p>
            <a:pPr lvl="1"/>
            <a:r>
              <a:rPr lang="en-US" dirty="0" smtClean="0"/>
              <a:t>enhanced / curated data</a:t>
            </a:r>
          </a:p>
          <a:p>
            <a:pPr lvl="1"/>
            <a:r>
              <a:rPr lang="en-US" dirty="0" smtClean="0"/>
              <a:t>data quality / data enhancement / data discovery</a:t>
            </a:r>
          </a:p>
          <a:p>
            <a:r>
              <a:rPr lang="en-US" dirty="0" smtClean="0"/>
              <a:t>the big picture</a:t>
            </a:r>
          </a:p>
          <a:p>
            <a:r>
              <a:rPr lang="en-US" dirty="0" smtClean="0"/>
              <a:t>GUIDS and associated identifiers</a:t>
            </a:r>
          </a:p>
          <a:p>
            <a:r>
              <a:rPr lang="en-US" dirty="0" smtClean="0"/>
              <a:t>a common language</a:t>
            </a:r>
          </a:p>
          <a:p>
            <a:r>
              <a:rPr lang="en-US" dirty="0" smtClean="0"/>
              <a:t>data export - data import</a:t>
            </a:r>
          </a:p>
          <a:p>
            <a:pPr lvl="1"/>
            <a:r>
              <a:rPr lang="en-US" dirty="0" smtClean="0"/>
              <a:t>data management skills (biodiversity informatics)</a:t>
            </a:r>
          </a:p>
          <a:p>
            <a:r>
              <a:rPr lang="en-US" dirty="0" smtClean="0"/>
              <a:t>where to share</a:t>
            </a:r>
          </a:p>
          <a:p>
            <a:pPr lvl="1"/>
            <a:r>
              <a:rPr lang="en-US" dirty="0" smtClean="0"/>
              <a:t>everywhere</a:t>
            </a:r>
          </a:p>
          <a:p>
            <a:r>
              <a:rPr lang="en-US" dirty="0" smtClean="0">
                <a:solidFill>
                  <a:schemeClr val="accent5">
                    <a:lumMod val="75000"/>
                  </a:schemeClr>
                </a:solidFill>
                <a:effectLst>
                  <a:outerShdw blurRad="38100" dist="38100" dir="2700000" algn="tl">
                    <a:srgbClr val="000000">
                      <a:alpha val="43137"/>
                    </a:srgbClr>
                  </a:outerShdw>
                </a:effectLst>
              </a:rPr>
              <a:t>We look forward to your input &amp; your data!</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47553CA-ACF4-4255-B63B-6F479266B2AC}" type="slidenum">
              <a:rPr lang="en-US" smtClean="0"/>
              <a:t>1</a:t>
            </a:fld>
            <a:endParaRPr lang="en-US" dirty="0"/>
          </a:p>
        </p:txBody>
      </p:sp>
    </p:spTree>
    <p:extLst>
      <p:ext uri="{BB962C8B-B14F-4D97-AF65-F5344CB8AC3E}">
        <p14:creationId xmlns:p14="http://schemas.microsoft.com/office/powerpoint/2010/main" val="8231140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(SRS)</a:t>
            </a:r>
            <a:r>
              <a:rPr lang="en-US" baseline="0" dirty="0" smtClean="0"/>
              <a:t> = </a:t>
            </a:r>
            <a:r>
              <a:rPr lang="en-US" dirty="0" smtClean="0"/>
              <a:t>Spatial Reference System</a:t>
            </a:r>
          </a:p>
          <a:p>
            <a:endParaRPr lang="en-US" dirty="0" smtClean="0"/>
          </a:p>
          <a:p>
            <a:r>
              <a:rPr lang="en-US" dirty="0" smtClean="0"/>
              <a:t>This slide</a:t>
            </a:r>
            <a:r>
              <a:rPr lang="en-US" baseline="0" dirty="0" smtClean="0"/>
              <a:t> emphasizes the vocabulary one might encounter during the digitization process. The fact that a label on a herbarium sheet, a field in your database, and the </a:t>
            </a:r>
            <a:r>
              <a:rPr lang="en-US" baseline="0" dirty="0" err="1" smtClean="0"/>
              <a:t>darwin</a:t>
            </a:r>
            <a:r>
              <a:rPr lang="en-US" baseline="0" dirty="0" smtClean="0"/>
              <a:t> core term for sharing data about that concept – might be the same, or very different. It is important to understand that the (Darwin Core) concepts have definitions – and to put in a field, only what is supposed to go into it. It is important when mapping your database to a standard, that the mapping is correct. This is important when we share data so that we have confidence about what is contained and “mashed up” from many sources into one database.</a:t>
            </a:r>
            <a:endParaRPr lang="en-US" dirty="0"/>
          </a:p>
        </p:txBody>
      </p:sp>
      <p:sp>
        <p:nvSpPr>
          <p:cNvPr id="4" name="Slide Number Placeholder 3"/>
          <p:cNvSpPr>
            <a:spLocks noGrp="1"/>
          </p:cNvSpPr>
          <p:nvPr>
            <p:ph type="sldNum" sz="quarter" idx="10"/>
          </p:nvPr>
        </p:nvSpPr>
        <p:spPr/>
        <p:txBody>
          <a:bodyPr/>
          <a:lstStyle/>
          <a:p>
            <a:fld id="{1B2560DB-4359-43C1-B21C-96685FC00658}" type="slidenum">
              <a:rPr lang="en-US" smtClean="0"/>
              <a:pPr/>
              <a:t>13</a:t>
            </a:fld>
            <a:endParaRPr lang="en-US"/>
          </a:p>
        </p:txBody>
      </p:sp>
    </p:spTree>
    <p:extLst>
      <p:ext uri="{BB962C8B-B14F-4D97-AF65-F5344CB8AC3E}">
        <p14:creationId xmlns:p14="http://schemas.microsoft.com/office/powerpoint/2010/main" val="388179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b="0" dirty="0" smtClean="0"/>
              <a:t>http://www.slideshare.net/nielsklazenga/specify-6byandybentley-2</a:t>
            </a:r>
            <a:endParaRPr lang="en-US" b="0" dirty="0"/>
          </a:p>
        </p:txBody>
      </p:sp>
      <p:sp>
        <p:nvSpPr>
          <p:cNvPr id="4" name="Slide Number Placeholder 3"/>
          <p:cNvSpPr>
            <a:spLocks noGrp="1"/>
          </p:cNvSpPr>
          <p:nvPr>
            <p:ph type="sldNum" sz="quarter" idx="10"/>
          </p:nvPr>
        </p:nvSpPr>
        <p:spPr/>
        <p:txBody>
          <a:bodyPr/>
          <a:lstStyle/>
          <a:p>
            <a:fld id="{52B6A597-0BC9-4F5D-BA8B-041FC68A6BC0}"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From Ed Gilbert</a:t>
            </a:r>
          </a:p>
          <a:p>
            <a:endParaRPr lang="en-US" dirty="0" smtClean="0"/>
          </a:p>
          <a:p>
            <a:r>
              <a:rPr lang="en-US" dirty="0" smtClean="0"/>
              <a:t>General data users can download occurrence data from the search page as Darwin Core CSV files or raw Symbiota </a:t>
            </a:r>
          </a:p>
          <a:p>
            <a:endParaRPr lang="en-US" dirty="0" smtClean="0"/>
          </a:p>
          <a:p>
            <a:r>
              <a:rPr lang="en-US" dirty="0" smtClean="0"/>
              <a:t>Data managers can save a backup file as a compressed set of Symbiota CSV files (occurrences, determination history, and image links)</a:t>
            </a:r>
          </a:p>
          <a:p>
            <a:endParaRPr lang="en-US" dirty="0" smtClean="0"/>
          </a:p>
          <a:p>
            <a:r>
              <a:rPr lang="en-US" dirty="0" smtClean="0"/>
              <a:t>We (Symbiota) have setup IPT instances for the portals on the Symbiota servers (lichens, bryophytes, SCAN, and MycoPortal). We are now going to ask each collection if they want us to publish their data to GBIF in their name. Collections that are already publishing their data on their own will not be published again through the portal.</a:t>
            </a:r>
          </a:p>
          <a:p>
            <a:endParaRPr lang="en-US" dirty="0" smtClean="0"/>
          </a:p>
          <a:p>
            <a:r>
              <a:rPr lang="en-US" dirty="0" smtClean="0"/>
              <a:t>Future: Symbiota will have the built-in capability of packaging data as Darwin Core archive files. Through the control panel, collection managers will have the ability to refresh the DwC archive whenever they wish. They will also have the ability to turn on or off publishing.  </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17</a:t>
            </a:fld>
            <a:endParaRPr lang="en-US" dirty="0"/>
          </a:p>
        </p:txBody>
      </p:sp>
    </p:spTree>
    <p:extLst>
      <p:ext uri="{BB962C8B-B14F-4D97-AF65-F5344CB8AC3E}">
        <p14:creationId xmlns:p14="http://schemas.microsoft.com/office/powerpoint/2010/main" val="31642414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18</a:t>
            </a:fld>
            <a:endParaRPr lang="en-US" dirty="0"/>
          </a:p>
        </p:txBody>
      </p:sp>
    </p:spTree>
    <p:extLst>
      <p:ext uri="{BB962C8B-B14F-4D97-AF65-F5344CB8AC3E}">
        <p14:creationId xmlns:p14="http://schemas.microsoft.com/office/powerpoint/2010/main" val="2314402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19</a:t>
            </a:fld>
            <a:endParaRPr lang="en-US" dirty="0"/>
          </a:p>
        </p:txBody>
      </p:sp>
    </p:spTree>
    <p:extLst>
      <p:ext uri="{BB962C8B-B14F-4D97-AF65-F5344CB8AC3E}">
        <p14:creationId xmlns:p14="http://schemas.microsoft.com/office/powerpoint/2010/main" val="3462713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20</a:t>
            </a:fld>
            <a:endParaRPr lang="en-US" dirty="0"/>
          </a:p>
        </p:txBody>
      </p:sp>
    </p:spTree>
    <p:extLst>
      <p:ext uri="{BB962C8B-B14F-4D97-AF65-F5344CB8AC3E}">
        <p14:creationId xmlns:p14="http://schemas.microsoft.com/office/powerpoint/2010/main" val="30448141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http://www.tdwg.org/activities/</a:t>
            </a:r>
            <a:endParaRPr lang="en-US" dirty="0" smtClean="0"/>
          </a:p>
          <a:p>
            <a:r>
              <a:rPr lang="en-US" dirty="0" smtClean="0">
                <a:hlinkClick r:id="rId4"/>
              </a:rPr>
              <a:t>https://mbgserv18.mobot.org/ocs/index.php/tdwg/2013/schedConf/presentations</a:t>
            </a:r>
            <a:endParaRPr lang="en-US" dirty="0"/>
          </a:p>
        </p:txBody>
      </p:sp>
      <p:sp>
        <p:nvSpPr>
          <p:cNvPr id="4" name="Slide Number Placeholder 3"/>
          <p:cNvSpPr>
            <a:spLocks noGrp="1"/>
          </p:cNvSpPr>
          <p:nvPr>
            <p:ph type="sldNum" sz="quarter" idx="10"/>
          </p:nvPr>
        </p:nvSpPr>
        <p:spPr/>
        <p:txBody>
          <a:bodyPr/>
          <a:lstStyle/>
          <a:p>
            <a:fld id="{562F057A-E30D-44EE-83A1-0415F9D9D2ED}" type="slidenum">
              <a:rPr lang="en-US" smtClean="0"/>
              <a:t>21</a:t>
            </a:fld>
            <a:endParaRPr lang="en-US" dirty="0"/>
          </a:p>
        </p:txBody>
      </p:sp>
    </p:spTree>
    <p:extLst>
      <p:ext uri="{BB962C8B-B14F-4D97-AF65-F5344CB8AC3E}">
        <p14:creationId xmlns:p14="http://schemas.microsoft.com/office/powerpoint/2010/main" val="4290588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Database modification to store more identifiers</a:t>
            </a:r>
          </a:p>
          <a:p>
            <a:r>
              <a:rPr lang="en-US" dirty="0" smtClean="0"/>
              <a:t>Community practice for collections to</a:t>
            </a:r>
          </a:p>
          <a:p>
            <a:pPr lvl="1"/>
            <a:r>
              <a:rPr lang="en-US" dirty="0" smtClean="0"/>
              <a:t>Share</a:t>
            </a:r>
          </a:p>
          <a:p>
            <a:pPr lvl="1"/>
            <a:r>
              <a:rPr lang="en-US" dirty="0" smtClean="0"/>
              <a:t>Store</a:t>
            </a:r>
          </a:p>
          <a:p>
            <a:pPr lvl="1"/>
            <a:r>
              <a:rPr lang="en-US" dirty="0" smtClean="0"/>
              <a:t>Publish</a:t>
            </a:r>
          </a:p>
          <a:p>
            <a:r>
              <a:rPr lang="en-US" dirty="0" smtClean="0"/>
              <a:t>Researcher practice to</a:t>
            </a:r>
          </a:p>
          <a:p>
            <a:pPr lvl="1"/>
            <a:r>
              <a:rPr lang="en-US" dirty="0" smtClean="0"/>
              <a:t>Create</a:t>
            </a:r>
          </a:p>
          <a:p>
            <a:pPr lvl="1"/>
            <a:r>
              <a:rPr lang="en-US" dirty="0" smtClean="0"/>
              <a:t>Share</a:t>
            </a:r>
          </a:p>
          <a:p>
            <a:pPr lvl="1"/>
            <a:r>
              <a:rPr lang="en-US" dirty="0" smtClean="0"/>
              <a:t>Store</a:t>
            </a:r>
          </a:p>
          <a:p>
            <a:pPr lvl="1"/>
            <a:r>
              <a:rPr lang="en-US" dirty="0" smtClean="0"/>
              <a:t>Publish</a:t>
            </a:r>
          </a:p>
          <a:p>
            <a:r>
              <a:rPr lang="en-US" dirty="0" smtClean="0"/>
              <a:t>Standards best practices for everyone</a:t>
            </a:r>
          </a:p>
          <a:p>
            <a:r>
              <a:rPr lang="en-US" dirty="0" smtClean="0"/>
              <a:t>Goals</a:t>
            </a:r>
          </a:p>
          <a:p>
            <a:pPr lvl="1"/>
            <a:r>
              <a:rPr lang="en-US" dirty="0" smtClean="0"/>
              <a:t>Use &lt;-&gt; Re-use</a:t>
            </a:r>
          </a:p>
          <a:p>
            <a:pPr lvl="1"/>
            <a:r>
              <a:rPr lang="en-US" dirty="0" smtClean="0"/>
              <a:t>Linked Data (aka the Semantic Web)</a:t>
            </a:r>
          </a:p>
          <a:p>
            <a:pPr lvl="1"/>
            <a:r>
              <a:rPr lang="en-US" dirty="0" smtClean="0"/>
              <a:t>Discoverability</a:t>
            </a:r>
          </a:p>
          <a:p>
            <a:endParaRPr lang="en-US" dirty="0" smtClean="0"/>
          </a:p>
          <a:p>
            <a:r>
              <a:rPr lang="en-US" dirty="0" smtClean="0"/>
              <a:t>Expect more data</a:t>
            </a:r>
          </a:p>
          <a:p>
            <a:r>
              <a:rPr lang="en-US" dirty="0" smtClean="0"/>
              <a:t>Inspect the data</a:t>
            </a:r>
          </a:p>
          <a:p>
            <a:pPr lvl="1"/>
            <a:r>
              <a:rPr lang="en-US" dirty="0" smtClean="0"/>
              <a:t>caveat emptor</a:t>
            </a:r>
          </a:p>
          <a:p>
            <a:r>
              <a:rPr lang="en-US" dirty="0" smtClean="0"/>
              <a:t>Annotate</a:t>
            </a:r>
          </a:p>
          <a:p>
            <a:pPr lvl="1"/>
            <a:r>
              <a:rPr lang="en-US" dirty="0" smtClean="0"/>
              <a:t>your expertise, your voice</a:t>
            </a:r>
          </a:p>
          <a:p>
            <a:endParaRPr lang="en-US" dirty="0" smtClean="0"/>
          </a:p>
          <a:p>
            <a:endParaRPr lang="en-US" dirty="0" smtClean="0"/>
          </a:p>
          <a:p>
            <a:r>
              <a:rPr lang="en-US" dirty="0" smtClean="0"/>
              <a:t>Biodiversity Data Journal</a:t>
            </a:r>
          </a:p>
          <a:p>
            <a:r>
              <a:rPr lang="en-US" dirty="0" smtClean="0"/>
              <a:t>Publish directly to GBIF</a:t>
            </a:r>
          </a:p>
          <a:p>
            <a:r>
              <a:rPr lang="en-US" dirty="0" smtClean="0"/>
              <a:t>…</a:t>
            </a:r>
          </a:p>
          <a:p>
            <a:r>
              <a:rPr lang="en-US" dirty="0" smtClean="0"/>
              <a:t>Identifiers</a:t>
            </a:r>
          </a:p>
          <a:p>
            <a:pPr lvl="1"/>
            <a:r>
              <a:rPr lang="en-US" dirty="0" smtClean="0"/>
              <a:t>Data set level</a:t>
            </a:r>
          </a:p>
          <a:p>
            <a:pPr lvl="1"/>
            <a:r>
              <a:rPr lang="en-US" dirty="0" smtClean="0"/>
              <a:t>Record set level</a:t>
            </a:r>
          </a:p>
          <a:p>
            <a:endParaRPr lang="en-US" dirty="0"/>
          </a:p>
        </p:txBody>
      </p:sp>
      <p:sp>
        <p:nvSpPr>
          <p:cNvPr id="4" name="Slide Number Placeholder 3"/>
          <p:cNvSpPr>
            <a:spLocks noGrp="1"/>
          </p:cNvSpPr>
          <p:nvPr>
            <p:ph type="sldNum" sz="quarter" idx="10"/>
          </p:nvPr>
        </p:nvSpPr>
        <p:spPr/>
        <p:txBody>
          <a:bodyPr/>
          <a:lstStyle/>
          <a:p>
            <a:fld id="{947553CA-ACF4-4255-B63B-6F479266B2AC}" type="slidenum">
              <a:rPr lang="en-US" smtClean="0"/>
              <a:t>24</a:t>
            </a:fld>
            <a:endParaRPr lang="en-US" dirty="0"/>
          </a:p>
        </p:txBody>
      </p:sp>
    </p:spTree>
    <p:extLst>
      <p:ext uri="{BB962C8B-B14F-4D97-AF65-F5344CB8AC3E}">
        <p14:creationId xmlns:p14="http://schemas.microsoft.com/office/powerpoint/2010/main" val="263233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Trend</a:t>
            </a:r>
            <a:r>
              <a:rPr lang="en-US" baseline="0" dirty="0" smtClean="0"/>
              <a:t> &gt; proactive digitization (no more legacy data).</a:t>
            </a:r>
          </a:p>
          <a:p>
            <a:endParaRPr lang="en-US" baseline="0" dirty="0" smtClean="0"/>
          </a:p>
          <a:p>
            <a:r>
              <a:rPr lang="en-US" sz="2200" dirty="0" smtClean="0"/>
              <a:t>Legacy practices</a:t>
            </a:r>
          </a:p>
          <a:p>
            <a:pPr lvl="1"/>
            <a:r>
              <a:rPr lang="en-US" sz="2200" dirty="0" smtClean="0"/>
              <a:t>traditional data</a:t>
            </a:r>
          </a:p>
          <a:p>
            <a:r>
              <a:rPr lang="en-US" sz="2200" dirty="0" smtClean="0"/>
              <a:t>New trends</a:t>
            </a:r>
          </a:p>
          <a:p>
            <a:pPr lvl="1"/>
            <a:r>
              <a:rPr lang="en-US" sz="2200" dirty="0" smtClean="0"/>
              <a:t>absence data</a:t>
            </a:r>
          </a:p>
          <a:p>
            <a:pPr lvl="1"/>
            <a:r>
              <a:rPr lang="en-US" sz="2200" dirty="0" smtClean="0"/>
              <a:t>richer metadata provided / wanted / needed</a:t>
            </a:r>
          </a:p>
          <a:p>
            <a:pPr lvl="1"/>
            <a:r>
              <a:rPr lang="en-US" sz="2200" dirty="0" smtClean="0"/>
              <a:t>born digital</a:t>
            </a:r>
          </a:p>
          <a:p>
            <a:r>
              <a:rPr lang="en-US" sz="2200" dirty="0" smtClean="0"/>
              <a:t>Best practices</a:t>
            </a:r>
          </a:p>
          <a:p>
            <a:pPr lvl="1"/>
            <a:r>
              <a:rPr lang="en-US" sz="2200" dirty="0" smtClean="0"/>
              <a:t>storing</a:t>
            </a:r>
          </a:p>
          <a:p>
            <a:pPr lvl="1"/>
            <a:r>
              <a:rPr lang="en-US" sz="2200" dirty="0" smtClean="0"/>
              <a:t>mapping</a:t>
            </a:r>
          </a:p>
          <a:p>
            <a:pPr lvl="1"/>
            <a:r>
              <a:rPr lang="en-US" sz="2200" dirty="0" smtClean="0"/>
              <a:t>sharing</a:t>
            </a:r>
          </a:p>
          <a:p>
            <a:r>
              <a:rPr lang="en-US" sz="2200" dirty="0" smtClean="0"/>
              <a:t>Expectations</a:t>
            </a:r>
          </a:p>
          <a:p>
            <a:pPr lvl="1"/>
            <a:r>
              <a:rPr lang="en-US" sz="2200" dirty="0" smtClean="0"/>
              <a:t>annotation ontology example</a:t>
            </a:r>
          </a:p>
          <a:p>
            <a:endParaRPr lang="en-US" dirty="0" smtClean="0"/>
          </a:p>
          <a:p>
            <a:r>
              <a:rPr lang="en-US" dirty="0" smtClean="0"/>
              <a:t>researcher collects data</a:t>
            </a:r>
          </a:p>
          <a:p>
            <a:r>
              <a:rPr lang="en-US" dirty="0" smtClean="0"/>
              <a:t>organizes it for their purpose (publishing)?</a:t>
            </a:r>
          </a:p>
          <a:p>
            <a:pPr lvl="1"/>
            <a:r>
              <a:rPr lang="en-US" dirty="0" smtClean="0"/>
              <a:t>or not</a:t>
            </a:r>
          </a:p>
          <a:p>
            <a:r>
              <a:rPr lang="en-US" dirty="0" smtClean="0"/>
              <a:t>non-standard metadata</a:t>
            </a:r>
          </a:p>
          <a:p>
            <a:r>
              <a:rPr lang="en-US" dirty="0" smtClean="0"/>
              <a:t>non-standard file formats, file-naming, packaging</a:t>
            </a:r>
          </a:p>
          <a:p>
            <a:r>
              <a:rPr lang="en-US" dirty="0" smtClean="0"/>
              <a:t>user file system</a:t>
            </a:r>
          </a:p>
          <a:p>
            <a:pPr lvl="1"/>
            <a:r>
              <a:rPr lang="en-US" dirty="0" smtClean="0"/>
              <a:t>unique</a:t>
            </a:r>
          </a:p>
          <a:p>
            <a:pPr lvl="1"/>
            <a:r>
              <a:rPr lang="en-US" dirty="0" smtClean="0"/>
              <a:t>sometimes enigmatic?</a:t>
            </a:r>
          </a:p>
          <a:p>
            <a:endParaRPr lang="en-US" dirty="0" smtClean="0"/>
          </a:p>
          <a:p>
            <a:endParaRPr lang="en-US" dirty="0" smtClean="0"/>
          </a:p>
          <a:p>
            <a:r>
              <a:rPr lang="en-US" dirty="0" smtClean="0"/>
              <a:t>http://www.morphbank.net/?id=551005</a:t>
            </a:r>
          </a:p>
          <a:p>
            <a:r>
              <a:rPr lang="en-US" dirty="0" smtClean="0"/>
              <a:t>	http://herbarium.bio.fsu.edu/view-specimen.php?RecordID=22924</a:t>
            </a:r>
          </a:p>
          <a:p>
            <a:r>
              <a:rPr lang="en-US" dirty="0" smtClean="0"/>
              <a:t>Mast, A. R., A. </a:t>
            </a:r>
            <a:r>
              <a:rPr lang="en-US" dirty="0" err="1" smtClean="0"/>
              <a:t>Stuy</a:t>
            </a:r>
            <a:r>
              <a:rPr lang="en-US" dirty="0" smtClean="0"/>
              <a:t>, G. Nelson, A. </a:t>
            </a:r>
            <a:r>
              <a:rPr lang="en-US" dirty="0" err="1" smtClean="0"/>
              <a:t>Bugher</a:t>
            </a:r>
            <a:r>
              <a:rPr lang="en-US" dirty="0" smtClean="0"/>
              <a:t>, N. </a:t>
            </a:r>
            <a:r>
              <a:rPr lang="en-US" dirty="0" err="1" smtClean="0"/>
              <a:t>Weddington</a:t>
            </a:r>
            <a:r>
              <a:rPr lang="en-US" dirty="0" smtClean="0"/>
              <a:t>, J. Vega, K. </a:t>
            </a:r>
            <a:r>
              <a:rPr lang="en-US" dirty="0" err="1" smtClean="0"/>
              <a:t>Weismantel</a:t>
            </a:r>
            <a:r>
              <a:rPr lang="en-US" dirty="0" smtClean="0"/>
              <a:t>, D. S. Feller, and D. Paul. 2004 onward (continuously updated). Database of Florida State University's Robert K. Godfrey Herbarium. Website http://herbarium.bio.fsu.edu/ [accessed 06 December 2013]. </a:t>
            </a:r>
          </a:p>
          <a:p>
            <a:endParaRPr lang="en-US" dirty="0" smtClean="0"/>
          </a:p>
          <a:p>
            <a:r>
              <a:rPr lang="en-US" dirty="0" smtClean="0"/>
              <a:t>http://www.morphbank.net/?id=817663</a:t>
            </a:r>
          </a:p>
          <a:p>
            <a:r>
              <a:rPr lang="en-US" dirty="0" smtClean="0"/>
              <a:t>http://www.morphbank.net/?id=816417</a:t>
            </a:r>
          </a:p>
          <a:p>
            <a:r>
              <a:rPr lang="en-US" dirty="0" smtClean="0"/>
              <a:t>http://www.morphbank.net/?id=817662</a:t>
            </a:r>
          </a:p>
          <a:p>
            <a:r>
              <a:rPr lang="en-US" dirty="0" smtClean="0"/>
              <a:t>	http://bioimages.vanderbilt.edu/ind-baskauf/43875</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	Vanderbilt University, Nashville, Davidson County, Tennessee, US</a:t>
            </a:r>
            <a:br>
              <a:rPr lang="en-US" dirty="0" smtClean="0"/>
            </a:br>
            <a:r>
              <a:rPr lang="en-US" dirty="0" smtClean="0"/>
              <a:t>	Click on these </a:t>
            </a:r>
            <a:r>
              <a:rPr lang="en-US" dirty="0" err="1" smtClean="0"/>
              <a:t>geocoordinates</a:t>
            </a:r>
            <a:r>
              <a:rPr lang="en-US" dirty="0" smtClean="0"/>
              <a:t> to load a map showing the location: </a:t>
            </a:r>
            <a:r>
              <a:rPr lang="en-US" dirty="0" smtClean="0">
                <a:hlinkClick r:id="rId3"/>
              </a:rPr>
              <a:t>36.14528°, -86.80106°</a:t>
            </a:r>
            <a:r>
              <a:rPr lang="en-US" dirty="0" smtClean="0"/>
              <a:t> </a:t>
            </a:r>
            <a:br>
              <a:rPr lang="en-US" dirty="0" smtClean="0"/>
            </a:br>
            <a:r>
              <a:rPr lang="en-US" dirty="0" smtClean="0"/>
              <a:t>	Coordinate uncertainty about: 20 m</a:t>
            </a:r>
          </a:p>
          <a:p>
            <a:endParaRPr lang="en-US" dirty="0" smtClean="0"/>
          </a:p>
          <a:p>
            <a:r>
              <a:rPr lang="en-US" dirty="0" smtClean="0"/>
              <a:t>http://www.morphbank.net/?id=817661</a:t>
            </a:r>
          </a:p>
          <a:p>
            <a:r>
              <a:rPr lang="en-US" dirty="0" smtClean="0"/>
              <a:t>http://www.morphbank.net/?id=817673</a:t>
            </a:r>
          </a:p>
          <a:p>
            <a:r>
              <a:rPr lang="en-US" dirty="0" smtClean="0"/>
              <a:t>http://www.morphbank.net/?id=817674</a:t>
            </a:r>
          </a:p>
          <a:p>
            <a:r>
              <a:rPr lang="en-US" dirty="0" smtClean="0"/>
              <a:t>http://www.morphbank.net/?id=820776</a:t>
            </a:r>
          </a:p>
          <a:p>
            <a:endParaRPr lang="en-US" dirty="0" smtClean="0"/>
          </a:p>
        </p:txBody>
      </p:sp>
      <p:sp>
        <p:nvSpPr>
          <p:cNvPr id="4" name="Slide Number Placeholder 3"/>
          <p:cNvSpPr>
            <a:spLocks noGrp="1"/>
          </p:cNvSpPr>
          <p:nvPr>
            <p:ph type="sldNum" sz="quarter" idx="10"/>
          </p:nvPr>
        </p:nvSpPr>
        <p:spPr/>
        <p:txBody>
          <a:bodyPr/>
          <a:lstStyle/>
          <a:p>
            <a:fld id="{1B2560DB-4359-43C1-B21C-96685FC00658}" type="slidenum">
              <a:rPr lang="en-US" smtClean="0"/>
              <a:pPr/>
              <a:t>3</a:t>
            </a:fld>
            <a:endParaRPr lang="en-US"/>
          </a:p>
        </p:txBody>
      </p:sp>
    </p:spTree>
    <p:extLst>
      <p:ext uri="{BB962C8B-B14F-4D97-AF65-F5344CB8AC3E}">
        <p14:creationId xmlns:p14="http://schemas.microsoft.com/office/powerpoint/2010/main" val="1621770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fontScale="77500" lnSpcReduction="20000"/>
          </a:bodyPr>
          <a:lstStyle/>
          <a:p>
            <a:r>
              <a:rPr lang="en-US" dirty="0" smtClean="0"/>
              <a:t>Sharing</a:t>
            </a:r>
            <a:r>
              <a:rPr lang="en-US" baseline="0" dirty="0" smtClean="0"/>
              <a:t> Data.</a:t>
            </a:r>
          </a:p>
          <a:p>
            <a:r>
              <a:rPr lang="en-US" baseline="0" dirty="0" smtClean="0"/>
              <a:t>GUIDs are the Key</a:t>
            </a:r>
          </a:p>
          <a:p>
            <a:endParaRPr lang="en-US" baseline="0" dirty="0" smtClean="0"/>
          </a:p>
          <a:p>
            <a:r>
              <a:rPr lang="en-US" baseline="0" dirty="0" smtClean="0"/>
              <a:t>specimen database</a:t>
            </a:r>
          </a:p>
          <a:p>
            <a:r>
              <a:rPr lang="en-US" dirty="0" smtClean="0"/>
              <a:t>aggregators / portals – iDigBio, GBIF, EOL</a:t>
            </a:r>
          </a:p>
          <a:p>
            <a:r>
              <a:rPr lang="en-US" dirty="0" smtClean="0"/>
              <a:t>ontologies- </a:t>
            </a:r>
            <a:r>
              <a:rPr lang="en-US" dirty="0" err="1" smtClean="0"/>
              <a:t>BioPortal</a:t>
            </a:r>
            <a:endParaRPr lang="en-US" dirty="0" smtClean="0"/>
          </a:p>
          <a:p>
            <a:r>
              <a:rPr lang="en-US" dirty="0" smtClean="0"/>
              <a:t>publications</a:t>
            </a:r>
          </a:p>
          <a:p>
            <a:r>
              <a:rPr lang="en-US" dirty="0" smtClean="0"/>
              <a:t>maps</a:t>
            </a:r>
          </a:p>
          <a:p>
            <a:r>
              <a:rPr lang="en-US" dirty="0" smtClean="0"/>
              <a:t>databases – </a:t>
            </a:r>
            <a:r>
              <a:rPr lang="en-US" dirty="0" err="1" smtClean="0"/>
              <a:t>GenBank</a:t>
            </a:r>
            <a:r>
              <a:rPr lang="en-US" dirty="0" smtClean="0"/>
              <a:t>, BOLD</a:t>
            </a:r>
          </a:p>
          <a:p>
            <a:r>
              <a:rPr lang="en-US" dirty="0" smtClean="0"/>
              <a:t>provider websites – a museum</a:t>
            </a:r>
            <a:r>
              <a:rPr lang="en-US" baseline="0" dirty="0" smtClean="0"/>
              <a:t> may have their own portal</a:t>
            </a:r>
            <a:endParaRPr lang="en-US" dirty="0" smtClean="0"/>
          </a:p>
          <a:p>
            <a:r>
              <a:rPr lang="en-US" dirty="0" smtClean="0"/>
              <a:t>data repatriation, enhancement</a:t>
            </a:r>
            <a:r>
              <a:rPr lang="en-US" baseline="0" dirty="0" smtClean="0"/>
              <a:t> – Filtered PUSH</a:t>
            </a:r>
          </a:p>
          <a:p>
            <a:r>
              <a:rPr lang="en-US" baseline="0" dirty="0" smtClean="0"/>
              <a:t>data cleaning / cleansing – Kepler Kurator, Google Refine</a:t>
            </a:r>
          </a:p>
          <a:p>
            <a:r>
              <a:rPr lang="en-US" baseline="0" dirty="0" smtClean="0"/>
              <a:t>provider sites – http://herbarium.bio.fsu.edu</a:t>
            </a:r>
          </a:p>
          <a:p>
            <a:r>
              <a:rPr lang="en-US" baseline="0" dirty="0" smtClean="0"/>
              <a:t>consortium websites through portals: http://symbiota.org/tiki/tiki-index.php?page=Data+Nodes</a:t>
            </a:r>
          </a:p>
          <a:p>
            <a:r>
              <a:rPr lang="en-US" baseline="0" dirty="0" smtClean="0"/>
              <a:t>	SERNEC, North American Bryophyte and Lichen Consortia, </a:t>
            </a:r>
            <a:r>
              <a:rPr lang="en-US" baseline="0" dirty="0" err="1" smtClean="0"/>
              <a:t>SEINet</a:t>
            </a:r>
            <a:endParaRPr lang="en-US" baseline="0" dirty="0" smtClean="0"/>
          </a:p>
          <a:p>
            <a:endParaRPr lang="en-US" baseline="0" dirty="0" smtClean="0"/>
          </a:p>
          <a:p>
            <a:r>
              <a:rPr lang="en-US" dirty="0" smtClean="0"/>
              <a:t>Revisualization  - discovery</a:t>
            </a:r>
          </a:p>
          <a:p>
            <a:r>
              <a:rPr lang="en-US" dirty="0" err="1" smtClean="0"/>
              <a:t>Unforseen</a:t>
            </a:r>
            <a:r>
              <a:rPr lang="en-US" dirty="0" smtClean="0"/>
              <a:t> errors revealed</a:t>
            </a:r>
          </a:p>
          <a:p>
            <a:r>
              <a:rPr lang="en-US" dirty="0" smtClean="0"/>
              <a:t>Taking it in stride</a:t>
            </a:r>
          </a:p>
          <a:p>
            <a:pPr lvl="1"/>
            <a:r>
              <a:rPr lang="en-US" dirty="0" smtClean="0"/>
              <a:t>Opportunities, Benefits, Decisions</a:t>
            </a:r>
          </a:p>
          <a:p>
            <a:r>
              <a:rPr lang="en-US" dirty="0" err="1" smtClean="0"/>
              <a:t>Specify’s</a:t>
            </a:r>
            <a:r>
              <a:rPr lang="en-US" dirty="0" smtClean="0"/>
              <a:t> Scatter-Gather-Reconcile (SGR)</a:t>
            </a:r>
          </a:p>
          <a:p>
            <a:pPr lvl="1"/>
            <a:r>
              <a:rPr lang="en-US" dirty="0" smtClean="0"/>
              <a:t>duplicates found</a:t>
            </a:r>
          </a:p>
          <a:p>
            <a:pPr lvl="1"/>
            <a:r>
              <a:rPr lang="en-US" dirty="0" smtClean="0"/>
              <a:t>dataset for checking is increasing in size</a:t>
            </a:r>
          </a:p>
          <a:p>
            <a:pPr lvl="1"/>
            <a:r>
              <a:rPr lang="en-US" dirty="0" smtClean="0"/>
              <a:t>example, at least 50% dupes</a:t>
            </a:r>
          </a:p>
          <a:p>
            <a:pPr lvl="1"/>
            <a:r>
              <a:rPr lang="en-US" dirty="0" smtClean="0"/>
              <a:t>lending credence to the skeletal dataset concept</a:t>
            </a:r>
          </a:p>
          <a:p>
            <a:r>
              <a:rPr lang="en-US" dirty="0" smtClean="0"/>
              <a:t>Filtered PUSH (works with Specify, Symbiota and Morphbank)</a:t>
            </a:r>
          </a:p>
          <a:p>
            <a:pPr lvl="1"/>
            <a:r>
              <a:rPr lang="en-US" dirty="0" smtClean="0"/>
              <a:t>finding dupes</a:t>
            </a:r>
          </a:p>
          <a:p>
            <a:pPr lvl="2"/>
            <a:r>
              <a:rPr lang="en-US" dirty="0" smtClean="0"/>
              <a:t>the benefits of shared datasets</a:t>
            </a:r>
          </a:p>
          <a:p>
            <a:pPr lvl="2"/>
            <a:r>
              <a:rPr lang="en-US" dirty="0" smtClean="0"/>
              <a:t>lending credence to the skeletal dataset</a:t>
            </a:r>
          </a:p>
          <a:p>
            <a:pPr lvl="1"/>
            <a:r>
              <a:rPr lang="en-US" dirty="0" smtClean="0"/>
              <a:t>finding annotations (determinations, general comments)</a:t>
            </a:r>
          </a:p>
          <a:p>
            <a:pPr lvl="2"/>
            <a:r>
              <a:rPr lang="en-US" dirty="0" smtClean="0"/>
              <a:t>to import or not to import</a:t>
            </a:r>
          </a:p>
          <a:p>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pPr/>
              <a:t>5</a:t>
            </a:fld>
            <a:endParaRPr lang="en-US" dirty="0"/>
          </a:p>
        </p:txBody>
      </p:sp>
    </p:spTree>
    <p:extLst>
      <p:ext uri="{BB962C8B-B14F-4D97-AF65-F5344CB8AC3E}">
        <p14:creationId xmlns:p14="http://schemas.microsoft.com/office/powerpoint/2010/main" val="1184232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identifiers slide – they are (already) going everywhere</a:t>
            </a:r>
          </a:p>
          <a:p>
            <a:r>
              <a:rPr lang="en-US" sz="1200" kern="1200" dirty="0" smtClean="0">
                <a:solidFill>
                  <a:schemeClr val="tx1"/>
                </a:solidFill>
                <a:effectLst/>
                <a:latin typeface="+mn-lt"/>
                <a:ea typeface="+mn-ea"/>
                <a:cs typeface="+mn-cs"/>
              </a:rPr>
              <a:t>	example: your multiple jobs (job identifier), but only one </a:t>
            </a:r>
            <a:r>
              <a:rPr lang="en-US" sz="1200" kern="1200" dirty="0" err="1" smtClean="0">
                <a:solidFill>
                  <a:schemeClr val="tx1"/>
                </a:solidFill>
                <a:effectLst/>
                <a:latin typeface="+mn-lt"/>
                <a:ea typeface="+mn-ea"/>
                <a:cs typeface="+mn-cs"/>
              </a:rPr>
              <a:t>ssn</a:t>
            </a:r>
            <a:r>
              <a:rPr lang="en-US" sz="1200" kern="1200" dirty="0" smtClean="0">
                <a:solidFill>
                  <a:schemeClr val="tx1"/>
                </a:solidFill>
                <a:effectLst/>
                <a:latin typeface="+mn-lt"/>
                <a:ea typeface="+mn-ea"/>
                <a:cs typeface="+mn-cs"/>
              </a:rPr>
              <a:t> for reporting income to IRS</a:t>
            </a:r>
          </a:p>
          <a:p>
            <a:endParaRPr lang="en-US" dirty="0"/>
          </a:p>
        </p:txBody>
      </p:sp>
      <p:sp>
        <p:nvSpPr>
          <p:cNvPr id="4" name="Slide Number Placeholder 3"/>
          <p:cNvSpPr>
            <a:spLocks noGrp="1"/>
          </p:cNvSpPr>
          <p:nvPr>
            <p:ph type="sldNum" sz="quarter" idx="10"/>
          </p:nvPr>
        </p:nvSpPr>
        <p:spPr/>
        <p:txBody>
          <a:bodyPr/>
          <a:lstStyle/>
          <a:p>
            <a:fld id="{947553CA-ACF4-4255-B63B-6F479266B2AC}" type="slidenum">
              <a:rPr lang="en-US" smtClean="0"/>
              <a:t>7</a:t>
            </a:fld>
            <a:endParaRPr lang="en-US" dirty="0"/>
          </a:p>
        </p:txBody>
      </p:sp>
    </p:spTree>
    <p:extLst>
      <p:ext uri="{BB962C8B-B14F-4D97-AF65-F5344CB8AC3E}">
        <p14:creationId xmlns:p14="http://schemas.microsoft.com/office/powerpoint/2010/main" val="206773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8</a:t>
            </a:fld>
            <a:endParaRPr lang="en-US" dirty="0"/>
          </a:p>
        </p:txBody>
      </p:sp>
    </p:spTree>
    <p:extLst>
      <p:ext uri="{BB962C8B-B14F-4D97-AF65-F5344CB8AC3E}">
        <p14:creationId xmlns:p14="http://schemas.microsoft.com/office/powerpoint/2010/main" val="1801731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en-US" dirty="0" smtClean="0"/>
              <a:t>For</a:t>
            </a:r>
            <a:r>
              <a:rPr lang="en-US" baseline="0" dirty="0" smtClean="0"/>
              <a:t> more on GUIDs for upload to iDigBio,</a:t>
            </a:r>
          </a:p>
          <a:p>
            <a:r>
              <a:rPr lang="en-US" baseline="0" dirty="0" smtClean="0"/>
              <a:t>see our suggestions / policy at:</a:t>
            </a:r>
          </a:p>
          <a:p>
            <a:r>
              <a:rPr lang="en-US" dirty="0" smtClean="0"/>
              <a:t>https://www.idigbio.org/sites/default/files/iDigBio-GUID-Statement20MAR2012.pdf</a:t>
            </a:r>
          </a:p>
          <a:p>
            <a:endParaRPr lang="en-US" dirty="0" smtClean="0"/>
          </a:p>
          <a:p>
            <a:r>
              <a:rPr lang="en-US" dirty="0" smtClean="0"/>
              <a:t>For more about how</a:t>
            </a:r>
            <a:r>
              <a:rPr lang="en-US" baseline="0" dirty="0" smtClean="0"/>
              <a:t> GUIDs will make all of this work for us</a:t>
            </a:r>
          </a:p>
          <a:p>
            <a:r>
              <a:rPr lang="en-US" baseline="0" dirty="0" smtClean="0"/>
              <a:t>See </a:t>
            </a:r>
            <a:r>
              <a:rPr lang="en-US" baseline="0" dirty="0" err="1" smtClean="0"/>
              <a:t>biscicol</a:t>
            </a:r>
            <a:r>
              <a:rPr lang="en-US" baseline="0" dirty="0" smtClean="0"/>
              <a:t> </a:t>
            </a:r>
          </a:p>
          <a:p>
            <a:r>
              <a:rPr lang="en-US" dirty="0" smtClean="0"/>
              <a:t>http://biscicol.blogspot.com/2012/08/the-biscicol-project-team-has-had-busy.html</a:t>
            </a:r>
            <a:endParaRPr lang="en-US" dirty="0"/>
          </a:p>
        </p:txBody>
      </p:sp>
      <p:sp>
        <p:nvSpPr>
          <p:cNvPr id="4" name="Slide Number Placeholder 3"/>
          <p:cNvSpPr>
            <a:spLocks noGrp="1"/>
          </p:cNvSpPr>
          <p:nvPr>
            <p:ph type="sldNum" sz="quarter" idx="10"/>
          </p:nvPr>
        </p:nvSpPr>
        <p:spPr/>
        <p:txBody>
          <a:bodyPr/>
          <a:lstStyle/>
          <a:p>
            <a:fld id="{52B6A597-0BC9-4F5D-BA8B-041FC68A6BC0}" type="slidenum">
              <a:rPr lang="en-US" smtClean="0">
                <a:solidFill>
                  <a:prstClr val="black"/>
                </a:solidFill>
              </a:rPr>
              <a:pPr/>
              <a:t>9</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Why </a:t>
            </a:r>
            <a:r>
              <a:rPr lang="en-US" sz="1200" dirty="0" err="1" smtClean="0"/>
              <a:t>darwin</a:t>
            </a:r>
            <a:r>
              <a:rPr lang="en-US" sz="1200" dirty="0" smtClean="0"/>
              <a:t> core / georeferencing standards?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http://prezi.com/iib3pqk-kyd-/curators-workbench/</a:t>
            </a:r>
          </a:p>
          <a:p>
            <a:endParaRPr lang="en-US" dirty="0" smtClean="0"/>
          </a:p>
          <a:p>
            <a:r>
              <a:rPr lang="en-US" dirty="0" smtClean="0"/>
              <a:t>Why care</a:t>
            </a:r>
            <a:r>
              <a:rPr lang="en-US" baseline="0" dirty="0" smtClean="0"/>
              <a:t> about standards?</a:t>
            </a:r>
            <a:br>
              <a:rPr lang="en-US" baseline="0" dirty="0" smtClean="0"/>
            </a:br>
            <a:r>
              <a:rPr lang="en-US" baseline="0" dirty="0" smtClean="0"/>
              <a:t>What do they have the potential to accomplish?</a:t>
            </a:r>
          </a:p>
          <a:p>
            <a:endParaRPr lang="en-US" baseline="0" dirty="0" smtClean="0"/>
          </a:p>
          <a:p>
            <a:r>
              <a:rPr lang="en-US" baseline="0" dirty="0" smtClean="0"/>
              <a:t>Collection Managers are doing what they need to do – for themselves, their collections.</a:t>
            </a:r>
          </a:p>
          <a:p>
            <a:r>
              <a:rPr lang="en-US" baseline="0" dirty="0" smtClean="0"/>
              <a:t>When we share, we need standards.</a:t>
            </a:r>
          </a:p>
          <a:p>
            <a:r>
              <a:rPr lang="en-US" baseline="0" dirty="0" smtClean="0"/>
              <a:t>Data becomes useful for others / other purposes.</a:t>
            </a:r>
          </a:p>
          <a:p>
            <a:r>
              <a:rPr lang="en-US" baseline="0" dirty="0" smtClean="0"/>
              <a:t>a common vocab is required</a:t>
            </a:r>
          </a:p>
          <a:p>
            <a:r>
              <a:rPr lang="en-US" baseline="0" dirty="0" smtClean="0"/>
              <a:t>Feedback and Attribution become possible.</a:t>
            </a:r>
          </a:p>
          <a:p>
            <a:r>
              <a:rPr lang="en-US" baseline="0" dirty="0" smtClean="0"/>
              <a:t>The collection gets used, more, increasing the value of the collection.</a:t>
            </a:r>
          </a:p>
          <a:p>
            <a:r>
              <a:rPr lang="en-US" baseline="0" dirty="0" smtClean="0"/>
              <a:t>	indirect, subtle</a:t>
            </a:r>
          </a:p>
          <a:p>
            <a:r>
              <a:rPr lang="en-US" baseline="0" dirty="0" smtClean="0"/>
              <a:t>Putting identifiers on specimens --- makes more useful to others.</a:t>
            </a:r>
          </a:p>
          <a:p>
            <a:r>
              <a:rPr lang="en-US" baseline="0" dirty="0" smtClean="0"/>
              <a:t>	consistency is important!</a:t>
            </a:r>
          </a:p>
          <a:p>
            <a:endParaRPr lang="en-US" dirty="0"/>
          </a:p>
        </p:txBody>
      </p:sp>
      <p:sp>
        <p:nvSpPr>
          <p:cNvPr id="4" name="Slide Number Placeholder 3"/>
          <p:cNvSpPr>
            <a:spLocks noGrp="1"/>
          </p:cNvSpPr>
          <p:nvPr>
            <p:ph type="sldNum" sz="quarter" idx="10"/>
          </p:nvPr>
        </p:nvSpPr>
        <p:spPr/>
        <p:txBody>
          <a:bodyPr/>
          <a:lstStyle/>
          <a:p>
            <a:fld id="{562F057A-E30D-44EE-83A1-0415F9D9D2E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643721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These</a:t>
            </a:r>
            <a:r>
              <a:rPr lang="en-US" baseline="0" dirty="0" smtClean="0"/>
              <a:t> are </a:t>
            </a:r>
            <a:r>
              <a:rPr lang="en-US" baseline="0" dirty="0" err="1" smtClean="0"/>
              <a:t>darwin</a:t>
            </a:r>
            <a:r>
              <a:rPr lang="en-US" baseline="0" dirty="0" smtClean="0"/>
              <a:t> core concepts. Standard terms. Data relevant to many of these fields is regularly found on our herbarium labels and in field notebooks.</a:t>
            </a:r>
          </a:p>
          <a:p>
            <a:r>
              <a:rPr lang="en-US" baseline="0" dirty="0" smtClean="0"/>
              <a:t>It is the information in these that we will use to generate a numerical description of the collecting event locality – in other words, a georeference.</a:t>
            </a:r>
            <a:endParaRPr lang="en-US" dirty="0" smtClean="0"/>
          </a:p>
          <a:p>
            <a:endParaRPr lang="en-US" dirty="0" smtClean="0"/>
          </a:p>
          <a:p>
            <a:r>
              <a:rPr lang="en-US" dirty="0" smtClean="0"/>
              <a:t>http://rs.tdwg.org/dwc/terms/#dcterms:Location</a:t>
            </a:r>
          </a:p>
          <a:p>
            <a:r>
              <a:rPr lang="en-US" dirty="0" smtClean="0"/>
              <a:t>	</a:t>
            </a:r>
          </a:p>
          <a:p>
            <a:r>
              <a:rPr lang="en-US" dirty="0" smtClean="0"/>
              <a:t>http://rs.tdwg.org/dwc/terms/#Event</a:t>
            </a:r>
          </a:p>
          <a:p>
            <a:r>
              <a:rPr lang="en-US" dirty="0" smtClean="0"/>
              <a:t>	http://rs.tdwg.org/dwc/terms/habitat</a:t>
            </a:r>
          </a:p>
          <a:p>
            <a:endParaRPr lang="en-US" dirty="0" smtClean="0"/>
          </a:p>
          <a:p>
            <a:r>
              <a:rPr lang="en-US" b="1" dirty="0" err="1" smtClean="0">
                <a:hlinkClick r:id="rId3"/>
              </a:rPr>
              <a:t>dcterms:Location</a:t>
            </a:r>
            <a:endParaRPr lang="en-US" b="1" dirty="0" smtClean="0"/>
          </a:p>
          <a:p>
            <a:r>
              <a:rPr lang="en-US" dirty="0" err="1" smtClean="0">
                <a:hlinkClick r:id="rId3"/>
              </a:rPr>
              <a:t>locationID</a:t>
            </a:r>
            <a:r>
              <a:rPr lang="en-US" dirty="0" smtClean="0"/>
              <a:t> | </a:t>
            </a:r>
            <a:r>
              <a:rPr lang="en-US" dirty="0" err="1" smtClean="0">
                <a:hlinkClick r:id="rId3"/>
              </a:rPr>
              <a:t>higherGeographyID</a:t>
            </a:r>
            <a:r>
              <a:rPr lang="en-US" dirty="0" smtClean="0"/>
              <a:t> | </a:t>
            </a:r>
            <a:r>
              <a:rPr lang="en-US" dirty="0" err="1" smtClean="0">
                <a:hlinkClick r:id="rId3"/>
              </a:rPr>
              <a:t>higherGeography</a:t>
            </a:r>
            <a:r>
              <a:rPr lang="en-US" dirty="0" smtClean="0"/>
              <a:t> | </a:t>
            </a:r>
            <a:r>
              <a:rPr lang="en-US" dirty="0" smtClean="0">
                <a:hlinkClick r:id="rId3"/>
              </a:rPr>
              <a:t>continent</a:t>
            </a:r>
            <a:r>
              <a:rPr lang="en-US" dirty="0" smtClean="0"/>
              <a:t> | </a:t>
            </a:r>
            <a:r>
              <a:rPr lang="en-US" dirty="0" err="1" smtClean="0">
                <a:hlinkClick r:id="rId3"/>
              </a:rPr>
              <a:t>waterBody</a:t>
            </a:r>
            <a:r>
              <a:rPr lang="en-US" dirty="0" smtClean="0"/>
              <a:t> | </a:t>
            </a:r>
            <a:r>
              <a:rPr lang="en-US" dirty="0" err="1" smtClean="0">
                <a:hlinkClick r:id="rId3"/>
              </a:rPr>
              <a:t>islandGroup</a:t>
            </a:r>
            <a:r>
              <a:rPr lang="en-US" dirty="0" smtClean="0"/>
              <a:t> | </a:t>
            </a:r>
            <a:r>
              <a:rPr lang="en-US" dirty="0" smtClean="0">
                <a:hlinkClick r:id="rId3"/>
              </a:rPr>
              <a:t>island</a:t>
            </a:r>
            <a:r>
              <a:rPr lang="en-US" dirty="0" smtClean="0"/>
              <a:t> | </a:t>
            </a:r>
            <a:r>
              <a:rPr lang="en-US" dirty="0" smtClean="0">
                <a:hlinkClick r:id="rId3"/>
              </a:rPr>
              <a:t>country</a:t>
            </a:r>
            <a:r>
              <a:rPr lang="en-US" dirty="0" smtClean="0"/>
              <a:t> | </a:t>
            </a:r>
            <a:r>
              <a:rPr lang="en-US" dirty="0" err="1" smtClean="0">
                <a:hlinkClick r:id="rId3"/>
              </a:rPr>
              <a:t>countryCode</a:t>
            </a:r>
            <a:r>
              <a:rPr lang="en-US" dirty="0" smtClean="0"/>
              <a:t> | </a:t>
            </a:r>
            <a:r>
              <a:rPr lang="en-US" dirty="0" err="1" smtClean="0">
                <a:hlinkClick r:id="rId3"/>
              </a:rPr>
              <a:t>stateProvince</a:t>
            </a:r>
            <a:r>
              <a:rPr lang="en-US" dirty="0" smtClean="0"/>
              <a:t> | </a:t>
            </a:r>
            <a:r>
              <a:rPr lang="en-US" dirty="0" smtClean="0">
                <a:hlinkClick r:id="rId3"/>
              </a:rPr>
              <a:t>county</a:t>
            </a:r>
            <a:r>
              <a:rPr lang="en-US" dirty="0" smtClean="0"/>
              <a:t> | </a:t>
            </a:r>
            <a:r>
              <a:rPr lang="en-US" dirty="0" smtClean="0">
                <a:hlinkClick r:id="rId3"/>
              </a:rPr>
              <a:t>municipality</a:t>
            </a:r>
            <a:r>
              <a:rPr lang="en-US" dirty="0" smtClean="0"/>
              <a:t> | </a:t>
            </a:r>
            <a:r>
              <a:rPr lang="en-US" dirty="0" smtClean="0">
                <a:hlinkClick r:id="rId3"/>
              </a:rPr>
              <a:t>locality</a:t>
            </a:r>
            <a:r>
              <a:rPr lang="en-US" dirty="0" smtClean="0"/>
              <a:t> | </a:t>
            </a:r>
            <a:r>
              <a:rPr lang="en-US" dirty="0" smtClean="0">
                <a:hlinkClick r:id="rId3"/>
              </a:rPr>
              <a:t>verbatimLocality</a:t>
            </a:r>
            <a:r>
              <a:rPr lang="en-US" dirty="0" smtClean="0"/>
              <a:t> | </a:t>
            </a:r>
            <a:r>
              <a:rPr lang="en-US" dirty="0" err="1" smtClean="0">
                <a:hlinkClick r:id="rId3"/>
              </a:rPr>
              <a:t>verbatimElevation</a:t>
            </a:r>
            <a:r>
              <a:rPr lang="en-US" dirty="0" smtClean="0"/>
              <a:t> | </a:t>
            </a:r>
            <a:r>
              <a:rPr lang="en-US" dirty="0" err="1" smtClean="0">
                <a:hlinkClick r:id="rId3"/>
              </a:rPr>
              <a:t>minimumElevationInMeters</a:t>
            </a:r>
            <a:r>
              <a:rPr lang="en-US" dirty="0" smtClean="0"/>
              <a:t> | </a:t>
            </a:r>
            <a:r>
              <a:rPr lang="en-US" dirty="0" err="1" smtClean="0">
                <a:hlinkClick r:id="rId3"/>
              </a:rPr>
              <a:t>maximumElevationInMeters</a:t>
            </a:r>
            <a:r>
              <a:rPr lang="en-US" dirty="0" smtClean="0"/>
              <a:t> | </a:t>
            </a:r>
            <a:r>
              <a:rPr lang="en-US" dirty="0" err="1" smtClean="0">
                <a:hlinkClick r:id="rId3"/>
              </a:rPr>
              <a:t>verbatimDepth</a:t>
            </a:r>
            <a:r>
              <a:rPr lang="en-US" dirty="0" smtClean="0"/>
              <a:t> | </a:t>
            </a:r>
            <a:r>
              <a:rPr lang="en-US" dirty="0" err="1" smtClean="0">
                <a:hlinkClick r:id="rId3"/>
              </a:rPr>
              <a:t>minimumDepthInMeters</a:t>
            </a:r>
            <a:r>
              <a:rPr lang="en-US" dirty="0" smtClean="0"/>
              <a:t> | </a:t>
            </a:r>
            <a:r>
              <a:rPr lang="en-US" dirty="0" err="1" smtClean="0">
                <a:hlinkClick r:id="rId3"/>
              </a:rPr>
              <a:t>maximumDepthInMeters</a:t>
            </a:r>
            <a:r>
              <a:rPr lang="en-US" dirty="0" smtClean="0"/>
              <a:t> | </a:t>
            </a:r>
            <a:r>
              <a:rPr lang="en-US" dirty="0" err="1" smtClean="0">
                <a:hlinkClick r:id="rId3"/>
              </a:rPr>
              <a:t>minimumDistanceAboveSurfaceInMeters</a:t>
            </a:r>
            <a:r>
              <a:rPr lang="en-US" dirty="0" smtClean="0"/>
              <a:t> | </a:t>
            </a:r>
            <a:r>
              <a:rPr lang="en-US" dirty="0" err="1" smtClean="0">
                <a:hlinkClick r:id="rId3"/>
              </a:rPr>
              <a:t>maximumDistanceAboveSurfaceInMeters</a:t>
            </a:r>
            <a:r>
              <a:rPr lang="en-US" dirty="0" smtClean="0"/>
              <a:t> | </a:t>
            </a:r>
            <a:r>
              <a:rPr lang="en-US" dirty="0" err="1" smtClean="0">
                <a:hlinkClick r:id="rId3"/>
              </a:rPr>
              <a:t>locationAccordingTo</a:t>
            </a:r>
            <a:r>
              <a:rPr lang="en-US" dirty="0" smtClean="0"/>
              <a:t> | </a:t>
            </a:r>
            <a:r>
              <a:rPr lang="en-US" dirty="0" err="1" smtClean="0">
                <a:hlinkClick r:id="rId3"/>
              </a:rPr>
              <a:t>locationRemarks</a:t>
            </a:r>
            <a:r>
              <a:rPr lang="en-US" dirty="0" smtClean="0"/>
              <a:t> | </a:t>
            </a:r>
            <a:r>
              <a:rPr lang="en-US" dirty="0" err="1" smtClean="0">
                <a:hlinkClick r:id="rId3"/>
              </a:rPr>
              <a:t>verbatimCoordinates</a:t>
            </a:r>
            <a:r>
              <a:rPr lang="en-US" dirty="0" smtClean="0"/>
              <a:t> | </a:t>
            </a:r>
            <a:r>
              <a:rPr lang="en-US" dirty="0" smtClean="0">
                <a:hlinkClick r:id="rId3"/>
              </a:rPr>
              <a:t>verbatimLatitude</a:t>
            </a:r>
            <a:r>
              <a:rPr lang="en-US" dirty="0" smtClean="0"/>
              <a:t> | </a:t>
            </a:r>
            <a:r>
              <a:rPr lang="en-US" dirty="0" smtClean="0">
                <a:hlinkClick r:id="rId3"/>
              </a:rPr>
              <a:t>verbatimLongitude</a:t>
            </a:r>
            <a:r>
              <a:rPr lang="en-US" dirty="0" smtClean="0"/>
              <a:t> | </a:t>
            </a:r>
            <a:r>
              <a:rPr lang="en-US" dirty="0" err="1" smtClean="0">
                <a:hlinkClick r:id="rId3"/>
              </a:rPr>
              <a:t>verbatimCoordinateSystem</a:t>
            </a:r>
            <a:r>
              <a:rPr lang="en-US" dirty="0" smtClean="0"/>
              <a:t> | </a:t>
            </a:r>
            <a:r>
              <a:rPr lang="en-US" dirty="0" smtClean="0">
                <a:hlinkClick r:id="rId3"/>
              </a:rPr>
              <a:t>verbatimSRS</a:t>
            </a:r>
            <a:r>
              <a:rPr lang="en-US" dirty="0" smtClean="0"/>
              <a:t> | </a:t>
            </a:r>
            <a:r>
              <a:rPr lang="en-US" dirty="0" smtClean="0">
                <a:hlinkClick r:id="rId3"/>
              </a:rPr>
              <a:t>decimalLatitude</a:t>
            </a:r>
            <a:r>
              <a:rPr lang="en-US" dirty="0" smtClean="0"/>
              <a:t> | </a:t>
            </a:r>
            <a:r>
              <a:rPr lang="en-US" dirty="0" smtClean="0">
                <a:hlinkClick r:id="rId3"/>
              </a:rPr>
              <a:t>decimalLongitude</a:t>
            </a:r>
            <a:r>
              <a:rPr lang="en-US" dirty="0" smtClean="0"/>
              <a:t> | </a:t>
            </a:r>
            <a:r>
              <a:rPr lang="en-US" dirty="0" smtClean="0">
                <a:hlinkClick r:id="rId3"/>
              </a:rPr>
              <a:t>geodeticDatum</a:t>
            </a:r>
            <a:r>
              <a:rPr lang="en-US" dirty="0" smtClean="0"/>
              <a:t> | </a:t>
            </a:r>
            <a:r>
              <a:rPr lang="en-US" dirty="0" smtClean="0">
                <a:hlinkClick r:id="rId3"/>
              </a:rPr>
              <a:t>coordinateUncertaintyInMeters</a:t>
            </a:r>
            <a:r>
              <a:rPr lang="en-US" dirty="0" smtClean="0"/>
              <a:t> | </a:t>
            </a:r>
            <a:r>
              <a:rPr lang="en-US" dirty="0" smtClean="0">
                <a:hlinkClick r:id="rId3"/>
              </a:rPr>
              <a:t>coordinatePrecision</a:t>
            </a:r>
            <a:r>
              <a:rPr lang="en-US" dirty="0" smtClean="0"/>
              <a:t> | </a:t>
            </a:r>
            <a:r>
              <a:rPr lang="en-US" dirty="0" smtClean="0">
                <a:hlinkClick r:id="rId3"/>
              </a:rPr>
              <a:t>pointRadiusSpatialFit</a:t>
            </a:r>
            <a:r>
              <a:rPr lang="en-US" dirty="0" smtClean="0"/>
              <a:t> | </a:t>
            </a:r>
            <a:r>
              <a:rPr lang="en-US" dirty="0" smtClean="0">
                <a:hlinkClick r:id="rId3"/>
              </a:rPr>
              <a:t>footprintWKT</a:t>
            </a:r>
            <a:r>
              <a:rPr lang="en-US" dirty="0" smtClean="0"/>
              <a:t> | </a:t>
            </a:r>
            <a:r>
              <a:rPr lang="en-US" dirty="0" smtClean="0">
                <a:hlinkClick r:id="rId3"/>
              </a:rPr>
              <a:t>footprintSRS</a:t>
            </a:r>
            <a:r>
              <a:rPr lang="en-US" dirty="0" smtClean="0"/>
              <a:t> | </a:t>
            </a:r>
            <a:r>
              <a:rPr lang="en-US" dirty="0" smtClean="0">
                <a:hlinkClick r:id="rId3"/>
              </a:rPr>
              <a:t>footprintSpatialFit</a:t>
            </a:r>
            <a:r>
              <a:rPr lang="en-US" dirty="0" smtClean="0"/>
              <a:t> | </a:t>
            </a:r>
            <a:r>
              <a:rPr lang="en-US" dirty="0" smtClean="0">
                <a:hlinkClick r:id="rId3"/>
              </a:rPr>
              <a:t>georeferencedBy</a:t>
            </a:r>
            <a:r>
              <a:rPr lang="en-US" dirty="0" smtClean="0"/>
              <a:t> | </a:t>
            </a:r>
            <a:r>
              <a:rPr lang="en-US" dirty="0" err="1" smtClean="0">
                <a:hlinkClick r:id="rId3"/>
              </a:rPr>
              <a:t>georeferencedDate</a:t>
            </a:r>
            <a:r>
              <a:rPr lang="en-US" dirty="0" smtClean="0"/>
              <a:t> | </a:t>
            </a:r>
            <a:r>
              <a:rPr lang="en-US" dirty="0" smtClean="0">
                <a:hlinkClick r:id="rId3"/>
              </a:rPr>
              <a:t>georeferenceProtocol</a:t>
            </a:r>
            <a:r>
              <a:rPr lang="en-US" dirty="0" smtClean="0"/>
              <a:t> | </a:t>
            </a:r>
            <a:r>
              <a:rPr lang="en-US" dirty="0" smtClean="0">
                <a:hlinkClick r:id="rId3"/>
              </a:rPr>
              <a:t>georeferenceSources</a:t>
            </a:r>
            <a:r>
              <a:rPr lang="en-US" dirty="0" smtClean="0"/>
              <a:t> | </a:t>
            </a:r>
            <a:r>
              <a:rPr lang="en-US" dirty="0" smtClean="0">
                <a:hlinkClick r:id="rId3"/>
              </a:rPr>
              <a:t>georeferenceVerificationStatus</a:t>
            </a:r>
            <a:r>
              <a:rPr lang="en-US" dirty="0" smtClean="0"/>
              <a:t> | </a:t>
            </a:r>
            <a:r>
              <a:rPr lang="en-US" dirty="0" smtClean="0">
                <a:hlinkClick r:id="rId3"/>
              </a:rPr>
              <a:t>georeferenceRemarks</a:t>
            </a:r>
            <a:r>
              <a:rPr lang="en-US" dirty="0" smtClean="0"/>
              <a:t> </a:t>
            </a:r>
          </a:p>
          <a:p>
            <a:r>
              <a:rPr lang="en-US" b="1" dirty="0" err="1" smtClean="0">
                <a:hlinkClick r:id="rId3"/>
              </a:rPr>
              <a:t>GeologicalContext</a:t>
            </a:r>
            <a:endParaRPr lang="en-US" b="1" dirty="0" smtClean="0"/>
          </a:p>
          <a:p>
            <a:r>
              <a:rPr lang="en-US" dirty="0" err="1" smtClean="0">
                <a:hlinkClick r:id="rId3"/>
              </a:rPr>
              <a:t>geologicalContextID</a:t>
            </a:r>
            <a:r>
              <a:rPr lang="en-US" dirty="0" smtClean="0"/>
              <a:t> | </a:t>
            </a:r>
            <a:r>
              <a:rPr lang="en-US" dirty="0" err="1" smtClean="0">
                <a:hlinkClick r:id="rId3"/>
              </a:rPr>
              <a:t>earliestEonOrLowestEonothem</a:t>
            </a:r>
            <a:r>
              <a:rPr lang="en-US" dirty="0" smtClean="0"/>
              <a:t> | </a:t>
            </a:r>
            <a:r>
              <a:rPr lang="en-US" dirty="0" err="1" smtClean="0">
                <a:hlinkClick r:id="rId3"/>
              </a:rPr>
              <a:t>latestEonOrHighestEonothem</a:t>
            </a:r>
            <a:r>
              <a:rPr lang="en-US" dirty="0" smtClean="0"/>
              <a:t> | </a:t>
            </a:r>
            <a:r>
              <a:rPr lang="en-US" dirty="0" err="1" smtClean="0">
                <a:hlinkClick r:id="rId3"/>
              </a:rPr>
              <a:t>earliestEraOrLowestErathem</a:t>
            </a:r>
            <a:r>
              <a:rPr lang="en-US" dirty="0" smtClean="0"/>
              <a:t> | </a:t>
            </a:r>
            <a:r>
              <a:rPr lang="en-US" dirty="0" err="1" smtClean="0">
                <a:hlinkClick r:id="rId3"/>
              </a:rPr>
              <a:t>latestEraOrHighestErathem</a:t>
            </a:r>
            <a:r>
              <a:rPr lang="en-US" dirty="0" smtClean="0"/>
              <a:t> | </a:t>
            </a:r>
            <a:r>
              <a:rPr lang="en-US" dirty="0" err="1" smtClean="0">
                <a:hlinkClick r:id="rId3"/>
              </a:rPr>
              <a:t>earliestPeriodOrLowestSystem</a:t>
            </a:r>
            <a:r>
              <a:rPr lang="en-US" dirty="0" smtClean="0"/>
              <a:t> | </a:t>
            </a:r>
            <a:r>
              <a:rPr lang="en-US" dirty="0" err="1" smtClean="0">
                <a:hlinkClick r:id="rId3"/>
              </a:rPr>
              <a:t>latestPeriodOrHighestSystem</a:t>
            </a:r>
            <a:r>
              <a:rPr lang="en-US" dirty="0" smtClean="0"/>
              <a:t> | </a:t>
            </a:r>
            <a:r>
              <a:rPr lang="en-US" dirty="0" err="1" smtClean="0">
                <a:hlinkClick r:id="rId3"/>
              </a:rPr>
              <a:t>earliestEpochOrLowestSeries</a:t>
            </a:r>
            <a:r>
              <a:rPr lang="en-US" dirty="0" smtClean="0"/>
              <a:t> | </a:t>
            </a:r>
            <a:r>
              <a:rPr lang="en-US" dirty="0" err="1" smtClean="0">
                <a:hlinkClick r:id="rId3"/>
              </a:rPr>
              <a:t>latestEpochOrHighestSeries</a:t>
            </a:r>
            <a:r>
              <a:rPr lang="en-US" dirty="0" smtClean="0"/>
              <a:t> | </a:t>
            </a:r>
            <a:r>
              <a:rPr lang="en-US" dirty="0" err="1" smtClean="0">
                <a:hlinkClick r:id="rId3"/>
              </a:rPr>
              <a:t>earliestAgeOrLowestStage</a:t>
            </a:r>
            <a:r>
              <a:rPr lang="en-US" dirty="0" smtClean="0"/>
              <a:t> | </a:t>
            </a:r>
            <a:r>
              <a:rPr lang="en-US" dirty="0" err="1" smtClean="0">
                <a:hlinkClick r:id="rId3"/>
              </a:rPr>
              <a:t>latestAgeOrHighestStage</a:t>
            </a:r>
            <a:r>
              <a:rPr lang="en-US" dirty="0" smtClean="0"/>
              <a:t> | </a:t>
            </a:r>
            <a:r>
              <a:rPr lang="en-US" dirty="0" err="1" smtClean="0">
                <a:hlinkClick r:id="rId3"/>
              </a:rPr>
              <a:t>lowestBiostratigraphicZone</a:t>
            </a:r>
            <a:r>
              <a:rPr lang="en-US" dirty="0" smtClean="0"/>
              <a:t> | </a:t>
            </a:r>
            <a:r>
              <a:rPr lang="en-US" dirty="0" err="1" smtClean="0">
                <a:hlinkClick r:id="rId3"/>
              </a:rPr>
              <a:t>highestBiostratigraphicZone</a:t>
            </a:r>
            <a:r>
              <a:rPr lang="en-US" dirty="0" smtClean="0"/>
              <a:t> | </a:t>
            </a:r>
            <a:r>
              <a:rPr lang="en-US" dirty="0" err="1" smtClean="0">
                <a:hlinkClick r:id="rId3"/>
              </a:rPr>
              <a:t>lithostratigraphicTerms</a:t>
            </a:r>
            <a:r>
              <a:rPr lang="en-US" dirty="0" smtClean="0"/>
              <a:t> | </a:t>
            </a:r>
            <a:r>
              <a:rPr lang="en-US" dirty="0" smtClean="0">
                <a:hlinkClick r:id="rId3"/>
              </a:rPr>
              <a:t>group</a:t>
            </a:r>
            <a:r>
              <a:rPr lang="en-US" dirty="0" smtClean="0"/>
              <a:t> | </a:t>
            </a:r>
            <a:r>
              <a:rPr lang="en-US" dirty="0" smtClean="0">
                <a:hlinkClick r:id="rId3"/>
              </a:rPr>
              <a:t>formation</a:t>
            </a:r>
            <a:r>
              <a:rPr lang="en-US" dirty="0" smtClean="0"/>
              <a:t> | </a:t>
            </a:r>
            <a:r>
              <a:rPr lang="en-US" dirty="0" smtClean="0">
                <a:hlinkClick r:id="rId3"/>
              </a:rPr>
              <a:t>member</a:t>
            </a:r>
            <a:r>
              <a:rPr lang="en-US" dirty="0" smtClean="0"/>
              <a:t> | </a:t>
            </a:r>
            <a:r>
              <a:rPr lang="en-US" dirty="0" smtClean="0">
                <a:hlinkClick r:id="rId3"/>
              </a:rPr>
              <a:t>bed</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2560DB-4359-43C1-B21C-96685FC00658}"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83098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47553CA-ACF4-4255-B63B-6F479266B2AC}" type="slidenum">
              <a:rPr lang="en-US" smtClean="0"/>
              <a:t>12</a:t>
            </a:fld>
            <a:endParaRPr lang="en-US" dirty="0"/>
          </a:p>
        </p:txBody>
      </p:sp>
    </p:spTree>
    <p:extLst>
      <p:ext uri="{BB962C8B-B14F-4D97-AF65-F5344CB8AC3E}">
        <p14:creationId xmlns:p14="http://schemas.microsoft.com/office/powerpoint/2010/main" val="1307377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587392"/>
            <a:ext cx="7772400" cy="1470025"/>
          </a:xfrm>
        </p:spPr>
        <p:txBody>
          <a:bodyPr/>
          <a:lstStyle>
            <a:lvl1pPr algn="ctr">
              <a:defRPr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effectLst>
                  <a:outerShdw blurRad="38100" dist="38100" dir="2700000" algn="tl">
                    <a:srgbClr val="000000">
                      <a:alpha val="43137"/>
                    </a:srgbClr>
                  </a:outerShdw>
                </a:effectLst>
              </a:defRPr>
            </a:lvl1pPr>
            <a:lvl2pPr marL="457155" indent="0" algn="ctr">
              <a:buNone/>
              <a:defRPr>
                <a:solidFill>
                  <a:schemeClr val="tx1">
                    <a:tint val="75000"/>
                  </a:schemeClr>
                </a:solidFill>
              </a:defRPr>
            </a:lvl2pPr>
            <a:lvl3pPr marL="914309" indent="0" algn="ctr">
              <a:buNone/>
              <a:defRPr>
                <a:solidFill>
                  <a:schemeClr val="tx1">
                    <a:tint val="75000"/>
                  </a:schemeClr>
                </a:solidFill>
              </a:defRPr>
            </a:lvl3pPr>
            <a:lvl4pPr marL="1371464" indent="0" algn="ctr">
              <a:buNone/>
              <a:defRPr>
                <a:solidFill>
                  <a:schemeClr val="tx1">
                    <a:tint val="75000"/>
                  </a:schemeClr>
                </a:solidFill>
              </a:defRPr>
            </a:lvl4pPr>
            <a:lvl5pPr marL="1828618" indent="0" algn="ctr">
              <a:buNone/>
              <a:defRPr>
                <a:solidFill>
                  <a:schemeClr val="tx1">
                    <a:tint val="75000"/>
                  </a:schemeClr>
                </a:solidFill>
              </a:defRPr>
            </a:lvl5pPr>
            <a:lvl6pPr marL="2285773" indent="0" algn="ctr">
              <a:buNone/>
              <a:defRPr>
                <a:solidFill>
                  <a:schemeClr val="tx1">
                    <a:tint val="75000"/>
                  </a:schemeClr>
                </a:solidFill>
              </a:defRPr>
            </a:lvl6pPr>
            <a:lvl7pPr marL="2742926" indent="0" algn="ctr">
              <a:buNone/>
              <a:defRPr>
                <a:solidFill>
                  <a:schemeClr val="tx1">
                    <a:tint val="75000"/>
                  </a:schemeClr>
                </a:solidFill>
              </a:defRPr>
            </a:lvl7pPr>
            <a:lvl8pPr marL="3200081" indent="0" algn="ctr">
              <a:buNone/>
              <a:defRPr>
                <a:solidFill>
                  <a:schemeClr val="tx1">
                    <a:tint val="75000"/>
                  </a:schemeClr>
                </a:solidFill>
              </a:defRPr>
            </a:lvl8pPr>
            <a:lvl9pPr marL="3657237"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7E8B6354-40A2-40B2-B9A2-18F679D9977E}" type="slidenum">
              <a:rPr lang="en-US" smtClean="0"/>
              <a:t>‹#›</a:t>
            </a:fld>
            <a:endParaRPr lang="en-US" dirty="0"/>
          </a:p>
        </p:txBody>
      </p:sp>
      <p:sp>
        <p:nvSpPr>
          <p:cNvPr id="10" name="TextBox 9"/>
          <p:cNvSpPr txBox="1"/>
          <p:nvPr/>
        </p:nvSpPr>
        <p:spPr>
          <a:xfrm>
            <a:off x="1447800" y="5722636"/>
            <a:ext cx="7162800" cy="769431"/>
          </a:xfrm>
          <a:prstGeom prst="rect">
            <a:avLst/>
          </a:prstGeom>
          <a:noFill/>
        </p:spPr>
        <p:txBody>
          <a:bodyPr wrap="square" lIns="91431" tIns="45715" rIns="91431" bIns="45715" rtlCol="0">
            <a:spAutoFit/>
          </a:bodyPr>
          <a:lstStyle/>
          <a:p>
            <a:pPr algn="l"/>
            <a:r>
              <a:rPr lang="en-US" sz="1100" i="1" dirty="0" smtClean="0"/>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a:t>
            </a:r>
          </a:p>
          <a:p>
            <a:pPr algn="l"/>
            <a:endParaRPr lang="en-US" sz="1100" dirty="0"/>
          </a:p>
        </p:txBody>
      </p:sp>
      <p:sp>
        <p:nvSpPr>
          <p:cNvPr id="13" name="Text Placeholder 12"/>
          <p:cNvSpPr>
            <a:spLocks noGrp="1"/>
          </p:cNvSpPr>
          <p:nvPr>
            <p:ph type="body" sz="quarter" idx="13" hasCustomPrompt="1"/>
          </p:nvPr>
        </p:nvSpPr>
        <p:spPr>
          <a:xfrm>
            <a:off x="685801" y="2514600"/>
            <a:ext cx="7772400" cy="1143000"/>
          </a:xfrm>
        </p:spPr>
        <p:txBody>
          <a:bodyPr>
            <a:normAutofit/>
          </a:bodyPr>
          <a:lstStyle>
            <a:lvl1pPr algn="ctr">
              <a:defRPr sz="2400" baseline="0">
                <a:effectLst>
                  <a:outerShdw blurRad="38100" dist="38100" dir="2700000" algn="tl">
                    <a:srgbClr val="000000">
                      <a:alpha val="43137"/>
                    </a:srgbClr>
                  </a:outerShdw>
                </a:effectLst>
              </a:defRPr>
            </a:lvl1pPr>
          </a:lstStyle>
          <a:p>
            <a:pPr lvl="0"/>
            <a:r>
              <a:rPr lang="en-US" dirty="0" smtClean="0"/>
              <a:t>Presenter Name</a:t>
            </a:r>
            <a:endParaRPr lang="en-US" dirty="0"/>
          </a:p>
        </p:txBody>
      </p:sp>
      <p:pic>
        <p:nvPicPr>
          <p:cNvPr id="9" name="Picture 8"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685125" y="5669249"/>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416539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sz="half" idx="1"/>
          </p:nvPr>
        </p:nvSpPr>
        <p:spPr>
          <a:xfrm>
            <a:off x="457200" y="1371603"/>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4" name="Content Placeholder 3"/>
          <p:cNvSpPr>
            <a:spLocks noGrp="1"/>
          </p:cNvSpPr>
          <p:nvPr>
            <p:ph sz="half" idx="2"/>
          </p:nvPr>
        </p:nvSpPr>
        <p:spPr>
          <a:xfrm>
            <a:off x="4648200" y="1371603"/>
            <a:ext cx="4038600" cy="49833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7" name="Slide Number Placeholder 6"/>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8483487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20" anchor="b"/>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20" tIns="0" rIns="45720" bIns="0" anchor="ctr">
            <a:noAutofit/>
          </a:bodyP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2" y="1371604"/>
            <a:ext cx="4041775" cy="654843"/>
          </a:xfrm>
        </p:spPr>
        <p:txBody>
          <a:bodyPr lIns="45720" tIns="0" rIns="45720" bIns="0" anchor="ct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209800"/>
            <a:ext cx="4040188"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6" name="Content Placeholder 5"/>
          <p:cNvSpPr>
            <a:spLocks noGrp="1"/>
          </p:cNvSpPr>
          <p:nvPr>
            <p:ph sz="quarter" idx="4"/>
          </p:nvPr>
        </p:nvSpPr>
        <p:spPr>
          <a:xfrm>
            <a:off x="4645027" y="2209800"/>
            <a:ext cx="4041775" cy="4150520"/>
          </a:xfrm>
        </p:spPr>
        <p:txBody>
          <a:bodyPr tIns="0">
            <a:normAutofit/>
          </a:bodyPr>
          <a:lstStyle>
            <a:lvl1pPr>
              <a:defRPr sz="2200"/>
            </a:lvl1pPr>
            <a:lvl2pPr>
              <a:defRPr sz="2200"/>
            </a:lvl2pPr>
            <a:lvl3pPr>
              <a:defRPr sz="2200"/>
            </a:lvl3pPr>
            <a:lvl4pPr>
              <a:defRPr sz="2200"/>
            </a:lvl4pPr>
            <a:lvl5pPr>
              <a:defRPr sz="22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9" name="Slide Number Placeholder 8"/>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15472900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241182831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4"/>
            <a:ext cx="7772400" cy="1470025"/>
          </a:xfrm>
        </p:spPr>
        <p:txBody>
          <a:bodyPr/>
          <a:lstStyle>
            <a:lvl1pPr>
              <a:defRPr b="0">
                <a:effectLst>
                  <a:outerShdw blurRad="38100" dist="38100" dir="2700000" algn="tl">
                    <a:srgbClr val="000000">
                      <a:alpha val="43137"/>
                    </a:srgbClr>
                  </a:outerShdw>
                </a:effectLst>
              </a:defRPr>
            </a:lvl1pPr>
          </a:lstStyle>
          <a:p>
            <a:r>
              <a:rPr lang="en-US" smtClean="0"/>
              <a:t>Click to edit Master title style</a:t>
            </a:r>
            <a:endParaRPr lang="en-US"/>
          </a:p>
        </p:txBody>
      </p:sp>
      <p:sp>
        <p:nvSpPr>
          <p:cNvPr id="3" name="Subtitle 2"/>
          <p:cNvSpPr>
            <a:spLocks noGrp="1"/>
          </p:cNvSpPr>
          <p:nvPr>
            <p:ph type="subTitle" idx="1"/>
          </p:nvPr>
        </p:nvSpPr>
        <p:spPr>
          <a:xfrm>
            <a:off x="1371600" y="3355975"/>
            <a:ext cx="6400800" cy="1752600"/>
          </a:xfrm>
        </p:spPr>
        <p:txBody>
          <a:bodyPr/>
          <a:lstStyle>
            <a:lvl1pPr marL="0" indent="0" algn="ctr">
              <a:buNone/>
              <a:defRPr>
                <a:solidFill>
                  <a:schemeClr val="tx1">
                    <a:tint val="75000"/>
                  </a:schemeClr>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pPr defTabSz="914400"/>
            <a:fld id="{ED337176-2277-4227-8B1B-5A8012788E57}" type="datetimeFigureOut">
              <a:rPr lang="en-US" sz="1800" smtClean="0">
                <a:solidFill>
                  <a:prstClr val="black"/>
                </a:solidFill>
              </a:rPr>
              <a:pPr defTabSz="914400"/>
              <a:t>5/25/2014</a:t>
            </a:fld>
            <a:endParaRPr lang="en-US" sz="180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pPr defTabSz="914400"/>
            <a:endParaRPr lang="en-US" sz="1800">
              <a:solidFill>
                <a:prstClr val="black"/>
              </a:solidFill>
            </a:endParaRPr>
          </a:p>
        </p:txBody>
      </p:sp>
      <p:sp>
        <p:nvSpPr>
          <p:cNvPr id="6" name="Slide Number Placeholder 5"/>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7" name="TextBox 6"/>
          <p:cNvSpPr txBox="1"/>
          <p:nvPr userDrawn="1"/>
        </p:nvSpPr>
        <p:spPr>
          <a:xfrm>
            <a:off x="1447800" y="5463575"/>
            <a:ext cx="7162800" cy="900246"/>
          </a:xfrm>
          <a:prstGeom prst="rect">
            <a:avLst/>
          </a:prstGeom>
          <a:noFill/>
        </p:spPr>
        <p:txBody>
          <a:bodyPr wrap="square" rtlCol="0">
            <a:spAutoFit/>
          </a:bodyPr>
          <a:lstStyle/>
          <a:p>
            <a:pPr defTabSz="914400"/>
            <a:r>
              <a:rPr lang="en-US" sz="1050" i="1" dirty="0" smtClean="0">
                <a:solidFill>
                  <a:prstClr val="black"/>
                </a:solidFill>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defTabSz="914400"/>
            <a:endParaRPr lang="en-US" sz="1050" dirty="0">
              <a:solidFill>
                <a:prstClr val="black"/>
              </a:solidFill>
            </a:endParaRPr>
          </a:p>
        </p:txBody>
      </p:sp>
      <p:pic>
        <p:nvPicPr>
          <p:cNvPr id="8" name="Picture 8" descr="http://www.nsf.gov/images/logos/nsf1.gif"/>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85125" y="5410204"/>
            <a:ext cx="686476" cy="69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0218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idx="1"/>
          </p:nvPr>
        </p:nvSpPr>
        <p:spPr>
          <a:xfrm>
            <a:off x="457200" y="1371601"/>
            <a:ext cx="8229600" cy="4953000"/>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7E8B6354-40A2-40B2-B9A2-18F679D9977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p>
            <a:fld id="{7E8B6354-40A2-40B2-B9A2-18F679D9977E}" type="slidenum">
              <a:rPr lang="en-US" smtClean="0"/>
              <a:t>‹#›</a:t>
            </a:fld>
            <a:endParaRPr lang="en-US" dirty="0"/>
          </a:p>
        </p:txBody>
      </p:sp>
    </p:spTree>
    <p:extLst>
      <p:ext uri="{BB962C8B-B14F-4D97-AF65-F5344CB8AC3E}">
        <p14:creationId xmlns:p14="http://schemas.microsoft.com/office/powerpoint/2010/main" val="649915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371613"/>
            <a:ext cx="4038600" cy="4983325"/>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1" y="1371613"/>
            <a:ext cx="4038600" cy="4983325"/>
          </a:xfrm>
        </p:spPr>
        <p:txBody>
          <a:bodyPr>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Slide Number Placeholder 6"/>
          <p:cNvSpPr>
            <a:spLocks noGrp="1"/>
          </p:cNvSpPr>
          <p:nvPr>
            <p:ph type="sldNum" sz="quarter" idx="12"/>
          </p:nvPr>
        </p:nvSpPr>
        <p:spPr/>
        <p:txBody>
          <a:bodyPr/>
          <a:lstStyle/>
          <a:p>
            <a:fld id="{7E8B6354-40A2-40B2-B9A2-18F679D9977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tIns="45715" anchor="b"/>
          <a:lstStyle>
            <a:lvl1pPr>
              <a:defRPr b="0">
                <a:effectLst>
                  <a:outerShdw blurRad="38100" dist="38100" dir="2700000" algn="tl">
                    <a:srgbClr val="000000">
                      <a:alpha val="43137"/>
                    </a:srgbClr>
                  </a:outerShdw>
                </a:effectLst>
              </a:defRPr>
            </a:lvl1pPr>
          </a:lstStyle>
          <a:p>
            <a:r>
              <a:rPr kumimoji="0" lang="en-US" dirty="0" smtClean="0"/>
              <a:t>Click to edit Master title style</a:t>
            </a:r>
            <a:endParaRPr kumimoji="0" lang="en-US" dirty="0"/>
          </a:p>
        </p:txBody>
      </p:sp>
      <p:sp>
        <p:nvSpPr>
          <p:cNvPr id="3" name="Text Placeholder 2"/>
          <p:cNvSpPr>
            <a:spLocks noGrp="1"/>
          </p:cNvSpPr>
          <p:nvPr>
            <p:ph type="body" idx="1"/>
          </p:nvPr>
        </p:nvSpPr>
        <p:spPr>
          <a:xfrm>
            <a:off x="457200" y="1371600"/>
            <a:ext cx="4040188" cy="659352"/>
          </a:xfrm>
        </p:spPr>
        <p:txBody>
          <a:bodyPr lIns="45715" tIns="0" rIns="45715" bIns="0" anchor="ctr">
            <a:noAutofit/>
          </a:bodyP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9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14" y="1371614"/>
            <a:ext cx="4041775" cy="654843"/>
          </a:xfrm>
        </p:spPr>
        <p:txBody>
          <a:bodyPr lIns="45715" tIns="0" rIns="45715" bIns="0" anchor="ctr"/>
          <a:lstStyle>
            <a:lvl1pPr marL="0" indent="0">
              <a:buNone/>
              <a:defRPr sz="2400" b="0" cap="none" baseline="0">
                <a:solidFill>
                  <a:srgbClr val="D68C29"/>
                </a:solidFill>
                <a:effectLst>
                  <a:outerShdw blurRad="38100" dist="38100" dir="2700000" algn="tl">
                    <a:srgbClr val="000000">
                      <a:alpha val="43137"/>
                    </a:srgbClr>
                  </a:outerShdw>
                </a:effectLst>
              </a:defRPr>
            </a:lvl1pPr>
            <a:lvl2pPr>
              <a:buNone/>
              <a:defRPr sz="2000" b="1"/>
            </a:lvl2pPr>
            <a:lvl3pPr>
              <a:buNone/>
              <a:defRPr sz="19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2209803"/>
            <a:ext cx="4040188" cy="4150520"/>
          </a:xfrm>
        </p:spPr>
        <p:txBody>
          <a:bodyPr tIns="0">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38" y="2209803"/>
            <a:ext cx="4041775" cy="4150520"/>
          </a:xfrm>
        </p:spPr>
        <p:txBody>
          <a:bodyPr tIns="0">
            <a:normAutofit/>
          </a:bodyPr>
          <a:lstStyle>
            <a:lvl1pPr>
              <a:defRPr sz="2400"/>
            </a:lvl1pPr>
            <a:lvl2pPr>
              <a:defRPr sz="2400"/>
            </a:lvl2pPr>
            <a:lvl3pPr>
              <a:defRPr sz="2400"/>
            </a:lvl3pPr>
            <a:lvl4pPr>
              <a:defRPr sz="2400"/>
            </a:lvl4pPr>
            <a:lvl5pPr>
              <a:defRPr sz="24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Slide Number Placeholder 8"/>
          <p:cNvSpPr>
            <a:spLocks noGrp="1"/>
          </p:cNvSpPr>
          <p:nvPr>
            <p:ph type="sldNum" sz="quarter" idx="12"/>
          </p:nvPr>
        </p:nvSpPr>
        <p:spPr/>
        <p:txBody>
          <a:bodyPr/>
          <a:lstStyle/>
          <a:p>
            <a:fld id="{7E8B6354-40A2-40B2-B9A2-18F679D9977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E8B6354-40A2-40B2-B9A2-18F679D9977E}"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038600"/>
            <a:ext cx="6400800" cy="1295400"/>
          </a:xfrm>
        </p:spPr>
        <p:txBody>
          <a:bodyPr>
            <a:normAutofit/>
          </a:bodyPr>
          <a:lstStyle>
            <a:lvl1pPr marL="0" indent="0" algn="ct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
        <p:nvSpPr>
          <p:cNvPr id="10" name="TextBox 9"/>
          <p:cNvSpPr txBox="1"/>
          <p:nvPr/>
        </p:nvSpPr>
        <p:spPr>
          <a:xfrm>
            <a:off x="1447800" y="5722620"/>
            <a:ext cx="7162800" cy="900246"/>
          </a:xfrm>
          <a:prstGeom prst="rect">
            <a:avLst/>
          </a:prstGeom>
          <a:noFill/>
        </p:spPr>
        <p:txBody>
          <a:bodyPr wrap="square" rtlCol="0">
            <a:spAutoFit/>
          </a:bodyPr>
          <a:lstStyle/>
          <a:p>
            <a:pPr defTabSz="914400"/>
            <a:r>
              <a:rPr lang="en-US" sz="1050" i="1" dirty="0" smtClean="0">
                <a:solidFill>
                  <a:prstClr val="black"/>
                </a:solidFill>
              </a:rPr>
              <a:t>iDigBio is funded by a grant from the National Science Foundation’s Advancing Digitization of Biodiversity Collections Program (Cooperative Agreement EF-1115210).  Any opinions, findings, and conclusions or recommendations expressed in this material are those of the author(s) and do not necessarily reflect the views of the National Science Foundation. All images used with permission or are free from copyright.</a:t>
            </a:r>
          </a:p>
          <a:p>
            <a:pPr defTabSz="914400"/>
            <a:endParaRPr lang="en-US" sz="1050" dirty="0">
              <a:solidFill>
                <a:prstClr val="black"/>
              </a:solidFill>
            </a:endParaRPr>
          </a:p>
        </p:txBody>
      </p:sp>
      <p:sp>
        <p:nvSpPr>
          <p:cNvPr id="13" name="Text Placeholder 12"/>
          <p:cNvSpPr>
            <a:spLocks noGrp="1"/>
          </p:cNvSpPr>
          <p:nvPr>
            <p:ph type="body" sz="quarter" idx="13" hasCustomPrompt="1"/>
          </p:nvPr>
        </p:nvSpPr>
        <p:spPr>
          <a:xfrm>
            <a:off x="685800" y="2514600"/>
            <a:ext cx="7772400" cy="1143000"/>
          </a:xfrm>
        </p:spPr>
        <p:txBody>
          <a:bodyPr>
            <a:normAutofit/>
          </a:bodyPr>
          <a:lstStyle>
            <a:lvl1pPr algn="ctr">
              <a:defRPr sz="2400" baseline="0"/>
            </a:lvl1pPr>
          </a:lstStyle>
          <a:p>
            <a:pPr lvl="0"/>
            <a:r>
              <a:rPr lang="en-US" dirty="0" smtClean="0"/>
              <a:t>Presenter Name</a:t>
            </a:r>
            <a:endParaRPr lang="en-US" dirty="0"/>
          </a:p>
        </p:txBody>
      </p:sp>
      <p:pic>
        <p:nvPicPr>
          <p:cNvPr id="8" name="Picture 8" descr="http://www.nsf.gov/images/logos/nsf1.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125" y="5669249"/>
            <a:ext cx="686476" cy="69061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360200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lvl1pPr>
              <a:defRPr b="0">
                <a:effectLst>
                  <a:outerShdw blurRad="38100" dist="38100" dir="2700000" algn="tl">
                    <a:srgbClr val="000000">
                      <a:alpha val="43137"/>
                    </a:srgbClr>
                  </a:outerShdw>
                </a:effectLst>
              </a:defRPr>
            </a:lvl1pPr>
          </a:lstStyle>
          <a:p>
            <a:r>
              <a:rPr kumimoji="0" lang="en-US" smtClean="0"/>
              <a:t>Click to edit Master title style</a:t>
            </a:r>
            <a:endParaRPr kumimoji="0" lang="en-US" dirty="0"/>
          </a:p>
        </p:txBody>
      </p:sp>
      <p:sp>
        <p:nvSpPr>
          <p:cNvPr id="3" name="Content Placeholder 2"/>
          <p:cNvSpPr>
            <a:spLocks noGrp="1"/>
          </p:cNvSpPr>
          <p:nvPr>
            <p:ph idx="1"/>
          </p:nvPr>
        </p:nvSpPr>
        <p:spPr>
          <a:xfrm>
            <a:off x="457200" y="1371600"/>
            <a:ext cx="8229600" cy="4953000"/>
          </a:xfrm>
        </p:spPr>
        <p:txBody>
          <a:bodyPr>
            <a:normAutofit/>
          </a:bodyPr>
          <a:lstStyle>
            <a:lvl1pPr>
              <a:defRPr sz="2200"/>
            </a:lvl1pPr>
            <a:lvl2pPr>
              <a:defRPr sz="2200"/>
            </a:lvl2pPr>
            <a:lvl3pPr>
              <a:defRPr sz="2200"/>
            </a:lvl3pPr>
            <a:lvl4pPr>
              <a:defRPr sz="2200"/>
            </a:lvl4pPr>
            <a:lvl5pPr>
              <a:defRPr sz="22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Slide Number Placeholder 5"/>
          <p:cNvSpPr>
            <a:spLocks noGrp="1"/>
          </p:cNvSpPr>
          <p:nvPr>
            <p:ph type="sldNum" sz="quarter" idx="12"/>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06864781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9B350954-FEF5-499E-A91F-4C369580F4BF}" type="slidenum">
              <a:rPr lang="en-US" smtClean="0">
                <a:solidFill>
                  <a:prstClr val="black">
                    <a:lumMod val="85000"/>
                    <a:lumOff val="15000"/>
                  </a:prstClr>
                </a:solidFill>
              </a:rPr>
              <a:pPr/>
              <a:t>‹#›</a:t>
            </a:fld>
            <a:endParaRPr lang="en-US">
              <a:solidFill>
                <a:prstClr val="black">
                  <a:lumMod val="85000"/>
                  <a:lumOff val="15000"/>
                </a:prstClr>
              </a:solidFill>
            </a:endParaRPr>
          </a:p>
        </p:txBody>
      </p:sp>
    </p:spTree>
    <p:extLst>
      <p:ext uri="{BB962C8B-B14F-4D97-AF65-F5344CB8AC3E}">
        <p14:creationId xmlns:p14="http://schemas.microsoft.com/office/powerpoint/2010/main" val="30879037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image" Target="../media/image3.emf"/><Relationship Id="rId4" Type="http://schemas.openxmlformats.org/officeDocument/2006/relationships/slideLayout" Target="../slideLayouts/slideLayout10.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extLst>
              <a:ext uri="{BEBA8EAE-BF5A-486C-A8C5-ECC9F3942E4B}">
                <a14:imgProps xmlns:a14="http://schemas.microsoft.com/office/drawing/2010/main">
                  <a14:imgLayer r:embed="rId9">
                    <a14:imgEffect>
                      <a14:sharpenSoften amount="25000"/>
                    </a14:imgEffect>
                    <a14:imgEffect>
                      <a14:saturation sat="66000"/>
                    </a14:imgEffect>
                    <a14:imgEffect>
                      <a14:brightnessContrast contrast="-4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tIns="45715" rIns="0" bIns="0" anchor="b">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371601"/>
            <a:ext cx="8229600" cy="4953000"/>
          </a:xfrm>
          <a:prstGeom prst="rect">
            <a:avLst/>
          </a:prstGeom>
        </p:spPr>
        <p:txBody>
          <a:bodyPr vert="horz" lIns="91431" tIns="45715" rIns="91431" bIns="45715">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8" name="Slide Number Placeholder 17"/>
          <p:cNvSpPr>
            <a:spLocks noGrp="1"/>
          </p:cNvSpPr>
          <p:nvPr>
            <p:ph type="sldNum" sz="quarter" idx="4"/>
          </p:nvPr>
        </p:nvSpPr>
        <p:spPr>
          <a:xfrm>
            <a:off x="76201" y="6400817"/>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fld id="{7E8B6354-40A2-40B2-B9A2-18F679D9977E}" type="slidenum">
              <a:rPr lang="en-US" smtClean="0"/>
              <a:t>‹#›</a:t>
            </a:fld>
            <a:endParaRPr lang="en-US" dirty="0"/>
          </a:p>
        </p:txBody>
      </p:sp>
      <p:sp>
        <p:nvSpPr>
          <p:cNvPr id="4" name="Rounded Rectangle 3"/>
          <p:cNvSpPr/>
          <p:nvPr/>
        </p:nvSpPr>
        <p:spPr>
          <a:xfrm>
            <a:off x="7315211" y="6400805"/>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dirty="0"/>
          </a:p>
        </p:txBody>
      </p:sp>
      <p:pic>
        <p:nvPicPr>
          <p:cNvPr id="3" name="Picture 2" descr="idigbio_logo_rgb.eps"/>
          <p:cNvPicPr>
            <a:picLocks noChangeAspect="1"/>
          </p:cNvPicPr>
          <p:nvPr/>
        </p:nvPicPr>
        <p:blipFill>
          <a:blip r:embed="rId10" cstate="print">
            <a:lum contrast="35000"/>
            <a:extLst>
              <a:ext uri="{28A0092B-C50C-407E-A947-70E740481C1C}">
                <a14:useLocalDpi xmlns:a14="http://schemas.microsoft.com/office/drawing/2010/main" val="0"/>
              </a:ext>
            </a:extLst>
          </a:blip>
          <a:stretch>
            <a:fillRect/>
          </a:stretch>
        </p:blipFill>
        <p:spPr>
          <a:xfrm>
            <a:off x="7391412" y="6426219"/>
            <a:ext cx="1169353" cy="355599"/>
          </a:xfrm>
          <a:prstGeom prst="rect">
            <a:avLst/>
          </a:prstGeom>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timing>
    <p:tnLst>
      <p:par>
        <p:cTn id="1" dur="indefinite" restart="never" nodeType="tmRoot"/>
      </p:par>
    </p:tnLst>
  </p:timing>
  <p:txStyles>
    <p:titleStyle>
      <a:lvl1pPr algn="l" rtl="0" eaLnBrk="1" latinLnBrk="0" hangingPunct="1">
        <a:spcBef>
          <a:spcPct val="0"/>
        </a:spcBef>
        <a:buNone/>
        <a:defRPr kumimoji="0" sz="4000" b="0" i="0" kern="1200" baseline="0">
          <a:ln>
            <a:noFill/>
          </a:ln>
          <a:solidFill>
            <a:schemeClr val="accent1"/>
          </a:solidFill>
          <a:effectLst>
            <a:outerShdw blurRad="38100" dist="38100" dir="2700000" algn="tl">
              <a:srgbClr val="000000">
                <a:alpha val="43137"/>
              </a:srgbClr>
            </a:outerShdw>
          </a:effectLst>
          <a:latin typeface="Calibri"/>
          <a:ea typeface="+mj-ea"/>
          <a:cs typeface="Calibri"/>
        </a:defRPr>
      </a:lvl1pPr>
    </p:titleStyle>
    <p:bodyStyle>
      <a:lvl1pPr marL="274292" indent="-274292" algn="l" rtl="0" eaLnBrk="1" latinLnBrk="0" hangingPunct="1">
        <a:spcBef>
          <a:spcPct val="20000"/>
        </a:spcBef>
        <a:buClr>
          <a:schemeClr val="accent3"/>
        </a:buClr>
        <a:buSzPct val="95000"/>
        <a:buFont typeface="Wingdings 2"/>
        <a:buChar char=""/>
        <a:defRPr kumimoji="0" sz="2400" kern="1200">
          <a:solidFill>
            <a:schemeClr val="tx1"/>
          </a:solidFill>
          <a:latin typeface="+mj-lt"/>
          <a:ea typeface="+mn-ea"/>
          <a:cs typeface="+mn-cs"/>
        </a:defRPr>
      </a:lvl1pPr>
      <a:lvl2pPr marL="640016" indent="-246864"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309" indent="-246864" algn="l" rtl="0" eaLnBrk="1" latinLnBrk="0" hangingPunct="1">
        <a:spcBef>
          <a:spcPct val="20000"/>
        </a:spcBef>
        <a:buClr>
          <a:schemeClr val="accent2"/>
        </a:buClr>
        <a:buSzPct val="70000"/>
        <a:buFont typeface="Wingdings 2"/>
        <a:buChar char=""/>
        <a:defRPr kumimoji="0" sz="2400" kern="1200">
          <a:solidFill>
            <a:schemeClr val="tx1"/>
          </a:solidFill>
          <a:latin typeface="+mj-lt"/>
          <a:ea typeface="+mn-ea"/>
          <a:cs typeface="+mn-cs"/>
        </a:defRPr>
      </a:lvl3pPr>
      <a:lvl4pPr marL="1188602" indent="-210291" algn="l" rtl="0" eaLnBrk="1" latinLnBrk="0" hangingPunct="1">
        <a:spcBef>
          <a:spcPct val="20000"/>
        </a:spcBef>
        <a:buClr>
          <a:schemeClr val="accent3"/>
        </a:buClr>
        <a:buSzPct val="65000"/>
        <a:buFont typeface="Wingdings 2"/>
        <a:buChar char=""/>
        <a:defRPr kumimoji="0" sz="2400" kern="1200">
          <a:solidFill>
            <a:schemeClr val="tx1"/>
          </a:solidFill>
          <a:latin typeface="+mj-lt"/>
          <a:ea typeface="+mn-ea"/>
          <a:cs typeface="+mn-cs"/>
        </a:defRPr>
      </a:lvl4pPr>
      <a:lvl5pPr marL="1462894" indent="-210291" algn="l" rtl="0" eaLnBrk="1" latinLnBrk="0" hangingPunct="1">
        <a:spcBef>
          <a:spcPct val="20000"/>
        </a:spcBef>
        <a:buClr>
          <a:schemeClr val="accent4"/>
        </a:buClr>
        <a:buSzPct val="65000"/>
        <a:buFont typeface="Wingdings 2"/>
        <a:buChar char=""/>
        <a:defRPr kumimoji="0" sz="2400" kern="1200">
          <a:solidFill>
            <a:schemeClr val="tx1"/>
          </a:solidFill>
          <a:latin typeface="+mj-lt"/>
          <a:ea typeface="+mn-ea"/>
          <a:cs typeface="+mn-cs"/>
        </a:defRPr>
      </a:lvl5pPr>
      <a:lvl6pPr marL="1737187" indent="-210291" algn="l" rtl="0" eaLnBrk="1" latinLnBrk="0" hangingPunct="1">
        <a:spcBef>
          <a:spcPct val="20000"/>
        </a:spcBef>
        <a:buClr>
          <a:schemeClr val="accent5"/>
        </a:buClr>
        <a:buSzPct val="80000"/>
        <a:buFont typeface="Wingdings 2"/>
        <a:buChar char=""/>
        <a:defRPr kumimoji="0" sz="1900" kern="1200">
          <a:solidFill>
            <a:schemeClr val="tx1"/>
          </a:solidFill>
          <a:latin typeface="+mn-lt"/>
          <a:ea typeface="+mn-ea"/>
          <a:cs typeface="+mn-cs"/>
        </a:defRPr>
      </a:lvl6pPr>
      <a:lvl7pPr marL="1920049" indent="-18286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42" indent="-18286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34" indent="-182862"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55" algn="l" rtl="0" eaLnBrk="1" latinLnBrk="0" hangingPunct="1">
        <a:defRPr kumimoji="0" kern="1200">
          <a:solidFill>
            <a:schemeClr val="tx1"/>
          </a:solidFill>
          <a:latin typeface="+mn-lt"/>
          <a:ea typeface="+mn-ea"/>
          <a:cs typeface="+mn-cs"/>
        </a:defRPr>
      </a:lvl2pPr>
      <a:lvl3pPr marL="914309" algn="l" rtl="0" eaLnBrk="1" latinLnBrk="0" hangingPunct="1">
        <a:defRPr kumimoji="0" kern="1200">
          <a:solidFill>
            <a:schemeClr val="tx1"/>
          </a:solidFill>
          <a:latin typeface="+mn-lt"/>
          <a:ea typeface="+mn-ea"/>
          <a:cs typeface="+mn-cs"/>
        </a:defRPr>
      </a:lvl3pPr>
      <a:lvl4pPr marL="1371464" algn="l" rtl="0" eaLnBrk="1" latinLnBrk="0" hangingPunct="1">
        <a:defRPr kumimoji="0" kern="1200">
          <a:solidFill>
            <a:schemeClr val="tx1"/>
          </a:solidFill>
          <a:latin typeface="+mn-lt"/>
          <a:ea typeface="+mn-ea"/>
          <a:cs typeface="+mn-cs"/>
        </a:defRPr>
      </a:lvl4pPr>
      <a:lvl5pPr marL="1828618" algn="l" rtl="0" eaLnBrk="1" latinLnBrk="0" hangingPunct="1">
        <a:defRPr kumimoji="0" kern="1200">
          <a:solidFill>
            <a:schemeClr val="tx1"/>
          </a:solidFill>
          <a:latin typeface="+mn-lt"/>
          <a:ea typeface="+mn-ea"/>
          <a:cs typeface="+mn-cs"/>
        </a:defRPr>
      </a:lvl5pPr>
      <a:lvl6pPr marL="2285773" algn="l" rtl="0" eaLnBrk="1" latinLnBrk="0" hangingPunct="1">
        <a:defRPr kumimoji="0" kern="1200">
          <a:solidFill>
            <a:schemeClr val="tx1"/>
          </a:solidFill>
          <a:latin typeface="+mn-lt"/>
          <a:ea typeface="+mn-ea"/>
          <a:cs typeface="+mn-cs"/>
        </a:defRPr>
      </a:lvl6pPr>
      <a:lvl7pPr marL="2742926" algn="l" rtl="0" eaLnBrk="1" latinLnBrk="0" hangingPunct="1">
        <a:defRPr kumimoji="0" kern="1200">
          <a:solidFill>
            <a:schemeClr val="tx1"/>
          </a:solidFill>
          <a:latin typeface="+mn-lt"/>
          <a:ea typeface="+mn-ea"/>
          <a:cs typeface="+mn-cs"/>
        </a:defRPr>
      </a:lvl7pPr>
      <a:lvl8pPr marL="3200081" algn="l" rtl="0" eaLnBrk="1" latinLnBrk="0" hangingPunct="1">
        <a:defRPr kumimoji="0" kern="1200">
          <a:solidFill>
            <a:schemeClr val="tx1"/>
          </a:solidFill>
          <a:latin typeface="+mn-lt"/>
          <a:ea typeface="+mn-ea"/>
          <a:cs typeface="+mn-cs"/>
        </a:defRPr>
      </a:lvl8pPr>
      <a:lvl9pPr marL="3657237"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533400"/>
            <a:ext cx="8229600" cy="685800"/>
          </a:xfrm>
          <a:prstGeom prst="rect">
            <a:avLst/>
          </a:prstGeom>
        </p:spPr>
        <p:txBody>
          <a:bodyPr vert="horz" lIns="0" rIns="0" bIns="0" anchor="b">
            <a:normAutofit/>
          </a:bodyPr>
          <a:lstStyle/>
          <a:p>
            <a:r>
              <a:rPr kumimoji="0" lang="en-US" smtClean="0"/>
              <a:t>Click to edit Master title style</a:t>
            </a:r>
            <a:endParaRPr kumimoji="0" lang="en-US" dirty="0"/>
          </a:p>
        </p:txBody>
      </p:sp>
      <p:sp>
        <p:nvSpPr>
          <p:cNvPr id="30" name="Text Placeholder 29"/>
          <p:cNvSpPr>
            <a:spLocks noGrp="1"/>
          </p:cNvSpPr>
          <p:nvPr>
            <p:ph type="body" idx="1"/>
          </p:nvPr>
        </p:nvSpPr>
        <p:spPr>
          <a:xfrm>
            <a:off x="457200" y="1371600"/>
            <a:ext cx="8229600" cy="49530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8" name="Slide Number Placeholder 17"/>
          <p:cNvSpPr>
            <a:spLocks noGrp="1"/>
          </p:cNvSpPr>
          <p:nvPr>
            <p:ph type="sldNum" sz="quarter" idx="4"/>
          </p:nvPr>
        </p:nvSpPr>
        <p:spPr>
          <a:xfrm>
            <a:off x="76200" y="6400804"/>
            <a:ext cx="457200" cy="365125"/>
          </a:xfrm>
          <a:prstGeom prst="rect">
            <a:avLst/>
          </a:prstGeom>
        </p:spPr>
        <p:txBody>
          <a:bodyPr vert="horz" lIns="0" tIns="0" rIns="0" bIns="0" anchor="b"/>
          <a:lstStyle>
            <a:lvl1pPr algn="l" eaLnBrk="1" latinLnBrk="0" hangingPunct="1">
              <a:defRPr kumimoji="0" sz="1200">
                <a:solidFill>
                  <a:schemeClr val="tx1">
                    <a:lumMod val="85000"/>
                    <a:lumOff val="15000"/>
                  </a:schemeClr>
                </a:solidFill>
                <a:latin typeface="+mj-lt"/>
              </a:defRPr>
            </a:lvl1pPr>
          </a:lstStyle>
          <a:p>
            <a:pPr defTabSz="914400"/>
            <a:fld id="{9B350954-FEF5-499E-A91F-4C369580F4BF}" type="slidenum">
              <a:rPr lang="en-US" smtClean="0">
                <a:solidFill>
                  <a:prstClr val="black">
                    <a:lumMod val="85000"/>
                    <a:lumOff val="15000"/>
                  </a:prstClr>
                </a:solidFill>
              </a:rPr>
              <a:pPr defTabSz="914400"/>
              <a:t>‹#›</a:t>
            </a:fld>
            <a:endParaRPr lang="en-US">
              <a:solidFill>
                <a:prstClr val="black">
                  <a:lumMod val="85000"/>
                  <a:lumOff val="15000"/>
                </a:prstClr>
              </a:solidFill>
            </a:endParaRPr>
          </a:p>
        </p:txBody>
      </p:sp>
      <p:sp>
        <p:nvSpPr>
          <p:cNvPr id="4" name="Rounded Rectangle 3"/>
          <p:cNvSpPr/>
          <p:nvPr/>
        </p:nvSpPr>
        <p:spPr>
          <a:xfrm>
            <a:off x="7315202" y="6400800"/>
            <a:ext cx="1320165" cy="416860"/>
          </a:xfrm>
          <a:prstGeom prst="roundRect">
            <a:avLst/>
          </a:prstGeom>
          <a:solidFill>
            <a:schemeClr val="tx1">
              <a:lumMod val="85000"/>
              <a:lumOff val="15000"/>
              <a:alpha val="75000"/>
            </a:schemeClr>
          </a:solidFill>
          <a:ln>
            <a:noFill/>
          </a:ln>
          <a:effectLst>
            <a:outerShdw blurRad="50800" dist="38100" dir="13500000" algn="b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pic>
        <p:nvPicPr>
          <p:cNvPr id="3" name="Picture 2" descr="idigbio_logo_rgb.eps"/>
          <p:cNvPicPr>
            <a:picLocks noChangeAspect="1"/>
          </p:cNvPicPr>
          <p:nvPr/>
        </p:nvPicPr>
        <p:blipFill>
          <a:blip r:embed="rId10" cstate="print">
            <a:lum contrast="35000"/>
            <a:extLst>
              <a:ext uri="{28A0092B-C50C-407E-A947-70E740481C1C}">
                <a14:useLocalDpi xmlns:a14="http://schemas.microsoft.com/office/drawing/2010/main" val="0"/>
              </a:ext>
            </a:extLst>
          </a:blip>
          <a:stretch>
            <a:fillRect/>
          </a:stretch>
        </p:blipFill>
        <p:spPr>
          <a:xfrm>
            <a:off x="7391402" y="6426205"/>
            <a:ext cx="1169353" cy="355599"/>
          </a:xfrm>
          <a:prstGeom prst="rect">
            <a:avLst/>
          </a:prstGeom>
        </p:spPr>
      </p:pic>
    </p:spTree>
    <p:extLst>
      <p:ext uri="{BB962C8B-B14F-4D97-AF65-F5344CB8AC3E}">
        <p14:creationId xmlns:p14="http://schemas.microsoft.com/office/powerpoint/2010/main" val="1658531784"/>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Lst>
  <p:timing>
    <p:tnLst>
      <p:par>
        <p:cTn id="1" dur="indefinite" restart="never" nodeType="tmRoot"/>
      </p:par>
    </p:tnLst>
  </p:timing>
  <p:txStyles>
    <p:titleStyle>
      <a:lvl1pPr algn="l" rtl="0" eaLnBrk="1" latinLnBrk="0" hangingPunct="1">
        <a:spcBef>
          <a:spcPct val="0"/>
        </a:spcBef>
        <a:buNone/>
        <a:defRPr kumimoji="0" sz="4000" b="0" i="0" kern="1200" baseline="0">
          <a:ln>
            <a:noFill/>
          </a:ln>
          <a:solidFill>
            <a:schemeClr val="accent1"/>
          </a:solidFill>
          <a:effectLst>
            <a:outerShdw blurRad="38100" dist="38100" dir="2700000" algn="tl">
              <a:srgbClr val="000000">
                <a:alpha val="43137"/>
              </a:srgbClr>
            </a:outerShdw>
          </a:effectLst>
          <a:latin typeface="Calibri"/>
          <a:ea typeface="+mj-ea"/>
          <a:cs typeface="Calibri"/>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hyperlink" Target="http://en.wikipedia.org/wiki/Dublin_Cor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http://en.wikipedia.org/wiki/Darwin_Core#cite_note-0" TargetMode="External"/><Relationship Id="rId4" Type="http://schemas.openxmlformats.org/officeDocument/2006/relationships/hyperlink" Target="http://en.wikipedia.org/wiki/Biodiversity_informatic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58.gif"/></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8" Type="http://schemas.openxmlformats.org/officeDocument/2006/relationships/image" Target="../media/image65.jpeg"/><Relationship Id="rId3" Type="http://schemas.openxmlformats.org/officeDocument/2006/relationships/image" Target="../media/image60.png"/><Relationship Id="rId7" Type="http://schemas.openxmlformats.org/officeDocument/2006/relationships/image" Target="../media/image6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gif"/><Relationship Id="rId18" Type="http://schemas.openxmlformats.org/officeDocument/2006/relationships/image" Target="../media/image34.jpeg"/><Relationship Id="rId26" Type="http://schemas.openxmlformats.org/officeDocument/2006/relationships/image" Target="../media/image42.jpeg"/><Relationship Id="rId3" Type="http://schemas.openxmlformats.org/officeDocument/2006/relationships/image" Target="../media/image19.gif"/><Relationship Id="rId21" Type="http://schemas.openxmlformats.org/officeDocument/2006/relationships/image" Target="../media/image37.png"/><Relationship Id="rId7" Type="http://schemas.openxmlformats.org/officeDocument/2006/relationships/image" Target="../media/image23.jpeg"/><Relationship Id="rId12" Type="http://schemas.openxmlformats.org/officeDocument/2006/relationships/image" Target="../media/image28.jpeg"/><Relationship Id="rId17" Type="http://schemas.openxmlformats.org/officeDocument/2006/relationships/image" Target="../media/image33.jpeg"/><Relationship Id="rId25" Type="http://schemas.openxmlformats.org/officeDocument/2006/relationships/image" Target="../media/image41.png"/><Relationship Id="rId2" Type="http://schemas.openxmlformats.org/officeDocument/2006/relationships/notesSlide" Target="../notesSlides/notesSlide3.xml"/><Relationship Id="rId16" Type="http://schemas.openxmlformats.org/officeDocument/2006/relationships/image" Target="../media/image32.jpeg"/><Relationship Id="rId20" Type="http://schemas.openxmlformats.org/officeDocument/2006/relationships/image" Target="../media/image36.gif"/><Relationship Id="rId29"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22.gif"/><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jpeg"/><Relationship Id="rId15" Type="http://schemas.openxmlformats.org/officeDocument/2006/relationships/image" Target="../media/image31.jpe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jpeg"/><Relationship Id="rId19" Type="http://schemas.openxmlformats.org/officeDocument/2006/relationships/image" Target="../media/image35.gif"/><Relationship Id="rId4" Type="http://schemas.openxmlformats.org/officeDocument/2006/relationships/image" Target="../media/image20.gif"/><Relationship Id="rId9" Type="http://schemas.openxmlformats.org/officeDocument/2006/relationships/image" Target="../media/image25.jpe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 Id="rId9" Type="http://schemas.openxmlformats.org/officeDocument/2006/relationships/image" Target="../media/image52.png"/></Relationships>
</file>

<file path=ppt/slides/_rels/slide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hyperlink" Target="https://www.idigbio.org/sites/default/files/iDigBio-GUID-Statement20MAR2012.pdf"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50520" y="411480"/>
            <a:ext cx="8412480" cy="5958840"/>
          </a:xfrm>
          <a:prstGeom prst="roundRect">
            <a:avLst>
              <a:gd name="adj" fmla="val 2601"/>
            </a:avLst>
          </a:prstGeom>
          <a:blipFill dpi="0" rotWithShape="1">
            <a:blip r:embed="rId3">
              <a:alphaModFix amt="7000"/>
            </a:blip>
            <a:srcRect/>
            <a:stretch>
              <a:fillRect/>
            </a:stretch>
          </a:bli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normAutofit/>
          </a:bodyPr>
          <a:lstStyle/>
          <a:p>
            <a:r>
              <a:rPr lang="en-US" sz="6000" b="1" dirty="0" smtClean="0"/>
              <a:t>Sharing Data</a:t>
            </a:r>
            <a:endParaRPr lang="en-US" sz="6000" b="1" dirty="0"/>
          </a:p>
        </p:txBody>
      </p:sp>
      <p:sp>
        <p:nvSpPr>
          <p:cNvPr id="3" name="Subtitle 2"/>
          <p:cNvSpPr>
            <a:spLocks noGrp="1"/>
          </p:cNvSpPr>
          <p:nvPr>
            <p:ph type="subTitle" idx="1"/>
          </p:nvPr>
        </p:nvSpPr>
        <p:spPr/>
        <p:txBody>
          <a:bodyPr>
            <a:normAutofit lnSpcReduction="10000"/>
          </a:bodyPr>
          <a:lstStyle/>
          <a:p>
            <a:pPr algn="r"/>
            <a:r>
              <a:rPr lang="en-US" dirty="0">
                <a:solidFill>
                  <a:schemeClr val="tx1">
                    <a:lumMod val="65000"/>
                    <a:lumOff val="35000"/>
                  </a:schemeClr>
                </a:solidFill>
              </a:rPr>
              <a:t>24 May 2014 </a:t>
            </a:r>
          </a:p>
          <a:p>
            <a:pPr algn="r"/>
            <a:r>
              <a:rPr lang="en-US" dirty="0">
                <a:solidFill>
                  <a:schemeClr val="tx1">
                    <a:lumMod val="65000"/>
                    <a:lumOff val="35000"/>
                  </a:schemeClr>
                </a:solidFill>
              </a:rPr>
              <a:t>TORCH VIII + iDigBio Digitization Workshop</a:t>
            </a:r>
          </a:p>
          <a:p>
            <a:pPr algn="r"/>
            <a:r>
              <a:rPr lang="en-US" dirty="0">
                <a:solidFill>
                  <a:schemeClr val="tx1">
                    <a:lumMod val="65000"/>
                    <a:lumOff val="35000"/>
                  </a:schemeClr>
                </a:solidFill>
              </a:rPr>
              <a:t>Deborah Paul, on Twitter @</a:t>
            </a:r>
            <a:r>
              <a:rPr lang="en-US" dirty="0" err="1" smtClean="0">
                <a:solidFill>
                  <a:schemeClr val="tx1">
                    <a:lumMod val="65000"/>
                    <a:lumOff val="35000"/>
                  </a:schemeClr>
                </a:solidFill>
              </a:rPr>
              <a:t>idbdeb</a:t>
            </a:r>
            <a:r>
              <a:rPr lang="en-US" dirty="0" smtClean="0">
                <a:solidFill>
                  <a:schemeClr val="tx1">
                    <a:lumMod val="65000"/>
                    <a:lumOff val="35000"/>
                  </a:schemeClr>
                </a:solidFill>
              </a:rPr>
              <a:t> @idigbio</a:t>
            </a:r>
            <a:endParaRPr lang="en-US" dirty="0">
              <a:solidFill>
                <a:schemeClr val="tx1">
                  <a:lumMod val="65000"/>
                  <a:lumOff val="35000"/>
                </a:schemeClr>
              </a:solidFill>
            </a:endParaRPr>
          </a:p>
          <a:p>
            <a:pPr algn="r"/>
            <a:r>
              <a:rPr lang="en-US" dirty="0" err="1">
                <a:solidFill>
                  <a:schemeClr val="tx1">
                    <a:lumMod val="65000"/>
                    <a:lumOff val="35000"/>
                  </a:schemeClr>
                </a:solidFill>
              </a:rPr>
              <a:t>Sul</a:t>
            </a:r>
            <a:r>
              <a:rPr lang="en-US" dirty="0">
                <a:solidFill>
                  <a:schemeClr val="tx1">
                    <a:lumMod val="65000"/>
                    <a:lumOff val="35000"/>
                  </a:schemeClr>
                </a:solidFill>
              </a:rPr>
              <a:t> Ross State University, Alpine, Texas</a:t>
            </a:r>
          </a:p>
        </p:txBody>
      </p:sp>
      <p:sp>
        <p:nvSpPr>
          <p:cNvPr id="9" name="Text Placeholder 8"/>
          <p:cNvSpPr>
            <a:spLocks noGrp="1"/>
          </p:cNvSpPr>
          <p:nvPr>
            <p:ph type="body" sz="quarter" idx="13"/>
          </p:nvPr>
        </p:nvSpPr>
        <p:spPr/>
        <p:txBody>
          <a:bodyPr>
            <a:normAutofit/>
          </a:bodyPr>
          <a:lstStyle/>
          <a:p>
            <a:pPr marL="0" indent="0">
              <a:buNone/>
            </a:pPr>
            <a:r>
              <a:rPr lang="en-US" sz="3200" dirty="0" smtClean="0"/>
              <a:t>Data Extraction and Identifiers</a:t>
            </a:r>
            <a:endParaRPr lang="en-US" sz="3200" dirty="0"/>
          </a:p>
        </p:txBody>
      </p:sp>
      <p:sp>
        <p:nvSpPr>
          <p:cNvPr id="7" name="TextBox 6"/>
          <p:cNvSpPr txBox="1"/>
          <p:nvPr/>
        </p:nvSpPr>
        <p:spPr>
          <a:xfrm>
            <a:off x="7480090" y="825113"/>
            <a:ext cx="1319134" cy="400110"/>
          </a:xfrm>
          <a:prstGeom prst="rect">
            <a:avLst/>
          </a:prstGeom>
          <a:noFill/>
        </p:spPr>
        <p:txBody>
          <a:bodyPr wrap="square" rtlCol="0">
            <a:spAutoFit/>
          </a:bodyPr>
          <a:lstStyle/>
          <a:p>
            <a:r>
              <a:rPr lang="en-US" b="1" dirty="0" smtClean="0">
                <a:solidFill>
                  <a:schemeClr val="accent1"/>
                </a:solidFill>
                <a:effectLst>
                  <a:outerShdw blurRad="38100" dist="38100" dir="2700000" algn="tl">
                    <a:srgbClr val="000000">
                      <a:alpha val="43137"/>
                    </a:srgbClr>
                  </a:outerShdw>
                </a:effectLst>
              </a:rPr>
              <a:t>#</a:t>
            </a:r>
            <a:r>
              <a:rPr lang="en-US" sz="2000" b="1" dirty="0" err="1" smtClean="0">
                <a:solidFill>
                  <a:schemeClr val="accent1"/>
                </a:solidFill>
                <a:effectLst>
                  <a:outerShdw blurRad="38100" dist="38100" dir="2700000" algn="tl">
                    <a:srgbClr val="000000">
                      <a:alpha val="43137"/>
                    </a:srgbClr>
                  </a:outerShdw>
                </a:effectLst>
              </a:rPr>
              <a:t>idigtorch</a:t>
            </a:r>
            <a:endParaRPr lang="en-US" b="1" dirty="0">
              <a:solidFill>
                <a:schemeClr val="accent1"/>
              </a:solidFill>
              <a:effectLst>
                <a:outerShdw blurRad="38100" dist="38100" dir="2700000" algn="tl">
                  <a:srgbClr val="000000">
                    <a:alpha val="43137"/>
                  </a:srgbClr>
                </a:outerShdw>
              </a:effectLst>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247" y="530352"/>
            <a:ext cx="17716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84290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Sharing requires standard terms</a:t>
            </a:r>
            <a:endParaRPr lang="en-US" dirty="0"/>
          </a:p>
        </p:txBody>
      </p:sp>
      <p:sp>
        <p:nvSpPr>
          <p:cNvPr id="3" name="Content Placeholder 2"/>
          <p:cNvSpPr>
            <a:spLocks noGrp="1"/>
          </p:cNvSpPr>
          <p:nvPr>
            <p:ph idx="1"/>
          </p:nvPr>
        </p:nvSpPr>
        <p:spPr/>
        <p:txBody>
          <a:bodyPr/>
          <a:lstStyle/>
          <a:p>
            <a:endParaRPr lang="en-US" dirty="0"/>
          </a:p>
        </p:txBody>
      </p:sp>
      <p:pic>
        <p:nvPicPr>
          <p:cNvPr id="6" name="Picture 2" descr="http://www.britishmuseum.org/images/rosettawriting38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1447800"/>
            <a:ext cx="6019800" cy="476567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04800" y="6488668"/>
            <a:ext cx="5943600" cy="369332"/>
          </a:xfrm>
          <a:prstGeom prst="rect">
            <a:avLst/>
          </a:prstGeom>
        </p:spPr>
        <p:txBody>
          <a:bodyPr wrap="square">
            <a:spAutoFit/>
          </a:bodyPr>
          <a:lstStyle/>
          <a:p>
            <a:pPr defTabSz="914400"/>
            <a:r>
              <a:rPr lang="en-US" sz="1800" dirty="0">
                <a:solidFill>
                  <a:prstClr val="black"/>
                </a:solidFill>
              </a:rPr>
              <a:t>http://www.britishmuseum.org/images/rosettawriting384.jpg</a:t>
            </a:r>
          </a:p>
        </p:txBody>
      </p:sp>
      <p:sp>
        <p:nvSpPr>
          <p:cNvPr id="7" name="Down Arrow 6"/>
          <p:cNvSpPr/>
          <p:nvPr/>
        </p:nvSpPr>
        <p:spPr>
          <a:xfrm rot="3758600">
            <a:off x="7073305" y="388812"/>
            <a:ext cx="914400" cy="27936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rPr>
              <a:t>My field notes?</a:t>
            </a:r>
            <a:endParaRPr lang="en-US" sz="2400" dirty="0">
              <a:solidFill>
                <a:prstClr val="white"/>
              </a:solidFill>
            </a:endParaRPr>
          </a:p>
        </p:txBody>
      </p:sp>
      <p:sp>
        <p:nvSpPr>
          <p:cNvPr id="11" name="Down Arrow 10"/>
          <p:cNvSpPr/>
          <p:nvPr/>
        </p:nvSpPr>
        <p:spPr>
          <a:xfrm rot="3758600">
            <a:off x="7142916" y="2139278"/>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rPr>
              <a:t>Your field notes?</a:t>
            </a:r>
            <a:endParaRPr lang="en-US" sz="2400" dirty="0">
              <a:solidFill>
                <a:prstClr val="white"/>
              </a:solidFill>
            </a:endParaRPr>
          </a:p>
        </p:txBody>
      </p:sp>
      <p:sp>
        <p:nvSpPr>
          <p:cNvPr id="13" name="Down Arrow 12"/>
          <p:cNvSpPr/>
          <p:nvPr/>
        </p:nvSpPr>
        <p:spPr>
          <a:xfrm rot="3758600">
            <a:off x="7142916" y="3764878"/>
            <a:ext cx="914400" cy="2742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defTabSz="914400"/>
            <a:r>
              <a:rPr lang="en-US" sz="2400" dirty="0" smtClean="0">
                <a:solidFill>
                  <a:prstClr val="white"/>
                </a:solidFill>
              </a:rPr>
              <a:t>map to </a:t>
            </a:r>
            <a:r>
              <a:rPr lang="en-US" sz="2400" smtClean="0">
                <a:solidFill>
                  <a:prstClr val="white"/>
                </a:solidFill>
              </a:rPr>
              <a:t>a standard!</a:t>
            </a:r>
            <a:endParaRPr lang="en-US" sz="2400" dirty="0">
              <a:solidFill>
                <a:prstClr val="white"/>
              </a:solidFill>
            </a:endParaRPr>
          </a:p>
        </p:txBody>
      </p:sp>
    </p:spTree>
    <p:extLst>
      <p:ext uri="{BB962C8B-B14F-4D97-AF65-F5344CB8AC3E}">
        <p14:creationId xmlns:p14="http://schemas.microsoft.com/office/powerpoint/2010/main" val="2460981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Sharing Requires Standard Terms</a:t>
            </a:r>
            <a:endParaRPr lang="en-US"/>
          </a:p>
        </p:txBody>
      </p:sp>
      <p:sp>
        <p:nvSpPr>
          <p:cNvPr id="8" name="Content Placeholder 7"/>
          <p:cNvSpPr>
            <a:spLocks noGrp="1"/>
          </p:cNvSpPr>
          <p:nvPr>
            <p:ph idx="1"/>
          </p:nvPr>
        </p:nvSpPr>
        <p:spPr>
          <a:xfrm>
            <a:off x="457200" y="1524000"/>
            <a:ext cx="8229600" cy="4800600"/>
          </a:xfrm>
        </p:spPr>
        <p:txBody>
          <a:bodyPr>
            <a:normAutofit/>
          </a:bodyPr>
          <a:lstStyle/>
          <a:p>
            <a:pPr marL="0" indent="0">
              <a:buNone/>
            </a:pPr>
            <a:r>
              <a:rPr lang="en-US" dirty="0" smtClean="0">
                <a:solidFill>
                  <a:schemeClr val="accent1"/>
                </a:solidFill>
                <a:effectLst>
                  <a:outerShdw blurRad="38100" dist="38100" dir="2700000" algn="tl">
                    <a:srgbClr val="000000">
                      <a:alpha val="43137"/>
                    </a:srgbClr>
                  </a:outerShdw>
                </a:effectLst>
              </a:rPr>
              <a:t>Darwin Core Location Terms</a:t>
            </a:r>
          </a:p>
          <a:p>
            <a:r>
              <a:rPr lang="en-US" dirty="0" err="1" smtClean="0"/>
              <a:t>higherGeography</a:t>
            </a:r>
            <a:endParaRPr lang="en-US" dirty="0"/>
          </a:p>
          <a:p>
            <a:r>
              <a:rPr lang="en-US" dirty="0" err="1"/>
              <a:t>waterbody</a:t>
            </a:r>
            <a:r>
              <a:rPr lang="en-US" dirty="0"/>
              <a:t>, island, </a:t>
            </a:r>
            <a:r>
              <a:rPr lang="en-US" dirty="0" err="1"/>
              <a:t>islandGroup</a:t>
            </a:r>
            <a:endParaRPr lang="en-US" dirty="0"/>
          </a:p>
          <a:p>
            <a:r>
              <a:rPr lang="en-US" dirty="0"/>
              <a:t>continent, country, </a:t>
            </a:r>
            <a:r>
              <a:rPr lang="en-US" dirty="0" err="1"/>
              <a:t>countryCode</a:t>
            </a:r>
            <a:r>
              <a:rPr lang="en-US" dirty="0"/>
              <a:t>, </a:t>
            </a:r>
            <a:r>
              <a:rPr lang="en-US" dirty="0" err="1"/>
              <a:t>stateProvince</a:t>
            </a:r>
            <a:r>
              <a:rPr lang="en-US" dirty="0"/>
              <a:t>, county, municipality</a:t>
            </a:r>
          </a:p>
          <a:p>
            <a:r>
              <a:rPr lang="en-US" dirty="0"/>
              <a:t>l</a:t>
            </a:r>
            <a:r>
              <a:rPr lang="en-US" dirty="0" smtClean="0"/>
              <a:t>ocality</a:t>
            </a:r>
            <a:endParaRPr lang="en-US" dirty="0"/>
          </a:p>
          <a:p>
            <a:r>
              <a:rPr lang="en-US" dirty="0" err="1"/>
              <a:t>minimumElevationInMeters</a:t>
            </a:r>
            <a:r>
              <a:rPr lang="en-US" dirty="0"/>
              <a:t>, </a:t>
            </a:r>
            <a:r>
              <a:rPr lang="en-US" dirty="0" err="1"/>
              <a:t>maximumElevationInMeters</a:t>
            </a:r>
            <a:r>
              <a:rPr lang="en-US" dirty="0"/>
              <a:t>, </a:t>
            </a:r>
            <a:r>
              <a:rPr lang="en-US" dirty="0" err="1"/>
              <a:t>minimumDepthInMeters</a:t>
            </a:r>
            <a:r>
              <a:rPr lang="en-US" dirty="0"/>
              <a:t>, </a:t>
            </a:r>
            <a:r>
              <a:rPr lang="en-US" dirty="0" err="1" smtClean="0"/>
              <a:t>maximumDepthInMeters</a:t>
            </a:r>
            <a:endParaRPr lang="en-US" dirty="0" smtClean="0"/>
          </a:p>
          <a:p>
            <a:endParaRPr lang="en-US" dirty="0" smtClean="0"/>
          </a:p>
          <a:p>
            <a:pPr marL="0" indent="0">
              <a:buNone/>
            </a:pPr>
            <a:r>
              <a:rPr lang="en-US" dirty="0" smtClean="0">
                <a:solidFill>
                  <a:schemeClr val="accent1"/>
                </a:solidFill>
                <a:effectLst>
                  <a:outerShdw blurRad="38100" dist="38100" dir="2700000" algn="tl">
                    <a:srgbClr val="000000">
                      <a:alpha val="43137"/>
                    </a:srgbClr>
                  </a:outerShdw>
                </a:effectLst>
              </a:rPr>
              <a:t>Darwin Core Event Terms</a:t>
            </a:r>
          </a:p>
          <a:p>
            <a:r>
              <a:rPr lang="en-US" dirty="0" smtClean="0"/>
              <a:t>habitat</a:t>
            </a:r>
          </a:p>
          <a:p>
            <a:pPr marL="0" indent="0">
              <a:buNone/>
            </a:pPr>
            <a:r>
              <a:rPr lang="en-US" dirty="0">
                <a:solidFill>
                  <a:schemeClr val="accent1"/>
                </a:solidFill>
                <a:effectLst>
                  <a:outerShdw blurRad="38100" dist="38100" dir="2700000" algn="tl">
                    <a:srgbClr val="000000">
                      <a:alpha val="43137"/>
                    </a:srgbClr>
                  </a:outerShdw>
                </a:effectLst>
              </a:rPr>
              <a:t>Darwin Core </a:t>
            </a:r>
            <a:r>
              <a:rPr lang="en-US" dirty="0" smtClean="0">
                <a:solidFill>
                  <a:schemeClr val="accent1"/>
                </a:solidFill>
                <a:effectLst>
                  <a:outerShdw blurRad="38100" dist="38100" dir="2700000" algn="tl">
                    <a:srgbClr val="000000">
                      <a:alpha val="43137"/>
                    </a:srgbClr>
                  </a:outerShdw>
                </a:effectLst>
              </a:rPr>
              <a:t>Geological Context</a:t>
            </a:r>
            <a:endParaRPr lang="en-US" dirty="0">
              <a:solidFill>
                <a:schemeClr val="accent1"/>
              </a:solidFill>
              <a:effectLst>
                <a:outerShdw blurRad="38100" dist="38100" dir="2700000" algn="tl">
                  <a:srgbClr val="000000">
                    <a:alpha val="43137"/>
                  </a:srgbClr>
                </a:outerShdw>
              </a:effectLst>
            </a:endParaRPr>
          </a:p>
          <a:p>
            <a:r>
              <a:rPr lang="en-US" dirty="0" smtClean="0"/>
              <a:t>group, formation, member, bed, …</a:t>
            </a:r>
            <a:endParaRPr lang="en-US" dirty="0"/>
          </a:p>
        </p:txBody>
      </p:sp>
    </p:spTree>
    <p:extLst>
      <p:ext uri="{BB962C8B-B14F-4D97-AF65-F5344CB8AC3E}">
        <p14:creationId xmlns:p14="http://schemas.microsoft.com/office/powerpoint/2010/main" val="1181942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Darwin Core Standard</a:t>
            </a:r>
            <a:endParaRPr lang="en-US" dirty="0"/>
          </a:p>
        </p:txBody>
      </p:sp>
      <p:sp>
        <p:nvSpPr>
          <p:cNvPr id="3" name="Content Placeholder 2"/>
          <p:cNvSpPr>
            <a:spLocks noGrp="1"/>
          </p:cNvSpPr>
          <p:nvPr>
            <p:ph idx="1"/>
          </p:nvPr>
        </p:nvSpPr>
        <p:spPr/>
        <p:txBody>
          <a:bodyPr/>
          <a:lstStyle/>
          <a:p>
            <a:r>
              <a:rPr lang="en-US" dirty="0" smtClean="0"/>
              <a:t>Darwin Core (often abbreviated to DwC) is a body of data standards which function as an extension of </a:t>
            </a:r>
            <a:r>
              <a:rPr lang="en-US" dirty="0" smtClean="0">
                <a:hlinkClick r:id="rId3" tooltip="Dublin Core"/>
              </a:rPr>
              <a:t>Dublin Core</a:t>
            </a:r>
            <a:r>
              <a:rPr lang="en-US" dirty="0" smtClean="0"/>
              <a:t> for </a:t>
            </a:r>
            <a:r>
              <a:rPr lang="en-US" dirty="0" smtClean="0">
                <a:hlinkClick r:id="rId4" tooltip="Biodiversity informatics"/>
              </a:rPr>
              <a:t>biodiversity informatics</a:t>
            </a:r>
            <a:r>
              <a:rPr lang="en-US" dirty="0" smtClean="0"/>
              <a:t> applications, </a:t>
            </a:r>
            <a:r>
              <a:rPr lang="en-US" dirty="0" smtClean="0">
                <a:solidFill>
                  <a:schemeClr val="tx2"/>
                </a:solidFill>
                <a:effectLst>
                  <a:outerShdw blurRad="38100" dist="38100" dir="2700000" algn="tl">
                    <a:srgbClr val="000000">
                      <a:alpha val="43137"/>
                    </a:srgbClr>
                  </a:outerShdw>
                </a:effectLst>
              </a:rPr>
              <a:t>establishing a vocabulary of terms to facilitate the discovery, retrieval, and integration of information about organisms, their spatiotemporal occurrence, and supporting evidence housed in biological collections.</a:t>
            </a:r>
            <a:r>
              <a:rPr lang="en-US" dirty="0" smtClean="0"/>
              <a:t> It is meant to provide a stable standard reference for sharing information on biological diversity</a:t>
            </a:r>
            <a:r>
              <a:rPr lang="en-US" dirty="0" smtClean="0">
                <a:hlinkClick r:id="rId5"/>
              </a:rPr>
              <a:t>[1]</a:t>
            </a:r>
            <a:r>
              <a:rPr lang="en-US" dirty="0" smtClean="0"/>
              <a:t> </a:t>
            </a:r>
          </a:p>
          <a:p>
            <a:endParaRPr lang="en-US" dirty="0" smtClean="0"/>
          </a:p>
          <a:p>
            <a:endParaRPr lang="en-US" dirty="0" smtClean="0"/>
          </a:p>
          <a:p>
            <a:r>
              <a:rPr lang="en-US" dirty="0" smtClean="0"/>
              <a:t>Does Darwin Core cover every field possible? – No</a:t>
            </a:r>
          </a:p>
          <a:p>
            <a:r>
              <a:rPr lang="en-US" dirty="0" smtClean="0"/>
              <a:t>Don’t panic! There are extensions and other standards.</a:t>
            </a:r>
            <a:endParaRPr lang="en-US" dirty="0"/>
          </a:p>
        </p:txBody>
      </p:sp>
      <p:sp>
        <p:nvSpPr>
          <p:cNvPr id="4" name="Rectangle 3"/>
          <p:cNvSpPr/>
          <p:nvPr/>
        </p:nvSpPr>
        <p:spPr>
          <a:xfrm>
            <a:off x="503240" y="6435783"/>
            <a:ext cx="3236317" cy="384711"/>
          </a:xfrm>
          <a:prstGeom prst="rect">
            <a:avLst/>
          </a:prstGeom>
        </p:spPr>
        <p:txBody>
          <a:bodyPr wrap="none" lIns="91431" tIns="45715" rIns="91431" bIns="45715">
            <a:spAutoFit/>
          </a:bodyPr>
          <a:lstStyle/>
          <a:p>
            <a:r>
              <a:rPr lang="en-US" dirty="0" smtClean="0">
                <a:solidFill>
                  <a:prstClr val="black"/>
                </a:solidFill>
              </a:rPr>
              <a:t>http://rs.tdwg.org/dwc/terms/</a:t>
            </a:r>
            <a:endParaRPr lang="en-US" dirty="0">
              <a:solidFill>
                <a:prstClr val="black"/>
              </a:solidFill>
            </a:endParaRPr>
          </a:p>
        </p:txBody>
      </p:sp>
    </p:spTree>
    <p:extLst>
      <p:ext uri="{BB962C8B-B14F-4D97-AF65-F5344CB8AC3E}">
        <p14:creationId xmlns:p14="http://schemas.microsoft.com/office/powerpoint/2010/main" val="336605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p:cNvSpPr>
            <a:spLocks noGrp="1"/>
          </p:cNvSpPr>
          <p:nvPr>
            <p:ph type="title"/>
          </p:nvPr>
        </p:nvSpPr>
        <p:spPr>
          <a:xfrm>
            <a:off x="457200" y="968110"/>
            <a:ext cx="8229600" cy="685800"/>
          </a:xfrm>
        </p:spPr>
        <p:txBody>
          <a:bodyPr/>
          <a:lstStyle/>
          <a:p>
            <a:r>
              <a:rPr lang="en-US" smtClean="0"/>
              <a:t>From the Label, Notebook, …</a:t>
            </a:r>
            <a:endParaRPr lang="en-US"/>
          </a:p>
        </p:txBody>
      </p:sp>
      <p:sp>
        <p:nvSpPr>
          <p:cNvPr id="5" name="Text Placeholder 4"/>
          <p:cNvSpPr>
            <a:spLocks noGrp="1"/>
          </p:cNvSpPr>
          <p:nvPr>
            <p:ph type="body" idx="1"/>
          </p:nvPr>
        </p:nvSpPr>
        <p:spPr>
          <a:xfrm>
            <a:off x="533400" y="1806310"/>
            <a:ext cx="2514600" cy="659352"/>
          </a:xfrm>
        </p:spPr>
        <p:txBody>
          <a:bodyPr/>
          <a:lstStyle/>
          <a:p>
            <a:pPr algn="ctr"/>
            <a:r>
              <a:rPr lang="en-US" dirty="0" smtClean="0"/>
              <a:t>field notes / Excel</a:t>
            </a:r>
            <a:endParaRPr lang="en-US" dirty="0"/>
          </a:p>
        </p:txBody>
      </p:sp>
      <p:sp>
        <p:nvSpPr>
          <p:cNvPr id="6" name="Content Placeholder 5"/>
          <p:cNvSpPr>
            <a:spLocks noGrp="1"/>
          </p:cNvSpPr>
          <p:nvPr>
            <p:ph sz="quarter" idx="2"/>
          </p:nvPr>
        </p:nvSpPr>
        <p:spPr>
          <a:xfrm>
            <a:off x="762000" y="2644510"/>
            <a:ext cx="2514600" cy="4150520"/>
          </a:xfrm>
        </p:spPr>
        <p:txBody>
          <a:bodyPr>
            <a:normAutofit/>
          </a:bodyPr>
          <a:lstStyle/>
          <a:p>
            <a:r>
              <a:rPr lang="pl-PL" sz="1800" dirty="0" smtClean="0"/>
              <a:t>41 </a:t>
            </a:r>
            <a:r>
              <a:rPr lang="pl-PL" sz="1800" dirty="0"/>
              <a:t>05 54S</a:t>
            </a:r>
            <a:endParaRPr lang="en-US" sz="1800" dirty="0"/>
          </a:p>
          <a:p>
            <a:r>
              <a:rPr lang="pl-PL" sz="1800" dirty="0"/>
              <a:t>121 05 34W</a:t>
            </a:r>
            <a:endParaRPr lang="en-US" sz="1800" dirty="0"/>
          </a:p>
          <a:p>
            <a:r>
              <a:rPr lang="en-US" sz="1800" dirty="0" smtClean="0"/>
              <a:t>WGS84</a:t>
            </a:r>
            <a:endParaRPr lang="en-US" sz="1800" dirty="0">
              <a:solidFill>
                <a:schemeClr val="accent1"/>
              </a:solidFill>
            </a:endParaRPr>
          </a:p>
          <a:p>
            <a:r>
              <a:rPr lang="en-US" sz="1800" dirty="0"/>
              <a:t>2 mi. NE </a:t>
            </a:r>
            <a:r>
              <a:rPr lang="en-US" sz="1800" dirty="0" err="1"/>
              <a:t>Tlh</a:t>
            </a:r>
            <a:r>
              <a:rPr lang="en-US" sz="1800" dirty="0"/>
              <a:t>. on </a:t>
            </a:r>
            <a:r>
              <a:rPr lang="en-US" sz="1800" dirty="0" err="1"/>
              <a:t>Ctrville</a:t>
            </a:r>
            <a:r>
              <a:rPr lang="en-US" sz="1800" dirty="0"/>
              <a:t> Rd.</a:t>
            </a:r>
          </a:p>
          <a:p>
            <a:r>
              <a:rPr lang="en-US" sz="1800" dirty="0"/>
              <a:t>Tallahassee, 2.5 miles NE on Centerville Road</a:t>
            </a:r>
            <a:r>
              <a:rPr lang="en-US" sz="1800" dirty="0" smtClean="0"/>
              <a:t>.</a:t>
            </a:r>
          </a:p>
          <a:p>
            <a:r>
              <a:rPr lang="en-US" sz="1800" dirty="0" smtClean="0"/>
              <a:t>frequent</a:t>
            </a:r>
          </a:p>
          <a:p>
            <a:r>
              <a:rPr lang="en-US" sz="1800" dirty="0" smtClean="0"/>
              <a:t>Wakulla.</a:t>
            </a:r>
          </a:p>
          <a:p>
            <a:r>
              <a:rPr lang="en-US" sz="1800" dirty="0" smtClean="0"/>
              <a:t>in moist roadside depression, …</a:t>
            </a:r>
            <a:endParaRPr lang="en-US" sz="1800" dirty="0"/>
          </a:p>
        </p:txBody>
      </p:sp>
      <p:sp>
        <p:nvSpPr>
          <p:cNvPr id="13" name="Text Placeholder 4"/>
          <p:cNvSpPr>
            <a:spLocks noGrp="1"/>
          </p:cNvSpPr>
          <p:nvPr>
            <p:ph type="body" idx="1"/>
          </p:nvPr>
        </p:nvSpPr>
        <p:spPr>
          <a:xfrm>
            <a:off x="3352800" y="1806310"/>
            <a:ext cx="2514600" cy="659352"/>
          </a:xfrm>
        </p:spPr>
        <p:txBody>
          <a:bodyPr/>
          <a:lstStyle/>
          <a:p>
            <a:pPr algn="ctr"/>
            <a:r>
              <a:rPr lang="en-US" smtClean="0"/>
              <a:t>your database field</a:t>
            </a:r>
            <a:endParaRPr lang="en-US"/>
          </a:p>
        </p:txBody>
      </p:sp>
      <p:sp>
        <p:nvSpPr>
          <p:cNvPr id="14" name="Content Placeholder 5"/>
          <p:cNvSpPr>
            <a:spLocks noGrp="1"/>
          </p:cNvSpPr>
          <p:nvPr>
            <p:ph sz="quarter" idx="2"/>
          </p:nvPr>
        </p:nvSpPr>
        <p:spPr>
          <a:xfrm>
            <a:off x="3200400" y="2644510"/>
            <a:ext cx="2667000" cy="4150520"/>
          </a:xfrm>
        </p:spPr>
        <p:txBody>
          <a:bodyPr>
            <a:normAutofit/>
          </a:bodyPr>
          <a:lstStyle/>
          <a:p>
            <a:r>
              <a:rPr lang="en-US" sz="1800" dirty="0" err="1" smtClean="0">
                <a:solidFill>
                  <a:schemeClr val="accent1"/>
                </a:solidFill>
                <a:effectLst>
                  <a:outerShdw blurRad="38100" dist="38100" dir="2700000" algn="tl">
                    <a:srgbClr val="000000">
                      <a:alpha val="43137"/>
                    </a:srgbClr>
                  </a:outerShdw>
                </a:effectLst>
              </a:rPr>
              <a:t>lat</a:t>
            </a:r>
            <a:r>
              <a:rPr lang="en-US" sz="1800" dirty="0" smtClean="0"/>
              <a:t> or </a:t>
            </a:r>
            <a:r>
              <a:rPr lang="en-US" sz="1800" dirty="0" smtClean="0">
                <a:solidFill>
                  <a:schemeClr val="accent1"/>
                </a:solidFill>
                <a:effectLst>
                  <a:outerShdw blurRad="38100" dist="38100" dir="2700000" algn="tl">
                    <a:srgbClr val="000000">
                      <a:alpha val="43137"/>
                    </a:srgbClr>
                  </a:outerShdw>
                </a:effectLst>
              </a:rPr>
              <a:t>latitude</a:t>
            </a:r>
          </a:p>
          <a:p>
            <a:r>
              <a:rPr lang="en-US" sz="1800" dirty="0" err="1" smtClean="0">
                <a:solidFill>
                  <a:schemeClr val="accent1"/>
                </a:solidFill>
                <a:effectLst>
                  <a:outerShdw blurRad="38100" dist="38100" dir="2700000" algn="tl">
                    <a:srgbClr val="000000">
                      <a:alpha val="43137"/>
                    </a:srgbClr>
                  </a:outerShdw>
                </a:effectLst>
              </a:rPr>
              <a:t>lon</a:t>
            </a:r>
            <a:r>
              <a:rPr lang="en-US" sz="1800" dirty="0" smtClean="0"/>
              <a:t> or </a:t>
            </a:r>
            <a:r>
              <a:rPr lang="en-US" sz="1800" dirty="0" smtClean="0">
                <a:solidFill>
                  <a:schemeClr val="accent1"/>
                </a:solidFill>
                <a:effectLst>
                  <a:outerShdw blurRad="38100" dist="38100" dir="2700000" algn="tl">
                    <a:srgbClr val="000000">
                      <a:alpha val="43137"/>
                    </a:srgbClr>
                  </a:outerShdw>
                </a:effectLst>
              </a:rPr>
              <a:t>long</a:t>
            </a:r>
            <a:r>
              <a:rPr lang="en-US" sz="1800" dirty="0" smtClean="0"/>
              <a:t> or </a:t>
            </a:r>
            <a:r>
              <a:rPr lang="en-US" sz="1800" dirty="0" smtClean="0">
                <a:solidFill>
                  <a:schemeClr val="accent1"/>
                </a:solidFill>
                <a:effectLst>
                  <a:outerShdw blurRad="38100" dist="38100" dir="2700000" algn="tl">
                    <a:srgbClr val="000000">
                      <a:alpha val="43137"/>
                    </a:srgbClr>
                  </a:outerShdw>
                </a:effectLst>
              </a:rPr>
              <a:t>longitude</a:t>
            </a:r>
          </a:p>
          <a:p>
            <a:r>
              <a:rPr lang="en-US" sz="1800" dirty="0" smtClean="0">
                <a:solidFill>
                  <a:schemeClr val="accent1"/>
                </a:solidFill>
                <a:effectLst>
                  <a:outerShdw blurRad="38100" dist="38100" dir="2700000" algn="tl">
                    <a:srgbClr val="000000">
                      <a:alpha val="43137"/>
                    </a:srgbClr>
                  </a:outerShdw>
                </a:effectLst>
              </a:rPr>
              <a:t>datum</a:t>
            </a:r>
            <a:r>
              <a:rPr lang="en-US" sz="1800" dirty="0" smtClean="0"/>
              <a:t> or </a:t>
            </a:r>
            <a:r>
              <a:rPr lang="en-US" sz="1800" dirty="0" smtClean="0">
                <a:solidFill>
                  <a:schemeClr val="accent1"/>
                </a:solidFill>
                <a:effectLst>
                  <a:outerShdw blurRad="38100" dist="38100" dir="2700000" algn="tl">
                    <a:srgbClr val="000000">
                      <a:alpha val="43137"/>
                    </a:srgbClr>
                  </a:outerShdw>
                </a:effectLst>
              </a:rPr>
              <a:t>notes</a:t>
            </a:r>
            <a:r>
              <a:rPr lang="en-US" sz="1800" dirty="0" smtClean="0"/>
              <a:t> or …</a:t>
            </a:r>
          </a:p>
          <a:p>
            <a:r>
              <a:rPr lang="en-US" sz="1800" dirty="0" err="1" smtClean="0">
                <a:solidFill>
                  <a:schemeClr val="accent1"/>
                </a:solidFill>
                <a:effectLst>
                  <a:outerShdw blurRad="38100" dist="38100" dir="2700000" algn="tl">
                    <a:srgbClr val="000000">
                      <a:alpha val="43137"/>
                    </a:srgbClr>
                  </a:outerShdw>
                </a:effectLst>
              </a:rPr>
              <a:t>loc</a:t>
            </a:r>
            <a:r>
              <a:rPr lang="en-US" sz="1800" dirty="0" smtClean="0"/>
              <a:t> or </a:t>
            </a:r>
            <a:r>
              <a:rPr lang="en-US" sz="1800" dirty="0" smtClean="0">
                <a:solidFill>
                  <a:schemeClr val="accent1"/>
                </a:solidFill>
                <a:effectLst>
                  <a:outerShdw blurRad="38100" dist="38100" dir="2700000" algn="tl">
                    <a:srgbClr val="000000">
                      <a:alpha val="43137"/>
                    </a:srgbClr>
                  </a:outerShdw>
                </a:effectLst>
              </a:rPr>
              <a:t>location</a:t>
            </a:r>
            <a:r>
              <a:rPr lang="en-US" sz="1800" dirty="0" smtClean="0"/>
              <a:t> or </a:t>
            </a:r>
            <a:r>
              <a:rPr lang="en-US" sz="1800" dirty="0" err="1" smtClean="0">
                <a:solidFill>
                  <a:schemeClr val="accent1"/>
                </a:solidFill>
                <a:effectLst>
                  <a:outerShdw blurRad="38100" dist="38100" dir="2700000" algn="tl">
                    <a:srgbClr val="000000">
                      <a:alpha val="43137"/>
                    </a:srgbClr>
                  </a:outerShdw>
                </a:effectLst>
              </a:rPr>
              <a:t>collectorLocality</a:t>
            </a:r>
            <a:r>
              <a:rPr lang="en-US" sz="1800" dirty="0" smtClean="0"/>
              <a:t> or …</a:t>
            </a:r>
          </a:p>
          <a:p>
            <a:endParaRPr lang="en-US" sz="1800" dirty="0" smtClean="0"/>
          </a:p>
          <a:p>
            <a:endParaRPr lang="en-US" sz="1800" dirty="0"/>
          </a:p>
          <a:p>
            <a:endParaRPr lang="en-US" sz="1050" dirty="0" smtClean="0"/>
          </a:p>
          <a:p>
            <a:r>
              <a:rPr lang="en-US" sz="1800" dirty="0" smtClean="0">
                <a:solidFill>
                  <a:schemeClr val="accent1"/>
                </a:solidFill>
                <a:effectLst>
                  <a:outerShdw blurRad="38100" dist="38100" dir="2700000" algn="tl">
                    <a:srgbClr val="000000">
                      <a:alpha val="43137"/>
                    </a:srgbClr>
                  </a:outerShdw>
                </a:effectLst>
              </a:rPr>
              <a:t>abundance</a:t>
            </a:r>
          </a:p>
          <a:p>
            <a:r>
              <a:rPr lang="en-US" sz="1800" dirty="0" smtClean="0">
                <a:solidFill>
                  <a:schemeClr val="accent1"/>
                </a:solidFill>
                <a:effectLst>
                  <a:outerShdw blurRad="38100" dist="38100" dir="2700000" algn="tl">
                    <a:srgbClr val="000000">
                      <a:alpha val="43137"/>
                    </a:srgbClr>
                  </a:outerShdw>
                </a:effectLst>
              </a:rPr>
              <a:t>county</a:t>
            </a:r>
          </a:p>
          <a:p>
            <a:r>
              <a:rPr lang="en-US" sz="1800" dirty="0" err="1" smtClean="0">
                <a:solidFill>
                  <a:schemeClr val="accent1"/>
                </a:solidFill>
                <a:effectLst>
                  <a:outerShdw blurRad="38100" dist="38100" dir="2700000" algn="tl">
                    <a:srgbClr val="000000">
                      <a:alpha val="43137"/>
                    </a:srgbClr>
                  </a:outerShdw>
                </a:effectLst>
              </a:rPr>
              <a:t>hab</a:t>
            </a:r>
            <a:r>
              <a:rPr lang="en-US" sz="1800" dirty="0" smtClean="0"/>
              <a:t> </a:t>
            </a:r>
            <a:r>
              <a:rPr lang="en-US" sz="1800" dirty="0"/>
              <a:t>or </a:t>
            </a:r>
            <a:r>
              <a:rPr lang="en-US" sz="1800" dirty="0" err="1" smtClean="0">
                <a:solidFill>
                  <a:schemeClr val="accent1"/>
                </a:solidFill>
                <a:effectLst>
                  <a:outerShdw blurRad="38100" dist="38100" dir="2700000" algn="tl">
                    <a:srgbClr val="000000">
                      <a:alpha val="43137"/>
                    </a:srgbClr>
                  </a:outerShdw>
                </a:effectLst>
              </a:rPr>
              <a:t>habitatDescription</a:t>
            </a:r>
            <a:r>
              <a:rPr lang="en-US" sz="1800" dirty="0" smtClean="0">
                <a:solidFill>
                  <a:schemeClr val="accent1"/>
                </a:solidFill>
                <a:effectLst>
                  <a:outerShdw blurRad="38100" dist="38100" dir="2700000" algn="tl">
                    <a:srgbClr val="000000">
                      <a:alpha val="43137"/>
                    </a:srgbClr>
                  </a:outerShdw>
                </a:effectLst>
              </a:rPr>
              <a:t> </a:t>
            </a:r>
            <a:r>
              <a:rPr lang="en-US" sz="1800" dirty="0" smtClean="0"/>
              <a:t>or …  </a:t>
            </a:r>
            <a:endParaRPr lang="en-US" sz="1800" dirty="0"/>
          </a:p>
        </p:txBody>
      </p:sp>
      <p:sp>
        <p:nvSpPr>
          <p:cNvPr id="15" name="Text Placeholder 4"/>
          <p:cNvSpPr>
            <a:spLocks noGrp="1"/>
          </p:cNvSpPr>
          <p:nvPr>
            <p:ph type="body" idx="1"/>
          </p:nvPr>
        </p:nvSpPr>
        <p:spPr>
          <a:xfrm>
            <a:off x="6096000" y="1806310"/>
            <a:ext cx="2514600" cy="659352"/>
          </a:xfrm>
        </p:spPr>
        <p:txBody>
          <a:bodyPr/>
          <a:lstStyle/>
          <a:p>
            <a:pPr algn="ctr"/>
            <a:r>
              <a:rPr lang="en-US" dirty="0" smtClean="0"/>
              <a:t>darwin core</a:t>
            </a:r>
            <a:endParaRPr lang="en-US" dirty="0"/>
          </a:p>
        </p:txBody>
      </p:sp>
      <p:sp>
        <p:nvSpPr>
          <p:cNvPr id="16" name="Content Placeholder 5"/>
          <p:cNvSpPr>
            <a:spLocks noGrp="1"/>
          </p:cNvSpPr>
          <p:nvPr>
            <p:ph sz="quarter" idx="2"/>
          </p:nvPr>
        </p:nvSpPr>
        <p:spPr>
          <a:xfrm>
            <a:off x="6019800" y="2644510"/>
            <a:ext cx="3048000" cy="4150520"/>
          </a:xfrm>
        </p:spPr>
        <p:txBody>
          <a:bodyPr>
            <a:normAutofit/>
          </a:bodyPr>
          <a:lstStyle/>
          <a:p>
            <a:r>
              <a:rPr lang="en-US" sz="1800" dirty="0" smtClean="0"/>
              <a:t>verbatimLatitude</a:t>
            </a:r>
            <a:endParaRPr lang="en-US" sz="1800" dirty="0"/>
          </a:p>
          <a:p>
            <a:r>
              <a:rPr lang="en-US" sz="1800" dirty="0"/>
              <a:t>verbatimLongitude</a:t>
            </a:r>
          </a:p>
          <a:p>
            <a:r>
              <a:rPr lang="en-US" sz="1800" dirty="0" smtClean="0"/>
              <a:t>verbatimSRS</a:t>
            </a:r>
            <a:endParaRPr lang="en-US" sz="1800" dirty="0"/>
          </a:p>
          <a:p>
            <a:r>
              <a:rPr lang="en-US" sz="1800" dirty="0" smtClean="0"/>
              <a:t>verbatimLocality</a:t>
            </a:r>
          </a:p>
          <a:p>
            <a:endParaRPr lang="en-US" sz="1800" dirty="0"/>
          </a:p>
          <a:p>
            <a:r>
              <a:rPr lang="en-US" sz="1800" dirty="0" smtClean="0"/>
              <a:t>locality</a:t>
            </a:r>
          </a:p>
          <a:p>
            <a:endParaRPr lang="en-US" sz="1800" dirty="0"/>
          </a:p>
          <a:p>
            <a:endParaRPr lang="en-US" sz="900" dirty="0" smtClean="0"/>
          </a:p>
          <a:p>
            <a:r>
              <a:rPr lang="en-US" sz="1800" dirty="0" smtClean="0">
                <a:solidFill>
                  <a:schemeClr val="tx1">
                    <a:lumMod val="50000"/>
                    <a:lumOff val="50000"/>
                  </a:schemeClr>
                </a:solidFill>
              </a:rPr>
              <a:t>(abundanceAsPercent)</a:t>
            </a:r>
          </a:p>
          <a:p>
            <a:r>
              <a:rPr lang="en-US" sz="1800" dirty="0" smtClean="0"/>
              <a:t>county</a:t>
            </a:r>
          </a:p>
          <a:p>
            <a:r>
              <a:rPr lang="en-US" sz="1800" dirty="0" smtClean="0"/>
              <a:t>habitat</a:t>
            </a:r>
            <a:endParaRPr lang="en-US" sz="1800" dirty="0"/>
          </a:p>
        </p:txBody>
      </p:sp>
      <p:sp>
        <p:nvSpPr>
          <p:cNvPr id="18" name="Down Arrow 17"/>
          <p:cNvSpPr/>
          <p:nvPr/>
        </p:nvSpPr>
        <p:spPr>
          <a:xfrm rot="14969854">
            <a:off x="163034" y="3219895"/>
            <a:ext cx="542193" cy="8869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smtClean="0"/>
              <a:t>Note</a:t>
            </a:r>
            <a:endParaRPr lang="en-US" dirty="0"/>
          </a:p>
        </p:txBody>
      </p:sp>
      <p:pic>
        <p:nvPicPr>
          <p:cNvPr id="19" name="Picture 6" descr="C:\Users\dpaul\Desktop\label551005mbNoLatLon.gif"/>
          <p:cNvPicPr>
            <a:picLocks noChangeAspect="1" noChangeArrowheads="1"/>
          </p:cNvPicPr>
          <p:nvPr/>
        </p:nvPicPr>
        <p:blipFill rotWithShape="1">
          <a:blip r:embed="rId3"/>
          <a:srcRect/>
          <a:stretch/>
        </p:blipFill>
        <p:spPr bwMode="auto">
          <a:xfrm>
            <a:off x="152400" y="587110"/>
            <a:ext cx="8776648" cy="112021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6" descr="C:\Users\dpaul\Desktop\label551005mbNoLatLon.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025" b="26600"/>
          <a:stretch/>
        </p:blipFill>
        <p:spPr bwMode="auto">
          <a:xfrm>
            <a:off x="242248" y="739510"/>
            <a:ext cx="8596952" cy="1005840"/>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7198" y="-76616"/>
            <a:ext cx="1526592" cy="523220"/>
          </a:xfrm>
          <a:prstGeom prst="rect">
            <a:avLst/>
          </a:prstGeom>
          <a:noFill/>
        </p:spPr>
        <p:txBody>
          <a:bodyPr wrap="square" rtlCol="0">
            <a:spAutoFit/>
          </a:bodyPr>
          <a:lstStyle/>
          <a:p>
            <a:r>
              <a:rPr lang="en-US" sz="2800" dirty="0" smtClean="0">
                <a:solidFill>
                  <a:srgbClr val="FF0000"/>
                </a:solidFill>
                <a:effectLst>
                  <a:outerShdw blurRad="38100" dist="38100" dir="2700000" algn="tl">
                    <a:srgbClr val="000000">
                      <a:alpha val="43137"/>
                    </a:srgbClr>
                  </a:outerShdw>
                </a:effectLst>
              </a:rPr>
              <a:t>mapping</a:t>
            </a:r>
            <a:endParaRPr lang="en-US"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3815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&amp; Export</a:t>
            </a:r>
            <a:endParaRPr lang="en-US" dirty="0"/>
          </a:p>
        </p:txBody>
      </p:sp>
      <p:sp>
        <p:nvSpPr>
          <p:cNvPr id="3" name="Content Placeholder 2"/>
          <p:cNvSpPr>
            <a:spLocks noGrp="1"/>
          </p:cNvSpPr>
          <p:nvPr>
            <p:ph idx="1"/>
          </p:nvPr>
        </p:nvSpPr>
        <p:spPr>
          <a:xfrm>
            <a:off x="457200" y="2803161"/>
            <a:ext cx="8229600" cy="3475418"/>
          </a:xfrm>
        </p:spPr>
        <p:txBody>
          <a:bodyPr>
            <a:normAutofit fontScale="77500" lnSpcReduction="20000"/>
          </a:bodyPr>
          <a:lstStyle/>
          <a:p>
            <a:pPr marL="0" indent="0">
              <a:buNone/>
            </a:pPr>
            <a:endParaRPr lang="en-US" dirty="0" smtClean="0"/>
          </a:p>
          <a:p>
            <a:pPr>
              <a:buNone/>
            </a:pPr>
            <a:endParaRPr lang="en-US" dirty="0" smtClean="0"/>
          </a:p>
          <a:p>
            <a:pPr>
              <a:buNone/>
            </a:pPr>
            <a:r>
              <a:rPr lang="en-US" dirty="0" smtClean="0"/>
              <a:t>Data Export Example.</a:t>
            </a:r>
          </a:p>
          <a:p>
            <a:r>
              <a:rPr lang="en-US" dirty="0" smtClean="0"/>
              <a:t>How do you get your data out of your                                   database?</a:t>
            </a:r>
          </a:p>
          <a:p>
            <a:pPr lvl="1"/>
            <a:r>
              <a:rPr lang="en-US" dirty="0" smtClean="0"/>
              <a:t>Schema Mapper tool</a:t>
            </a:r>
          </a:p>
          <a:p>
            <a:pPr lvl="1"/>
            <a:r>
              <a:rPr lang="en-US" dirty="0" smtClean="0"/>
              <a:t>Data Exporter tool &gt; creates a temporary table in your database</a:t>
            </a:r>
          </a:p>
          <a:p>
            <a:pPr lvl="1"/>
            <a:r>
              <a:rPr lang="en-US" dirty="0" smtClean="0"/>
              <a:t>Data Exporter &gt; tab-delimited text file for import into IPT</a:t>
            </a:r>
          </a:p>
          <a:p>
            <a:pPr lvl="1"/>
            <a:r>
              <a:rPr lang="en-US" dirty="0" smtClean="0"/>
              <a:t>Install IPT, Register at GBIF using the IPT</a:t>
            </a:r>
          </a:p>
          <a:p>
            <a:pPr lvl="1"/>
            <a:r>
              <a:rPr lang="en-US" dirty="0" smtClean="0"/>
              <a:t>Use the text file with the IPT for upload to GBIF, some mapping may be required</a:t>
            </a:r>
          </a:p>
          <a:p>
            <a:pPr lvl="1"/>
            <a:r>
              <a:rPr lang="en-US" dirty="0" smtClean="0"/>
              <a:t>Publish your data</a:t>
            </a:r>
          </a:p>
          <a:p>
            <a:r>
              <a:rPr lang="en-US" dirty="0" smtClean="0"/>
              <a:t>Extensions for more data types: e.g. Audubon Core for Media files</a:t>
            </a:r>
          </a:p>
        </p:txBody>
      </p:sp>
      <p:pic>
        <p:nvPicPr>
          <p:cNvPr id="4" name="Picture 4" descr="http://www.dataone.org/sites/default/files/images/tool-logos/specifyLogo.png"/>
          <p:cNvPicPr>
            <a:picLocks noChangeAspect="1" noChangeArrowheads="1"/>
          </p:cNvPicPr>
          <p:nvPr/>
        </p:nvPicPr>
        <p:blipFill>
          <a:blip r:embed="rId3" cstate="print"/>
          <a:srcRect/>
          <a:stretch>
            <a:fillRect/>
          </a:stretch>
        </p:blipFill>
        <p:spPr bwMode="auto">
          <a:xfrm>
            <a:off x="4401939" y="3307418"/>
            <a:ext cx="1905000" cy="781051"/>
          </a:xfrm>
          <a:prstGeom prst="rect">
            <a:avLst/>
          </a:prstGeom>
          <a:noFill/>
        </p:spPr>
      </p:pic>
      <p:sp>
        <p:nvSpPr>
          <p:cNvPr id="5" name="TextBox 4"/>
          <p:cNvSpPr txBox="1"/>
          <p:nvPr/>
        </p:nvSpPr>
        <p:spPr>
          <a:xfrm>
            <a:off x="1228702" y="1286436"/>
            <a:ext cx="2084294" cy="1261884"/>
          </a:xfrm>
          <a:prstGeom prst="rect">
            <a:avLst/>
          </a:prstGeom>
          <a:noFill/>
        </p:spPr>
        <p:txBody>
          <a:bodyPr wrap="square" rtlCol="0">
            <a:spAutoFit/>
          </a:bodyPr>
          <a:lstStyle/>
          <a:p>
            <a:r>
              <a:rPr lang="en-US" b="1" smtClean="0"/>
              <a:t>Herbarium A</a:t>
            </a:r>
          </a:p>
          <a:p>
            <a:r>
              <a:rPr lang="en-US" smtClean="0"/>
              <a:t>barcode</a:t>
            </a:r>
          </a:p>
          <a:p>
            <a:r>
              <a:rPr lang="en-US" smtClean="0"/>
              <a:t>collectorNumber</a:t>
            </a:r>
          </a:p>
          <a:p>
            <a:r>
              <a:rPr lang="en-US" smtClean="0"/>
              <a:t>collector</a:t>
            </a:r>
            <a:endParaRPr lang="en-US"/>
          </a:p>
        </p:txBody>
      </p:sp>
      <p:sp>
        <p:nvSpPr>
          <p:cNvPr id="6" name="TextBox 5"/>
          <p:cNvSpPr txBox="1"/>
          <p:nvPr/>
        </p:nvSpPr>
        <p:spPr>
          <a:xfrm>
            <a:off x="3519450" y="1286436"/>
            <a:ext cx="2039202" cy="1261884"/>
          </a:xfrm>
          <a:prstGeom prst="rect">
            <a:avLst/>
          </a:prstGeom>
          <a:noFill/>
        </p:spPr>
        <p:txBody>
          <a:bodyPr wrap="square" rtlCol="0">
            <a:spAutoFit/>
          </a:bodyPr>
          <a:lstStyle/>
          <a:p>
            <a:r>
              <a:rPr lang="en-US" b="1" smtClean="0"/>
              <a:t>Herbarium B</a:t>
            </a:r>
          </a:p>
          <a:p>
            <a:r>
              <a:rPr lang="en-US" smtClean="0"/>
              <a:t>accessionNumber</a:t>
            </a:r>
          </a:p>
          <a:p>
            <a:r>
              <a:rPr lang="en-US" smtClean="0"/>
              <a:t>collectorNum</a:t>
            </a:r>
          </a:p>
          <a:p>
            <a:r>
              <a:rPr lang="en-US" smtClean="0"/>
              <a:t>collectedBy</a:t>
            </a:r>
          </a:p>
        </p:txBody>
      </p:sp>
      <p:sp>
        <p:nvSpPr>
          <p:cNvPr id="7" name="TextBox 6"/>
          <p:cNvSpPr txBox="1"/>
          <p:nvPr/>
        </p:nvSpPr>
        <p:spPr>
          <a:xfrm>
            <a:off x="5805453" y="1286436"/>
            <a:ext cx="2012308" cy="1261884"/>
          </a:xfrm>
          <a:prstGeom prst="rect">
            <a:avLst/>
          </a:prstGeom>
          <a:noFill/>
        </p:spPr>
        <p:txBody>
          <a:bodyPr wrap="square" rtlCol="0">
            <a:spAutoFit/>
          </a:bodyPr>
          <a:lstStyle/>
          <a:p>
            <a:r>
              <a:rPr lang="en-US" b="1" smtClean="0"/>
              <a:t>Darwin Core</a:t>
            </a:r>
          </a:p>
          <a:p>
            <a:r>
              <a:rPr lang="en-US" smtClean="0"/>
              <a:t>catalogNumber</a:t>
            </a:r>
          </a:p>
          <a:p>
            <a:r>
              <a:rPr lang="en-US" smtClean="0"/>
              <a:t>recordNumber</a:t>
            </a:r>
          </a:p>
          <a:p>
            <a:r>
              <a:rPr lang="en-US" smtClean="0"/>
              <a:t>recordedBy</a:t>
            </a:r>
          </a:p>
        </p:txBody>
      </p:sp>
      <p:sp>
        <p:nvSpPr>
          <p:cNvPr id="8" name="Content Placeholder 2"/>
          <p:cNvSpPr txBox="1">
            <a:spLocks/>
          </p:cNvSpPr>
          <p:nvPr/>
        </p:nvSpPr>
        <p:spPr>
          <a:xfrm>
            <a:off x="467019" y="2378463"/>
            <a:ext cx="8229600" cy="692282"/>
          </a:xfrm>
          <a:prstGeom prst="rect">
            <a:avLst/>
          </a:prstGeom>
        </p:spPr>
        <p:txBody>
          <a:bodyPr vert="horz" lIns="91431" tIns="45715" rIns="91431" bIns="45715">
            <a:normAutofit fontScale="85000" lnSpcReduction="20000"/>
          </a:bodyPr>
          <a:lstStyle>
            <a:lvl1pPr marL="274292" indent="-274292" algn="l" rtl="0" eaLnBrk="1" latinLnBrk="0" hangingPunct="1">
              <a:spcBef>
                <a:spcPct val="20000"/>
              </a:spcBef>
              <a:buClr>
                <a:schemeClr val="accent3"/>
              </a:buClr>
              <a:buSzPct val="95000"/>
              <a:buFont typeface="Wingdings 2"/>
              <a:buChar char=""/>
              <a:defRPr kumimoji="0" sz="2400" kern="1200">
                <a:solidFill>
                  <a:schemeClr val="tx1"/>
                </a:solidFill>
                <a:latin typeface="+mj-lt"/>
                <a:ea typeface="+mn-ea"/>
                <a:cs typeface="+mn-cs"/>
              </a:defRPr>
            </a:lvl1pPr>
            <a:lvl2pPr marL="640016" indent="-246864"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309" indent="-246864" algn="l" rtl="0" eaLnBrk="1" latinLnBrk="0" hangingPunct="1">
              <a:spcBef>
                <a:spcPct val="20000"/>
              </a:spcBef>
              <a:buClr>
                <a:schemeClr val="accent2"/>
              </a:buClr>
              <a:buSzPct val="70000"/>
              <a:buFont typeface="Wingdings 2"/>
              <a:buChar char=""/>
              <a:defRPr kumimoji="0" sz="2400" kern="1200">
                <a:solidFill>
                  <a:schemeClr val="tx1"/>
                </a:solidFill>
                <a:latin typeface="+mj-lt"/>
                <a:ea typeface="+mn-ea"/>
                <a:cs typeface="+mn-cs"/>
              </a:defRPr>
            </a:lvl3pPr>
            <a:lvl4pPr marL="1188602" indent="-210291" algn="l" rtl="0" eaLnBrk="1" latinLnBrk="0" hangingPunct="1">
              <a:spcBef>
                <a:spcPct val="20000"/>
              </a:spcBef>
              <a:buClr>
                <a:schemeClr val="accent3"/>
              </a:buClr>
              <a:buSzPct val="65000"/>
              <a:buFont typeface="Wingdings 2"/>
              <a:buChar char=""/>
              <a:defRPr kumimoji="0" sz="2400" kern="1200">
                <a:solidFill>
                  <a:schemeClr val="tx1"/>
                </a:solidFill>
                <a:latin typeface="+mj-lt"/>
                <a:ea typeface="+mn-ea"/>
                <a:cs typeface="+mn-cs"/>
              </a:defRPr>
            </a:lvl4pPr>
            <a:lvl5pPr marL="1462894" indent="-210291" algn="l" rtl="0" eaLnBrk="1" latinLnBrk="0" hangingPunct="1">
              <a:spcBef>
                <a:spcPct val="20000"/>
              </a:spcBef>
              <a:buClr>
                <a:schemeClr val="accent4"/>
              </a:buClr>
              <a:buSzPct val="65000"/>
              <a:buFont typeface="Wingdings 2"/>
              <a:buChar char=""/>
              <a:defRPr kumimoji="0" sz="2400" kern="1200">
                <a:solidFill>
                  <a:schemeClr val="tx1"/>
                </a:solidFill>
                <a:latin typeface="+mj-lt"/>
                <a:ea typeface="+mn-ea"/>
                <a:cs typeface="+mn-cs"/>
              </a:defRPr>
            </a:lvl5pPr>
            <a:lvl6pPr marL="1737187" indent="-210291" algn="l" rtl="0" eaLnBrk="1" latinLnBrk="0" hangingPunct="1">
              <a:spcBef>
                <a:spcPct val="20000"/>
              </a:spcBef>
              <a:buClr>
                <a:schemeClr val="accent5"/>
              </a:buClr>
              <a:buSzPct val="80000"/>
              <a:buFont typeface="Wingdings 2"/>
              <a:buChar char=""/>
              <a:defRPr kumimoji="0" sz="1900" kern="1200">
                <a:solidFill>
                  <a:schemeClr val="tx1"/>
                </a:solidFill>
                <a:latin typeface="+mn-lt"/>
                <a:ea typeface="+mn-ea"/>
                <a:cs typeface="+mn-cs"/>
              </a:defRPr>
            </a:lvl6pPr>
            <a:lvl7pPr marL="1920049" indent="-18286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42" indent="-18286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34" indent="-182862"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a:lstStyle>
          <a:p>
            <a:pPr defTabSz="914400">
              <a:buFont typeface="Wingdings 2"/>
              <a:buNone/>
            </a:pPr>
            <a:endParaRPr lang="en-US" dirty="0" smtClean="0"/>
          </a:p>
          <a:p>
            <a:pPr defTabSz="914400"/>
            <a:r>
              <a:rPr lang="en-US" dirty="0" smtClean="0"/>
              <a:t>All mapped up and ready to go – now what?</a:t>
            </a:r>
          </a:p>
        </p:txBody>
      </p:sp>
    </p:spTree>
    <p:extLst>
      <p:ext uri="{BB962C8B-B14F-4D97-AF65-F5344CB8AC3E}">
        <p14:creationId xmlns:p14="http://schemas.microsoft.com/office/powerpoint/2010/main" val="140015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Data Export</a:t>
            </a:r>
            <a:endParaRPr lang="en-US" dirty="0" smtClean="0"/>
          </a:p>
        </p:txBody>
      </p:sp>
      <p:sp>
        <p:nvSpPr>
          <p:cNvPr id="3" name="Content Placeholder 2"/>
          <p:cNvSpPr>
            <a:spLocks noGrp="1"/>
          </p:cNvSpPr>
          <p:nvPr>
            <p:ph idx="1"/>
          </p:nvPr>
        </p:nvSpPr>
        <p:spPr/>
        <p:txBody>
          <a:bodyPr>
            <a:normAutofit fontScale="92500" lnSpcReduction="10000"/>
          </a:bodyPr>
          <a:lstStyle/>
          <a:p>
            <a:r>
              <a:rPr lang="en-US" smtClean="0"/>
              <a:t>General users download occurrence data from search page as Darwin Core CSV files or raw Symbiota </a:t>
            </a:r>
          </a:p>
          <a:p>
            <a:r>
              <a:rPr lang="en-US" smtClean="0"/>
              <a:t>Data managers</a:t>
            </a:r>
          </a:p>
          <a:p>
            <a:pPr lvl="1"/>
            <a:r>
              <a:rPr lang="en-US" smtClean="0"/>
              <a:t>create backup file as a compressed set of Symbiota CSV files (occurrences, determination history, and image links)</a:t>
            </a:r>
          </a:p>
          <a:p>
            <a:r>
              <a:rPr lang="en-US" smtClean="0"/>
              <a:t>IPT instances are set up for the portals on the Symbiota servers (Lichens, Bryophytes, SCAN, MycoPortal, SCNet).</a:t>
            </a:r>
          </a:p>
          <a:p>
            <a:pPr lvl="1"/>
            <a:r>
              <a:rPr lang="en-US" smtClean="0"/>
              <a:t>each collection can choose to send data to GBIF themselves or</a:t>
            </a:r>
          </a:p>
          <a:p>
            <a:pPr lvl="1"/>
            <a:r>
              <a:rPr lang="en-US" smtClean="0"/>
              <a:t>via the portal.</a:t>
            </a:r>
          </a:p>
          <a:p>
            <a:r>
              <a:rPr lang="en-US" smtClean="0"/>
              <a:t>Future: Symbiota </a:t>
            </a:r>
          </a:p>
          <a:p>
            <a:pPr lvl="1"/>
            <a:r>
              <a:rPr lang="en-US" smtClean="0"/>
              <a:t>automated packaging of data as Darwin Core archive files. </a:t>
            </a:r>
          </a:p>
          <a:p>
            <a:pPr lvl="1"/>
            <a:r>
              <a:rPr lang="en-US" smtClean="0"/>
              <a:t>Control panel, collection managers refresh the DwC archive whenever they wish. </a:t>
            </a:r>
          </a:p>
          <a:p>
            <a:pPr lvl="1"/>
            <a:r>
              <a:rPr lang="en-US" smtClean="0"/>
              <a:t>the ability to turn on or off publishing.  </a:t>
            </a:r>
            <a:endParaRPr lang="en-US" dirty="0"/>
          </a:p>
        </p:txBody>
      </p:sp>
      <p:pic>
        <p:nvPicPr>
          <p:cNvPr id="48130" name="Picture 2" descr="Site Logo"/>
          <p:cNvPicPr>
            <a:picLocks noChangeAspect="1" noChangeArrowheads="1"/>
          </p:cNvPicPr>
          <p:nvPr/>
        </p:nvPicPr>
        <p:blipFill rotWithShape="1">
          <a:blip r:embed="rId3" cstate="print"/>
          <a:srcRect l="-2" r="51360"/>
          <a:stretch/>
        </p:blipFill>
        <p:spPr bwMode="auto">
          <a:xfrm>
            <a:off x="5276626" y="439288"/>
            <a:ext cx="3474720" cy="714375"/>
          </a:xfrm>
          <a:prstGeom prst="rect">
            <a:avLst/>
          </a:prstGeom>
          <a:noFill/>
        </p:spPr>
      </p:pic>
    </p:spTree>
    <p:extLst>
      <p:ext uri="{BB962C8B-B14F-4D97-AF65-F5344CB8AC3E}">
        <p14:creationId xmlns:p14="http://schemas.microsoft.com/office/powerpoint/2010/main" val="19338070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Export</a:t>
            </a:r>
            <a:endParaRPr lang="en-US" dirty="0" smtClean="0"/>
          </a:p>
        </p:txBody>
      </p:sp>
      <p:sp>
        <p:nvSpPr>
          <p:cNvPr id="3" name="Content Placeholder 2"/>
          <p:cNvSpPr>
            <a:spLocks noGrp="1"/>
          </p:cNvSpPr>
          <p:nvPr>
            <p:ph idx="1"/>
          </p:nvPr>
        </p:nvSpPr>
        <p:spPr/>
        <p:txBody>
          <a:bodyPr>
            <a:normAutofit/>
          </a:bodyPr>
          <a:lstStyle/>
          <a:p>
            <a:r>
              <a:rPr lang="en-US" dirty="0" smtClean="0"/>
              <a:t>Each NHM client </a:t>
            </a:r>
          </a:p>
          <a:p>
            <a:pPr lvl="1"/>
            <a:r>
              <a:rPr lang="en-US" dirty="0" smtClean="0"/>
              <a:t>initial mapping process with </a:t>
            </a:r>
            <a:r>
              <a:rPr lang="en-US" dirty="0" err="1" smtClean="0"/>
              <a:t>EMu</a:t>
            </a:r>
            <a:r>
              <a:rPr lang="en-US" dirty="0" smtClean="0"/>
              <a:t> staff </a:t>
            </a:r>
          </a:p>
          <a:p>
            <a:pPr lvl="1"/>
            <a:r>
              <a:rPr lang="en-US" dirty="0" smtClean="0"/>
              <a:t>mapping to DwC 1.2 (aka v2)</a:t>
            </a:r>
          </a:p>
          <a:p>
            <a:r>
              <a:rPr lang="en-US" dirty="0" smtClean="0"/>
              <a:t>use Automated Export to create desired file</a:t>
            </a:r>
          </a:p>
          <a:p>
            <a:pPr lvl="1"/>
            <a:r>
              <a:rPr lang="en-US" dirty="0" smtClean="0"/>
              <a:t>CSV</a:t>
            </a:r>
          </a:p>
          <a:p>
            <a:pPr lvl="1"/>
            <a:r>
              <a:rPr lang="en-US" dirty="0" smtClean="0"/>
              <a:t>text</a:t>
            </a:r>
          </a:p>
          <a:p>
            <a:pPr lvl="1"/>
            <a:r>
              <a:rPr lang="en-US" dirty="0" smtClean="0"/>
              <a:t>Crystal Report</a:t>
            </a:r>
          </a:p>
          <a:p>
            <a:r>
              <a:rPr lang="en-US" dirty="0" smtClean="0"/>
              <a:t>use DwC CSV file with IPT to create DwC-A file</a:t>
            </a:r>
          </a:p>
          <a:p>
            <a:r>
              <a:rPr lang="en-US" dirty="0" smtClean="0"/>
              <a:t>DwC-A file is shared with GBIF</a:t>
            </a:r>
          </a:p>
          <a:p>
            <a:r>
              <a:rPr lang="en-US" dirty="0" smtClean="0"/>
              <a:t>GBIF – harvests periodically</a:t>
            </a:r>
          </a:p>
        </p:txBody>
      </p:sp>
      <p:pic>
        <p:nvPicPr>
          <p:cNvPr id="4" name="Picture 6" descr="EMu-KE Software"/>
          <p:cNvPicPr>
            <a:picLocks noChangeAspect="1" noChangeArrowheads="1"/>
          </p:cNvPicPr>
          <p:nvPr/>
        </p:nvPicPr>
        <p:blipFill>
          <a:blip r:embed="rId3" cstate="print"/>
          <a:srcRect/>
          <a:stretch>
            <a:fillRect/>
          </a:stretch>
        </p:blipFill>
        <p:spPr bwMode="auto">
          <a:xfrm>
            <a:off x="6165476" y="528921"/>
            <a:ext cx="2514600" cy="1249860"/>
          </a:xfrm>
          <a:prstGeom prst="rect">
            <a:avLst/>
          </a:prstGeom>
          <a:noFill/>
        </p:spPr>
      </p:pic>
    </p:spTree>
    <p:extLst>
      <p:ext uri="{BB962C8B-B14F-4D97-AF65-F5344CB8AC3E}">
        <p14:creationId xmlns:p14="http://schemas.microsoft.com/office/powerpoint/2010/main" val="22893602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Pathway to sharing?</a:t>
            </a:r>
            <a:endParaRPr lang="en-US" dirty="0"/>
          </a:p>
        </p:txBody>
      </p:sp>
      <p:sp>
        <p:nvSpPr>
          <p:cNvPr id="3" name="Content Placeholder 2"/>
          <p:cNvSpPr>
            <a:spLocks noGrp="1"/>
          </p:cNvSpPr>
          <p:nvPr>
            <p:ph idx="1"/>
          </p:nvPr>
        </p:nvSpPr>
        <p:spPr/>
        <p:txBody>
          <a:bodyPr/>
          <a:lstStyle/>
          <a:p>
            <a:r>
              <a:rPr lang="en-US" dirty="0" smtClean="0">
                <a:solidFill>
                  <a:schemeClr val="accent1"/>
                </a:solidFill>
                <a:effectLst>
                  <a:outerShdw blurRad="38100" dist="38100" dir="2700000" algn="tl">
                    <a:srgbClr val="000000">
                      <a:alpha val="43137"/>
                    </a:srgbClr>
                  </a:outerShdw>
                </a:effectLst>
              </a:rPr>
              <a:t>Discoverability</a:t>
            </a:r>
            <a:r>
              <a:rPr lang="en-US" dirty="0" smtClean="0"/>
              <a:t> </a:t>
            </a:r>
          </a:p>
          <a:p>
            <a:pPr lvl="1"/>
            <a:r>
              <a:rPr lang="en-US" dirty="0" smtClean="0">
                <a:solidFill>
                  <a:srgbClr val="FF0000"/>
                </a:solidFill>
                <a:effectLst>
                  <a:outerShdw blurRad="38100" dist="38100" dir="2700000" algn="tl">
                    <a:srgbClr val="000000">
                      <a:alpha val="43137"/>
                    </a:srgbClr>
                  </a:outerShdw>
                </a:effectLst>
              </a:rPr>
              <a:t>Identifiers</a:t>
            </a:r>
            <a:r>
              <a:rPr lang="en-US" dirty="0" smtClean="0"/>
              <a:t> </a:t>
            </a:r>
            <a:r>
              <a:rPr lang="en-US" dirty="0"/>
              <a:t>are key</a:t>
            </a:r>
          </a:p>
          <a:p>
            <a:pPr lvl="1"/>
            <a:r>
              <a:rPr lang="en-US" dirty="0">
                <a:solidFill>
                  <a:srgbClr val="FF0000"/>
                </a:solidFill>
                <a:effectLst>
                  <a:outerShdw blurRad="38100" dist="38100" dir="2700000" algn="tl">
                    <a:srgbClr val="000000">
                      <a:alpha val="43137"/>
                    </a:srgbClr>
                  </a:outerShdw>
                </a:effectLst>
              </a:rPr>
              <a:t>Metadata</a:t>
            </a:r>
            <a:r>
              <a:rPr lang="en-US" dirty="0"/>
              <a:t> is </a:t>
            </a:r>
            <a:r>
              <a:rPr lang="en-US" dirty="0" smtClean="0"/>
              <a:t>key</a:t>
            </a:r>
          </a:p>
          <a:p>
            <a:pPr lvl="1"/>
            <a:r>
              <a:rPr lang="en-US" dirty="0"/>
              <a:t>for use / re-use / </a:t>
            </a:r>
            <a:r>
              <a:rPr lang="en-US" dirty="0" smtClean="0"/>
              <a:t>re-purpose</a:t>
            </a:r>
            <a:endParaRPr lang="en-US" dirty="0"/>
          </a:p>
          <a:p>
            <a:endParaRPr lang="en-US" dirty="0"/>
          </a:p>
          <a:p>
            <a:r>
              <a:rPr lang="en-US" dirty="0" smtClean="0"/>
              <a:t>Data in more than one place</a:t>
            </a:r>
          </a:p>
          <a:p>
            <a:pPr lvl="1"/>
            <a:r>
              <a:rPr lang="en-US" dirty="0" smtClean="0"/>
              <a:t>+ Aids discoverability</a:t>
            </a:r>
          </a:p>
          <a:p>
            <a:pPr lvl="1"/>
            <a:r>
              <a:rPr lang="en-US" dirty="0" smtClean="0"/>
              <a:t>- Can be a issue to track</a:t>
            </a:r>
          </a:p>
          <a:p>
            <a:pPr lvl="2"/>
            <a:r>
              <a:rPr lang="en-US" dirty="0" smtClean="0"/>
              <a:t>Identifiers help</a:t>
            </a:r>
          </a:p>
          <a:p>
            <a:r>
              <a:rPr lang="en-US" dirty="0" smtClean="0"/>
              <a:t>Dataset identifiers too</a:t>
            </a:r>
          </a:p>
        </p:txBody>
      </p:sp>
    </p:spTree>
    <p:extLst>
      <p:ext uri="{BB962C8B-B14F-4D97-AF65-F5344CB8AC3E}">
        <p14:creationId xmlns:p14="http://schemas.microsoft.com/office/powerpoint/2010/main" val="42457616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More Ways to Share Data</a:t>
            </a:r>
            <a:endParaRPr lang="en-US" dirty="0"/>
          </a:p>
        </p:txBody>
      </p:sp>
      <p:sp>
        <p:nvSpPr>
          <p:cNvPr id="3" name="Content Placeholder 2"/>
          <p:cNvSpPr>
            <a:spLocks noGrp="1"/>
          </p:cNvSpPr>
          <p:nvPr>
            <p:ph idx="1"/>
          </p:nvPr>
        </p:nvSpPr>
        <p:spPr/>
        <p:txBody>
          <a:bodyPr>
            <a:normAutofit lnSpcReduction="10000"/>
          </a:bodyPr>
          <a:lstStyle/>
          <a:p>
            <a:r>
              <a:rPr lang="en-US" smtClean="0"/>
              <a:t>Thematic Collection Networks (TCNs)</a:t>
            </a:r>
          </a:p>
          <a:p>
            <a:pPr lvl="1"/>
            <a:r>
              <a:rPr lang="en-US" smtClean="0"/>
              <a:t>have data ready to share?</a:t>
            </a:r>
          </a:p>
          <a:p>
            <a:pPr lvl="1"/>
            <a:r>
              <a:rPr lang="en-US" smtClean="0"/>
              <a:t>fits a current TCN theme?</a:t>
            </a:r>
          </a:p>
          <a:p>
            <a:r>
              <a:rPr lang="en-US" smtClean="0"/>
              <a:t>Partners to Existing Networks (PENs)</a:t>
            </a:r>
          </a:p>
          <a:p>
            <a:pPr lvl="1"/>
            <a:r>
              <a:rPr lang="en-US" smtClean="0"/>
              <a:t>join the effort</a:t>
            </a:r>
          </a:p>
          <a:p>
            <a:r>
              <a:rPr lang="en-US" smtClean="0"/>
              <a:t>Through an existing portal or repository</a:t>
            </a:r>
          </a:p>
          <a:p>
            <a:pPr lvl="1"/>
            <a:r>
              <a:rPr lang="en-US" smtClean="0"/>
              <a:t>Symbiota</a:t>
            </a:r>
          </a:p>
          <a:p>
            <a:pPr lvl="2"/>
            <a:r>
              <a:rPr lang="en-US" smtClean="0"/>
              <a:t>Many portals to choose from</a:t>
            </a:r>
          </a:p>
          <a:p>
            <a:pPr lvl="1"/>
            <a:r>
              <a:rPr lang="en-US" smtClean="0"/>
              <a:t>VertNet</a:t>
            </a:r>
          </a:p>
          <a:p>
            <a:pPr lvl="1"/>
            <a:r>
              <a:rPr lang="en-US" smtClean="0"/>
              <a:t>Morphbank</a:t>
            </a:r>
          </a:p>
          <a:p>
            <a:pPr lvl="1"/>
            <a:r>
              <a:rPr lang="en-US" smtClean="0"/>
              <a:t>GBIF</a:t>
            </a:r>
          </a:p>
          <a:p>
            <a:r>
              <a:rPr lang="en-US" smtClean="0"/>
              <a:t>Help is everywhere!</a:t>
            </a:r>
            <a:endParaRPr lang="en-US" dirty="0" smtClean="0"/>
          </a:p>
        </p:txBody>
      </p:sp>
    </p:spTree>
    <p:extLst>
      <p:ext uri="{BB962C8B-B14F-4D97-AF65-F5344CB8AC3E}">
        <p14:creationId xmlns:p14="http://schemas.microsoft.com/office/powerpoint/2010/main" val="22231903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8" name="Picture 4" descr="http://deadwildroses.files.wordpress.com/2011/10/siwoti.png?w=4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609600"/>
            <a:ext cx="5133109" cy="56464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529628" y="6488668"/>
            <a:ext cx="4360617" cy="369332"/>
          </a:xfrm>
          <a:prstGeom prst="rect">
            <a:avLst/>
          </a:prstGeom>
        </p:spPr>
        <p:txBody>
          <a:bodyPr wrap="none">
            <a:spAutoFit/>
          </a:bodyPr>
          <a:lstStyle/>
          <a:p>
            <a:r>
              <a:rPr lang="en-US" dirty="0"/>
              <a:t>http://imgs.xkcd.com/comics/duty_calls.png</a:t>
            </a:r>
          </a:p>
        </p:txBody>
      </p:sp>
    </p:spTree>
    <p:extLst>
      <p:ext uri="{BB962C8B-B14F-4D97-AF65-F5344CB8AC3E}">
        <p14:creationId xmlns:p14="http://schemas.microsoft.com/office/powerpoint/2010/main" val="18151951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 and feeding of (clean) data</a:t>
            </a:r>
            <a:endParaRPr lang="en-US" dirty="0"/>
          </a:p>
        </p:txBody>
      </p:sp>
      <p:sp>
        <p:nvSpPr>
          <p:cNvPr id="3" name="Content Placeholder 2"/>
          <p:cNvSpPr>
            <a:spLocks noGrp="1"/>
          </p:cNvSpPr>
          <p:nvPr>
            <p:ph idx="1"/>
          </p:nvPr>
        </p:nvSpPr>
        <p:spPr/>
        <p:txBody>
          <a:bodyPr>
            <a:normAutofit/>
          </a:bodyPr>
          <a:lstStyle/>
          <a:p>
            <a:r>
              <a:rPr lang="en-US" sz="2200" dirty="0" smtClean="0"/>
              <a:t>(Getting data into your database)</a:t>
            </a:r>
          </a:p>
          <a:p>
            <a:r>
              <a:rPr lang="en-US" sz="2200" dirty="0" smtClean="0"/>
              <a:t>Getting the data out of your database</a:t>
            </a:r>
          </a:p>
          <a:p>
            <a:r>
              <a:rPr lang="en-US" sz="2200" dirty="0" smtClean="0"/>
              <a:t>“Mapping” your data to standard terms</a:t>
            </a:r>
          </a:p>
          <a:p>
            <a:r>
              <a:rPr lang="en-US" sz="2200" dirty="0" smtClean="0"/>
              <a:t>Your objects need identifiers</a:t>
            </a:r>
          </a:p>
          <a:p>
            <a:r>
              <a:rPr lang="en-US" sz="2200" dirty="0" smtClean="0"/>
              <a:t>Semi-automated data-sharing</a:t>
            </a:r>
          </a:p>
          <a:p>
            <a:r>
              <a:rPr lang="en-US" sz="2200" dirty="0" smtClean="0"/>
              <a:t>What to expect – data feedback</a:t>
            </a:r>
          </a:p>
          <a:p>
            <a:pPr lvl="1"/>
            <a:r>
              <a:rPr lang="en-US" sz="2200" dirty="0" smtClean="0"/>
              <a:t>data quality issues</a:t>
            </a:r>
          </a:p>
          <a:p>
            <a:pPr lvl="1"/>
            <a:r>
              <a:rPr lang="en-US" sz="2200" dirty="0" smtClean="0"/>
              <a:t>data enhancement</a:t>
            </a:r>
          </a:p>
          <a:p>
            <a:r>
              <a:rPr lang="en-US" sz="2200" dirty="0" smtClean="0"/>
              <a:t>It’s a partnership</a:t>
            </a:r>
          </a:p>
          <a:p>
            <a:pPr lvl="1"/>
            <a:r>
              <a:rPr lang="en-US" sz="2200" dirty="0" smtClean="0"/>
              <a:t>we are all custodians of these new digital resources</a:t>
            </a:r>
          </a:p>
          <a:p>
            <a:pPr lvl="1"/>
            <a:r>
              <a:rPr lang="en-US" sz="2200" dirty="0" smtClean="0"/>
              <a:t>we are care-takers of the data, stewards</a:t>
            </a:r>
          </a:p>
          <a:p>
            <a:pPr lvl="2"/>
            <a:r>
              <a:rPr lang="en-US" sz="2200" dirty="0" smtClean="0"/>
              <a:t>integral to care of the physical specimens</a:t>
            </a:r>
          </a:p>
        </p:txBody>
      </p:sp>
      <p:sp>
        <p:nvSpPr>
          <p:cNvPr id="4" name="Down Arrow 3"/>
          <p:cNvSpPr/>
          <p:nvPr/>
        </p:nvSpPr>
        <p:spPr>
          <a:xfrm rot="6824484">
            <a:off x="6950710" y="201255"/>
            <a:ext cx="1000222" cy="3826615"/>
          </a:xfrm>
          <a:prstGeom prst="downArrow">
            <a:avLst/>
          </a:prstGeom>
          <a:solidFill>
            <a:srgbClr val="FA4800">
              <a:alpha val="99000"/>
            </a:srgbClr>
          </a:solidFill>
          <a:ln w="6350">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t>F</a:t>
            </a:r>
            <a:r>
              <a:rPr lang="en-US" sz="2400" dirty="0" smtClean="0"/>
              <a:t>it-for-research-use-data</a:t>
            </a:r>
            <a:endParaRPr lang="en-US" sz="3600" dirty="0"/>
          </a:p>
        </p:txBody>
      </p:sp>
    </p:spTree>
    <p:extLst>
      <p:ext uri="{BB962C8B-B14F-4D97-AF65-F5344CB8AC3E}">
        <p14:creationId xmlns:p14="http://schemas.microsoft.com/office/powerpoint/2010/main" val="4263256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7870"/>
            <a:ext cx="8229600" cy="685800"/>
          </a:xfrm>
        </p:spPr>
        <p:txBody>
          <a:bodyPr>
            <a:noAutofit/>
          </a:bodyPr>
          <a:lstStyle/>
          <a:p>
            <a:r>
              <a:rPr lang="en-US" sz="3200" dirty="0" smtClean="0"/>
              <a:t>Sharing Brings</a:t>
            </a:r>
            <a:br>
              <a:rPr lang="en-US" sz="3200" dirty="0" smtClean="0"/>
            </a:br>
            <a:r>
              <a:rPr lang="en-US" sz="3200" dirty="0" smtClean="0"/>
              <a:t>Opportunities, Benefits, Decisions</a:t>
            </a:r>
          </a:p>
        </p:txBody>
      </p:sp>
      <p:sp>
        <p:nvSpPr>
          <p:cNvPr id="3" name="Content Placeholder 2"/>
          <p:cNvSpPr>
            <a:spLocks noGrp="1"/>
          </p:cNvSpPr>
          <p:nvPr>
            <p:ph idx="1"/>
          </p:nvPr>
        </p:nvSpPr>
        <p:spPr>
          <a:xfrm>
            <a:off x="457200" y="1506071"/>
            <a:ext cx="8229600" cy="4953000"/>
          </a:xfrm>
        </p:spPr>
        <p:txBody>
          <a:bodyPr>
            <a:normAutofit fontScale="85000" lnSpcReduction="20000"/>
          </a:bodyPr>
          <a:lstStyle/>
          <a:p>
            <a:r>
              <a:rPr lang="en-US" dirty="0" smtClean="0"/>
              <a:t>Revisualization  - discovery</a:t>
            </a:r>
          </a:p>
          <a:p>
            <a:r>
              <a:rPr lang="en-US" dirty="0" err="1" smtClean="0"/>
              <a:t>Unforseen</a:t>
            </a:r>
            <a:r>
              <a:rPr lang="en-US" dirty="0" smtClean="0"/>
              <a:t> errors / relationships revealed</a:t>
            </a:r>
          </a:p>
          <a:p>
            <a:pPr lvl="1"/>
            <a:r>
              <a:rPr lang="en-US" dirty="0" smtClean="0"/>
              <a:t>Recent Morphbank – SERNEC Symbiota Portal example</a:t>
            </a:r>
          </a:p>
          <a:p>
            <a:r>
              <a:rPr lang="en-US" dirty="0" smtClean="0"/>
              <a:t>Taking it in stride</a:t>
            </a:r>
          </a:p>
          <a:p>
            <a:r>
              <a:rPr lang="en-US" dirty="0" err="1" smtClean="0"/>
              <a:t>Specify’s</a:t>
            </a:r>
            <a:r>
              <a:rPr lang="en-US" dirty="0" smtClean="0"/>
              <a:t> Scatter-Gather-Reconcile (SGR)</a:t>
            </a:r>
          </a:p>
          <a:p>
            <a:pPr lvl="1"/>
            <a:r>
              <a:rPr lang="en-US" dirty="0" smtClean="0"/>
              <a:t>duplicates found</a:t>
            </a:r>
          </a:p>
          <a:p>
            <a:pPr lvl="1"/>
            <a:r>
              <a:rPr lang="en-US" dirty="0" smtClean="0"/>
              <a:t>dataset for checking is increasing in size</a:t>
            </a:r>
          </a:p>
          <a:p>
            <a:pPr lvl="1"/>
            <a:r>
              <a:rPr lang="en-US" dirty="0" smtClean="0"/>
              <a:t>example, at least 50% dupes</a:t>
            </a:r>
          </a:p>
          <a:p>
            <a:pPr lvl="1"/>
            <a:r>
              <a:rPr lang="en-US" dirty="0" smtClean="0"/>
              <a:t>lending credence to the skeletal dataset concept</a:t>
            </a:r>
          </a:p>
          <a:p>
            <a:r>
              <a:rPr lang="en-US" dirty="0" smtClean="0"/>
              <a:t>Filtered PUSH (works with Specify, Symbiota and Morphbank)</a:t>
            </a:r>
          </a:p>
          <a:p>
            <a:pPr lvl="1"/>
            <a:r>
              <a:rPr lang="en-US" dirty="0" smtClean="0"/>
              <a:t>finding dupes</a:t>
            </a:r>
          </a:p>
          <a:p>
            <a:pPr lvl="2"/>
            <a:r>
              <a:rPr lang="en-US" dirty="0" smtClean="0"/>
              <a:t>the benefits of shared datasets</a:t>
            </a:r>
          </a:p>
          <a:p>
            <a:pPr lvl="2"/>
            <a:r>
              <a:rPr lang="en-US" dirty="0" smtClean="0"/>
              <a:t>enhancing the skeletal (or short) record</a:t>
            </a:r>
          </a:p>
          <a:p>
            <a:pPr lvl="1"/>
            <a:r>
              <a:rPr lang="en-US" dirty="0" smtClean="0"/>
              <a:t>finding annotations (determinations, general comments)</a:t>
            </a:r>
          </a:p>
          <a:p>
            <a:pPr lvl="2"/>
            <a:r>
              <a:rPr lang="en-US" dirty="0" smtClean="0"/>
              <a:t>to import or not to import</a:t>
            </a:r>
            <a:endParaRPr lang="en-US" dirty="0"/>
          </a:p>
          <a:p>
            <a:r>
              <a:rPr lang="en-US" dirty="0" smtClean="0">
                <a:solidFill>
                  <a:srgbClr val="FF0000"/>
                </a:solidFill>
                <a:effectLst>
                  <a:outerShdw blurRad="38100" dist="38100" dir="2700000" algn="tl">
                    <a:srgbClr val="000000">
                      <a:alpha val="43137"/>
                    </a:srgbClr>
                  </a:outerShdw>
                </a:effectLst>
              </a:rPr>
              <a:t>More Loans, Exposure for your collection, $</a:t>
            </a:r>
          </a:p>
        </p:txBody>
      </p:sp>
    </p:spTree>
    <p:extLst>
      <p:ext uri="{BB962C8B-B14F-4D97-AF65-F5344CB8AC3E}">
        <p14:creationId xmlns:p14="http://schemas.microsoft.com/office/powerpoint/2010/main" val="108107549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Where do the standard terms come from? </a:t>
            </a:r>
            <a:endParaRPr lang="en-US" sz="3600" dirty="0"/>
          </a:p>
        </p:txBody>
      </p:sp>
      <p:sp>
        <p:nvSpPr>
          <p:cNvPr id="3" name="Content Placeholder 2"/>
          <p:cNvSpPr>
            <a:spLocks noGrp="1"/>
          </p:cNvSpPr>
          <p:nvPr>
            <p:ph idx="1"/>
          </p:nvPr>
        </p:nvSpPr>
        <p:spPr>
          <a:xfrm>
            <a:off x="457200" y="1371600"/>
            <a:ext cx="8001000" cy="4953000"/>
          </a:xfrm>
        </p:spPr>
        <p:txBody>
          <a:bodyPr/>
          <a:lstStyle/>
          <a:p>
            <a:r>
              <a:rPr lang="en-US" sz="2800" dirty="0">
                <a:solidFill>
                  <a:srgbClr val="FF0000"/>
                </a:solidFill>
                <a:effectLst>
                  <a:outerShdw blurRad="38100" dist="38100" dir="2700000" algn="tl">
                    <a:srgbClr val="000000">
                      <a:alpha val="43137"/>
                    </a:srgbClr>
                  </a:outerShdw>
                </a:effectLst>
              </a:rPr>
              <a:t>Biodiversity Information </a:t>
            </a:r>
            <a:r>
              <a:rPr lang="en-US" sz="2800" dirty="0" smtClean="0">
                <a:solidFill>
                  <a:srgbClr val="FF0000"/>
                </a:solidFill>
                <a:effectLst>
                  <a:outerShdw blurRad="38100" dist="38100" dir="2700000" algn="tl">
                    <a:srgbClr val="000000">
                      <a:alpha val="43137"/>
                    </a:srgbClr>
                  </a:outerShdw>
                </a:effectLst>
              </a:rPr>
              <a:t>Standards (TDWG)</a:t>
            </a:r>
          </a:p>
          <a:p>
            <a:pPr lvl="1"/>
            <a:r>
              <a:rPr lang="en-US" dirty="0" smtClean="0"/>
              <a:t>formerly known as</a:t>
            </a:r>
          </a:p>
          <a:p>
            <a:pPr lvl="2"/>
            <a:r>
              <a:rPr lang="en-US" dirty="0" smtClean="0"/>
              <a:t>Taxonomic Databases Working Group (TDWG)</a:t>
            </a:r>
          </a:p>
          <a:p>
            <a:pPr lvl="2"/>
            <a:r>
              <a:rPr lang="en-US" dirty="0" smtClean="0"/>
              <a:t>began 1985</a:t>
            </a:r>
          </a:p>
          <a:p>
            <a:endParaRPr lang="en-US" dirty="0"/>
          </a:p>
          <a:p>
            <a:r>
              <a:rPr lang="en-US" dirty="0">
                <a:solidFill>
                  <a:schemeClr val="accent1"/>
                </a:solidFill>
                <a:effectLst>
                  <a:outerShdw blurRad="38100" dist="38100" dir="2700000" algn="tl">
                    <a:srgbClr val="000000">
                      <a:alpha val="43137"/>
                    </a:srgbClr>
                  </a:outerShdw>
                </a:effectLst>
              </a:rPr>
              <a:t>Our Mission</a:t>
            </a:r>
          </a:p>
          <a:p>
            <a:r>
              <a:rPr lang="en-US" dirty="0"/>
              <a:t>Develop, adopt and promote </a:t>
            </a:r>
            <a:r>
              <a:rPr lang="en-US" dirty="0">
                <a:solidFill>
                  <a:schemeClr val="accent1"/>
                </a:solidFill>
                <a:effectLst>
                  <a:outerShdw blurRad="38100" dist="38100" dir="2700000" algn="tl">
                    <a:srgbClr val="000000">
                      <a:alpha val="43137"/>
                    </a:srgbClr>
                  </a:outerShdw>
                </a:effectLst>
              </a:rPr>
              <a:t>standards</a:t>
            </a:r>
            <a:r>
              <a:rPr lang="en-US" dirty="0"/>
              <a:t> and </a:t>
            </a:r>
            <a:r>
              <a:rPr lang="en-US" dirty="0">
                <a:solidFill>
                  <a:schemeClr val="accent1"/>
                </a:solidFill>
                <a:effectLst>
                  <a:outerShdw blurRad="38100" dist="38100" dir="2700000" algn="tl">
                    <a:srgbClr val="000000">
                      <a:alpha val="43137"/>
                    </a:srgbClr>
                  </a:outerShdw>
                </a:effectLst>
              </a:rPr>
              <a:t>guidelines</a:t>
            </a:r>
            <a:r>
              <a:rPr lang="en-US" dirty="0"/>
              <a:t> for the </a:t>
            </a:r>
            <a:r>
              <a:rPr lang="en-US" dirty="0">
                <a:solidFill>
                  <a:schemeClr val="accent1"/>
                </a:solidFill>
                <a:effectLst>
                  <a:outerShdw blurRad="38100" dist="38100" dir="2700000" algn="tl">
                    <a:srgbClr val="000000">
                      <a:alpha val="43137"/>
                    </a:srgbClr>
                  </a:outerShdw>
                </a:effectLst>
              </a:rPr>
              <a:t>recording </a:t>
            </a:r>
            <a:r>
              <a:rPr lang="en-US" dirty="0"/>
              <a:t>and </a:t>
            </a:r>
            <a:r>
              <a:rPr lang="en-US" dirty="0">
                <a:solidFill>
                  <a:schemeClr val="accent1"/>
                </a:solidFill>
                <a:effectLst>
                  <a:outerShdw blurRad="38100" dist="38100" dir="2700000" algn="tl">
                    <a:srgbClr val="000000">
                      <a:alpha val="43137"/>
                    </a:srgbClr>
                  </a:outerShdw>
                </a:effectLst>
              </a:rPr>
              <a:t>exchange </a:t>
            </a:r>
            <a:r>
              <a:rPr lang="en-US" dirty="0"/>
              <a:t>of </a:t>
            </a:r>
            <a:r>
              <a:rPr lang="en-US" dirty="0">
                <a:solidFill>
                  <a:schemeClr val="accent1"/>
                </a:solidFill>
                <a:effectLst>
                  <a:outerShdw blurRad="38100" dist="38100" dir="2700000" algn="tl">
                    <a:srgbClr val="000000">
                      <a:alpha val="43137"/>
                    </a:srgbClr>
                  </a:outerShdw>
                </a:effectLst>
              </a:rPr>
              <a:t>data about organisms</a:t>
            </a:r>
          </a:p>
          <a:p>
            <a:r>
              <a:rPr lang="en-US" dirty="0">
                <a:solidFill>
                  <a:schemeClr val="accent1"/>
                </a:solidFill>
                <a:effectLst>
                  <a:outerShdw blurRad="38100" dist="38100" dir="2700000" algn="tl">
                    <a:srgbClr val="000000">
                      <a:alpha val="43137"/>
                    </a:srgbClr>
                  </a:outerShdw>
                </a:effectLst>
              </a:rPr>
              <a:t>Promote</a:t>
            </a:r>
            <a:r>
              <a:rPr lang="en-US" dirty="0"/>
              <a:t> the </a:t>
            </a:r>
            <a:r>
              <a:rPr lang="en-US" dirty="0">
                <a:solidFill>
                  <a:schemeClr val="accent1"/>
                </a:solidFill>
                <a:effectLst>
                  <a:outerShdw blurRad="38100" dist="38100" dir="2700000" algn="tl">
                    <a:srgbClr val="000000">
                      <a:alpha val="43137"/>
                    </a:srgbClr>
                  </a:outerShdw>
                </a:effectLst>
              </a:rPr>
              <a:t>use of standards </a:t>
            </a:r>
            <a:r>
              <a:rPr lang="en-US" dirty="0"/>
              <a:t>through the most appropriate and effective means and</a:t>
            </a:r>
          </a:p>
          <a:p>
            <a:r>
              <a:rPr lang="en-US" dirty="0"/>
              <a:t>Act as a </a:t>
            </a:r>
            <a:r>
              <a:rPr lang="en-US" dirty="0">
                <a:solidFill>
                  <a:schemeClr val="accent1"/>
                </a:solidFill>
                <a:effectLst>
                  <a:outerShdw blurRad="38100" dist="38100" dir="2700000" algn="tl">
                    <a:srgbClr val="000000">
                      <a:alpha val="43137"/>
                    </a:srgbClr>
                  </a:outerShdw>
                </a:effectLst>
              </a:rPr>
              <a:t>forum for discussion </a:t>
            </a:r>
            <a:r>
              <a:rPr lang="en-US" dirty="0"/>
              <a:t>through holding meetings and through </a:t>
            </a:r>
            <a:r>
              <a:rPr lang="en-US" dirty="0" smtClean="0"/>
              <a:t>publications</a:t>
            </a:r>
            <a:endParaRPr lang="en-US" dirty="0"/>
          </a:p>
        </p:txBody>
      </p:sp>
    </p:spTree>
    <p:extLst>
      <p:ext uri="{BB962C8B-B14F-4D97-AF65-F5344CB8AC3E}">
        <p14:creationId xmlns:p14="http://schemas.microsoft.com/office/powerpoint/2010/main" val="374614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dirty="0" smtClean="0"/>
              <a:t>Identifiers</a:t>
            </a:r>
            <a:endParaRPr lang="en-US" dirty="0"/>
          </a:p>
        </p:txBody>
      </p:sp>
      <p:sp>
        <p:nvSpPr>
          <p:cNvPr id="3" name="Content Placeholder 2"/>
          <p:cNvSpPr>
            <a:spLocks noGrp="1"/>
          </p:cNvSpPr>
          <p:nvPr>
            <p:ph idx="1"/>
          </p:nvPr>
        </p:nvSpPr>
        <p:spPr>
          <a:xfrm>
            <a:off x="457200" y="990600"/>
            <a:ext cx="8491928" cy="5135563"/>
          </a:xfrm>
        </p:spPr>
        <p:txBody>
          <a:bodyPr>
            <a:normAutofit fontScale="92500" lnSpcReduction="10000"/>
          </a:bodyPr>
          <a:lstStyle/>
          <a:p>
            <a:r>
              <a:rPr lang="en-US" dirty="0" smtClean="0"/>
              <a:t>Lots of uncertainty in community</a:t>
            </a:r>
          </a:p>
          <a:p>
            <a:pPr lvl="1"/>
            <a:r>
              <a:rPr lang="en-US" dirty="0" smtClean="0"/>
              <a:t>What form of identifiers, what services to provided, etc.</a:t>
            </a:r>
          </a:p>
          <a:p>
            <a:r>
              <a:rPr lang="en-US" dirty="0" smtClean="0"/>
              <a:t>We need to</a:t>
            </a:r>
          </a:p>
          <a:p>
            <a:pPr lvl="1"/>
            <a:r>
              <a:rPr lang="en-US" dirty="0" smtClean="0"/>
              <a:t>Emphasize identification of specimens and other objects</a:t>
            </a:r>
          </a:p>
          <a:p>
            <a:pPr lvl="1"/>
            <a:r>
              <a:rPr lang="en-US" dirty="0" smtClean="0"/>
              <a:t>Help providers to see value of specimen identifiers</a:t>
            </a:r>
          </a:p>
          <a:p>
            <a:pPr lvl="1"/>
            <a:r>
              <a:rPr lang="en-US" dirty="0" smtClean="0"/>
              <a:t>Remove obstacles to adoption</a:t>
            </a:r>
          </a:p>
          <a:p>
            <a:pPr lvl="2"/>
            <a:r>
              <a:rPr lang="en-US" dirty="0" smtClean="0"/>
              <a:t>E.g. validate and advocate standard practice in collections management</a:t>
            </a:r>
          </a:p>
          <a:p>
            <a:pPr lvl="1"/>
            <a:r>
              <a:rPr lang="en-US" dirty="0" smtClean="0"/>
              <a:t>Move forward in spite of problems</a:t>
            </a:r>
          </a:p>
          <a:p>
            <a:r>
              <a:rPr lang="en-US" dirty="0" smtClean="0"/>
              <a:t>Current suggestion</a:t>
            </a:r>
          </a:p>
          <a:p>
            <a:pPr lvl="1"/>
            <a:r>
              <a:rPr lang="en-US" dirty="0" smtClean="0"/>
              <a:t>UUID as basis of identifier</a:t>
            </a:r>
          </a:p>
          <a:p>
            <a:pPr lvl="1"/>
            <a:r>
              <a:rPr lang="en-US" dirty="0" smtClean="0"/>
              <a:t>URI with embedded UUID</a:t>
            </a:r>
          </a:p>
          <a:p>
            <a:pPr lvl="2"/>
            <a:r>
              <a:rPr lang="en-US" dirty="0" smtClean="0"/>
              <a:t>urn:uuid:</a:t>
            </a:r>
            <a:r>
              <a:rPr lang="en-US" dirty="0"/>
              <a:t>f47ac10b-58cc-4372-a567-0e02b2c3d47</a:t>
            </a:r>
            <a:endParaRPr lang="en-US" dirty="0" smtClean="0"/>
          </a:p>
          <a:p>
            <a:pPr lvl="2"/>
            <a:r>
              <a:rPr lang="en-US" dirty="0"/>
              <a:t>ark:/87286/B2/f47ac10b-58cc-4372-a567-0e02b2c3d479</a:t>
            </a:r>
          </a:p>
        </p:txBody>
      </p:sp>
    </p:spTree>
    <p:extLst>
      <p:ext uri="{BB962C8B-B14F-4D97-AF65-F5344CB8AC3E}">
        <p14:creationId xmlns:p14="http://schemas.microsoft.com/office/powerpoint/2010/main" val="7778715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pPr marL="0" indent="0">
              <a:buNone/>
            </a:pPr>
            <a:r>
              <a:rPr lang="en-US" sz="2400" dirty="0" smtClean="0"/>
              <a:t>IF we want to provide, and use fit-for-research data, then</a:t>
            </a:r>
          </a:p>
          <a:p>
            <a:r>
              <a:rPr lang="en-US" dirty="0" smtClean="0"/>
              <a:t>Must have </a:t>
            </a:r>
            <a:r>
              <a:rPr lang="en-US" dirty="0" smtClean="0">
                <a:solidFill>
                  <a:srgbClr val="FF0000"/>
                </a:solidFill>
                <a:effectLst>
                  <a:outerShdw blurRad="38100" dist="38100" dir="2700000" algn="tl">
                    <a:srgbClr val="000000">
                      <a:alpha val="43137"/>
                    </a:srgbClr>
                  </a:outerShdw>
                </a:effectLst>
              </a:rPr>
              <a:t>identifiers </a:t>
            </a:r>
            <a:r>
              <a:rPr lang="en-US" dirty="0" smtClean="0"/>
              <a:t>for objects</a:t>
            </a:r>
          </a:p>
          <a:p>
            <a:pPr lvl="1"/>
            <a:r>
              <a:rPr lang="en-US" dirty="0" smtClean="0"/>
              <a:t>Especially occurrences</a:t>
            </a:r>
          </a:p>
          <a:p>
            <a:r>
              <a:rPr lang="en-US" dirty="0" smtClean="0"/>
              <a:t>Must have agreement on </a:t>
            </a:r>
            <a:r>
              <a:rPr lang="en-US" dirty="0" smtClean="0">
                <a:solidFill>
                  <a:srgbClr val="FF0000"/>
                </a:solidFill>
                <a:effectLst>
                  <a:outerShdw blurRad="38100" dist="38100" dir="2700000" algn="tl">
                    <a:srgbClr val="000000">
                      <a:alpha val="43137"/>
                    </a:srgbClr>
                  </a:outerShdw>
                </a:effectLst>
              </a:rPr>
              <a:t>properties </a:t>
            </a:r>
            <a:r>
              <a:rPr lang="en-US" dirty="0" smtClean="0"/>
              <a:t>(</a:t>
            </a:r>
            <a:r>
              <a:rPr lang="en-US" dirty="0" smtClean="0">
                <a:solidFill>
                  <a:srgbClr val="FF0000"/>
                </a:solidFill>
                <a:effectLst>
                  <a:outerShdw blurRad="38100" dist="38100" dir="2700000" algn="tl">
                    <a:srgbClr val="000000">
                      <a:alpha val="43137"/>
                    </a:srgbClr>
                  </a:outerShdw>
                </a:effectLst>
              </a:rPr>
              <a:t>standard terms</a:t>
            </a:r>
            <a:r>
              <a:rPr lang="en-US" dirty="0" smtClean="0"/>
              <a:t>)</a:t>
            </a:r>
          </a:p>
          <a:p>
            <a:r>
              <a:rPr lang="en-US" dirty="0" smtClean="0"/>
              <a:t>Must have strategy for </a:t>
            </a:r>
            <a:r>
              <a:rPr lang="en-US" dirty="0" smtClean="0">
                <a:solidFill>
                  <a:srgbClr val="FF0000"/>
                </a:solidFill>
                <a:effectLst>
                  <a:outerShdw blurRad="38100" dist="38100" dir="2700000" algn="tl">
                    <a:srgbClr val="000000">
                      <a:alpha val="43137"/>
                    </a:srgbClr>
                  </a:outerShdw>
                </a:effectLst>
              </a:rPr>
              <a:t>representing relationships</a:t>
            </a:r>
          </a:p>
          <a:p>
            <a:pPr lvl="1"/>
            <a:r>
              <a:rPr lang="en-US" dirty="0" smtClean="0"/>
              <a:t>In provider databases</a:t>
            </a:r>
          </a:p>
          <a:p>
            <a:pPr lvl="1"/>
            <a:r>
              <a:rPr lang="en-US" dirty="0" smtClean="0"/>
              <a:t>In repositories</a:t>
            </a:r>
          </a:p>
          <a:p>
            <a:pPr lvl="1"/>
            <a:r>
              <a:rPr lang="en-US" dirty="0" smtClean="0"/>
              <a:t>In transit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20771367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50"/>
            <a:ext cx="6705600" cy="715963"/>
          </a:xfrm>
        </p:spPr>
        <p:txBody>
          <a:bodyPr>
            <a:normAutofit/>
          </a:bodyPr>
          <a:lstStyle/>
          <a:p>
            <a:endParaRPr lang="en-US" sz="3600" dirty="0"/>
          </a:p>
        </p:txBody>
      </p:sp>
      <p:sp>
        <p:nvSpPr>
          <p:cNvPr id="5" name="Content Placeholder 4"/>
          <p:cNvSpPr>
            <a:spLocks noGrp="1"/>
          </p:cNvSpPr>
          <p:nvPr>
            <p:ph idx="1"/>
          </p:nvPr>
        </p:nvSpPr>
        <p:spPr>
          <a:xfrm>
            <a:off x="266701" y="3636316"/>
            <a:ext cx="8534400" cy="2006600"/>
          </a:xfrm>
        </p:spPr>
        <p:txBody>
          <a:bodyPr>
            <a:normAutofit lnSpcReduction="10000"/>
          </a:bodyPr>
          <a:lstStyle/>
          <a:p>
            <a:pPr algn="ctr">
              <a:buNone/>
            </a:pPr>
            <a:r>
              <a:rPr lang="en-US" sz="2800" dirty="0" smtClean="0">
                <a:solidFill>
                  <a:schemeClr val="accent1"/>
                </a:solidFill>
                <a:effectLst>
                  <a:outerShdw blurRad="38100" dist="38100" dir="2700000" algn="tl">
                    <a:srgbClr val="000000">
                      <a:alpha val="43137"/>
                    </a:srgbClr>
                  </a:outerShdw>
                </a:effectLst>
              </a:rPr>
              <a:t>At iDigBio, we look forward to your continued input.</a:t>
            </a:r>
          </a:p>
          <a:p>
            <a:pPr algn="ctr">
              <a:buNone/>
            </a:pPr>
            <a:r>
              <a:rPr lang="en-US" sz="2800" dirty="0" smtClean="0">
                <a:solidFill>
                  <a:schemeClr val="accent1"/>
                </a:solidFill>
                <a:effectLst>
                  <a:outerShdw blurRad="38100" dist="38100" dir="2700000" algn="tl">
                    <a:srgbClr val="000000">
                      <a:alpha val="43137"/>
                    </a:srgbClr>
                  </a:outerShdw>
                </a:effectLst>
              </a:rPr>
              <a:t>We need your voices. </a:t>
            </a:r>
          </a:p>
          <a:p>
            <a:pPr algn="ctr">
              <a:buNone/>
            </a:pPr>
            <a:r>
              <a:rPr lang="en-US" sz="2800" dirty="0" smtClean="0">
                <a:solidFill>
                  <a:schemeClr val="accent1"/>
                </a:solidFill>
                <a:effectLst>
                  <a:outerShdw blurRad="38100" dist="38100" dir="2700000" algn="tl">
                    <a:srgbClr val="000000">
                      <a:alpha val="43137"/>
                    </a:srgbClr>
                  </a:outerShdw>
                </a:effectLst>
              </a:rPr>
              <a:t>Our planet needs the fit-for-use data.</a:t>
            </a:r>
          </a:p>
        </p:txBody>
      </p:sp>
      <p:pic>
        <p:nvPicPr>
          <p:cNvPr id="7" name="Picture 3" descr="C:\Users\Steve\Desktop\20111123203406!IDigBio_Logo_RGB.png"/>
          <p:cNvPicPr>
            <a:picLocks noChangeAspect="1" noChangeArrowheads="1"/>
          </p:cNvPicPr>
          <p:nvPr/>
        </p:nvPicPr>
        <p:blipFill>
          <a:blip r:embed="rId3" cstate="print"/>
          <a:srcRect/>
          <a:stretch>
            <a:fillRect/>
          </a:stretch>
        </p:blipFill>
        <p:spPr bwMode="auto">
          <a:xfrm>
            <a:off x="561560" y="471489"/>
            <a:ext cx="2024740" cy="626231"/>
          </a:xfrm>
          <a:prstGeom prst="rect">
            <a:avLst/>
          </a:prstGeom>
          <a:noFill/>
        </p:spPr>
      </p:pic>
      <p:pic>
        <p:nvPicPr>
          <p:cNvPr id="6" name="Picture 5"/>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95302" y="5642683"/>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1137311" y="5642683"/>
            <a:ext cx="8413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1957931" y="5621978"/>
            <a:ext cx="663575"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2735747" y="5650660"/>
            <a:ext cx="687387" cy="66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dpaul\Desktop\IMG_1486.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80172" y="1097720"/>
            <a:ext cx="6374670" cy="239243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29247" y="530352"/>
            <a:ext cx="1771650"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Down Arrow 12"/>
          <p:cNvSpPr/>
          <p:nvPr/>
        </p:nvSpPr>
        <p:spPr>
          <a:xfrm rot="14600130">
            <a:off x="4827283" y="4358539"/>
            <a:ext cx="1000222" cy="2925394"/>
          </a:xfrm>
          <a:prstGeom prst="downArrow">
            <a:avLst/>
          </a:prstGeom>
          <a:solidFill>
            <a:srgbClr val="FA4800">
              <a:alpha val="99000"/>
            </a:srgbClr>
          </a:solidFill>
          <a:ln w="6350">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smtClean="0">
                <a:effectLst>
                  <a:outerShdw blurRad="38100" dist="38100" dir="2700000" algn="tl">
                    <a:srgbClr val="000000">
                      <a:alpha val="43137"/>
                    </a:srgbClr>
                  </a:outerShdw>
                </a:effectLst>
              </a:rPr>
              <a:t>Please Share Yours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9619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2"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3" grpId="2"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p:cNvSpPr/>
          <p:nvPr/>
        </p:nvSpPr>
        <p:spPr>
          <a:xfrm>
            <a:off x="381000" y="381000"/>
            <a:ext cx="8305800" cy="6096000"/>
          </a:xfrm>
          <a:prstGeom prst="roundRect">
            <a:avLst>
              <a:gd name="adj" fmla="val 1221"/>
            </a:avLst>
          </a:prstGeom>
          <a:blipFill dpi="0" rotWithShape="1">
            <a:blip r:embed="rId3" cstate="print">
              <a:alphaModFix amt="4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endParaRPr lang="en-US" dirty="0"/>
          </a:p>
        </p:txBody>
      </p:sp>
      <p:pic>
        <p:nvPicPr>
          <p:cNvPr id="3080" name="Picture 8" descr="Morphbank biodiversity NSF FSU Florida State University Bioimages Jennifer Elli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9115" y="3923823"/>
            <a:ext cx="1642799" cy="24641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dirty="0"/>
          </a:p>
        </p:txBody>
      </p:sp>
      <p:pic>
        <p:nvPicPr>
          <p:cNvPr id="5" name="Picture 5" descr="C:\Users\dpaul\Desktop\VqnFuTpn.tif"/>
          <p:cNvPicPr>
            <a:picLocks noGrp="1" noChangeAspect="1" noChangeArrowheads="1"/>
          </p:cNvPicPr>
          <p:nvPr>
            <p:ph idx="1"/>
          </p:nvPr>
        </p:nvPicPr>
        <p:blipFill rotWithShape="1">
          <a:blip r:embed="rId5" cstate="print">
            <a:extLst>
              <a:ext uri="{28A0092B-C50C-407E-A947-70E740481C1C}">
                <a14:useLocalDpi xmlns:a14="http://schemas.microsoft.com/office/drawing/2010/main" val="0"/>
              </a:ext>
            </a:extLst>
          </a:blip>
          <a:srcRect r="-650"/>
          <a:stretch/>
        </p:blipFill>
        <p:spPr bwMode="auto">
          <a:xfrm>
            <a:off x="214971" y="298465"/>
            <a:ext cx="3137843" cy="404493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4" name="Picture 2" descr="Morphbank biodiversity NSF FSU Florida State University Bioimage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5463" y="2541304"/>
            <a:ext cx="1150597" cy="172589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6" name="Picture 4" descr="Morphbank biodiversity NSF FSU Florida State University Bioimage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421003" y="4407740"/>
            <a:ext cx="1262083" cy="189312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78" name="Picture 6" descr="Morphbank biodiversity NSF FSU Florida State University Bioimages  Reflected light, macrophotography Live Flower General view Unspecified Unspecified Steven J. Baskauf Mature    Tennessee Davidson Vanderbilt University, Nashville Vanderbilt University Dept. of Biological Sciences Plantae Tracheobionta Magnoliophyta Magnoliopsida Asteridae Asterales Asteraceae Helianthus Helianthus angustifoliusswamp sunflower swamp sneezeweed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3275" y="4653165"/>
            <a:ext cx="2286139" cy="152599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2" name="Picture 10" descr="Morphbank biodiversity NSF FSU Florida State University Bioimages Jennifer Ellis Reflected light, macrophotography Live Flower Ventral Unspecified Unspecified Steven J. Baskauf Mature    Tennessee Davidson Vanderbilt University, Nashville Vanderbilt University Dept. of Biological Sciences Plantae Tracheobionta Magnoliophyta Magnoliopsida Asteridae Asterales Asteraceae Helianthus Helianthus verticillatuswhorled sunflower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17226" y="4419600"/>
            <a:ext cx="1259738" cy="1889608"/>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4" name="Picture 12" descr="Morphbank biodiversity NSF FSU Florida State University Bioimages  Reflected light, macrophotography Live Whole plant General view Unspecified Unspecified Darel Hess Unspecified    Tennessee Wilson Cedar Forest Road, west of W. Richmond Shop Rd None given Plantae Tracheobionta Magnoliophyta Magnoliopsida Asteridae Asterales Asteraceae Helianthus Helianthus mollisashy sunflower "/>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873624" y="527801"/>
            <a:ext cx="1222383" cy="183968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5" name="Picture 13" descr="C:\Users\dpaul\Desktop\eppendorf_PCR_tubes.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79655" y="540668"/>
            <a:ext cx="692359" cy="154544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087" name="Picture 1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00813" y="530396"/>
            <a:ext cx="2294147" cy="372091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1" name="Picture 19"/>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46175" y="4419617"/>
            <a:ext cx="386362" cy="1819639"/>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92" name="Picture 20"/>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05211" y="2362215"/>
            <a:ext cx="1159761" cy="1354931"/>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700013" y="667988"/>
            <a:ext cx="7744001" cy="5177054"/>
          </a:xfrm>
          <a:prstGeom prst="roundRect">
            <a:avLst>
              <a:gd name="adj" fmla="val 6464"/>
            </a:avLst>
          </a:prstGeom>
          <a:solidFill>
            <a:schemeClr val="accent5">
              <a:lumMod val="60000"/>
              <a:lumOff val="40000"/>
              <a:alpha val="97647"/>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smtClean="0">
                <a:effectLst>
                  <a:outerShdw blurRad="38100" dist="38100" dir="2700000" algn="tl">
                    <a:srgbClr val="000000">
                      <a:alpha val="43137"/>
                    </a:srgbClr>
                  </a:outerShdw>
                </a:effectLst>
              </a:rPr>
              <a:t>Collecting Data</a:t>
            </a:r>
            <a:endParaRPr lang="en-US" sz="6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18502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2" name="Title 1"/>
          <p:cNvSpPr>
            <a:spLocks noGrp="1"/>
          </p:cNvSpPr>
          <p:nvPr>
            <p:ph type="title"/>
          </p:nvPr>
        </p:nvSpPr>
        <p:spPr>
          <a:xfrm>
            <a:off x="503237" y="3025775"/>
            <a:ext cx="8191057" cy="685800"/>
          </a:xfrm>
        </p:spPr>
        <p:txBody>
          <a:bodyPr>
            <a:noAutofit/>
          </a:bodyPr>
          <a:lstStyle/>
          <a:p>
            <a:pPr algn="ctr"/>
            <a:r>
              <a:rPr lang="en-US" sz="5400" dirty="0" smtClean="0"/>
              <a:t>Identifiers are like Elvis, …</a:t>
            </a:r>
            <a:br>
              <a:rPr lang="en-US" sz="5400" dirty="0" smtClean="0"/>
            </a:br>
            <a:r>
              <a:rPr lang="en-US" sz="5400" dirty="0"/>
              <a:t>or </a:t>
            </a:r>
            <a:r>
              <a:rPr lang="en-US" sz="5400" i="1" dirty="0"/>
              <a:t>Drosophila melanogaster</a:t>
            </a:r>
          </a:p>
        </p:txBody>
      </p:sp>
    </p:spTree>
    <p:extLst>
      <p:ext uri="{BB962C8B-B14F-4D97-AF65-F5344CB8AC3E}">
        <p14:creationId xmlns:p14="http://schemas.microsoft.com/office/powerpoint/2010/main" val="1597110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7" descr="BMC Bioinformatics"/>
          <p:cNvPicPr>
            <a:picLocks noChangeAspect="1" noChangeArrowheads="1"/>
          </p:cNvPicPr>
          <p:nvPr/>
        </p:nvPicPr>
        <p:blipFill>
          <a:blip r:embed="rId3" cstate="print"/>
          <a:srcRect/>
          <a:stretch>
            <a:fillRect/>
          </a:stretch>
        </p:blipFill>
        <p:spPr bwMode="auto">
          <a:xfrm>
            <a:off x="6212542" y="4823017"/>
            <a:ext cx="1164431" cy="666751"/>
          </a:xfrm>
          <a:prstGeom prst="rect">
            <a:avLst/>
          </a:prstGeom>
          <a:noFill/>
          <a:effectLst/>
        </p:spPr>
      </p:pic>
      <p:pic>
        <p:nvPicPr>
          <p:cNvPr id="10" name="Picture 13" descr="Systematic biology cover.gif"/>
          <p:cNvPicPr>
            <a:picLocks noChangeAspect="1" noChangeArrowheads="1"/>
          </p:cNvPicPr>
          <p:nvPr/>
        </p:nvPicPr>
        <p:blipFill>
          <a:blip r:embed="rId4" cstate="print"/>
          <a:srcRect/>
          <a:stretch>
            <a:fillRect/>
          </a:stretch>
        </p:blipFill>
        <p:spPr bwMode="auto">
          <a:xfrm>
            <a:off x="7661208" y="3525268"/>
            <a:ext cx="957263" cy="1666875"/>
          </a:xfrm>
          <a:prstGeom prst="rect">
            <a:avLst/>
          </a:prstGeom>
          <a:noFill/>
          <a:effectLst/>
        </p:spPr>
      </p:pic>
      <p:sp>
        <p:nvSpPr>
          <p:cNvPr id="19" name="Rectangle 18"/>
          <p:cNvSpPr/>
          <p:nvPr/>
        </p:nvSpPr>
        <p:spPr>
          <a:xfrm>
            <a:off x="4532519" y="4823017"/>
            <a:ext cx="1521333" cy="469077"/>
          </a:xfrm>
          <a:prstGeom prst="rect">
            <a:avLst/>
          </a:prstGeom>
          <a:ln>
            <a:solidFill>
              <a:schemeClr val="accent4">
                <a:lumMod val="40000"/>
                <a:lumOff val="60000"/>
              </a:schemeClr>
            </a:solidFill>
          </a:ln>
          <a:effectLst/>
        </p:spPr>
        <p:txBody>
          <a:bodyPr wrap="square">
            <a:spAutoFit/>
          </a:bodyPr>
          <a:lstStyle/>
          <a:p>
            <a:r>
              <a:rPr lang="en-US" sz="2400" dirty="0">
                <a:solidFill>
                  <a:schemeClr val="accent6">
                    <a:lumMod val="75000"/>
                  </a:schemeClr>
                </a:solidFill>
              </a:rPr>
              <a:t>Cladistics </a:t>
            </a:r>
            <a:r>
              <a:rPr lang="en-US" sz="2400" baseline="30000" dirty="0">
                <a:solidFill>
                  <a:schemeClr val="accent6">
                    <a:lumMod val="75000"/>
                  </a:schemeClr>
                </a:solidFill>
              </a:rPr>
              <a:t>®</a:t>
            </a:r>
            <a:endParaRPr lang="en-US" sz="2400" dirty="0">
              <a:solidFill>
                <a:schemeClr val="accent6">
                  <a:lumMod val="75000"/>
                </a:schemeClr>
              </a:solidFill>
            </a:endParaRPr>
          </a:p>
        </p:txBody>
      </p:sp>
      <p:pic>
        <p:nvPicPr>
          <p:cNvPr id="53267" name="Picture 19" descr="http://2.bp.blogspot.com/_fCru2WBnYlw/SUwNyF933sI/AAAAAAAAAIo/PfT7mVQsgpg/S138/vizzuality_logo138w.jpg"/>
          <p:cNvPicPr>
            <a:picLocks noChangeAspect="1" noChangeArrowheads="1"/>
          </p:cNvPicPr>
          <p:nvPr/>
        </p:nvPicPr>
        <p:blipFill>
          <a:blip r:embed="rId5" cstate="print"/>
          <a:srcRect/>
          <a:stretch>
            <a:fillRect/>
          </a:stretch>
        </p:blipFill>
        <p:spPr bwMode="auto">
          <a:xfrm>
            <a:off x="2137635" y="4418841"/>
            <a:ext cx="2075935" cy="1484245"/>
          </a:xfrm>
          <a:prstGeom prst="rect">
            <a:avLst/>
          </a:prstGeom>
          <a:noFill/>
          <a:effectLst/>
        </p:spPr>
      </p:pic>
      <p:pic>
        <p:nvPicPr>
          <p:cNvPr id="53260" name="Picture 12" descr="PubMed Logo"/>
          <p:cNvPicPr>
            <a:picLocks noChangeAspect="1" noChangeArrowheads="1"/>
          </p:cNvPicPr>
          <p:nvPr/>
        </p:nvPicPr>
        <p:blipFill>
          <a:blip r:embed="rId6" cstate="print"/>
          <a:srcRect l="6316" r="40000"/>
          <a:stretch>
            <a:fillRect/>
          </a:stretch>
        </p:blipFill>
        <p:spPr bwMode="auto">
          <a:xfrm>
            <a:off x="2956478" y="2481423"/>
            <a:ext cx="1748777" cy="571501"/>
          </a:xfrm>
          <a:prstGeom prst="rect">
            <a:avLst/>
          </a:prstGeom>
          <a:noFill/>
          <a:effectLst/>
        </p:spPr>
      </p:pic>
      <p:pic>
        <p:nvPicPr>
          <p:cNvPr id="23" name="Picture 2" descr="Image:180px-Mb_logo_with_box_and_http.jpg"/>
          <p:cNvPicPr>
            <a:picLocks noGrp="1" noChangeAspect="1" noChangeArrowheads="1"/>
          </p:cNvPicPr>
          <p:nvPr>
            <p:ph sz="quarter" idx="4294967295"/>
          </p:nvPr>
        </p:nvPicPr>
        <p:blipFill>
          <a:blip r:embed="rId7" cstate="print"/>
          <a:srcRect/>
          <a:stretch>
            <a:fillRect/>
          </a:stretch>
        </p:blipFill>
        <p:spPr bwMode="auto">
          <a:xfrm>
            <a:off x="7222873" y="1943605"/>
            <a:ext cx="1314450" cy="905510"/>
          </a:xfrm>
          <a:prstGeom prst="rect">
            <a:avLst/>
          </a:prstGeom>
          <a:noFill/>
          <a:effectLst/>
        </p:spPr>
      </p:pic>
      <p:sp>
        <p:nvSpPr>
          <p:cNvPr id="13" name="Rectangle 12"/>
          <p:cNvSpPr/>
          <p:nvPr/>
        </p:nvSpPr>
        <p:spPr>
          <a:xfrm>
            <a:off x="3055245" y="1845371"/>
            <a:ext cx="1600200" cy="523220"/>
          </a:xfrm>
          <a:prstGeom prst="rect">
            <a:avLst/>
          </a:prstGeom>
          <a:ln>
            <a:noFill/>
          </a:ln>
          <a:effectLst/>
        </p:spPr>
        <p:txBody>
          <a:bodyPr wrap="square">
            <a:spAutoFit/>
          </a:bodyPr>
          <a:lstStyle/>
          <a:p>
            <a:r>
              <a:rPr lang="en-US" sz="2800" dirty="0" err="1" smtClean="0">
                <a:solidFill>
                  <a:schemeClr val="accent6">
                    <a:lumMod val="75000"/>
                  </a:schemeClr>
                </a:solidFill>
              </a:rPr>
              <a:t>GenBank</a:t>
            </a:r>
            <a:endParaRPr lang="en-US" sz="2800" dirty="0">
              <a:solidFill>
                <a:schemeClr val="accent6">
                  <a:lumMod val="75000"/>
                </a:schemeClr>
              </a:solidFill>
            </a:endParaRPr>
          </a:p>
        </p:txBody>
      </p:sp>
      <p:pic>
        <p:nvPicPr>
          <p:cNvPr id="14" name="Picture 6" descr="http://bioportal.bioontology.org/images/layout/nav_logo.png"/>
          <p:cNvPicPr>
            <a:picLocks noChangeAspect="1" noChangeArrowheads="1"/>
          </p:cNvPicPr>
          <p:nvPr/>
        </p:nvPicPr>
        <p:blipFill>
          <a:blip r:embed="rId8" cstate="print"/>
          <a:srcRect/>
          <a:stretch>
            <a:fillRect/>
          </a:stretch>
        </p:blipFill>
        <p:spPr bwMode="auto">
          <a:xfrm>
            <a:off x="503238" y="5710562"/>
            <a:ext cx="1402501" cy="638175"/>
          </a:xfrm>
          <a:prstGeom prst="rect">
            <a:avLst/>
          </a:prstGeom>
          <a:noFill/>
          <a:effectLst/>
        </p:spPr>
      </p:pic>
      <p:pic>
        <p:nvPicPr>
          <p:cNvPr id="53262" name="Picture 14" descr="SilverCollection Logo"/>
          <p:cNvPicPr>
            <a:picLocks noChangeAspect="1" noChangeArrowheads="1"/>
          </p:cNvPicPr>
          <p:nvPr/>
        </p:nvPicPr>
        <p:blipFill>
          <a:blip r:embed="rId9" cstate="print"/>
          <a:srcRect/>
          <a:stretch>
            <a:fillRect/>
          </a:stretch>
        </p:blipFill>
        <p:spPr bwMode="auto">
          <a:xfrm>
            <a:off x="444891" y="4909173"/>
            <a:ext cx="1657350" cy="666751"/>
          </a:xfrm>
          <a:prstGeom prst="rect">
            <a:avLst/>
          </a:prstGeom>
          <a:noFill/>
        </p:spPr>
      </p:pic>
      <p:pic>
        <p:nvPicPr>
          <p:cNvPr id="2054" name="Picture 6" descr="EMu-KE Software"/>
          <p:cNvPicPr>
            <a:picLocks noChangeAspect="1" noChangeArrowheads="1"/>
          </p:cNvPicPr>
          <p:nvPr/>
        </p:nvPicPr>
        <p:blipFill>
          <a:blip r:embed="rId10" cstate="print"/>
          <a:srcRect/>
          <a:stretch>
            <a:fillRect/>
          </a:stretch>
        </p:blipFill>
        <p:spPr bwMode="auto">
          <a:xfrm>
            <a:off x="978775" y="1036140"/>
            <a:ext cx="1885950" cy="1249860"/>
          </a:xfrm>
          <a:prstGeom prst="rect">
            <a:avLst/>
          </a:prstGeom>
          <a:noFill/>
        </p:spPr>
      </p:pic>
      <p:pic>
        <p:nvPicPr>
          <p:cNvPr id="2052" name="Picture 4" descr="http://www.dataone.org/sites/default/files/images/tool-logos/specifyLogo.png"/>
          <p:cNvPicPr>
            <a:picLocks noChangeAspect="1" noChangeArrowheads="1"/>
          </p:cNvPicPr>
          <p:nvPr/>
        </p:nvPicPr>
        <p:blipFill>
          <a:blip r:embed="rId11" cstate="print"/>
          <a:srcRect/>
          <a:stretch>
            <a:fillRect/>
          </a:stretch>
        </p:blipFill>
        <p:spPr bwMode="auto">
          <a:xfrm>
            <a:off x="373723" y="441029"/>
            <a:ext cx="1428750" cy="781051"/>
          </a:xfrm>
          <a:prstGeom prst="rect">
            <a:avLst/>
          </a:prstGeom>
          <a:noFill/>
        </p:spPr>
      </p:pic>
      <p:pic>
        <p:nvPicPr>
          <p:cNvPr id="2056" name="Picture 8" descr="Site Logo"/>
          <p:cNvPicPr>
            <a:picLocks noChangeAspect="1" noChangeArrowheads="1"/>
          </p:cNvPicPr>
          <p:nvPr/>
        </p:nvPicPr>
        <p:blipFill>
          <a:blip r:embed="rId12" cstate="print"/>
          <a:srcRect l="16093" r="52067"/>
          <a:stretch>
            <a:fillRect/>
          </a:stretch>
        </p:blipFill>
        <p:spPr bwMode="auto">
          <a:xfrm>
            <a:off x="618264" y="3677035"/>
            <a:ext cx="1705814" cy="714375"/>
          </a:xfrm>
          <a:prstGeom prst="rect">
            <a:avLst/>
          </a:prstGeom>
          <a:noFill/>
        </p:spPr>
      </p:pic>
      <p:pic>
        <p:nvPicPr>
          <p:cNvPr id="2058" name="Picture 10" descr="ARCTOS logo"/>
          <p:cNvPicPr>
            <a:picLocks noChangeAspect="1" noChangeArrowheads="1"/>
          </p:cNvPicPr>
          <p:nvPr/>
        </p:nvPicPr>
        <p:blipFill>
          <a:blip r:embed="rId13" cstate="print"/>
          <a:srcRect/>
          <a:stretch>
            <a:fillRect/>
          </a:stretch>
        </p:blipFill>
        <p:spPr bwMode="auto">
          <a:xfrm>
            <a:off x="503238" y="2233774"/>
            <a:ext cx="860108" cy="1066801"/>
          </a:xfrm>
          <a:prstGeom prst="rect">
            <a:avLst/>
          </a:prstGeom>
          <a:noFill/>
          <a:ln>
            <a:solidFill>
              <a:schemeClr val="accent6">
                <a:lumMod val="40000"/>
                <a:lumOff val="60000"/>
              </a:schemeClr>
            </a:solidFill>
          </a:ln>
        </p:spPr>
      </p:pic>
      <p:pic>
        <p:nvPicPr>
          <p:cNvPr id="15" name="Picture 11" descr="File:Zookeys logo.svg"/>
          <p:cNvPicPr>
            <a:picLocks noChangeAspect="1" noChangeArrowheads="1"/>
          </p:cNvPicPr>
          <p:nvPr/>
        </p:nvPicPr>
        <p:blipFill>
          <a:blip r:embed="rId14" cstate="print"/>
          <a:srcRect/>
          <a:stretch>
            <a:fillRect/>
          </a:stretch>
        </p:blipFill>
        <p:spPr bwMode="auto">
          <a:xfrm>
            <a:off x="5961319" y="3677035"/>
            <a:ext cx="1666875" cy="533400"/>
          </a:xfrm>
          <a:prstGeom prst="rect">
            <a:avLst/>
          </a:prstGeom>
          <a:noFill/>
          <a:effectLst/>
        </p:spPr>
      </p:pic>
      <p:pic>
        <p:nvPicPr>
          <p:cNvPr id="17" name="Picture 21" descr="Fichier:PhytoKeys logo.jpg"/>
          <p:cNvPicPr>
            <a:picLocks noChangeAspect="1" noChangeArrowheads="1"/>
          </p:cNvPicPr>
          <p:nvPr/>
        </p:nvPicPr>
        <p:blipFill>
          <a:blip r:embed="rId15" cstate="print"/>
          <a:srcRect/>
          <a:stretch>
            <a:fillRect/>
          </a:stretch>
        </p:blipFill>
        <p:spPr bwMode="auto">
          <a:xfrm>
            <a:off x="3927118" y="5358173"/>
            <a:ext cx="1485900" cy="514351"/>
          </a:xfrm>
          <a:prstGeom prst="rect">
            <a:avLst/>
          </a:prstGeom>
          <a:noFill/>
          <a:effectLst/>
        </p:spPr>
      </p:pic>
      <p:sp>
        <p:nvSpPr>
          <p:cNvPr id="20" name="Rectangle 19"/>
          <p:cNvSpPr/>
          <p:nvPr/>
        </p:nvSpPr>
        <p:spPr>
          <a:xfrm>
            <a:off x="2172456" y="485241"/>
            <a:ext cx="1889878" cy="469077"/>
          </a:xfrm>
          <a:prstGeom prst="rect">
            <a:avLst/>
          </a:prstGeom>
          <a:noFill/>
          <a:ln w="6350">
            <a:solidFill>
              <a:srgbClr val="002060"/>
            </a:solidFill>
            <a:prstDash val="sysDot"/>
          </a:ln>
          <a:effectLst/>
        </p:spPr>
        <p:txBody>
          <a:bodyPr wrap="square">
            <a:spAutoFit/>
          </a:bodyPr>
          <a:lstStyle/>
          <a:p>
            <a:r>
              <a:rPr lang="en-US" sz="2400" dirty="0" err="1">
                <a:solidFill>
                  <a:schemeClr val="accent1"/>
                </a:solidFill>
              </a:rPr>
              <a:t>FilteredPUSH</a:t>
            </a:r>
            <a:endParaRPr lang="en-US" sz="2400" dirty="0">
              <a:solidFill>
                <a:schemeClr val="accent6">
                  <a:lumMod val="75000"/>
                </a:schemeClr>
              </a:solidFill>
            </a:endParaRPr>
          </a:p>
        </p:txBody>
      </p:sp>
      <p:pic>
        <p:nvPicPr>
          <p:cNvPr id="18" name="Picture 2" descr="EOL logo  globe"/>
          <p:cNvPicPr>
            <a:picLocks noChangeAspect="1" noChangeArrowheads="1"/>
          </p:cNvPicPr>
          <p:nvPr/>
        </p:nvPicPr>
        <p:blipFill>
          <a:blip r:embed="rId16" cstate="print"/>
          <a:srcRect/>
          <a:stretch>
            <a:fillRect/>
          </a:stretch>
        </p:blipFill>
        <p:spPr bwMode="auto">
          <a:xfrm>
            <a:off x="4890429" y="487037"/>
            <a:ext cx="1135856" cy="946547"/>
          </a:xfrm>
          <a:prstGeom prst="rect">
            <a:avLst/>
          </a:prstGeom>
          <a:noFill/>
          <a:effectLst/>
        </p:spPr>
      </p:pic>
      <p:pic>
        <p:nvPicPr>
          <p:cNvPr id="53256" name="Picture 8" descr="http://v2.boldsystems.org/data/iBOL/iBOL_logo.jpg"/>
          <p:cNvPicPr>
            <a:picLocks noChangeAspect="1" noChangeArrowheads="1"/>
          </p:cNvPicPr>
          <p:nvPr/>
        </p:nvPicPr>
        <p:blipFill>
          <a:blip r:embed="rId17" cstate="print"/>
          <a:srcRect/>
          <a:stretch>
            <a:fillRect/>
          </a:stretch>
        </p:blipFill>
        <p:spPr bwMode="auto">
          <a:xfrm>
            <a:off x="5880356" y="1959138"/>
            <a:ext cx="914400" cy="910336"/>
          </a:xfrm>
          <a:prstGeom prst="rect">
            <a:avLst/>
          </a:prstGeom>
          <a:noFill/>
          <a:effectLst/>
        </p:spPr>
      </p:pic>
      <p:pic>
        <p:nvPicPr>
          <p:cNvPr id="11" name="Picture 27" descr="https://encrypted-tbn0.google.com/images?q=tbn:ANd9GcRMwTms-6h8YADgqZPI9l2x5RAMo4TvW2QcsSroSTILL2ODNYwIcA"/>
          <p:cNvPicPr>
            <a:picLocks noChangeAspect="1" noChangeArrowheads="1"/>
          </p:cNvPicPr>
          <p:nvPr/>
        </p:nvPicPr>
        <p:blipFill>
          <a:blip r:embed="rId18" cstate="print"/>
          <a:srcRect/>
          <a:stretch>
            <a:fillRect/>
          </a:stretch>
        </p:blipFill>
        <p:spPr bwMode="auto">
          <a:xfrm>
            <a:off x="4521915" y="3402837"/>
            <a:ext cx="891103" cy="1151660"/>
          </a:xfrm>
          <a:prstGeom prst="rect">
            <a:avLst/>
          </a:prstGeom>
          <a:noFill/>
          <a:effectLst/>
        </p:spPr>
      </p:pic>
      <p:sp>
        <p:nvSpPr>
          <p:cNvPr id="31" name="Rectangle 30"/>
          <p:cNvSpPr/>
          <p:nvPr/>
        </p:nvSpPr>
        <p:spPr>
          <a:xfrm>
            <a:off x="1485640" y="3168298"/>
            <a:ext cx="2143697" cy="469077"/>
          </a:xfrm>
          <a:prstGeom prst="rect">
            <a:avLst/>
          </a:prstGeom>
          <a:noFill/>
          <a:ln w="6350">
            <a:solidFill>
              <a:srgbClr val="002060"/>
            </a:solidFill>
            <a:prstDash val="sysDot"/>
          </a:ln>
          <a:effectLst/>
        </p:spPr>
        <p:txBody>
          <a:bodyPr wrap="square">
            <a:spAutoFit/>
          </a:bodyPr>
          <a:lstStyle/>
          <a:p>
            <a:r>
              <a:rPr lang="en-US" sz="2400" dirty="0">
                <a:solidFill>
                  <a:schemeClr val="accent1"/>
                </a:solidFill>
              </a:rPr>
              <a:t>Kepler Kurator</a:t>
            </a:r>
          </a:p>
        </p:txBody>
      </p:sp>
      <p:sp>
        <p:nvSpPr>
          <p:cNvPr id="32" name="Rectangle 31"/>
          <p:cNvSpPr/>
          <p:nvPr/>
        </p:nvSpPr>
        <p:spPr>
          <a:xfrm>
            <a:off x="5884457" y="3057124"/>
            <a:ext cx="2430474" cy="384721"/>
          </a:xfrm>
          <a:prstGeom prst="rect">
            <a:avLst/>
          </a:prstGeom>
          <a:ln>
            <a:solidFill>
              <a:schemeClr val="accent3">
                <a:lumMod val="60000"/>
                <a:lumOff val="40000"/>
              </a:schemeClr>
            </a:solidFill>
          </a:ln>
          <a:effectLst/>
        </p:spPr>
        <p:txBody>
          <a:bodyPr wrap="none">
            <a:spAutoFit/>
          </a:bodyPr>
          <a:lstStyle/>
          <a:p>
            <a:r>
              <a:rPr lang="pt-BR" b="1" dirty="0"/>
              <a:t>D I S C O V E R    L I F E</a:t>
            </a:r>
            <a:r>
              <a:rPr lang="pt-BR" dirty="0"/>
              <a:t> </a:t>
            </a:r>
            <a:endParaRPr lang="en-US" dirty="0"/>
          </a:p>
        </p:txBody>
      </p:sp>
      <p:pic>
        <p:nvPicPr>
          <p:cNvPr id="33" name="Picture 15" descr="PLoS ONE - www.plosone.org"/>
          <p:cNvPicPr>
            <a:picLocks noChangeAspect="1" noChangeArrowheads="1"/>
          </p:cNvPicPr>
          <p:nvPr/>
        </p:nvPicPr>
        <p:blipFill>
          <a:blip r:embed="rId19" cstate="print"/>
          <a:srcRect/>
          <a:stretch>
            <a:fillRect/>
          </a:stretch>
        </p:blipFill>
        <p:spPr bwMode="auto">
          <a:xfrm>
            <a:off x="6053852" y="5743900"/>
            <a:ext cx="1671638" cy="571501"/>
          </a:xfrm>
          <a:prstGeom prst="rect">
            <a:avLst/>
          </a:prstGeom>
          <a:noFill/>
          <a:effectLst/>
        </p:spPr>
      </p:pic>
      <p:pic>
        <p:nvPicPr>
          <p:cNvPr id="34" name="Picture 4" descr="http://snhs-plin.barry.edu/Research/left.GIF"/>
          <p:cNvPicPr>
            <a:picLocks noChangeAspect="1" noChangeArrowheads="1"/>
          </p:cNvPicPr>
          <p:nvPr/>
        </p:nvPicPr>
        <p:blipFill>
          <a:blip r:embed="rId20" cstate="print"/>
          <a:srcRect/>
          <a:stretch>
            <a:fillRect/>
          </a:stretch>
        </p:blipFill>
        <p:spPr bwMode="auto">
          <a:xfrm>
            <a:off x="6509903" y="4260431"/>
            <a:ext cx="928688" cy="428626"/>
          </a:xfrm>
          <a:prstGeom prst="rect">
            <a:avLst/>
          </a:prstGeom>
          <a:noFill/>
          <a:effectLst/>
        </p:spPr>
      </p:pic>
      <p:pic>
        <p:nvPicPr>
          <p:cNvPr id="12" name="Picture 7"/>
          <p:cNvPicPr>
            <a:picLocks noChangeAspect="1" noChangeArrowheads="1"/>
          </p:cNvPicPr>
          <p:nvPr/>
        </p:nvPicPr>
        <p:blipFill>
          <a:blip r:embed="rId21" cstate="print"/>
          <a:srcRect r="43532"/>
          <a:stretch>
            <a:fillRect/>
          </a:stretch>
        </p:blipFill>
        <p:spPr bwMode="auto">
          <a:xfrm>
            <a:off x="4749607" y="1851645"/>
            <a:ext cx="642592" cy="12192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53269" name="Picture 21" descr="Zooniverse"/>
          <p:cNvPicPr>
            <a:picLocks noChangeAspect="1" noChangeArrowheads="1"/>
          </p:cNvPicPr>
          <p:nvPr/>
        </p:nvPicPr>
        <p:blipFill>
          <a:blip r:embed="rId22" cstate="print"/>
          <a:srcRect l="2643" r="16516"/>
          <a:stretch>
            <a:fillRect/>
          </a:stretch>
        </p:blipFill>
        <p:spPr bwMode="auto">
          <a:xfrm>
            <a:off x="3134102" y="5829012"/>
            <a:ext cx="2194505" cy="552451"/>
          </a:xfrm>
          <a:prstGeom prst="rect">
            <a:avLst/>
          </a:prstGeom>
          <a:solidFill>
            <a:schemeClr val="tx1">
              <a:lumMod val="75000"/>
              <a:lumOff val="25000"/>
            </a:schemeClr>
          </a:solidFill>
          <a:effectLst/>
        </p:spPr>
      </p:pic>
      <p:pic>
        <p:nvPicPr>
          <p:cNvPr id="2060" name="Picture 12" descr="http://vertnet.org/images/VNLogo_Full_Transparent_shortcrop.png"/>
          <p:cNvPicPr>
            <a:picLocks noChangeAspect="1" noChangeArrowheads="1"/>
          </p:cNvPicPr>
          <p:nvPr/>
        </p:nvPicPr>
        <p:blipFill>
          <a:blip r:embed="rId23" cstate="print"/>
          <a:srcRect/>
          <a:stretch>
            <a:fillRect/>
          </a:stretch>
        </p:blipFill>
        <p:spPr bwMode="auto">
          <a:xfrm>
            <a:off x="2556220" y="3950475"/>
            <a:ext cx="1657350" cy="619911"/>
          </a:xfrm>
          <a:prstGeom prst="rect">
            <a:avLst/>
          </a:prstGeom>
          <a:noFill/>
          <a:effectLst/>
        </p:spPr>
      </p:pic>
      <p:pic>
        <p:nvPicPr>
          <p:cNvPr id="37" name="Picture 2" descr="SGR"/>
          <p:cNvPicPr>
            <a:picLocks noChangeAspect="1" noChangeArrowheads="1"/>
          </p:cNvPicPr>
          <p:nvPr/>
        </p:nvPicPr>
        <p:blipFill>
          <a:blip r:embed="rId24" cstate="print"/>
          <a:srcRect/>
          <a:stretch>
            <a:fillRect/>
          </a:stretch>
        </p:blipFill>
        <p:spPr bwMode="auto">
          <a:xfrm>
            <a:off x="1921750" y="2273374"/>
            <a:ext cx="542925" cy="685800"/>
          </a:xfrm>
          <a:prstGeom prst="rect">
            <a:avLst/>
          </a:prstGeom>
          <a:noFill/>
        </p:spPr>
      </p:pic>
      <p:sp>
        <p:nvSpPr>
          <p:cNvPr id="35" name="TextBox 34"/>
          <p:cNvSpPr txBox="1"/>
          <p:nvPr/>
        </p:nvSpPr>
        <p:spPr>
          <a:xfrm rot="21301722">
            <a:off x="2010348" y="2489028"/>
            <a:ext cx="5661714" cy="1478875"/>
          </a:xfrm>
          <a:prstGeom prst="rect">
            <a:avLst/>
          </a:prstGeom>
          <a:solidFill>
            <a:schemeClr val="tx2">
              <a:alpha val="91000"/>
            </a:schemeClr>
          </a:solidFill>
          <a:effectLst>
            <a:outerShdw blurRad="40000" dist="23000" dir="5400000" rotWithShape="0">
              <a:srgbClr val="000000">
                <a:alpha val="35000"/>
              </a:srgbClr>
            </a:outerShdw>
          </a:effectLst>
          <a:sp3d>
            <a:bevelT w="63500" h="25400"/>
          </a:sp3d>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10000" dirty="0" smtClean="0">
                <a:solidFill>
                  <a:schemeClr val="bg2"/>
                </a:solidFill>
              </a:rPr>
              <a:t>Identifiers</a:t>
            </a:r>
            <a:endParaRPr lang="en-US" sz="10000" dirty="0">
              <a:solidFill>
                <a:schemeClr val="bg2"/>
              </a:solidFill>
            </a:endParaRPr>
          </a:p>
        </p:txBody>
      </p:sp>
      <p:pic>
        <p:nvPicPr>
          <p:cNvPr id="1026" name="Picture 2" descr="File:IDigBio Logo w kBG.png"/>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345476" y="1192400"/>
            <a:ext cx="1658336" cy="652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Bernice Pauahi Bishop Museum"/>
          <p:cNvPicPr>
            <a:picLocks noChangeAspect="1" noChangeArrowheads="1"/>
          </p:cNvPicPr>
          <p:nvPr/>
        </p:nvPicPr>
        <p:blipFill rotWithShape="1">
          <a:blip r:embed="rId26">
            <a:extLst>
              <a:ext uri="{28A0092B-C50C-407E-A947-70E740481C1C}">
                <a14:useLocalDpi xmlns:a14="http://schemas.microsoft.com/office/drawing/2010/main" val="0"/>
              </a:ext>
            </a:extLst>
          </a:blip>
          <a:srcRect l="62" r="88981"/>
          <a:stretch/>
        </p:blipFill>
        <p:spPr bwMode="auto">
          <a:xfrm>
            <a:off x="7949170" y="5339087"/>
            <a:ext cx="731520" cy="80962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6794757" y="552840"/>
            <a:ext cx="1755744" cy="452442"/>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 name="Picture 3"/>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2910005" y="1044017"/>
            <a:ext cx="1839602" cy="63541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 name="Picture 2" descr="www.TORCHerbaria.org"/>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485248" y="4314584"/>
            <a:ext cx="860108" cy="841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7409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53267"/>
                                        </p:tgtEl>
                                        <p:attrNameLst>
                                          <p:attrName>style.visibility</p:attrName>
                                        </p:attrNameLst>
                                      </p:cBhvr>
                                      <p:to>
                                        <p:strVal val="visible"/>
                                      </p:to>
                                    </p:set>
                                    <p:animEffect transition="in" filter="fade">
                                      <p:cBhvr>
                                        <p:cTn id="10" dur="2000"/>
                                        <p:tgtEl>
                                          <p:spTgt spid="53267"/>
                                        </p:tgtEl>
                                      </p:cBhvr>
                                    </p:animEffect>
                                  </p:childTnLst>
                                </p:cTn>
                              </p:par>
                              <p:par>
                                <p:cTn id="11" presetID="10" presetClass="entr" presetSubtype="0" fill="hold" nodeType="withEffect">
                                  <p:stCondLst>
                                    <p:cond delay="0"/>
                                  </p:stCondLst>
                                  <p:childTnLst>
                                    <p:set>
                                      <p:cBhvr>
                                        <p:cTn id="12" dur="1" fill="hold">
                                          <p:stCondLst>
                                            <p:cond delay="0"/>
                                          </p:stCondLst>
                                        </p:cTn>
                                        <p:tgtEl>
                                          <p:spTgt spid="53260"/>
                                        </p:tgtEl>
                                        <p:attrNameLst>
                                          <p:attrName>style.visibility</p:attrName>
                                        </p:attrNameLst>
                                      </p:cBhvr>
                                      <p:to>
                                        <p:strVal val="visible"/>
                                      </p:to>
                                    </p:set>
                                    <p:animEffect transition="in" filter="fade">
                                      <p:cBhvr>
                                        <p:cTn id="13" dur="2000"/>
                                        <p:tgtEl>
                                          <p:spTgt spid="53260"/>
                                        </p:tgtEl>
                                      </p:cBhvr>
                                    </p:animEffect>
                                  </p:childTnLst>
                                </p:cTn>
                              </p:par>
                              <p:par>
                                <p:cTn id="14" presetID="10" presetClass="entr" presetSubtype="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20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20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20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53262"/>
                                        </p:tgtEl>
                                        <p:attrNameLst>
                                          <p:attrName>style.visibility</p:attrName>
                                        </p:attrNameLst>
                                      </p:cBhvr>
                                      <p:to>
                                        <p:strVal val="visible"/>
                                      </p:to>
                                    </p:set>
                                    <p:animEffect transition="in" filter="fade">
                                      <p:cBhvr>
                                        <p:cTn id="25" dur="2000"/>
                                        <p:tgtEl>
                                          <p:spTgt spid="53262"/>
                                        </p:tgtEl>
                                      </p:cBhvr>
                                    </p:animEffect>
                                  </p:childTnLst>
                                </p:cTn>
                              </p:par>
                              <p:par>
                                <p:cTn id="26" presetID="10" presetClass="entr" presetSubtype="0"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animEffect transition="in" filter="fade">
                                      <p:cBhvr>
                                        <p:cTn id="28" dur="2000"/>
                                        <p:tgtEl>
                                          <p:spTgt spid="2054"/>
                                        </p:tgtEl>
                                      </p:cBhvr>
                                    </p:animEffect>
                                  </p:childTnLst>
                                </p:cTn>
                              </p:par>
                              <p:par>
                                <p:cTn id="29" presetID="10" presetClass="entr" presetSubtype="0" fill="hold" nodeType="withEffect">
                                  <p:stCondLst>
                                    <p:cond delay="0"/>
                                  </p:stCondLst>
                                  <p:childTnLst>
                                    <p:set>
                                      <p:cBhvr>
                                        <p:cTn id="30" dur="1" fill="hold">
                                          <p:stCondLst>
                                            <p:cond delay="0"/>
                                          </p:stCondLst>
                                        </p:cTn>
                                        <p:tgtEl>
                                          <p:spTgt spid="2052"/>
                                        </p:tgtEl>
                                        <p:attrNameLst>
                                          <p:attrName>style.visibility</p:attrName>
                                        </p:attrNameLst>
                                      </p:cBhvr>
                                      <p:to>
                                        <p:strVal val="visible"/>
                                      </p:to>
                                    </p:set>
                                    <p:animEffect transition="in" filter="fade">
                                      <p:cBhvr>
                                        <p:cTn id="31" dur="2000"/>
                                        <p:tgtEl>
                                          <p:spTgt spid="2052"/>
                                        </p:tgtEl>
                                      </p:cBhvr>
                                    </p:animEffect>
                                  </p:childTnLst>
                                </p:cTn>
                              </p:par>
                              <p:par>
                                <p:cTn id="32" presetID="10" presetClass="entr" presetSubtype="0" fill="hold" nodeType="withEffect">
                                  <p:stCondLst>
                                    <p:cond delay="0"/>
                                  </p:stCondLst>
                                  <p:childTnLst>
                                    <p:set>
                                      <p:cBhvr>
                                        <p:cTn id="33" dur="1" fill="hold">
                                          <p:stCondLst>
                                            <p:cond delay="0"/>
                                          </p:stCondLst>
                                        </p:cTn>
                                        <p:tgtEl>
                                          <p:spTgt spid="2056"/>
                                        </p:tgtEl>
                                        <p:attrNameLst>
                                          <p:attrName>style.visibility</p:attrName>
                                        </p:attrNameLst>
                                      </p:cBhvr>
                                      <p:to>
                                        <p:strVal val="visible"/>
                                      </p:to>
                                    </p:set>
                                    <p:animEffect transition="in" filter="fade">
                                      <p:cBhvr>
                                        <p:cTn id="34" dur="2000"/>
                                        <p:tgtEl>
                                          <p:spTgt spid="2056"/>
                                        </p:tgtEl>
                                      </p:cBhvr>
                                    </p:animEffect>
                                  </p:childTnLst>
                                </p:cTn>
                              </p:par>
                              <p:par>
                                <p:cTn id="35" presetID="10" presetClass="entr" presetSubtype="0" fill="hold" nodeType="withEffect">
                                  <p:stCondLst>
                                    <p:cond delay="0"/>
                                  </p:stCondLst>
                                  <p:childTnLst>
                                    <p:set>
                                      <p:cBhvr>
                                        <p:cTn id="36" dur="1" fill="hold">
                                          <p:stCondLst>
                                            <p:cond delay="0"/>
                                          </p:stCondLst>
                                        </p:cTn>
                                        <p:tgtEl>
                                          <p:spTgt spid="2058"/>
                                        </p:tgtEl>
                                        <p:attrNameLst>
                                          <p:attrName>style.visibility</p:attrName>
                                        </p:attrNameLst>
                                      </p:cBhvr>
                                      <p:to>
                                        <p:strVal val="visible"/>
                                      </p:to>
                                    </p:set>
                                    <p:animEffect transition="in" filter="fade">
                                      <p:cBhvr>
                                        <p:cTn id="37" dur="2000"/>
                                        <p:tgtEl>
                                          <p:spTgt spid="2058"/>
                                        </p:tgtEl>
                                      </p:cBhvr>
                                    </p:animEffect>
                                  </p:childTnLst>
                                </p:cTn>
                              </p:par>
                              <p:par>
                                <p:cTn id="38" presetID="10" presetClass="entr" presetSubtype="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2000"/>
                                        <p:tgtEl>
                                          <p:spTgt spid="15"/>
                                        </p:tgtEl>
                                      </p:cBhvr>
                                    </p:animEffect>
                                  </p:childTnLst>
                                </p:cTn>
                              </p:par>
                              <p:par>
                                <p:cTn id="41" presetID="10" presetClass="entr" presetSubtype="0" fill="hold"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2000"/>
                                        <p:tgtEl>
                                          <p:spTgt spid="16"/>
                                        </p:tgtEl>
                                      </p:cBhvr>
                                    </p:animEffect>
                                  </p:childTnLst>
                                </p:cTn>
                              </p:par>
                              <p:par>
                                <p:cTn id="44" presetID="10" presetClass="entr" presetSubtype="0" fill="hold" nodeType="with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fade">
                                      <p:cBhvr>
                                        <p:cTn id="46" dur="2000"/>
                                        <p:tgtEl>
                                          <p:spTgt spid="1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2000"/>
                                        <p:tgtEl>
                                          <p:spTgt spid="20"/>
                                        </p:tgtEl>
                                      </p:cBhvr>
                                    </p:animEffect>
                                  </p:childTnLst>
                                </p:cTn>
                              </p:par>
                              <p:par>
                                <p:cTn id="50" presetID="10" presetClass="entr" presetSubtype="0" fill="hold" nodeType="with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2000"/>
                                        <p:tgtEl>
                                          <p:spTgt spid="18"/>
                                        </p:tgtEl>
                                      </p:cBhvr>
                                    </p:animEffect>
                                  </p:childTnLst>
                                </p:cTn>
                              </p:par>
                              <p:par>
                                <p:cTn id="53" presetID="10" presetClass="entr" presetSubtype="0" fill="hold" nodeType="withEffect">
                                  <p:stCondLst>
                                    <p:cond delay="0"/>
                                  </p:stCondLst>
                                  <p:childTnLst>
                                    <p:set>
                                      <p:cBhvr>
                                        <p:cTn id="54" dur="1" fill="hold">
                                          <p:stCondLst>
                                            <p:cond delay="0"/>
                                          </p:stCondLst>
                                        </p:cTn>
                                        <p:tgtEl>
                                          <p:spTgt spid="53256"/>
                                        </p:tgtEl>
                                        <p:attrNameLst>
                                          <p:attrName>style.visibility</p:attrName>
                                        </p:attrNameLst>
                                      </p:cBhvr>
                                      <p:to>
                                        <p:strVal val="visible"/>
                                      </p:to>
                                    </p:set>
                                    <p:animEffect transition="in" filter="fade">
                                      <p:cBhvr>
                                        <p:cTn id="55" dur="2000"/>
                                        <p:tgtEl>
                                          <p:spTgt spid="53256"/>
                                        </p:tgtEl>
                                      </p:cBhvr>
                                    </p:animEffect>
                                  </p:childTnLst>
                                </p:cTn>
                              </p:par>
                              <p:par>
                                <p:cTn id="56" presetID="10" presetClass="entr" presetSubtype="0" fill="hold" nodeType="with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2000"/>
                                        <p:tgtEl>
                                          <p:spTgt spid="23"/>
                                        </p:tgtEl>
                                      </p:cBhvr>
                                    </p:animEffect>
                                  </p:childTnLst>
                                </p:cTn>
                              </p:par>
                              <p:par>
                                <p:cTn id="59" presetID="10" presetClass="entr" presetSubtype="0"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000"/>
                                        <p:tgtEl>
                                          <p:spTgt spid="1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2000"/>
                                        <p:tgtEl>
                                          <p:spTgt spid="31"/>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2000"/>
                                        <p:tgtEl>
                                          <p:spTgt spid="32"/>
                                        </p:tgtEl>
                                      </p:cBhvr>
                                    </p:animEffect>
                                  </p:childTnLst>
                                </p:cTn>
                              </p:par>
                              <p:par>
                                <p:cTn id="68" presetID="10" presetClass="entr" presetSubtype="0" fill="hold" nodeType="withEffect">
                                  <p:stCondLst>
                                    <p:cond delay="0"/>
                                  </p:stCondLst>
                                  <p:childTnLst>
                                    <p:set>
                                      <p:cBhvr>
                                        <p:cTn id="69" dur="1" fill="hold">
                                          <p:stCondLst>
                                            <p:cond delay="0"/>
                                          </p:stCondLst>
                                        </p:cTn>
                                        <p:tgtEl>
                                          <p:spTgt spid="33"/>
                                        </p:tgtEl>
                                        <p:attrNameLst>
                                          <p:attrName>style.visibility</p:attrName>
                                        </p:attrNameLst>
                                      </p:cBhvr>
                                      <p:to>
                                        <p:strVal val="visible"/>
                                      </p:to>
                                    </p:set>
                                    <p:animEffect transition="in" filter="fade">
                                      <p:cBhvr>
                                        <p:cTn id="70" dur="2000"/>
                                        <p:tgtEl>
                                          <p:spTgt spid="33"/>
                                        </p:tgtEl>
                                      </p:cBhvr>
                                    </p:animEffect>
                                  </p:childTnLst>
                                </p:cTn>
                              </p:par>
                              <p:par>
                                <p:cTn id="71" presetID="10" presetClass="entr" presetSubtype="0" fill="hold" nodeType="with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2000"/>
                                        <p:tgtEl>
                                          <p:spTgt spid="34"/>
                                        </p:tgtEl>
                                      </p:cBhvr>
                                    </p:animEffect>
                                  </p:childTnLst>
                                </p:cTn>
                              </p:par>
                              <p:par>
                                <p:cTn id="74" presetID="10" presetClass="entr" presetSubtype="0" fill="hold"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2000"/>
                                        <p:tgtEl>
                                          <p:spTgt spid="12"/>
                                        </p:tgtEl>
                                      </p:cBhvr>
                                    </p:animEffect>
                                  </p:childTnLst>
                                </p:cTn>
                              </p:par>
                              <p:par>
                                <p:cTn id="77" presetID="10" presetClass="entr" presetSubtype="0" fill="hold" nodeType="withEffect">
                                  <p:stCondLst>
                                    <p:cond delay="0"/>
                                  </p:stCondLst>
                                  <p:childTnLst>
                                    <p:set>
                                      <p:cBhvr>
                                        <p:cTn id="78" dur="1" fill="hold">
                                          <p:stCondLst>
                                            <p:cond delay="0"/>
                                          </p:stCondLst>
                                        </p:cTn>
                                        <p:tgtEl>
                                          <p:spTgt spid="53269"/>
                                        </p:tgtEl>
                                        <p:attrNameLst>
                                          <p:attrName>style.visibility</p:attrName>
                                        </p:attrNameLst>
                                      </p:cBhvr>
                                      <p:to>
                                        <p:strVal val="visible"/>
                                      </p:to>
                                    </p:set>
                                    <p:animEffect transition="in" filter="fade">
                                      <p:cBhvr>
                                        <p:cTn id="79" dur="2000"/>
                                        <p:tgtEl>
                                          <p:spTgt spid="53269"/>
                                        </p:tgtEl>
                                      </p:cBhvr>
                                    </p:animEffect>
                                  </p:childTnLst>
                                </p:cTn>
                              </p:par>
                              <p:par>
                                <p:cTn id="80" presetID="10" presetClass="entr" presetSubtype="0" fill="hold" nodeType="withEffect">
                                  <p:stCondLst>
                                    <p:cond delay="0"/>
                                  </p:stCondLst>
                                  <p:childTnLst>
                                    <p:set>
                                      <p:cBhvr>
                                        <p:cTn id="81" dur="1" fill="hold">
                                          <p:stCondLst>
                                            <p:cond delay="0"/>
                                          </p:stCondLst>
                                        </p:cTn>
                                        <p:tgtEl>
                                          <p:spTgt spid="2060"/>
                                        </p:tgtEl>
                                        <p:attrNameLst>
                                          <p:attrName>style.visibility</p:attrName>
                                        </p:attrNameLst>
                                      </p:cBhvr>
                                      <p:to>
                                        <p:strVal val="visible"/>
                                      </p:to>
                                    </p:set>
                                    <p:animEffect transition="in" filter="fade">
                                      <p:cBhvr>
                                        <p:cTn id="82" dur="2000"/>
                                        <p:tgtEl>
                                          <p:spTgt spid="2060"/>
                                        </p:tgtEl>
                                      </p:cBhvr>
                                    </p:animEffect>
                                  </p:childTnLst>
                                </p:cTn>
                              </p:par>
                              <p:par>
                                <p:cTn id="83" presetID="10" presetClass="entr" presetSubtype="0" fill="hold" nodeType="with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2000"/>
                                        <p:tgtEl>
                                          <p:spTgt spid="37"/>
                                        </p:tgtEl>
                                      </p:cBhvr>
                                    </p:animEffect>
                                  </p:childTnLst>
                                </p:cTn>
                              </p:par>
                              <p:par>
                                <p:cTn id="86" presetID="10" presetClass="entr" presetSubtype="0" fill="hold" nodeType="withEffect">
                                  <p:stCondLst>
                                    <p:cond delay="0"/>
                                  </p:stCondLst>
                                  <p:childTnLst>
                                    <p:set>
                                      <p:cBhvr>
                                        <p:cTn id="87" dur="1" fill="hold">
                                          <p:stCondLst>
                                            <p:cond delay="0"/>
                                          </p:stCondLst>
                                        </p:cTn>
                                        <p:tgtEl>
                                          <p:spTgt spid="1026"/>
                                        </p:tgtEl>
                                        <p:attrNameLst>
                                          <p:attrName>style.visibility</p:attrName>
                                        </p:attrNameLst>
                                      </p:cBhvr>
                                      <p:to>
                                        <p:strVal val="visible"/>
                                      </p:to>
                                    </p:set>
                                    <p:animEffect transition="in" filter="fade">
                                      <p:cBhvr>
                                        <p:cTn id="88" dur="3000"/>
                                        <p:tgtEl>
                                          <p:spTgt spid="1026"/>
                                        </p:tgtEl>
                                      </p:cBhvr>
                                    </p:animEffect>
                                  </p:childTnLst>
                                </p:cTn>
                              </p:par>
                              <p:par>
                                <p:cTn id="89" presetID="10" presetClass="entr" presetSubtype="0" fill="hold" nodeType="withEffect">
                                  <p:stCondLst>
                                    <p:cond delay="0"/>
                                  </p:stCondLst>
                                  <p:childTnLst>
                                    <p:set>
                                      <p:cBhvr>
                                        <p:cTn id="90" dur="1" fill="hold">
                                          <p:stCondLst>
                                            <p:cond delay="0"/>
                                          </p:stCondLst>
                                        </p:cTn>
                                        <p:tgtEl>
                                          <p:spTgt spid="1028"/>
                                        </p:tgtEl>
                                        <p:attrNameLst>
                                          <p:attrName>style.visibility</p:attrName>
                                        </p:attrNameLst>
                                      </p:cBhvr>
                                      <p:to>
                                        <p:strVal val="visible"/>
                                      </p:to>
                                    </p:set>
                                    <p:animEffect transition="in" filter="fade">
                                      <p:cBhvr>
                                        <p:cTn id="91" dur="3000"/>
                                        <p:tgtEl>
                                          <p:spTgt spid="1028"/>
                                        </p:tgtEl>
                                      </p:cBhvr>
                                    </p:animEffect>
                                  </p:childTnLst>
                                </p:cTn>
                              </p:par>
                              <p:par>
                                <p:cTn id="92" presetID="10" presetClass="entr" presetSubtype="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3000"/>
                                        <p:tgtEl>
                                          <p:spTgt spid="38"/>
                                        </p:tgtEl>
                                      </p:cBhvr>
                                    </p:animEffect>
                                  </p:childTnLst>
                                </p:cTn>
                              </p:par>
                              <p:par>
                                <p:cTn id="95" presetID="10" presetClass="entr" presetSubtype="0" fill="hold" nodeType="with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3000"/>
                                        <p:tgtEl>
                                          <p:spTgt spid="36"/>
                                        </p:tgtEl>
                                      </p:cBhvr>
                                    </p:animEffect>
                                  </p:childTnLst>
                                </p:cTn>
                              </p:par>
                              <p:par>
                                <p:cTn id="98" presetID="1" presetClass="entr" presetSubtype="0" fill="hold" nodeType="withEffect">
                                  <p:stCondLst>
                                    <p:cond delay="0"/>
                                  </p:stCondLst>
                                  <p:childTnLst>
                                    <p:set>
                                      <p:cBhvr>
                                        <p:cTn id="99" dur="1" fill="hold">
                                          <p:stCondLst>
                                            <p:cond delay="0"/>
                                          </p:stCondLst>
                                        </p:cTn>
                                        <p:tgtEl>
                                          <p:spTgt spid="39"/>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5" presetClass="entr" presetSubtype="1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checkerboard(across)">
                                      <p:cBhvr>
                                        <p:cTn id="104"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3" grpId="0"/>
      <p:bldP spid="20" grpId="0" animBg="1"/>
      <p:bldP spid="31" grpId="0" animBg="1"/>
      <p:bldP spid="32" grpId="0" animBg="1"/>
      <p:bldP spid="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Identifier types</a:t>
            </a:r>
            <a:endParaRPr lang="en-US" dirty="0"/>
          </a:p>
        </p:txBody>
      </p:sp>
      <p:sp>
        <p:nvSpPr>
          <p:cNvPr id="3" name="Content Placeholder 2"/>
          <p:cNvSpPr>
            <a:spLocks noGrp="1"/>
          </p:cNvSpPr>
          <p:nvPr>
            <p:ph idx="1"/>
          </p:nvPr>
        </p:nvSpPr>
        <p:spPr/>
        <p:txBody>
          <a:bodyPr>
            <a:normAutofit lnSpcReduction="10000"/>
          </a:bodyPr>
          <a:lstStyle/>
          <a:p>
            <a:r>
              <a:rPr lang="en-US" dirty="0" smtClean="0"/>
              <a:t>Content-rich identifiers contain information</a:t>
            </a:r>
          </a:p>
          <a:p>
            <a:pPr lvl="1"/>
            <a:r>
              <a:rPr lang="en-US" dirty="0" smtClean="0"/>
              <a:t>Simple identifier, attached to specimen</a:t>
            </a:r>
          </a:p>
          <a:p>
            <a:pPr lvl="2"/>
            <a:r>
              <a:rPr lang="en-US" dirty="0" smtClean="0"/>
              <a:t>Number stamped on band: </a:t>
            </a:r>
            <a:r>
              <a:rPr lang="en-US" dirty="0">
                <a:solidFill>
                  <a:srgbClr val="FF0000"/>
                </a:solidFill>
                <a:effectLst>
                  <a:outerShdw blurRad="38100" dist="38100" dir="2700000" algn="tl">
                    <a:srgbClr val="000000">
                      <a:alpha val="43137"/>
                    </a:srgbClr>
                  </a:outerShdw>
                </a:effectLst>
              </a:rPr>
              <a:t>1154</a:t>
            </a:r>
            <a:endParaRPr lang="en-US" dirty="0" smtClean="0">
              <a:solidFill>
                <a:srgbClr val="FF0000"/>
              </a:solidFill>
              <a:effectLst>
                <a:outerShdw blurRad="38100" dist="38100" dir="2700000" algn="tl">
                  <a:srgbClr val="000000">
                    <a:alpha val="43137"/>
                  </a:srgbClr>
                </a:outerShdw>
              </a:effectLst>
            </a:endParaRPr>
          </a:p>
          <a:p>
            <a:pPr lvl="2"/>
            <a:r>
              <a:rPr lang="en-US" dirty="0" smtClean="0">
                <a:solidFill>
                  <a:srgbClr val="FF0000"/>
                </a:solidFill>
                <a:effectLst>
                  <a:outerShdw blurRad="38100" dist="38100" dir="2700000" algn="tl">
                    <a:srgbClr val="000000">
                      <a:alpha val="43137"/>
                    </a:srgbClr>
                  </a:outerShdw>
                </a:effectLst>
              </a:rPr>
              <a:t>Catalog number</a:t>
            </a:r>
          </a:p>
          <a:p>
            <a:pPr lvl="1"/>
            <a:r>
              <a:rPr lang="en-US" dirty="0" smtClean="0"/>
              <a:t>Compound identifier: globally unique</a:t>
            </a:r>
          </a:p>
          <a:p>
            <a:pPr lvl="2"/>
            <a:r>
              <a:rPr lang="en-US" dirty="0" smtClean="0">
                <a:solidFill>
                  <a:srgbClr val="FF0000"/>
                </a:solidFill>
                <a:effectLst>
                  <a:outerShdw blurRad="38100" dist="38100" dir="2700000" algn="tl">
                    <a:srgbClr val="000000">
                      <a:alpha val="43137"/>
                    </a:srgbClr>
                  </a:outerShdw>
                </a:effectLst>
              </a:rPr>
              <a:t>Darwin core triple </a:t>
            </a:r>
            <a:r>
              <a:rPr lang="en-US" dirty="0" smtClean="0"/>
              <a:t>(institution, collection, catalog number)</a:t>
            </a:r>
          </a:p>
          <a:p>
            <a:pPr lvl="2"/>
            <a:r>
              <a:rPr lang="en-US" dirty="0" smtClean="0"/>
              <a:t>(</a:t>
            </a:r>
            <a:r>
              <a:rPr lang="en-US" dirty="0" smtClean="0">
                <a:solidFill>
                  <a:srgbClr val="FF0000"/>
                </a:solidFill>
                <a:effectLst>
                  <a:outerShdw blurRad="38100" dist="38100" dir="2700000" algn="tl">
                    <a:srgbClr val="000000">
                      <a:alpha val="43137"/>
                    </a:srgbClr>
                  </a:outerShdw>
                </a:effectLst>
              </a:rPr>
              <a:t>BOTF, finch, 1154</a:t>
            </a:r>
            <a:r>
              <a:rPr lang="en-US" dirty="0" smtClean="0"/>
              <a:t>)</a:t>
            </a:r>
          </a:p>
          <a:p>
            <a:pPr lvl="1"/>
            <a:r>
              <a:rPr lang="en-US" dirty="0"/>
              <a:t>URI (</a:t>
            </a:r>
            <a:r>
              <a:rPr lang="en-US" dirty="0" smtClean="0"/>
              <a:t>uniform </a:t>
            </a:r>
            <a:r>
              <a:rPr lang="en-US" dirty="0"/>
              <a:t>resource </a:t>
            </a:r>
            <a:r>
              <a:rPr lang="en-US" dirty="0" smtClean="0"/>
              <a:t>identifier): internet friendly</a:t>
            </a:r>
          </a:p>
          <a:p>
            <a:pPr lvl="2"/>
            <a:r>
              <a:rPr lang="en-US" dirty="0" smtClean="0">
                <a:solidFill>
                  <a:srgbClr val="FF0000"/>
                </a:solidFill>
                <a:effectLst>
                  <a:outerShdw blurRad="38100" dist="38100" dir="2700000" algn="tl">
                    <a:srgbClr val="000000">
                      <a:alpha val="43137"/>
                    </a:srgbClr>
                  </a:outerShdw>
                </a:effectLst>
              </a:rPr>
              <a:t>http</a:t>
            </a:r>
            <a:r>
              <a:rPr lang="en-US" dirty="0">
                <a:solidFill>
                  <a:srgbClr val="FF0000"/>
                </a:solidFill>
                <a:effectLst>
                  <a:outerShdw blurRad="38100" dist="38100" dir="2700000" algn="tl">
                    <a:srgbClr val="000000">
                      <a:alpha val="43137"/>
                    </a:srgbClr>
                  </a:outerShdw>
                </a:effectLst>
              </a:rPr>
              <a:t>://beaks.org/finch/1154</a:t>
            </a:r>
            <a:endParaRPr lang="en-US" sz="3600" dirty="0">
              <a:solidFill>
                <a:srgbClr val="FF0000"/>
              </a:solidFill>
              <a:effectLst>
                <a:outerShdw blurRad="38100" dist="38100" dir="2700000" algn="tl">
                  <a:srgbClr val="000000">
                    <a:alpha val="43137"/>
                  </a:srgbClr>
                </a:outerShdw>
              </a:effectLst>
            </a:endParaRPr>
          </a:p>
          <a:p>
            <a:r>
              <a:rPr lang="en-US" dirty="0" smtClean="0">
                <a:solidFill>
                  <a:srgbClr val="FF0000"/>
                </a:solidFill>
                <a:effectLst>
                  <a:outerShdw blurRad="38100" dist="38100" dir="2700000" algn="tl">
                    <a:srgbClr val="000000">
                      <a:alpha val="43137"/>
                    </a:srgbClr>
                  </a:outerShdw>
                </a:effectLst>
              </a:rPr>
              <a:t>Content-free identifiers</a:t>
            </a:r>
          </a:p>
          <a:p>
            <a:pPr lvl="1"/>
            <a:r>
              <a:rPr lang="en-US" dirty="0" smtClean="0"/>
              <a:t>Cannot be parsed, remembered or typed</a:t>
            </a:r>
          </a:p>
          <a:p>
            <a:pPr lvl="1"/>
            <a:r>
              <a:rPr lang="en-US" dirty="0"/>
              <a:t>urn:uuid:40c842c9-c04c-489a-b20e-d84bfc16dedd6</a:t>
            </a:r>
            <a:endParaRPr lang="en-US" dirty="0" smtClean="0"/>
          </a:p>
          <a:p>
            <a:pPr lvl="1"/>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0865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5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
                                            <p:txEl>
                                              <p:pRg st="11" end="11"/>
                                            </p:txEl>
                                          </p:spTgt>
                                        </p:tgtEl>
                                        <p:attrNameLst>
                                          <p:attrName>style.visibility</p:attrName>
                                        </p:attrNameLst>
                                      </p:cBhvr>
                                      <p:to>
                                        <p:strVal val="visible"/>
                                      </p:to>
                                    </p:set>
                                    <p:animEffect transition="in" filter="fade">
                                      <p:cBhvr>
                                        <p:cTn id="4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alpha val="94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endParaRPr lang="en-US" dirty="0"/>
          </a:p>
        </p:txBody>
      </p:sp>
      <p:sp>
        <p:nvSpPr>
          <p:cNvPr id="4" name="Down Arrow 3"/>
          <p:cNvSpPr/>
          <p:nvPr/>
        </p:nvSpPr>
        <p:spPr>
          <a:xfrm rot="10331545">
            <a:off x="1724624" y="3142822"/>
            <a:ext cx="265840" cy="1176576"/>
          </a:xfrm>
          <a:prstGeom prst="downArrow">
            <a:avLst>
              <a:gd name="adj1" fmla="val 50000"/>
              <a:gd name="adj2" fmla="val 143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own Arrow 7"/>
          <p:cNvSpPr/>
          <p:nvPr/>
        </p:nvSpPr>
        <p:spPr>
          <a:xfrm rot="10331545">
            <a:off x="2986320" y="3447862"/>
            <a:ext cx="265840" cy="1124692"/>
          </a:xfrm>
          <a:prstGeom prst="downArrow">
            <a:avLst>
              <a:gd name="adj1" fmla="val 50000"/>
              <a:gd name="adj2" fmla="val 1431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91" name="Picture 11" descr="C:\Users\Steve\Dropbox\Personal\Capture1.png"/>
          <p:cNvPicPr>
            <a:picLocks noChangeAspect="1" noChangeArrowheads="1"/>
          </p:cNvPicPr>
          <p:nvPr/>
        </p:nvPicPr>
        <p:blipFill>
          <a:blip r:embed="rId3"/>
          <a:srcRect/>
          <a:stretch>
            <a:fillRect/>
          </a:stretch>
        </p:blipFill>
        <p:spPr bwMode="auto">
          <a:xfrm>
            <a:off x="110743" y="1109709"/>
            <a:ext cx="7082534" cy="5095782"/>
          </a:xfrm>
          <a:prstGeom prst="rect">
            <a:avLst/>
          </a:prstGeom>
          <a:noFill/>
          <a:effectLst>
            <a:outerShdw blurRad="50800" dist="38100" dir="5400000" algn="t" rotWithShape="0">
              <a:prstClr val="black">
                <a:alpha val="40000"/>
              </a:prstClr>
            </a:outerShdw>
          </a:effectLst>
        </p:spPr>
      </p:pic>
      <p:pic>
        <p:nvPicPr>
          <p:cNvPr id="20490" name="Picture 10"/>
          <p:cNvPicPr>
            <a:picLocks noChangeAspect="1" noChangeArrowheads="1"/>
          </p:cNvPicPr>
          <p:nvPr/>
        </p:nvPicPr>
        <p:blipFill>
          <a:blip r:embed="rId4"/>
          <a:srcRect/>
          <a:stretch>
            <a:fillRect/>
          </a:stretch>
        </p:blipFill>
        <p:spPr bwMode="auto">
          <a:xfrm>
            <a:off x="170861" y="188884"/>
            <a:ext cx="2450306" cy="1952625"/>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0484" name="Picture 4" descr="http://www.pensoft.net/J_FILES/1/articles/3288/export.php_files/ZooKeys-209-255-g001.jpg"/>
          <p:cNvPicPr>
            <a:picLocks noChangeAspect="1" noChangeArrowheads="1"/>
          </p:cNvPicPr>
          <p:nvPr/>
        </p:nvPicPr>
        <p:blipFill>
          <a:blip r:embed="rId5"/>
          <a:srcRect r="53571"/>
          <a:stretch>
            <a:fillRect/>
          </a:stretch>
        </p:blipFill>
        <p:spPr bwMode="auto">
          <a:xfrm>
            <a:off x="6358671" y="1958466"/>
            <a:ext cx="2645506" cy="1522471"/>
          </a:xfrm>
          <a:prstGeom prst="rect">
            <a:avLst/>
          </a:prstGeom>
          <a:noFill/>
          <a:effectLst>
            <a:outerShdw blurRad="50800" dist="38100" dir="5400000" algn="t" rotWithShape="0">
              <a:prstClr val="black">
                <a:alpha val="40000"/>
              </a:prstClr>
            </a:outerShdw>
          </a:effectLst>
        </p:spPr>
      </p:pic>
      <p:pic>
        <p:nvPicPr>
          <p:cNvPr id="20487" name="Picture 7"/>
          <p:cNvPicPr>
            <a:picLocks noChangeAspect="1" noChangeArrowheads="1"/>
          </p:cNvPicPr>
          <p:nvPr/>
        </p:nvPicPr>
        <p:blipFill>
          <a:blip r:embed="rId6"/>
          <a:srcRect/>
          <a:stretch>
            <a:fillRect/>
          </a:stretch>
        </p:blipFill>
        <p:spPr bwMode="auto">
          <a:xfrm>
            <a:off x="6381645" y="346230"/>
            <a:ext cx="2324406" cy="138260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0492" name="Picture 12"/>
          <p:cNvPicPr>
            <a:picLocks noGrp="1" noChangeAspect="1" noChangeArrowheads="1"/>
          </p:cNvPicPr>
          <p:nvPr>
            <p:ph sz="quarter" idx="4294967295"/>
          </p:nvPr>
        </p:nvPicPr>
        <p:blipFill>
          <a:blip r:embed="rId7"/>
          <a:srcRect/>
          <a:stretch>
            <a:fillRect/>
          </a:stretch>
        </p:blipFill>
        <p:spPr bwMode="auto">
          <a:xfrm>
            <a:off x="5040883" y="4211684"/>
            <a:ext cx="3842858" cy="2466667"/>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20493" name="Picture 13"/>
          <p:cNvPicPr>
            <a:picLocks noChangeAspect="1" noChangeArrowheads="1"/>
          </p:cNvPicPr>
          <p:nvPr/>
        </p:nvPicPr>
        <p:blipFill>
          <a:blip r:embed="rId8"/>
          <a:srcRect/>
          <a:stretch>
            <a:fillRect/>
          </a:stretch>
        </p:blipFill>
        <p:spPr bwMode="auto">
          <a:xfrm>
            <a:off x="7274418" y="3762530"/>
            <a:ext cx="1743075" cy="762000"/>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2112" y="181801"/>
            <a:ext cx="2475309" cy="1665923"/>
          </a:xfrm>
          <a:prstGeom prst="rect">
            <a:avLst/>
          </a:prstGeom>
          <a:noFill/>
          <a:ln>
            <a:noFill/>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8760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Identifying Objects</a:t>
            </a:r>
            <a:endParaRPr lang="en-US" dirty="0"/>
          </a:p>
        </p:txBody>
      </p:sp>
      <p:sp>
        <p:nvSpPr>
          <p:cNvPr id="20" name="Content Placeholder 19"/>
          <p:cNvSpPr>
            <a:spLocks noGrp="1"/>
          </p:cNvSpPr>
          <p:nvPr>
            <p:ph idx="1"/>
          </p:nvPr>
        </p:nvSpPr>
        <p:spPr/>
        <p:txBody>
          <a:bodyPr/>
          <a:lstStyle/>
          <a:p>
            <a:endParaRPr lang="en-US" dirty="0"/>
          </a:p>
        </p:txBody>
      </p:sp>
      <p:sp>
        <p:nvSpPr>
          <p:cNvPr id="4" name="Rounded Rectangle 3"/>
          <p:cNvSpPr/>
          <p:nvPr/>
        </p:nvSpPr>
        <p:spPr>
          <a:xfrm>
            <a:off x="4710792" y="174930"/>
            <a:ext cx="4128407" cy="2672316"/>
          </a:xfrm>
          <a:prstGeom prst="roundRect">
            <a:avLst>
              <a:gd name="adj" fmla="val 5247"/>
            </a:avLst>
          </a:pr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ounded Rectangle 4"/>
          <p:cNvSpPr/>
          <p:nvPr/>
        </p:nvSpPr>
        <p:spPr>
          <a:xfrm>
            <a:off x="553343" y="1676400"/>
            <a:ext cx="3960115" cy="2059603"/>
          </a:xfrm>
          <a:prstGeom prst="roundRect">
            <a:avLst>
              <a:gd name="adj" fmla="val 6412"/>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1"/>
          <p:cNvSpPr txBox="1">
            <a:spLocks/>
          </p:cNvSpPr>
          <p:nvPr/>
        </p:nvSpPr>
        <p:spPr>
          <a:xfrm>
            <a:off x="431426" y="4240127"/>
            <a:ext cx="4203947" cy="1066800"/>
          </a:xfrm>
          <a:prstGeom prst="rect">
            <a:avLst/>
          </a:prstGeom>
        </p:spPr>
        <p:txBody>
          <a:bodyPr vert="horz" lIns="91431" tIns="45715" rIns="91431" bIns="45715">
            <a:normAutofit fontScale="92500"/>
          </a:bodyPr>
          <a:lstStyle>
            <a:lvl1pPr marL="274292" indent="-274292" algn="l" rtl="0" eaLnBrk="1" latinLnBrk="0" hangingPunct="1">
              <a:spcBef>
                <a:spcPct val="20000"/>
              </a:spcBef>
              <a:buClr>
                <a:schemeClr val="accent3"/>
              </a:buClr>
              <a:buSzPct val="95000"/>
              <a:buFont typeface="Wingdings 2"/>
              <a:buChar char=""/>
              <a:defRPr kumimoji="0" sz="2400" kern="1200">
                <a:solidFill>
                  <a:schemeClr val="tx1"/>
                </a:solidFill>
                <a:latin typeface="+mj-lt"/>
                <a:ea typeface="+mn-ea"/>
                <a:cs typeface="+mn-cs"/>
              </a:defRPr>
            </a:lvl1pPr>
            <a:lvl2pPr marL="640016" indent="-246864"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309" indent="-246864" algn="l" rtl="0" eaLnBrk="1" latinLnBrk="0" hangingPunct="1">
              <a:spcBef>
                <a:spcPct val="20000"/>
              </a:spcBef>
              <a:buClr>
                <a:schemeClr val="accent2"/>
              </a:buClr>
              <a:buSzPct val="70000"/>
              <a:buFont typeface="Wingdings 2"/>
              <a:buChar char=""/>
              <a:defRPr kumimoji="0" sz="2400" kern="1200">
                <a:solidFill>
                  <a:schemeClr val="tx1"/>
                </a:solidFill>
                <a:latin typeface="+mj-lt"/>
                <a:ea typeface="+mn-ea"/>
                <a:cs typeface="+mn-cs"/>
              </a:defRPr>
            </a:lvl3pPr>
            <a:lvl4pPr marL="1188602" indent="-210291" algn="l" rtl="0" eaLnBrk="1" latinLnBrk="0" hangingPunct="1">
              <a:spcBef>
                <a:spcPct val="20000"/>
              </a:spcBef>
              <a:buClr>
                <a:schemeClr val="accent3"/>
              </a:buClr>
              <a:buSzPct val="65000"/>
              <a:buFont typeface="Wingdings 2"/>
              <a:buChar char=""/>
              <a:defRPr kumimoji="0" sz="2400" kern="1200">
                <a:solidFill>
                  <a:schemeClr val="tx1"/>
                </a:solidFill>
                <a:latin typeface="+mj-lt"/>
                <a:ea typeface="+mn-ea"/>
                <a:cs typeface="+mn-cs"/>
              </a:defRPr>
            </a:lvl4pPr>
            <a:lvl5pPr marL="1462894" indent="-210291" algn="l" rtl="0" eaLnBrk="1" latinLnBrk="0" hangingPunct="1">
              <a:spcBef>
                <a:spcPct val="20000"/>
              </a:spcBef>
              <a:buClr>
                <a:schemeClr val="accent4"/>
              </a:buClr>
              <a:buSzPct val="65000"/>
              <a:buFont typeface="Wingdings 2"/>
              <a:buChar char=""/>
              <a:defRPr kumimoji="0" sz="2400" kern="1200">
                <a:solidFill>
                  <a:schemeClr val="tx1"/>
                </a:solidFill>
                <a:latin typeface="+mj-lt"/>
                <a:ea typeface="+mn-ea"/>
                <a:cs typeface="+mn-cs"/>
              </a:defRPr>
            </a:lvl5pPr>
            <a:lvl6pPr marL="1737187" indent="-210291" algn="l" rtl="0" eaLnBrk="1" latinLnBrk="0" hangingPunct="1">
              <a:spcBef>
                <a:spcPct val="20000"/>
              </a:spcBef>
              <a:buClr>
                <a:schemeClr val="accent5"/>
              </a:buClr>
              <a:buSzPct val="80000"/>
              <a:buFont typeface="Wingdings 2"/>
              <a:buChar char=""/>
              <a:defRPr kumimoji="0" sz="1900" kern="1200">
                <a:solidFill>
                  <a:schemeClr val="tx1"/>
                </a:solidFill>
                <a:latin typeface="+mn-lt"/>
                <a:ea typeface="+mn-ea"/>
                <a:cs typeface="+mn-cs"/>
              </a:defRPr>
            </a:lvl6pPr>
            <a:lvl7pPr marL="1920049" indent="-182862"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342" indent="-182862"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634" indent="-182862" algn="l" rtl="0" eaLnBrk="1" latinLnBrk="0" hangingPunct="1">
              <a:spcBef>
                <a:spcPct val="20000"/>
              </a:spcBef>
              <a:buClr>
                <a:schemeClr val="tx2"/>
              </a:buClr>
              <a:buFontTx/>
              <a:buChar char="•"/>
              <a:defRPr kumimoji="0" sz="1500" kern="1200" baseline="0">
                <a:solidFill>
                  <a:schemeClr val="tx1"/>
                </a:solidFill>
                <a:latin typeface="+mn-lt"/>
                <a:ea typeface="+mn-ea"/>
                <a:cs typeface="+mn-cs"/>
              </a:defRPr>
            </a:lvl9pPr>
          </a:lstStyle>
          <a:p>
            <a:pPr defTabSz="914400"/>
            <a:r>
              <a:rPr lang="en-US" smtClean="0"/>
              <a:t>UUID or GUID does not have to appear on the specimen itself.</a:t>
            </a:r>
          </a:p>
          <a:p>
            <a:pPr defTabSz="914400"/>
            <a:endParaRPr lang="en-US" dirty="0"/>
          </a:p>
        </p:txBody>
      </p:sp>
      <p:sp>
        <p:nvSpPr>
          <p:cNvPr id="7" name="Oval 6"/>
          <p:cNvSpPr/>
          <p:nvPr/>
        </p:nvSpPr>
        <p:spPr>
          <a:xfrm>
            <a:off x="1210323" y="2613470"/>
            <a:ext cx="293367" cy="2337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p:cNvSpPr/>
          <p:nvPr/>
        </p:nvSpPr>
        <p:spPr>
          <a:xfrm>
            <a:off x="6591641" y="914400"/>
            <a:ext cx="366708" cy="22002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5067300" y="2848264"/>
            <a:ext cx="0" cy="1085273"/>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103191" y="5632966"/>
            <a:ext cx="5562600" cy="707886"/>
          </a:xfrm>
          <a:prstGeom prst="rect">
            <a:avLst/>
          </a:prstGeom>
          <a:noFill/>
        </p:spPr>
        <p:txBody>
          <a:bodyPr wrap="square" rtlCol="0">
            <a:spAutoFit/>
          </a:bodyPr>
          <a:lstStyle/>
          <a:p>
            <a:pPr marL="0" lvl="1" algn="r"/>
            <a:r>
              <a:rPr lang="en-US" sz="1600" dirty="0" smtClean="0">
                <a:solidFill>
                  <a:schemeClr val="tx2"/>
                </a:solidFill>
                <a:effectLst>
                  <a:outerShdw blurRad="38100" dist="38100" dir="2700000" algn="tl">
                    <a:srgbClr val="000000">
                      <a:alpha val="43137"/>
                    </a:srgbClr>
                  </a:outerShdw>
                </a:effectLst>
              </a:rPr>
              <a:t>http</a:t>
            </a:r>
            <a:r>
              <a:rPr lang="en-US" sz="1600" dirty="0">
                <a:solidFill>
                  <a:schemeClr val="tx2"/>
                </a:solidFill>
                <a:effectLst>
                  <a:outerShdw blurRad="38100" dist="38100" dir="2700000" algn="tl">
                    <a:srgbClr val="000000">
                      <a:alpha val="43137"/>
                    </a:srgbClr>
                  </a:outerShdw>
                </a:effectLst>
              </a:rPr>
              <a:t>://</a:t>
            </a:r>
            <a:r>
              <a:rPr lang="en-US" sz="1600" dirty="0" smtClean="0">
                <a:solidFill>
                  <a:schemeClr val="tx2"/>
                </a:solidFill>
                <a:effectLst>
                  <a:outerShdw blurRad="38100" dist="38100" dir="2700000" algn="tl">
                    <a:srgbClr val="000000">
                      <a:alpha val="43137"/>
                    </a:srgbClr>
                  </a:outerShdw>
                </a:effectLst>
              </a:rPr>
              <a:t>www.talltimbers.org/museum.html#Birds:279</a:t>
            </a:r>
          </a:p>
          <a:p>
            <a:pPr marL="0" lvl="1" algn="r"/>
            <a:endParaRPr lang="en-US" sz="800" dirty="0" smtClean="0">
              <a:solidFill>
                <a:schemeClr val="tx2"/>
              </a:solidFill>
              <a:effectLst>
                <a:outerShdw blurRad="38100" dist="38100" dir="2700000" algn="tl">
                  <a:srgbClr val="000000">
                    <a:alpha val="43137"/>
                  </a:srgbClr>
                </a:outerShdw>
              </a:effectLst>
            </a:endParaRPr>
          </a:p>
          <a:p>
            <a:pPr marL="0" lvl="1" algn="r"/>
            <a:r>
              <a:rPr lang="en-US" sz="1600" dirty="0" smtClean="0">
                <a:solidFill>
                  <a:schemeClr val="tx2"/>
                </a:solidFill>
                <a:effectLst>
                  <a:outerShdw blurRad="38100" dist="38100" dir="2700000" algn="tl">
                    <a:srgbClr val="000000">
                      <a:alpha val="43137"/>
                    </a:srgbClr>
                  </a:outerShdw>
                </a:effectLst>
              </a:rPr>
              <a:t>urn:uuid:3Ab1495230-ac34-42ea-b6b7-7af8b9f1b212</a:t>
            </a:r>
            <a:endParaRPr lang="en-US" sz="2000" dirty="0">
              <a:solidFill>
                <a:schemeClr val="tx2"/>
              </a:solidFill>
              <a:effectLst>
                <a:outerShdw blurRad="38100" dist="38100" dir="2700000" algn="tl">
                  <a:srgbClr val="000000">
                    <a:alpha val="43137"/>
                  </a:srgbClr>
                </a:outerShdw>
              </a:effectLst>
            </a:endParaRPr>
          </a:p>
        </p:txBody>
      </p:sp>
      <p:sp>
        <p:nvSpPr>
          <p:cNvPr id="11" name="TextBox 10"/>
          <p:cNvSpPr txBox="1"/>
          <p:nvPr/>
        </p:nvSpPr>
        <p:spPr>
          <a:xfrm>
            <a:off x="2303970" y="5756076"/>
            <a:ext cx="1511061" cy="461665"/>
          </a:xfrm>
          <a:prstGeom prst="rect">
            <a:avLst/>
          </a:prstGeom>
          <a:noFill/>
        </p:spPr>
        <p:txBody>
          <a:bodyPr wrap="square" rtlCol="0">
            <a:spAutoFit/>
          </a:bodyPr>
          <a:lstStyle/>
          <a:p>
            <a:r>
              <a:rPr lang="en-US" sz="2400" dirty="0" smtClean="0">
                <a:solidFill>
                  <a:schemeClr val="tx2"/>
                </a:solidFill>
              </a:rPr>
              <a:t>Resolver</a:t>
            </a:r>
            <a:endParaRPr lang="en-US" sz="2400" dirty="0">
              <a:solidFill>
                <a:schemeClr val="tx2"/>
              </a:solidFill>
            </a:endParaRPr>
          </a:p>
        </p:txBody>
      </p:sp>
      <p:cxnSp>
        <p:nvCxnSpPr>
          <p:cNvPr id="12" name="Straight Arrow Connector 11"/>
          <p:cNvCxnSpPr/>
          <p:nvPr/>
        </p:nvCxnSpPr>
        <p:spPr>
          <a:xfrm flipV="1">
            <a:off x="609600" y="3736003"/>
            <a:ext cx="0" cy="65819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8800" y="2044700"/>
            <a:ext cx="3200399" cy="253916"/>
          </a:xfrm>
          <a:prstGeom prst="rect">
            <a:avLst/>
          </a:prstGeom>
          <a:noFill/>
        </p:spPr>
        <p:txBody>
          <a:bodyPr wrap="square" rtlCol="0">
            <a:spAutoFit/>
          </a:bodyPr>
          <a:lstStyle/>
          <a:p>
            <a:pPr marL="0" lvl="1"/>
            <a:r>
              <a:rPr lang="en-US" sz="800" dirty="0"/>
              <a:t> </a:t>
            </a:r>
            <a:r>
              <a:rPr lang="en-US" sz="1050" dirty="0">
                <a:solidFill>
                  <a:srgbClr val="FF0000"/>
                </a:solidFill>
              </a:rPr>
              <a:t>urn:uuid:b1495230-ac34-42ea-b6b7-7af8b9f1b212</a:t>
            </a:r>
          </a:p>
        </p:txBody>
      </p:sp>
      <p:sp>
        <p:nvSpPr>
          <p:cNvPr id="15" name="Content Placeholder 1"/>
          <p:cNvSpPr txBox="1">
            <a:spLocks/>
          </p:cNvSpPr>
          <p:nvPr/>
        </p:nvSpPr>
        <p:spPr>
          <a:xfrm>
            <a:off x="4856375" y="2895600"/>
            <a:ext cx="4203947" cy="1066800"/>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dirty="0"/>
              <a:t>Add column to data record for a globally unique, persistent identifier</a:t>
            </a:r>
            <a:r>
              <a:rPr lang="en-US" dirty="0" smtClean="0"/>
              <a:t>.</a:t>
            </a:r>
            <a:endParaRPr lang="en-US" dirty="0"/>
          </a:p>
        </p:txBody>
      </p:sp>
      <p:cxnSp>
        <p:nvCxnSpPr>
          <p:cNvPr id="16" name="Straight Connector 15"/>
          <p:cNvCxnSpPr>
            <a:stCxn id="7" idx="6"/>
            <a:endCxn id="8" idx="2"/>
          </p:cNvCxnSpPr>
          <p:nvPr/>
        </p:nvCxnSpPr>
        <p:spPr>
          <a:xfrm flipV="1">
            <a:off x="1503690" y="1024413"/>
            <a:ext cx="5087951" cy="1705945"/>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7" name="Picture 10" descr="http://www.techdigest.tv/ww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54600" y="3987667"/>
            <a:ext cx="1644930" cy="1644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621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1"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Maintaining and Sharing Identifiers</a:t>
            </a:r>
            <a:endParaRPr lang="en-US" dirty="0"/>
          </a:p>
        </p:txBody>
      </p:sp>
      <p:sp>
        <p:nvSpPr>
          <p:cNvPr id="3" name="Content Placeholder 2"/>
          <p:cNvSpPr>
            <a:spLocks noGrp="1"/>
          </p:cNvSpPr>
          <p:nvPr>
            <p:ph idx="1"/>
          </p:nvPr>
        </p:nvSpPr>
        <p:spPr/>
        <p:txBody>
          <a:bodyPr/>
          <a:lstStyle/>
          <a:p>
            <a:r>
              <a:rPr lang="en-US" dirty="0" smtClean="0"/>
              <a:t>apply a given id to only one object ever</a:t>
            </a:r>
          </a:p>
          <a:p>
            <a:r>
              <a:rPr lang="en-US" dirty="0" smtClean="0"/>
              <a:t>if something happens and that object no longer exists in the physical collection –</a:t>
            </a:r>
          </a:p>
          <a:p>
            <a:pPr lvl="1"/>
            <a:r>
              <a:rPr lang="en-US" dirty="0" smtClean="0"/>
              <a:t>never reassign the identifier to another object in the collection</a:t>
            </a:r>
          </a:p>
          <a:p>
            <a:r>
              <a:rPr lang="en-US" dirty="0" smtClean="0"/>
              <a:t>missing numbers do not matter</a:t>
            </a:r>
          </a:p>
          <a:p>
            <a:r>
              <a:rPr lang="en-US" dirty="0" smtClean="0"/>
              <a:t>(share the ones you know </a:t>
            </a:r>
            <a:r>
              <a:rPr lang="en-US" dirty="0"/>
              <a:t>about) </a:t>
            </a:r>
            <a:endParaRPr lang="en-US" dirty="0" smtClean="0"/>
          </a:p>
          <a:p>
            <a:endParaRPr lang="en-US" dirty="0"/>
          </a:p>
          <a:p>
            <a:r>
              <a:rPr lang="en-US" dirty="0" smtClean="0"/>
              <a:t>Now that we have identifiers … what next?</a:t>
            </a:r>
          </a:p>
          <a:p>
            <a:pPr marL="0" indent="0">
              <a:buNone/>
            </a:pPr>
            <a:endParaRPr lang="en-US" dirty="0" smtClean="0"/>
          </a:p>
          <a:p>
            <a:endParaRPr lang="en-US" dirty="0" smtClean="0">
              <a:hlinkClick r:id="rId3"/>
            </a:endParaRPr>
          </a:p>
        </p:txBody>
      </p:sp>
    </p:spTree>
    <p:extLst>
      <p:ext uri="{BB962C8B-B14F-4D97-AF65-F5344CB8AC3E}">
        <p14:creationId xmlns:p14="http://schemas.microsoft.com/office/powerpoint/2010/main" val="138431591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iDigBiov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spDef>
      <a:spPr>
        <a:solidFill>
          <a:schemeClr val="accent1">
            <a:alpha val="94000"/>
          </a:schemeClr>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idigbio1">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1264</TotalTime>
  <Words>1950</Words>
  <Application>Microsoft Office PowerPoint</Application>
  <PresentationFormat>On-screen Show (4:3)</PresentationFormat>
  <Paragraphs>430</Paragraphs>
  <Slides>24</Slides>
  <Notes>19</Notes>
  <HiddenSlides>1</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ThemeiDigBiov1</vt:lpstr>
      <vt:lpstr>idigbio1</vt:lpstr>
      <vt:lpstr>Sharing Data</vt:lpstr>
      <vt:lpstr>Care and feeding of (clean) data</vt:lpstr>
      <vt:lpstr>PowerPoint Presentation</vt:lpstr>
      <vt:lpstr>Identifiers are like Elvis, … or Drosophila melanogaster</vt:lpstr>
      <vt:lpstr>PowerPoint Presentation</vt:lpstr>
      <vt:lpstr>Identifier types</vt:lpstr>
      <vt:lpstr>PowerPoint Presentation</vt:lpstr>
      <vt:lpstr>Identifying Objects</vt:lpstr>
      <vt:lpstr>Maintaining and Sharing Identifiers</vt:lpstr>
      <vt:lpstr>Sharing requires standard terms</vt:lpstr>
      <vt:lpstr>Sharing Requires Standard Terms</vt:lpstr>
      <vt:lpstr>Darwin Core Standard</vt:lpstr>
      <vt:lpstr>From the Label, Notebook, …</vt:lpstr>
      <vt:lpstr>Data Mapping &amp; Export</vt:lpstr>
      <vt:lpstr>Data Export</vt:lpstr>
      <vt:lpstr>Data Export</vt:lpstr>
      <vt:lpstr>One Pathway to sharing?</vt:lpstr>
      <vt:lpstr>More Ways to Share Data</vt:lpstr>
      <vt:lpstr>PowerPoint Presentation</vt:lpstr>
      <vt:lpstr>Sharing Brings Opportunities, Benefits, Decisions</vt:lpstr>
      <vt:lpstr>Where do the standard terms come from? </vt:lpstr>
      <vt:lpstr>Identifiers</vt:lpstr>
      <vt:lpstr>Conclusions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Sharing Data</dc:title>
  <dc:creator>Paul, Deborah</dc:creator>
  <cp:lastModifiedBy>Deborah L. Paul</cp:lastModifiedBy>
  <cp:revision>75</cp:revision>
  <dcterms:created xsi:type="dcterms:W3CDTF">2014-03-09T14:27:57Z</dcterms:created>
  <dcterms:modified xsi:type="dcterms:W3CDTF">2014-05-25T18:16:54Z</dcterms:modified>
</cp:coreProperties>
</file>