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3"/>
  </p:notesMasterIdLst>
  <p:sldIdLst>
    <p:sldId id="270" r:id="rId2"/>
    <p:sldId id="321" r:id="rId3"/>
    <p:sldId id="322" r:id="rId4"/>
    <p:sldId id="323" r:id="rId5"/>
    <p:sldId id="324" r:id="rId6"/>
    <p:sldId id="325" r:id="rId7"/>
    <p:sldId id="326" r:id="rId8"/>
    <p:sldId id="282" r:id="rId9"/>
    <p:sldId id="284" r:id="rId10"/>
    <p:sldId id="269" r:id="rId11"/>
    <p:sldId id="319" r:id="rId12"/>
    <p:sldId id="288" r:id="rId13"/>
    <p:sldId id="289" r:id="rId14"/>
    <p:sldId id="291" r:id="rId15"/>
    <p:sldId id="286" r:id="rId16"/>
    <p:sldId id="285" r:id="rId17"/>
    <p:sldId id="287" r:id="rId18"/>
    <p:sldId id="320" r:id="rId19"/>
    <p:sldId id="271" r:id="rId20"/>
    <p:sldId id="263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800"/>
    <a:srgbClr val="6797C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1" autoAdjust="0"/>
    <p:restoredTop sz="96000" autoAdjust="0"/>
  </p:normalViewPr>
  <p:slideViewPr>
    <p:cSldViewPr snapToGrid="0">
      <p:cViewPr varScale="1">
        <p:scale>
          <a:sx n="76" d="100"/>
          <a:sy n="7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310F1-1341-461F-932C-F0B3D521C1EA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07F93-D6D8-4622-AF96-17B8D60E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content/digitization-workflow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useful:=fitness, robustness,</a:t>
            </a:r>
            <a:r>
              <a:rPr lang="en-US" baseline="0" dirty="0" smtClean="0"/>
              <a:t> usability, discoverability, elucidation, new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8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long</a:t>
            </a:r>
            <a:r>
              <a:rPr lang="en-US" baseline="0" dirty="0" smtClean="0"/>
              <a:t> view as our goal; see the short view only as a set of constraints, not as an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8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a non-exhaustive list</a:t>
            </a:r>
            <a:r>
              <a:rPr lang="en-US" baseline="0" dirty="0" smtClean="0"/>
              <a:t> of global continua. </a:t>
            </a:r>
            <a:r>
              <a:rPr lang="en-US" dirty="0" smtClean="0"/>
              <a:t>Left column represents</a:t>
            </a:r>
            <a:r>
              <a:rPr lang="en-US" baseline="0" dirty="0" smtClean="0"/>
              <a:t> the</a:t>
            </a:r>
            <a:r>
              <a:rPr lang="en-US" dirty="0" smtClean="0"/>
              <a:t> outside</a:t>
            </a:r>
            <a:r>
              <a:rPr lang="en-US" baseline="0" dirty="0" smtClean="0"/>
              <a:t> track, right column, the inside track. This is not a set of continua of good and evil. Our challenge is to find balances in our workflows that ensure an appropriate level of affordable quality now that anticipates future tool enhancements.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F7D4-597D-4CEF-9587-EA4E54827B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9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left column largely represents the</a:t>
            </a:r>
            <a:r>
              <a:rPr lang="en-US" baseline="0" dirty="0" smtClean="0"/>
              <a:t> outside track, right, inside track.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32DB-E52A-4410-B3E8-AF19758FF2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8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Paper: http://www.pensoft.net/inc/journals/download.php?fileId=4794&amp;fileTable=J_GALLEYS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F7D4-597D-4CEF-9587-EA4E54827B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https://www.idigbio.org/content/digitization-workflows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Posted To Collaborative Workflows Page Linked to the Digitization Resources Wiki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F7D4-597D-4CEF-9587-EA4E54827B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https://www.idigbio.org/sites/default/files/sites/default/files/Module_1_Pre-digitization_Curation_Tasks_0.pdf</a:t>
            </a:r>
          </a:p>
          <a:p>
            <a:endParaRPr lang="en-US" dirty="0" smtClean="0"/>
          </a:p>
          <a:p>
            <a:r>
              <a:rPr lang="en-US" dirty="0" smtClean="0"/>
              <a:t>for Flat</a:t>
            </a:r>
            <a:r>
              <a:rPr lang="en-US" baseline="0" dirty="0" smtClean="0"/>
              <a:t>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F7D4-597D-4CEF-9587-EA4E54827B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5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Collections managers reported that pre-digitization curation </a:t>
            </a:r>
          </a:p>
          <a:p>
            <a:r>
              <a:rPr lang="en-US" dirty="0" smtClean="0"/>
              <a:t>and staging also provides </a:t>
            </a:r>
            <a:r>
              <a:rPr lang="en-US" b="1" dirty="0" smtClean="0"/>
              <a:t>unanticipated benefits</a:t>
            </a:r>
            <a:r>
              <a:rPr lang="en-US" dirty="0" smtClean="0"/>
              <a:t>, including </a:t>
            </a:r>
          </a:p>
          <a:p>
            <a:r>
              <a:rPr lang="en-US" dirty="0" smtClean="0"/>
              <a:t>opportunities to: (see slide)</a:t>
            </a:r>
          </a:p>
          <a:p>
            <a:endParaRPr lang="en-US" dirty="0" smtClean="0"/>
          </a:p>
          <a:p>
            <a:r>
              <a:rPr lang="en-US" dirty="0" smtClean="0"/>
              <a:t>inspect /repair / specimen damage collection health (route to conservation),</a:t>
            </a:r>
          </a:p>
          <a:p>
            <a:endParaRPr lang="en-US" dirty="0" smtClean="0"/>
          </a:p>
          <a:p>
            <a:r>
              <a:rPr lang="en-US" dirty="0" smtClean="0"/>
              <a:t>inventory collection,</a:t>
            </a:r>
          </a:p>
          <a:p>
            <a:endParaRPr lang="en-US" dirty="0" smtClean="0"/>
          </a:p>
          <a:p>
            <a:r>
              <a:rPr lang="en-US" dirty="0" smtClean="0"/>
              <a:t>re-pin / remount specimens and replenish / replace preservatives in containers,</a:t>
            </a:r>
          </a:p>
          <a:p>
            <a:endParaRPr lang="en-US" dirty="0" smtClean="0"/>
          </a:p>
          <a:p>
            <a:r>
              <a:rPr lang="en-US" dirty="0" smtClean="0"/>
              <a:t>specimen ipm,</a:t>
            </a:r>
          </a:p>
          <a:p>
            <a:endParaRPr lang="en-US" dirty="0" smtClean="0"/>
          </a:p>
          <a:p>
            <a:r>
              <a:rPr lang="en-US" dirty="0" smtClean="0"/>
              <a:t>attach a unique identifier (most often a 1- or 2-D barcode) to a specimen, container, or cabinet,</a:t>
            </a:r>
          </a:p>
          <a:p>
            <a:endParaRPr lang="en-US" dirty="0" smtClean="0"/>
          </a:p>
          <a:p>
            <a:r>
              <a:rPr lang="en-US" dirty="0" smtClean="0"/>
              <a:t>discover important but previously unknown, lost, or dislocated holdings (e.g. those owned by other institutions or the federal government),</a:t>
            </a:r>
          </a:p>
          <a:p>
            <a:endParaRPr lang="en-US" dirty="0" smtClean="0"/>
          </a:p>
          <a:p>
            <a:r>
              <a:rPr lang="en-US" dirty="0" smtClean="0"/>
              <a:t>update nomenclature and taxonomic interpretation,</a:t>
            </a:r>
          </a:p>
          <a:p>
            <a:endParaRPr lang="en-US" dirty="0" smtClean="0"/>
          </a:p>
          <a:p>
            <a:r>
              <a:rPr lang="en-US" dirty="0" smtClean="0"/>
              <a:t>reorganize the contents of cabinets, cases, trays, and containers, especially when these are the units of digitization,</a:t>
            </a:r>
          </a:p>
          <a:p>
            <a:endParaRPr lang="en-US" dirty="0" smtClean="0"/>
          </a:p>
          <a:p>
            <a:r>
              <a:rPr lang="en-US" dirty="0" smtClean="0"/>
              <a:t>vet type specimens, and</a:t>
            </a:r>
          </a:p>
          <a:p>
            <a:endParaRPr lang="en-US" dirty="0" smtClean="0"/>
          </a:p>
          <a:p>
            <a:r>
              <a:rPr lang="en-US" dirty="0" smtClean="0"/>
              <a:t>select exemplars for digitization / imaging, when that approach is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F7D4-597D-4CEF-9587-EA4E54827B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2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fsu.edu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://flmnh.ufl.edu/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572262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 smtClean="0"/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pPr algn="l"/>
            <a:endParaRPr lang="en-US" sz="1050" dirty="0"/>
          </a:p>
        </p:txBody>
      </p:sp>
      <p:pic>
        <p:nvPicPr>
          <p:cNvPr id="11" name="Picture 10" descr="logo_ns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0"/>
            <a:ext cx="685800" cy="6172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514600"/>
            <a:ext cx="7772400" cy="1143000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6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B5C1E7E-68F5-4D11-946B-8B4B5E1FC0B8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5276" y="5900174"/>
            <a:ext cx="814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This material is based upon work supported by the National Science Foundation under Cooperative Agreement EF-1115210.  Any opinions, findings, and conclusions or recommendations expressed in this material are those of the author(s) and do not necessarily reflect the views of the National Science Foundation.</a:t>
            </a:r>
          </a:p>
          <a:p>
            <a:pPr algn="l"/>
            <a:endParaRPr lang="en-US" sz="1050" dirty="0"/>
          </a:p>
        </p:txBody>
      </p:sp>
      <p:pic>
        <p:nvPicPr>
          <p:cNvPr id="8" name="Picture 7" descr="http://www.nsf.gov/images/logos/nsf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47" y="5036243"/>
            <a:ext cx="755124" cy="7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ida State University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4" y="510650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rida Museum logo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55" y="5106508"/>
            <a:ext cx="65274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paul\Desktop\uf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6" y="5016640"/>
            <a:ext cx="865536" cy="8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3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15200" y="6400800"/>
            <a:ext cx="1320165" cy="41686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digbio_logo_rgb.eps"/>
          <p:cNvPicPr>
            <a:picLocks noChangeAspect="1"/>
          </p:cNvPicPr>
          <p:nvPr/>
        </p:nvPicPr>
        <p:blipFill>
          <a:blip r:embed="rId10" cstate="print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426201"/>
            <a:ext cx="1169353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0" i="0" kern="1200" baseline="0">
          <a:ln>
            <a:noFill/>
          </a:ln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j-ea"/>
          <a:cs typeface="Calibr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digbio.org/sites/default/files/sites/default/files/considerations-when-choosing-collection-mgt-softwar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idigbio.org/wiki/index.php/Digitization_Resourc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content/digitization-workflow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idigbio.org/sites/default/files/sites/default/files/Module_1_Pre-digitization_Curation_Tasks_0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tinyurl.com/idbttt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idigbio.org/content/advanced-geolocate-course-services-integration-end-end-workflow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nsoft.net/journals/zookeys/article/3135/five-task-clusters-that-enable-efficient-and-effective-digitization-of-biological-collections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pensoft.net/inc/journals/download.php?fileId=4794&amp;fileTable=J_GALLEY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Herbarium Digitization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855662"/>
          </a:xfrm>
        </p:spPr>
        <p:txBody>
          <a:bodyPr/>
          <a:lstStyle/>
          <a:p>
            <a:r>
              <a:rPr lang="en-US" dirty="0" smtClean="0"/>
              <a:t>Overview and Guide to Resources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4434902"/>
            <a:ext cx="6400800" cy="129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189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377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566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754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5943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 May 2014 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TORCH VIII + iDigBio Digitization Workshop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Deborah Paul, on Twitter @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idbdeb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Ross State University, Alpine, Texas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database? What suits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45100"/>
            <a:ext cx="8229600" cy="124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Joanna McCaffrey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Digitizing Plant Specimens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Workshop, 2012</a:t>
            </a:r>
            <a:endParaRPr lang="en-US" sz="2400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408112"/>
            <a:ext cx="8334375" cy="37433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/>
              <a:t>Website – Portal - </a:t>
            </a:r>
            <a:r>
              <a:rPr lang="en-US">
                <a:solidFill>
                  <a:srgbClr val="FE5304"/>
                </a:solidFill>
              </a:rPr>
              <a:t>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91"/>
            <a:ext cx="8229600" cy="495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26"/>
          <a:stretch/>
        </p:blipFill>
        <p:spPr>
          <a:xfrm>
            <a:off x="534204" y="1712194"/>
            <a:ext cx="7281508" cy="475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21" y="1143000"/>
            <a:ext cx="6675372" cy="4990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5"/>
          <p:cNvSpPr/>
          <p:nvPr/>
        </p:nvSpPr>
        <p:spPr>
          <a:xfrm rot="15422997">
            <a:off x="609090" y="5704668"/>
            <a:ext cx="673026" cy="1473044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Quick Start</a:t>
            </a:r>
            <a:endParaRPr lang="en-US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393" y="1340795"/>
            <a:ext cx="6667500" cy="481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own Arrow 6"/>
          <p:cNvSpPr/>
          <p:nvPr/>
        </p:nvSpPr>
        <p:spPr>
          <a:xfrm rot="15422997">
            <a:off x="1247318" y="2218070"/>
            <a:ext cx="673026" cy="1473044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Digitization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5422997">
            <a:off x="1011031" y="4855399"/>
            <a:ext cx="665217" cy="1843337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Flat things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1066800"/>
            <a:ext cx="2486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www.idigbio.org/wiki</a:t>
            </a:r>
            <a:endParaRPr lang="en-US" dirty="0">
              <a:solidFill>
                <a:srgbClr val="FE5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 rot="4275359">
            <a:off x="6382672" y="3761169"/>
            <a:ext cx="1408860" cy="2581539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Workflows and Protocols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4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9" grpId="2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3141" y="2670038"/>
            <a:ext cx="6210299" cy="36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5532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Robust Object to Image to Data Workflows (DROID)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345" y="1453356"/>
            <a:ext cx="4538472" cy="1630679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design collaborative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Scientific Software Innovation Institutes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Yale Peabody Museum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Biodiversity Institute, KU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iDigBio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 1: Flat Things</a:t>
            </a:r>
            <a:endParaRPr lang="en-US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7007" y="2622864"/>
            <a:ext cx="6820644" cy="3026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7" y="1543485"/>
            <a:ext cx="5724525" cy="45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4275359">
            <a:off x="6669966" y="627180"/>
            <a:ext cx="673026" cy="1832611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Input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7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 II – Pinned Things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52600"/>
            <a:ext cx="9067800" cy="31913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33362"/>
            <a:ext cx="8958966" cy="65484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Predigitization Curation, AKA Staging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taxonomic judgment</a:t>
            </a:r>
            <a:endParaRPr lang="en-US" sz="2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personnel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uses standard </a:t>
            </a:r>
            <a:r>
              <a:rPr lang="en-US" sz="2200" dirty="0"/>
              <a:t>references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keen </a:t>
            </a:r>
            <a:r>
              <a:rPr lang="en-US" sz="2200" dirty="0"/>
              <a:t>observational skills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specimen-handling </a:t>
            </a:r>
            <a:r>
              <a:rPr lang="en-US" sz="2200" dirty="0"/>
              <a:t>skills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select </a:t>
            </a:r>
            <a:r>
              <a:rPr lang="en-US" sz="2200" dirty="0"/>
              <a:t>specimens to </a:t>
            </a:r>
            <a:r>
              <a:rPr lang="en-US" sz="2200" dirty="0" smtClean="0"/>
              <a:t>image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235199"/>
            <a:ext cx="4346575" cy="3687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Determination/annotation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(a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professional)</a:t>
            </a:r>
          </a:p>
          <a:p>
            <a:r>
              <a:rPr lang="en-US" sz="2000" dirty="0"/>
              <a:t>Data </a:t>
            </a:r>
            <a:r>
              <a:rPr lang="en-US" sz="2000" dirty="0" smtClean="0"/>
              <a:t>verification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(a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professional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n-US" sz="2000" dirty="0"/>
              <a:t>Drawer/cabinet </a:t>
            </a:r>
            <a:r>
              <a:rPr lang="en-US" sz="2000" dirty="0" smtClean="0"/>
              <a:t>organization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(trained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techs)</a:t>
            </a:r>
          </a:p>
          <a:p>
            <a:r>
              <a:rPr lang="en-US" sz="2000" dirty="0"/>
              <a:t>Re-pinning </a:t>
            </a:r>
            <a:endParaRPr lang="en-US" sz="2000" dirty="0" smtClean="0"/>
          </a:p>
          <a:p>
            <a:pPr lvl="1"/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trained techs)</a:t>
            </a:r>
          </a:p>
          <a:p>
            <a:r>
              <a:rPr lang="en-US" sz="2000" dirty="0"/>
              <a:t>Barcode </a:t>
            </a:r>
            <a:r>
              <a:rPr lang="en-US" sz="2000" dirty="0" smtClean="0"/>
              <a:t>application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(trained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techs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336" y="5374692"/>
            <a:ext cx="2321405" cy="58757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all steps require a professional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1820" y="5727253"/>
            <a:ext cx="232140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Curation is a potential bottleneck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" name="Picture 4" descr="http://www.pensoft.net/J_FILES/1/articles/3288/export.php_files/ZooKeys-209-255-g001.jpg"/>
          <p:cNvPicPr>
            <a:picLocks noChangeAspect="1" noChangeArrowheads="1"/>
          </p:cNvPicPr>
          <p:nvPr/>
        </p:nvPicPr>
        <p:blipFill>
          <a:blip r:embed="rId2"/>
          <a:srcRect r="53571"/>
          <a:stretch>
            <a:fillRect/>
          </a:stretch>
        </p:blipFill>
        <p:spPr bwMode="auto">
          <a:xfrm>
            <a:off x="7218393" y="5580438"/>
            <a:ext cx="1769281" cy="763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3141" y="4785336"/>
            <a:ext cx="1554533" cy="69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14" y="3950507"/>
            <a:ext cx="1504960" cy="7596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Predigitization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(unanticipated)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426463"/>
            <a:ext cx="7543801" cy="49865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inspect </a:t>
            </a:r>
            <a:r>
              <a:rPr lang="en-US" dirty="0" smtClean="0"/>
              <a:t>/repair / specimen damage (ipm)</a:t>
            </a:r>
          </a:p>
          <a:p>
            <a:r>
              <a:rPr lang="en-US" dirty="0" smtClean="0"/>
              <a:t>collection health, </a:t>
            </a:r>
          </a:p>
          <a:p>
            <a:r>
              <a:rPr lang="en-US" dirty="0" smtClean="0"/>
              <a:t>inventory collection</a:t>
            </a:r>
            <a:r>
              <a:rPr lang="en-US" dirty="0"/>
              <a:t>,</a:t>
            </a:r>
          </a:p>
          <a:p>
            <a:r>
              <a:rPr lang="en-US" dirty="0" smtClean="0"/>
              <a:t>re-pin / remount specimens</a:t>
            </a:r>
          </a:p>
          <a:p>
            <a:r>
              <a:rPr lang="en-US" dirty="0" smtClean="0"/>
              <a:t>replenish / replace preservatives </a:t>
            </a:r>
          </a:p>
          <a:p>
            <a:r>
              <a:rPr lang="en-US" dirty="0" smtClean="0"/>
              <a:t>attach </a:t>
            </a:r>
            <a:r>
              <a:rPr lang="en-US" dirty="0"/>
              <a:t>a unique </a:t>
            </a:r>
            <a:r>
              <a:rPr lang="en-US" dirty="0" smtClean="0"/>
              <a:t>identifier</a:t>
            </a:r>
          </a:p>
          <a:p>
            <a:pPr lvl="1"/>
            <a:r>
              <a:rPr lang="en-US" dirty="0" smtClean="0"/>
              <a:t>(most </a:t>
            </a:r>
            <a:r>
              <a:rPr lang="en-US" dirty="0"/>
              <a:t>often a 1- or 2-D barcode) </a:t>
            </a:r>
            <a:endParaRPr lang="en-US" dirty="0" smtClean="0"/>
          </a:p>
          <a:p>
            <a:pPr lvl="1"/>
            <a:r>
              <a:rPr lang="en-US" dirty="0" smtClean="0"/>
              <a:t>to a specimen</a:t>
            </a:r>
            <a:r>
              <a:rPr lang="en-US" dirty="0"/>
              <a:t>, container, or cabinet,</a:t>
            </a:r>
          </a:p>
          <a:p>
            <a:r>
              <a:rPr lang="en-US" dirty="0" smtClean="0"/>
              <a:t>discover </a:t>
            </a:r>
            <a:r>
              <a:rPr lang="en-US" dirty="0"/>
              <a:t>important but </a:t>
            </a:r>
            <a:endParaRPr lang="en-US" dirty="0" smtClean="0"/>
          </a:p>
          <a:p>
            <a:pPr lvl="1"/>
            <a:r>
              <a:rPr lang="en-US" dirty="0" smtClean="0"/>
              <a:t>unknown</a:t>
            </a:r>
            <a:r>
              <a:rPr lang="en-US" dirty="0"/>
              <a:t>, lost, or dislocated </a:t>
            </a:r>
            <a:r>
              <a:rPr lang="en-US" dirty="0" smtClean="0"/>
              <a:t>holdings </a:t>
            </a:r>
          </a:p>
          <a:p>
            <a:pPr lvl="1"/>
            <a:r>
              <a:rPr lang="en-US" dirty="0" smtClean="0"/>
              <a:t>(e.g</a:t>
            </a:r>
            <a:r>
              <a:rPr lang="en-US" dirty="0"/>
              <a:t>. those owned by other institutions or the federal government),</a:t>
            </a:r>
          </a:p>
          <a:p>
            <a:r>
              <a:rPr lang="en-US" dirty="0" smtClean="0"/>
              <a:t>update </a:t>
            </a:r>
            <a:r>
              <a:rPr lang="en-US" dirty="0"/>
              <a:t>nomenclature and taxonomic interpretation,</a:t>
            </a:r>
          </a:p>
          <a:p>
            <a:r>
              <a:rPr lang="en-US" dirty="0" smtClean="0"/>
              <a:t>reorganize </a:t>
            </a:r>
            <a:r>
              <a:rPr lang="en-US" dirty="0"/>
              <a:t>the </a:t>
            </a:r>
            <a:r>
              <a:rPr lang="en-US" dirty="0" smtClean="0"/>
              <a:t>cabinets</a:t>
            </a:r>
            <a:r>
              <a:rPr lang="en-US" dirty="0"/>
              <a:t>, cases, trays, and </a:t>
            </a:r>
            <a:r>
              <a:rPr lang="en-US" dirty="0" smtClean="0"/>
              <a:t>containers,</a:t>
            </a:r>
          </a:p>
          <a:p>
            <a:r>
              <a:rPr lang="en-US" dirty="0" smtClean="0"/>
              <a:t>vet </a:t>
            </a:r>
            <a:r>
              <a:rPr lang="en-US" dirty="0"/>
              <a:t>type specimens, and</a:t>
            </a:r>
          </a:p>
          <a:p>
            <a:r>
              <a:rPr lang="en-US" dirty="0" smtClean="0"/>
              <a:t>select </a:t>
            </a:r>
            <a:r>
              <a:rPr lang="en-US" dirty="0"/>
              <a:t>exemplars for </a:t>
            </a:r>
            <a:r>
              <a:rPr lang="en-US" dirty="0" smtClean="0"/>
              <a:t>digitization / imaging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6" y="1446186"/>
            <a:ext cx="3009900" cy="225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8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Capture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77112"/>
            <a:ext cx="4040188" cy="639762"/>
          </a:xfrm>
        </p:spPr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277112"/>
            <a:ext cx="4041775" cy="639762"/>
          </a:xfrm>
        </p:spPr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93073"/>
            <a:ext cx="4040188" cy="202723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Accurate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Efficient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Focused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Tolerant of tedium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Productive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Speedy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Oriented toward improving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93073"/>
            <a:ext cx="4041775" cy="190500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Keyboarding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Voice capture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OCR</a:t>
            </a:r>
          </a:p>
          <a:p>
            <a:pPr marL="742950" lvl="1" indent="-285750"/>
            <a:r>
              <a:rPr lang="en-US" dirty="0"/>
              <a:t>QC</a:t>
            </a:r>
          </a:p>
          <a:p>
            <a:pPr marL="742950" lvl="1" indent="-285750"/>
            <a:r>
              <a:rPr lang="en-US" dirty="0"/>
              <a:t>Data extraction</a:t>
            </a:r>
          </a:p>
          <a:p>
            <a:pPr marL="742950" lvl="1" indent="-285750"/>
            <a:r>
              <a:rPr lang="en-US" dirty="0"/>
              <a:t>Barcode value extraction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Data </a:t>
            </a:r>
            <a:r>
              <a:rPr lang="en-US" dirty="0" smtClean="0"/>
              <a:t>import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04800" y="394411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400" b="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20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8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6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492625" y="394411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400" b="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20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8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6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Import Issues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8993" y="4629911"/>
            <a:ext cx="4040188" cy="1752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4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Specimens/labels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Images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Ledgers/catalogs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Field notebooks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Monographs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679987" y="4629911"/>
            <a:ext cx="4311613" cy="190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4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Source</a:t>
            </a:r>
          </a:p>
          <a:p>
            <a:pPr marL="742950" lvl="1" indent="-285750"/>
            <a:r>
              <a:rPr lang="en-US" sz="1200" dirty="0"/>
              <a:t>Internal (legacy)</a:t>
            </a:r>
          </a:p>
          <a:p>
            <a:pPr marL="742950" lvl="1" indent="-285750"/>
            <a:r>
              <a:rPr lang="en-US" sz="1200" dirty="0"/>
              <a:t>External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Data quality/trust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Data format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Transformation/field </a:t>
            </a:r>
            <a:r>
              <a:rPr lang="en-US" sz="1400" dirty="0"/>
              <a:t>mapping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Post-import cleanup and quality 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9086" y="296389"/>
            <a:ext cx="3083650" cy="83099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Discipline-specific training or interest is often not particularly important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3512" y="913948"/>
            <a:ext cx="232140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Capture is a potential bottleneck</a:t>
            </a:r>
            <a:endParaRPr lang="en-US" dirty="0">
              <a:solidFill>
                <a:srgbClr val="FA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2593" y="6488668"/>
            <a:ext cx="318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written protocols</a:t>
            </a:r>
          </a:p>
        </p:txBody>
      </p:sp>
    </p:spTree>
    <p:extLst>
      <p:ext uri="{BB962C8B-B14F-4D97-AF65-F5344CB8AC3E}">
        <p14:creationId xmlns:p14="http://schemas.microsoft.com/office/powerpoint/2010/main" val="19037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100071"/>
            <a:ext cx="5461001" cy="277672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Resources</a:t>
            </a:r>
          </a:p>
          <a:p>
            <a:r>
              <a:rPr lang="en-US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Train-the-Trainers </a:t>
            </a:r>
            <a:r>
              <a:rPr lang="en-US" dirty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(TTT) I and </a:t>
            </a:r>
            <a:r>
              <a:rPr lang="en-US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II</a:t>
            </a:r>
            <a:endParaRPr lang="en-US" dirty="0" smtClean="0">
              <a:solidFill>
                <a:srgbClr val="FA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Online Workshop Resource</a:t>
            </a:r>
          </a:p>
          <a:p>
            <a:r>
              <a:rPr lang="en-US" dirty="0" smtClean="0"/>
              <a:t>Human Resources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Training</a:t>
            </a:r>
          </a:p>
          <a:p>
            <a:r>
              <a:rPr lang="en-US" dirty="0" smtClean="0"/>
              <a:t>listserve</a:t>
            </a:r>
          </a:p>
          <a:p>
            <a:r>
              <a:rPr lang="en-US" dirty="0" smtClean="0"/>
              <a:t>http</a:t>
            </a:r>
            <a:r>
              <a:rPr lang="en-US" dirty="0"/>
              <a:t>://vimeo.com/idigbio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vimeo.com/idigbio/albums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Georeferencing Working Group (GWG)</a:t>
            </a:r>
            <a:endParaRPr lang="en-US" cap="none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14900" y="2095500"/>
            <a:ext cx="4495801" cy="295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Work</a:t>
            </a:r>
          </a:p>
          <a:p>
            <a:r>
              <a:rPr lang="en-US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training materials</a:t>
            </a:r>
            <a:r>
              <a:rPr lang="en-US" sz="1900" dirty="0" smtClean="0"/>
              <a:t>,</a:t>
            </a:r>
          </a:p>
          <a:p>
            <a:r>
              <a:rPr lang="en-US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Webinars</a:t>
            </a:r>
          </a:p>
          <a:p>
            <a:r>
              <a:rPr lang="en-US" sz="19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Georef</a:t>
            </a:r>
            <a:r>
              <a:rPr lang="en-US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Workflows </a:t>
            </a:r>
            <a:r>
              <a:rPr lang="en-US" sz="1900" dirty="0" smtClean="0"/>
              <a:t>Help</a:t>
            </a:r>
          </a:p>
          <a:p>
            <a:r>
              <a:rPr lang="en-US" sz="1900" dirty="0" err="1" smtClean="0"/>
              <a:t>Georef</a:t>
            </a:r>
            <a:r>
              <a:rPr lang="en-US" sz="1900" dirty="0" smtClean="0"/>
              <a:t> Workshop Protocols</a:t>
            </a:r>
          </a:p>
          <a:p>
            <a:r>
              <a:rPr lang="en-US" sz="1900" dirty="0" smtClean="0"/>
              <a:t>Facilitating </a:t>
            </a:r>
            <a:r>
              <a:rPr lang="en-US" sz="1900" dirty="0" err="1" smtClean="0"/>
              <a:t>Georef</a:t>
            </a:r>
            <a:r>
              <a:rPr lang="en-US" sz="1900" dirty="0" smtClean="0"/>
              <a:t> Workshops</a:t>
            </a:r>
          </a:p>
          <a:p>
            <a:r>
              <a:rPr lang="en-US" sz="19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http://www.georeferencing.org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19" y="5073904"/>
            <a:ext cx="3713162" cy="14137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1" y="5954268"/>
            <a:ext cx="5080000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13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Global decisions</a:t>
            </a:r>
          </a:p>
          <a:p>
            <a:pPr lvl="1"/>
            <a:r>
              <a:rPr lang="en-US" dirty="0" smtClean="0"/>
              <a:t>Deciding to digitize (Digitization Maturity)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Library Science</a:t>
            </a:r>
            <a:r>
              <a:rPr lang="en-US" dirty="0"/>
              <a:t>, Museum Studies</a:t>
            </a:r>
          </a:p>
          <a:p>
            <a:pPr lvl="2"/>
            <a:r>
              <a:rPr lang="en-US" dirty="0"/>
              <a:t>Funding (IMLS, CLIR)</a:t>
            </a:r>
          </a:p>
          <a:p>
            <a:pPr lvl="2"/>
            <a:r>
              <a:rPr lang="en-US" dirty="0"/>
              <a:t>Expertise</a:t>
            </a:r>
          </a:p>
          <a:p>
            <a:pPr lvl="2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Deciding what to digitize</a:t>
            </a:r>
            <a:endParaRPr lang="en-US" dirty="0"/>
          </a:p>
          <a:p>
            <a:pPr lvl="1"/>
            <a:r>
              <a:rPr lang="en-US" dirty="0" smtClean="0"/>
              <a:t>Choosing collection management software</a:t>
            </a:r>
          </a:p>
          <a:p>
            <a:r>
              <a:rPr lang="en-US" dirty="0" smtClean="0"/>
              <a:t>Benchmarking – best practices discovery, group by Digitization task clusters</a:t>
            </a:r>
          </a:p>
          <a:p>
            <a:pPr lvl="1"/>
            <a:r>
              <a:rPr lang="en-US" dirty="0" smtClean="0"/>
              <a:t>Predigitization curation</a:t>
            </a:r>
          </a:p>
          <a:p>
            <a:pPr lvl="1"/>
            <a:r>
              <a:rPr lang="en-US" dirty="0" smtClean="0"/>
              <a:t>Data Capture</a:t>
            </a:r>
          </a:p>
          <a:p>
            <a:pPr lvl="1"/>
            <a:r>
              <a:rPr lang="en-US" dirty="0" smtClean="0"/>
              <a:t>(Imaging)</a:t>
            </a:r>
          </a:p>
          <a:p>
            <a:pPr lvl="1"/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Georeferencing</a:t>
            </a:r>
          </a:p>
        </p:txBody>
      </p:sp>
    </p:spTree>
    <p:extLst>
      <p:ext uri="{BB962C8B-B14F-4D97-AF65-F5344CB8AC3E}">
        <p14:creationId xmlns:p14="http://schemas.microsoft.com/office/powerpoint/2010/main" val="355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Biodiversity </a:t>
            </a:r>
            <a:r>
              <a:rPr lang="en-US" sz="3200" dirty="0" smtClean="0"/>
              <a:t>Digitization:</a:t>
            </a:r>
            <a:r>
              <a:rPr lang="en-US" sz="3200" dirty="0"/>
              <a:t> </a:t>
            </a:r>
            <a:r>
              <a:rPr lang="en-US" sz="3200" dirty="0" smtClean="0"/>
              <a:t>Ultimate Goals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level: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abundance of scientifically 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  <a:r>
              <a:rPr lang="en-US" sz="2200" dirty="0"/>
              <a:t> data.</a:t>
            </a:r>
          </a:p>
          <a:p>
            <a:endParaRPr lang="en-US" sz="1000" dirty="0"/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Constituency level: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200" dirty="0" smtClean="0"/>
              <a:t>High </a:t>
            </a:r>
            <a:r>
              <a:rPr lang="en-US" sz="2200" dirty="0"/>
              <a:t>quality 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r>
              <a:rPr lang="en-US" sz="2200" dirty="0"/>
              <a:t> of the content and value of scientific collections.</a:t>
            </a:r>
          </a:p>
          <a:p>
            <a:endParaRPr lang="en-US" sz="1000" dirty="0"/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level:</a:t>
            </a:r>
          </a:p>
          <a:p>
            <a:pPr lvl="1"/>
            <a:r>
              <a:rPr lang="en-US" sz="2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 sharing</a:t>
            </a: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/>
              <a:t>across the collections </a:t>
            </a:r>
            <a:r>
              <a:rPr lang="en-US" sz="2200" dirty="0" smtClean="0"/>
              <a:t>community (</a:t>
            </a:r>
            <a:r>
              <a:rPr lang="en-US" sz="2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95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robust object-to-image-to-data workflows (DROID)</a:t>
            </a:r>
          </a:p>
          <a:p>
            <a:r>
              <a:rPr lang="en-US" dirty="0"/>
              <a:t>Benefits of </a:t>
            </a:r>
            <a:r>
              <a:rPr lang="en-US" dirty="0" smtClean="0"/>
              <a:t>digitization</a:t>
            </a:r>
          </a:p>
          <a:p>
            <a:r>
              <a:rPr lang="en-US" dirty="0" smtClean="0"/>
              <a:t>Importance of written protocols</a:t>
            </a:r>
          </a:p>
          <a:p>
            <a:pPr lvl="1"/>
            <a:r>
              <a:rPr lang="en-US" dirty="0" smtClean="0"/>
              <a:t>Creating, managing workflows and protocols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Sharing yours (DROID)</a:t>
            </a:r>
          </a:p>
          <a:p>
            <a:r>
              <a:rPr lang="en-US" dirty="0" smtClean="0"/>
              <a:t>Data from specimens or data from images?</a:t>
            </a:r>
          </a:p>
          <a:p>
            <a:r>
              <a:rPr lang="en-US" dirty="0" smtClean="0"/>
              <a:t>Workflow and data entry efficiency (bottlenecks)</a:t>
            </a:r>
          </a:p>
          <a:p>
            <a:r>
              <a:rPr lang="en-US" dirty="0" smtClean="0"/>
              <a:t>(Barcodes)</a:t>
            </a:r>
          </a:p>
          <a:p>
            <a:r>
              <a:rPr lang="en-US" dirty="0" smtClean="0"/>
              <a:t>The planet, needs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584" y="2398360"/>
            <a:ext cx="8229600" cy="685800"/>
          </a:xfrm>
        </p:spPr>
        <p:txBody>
          <a:bodyPr/>
          <a:lstStyle/>
          <a:p>
            <a:r>
              <a:rPr lang="en-US" cap="none" dirty="0" smtClean="0"/>
              <a:t>To 		 and our </a:t>
            </a:r>
            <a:r>
              <a:rPr lang="en-US" cap="none" dirty="0" err="1" smtClean="0"/>
              <a:t>S</a:t>
            </a:r>
            <a:r>
              <a:rPr lang="en-US" dirty="0" err="1" smtClean="0"/>
              <a:t>ul</a:t>
            </a:r>
            <a:r>
              <a:rPr lang="en-US" dirty="0" smtClean="0"/>
              <a:t> Ross </a:t>
            </a:r>
            <a:r>
              <a:rPr lang="en-US" smtClean="0"/>
              <a:t>State </a:t>
            </a:r>
            <a:r>
              <a:rPr lang="en-US" cap="none" smtClean="0"/>
              <a:t>hosts,</a:t>
            </a:r>
            <a:endParaRPr lang="en-US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584" y="3236560"/>
            <a:ext cx="6394704" cy="495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Thank you!</a:t>
            </a:r>
            <a:endParaRPr lang="en-US" sz="2800" dirty="0">
              <a:solidFill>
                <a:srgbClr val="FE5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www.TORCHerbar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9" y="1792705"/>
            <a:ext cx="1186561" cy="11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20" y="5771479"/>
            <a:ext cx="837196" cy="6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dpaul\Downloads\nsf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90" y="5707950"/>
            <a:ext cx="726554" cy="7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34" y="5769725"/>
            <a:ext cx="663982" cy="6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66" y="5752074"/>
            <a:ext cx="688276" cy="6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Decision Making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r>
              <a:rPr lang="en-US" sz="3600" dirty="0" smtClean="0"/>
              <a:t> Needs and Policies</a:t>
            </a:r>
          </a:p>
          <a:p>
            <a:pPr lvl="1"/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en-US" sz="3600" dirty="0" smtClean="0"/>
              <a:t> Policies and Decisions</a:t>
            </a:r>
          </a:p>
          <a:p>
            <a:pPr lvl="2"/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 sz="3600" dirty="0" smtClean="0"/>
              <a:t> Workflows</a:t>
            </a:r>
          </a:p>
          <a:p>
            <a:r>
              <a:rPr lang="en-US" sz="3600" dirty="0" smtClean="0"/>
              <a:t>What to digitize?</a:t>
            </a:r>
          </a:p>
          <a:p>
            <a:r>
              <a:rPr lang="en-US" sz="3600" dirty="0" smtClean="0"/>
              <a:t>Can we digitize every bit of data associated with each object?</a:t>
            </a:r>
          </a:p>
          <a:p>
            <a:pPr lvl="1"/>
            <a:r>
              <a:rPr lang="en-US" sz="3600" dirty="0" smtClean="0"/>
              <a:t>Skeleton records?</a:t>
            </a:r>
          </a:p>
          <a:p>
            <a:r>
              <a:rPr lang="en-US" sz="3800" i="1" dirty="0" smtClean="0"/>
              <a:t>How to decide</a:t>
            </a:r>
            <a:r>
              <a:rPr lang="en-US" sz="3800" dirty="0" smtClean="0"/>
              <a:t>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443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Balancing the long view with the short view:</a:t>
            </a:r>
            <a:br>
              <a:rPr lang="en-US" sz="2400" dirty="0"/>
            </a:b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local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4625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Pressures mitigating the long view</a:t>
            </a:r>
          </a:p>
          <a:p>
            <a:pPr algn="ctr"/>
            <a:r>
              <a:rPr lang="en-US" dirty="0" smtClean="0"/>
              <a:t>So much data, so little time.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ollections are not getting smaller (proactive vs. legacy).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unding agencies have high output/low cost expectations.</a:t>
            </a:r>
          </a:p>
          <a:p>
            <a:pPr algn="ctr"/>
            <a:r>
              <a:rPr lang="en-US" dirty="0" smtClean="0"/>
              <a:t>We only have 3 years to get this done (sustainable models?).</a:t>
            </a:r>
          </a:p>
          <a:p>
            <a:pPr algn="ctr"/>
            <a:r>
              <a:rPr lang="en-US" dirty="0" smtClean="0"/>
              <a:t>All of our data and all of our specimens are important.</a:t>
            </a:r>
          </a:p>
          <a:p>
            <a:pPr algn="ctr"/>
            <a:r>
              <a:rPr lang="en-US" dirty="0" smtClean="0"/>
              <a:t>Let’s just use the images!</a:t>
            </a:r>
          </a:p>
          <a:p>
            <a:pPr algn="ctr"/>
            <a:r>
              <a:rPr lang="en-US" dirty="0" smtClean="0"/>
              <a:t>We’ll do the minimum now and enhance it later (inside track).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078" y="2794337"/>
            <a:ext cx="84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an institution develop doable, effective, and sustainable strategies for balancing long term goals with short term constraints, including a commitment to implementing future enhancements?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038600" y="1905000"/>
            <a:ext cx="9906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905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16383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Short view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6383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 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45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tools favoring the short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OCR, NLP, and ICR (handwriting analysis) improvements. </a:t>
            </a:r>
          </a:p>
          <a:p>
            <a:r>
              <a:rPr lang="en-US" smtClean="0"/>
              <a:t>Automated image analysis for data extraction.</a:t>
            </a:r>
          </a:p>
          <a:p>
            <a:r>
              <a:rPr lang="en-US" smtClean="0"/>
              <a:t>Data mining of labels.</a:t>
            </a:r>
          </a:p>
          <a:p>
            <a:r>
              <a:rPr lang="en-US" smtClean="0"/>
              <a:t>Robotic technologies, conveyor belts, etc.</a:t>
            </a:r>
          </a:p>
          <a:p>
            <a:r>
              <a:rPr lang="en-US" smtClean="0"/>
              <a:t>Improvements in discovery/capture/use of duplicates.</a:t>
            </a:r>
          </a:p>
          <a:p>
            <a:r>
              <a:rPr lang="en-US" smtClean="0"/>
              <a:t>Improvements in voice recognition and other data entry technologies.</a:t>
            </a:r>
          </a:p>
          <a:p>
            <a:r>
              <a:rPr lang="en-US" smtClean="0"/>
              <a:t>Post-digitization tools for curation and quality control.</a:t>
            </a:r>
          </a:p>
          <a:p>
            <a:r>
              <a:rPr lang="en-US" smtClean="0"/>
              <a:t>Field data capture.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Digitization Continua/Decision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844269"/>
            <a:ext cx="3200400" cy="4848631"/>
          </a:xfrm>
        </p:spPr>
        <p:txBody>
          <a:bodyPr/>
          <a:lstStyle/>
          <a:p>
            <a:pPr marL="45720" indent="0" algn="r">
              <a:buNone/>
            </a:pPr>
            <a:r>
              <a:rPr lang="en-US" sz="2400" dirty="0" smtClean="0"/>
              <a:t>Current tools</a:t>
            </a:r>
          </a:p>
          <a:p>
            <a:pPr marL="45720" indent="0" algn="r">
              <a:buNone/>
            </a:pPr>
            <a:endParaRPr lang="en-US" sz="800" dirty="0" smtClean="0"/>
          </a:p>
          <a:p>
            <a:pPr marL="45720" indent="0" algn="r">
              <a:buNone/>
            </a:pPr>
            <a:r>
              <a:rPr lang="en-US" sz="2400" dirty="0"/>
              <a:t>Maximum </a:t>
            </a:r>
            <a:r>
              <a:rPr lang="en-US" sz="2400" dirty="0" smtClean="0"/>
              <a:t>fitness</a:t>
            </a:r>
          </a:p>
          <a:p>
            <a:pPr marL="45720" indent="0" algn="r">
              <a:buNone/>
            </a:pPr>
            <a:endParaRPr lang="en-US" sz="800" dirty="0" smtClean="0"/>
          </a:p>
          <a:p>
            <a:pPr marL="45720" indent="0" algn="r">
              <a:buNone/>
            </a:pPr>
            <a:r>
              <a:rPr lang="en-US" sz="2400" dirty="0"/>
              <a:t>High </a:t>
            </a:r>
            <a:r>
              <a:rPr lang="en-US" sz="2400" dirty="0" smtClean="0"/>
              <a:t>cost/specimen</a:t>
            </a:r>
          </a:p>
          <a:p>
            <a:pPr marL="45720" indent="0" algn="r">
              <a:buNone/>
            </a:pPr>
            <a:endParaRPr lang="en-US" sz="800" dirty="0" smtClean="0"/>
          </a:p>
          <a:p>
            <a:pPr marL="45720" indent="0" algn="r">
              <a:buNone/>
            </a:pPr>
            <a:r>
              <a:rPr lang="en-US" sz="2400" dirty="0" smtClean="0"/>
              <a:t>Efficiency</a:t>
            </a:r>
          </a:p>
          <a:p>
            <a:pPr marL="45720" indent="0" algn="r">
              <a:buNone/>
            </a:pPr>
            <a:endParaRPr lang="en-US" sz="800" dirty="0" smtClean="0"/>
          </a:p>
          <a:p>
            <a:pPr marL="45720" indent="0" algn="r">
              <a:buNone/>
            </a:pPr>
            <a:r>
              <a:rPr lang="en-US" sz="2400" dirty="0" smtClean="0"/>
              <a:t>Digital protocols</a:t>
            </a:r>
          </a:p>
          <a:p>
            <a:pPr marL="45720" indent="0" algn="r">
              <a:buNone/>
            </a:pPr>
            <a:endParaRPr lang="en-US" sz="800" dirty="0" smtClean="0"/>
          </a:p>
          <a:p>
            <a:pPr marL="45720" indent="0" algn="r">
              <a:buNone/>
            </a:pPr>
            <a:r>
              <a:rPr lang="en-US" sz="2400" dirty="0" smtClean="0"/>
              <a:t>Image everything</a:t>
            </a:r>
          </a:p>
          <a:p>
            <a:pPr marL="45720" indent="0" algn="r">
              <a:buNone/>
            </a:pPr>
            <a:endParaRPr lang="en-US" sz="800" dirty="0" smtClean="0"/>
          </a:p>
          <a:p>
            <a:pPr marL="45720" indent="0" algn="r">
              <a:buNone/>
            </a:pPr>
            <a:r>
              <a:rPr lang="en-US" sz="2400" dirty="0" smtClean="0"/>
              <a:t>Ancillary materials</a:t>
            </a:r>
          </a:p>
          <a:p>
            <a:pPr marL="45720" indent="0" algn="r">
              <a:buNone/>
            </a:pPr>
            <a:endParaRPr lang="en-US" sz="800" dirty="0" smtClean="0"/>
          </a:p>
          <a:p>
            <a:pPr marL="45720" indent="0" algn="r">
              <a:buNone/>
            </a:pPr>
            <a:r>
              <a:rPr lang="en-US" sz="2400" dirty="0" smtClean="0"/>
              <a:t>Evolving workflows</a:t>
            </a:r>
          </a:p>
          <a:p>
            <a:pPr marL="45720" indent="0" algn="r">
              <a:buNone/>
            </a:pP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38800" y="1844269"/>
            <a:ext cx="3505200" cy="484863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Potential future tools</a:t>
            </a:r>
          </a:p>
          <a:p>
            <a:pPr marL="45720" indent="0">
              <a:buNone/>
            </a:pPr>
            <a:endParaRPr lang="en-US" sz="800" dirty="0" smtClean="0"/>
          </a:p>
          <a:p>
            <a:pPr marL="45720" indent="0">
              <a:buNone/>
            </a:pPr>
            <a:r>
              <a:rPr lang="en-US" sz="2400" dirty="0" smtClean="0"/>
              <a:t>Maximum output</a:t>
            </a:r>
            <a:endParaRPr lang="en-US" sz="2400" dirty="0"/>
          </a:p>
          <a:p>
            <a:pPr marL="45720" indent="0">
              <a:buNone/>
            </a:pPr>
            <a:endParaRPr lang="en-US" sz="800" dirty="0" smtClean="0"/>
          </a:p>
          <a:p>
            <a:pPr marL="45720" indent="0">
              <a:buNone/>
            </a:pPr>
            <a:r>
              <a:rPr lang="en-US" sz="2400" dirty="0" smtClean="0"/>
              <a:t>Low cost/specimen</a:t>
            </a:r>
          </a:p>
          <a:p>
            <a:pPr marL="45720" indent="0">
              <a:buNone/>
            </a:pPr>
            <a:endParaRPr lang="en-US" sz="800" dirty="0" smtClean="0"/>
          </a:p>
          <a:p>
            <a:pPr marL="45720" indent="0">
              <a:buNone/>
            </a:pPr>
            <a:r>
              <a:rPr lang="en-US" sz="2400" dirty="0" smtClean="0"/>
              <a:t>Speed</a:t>
            </a:r>
          </a:p>
          <a:p>
            <a:pPr marL="45720" indent="0">
              <a:buNone/>
            </a:pPr>
            <a:endParaRPr lang="en-US" sz="800" dirty="0" smtClean="0"/>
          </a:p>
          <a:p>
            <a:pPr marL="45720" indent="0">
              <a:buNone/>
            </a:pPr>
            <a:r>
              <a:rPr lang="en-US" sz="2400" dirty="0" smtClean="0"/>
              <a:t>Traditional practices</a:t>
            </a:r>
          </a:p>
          <a:p>
            <a:pPr marL="45720" indent="0">
              <a:buNone/>
            </a:pPr>
            <a:endParaRPr lang="en-US" sz="800" dirty="0" smtClean="0"/>
          </a:p>
          <a:p>
            <a:pPr marL="45720" indent="0">
              <a:buNone/>
            </a:pPr>
            <a:r>
              <a:rPr lang="en-US" sz="2400" dirty="0" smtClean="0"/>
              <a:t>Image nothing</a:t>
            </a:r>
          </a:p>
          <a:p>
            <a:pPr marL="45720" indent="0">
              <a:buNone/>
            </a:pPr>
            <a:endParaRPr lang="en-US" sz="800" dirty="0" smtClean="0"/>
          </a:p>
          <a:p>
            <a:pPr marL="45720" indent="0">
              <a:buNone/>
            </a:pPr>
            <a:r>
              <a:rPr lang="en-US" sz="2400" dirty="0" smtClean="0"/>
              <a:t>Specimens only</a:t>
            </a:r>
          </a:p>
          <a:p>
            <a:pPr marL="45720" indent="0">
              <a:buNone/>
            </a:pPr>
            <a:endParaRPr lang="en-US" sz="800" dirty="0" smtClean="0"/>
          </a:p>
          <a:p>
            <a:pPr marL="45720" indent="0">
              <a:buNone/>
            </a:pPr>
            <a:r>
              <a:rPr lang="en-US" sz="2400" dirty="0" smtClean="0"/>
              <a:t>Static workflows</a:t>
            </a:r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7340" y="1231654"/>
            <a:ext cx="297894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Outside Track</a:t>
            </a:r>
            <a:endParaRPr lang="en-US" sz="3200" dirty="0">
              <a:solidFill>
                <a:schemeClr val="accent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3263900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17421" y="2044700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4346121" y="2044700"/>
            <a:ext cx="266700" cy="272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23772" y="4406900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4352472" y="4406900"/>
            <a:ext cx="266700" cy="272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20142" y="2667926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4348842" y="2654300"/>
            <a:ext cx="266700" cy="2997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23772" y="3810926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4352472" y="3797300"/>
            <a:ext cx="266701" cy="2997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4343400" y="3254399"/>
            <a:ext cx="266700" cy="2997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23772" y="5048766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352472" y="5048766"/>
            <a:ext cx="266701" cy="272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20142" y="5611586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4348842" y="5611586"/>
            <a:ext cx="266701" cy="272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20142" y="6235700"/>
            <a:ext cx="228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>
            <a:off x="4348842" y="6235700"/>
            <a:ext cx="266700" cy="272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505200" y="4711700"/>
            <a:ext cx="190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exemplars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57800" y="1206254"/>
            <a:ext cx="297894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Inside Track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>
            <a:off x="4274454" y="914400"/>
            <a:ext cx="334617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Long view                                 Short 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Facilitators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Facilitators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Emphasize fitness for use</a:t>
            </a:r>
            <a:endParaRPr lang="en-US" dirty="0"/>
          </a:p>
          <a:p>
            <a:r>
              <a:rPr lang="en-US" dirty="0" smtClean="0"/>
              <a:t>Robust datasets</a:t>
            </a:r>
          </a:p>
          <a:p>
            <a:r>
              <a:rPr lang="en-US" dirty="0" smtClean="0"/>
              <a:t>Data validation/cleaning	</a:t>
            </a:r>
          </a:p>
          <a:p>
            <a:r>
              <a:rPr lang="en-US" dirty="0" smtClean="0"/>
              <a:t>Integrated quality control</a:t>
            </a:r>
          </a:p>
          <a:p>
            <a:r>
              <a:rPr lang="en-US" dirty="0" smtClean="0"/>
              <a:t>Integrated georeferencing</a:t>
            </a:r>
          </a:p>
          <a:p>
            <a:r>
              <a:rPr lang="en-US" dirty="0" smtClean="0"/>
              <a:t>Intensive curation</a:t>
            </a:r>
          </a:p>
          <a:p>
            <a:r>
              <a:rPr lang="en-US" dirty="0" smtClean="0"/>
              <a:t>Record historical annotations</a:t>
            </a:r>
          </a:p>
          <a:p>
            <a:r>
              <a:rPr lang="en-US" dirty="0" smtClean="0"/>
              <a:t>Staff specialization</a:t>
            </a:r>
          </a:p>
          <a:p>
            <a:r>
              <a:rPr lang="en-US" dirty="0" smtClean="0"/>
              <a:t>Small collection</a:t>
            </a:r>
          </a:p>
          <a:p>
            <a:r>
              <a:rPr lang="en-US" dirty="0" smtClean="0"/>
              <a:t>Emphasize images</a:t>
            </a:r>
          </a:p>
          <a:p>
            <a:r>
              <a:rPr lang="en-US" dirty="0" smtClean="0"/>
              <a:t>High quality images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Emphasize output</a:t>
            </a:r>
            <a:endParaRPr lang="en-US" dirty="0"/>
          </a:p>
          <a:p>
            <a:r>
              <a:rPr lang="en-US" dirty="0" smtClean="0"/>
              <a:t>Spartan datasets</a:t>
            </a:r>
          </a:p>
          <a:p>
            <a:r>
              <a:rPr lang="en-US" dirty="0" smtClean="0"/>
              <a:t>Defer validation/cleaning</a:t>
            </a:r>
          </a:p>
          <a:p>
            <a:r>
              <a:rPr lang="en-US" dirty="0" smtClean="0"/>
              <a:t>Deferred/minimum quality control</a:t>
            </a:r>
          </a:p>
          <a:p>
            <a:r>
              <a:rPr lang="en-US" dirty="0" smtClean="0"/>
              <a:t>Deferred georeferencing</a:t>
            </a:r>
          </a:p>
          <a:p>
            <a:r>
              <a:rPr lang="en-US" dirty="0" smtClean="0"/>
              <a:t>Deferred or cursory curation</a:t>
            </a:r>
          </a:p>
          <a:p>
            <a:r>
              <a:rPr lang="en-US" dirty="0" smtClean="0"/>
              <a:t>Record current determination</a:t>
            </a:r>
          </a:p>
          <a:p>
            <a:r>
              <a:rPr lang="en-US" dirty="0" smtClean="0"/>
              <a:t>Staff generalization</a:t>
            </a:r>
          </a:p>
          <a:p>
            <a:r>
              <a:rPr lang="en-US" dirty="0" smtClean="0"/>
              <a:t>Large collection</a:t>
            </a:r>
          </a:p>
          <a:p>
            <a:r>
              <a:rPr lang="en-US" dirty="0" smtClean="0"/>
              <a:t>Emphasize data</a:t>
            </a:r>
          </a:p>
          <a:p>
            <a:r>
              <a:rPr lang="en-US" dirty="0" smtClean="0"/>
              <a:t>Low quality images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71800" y="914400"/>
            <a:ext cx="2895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4999" y="6488613"/>
            <a:ext cx="110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Spartan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29507" y="6488668"/>
            <a:ext cx="110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7" y="246852"/>
            <a:ext cx="8805463" cy="16478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a Baseline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94732"/>
            <a:ext cx="8229600" cy="44298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out what is going on in digitization</a:t>
            </a:r>
          </a:p>
          <a:p>
            <a:pPr lvl="1"/>
            <a:r>
              <a:rPr lang="en-US" sz="2800" dirty="0" smtClean="0"/>
              <a:t>Benchmarking</a:t>
            </a:r>
          </a:p>
          <a:p>
            <a:pPr lvl="1"/>
            <a:r>
              <a:rPr lang="en-US" sz="2800" dirty="0" smtClean="0"/>
              <a:t>Grounded Theory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71" y="3526536"/>
            <a:ext cx="6352032" cy="2654808"/>
          </a:xfrm>
          <a:prstGeom prst="rect">
            <a:avLst/>
          </a:prstGeom>
        </p:spPr>
      </p:pic>
      <p:pic>
        <p:nvPicPr>
          <p:cNvPr id="13316" name="Picture 4" descr="File:ZooKeys 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78" y="3429000"/>
            <a:ext cx="3390028" cy="9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5400000">
            <a:off x="4549066" y="2273718"/>
            <a:ext cx="673026" cy="1832611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33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9"/>
          <p:cNvSpPr txBox="1">
            <a:spLocks/>
          </p:cNvSpPr>
          <p:nvPr/>
        </p:nvSpPr>
        <p:spPr>
          <a:xfrm>
            <a:off x="228600" y="152400"/>
            <a:ext cx="8763000" cy="12578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alpha val="6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KEY Clusters</a:t>
            </a:r>
            <a:endParaRPr lang="en-US" dirty="0"/>
          </a:p>
        </p:txBody>
      </p:sp>
      <p:cxnSp>
        <p:nvCxnSpPr>
          <p:cNvPr id="4" name="Straight Arrow Connector 3"/>
          <p:cNvCxnSpPr>
            <a:stCxn id="31" idx="1"/>
          </p:cNvCxnSpPr>
          <p:nvPr/>
        </p:nvCxnSpPr>
        <p:spPr>
          <a:xfrm flipV="1">
            <a:off x="3998479" y="4274658"/>
            <a:ext cx="430761" cy="1075932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33645" y="5256865"/>
            <a:ext cx="1795097" cy="1490939"/>
            <a:chOff x="381000" y="4807209"/>
            <a:chExt cx="1795097" cy="1490939"/>
          </a:xfrm>
        </p:grpSpPr>
        <p:sp>
          <p:nvSpPr>
            <p:cNvPr id="7" name="Oval 6"/>
            <p:cNvSpPr/>
            <p:nvPr/>
          </p:nvSpPr>
          <p:spPr>
            <a:xfrm>
              <a:off x="435204" y="4807209"/>
              <a:ext cx="1717851" cy="149093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5112603"/>
              <a:ext cx="1795097" cy="83099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Written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Workflows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1857" y="3505154"/>
            <a:ext cx="1642697" cy="1367050"/>
            <a:chOff x="5305792" y="3997568"/>
            <a:chExt cx="1795097" cy="1565032"/>
          </a:xfrm>
        </p:grpSpPr>
        <p:sp>
          <p:nvSpPr>
            <p:cNvPr id="10" name="Oval 9"/>
            <p:cNvSpPr/>
            <p:nvPr/>
          </p:nvSpPr>
          <p:spPr>
            <a:xfrm>
              <a:off x="5396281" y="3997568"/>
              <a:ext cx="1614119" cy="1565032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5792" y="4456918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/ Data Storage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621" y="1474373"/>
            <a:ext cx="2252335" cy="1621719"/>
            <a:chOff x="6634059" y="1268209"/>
            <a:chExt cx="2252335" cy="1621719"/>
          </a:xfrm>
        </p:grpSpPr>
        <p:sp>
          <p:nvSpPr>
            <p:cNvPr id="13" name="Oval 12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4059" y="1828800"/>
              <a:ext cx="2252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Georeferencing</a:t>
              </a:r>
              <a:endPara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2554" y="3315959"/>
            <a:ext cx="1795097" cy="1512277"/>
            <a:chOff x="357958" y="1296713"/>
            <a:chExt cx="1795097" cy="1512277"/>
          </a:xfrm>
        </p:grpSpPr>
        <p:sp>
          <p:nvSpPr>
            <p:cNvPr id="16" name="Oval 15"/>
            <p:cNvSpPr/>
            <p:nvPr/>
          </p:nvSpPr>
          <p:spPr>
            <a:xfrm>
              <a:off x="453709" y="1296713"/>
              <a:ext cx="1626693" cy="1512277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958" y="1820967"/>
              <a:ext cx="1795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Personnel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19577" y="2236317"/>
            <a:ext cx="1439625" cy="1388001"/>
            <a:chOff x="2365904" y="2917303"/>
            <a:chExt cx="1439625" cy="1388001"/>
          </a:xfrm>
        </p:grpSpPr>
        <p:sp>
          <p:nvSpPr>
            <p:cNvPr id="19" name="Oval 18"/>
            <p:cNvSpPr/>
            <p:nvPr/>
          </p:nvSpPr>
          <p:spPr>
            <a:xfrm>
              <a:off x="2365904" y="2917303"/>
              <a:ext cx="1439625" cy="1388001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1525" y="2966219"/>
              <a:ext cx="1391179" cy="79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Pre-digitization Curation or</a:t>
              </a:r>
            </a:p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Staging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5442" y="998067"/>
            <a:ext cx="1556597" cy="1348281"/>
            <a:chOff x="3429000" y="1684072"/>
            <a:chExt cx="1520345" cy="1440128"/>
          </a:xfrm>
        </p:grpSpPr>
        <p:sp>
          <p:nvSpPr>
            <p:cNvPr id="22" name="Oval 21"/>
            <p:cNvSpPr/>
            <p:nvPr/>
          </p:nvSpPr>
          <p:spPr>
            <a:xfrm>
              <a:off x="3429000" y="1684072"/>
              <a:ext cx="1520345" cy="14401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70884" y="2058057"/>
              <a:ext cx="1436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2014" y="3272493"/>
            <a:ext cx="1481961" cy="1387791"/>
            <a:chOff x="3481062" y="3810000"/>
            <a:chExt cx="1795097" cy="1658816"/>
          </a:xfrm>
        </p:grpSpPr>
        <p:sp>
          <p:nvSpPr>
            <p:cNvPr id="25" name="Oval 24"/>
            <p:cNvSpPr/>
            <p:nvPr/>
          </p:nvSpPr>
          <p:spPr>
            <a:xfrm>
              <a:off x="3500069" y="3810000"/>
              <a:ext cx="1757731" cy="1658816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81062" y="4422156"/>
              <a:ext cx="179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Data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0742" y="1676832"/>
            <a:ext cx="1663083" cy="1427081"/>
            <a:chOff x="5038770" y="2464340"/>
            <a:chExt cx="1795097" cy="1498060"/>
          </a:xfrm>
        </p:grpSpPr>
        <p:sp>
          <p:nvSpPr>
            <p:cNvPr id="28" name="Oval 27"/>
            <p:cNvSpPr/>
            <p:nvPr/>
          </p:nvSpPr>
          <p:spPr>
            <a:xfrm>
              <a:off x="5105400" y="2464340"/>
              <a:ext cx="1646592" cy="1498060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38770" y="2811375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Processing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62157" y="5113095"/>
            <a:ext cx="2252335" cy="1621719"/>
            <a:chOff x="6610175" y="1268209"/>
            <a:chExt cx="2252335" cy="1621719"/>
          </a:xfrm>
        </p:grpSpPr>
        <p:sp>
          <p:nvSpPr>
            <p:cNvPr id="31" name="Oval 30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57150" cmpd="thinThick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10175" y="1572965"/>
              <a:ext cx="22523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Biodiversity Informatics Manager</a:t>
              </a:r>
              <a:endPara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429240" y="2020038"/>
            <a:ext cx="362071" cy="376238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20886" y="1807005"/>
            <a:ext cx="638827" cy="213033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963206" y="2944788"/>
            <a:ext cx="817" cy="560366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82623" y="3466416"/>
            <a:ext cx="446555" cy="297320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4"/>
          </p:cNvCxnSpPr>
          <p:nvPr/>
        </p:nvCxnSpPr>
        <p:spPr>
          <a:xfrm flipV="1">
            <a:off x="5418654" y="2346348"/>
            <a:ext cx="5087" cy="888182"/>
          </a:xfrm>
          <a:prstGeom prst="straightConnector1">
            <a:avLst/>
          </a:prstGeom>
          <a:ln w="25400">
            <a:solidFill>
              <a:schemeClr val="accent5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178108" y="2944788"/>
            <a:ext cx="795315" cy="645578"/>
          </a:xfrm>
          <a:prstGeom prst="straightConnector1">
            <a:avLst/>
          </a:prstGeom>
          <a:ln w="25400">
            <a:solidFill>
              <a:schemeClr val="accent5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62922" y="4077458"/>
            <a:ext cx="961742" cy="0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50186" y="5496889"/>
            <a:ext cx="863938" cy="144176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630023" y="3292338"/>
            <a:ext cx="1271917" cy="212551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87153" y="4426044"/>
            <a:ext cx="1468624" cy="103205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iDigBiov1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1185</Words>
  <Application>Microsoft Office PowerPoint</Application>
  <PresentationFormat>On-screen Show (4:3)</PresentationFormat>
  <Paragraphs>308</Paragraphs>
  <Slides>21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ThemeiDigBiov1</vt:lpstr>
      <vt:lpstr>Herbarium Digitization</vt:lpstr>
      <vt:lpstr>Biodiversity Digitization: Ultimate Goals</vt:lpstr>
      <vt:lpstr>Digitization Decision Making</vt:lpstr>
      <vt:lpstr>Balancing the long view with the short view: The local decision</vt:lpstr>
      <vt:lpstr>Future tools favoring the short view</vt:lpstr>
      <vt:lpstr>Digitization Continua/Decision Points</vt:lpstr>
      <vt:lpstr>Long view                                 Short View</vt:lpstr>
      <vt:lpstr>Establishing a Baseline</vt:lpstr>
      <vt:lpstr>PowerPoint Presentation</vt:lpstr>
      <vt:lpstr>What database? What suits best?</vt:lpstr>
      <vt:lpstr>Website – Portal - Wiki</vt:lpstr>
      <vt:lpstr>Developing Robust Object to Image to Data Workflows (DROID)</vt:lpstr>
      <vt:lpstr>DROID 1: Flat Things</vt:lpstr>
      <vt:lpstr>DROID II – Pinned Things</vt:lpstr>
      <vt:lpstr>Predigitization Curation, AKA Staging</vt:lpstr>
      <vt:lpstr>Predigitization (unanticipated) Benefits</vt:lpstr>
      <vt:lpstr>Data Capture</vt:lpstr>
      <vt:lpstr>Georeferencing Working Group (GWG)</vt:lpstr>
      <vt:lpstr>Review I</vt:lpstr>
      <vt:lpstr>Review II</vt:lpstr>
      <vt:lpstr>To    and our Sul Ross State hosts,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iDigBio Resources</dc:title>
  <dc:creator>Paul, Deborah</dc:creator>
  <cp:lastModifiedBy>Deborah L. Paul</cp:lastModifiedBy>
  <cp:revision>68</cp:revision>
  <dcterms:created xsi:type="dcterms:W3CDTF">2014-05-17T18:06:05Z</dcterms:created>
  <dcterms:modified xsi:type="dcterms:W3CDTF">2014-05-25T18:15:38Z</dcterms:modified>
</cp:coreProperties>
</file>