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sldIdLst>
    <p:sldId id="265" r:id="rId2"/>
    <p:sldId id="312" r:id="rId3"/>
    <p:sldId id="302" r:id="rId4"/>
    <p:sldId id="313" r:id="rId5"/>
    <p:sldId id="303" r:id="rId6"/>
    <p:sldId id="257" r:id="rId7"/>
    <p:sldId id="304" r:id="rId8"/>
    <p:sldId id="260" r:id="rId9"/>
    <p:sldId id="308" r:id="rId10"/>
    <p:sldId id="262" r:id="rId11"/>
    <p:sldId id="309" r:id="rId12"/>
    <p:sldId id="267" r:id="rId13"/>
    <p:sldId id="26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800"/>
    <a:srgbClr val="6797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1" autoAdjust="0"/>
    <p:restoredTop sz="96000" autoAdjust="0"/>
  </p:normalViewPr>
  <p:slideViewPr>
    <p:cSldViewPr snapToGrid="0">
      <p:cViewPr varScale="1">
        <p:scale>
          <a:sx n="76" d="100"/>
          <a:sy n="7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10F1-1341-461F-932C-F0B3D521C1EA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7F93-D6D8-4622-AF96-17B8D60E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NIBA: Networked Integrated Biocollections Alliance</a:t>
            </a:r>
          </a:p>
          <a:p>
            <a:r>
              <a:rPr lang="en-US" smtClean="0"/>
              <a:t>ADBC: Advancing Digitization</a:t>
            </a:r>
            <a:r>
              <a:rPr lang="en-US" baseline="0" smtClean="0"/>
              <a:t> of Biodiverstiy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1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March 2012, the Steering Committee established a series of preparation-specific digitization training workshops focused on helping collections managers get started with and/or enhance local digitization programs, all to be held at host institutions.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F7D4-597D-4CEF-9587-EA4E54827B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2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fsu.ed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flmnh.ufl.edu/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 smtClean="0"/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logo_ns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0"/>
            <a:ext cx="685800" cy="6172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6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B5C1E7E-68F5-4D11-946B-8B4B5E1FC0B8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5276" y="5900174"/>
            <a:ext cx="814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This material is based upon work supported by the National Science Foundation under Cooperative Agreement EF-1115210.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8" name="Picture 7" descr="http://www.nsf.gov/images/logos/nsf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47" y="5036243"/>
            <a:ext cx="755124" cy="7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State University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4" y="510650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Museum logo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55" y="5106508"/>
            <a:ext cx="65274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paul\Desktop\uf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" y="5016640"/>
            <a:ext cx="865536" cy="8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3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929358-94F4-4260-88E8-63D752CDC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0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i="0" kern="1200" baseline="0">
          <a:ln>
            <a:noFill/>
          </a:ln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digbio.org/wiki/index.php/IDigBio_Workshop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igbio.org/wiki/index.php/IDigBio_Listserv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digbi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digbio.org/outreach-events-sideb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ortal.idigbi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idigbio.org/wiki/index.php/Digitization_Resourc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s://www.idigbio.org/content/thematic-collections-network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hyperlink" Target="https://www.idigbio.org/content/collaborating-institutions" TargetMode="External"/><Relationship Id="rId9" Type="http://schemas.openxmlformats.org/officeDocument/2006/relationships/hyperlink" Target="http://lbcc1.acis.ufl.edu/node/2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75999"/>
            <a:ext cx="6858000" cy="2387600"/>
          </a:xfrm>
        </p:spPr>
        <p:txBody>
          <a:bodyPr/>
          <a:lstStyle/>
          <a:p>
            <a:r>
              <a:rPr lang="en-US" dirty="0" smtClean="0"/>
              <a:t>Overview of iDigBio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128427"/>
            <a:ext cx="7543800" cy="10709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Website, Portal, Wiki 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Workshops, Working Groups, Listservs, TCNs</a:t>
            </a:r>
            <a:endParaRPr lang="en-US" sz="3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4998" y="4434902"/>
            <a:ext cx="6400800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189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377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566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754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5943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May 2014 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TORCH VIII + iDigBio Digitization Workshop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Deborah Paul, on Twitter @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idbdeb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Ross State University, Alpine, Texas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47" y="468249"/>
            <a:ext cx="1771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914650" y="3729037"/>
            <a:ext cx="3343275" cy="0"/>
          </a:xfrm>
          <a:prstGeom prst="line">
            <a:avLst/>
          </a:prstGeom>
          <a:ln w="19050">
            <a:solidFill>
              <a:srgbClr val="FA4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iDigBio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Augmenting OCR (aOCR)</a:t>
            </a:r>
          </a:p>
          <a:p>
            <a:r>
              <a:rPr lang="en-US" b="1" dirty="0"/>
              <a:t>Biodiversity Informatics Management (</a:t>
            </a:r>
            <a:r>
              <a:rPr lang="en-US" b="1" dirty="0" smtClean="0"/>
              <a:t>BIM)</a:t>
            </a:r>
          </a:p>
          <a:p>
            <a:r>
              <a:rPr lang="en-US" dirty="0" smtClean="0"/>
              <a:t>Cyberinfrastructure (CYWG)</a:t>
            </a:r>
          </a:p>
          <a:p>
            <a:r>
              <a:rPr lang="en-US" dirty="0"/>
              <a:t>Developing Robust Object to Image to Data (</a:t>
            </a:r>
            <a:r>
              <a:rPr lang="en-US" dirty="0" smtClean="0"/>
              <a:t>DROID1, 2, 3)</a:t>
            </a:r>
          </a:p>
          <a:p>
            <a:r>
              <a:rPr lang="en-US" dirty="0" smtClean="0"/>
              <a:t>Education and Outreach (E&amp;O)</a:t>
            </a:r>
          </a:p>
          <a:p>
            <a:r>
              <a:rPr lang="en-US" b="1" dirty="0" smtClean="0"/>
              <a:t>Georeferencing (GWG)</a:t>
            </a:r>
          </a:p>
          <a:p>
            <a:r>
              <a:rPr lang="en-US" dirty="0" smtClean="0"/>
              <a:t>International Whole-Drawer Digitization Interest Group</a:t>
            </a:r>
          </a:p>
          <a:p>
            <a:r>
              <a:rPr lang="en-US" dirty="0" smtClean="0"/>
              <a:t>Minimum Information Standards, Authority Files, &amp; Semantics (MISC)</a:t>
            </a:r>
          </a:p>
          <a:p>
            <a:r>
              <a:rPr lang="en-US" b="1" dirty="0" smtClean="0"/>
              <a:t>North American Network of Small Herbaria (NANSH)</a:t>
            </a:r>
          </a:p>
          <a:p>
            <a:r>
              <a:rPr lang="en-US" dirty="0" smtClean="0"/>
              <a:t>Paleo Digitization (Paleo)</a:t>
            </a:r>
          </a:p>
          <a:p>
            <a:r>
              <a:rPr lang="en-US" dirty="0" smtClean="0"/>
              <a:t>Public Participation in Digitization (CitSci)</a:t>
            </a:r>
          </a:p>
          <a:p>
            <a:r>
              <a:rPr lang="en-US" b="1" dirty="0" smtClean="0"/>
              <a:t>Sustainability (</a:t>
            </a:r>
            <a:r>
              <a:rPr lang="en-US" b="1" dirty="0" err="1" smtClean="0"/>
              <a:t>swg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35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Digitization training workshops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>
                <a:solidFill>
                  <a:srgbClr val="FE5304"/>
                </a:solidFill>
              </a:rPr>
              <a:t>21 Workshops, 691 people</a:t>
            </a:r>
            <a:r>
              <a:rPr lang="en-US" sz="2800" dirty="0"/>
              <a:t> (Fiscal Year 2013-2014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4064"/>
            <a:ext cx="8229600" cy="495300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Robust Object-Image-Data Workflows </a:t>
            </a:r>
            <a:r>
              <a:rPr lang="en-US" sz="1400" dirty="0" smtClean="0"/>
              <a:t>(DROID 1, May 2012)</a:t>
            </a:r>
          </a:p>
          <a:p>
            <a:r>
              <a:rPr lang="en-US" sz="14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Herbarium digitization </a:t>
            </a:r>
            <a:r>
              <a:rPr lang="en-US" sz="1400" dirty="0" smtClean="0"/>
              <a:t>(Valdosta State, September 2012)</a:t>
            </a:r>
          </a:p>
          <a:p>
            <a:r>
              <a:rPr lang="en-US" sz="1400" dirty="0" smtClean="0"/>
              <a:t>Augmenting </a:t>
            </a:r>
            <a:r>
              <a:rPr lang="en-US" sz="1400" dirty="0"/>
              <a:t>OCR Hackathon (Ft. Worth, February 2103)</a:t>
            </a:r>
          </a:p>
          <a:p>
            <a:r>
              <a:rPr lang="en-US" sz="1400" dirty="0" smtClean="0"/>
              <a:t>Fluid-preserved collections digitization (U. Kansas, March 2013)</a:t>
            </a:r>
          </a:p>
          <a:p>
            <a:r>
              <a:rPr lang="en-US" sz="1400" dirty="0" smtClean="0"/>
              <a:t>Dried insect collections digitization (Field Museum, April 2013)</a:t>
            </a:r>
          </a:p>
          <a:p>
            <a:r>
              <a:rPr lang="en-US" sz="14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Collections digitization </a:t>
            </a:r>
            <a:r>
              <a:rPr lang="en-US" sz="1400" dirty="0" smtClean="0"/>
              <a:t>(West Virginia, ASB, April 2013)</a:t>
            </a:r>
          </a:p>
          <a:p>
            <a:r>
              <a:rPr lang="en-US" sz="1400" dirty="0" smtClean="0"/>
              <a:t>Georeferencing </a:t>
            </a:r>
            <a:r>
              <a:rPr lang="en-US" sz="1400" dirty="0"/>
              <a:t>Train-the-Trainers (iDigBio, Gainesville, August 2103)</a:t>
            </a:r>
          </a:p>
          <a:p>
            <a:r>
              <a:rPr lang="en-US" sz="1400" dirty="0" smtClean="0"/>
              <a:t>Imaging fluid-preserved invertebrates (U. Michigan, September 2013)</a:t>
            </a:r>
          </a:p>
          <a:p>
            <a:r>
              <a:rPr lang="en-US" sz="1400" dirty="0" smtClean="0"/>
              <a:t>Paleontology digitization (Yale Peabody Museum, September 2013)</a:t>
            </a:r>
          </a:p>
          <a:p>
            <a:r>
              <a:rPr lang="en-US" sz="14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herbarium digitization </a:t>
            </a:r>
            <a:r>
              <a:rPr lang="en-US" sz="1400" dirty="0" smtClean="0"/>
              <a:t>(Florida State University, December 2013)</a:t>
            </a:r>
          </a:p>
          <a:p>
            <a:r>
              <a:rPr lang="en-US" sz="1400" dirty="0" err="1" smtClean="0"/>
              <a:t>CitScribe</a:t>
            </a:r>
            <a:r>
              <a:rPr lang="en-US" sz="1400" dirty="0" smtClean="0"/>
              <a:t> </a:t>
            </a:r>
            <a:r>
              <a:rPr lang="en-US" sz="1400" dirty="0"/>
              <a:t>Hackathon (iDigBio, Gainesville, December 2013)</a:t>
            </a:r>
          </a:p>
          <a:p>
            <a:r>
              <a:rPr lang="en-US" sz="1400" dirty="0" smtClean="0"/>
              <a:t>Broadening diversity in the biodiversity sciences (January, 2014)</a:t>
            </a:r>
          </a:p>
          <a:p>
            <a:r>
              <a:rPr lang="en-US" sz="1400" dirty="0" smtClean="0"/>
              <a:t>Education </a:t>
            </a:r>
            <a:r>
              <a:rPr lang="en-US" sz="1400" dirty="0"/>
              <a:t>and Outreach (iDigBio, Gainesville, January 2014)</a:t>
            </a:r>
          </a:p>
          <a:p>
            <a:r>
              <a:rPr lang="en-US" sz="14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source materials digitization </a:t>
            </a:r>
            <a:r>
              <a:rPr lang="en-US" sz="1400" dirty="0" smtClean="0"/>
              <a:t>(Yale Peabody, March 2014)</a:t>
            </a:r>
          </a:p>
          <a:p>
            <a:r>
              <a:rPr lang="en-US" sz="1400" dirty="0" smtClean="0"/>
              <a:t>Digitization </a:t>
            </a:r>
            <a:r>
              <a:rPr lang="en-US" sz="1400" dirty="0"/>
              <a:t>in the South Pacific (Honolulu, March 2014)</a:t>
            </a:r>
          </a:p>
          <a:p>
            <a:r>
              <a:rPr lang="en-US" sz="1400" dirty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Recruiting and Retaining Small Collections in Digitization</a:t>
            </a:r>
            <a:r>
              <a:rPr lang="en-US" sz="1400" dirty="0"/>
              <a:t> (Mt. Pleasant, MI, April 2014)</a:t>
            </a:r>
          </a:p>
          <a:p>
            <a:r>
              <a:rPr lang="en-US" sz="1400" dirty="0"/>
              <a:t>Paleo Imaging Workshop (</a:t>
            </a:r>
            <a:r>
              <a:rPr lang="en-US" sz="1400" dirty="0" smtClean="0"/>
              <a:t>Austin</a:t>
            </a:r>
            <a:r>
              <a:rPr lang="en-US" sz="1400" dirty="0"/>
              <a:t>, TX, April 2014)</a:t>
            </a:r>
          </a:p>
          <a:p>
            <a:r>
              <a:rPr lang="en-US" sz="1400" dirty="0" smtClean="0"/>
              <a:t>Specify for Paleo Workshop (U. Kansas, May 2014)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TORCH + iDigBio Digitization Workshop </a:t>
            </a:r>
            <a:r>
              <a:rPr lang="en-US" sz="1400" dirty="0" smtClean="0"/>
              <a:t>(</a:t>
            </a:r>
            <a:r>
              <a:rPr lang="en-US" sz="1400" dirty="0" err="1" smtClean="0"/>
              <a:t>Sul</a:t>
            </a:r>
            <a:r>
              <a:rPr lang="en-US" sz="1400" dirty="0" smtClean="0"/>
              <a:t> Ross State U., May 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2014)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own Arrow 3"/>
          <p:cNvSpPr/>
          <p:nvPr/>
        </p:nvSpPr>
        <p:spPr>
          <a:xfrm rot="4624619">
            <a:off x="5322279" y="-319417"/>
            <a:ext cx="735041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paul\Pictures\specifyPaleo\IMG_0003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60" y="1351598"/>
            <a:ext cx="2197936" cy="1736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past, present, and future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from the past</a:t>
            </a:r>
          </a:p>
          <a:p>
            <a:r>
              <a:rPr lang="en-US" dirty="0" smtClean="0"/>
              <a:t>Participate in the present</a:t>
            </a:r>
          </a:p>
          <a:p>
            <a:r>
              <a:rPr lang="en-US" dirty="0" smtClean="0"/>
              <a:t>Focus the future – Propose a workshop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488668"/>
            <a:ext cx="620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https://www.idigbio.org/wiki/index.php/IDigBio_Workshops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097" t="13538" r="985" b="10465"/>
          <a:stretch/>
        </p:blipFill>
        <p:spPr>
          <a:xfrm>
            <a:off x="457200" y="2716210"/>
            <a:ext cx="7564581" cy="3608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2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iDigBio Listservs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iDigBio</a:t>
            </a:r>
          </a:p>
          <a:p>
            <a:r>
              <a:rPr lang="en-US" dirty="0" smtClean="0"/>
              <a:t>Augmenting OCR </a:t>
            </a:r>
          </a:p>
          <a:p>
            <a:r>
              <a:rPr lang="en-US" dirty="0" smtClean="0"/>
              <a:t>Biodiversity Informatics Managers</a:t>
            </a:r>
          </a:p>
          <a:p>
            <a:r>
              <a:rPr lang="en-US" dirty="0" smtClean="0"/>
              <a:t>Citizen Science and Crowdsourcing</a:t>
            </a:r>
          </a:p>
          <a:p>
            <a:r>
              <a:rPr lang="en-US" dirty="0" smtClean="0"/>
              <a:t>Cyberinfrastructure WG</a:t>
            </a:r>
          </a:p>
          <a:p>
            <a:r>
              <a:rPr lang="en-US" b="1" dirty="0" smtClean="0"/>
              <a:t>Digitization</a:t>
            </a:r>
          </a:p>
          <a:p>
            <a:r>
              <a:rPr lang="en-US" dirty="0" smtClean="0"/>
              <a:t>Georeferencing WG</a:t>
            </a:r>
          </a:p>
          <a:p>
            <a:r>
              <a:rPr lang="en-US" dirty="0" smtClean="0"/>
              <a:t>International Whole-Drawer Digitization Interest Group</a:t>
            </a:r>
          </a:p>
          <a:p>
            <a:r>
              <a:rPr lang="en-US" dirty="0" smtClean="0"/>
              <a:t>Invert Imaging Interest Group</a:t>
            </a:r>
          </a:p>
          <a:p>
            <a:r>
              <a:rPr lang="en-US" dirty="0" smtClean="0"/>
              <a:t>Paleo Digitization WG</a:t>
            </a:r>
          </a:p>
          <a:p>
            <a:r>
              <a:rPr lang="en-US" b="1" dirty="0" smtClean="0"/>
              <a:t>Small Collections Network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199" y="6477000"/>
            <a:ext cx="603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https://www.idigbio.org/wiki/index.php/IDigBio_Listservs</a:t>
            </a:r>
            <a:endParaRPr lang="en-US" dirty="0" smtClean="0"/>
          </a:p>
        </p:txBody>
      </p:sp>
      <p:sp>
        <p:nvSpPr>
          <p:cNvPr id="5" name="Down Arrow 4"/>
          <p:cNvSpPr/>
          <p:nvPr/>
        </p:nvSpPr>
        <p:spPr>
          <a:xfrm rot="5400000">
            <a:off x="3210426" y="678338"/>
            <a:ext cx="531737" cy="1748545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Stay informed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3637942" y="2877920"/>
            <a:ext cx="567556" cy="1748545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5165627" y="5074486"/>
            <a:ext cx="577875" cy="1748545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4288221" y="3322965"/>
            <a:ext cx="567556" cy="1748545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this talk, but just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1705786"/>
            <a:ext cx="5715001" cy="40465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Organizational View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Portal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Workshops, Webinars, </a:t>
            </a:r>
            <a:r>
              <a:rPr lang="en-US" sz="28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Co-located Events</a:t>
            </a:r>
            <a:endParaRPr lang="en-US" sz="2800" dirty="0">
              <a:solidFill>
                <a:srgbClr val="FE5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Upcoming, </a:t>
            </a:r>
            <a:r>
              <a:rPr lang="en-US" sz="28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Input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Listservs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TCNs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6250" y="3284537"/>
            <a:ext cx="3343275" cy="0"/>
          </a:xfrm>
          <a:prstGeom prst="line">
            <a:avLst/>
          </a:prstGeom>
          <a:ln w="19050">
            <a:solidFill>
              <a:srgbClr val="FA4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5304"/>
                </a:solidFill>
              </a:rPr>
              <a:t>Website</a:t>
            </a:r>
            <a:r>
              <a:rPr lang="en-US" dirty="0" smtClean="0"/>
              <a:t> – Portal - Wiki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6472" y="1066800"/>
            <a:ext cx="207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www.idigbio.org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0824"/>
            <a:ext cx="5715001" cy="4929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own Arrow 6"/>
          <p:cNvSpPr/>
          <p:nvPr/>
        </p:nvSpPr>
        <p:spPr>
          <a:xfrm rot="15422997">
            <a:off x="456690" y="5523303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Events!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060798">
            <a:off x="7331462" y="598361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Sign Up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47" y="468249"/>
            <a:ext cx="1771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2438"/>
            <a:ext cx="82486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458" y="9307"/>
            <a:ext cx="727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iDigBio Workshops, Symposiums, Webinars, 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403" y="6463175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https://www.idigbio.org/outreach-events-sidebar</a:t>
            </a:r>
          </a:p>
        </p:txBody>
      </p:sp>
      <p:sp>
        <p:nvSpPr>
          <p:cNvPr id="7" name="Down Arrow 6"/>
          <p:cNvSpPr/>
          <p:nvPr/>
        </p:nvSpPr>
        <p:spPr>
          <a:xfrm rot="4260230">
            <a:off x="8022913" y="-515552"/>
            <a:ext cx="613428" cy="1511381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– </a:t>
            </a:r>
            <a:r>
              <a:rPr lang="en-US" dirty="0">
                <a:solidFill>
                  <a:srgbClr val="FE5304"/>
                </a:solidFill>
              </a:rPr>
              <a:t>Portal</a:t>
            </a:r>
            <a:r>
              <a:rPr lang="en-US" dirty="0"/>
              <a:t> - Wiki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15005" y="1064455"/>
            <a:ext cx="2623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www.idigbio.org/portal</a:t>
            </a:r>
            <a:endParaRPr lang="en-US" sz="2000" dirty="0">
              <a:solidFill>
                <a:srgbClr val="FE5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495425"/>
            <a:ext cx="6743700" cy="482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 rot="4633064">
            <a:off x="6516562" y="-100402"/>
            <a:ext cx="673026" cy="2256563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data here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18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3" y="1209952"/>
            <a:ext cx="8052955" cy="510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5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/>
              <a:t>Website – Portal - </a:t>
            </a:r>
            <a:r>
              <a:rPr lang="en-US">
                <a:solidFill>
                  <a:srgbClr val="FE5304"/>
                </a:solidFill>
              </a:rPr>
              <a:t>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1"/>
            <a:ext cx="8229600" cy="495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26"/>
          <a:stretch/>
        </p:blipFill>
        <p:spPr>
          <a:xfrm>
            <a:off x="534204" y="1712194"/>
            <a:ext cx="7281508" cy="475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21" y="1143000"/>
            <a:ext cx="6675372" cy="4990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 rot="15422997">
            <a:off x="609090" y="5704668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Quick Start</a:t>
            </a:r>
            <a:endParaRPr lang="en-US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393" y="1340795"/>
            <a:ext cx="6667500" cy="481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own Arrow 6"/>
          <p:cNvSpPr/>
          <p:nvPr/>
        </p:nvSpPr>
        <p:spPr>
          <a:xfrm rot="15422997">
            <a:off x="1247318" y="2218070"/>
            <a:ext cx="673026" cy="1473044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Digitization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5422997">
            <a:off x="1011031" y="4855399"/>
            <a:ext cx="665217" cy="1843337"/>
          </a:xfrm>
          <a:prstGeom prst="downArrow">
            <a:avLst/>
          </a:prstGeom>
          <a:solidFill>
            <a:srgbClr val="FA4800">
              <a:alpha val="99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Flat things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1066800"/>
            <a:ext cx="248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E5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www.idigbio.org/wiki</a:t>
            </a:r>
            <a:endParaRPr lang="en-US" dirty="0">
              <a:solidFill>
                <a:srgbClr val="FE5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Collection Networks (TCNs)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08" y="6513095"/>
            <a:ext cx="8229600" cy="3449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date: 10 TCNs, </a:t>
            </a:r>
            <a:r>
              <a:rPr lang="en-US" sz="28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160+ participating institutions,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states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612" t="12725" r="21163" b="4603"/>
          <a:stretch/>
        </p:blipFill>
        <p:spPr>
          <a:xfrm>
            <a:off x="457200" y="1219200"/>
            <a:ext cx="6467902" cy="4754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126346"/>
            <a:ext cx="6467902" cy="427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5" y="1905709"/>
            <a:ext cx="6485604" cy="4491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08" y="2994363"/>
            <a:ext cx="1013569" cy="1469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208" y="4785305"/>
            <a:ext cx="1947382" cy="1285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579" y="1820489"/>
            <a:ext cx="7750244" cy="457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cap="none" dirty="0" smtClean="0"/>
              <a:t>Ten Thematic Collections Networks (TCNs) </a:t>
            </a:r>
            <a:br>
              <a:rPr lang="en-US" sz="2400" cap="none" dirty="0" smtClean="0"/>
            </a:br>
            <a:r>
              <a:rPr lang="en-US" sz="2400" cap="none" dirty="0" smtClean="0"/>
              <a:t>	and 7 Partner to Existing Networks (PENs)</a:t>
            </a:r>
            <a:endParaRPr lang="en-US" sz="2400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984" y="1219200"/>
            <a:ext cx="8610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InvertNet: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Integrative Platform for Research on Environmental Change,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Discovery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Identification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(Illinois Natural History Survey, University of Illinois) http://invertnet.org</a:t>
            </a:r>
          </a:p>
          <a:p>
            <a:endParaRPr lang="en-US" sz="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Plants,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Herbivores, and Parasitoids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Model System for the Study 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Tri-Trophic Associations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(American Museum of Natural History) http://tcn.amnh.org</a:t>
            </a:r>
          </a:p>
          <a:p>
            <a:endParaRPr lang="en-US" sz="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American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Lichens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Bryophytes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Indicators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Environmental Quality and Change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(University of Wisconsin – Madison) http://symbiota.org/nalichens/index.php  http://symbiota.org/bryophytes/index.php</a:t>
            </a:r>
          </a:p>
          <a:p>
            <a:endParaRPr lang="en-US" sz="300" dirty="0" smtClean="0"/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Digitizing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to Enable New Syntheses in Biogeography - Creating a PALEONICHES-TCN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(University of Kansas) </a:t>
            </a:r>
          </a:p>
          <a:p>
            <a:endParaRPr lang="en-US" sz="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Macrofungi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Collection Consortium: Unlocking a Biodiversity Resource for Understanding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 Interactions, Nutrient Cycling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Affairs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(New York Botanical Garden)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Mobilizing New England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Plant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Specimen Data to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Track Environmental Change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(Yale University) </a:t>
            </a:r>
          </a:p>
          <a:p>
            <a:endParaRPr lang="en-US" sz="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Southwest Collections of Arthropods Network (SCAN): A Model for Collections Digitization to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Taxonomic and Ecological Research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(Northern Arizona University) http://hasbrouck.asu.edu/symbiota/portal/index.php</a:t>
            </a:r>
          </a:p>
          <a:p>
            <a:endParaRPr lang="en-US" sz="300" dirty="0" smtClean="0"/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Fossil Insect Collaborative: A Deep-Time Approach to Studying Diversification and Response to Environmental Change</a:t>
            </a:r>
          </a:p>
          <a:p>
            <a:endParaRPr lang="en-US" sz="300" dirty="0" smtClean="0">
              <a:solidFill>
                <a:schemeClr val="accent3"/>
              </a:solidFill>
            </a:endParaRP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Collaborative Research: Digitization TCN: Developing a Centralized Digital Archive of Vouchered Animal Communication Signals</a:t>
            </a:r>
          </a:p>
          <a:p>
            <a:endParaRPr lang="en-US" sz="3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200" dirty="0" smtClean="0">
                <a:solidFill>
                  <a:srgbClr val="FA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Macroalgal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Herbarium Consortium: Accessing 150 Years of Specimen Data to Understand Changes in the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Marine/Aquatic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iDigBiov1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681</Words>
  <Application>Microsoft Office PowerPoint</Application>
  <PresentationFormat>On-screen Show (4:3)</PresentationFormat>
  <Paragraphs>119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ThemeiDigBiov1</vt:lpstr>
      <vt:lpstr>Overview of iDigBio Resources</vt:lpstr>
      <vt:lpstr>Overview</vt:lpstr>
      <vt:lpstr>Website – Portal - Wiki</vt:lpstr>
      <vt:lpstr>PowerPoint Presentation</vt:lpstr>
      <vt:lpstr>Website – Portal - Wiki</vt:lpstr>
      <vt:lpstr>Portal</vt:lpstr>
      <vt:lpstr>Website – Portal - Wiki</vt:lpstr>
      <vt:lpstr>Thematic Collection Networks (TCNs)</vt:lpstr>
      <vt:lpstr>Ten Thematic Collections Networks (TCNs)   and 7 Partner to Existing Networks (PENs)</vt:lpstr>
      <vt:lpstr>iDigBio Working Groups</vt:lpstr>
      <vt:lpstr>Digitization training workshops  21 Workshops, 691 people (Fiscal Year 2013-2014)</vt:lpstr>
      <vt:lpstr>Our past, present, and future Workshops</vt:lpstr>
      <vt:lpstr>iDigBio Listservs</vt:lpstr>
      <vt:lpstr>End of this talk, but just the beginning…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iDigBio Resources</dc:title>
  <dc:creator>Paul, Deborah</dc:creator>
  <cp:lastModifiedBy>Deborah L. Paul</cp:lastModifiedBy>
  <cp:revision>66</cp:revision>
  <dcterms:created xsi:type="dcterms:W3CDTF">2014-05-17T18:06:05Z</dcterms:created>
  <dcterms:modified xsi:type="dcterms:W3CDTF">2014-05-25T18:14:48Z</dcterms:modified>
</cp:coreProperties>
</file>