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852" r:id="rId1"/>
  </p:sldMasterIdLst>
  <p:notesMasterIdLst>
    <p:notesMasterId r:id="rId32"/>
  </p:notesMasterIdLst>
  <p:sldIdLst>
    <p:sldId id="256" r:id="rId2"/>
    <p:sldId id="257" r:id="rId3"/>
    <p:sldId id="277" r:id="rId4"/>
    <p:sldId id="291" r:id="rId5"/>
    <p:sldId id="278" r:id="rId6"/>
    <p:sldId id="292" r:id="rId7"/>
    <p:sldId id="285" r:id="rId8"/>
    <p:sldId id="279" r:id="rId9"/>
    <p:sldId id="283" r:id="rId10"/>
    <p:sldId id="284" r:id="rId11"/>
    <p:sldId id="275" r:id="rId12"/>
    <p:sldId id="268" r:id="rId13"/>
    <p:sldId id="290" r:id="rId14"/>
    <p:sldId id="302" r:id="rId15"/>
    <p:sldId id="293" r:id="rId16"/>
    <p:sldId id="269" r:id="rId17"/>
    <p:sldId id="298" r:id="rId18"/>
    <p:sldId id="294" r:id="rId19"/>
    <p:sldId id="297" r:id="rId20"/>
    <p:sldId id="295" r:id="rId21"/>
    <p:sldId id="296" r:id="rId22"/>
    <p:sldId id="289" r:id="rId23"/>
    <p:sldId id="276" r:id="rId24"/>
    <p:sldId id="303" r:id="rId25"/>
    <p:sldId id="304" r:id="rId26"/>
    <p:sldId id="260" r:id="rId27"/>
    <p:sldId id="261" r:id="rId28"/>
    <p:sldId id="273" r:id="rId29"/>
    <p:sldId id="300" r:id="rId30"/>
    <p:sldId id="27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697CF3-A77F-4E90-92E0-12D8594DA064}">
          <p14:sldIdLst>
            <p14:sldId id="256"/>
            <p14:sldId id="257"/>
            <p14:sldId id="277"/>
            <p14:sldId id="291"/>
            <p14:sldId id="278"/>
          </p14:sldIdLst>
        </p14:section>
        <p14:section name="Get Data Ready" id="{12153DB1-4A3B-4007-906D-97313142C97F}">
          <p14:sldIdLst>
            <p14:sldId id="292"/>
            <p14:sldId id="285"/>
            <p14:sldId id="279"/>
            <p14:sldId id="283"/>
            <p14:sldId id="284"/>
            <p14:sldId id="275"/>
            <p14:sldId id="268"/>
            <p14:sldId id="290"/>
            <p14:sldId id="302"/>
            <p14:sldId id="293"/>
            <p14:sldId id="269"/>
            <p14:sldId id="298"/>
            <p14:sldId id="294"/>
            <p14:sldId id="297"/>
            <p14:sldId id="295"/>
            <p14:sldId id="296"/>
            <p14:sldId id="289"/>
          </p14:sldIdLst>
        </p14:section>
        <p14:section name="Mobilize data" id="{BF5611DB-5631-41D1-90DD-DA1B5D2184BE}">
          <p14:sldIdLst>
            <p14:sldId id="276"/>
            <p14:sldId id="303"/>
            <p14:sldId id="304"/>
            <p14:sldId id="260"/>
            <p14:sldId id="261"/>
            <p14:sldId id="273"/>
            <p14:sldId id="300"/>
            <p14:sldId id="272"/>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213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33CC"/>
    <a:srgbClr val="00FFC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1" autoAdjust="0"/>
    <p:restoredTop sz="90787" autoAdjust="0"/>
  </p:normalViewPr>
  <p:slideViewPr>
    <p:cSldViewPr snapToGrid="0">
      <p:cViewPr>
        <p:scale>
          <a:sx n="75" d="100"/>
          <a:sy n="75" d="100"/>
        </p:scale>
        <p:origin x="-792" y="-72"/>
      </p:cViewPr>
      <p:guideLst>
        <p:guide orient="horz" pos="2160"/>
        <p:guide orient="horz" pos="2146"/>
        <p:guide pos="3840"/>
        <p:guide pos="2880"/>
      </p:guideLst>
    </p:cSldViewPr>
  </p:slideViewPr>
  <p:notesTextViewPr>
    <p:cViewPr>
      <p:scale>
        <a:sx n="1" d="1"/>
        <a:sy n="1" d="1"/>
      </p:scale>
      <p:origin x="0" y="0"/>
    </p:cViewPr>
  </p:notesTextViewPr>
  <p:sorterViewPr>
    <p:cViewPr varScale="1">
      <p:scale>
        <a:sx n="1" d="1"/>
        <a:sy n="1" d="1"/>
      </p:scale>
      <p:origin x="0" y="90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7251F6-280F-42F6-92E4-480BB4D3818A}" type="datetimeFigureOut">
              <a:rPr lang="en-US" smtClean="0"/>
              <a:t>6/25/2014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13041E-9486-4B82-9B21-16943D654EC6}" type="slidenum">
              <a:rPr lang="en-US" smtClean="0"/>
              <a:t>‹#›</a:t>
            </a:fld>
            <a:endParaRPr lang="en-US"/>
          </a:p>
        </p:txBody>
      </p:sp>
    </p:spTree>
    <p:extLst>
      <p:ext uri="{BB962C8B-B14F-4D97-AF65-F5344CB8AC3E}">
        <p14:creationId xmlns:p14="http://schemas.microsoft.com/office/powerpoint/2010/main" val="17306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a:t>
            </a:r>
            <a:r>
              <a:rPr lang="en-US" baseline="0" dirty="0" smtClean="0"/>
              <a:t>s talk is in question / answer format. It is intended to focus on very common questions – asked over-and-over again at many meetings. Most of the time, these are questions asked by digitization novices who are just beginning to think about databasing and possibly imaging their collections. There are certainly more steps in mobilization than are covered in this talk. For more resources, contact iDigBio, see our iDigBio Bibliography, and the cited resources in this talk – for starters.</a:t>
            </a:r>
            <a:endParaRPr lang="en-US" dirty="0"/>
          </a:p>
        </p:txBody>
      </p:sp>
      <p:sp>
        <p:nvSpPr>
          <p:cNvPr id="4" name="Slide Number Placeholder 3"/>
          <p:cNvSpPr>
            <a:spLocks noGrp="1"/>
          </p:cNvSpPr>
          <p:nvPr>
            <p:ph type="sldNum" sz="quarter" idx="10"/>
          </p:nvPr>
        </p:nvSpPr>
        <p:spPr/>
        <p:txBody>
          <a:bodyPr/>
          <a:lstStyle/>
          <a:p>
            <a:fld id="{D813041E-9486-4B82-9B21-16943D654EC6}" type="slidenum">
              <a:rPr lang="en-US" smtClean="0"/>
              <a:t>1</a:t>
            </a:fld>
            <a:endParaRPr lang="en-US"/>
          </a:p>
        </p:txBody>
      </p:sp>
    </p:spTree>
    <p:extLst>
      <p:ext uri="{BB962C8B-B14F-4D97-AF65-F5344CB8AC3E}">
        <p14:creationId xmlns:p14="http://schemas.microsoft.com/office/powerpoint/2010/main" val="378729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(Specimens, sub-samples of the specimen, taxonomic identifications, georeferences, ...)s</a:t>
            </a:r>
          </a:p>
          <a:p>
            <a:endParaRPr lang="en-US" dirty="0"/>
          </a:p>
        </p:txBody>
      </p:sp>
      <p:sp>
        <p:nvSpPr>
          <p:cNvPr id="4" name="Slide Number Placeholder 3"/>
          <p:cNvSpPr>
            <a:spLocks noGrp="1"/>
          </p:cNvSpPr>
          <p:nvPr>
            <p:ph type="sldNum" sz="quarter" idx="10"/>
          </p:nvPr>
        </p:nvSpPr>
        <p:spPr/>
        <p:txBody>
          <a:bodyPr/>
          <a:lstStyle/>
          <a:p>
            <a:fld id="{D813041E-9486-4B82-9B21-16943D654EC6}" type="slidenum">
              <a:rPr lang="en-US" smtClean="0"/>
              <a:t>21</a:t>
            </a:fld>
            <a:endParaRPr lang="en-US"/>
          </a:p>
        </p:txBody>
      </p:sp>
    </p:spTree>
    <p:extLst>
      <p:ext uri="{BB962C8B-B14F-4D97-AF65-F5344CB8AC3E}">
        <p14:creationId xmlns:p14="http://schemas.microsoft.com/office/powerpoint/2010/main" val="79975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install the IPT software on your local machine in your office. (it's easy).</a:t>
            </a:r>
            <a:br>
              <a:rPr lang="en-US" dirty="0" smtClean="0"/>
            </a:br>
            <a:r>
              <a:rPr lang="en-US" dirty="0" smtClean="0"/>
              <a:t>Export data from your database (CSV file will do).</a:t>
            </a:r>
            <a:br>
              <a:rPr lang="en-US" dirty="0" smtClean="0"/>
            </a:br>
            <a:r>
              <a:rPr lang="en-US" dirty="0" smtClean="0"/>
              <a:t>Upload that file to the IPT.</a:t>
            </a:r>
            <a:br>
              <a:rPr lang="en-US" dirty="0" smtClean="0"/>
            </a:br>
            <a:r>
              <a:rPr lang="en-US" dirty="0" smtClean="0"/>
              <a:t>Map (match) your fields to </a:t>
            </a:r>
            <a:r>
              <a:rPr lang="en-US" dirty="0" err="1" smtClean="0"/>
              <a:t>darwin</a:t>
            </a:r>
            <a:r>
              <a:rPr lang="en-US" dirty="0" smtClean="0"/>
              <a:t> core.</a:t>
            </a:r>
            <a:br>
              <a:rPr lang="en-US" dirty="0" smtClean="0"/>
            </a:br>
            <a:r>
              <a:rPr lang="en-US" dirty="0" smtClean="0"/>
              <a:t>Fill out form with metadata about you and your collection (IMPORTANT for Data Discovery - </a:t>
            </a:r>
            <a:r>
              <a:rPr lang="en-US" dirty="0" smtClean="0">
                <a:solidFill>
                  <a:schemeClr val="accent2"/>
                </a:solidFill>
                <a:effectLst>
                  <a:outerShdw blurRad="38100" dist="38100" dir="2700000" algn="tl">
                    <a:srgbClr val="000000">
                      <a:alpha val="43137"/>
                    </a:srgbClr>
                  </a:outerShdw>
                </a:effectLst>
              </a:rPr>
              <a:t>not trivial</a:t>
            </a:r>
            <a:r>
              <a:rPr lang="en-US" dirty="0" smtClean="0"/>
              <a:t>).</a:t>
            </a:r>
            <a:br>
              <a:rPr lang="en-US" dirty="0" smtClean="0"/>
            </a:br>
            <a:r>
              <a:rPr lang="en-US" dirty="0" smtClean="0"/>
              <a:t>Add image, </a:t>
            </a:r>
            <a:r>
              <a:rPr lang="en-US" dirty="0" err="1" smtClean="0"/>
              <a:t>genomic,taxonomic</a:t>
            </a:r>
            <a:r>
              <a:rPr lang="en-US" dirty="0" smtClean="0"/>
              <a:t>, other data if desired.</a:t>
            </a:r>
            <a:br>
              <a:rPr lang="en-US" dirty="0" smtClean="0"/>
            </a:br>
            <a:r>
              <a:rPr lang="en-US" dirty="0" smtClean="0"/>
              <a:t>IPT then creates DwC-A file.</a:t>
            </a:r>
            <a:br>
              <a:rPr lang="en-US" dirty="0" smtClean="0"/>
            </a:br>
            <a:r>
              <a:rPr lang="en-US" dirty="0" smtClean="0"/>
              <a:t>You put the DwC-A file in a public directory  like Drop Box.</a:t>
            </a:r>
            <a:br>
              <a:rPr lang="en-US" dirty="0" smtClean="0"/>
            </a:br>
            <a:r>
              <a:rPr lang="en-US" dirty="0" smtClean="0"/>
              <a:t>You tell GBIF / iDigBio / </a:t>
            </a:r>
            <a:r>
              <a:rPr lang="en-US" dirty="0" err="1" smtClean="0"/>
              <a:t>etc</a:t>
            </a:r>
            <a:r>
              <a:rPr lang="en-US" dirty="0" smtClean="0"/>
              <a:t> the http: URL to that file and they copy that file and upload to their database.</a:t>
            </a:r>
            <a:br>
              <a:rPr lang="en-US" dirty="0" smtClean="0"/>
            </a:br>
            <a:r>
              <a:rPr lang="en-US" dirty="0" smtClean="0"/>
              <a:t>If you put a new version of your dataset in the Drop Box, you notify them you've done that an they update.</a:t>
            </a:r>
          </a:p>
          <a:p>
            <a:r>
              <a:rPr lang="en-US" dirty="0" smtClean="0"/>
              <a:t>(or you can set up an “RSS” feed).</a:t>
            </a:r>
          </a:p>
          <a:p>
            <a:endParaRPr lang="en-US" dirty="0"/>
          </a:p>
        </p:txBody>
      </p:sp>
      <p:sp>
        <p:nvSpPr>
          <p:cNvPr id="4" name="Slide Number Placeholder 3"/>
          <p:cNvSpPr>
            <a:spLocks noGrp="1"/>
          </p:cNvSpPr>
          <p:nvPr>
            <p:ph type="sldNum" sz="quarter" idx="10"/>
          </p:nvPr>
        </p:nvSpPr>
        <p:spPr/>
        <p:txBody>
          <a:bodyPr/>
          <a:lstStyle/>
          <a:p>
            <a:fld id="{D813041E-9486-4B82-9B21-16943D654EC6}" type="slidenum">
              <a:rPr lang="en-US" smtClean="0"/>
              <a:t>26</a:t>
            </a:fld>
            <a:endParaRPr lang="en-US"/>
          </a:p>
        </p:txBody>
      </p:sp>
    </p:spTree>
    <p:extLst>
      <p:ext uri="{BB962C8B-B14F-4D97-AF65-F5344CB8AC3E}">
        <p14:creationId xmlns:p14="http://schemas.microsoft.com/office/powerpoint/2010/main" val="311877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IPT is public</a:t>
            </a:r>
          </a:p>
          <a:p>
            <a:pPr lvl="1"/>
            <a:r>
              <a:rPr lang="en-US" dirty="0" smtClean="0"/>
              <a:t>Register</a:t>
            </a:r>
            <a:endParaRPr lang="en-US" dirty="0"/>
          </a:p>
        </p:txBody>
      </p:sp>
      <p:sp>
        <p:nvSpPr>
          <p:cNvPr id="4" name="Slide Number Placeholder 3"/>
          <p:cNvSpPr>
            <a:spLocks noGrp="1"/>
          </p:cNvSpPr>
          <p:nvPr>
            <p:ph type="sldNum" sz="quarter" idx="10"/>
          </p:nvPr>
        </p:nvSpPr>
        <p:spPr/>
        <p:txBody>
          <a:bodyPr/>
          <a:lstStyle/>
          <a:p>
            <a:fld id="{D813041E-9486-4B82-9B21-16943D654EC6}" type="slidenum">
              <a:rPr lang="en-US" smtClean="0"/>
              <a:t>27</a:t>
            </a:fld>
            <a:endParaRPr lang="en-US"/>
          </a:p>
        </p:txBody>
      </p:sp>
    </p:spTree>
    <p:extLst>
      <p:ext uri="{BB962C8B-B14F-4D97-AF65-F5344CB8AC3E}">
        <p14:creationId xmlns:p14="http://schemas.microsoft.com/office/powerpoint/2010/main" val="258136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mtClean="0"/>
              <a:t>How to get started</a:t>
            </a:r>
            <a:r>
              <a:rPr lang="en-US" baseline="0" smtClean="0"/>
              <a:t>?</a:t>
            </a:r>
            <a:br>
              <a:rPr lang="en-US" baseline="0" smtClean="0"/>
            </a:br>
            <a:r>
              <a:rPr lang="en-US" baseline="0" smtClean="0"/>
              <a:t>Where do I begin?</a:t>
            </a:r>
          </a:p>
          <a:p>
            <a:endParaRPr lang="en-US" baseline="0" smtClean="0"/>
          </a:p>
          <a:p>
            <a:r>
              <a:rPr lang="en-US" smtClean="0"/>
              <a:t>- there are various ways to accomplish this</a:t>
            </a:r>
          </a:p>
          <a:p>
            <a:r>
              <a:rPr lang="en-US" smtClean="0"/>
              <a:t>- often daunting for a small collection</a:t>
            </a:r>
          </a:p>
          <a:p>
            <a:r>
              <a:rPr lang="en-US" smtClean="0"/>
              <a:t>- comments here are aimed at making this more likely.</a:t>
            </a:r>
          </a:p>
          <a:p>
            <a:endParaRPr lang="en-US"/>
          </a:p>
        </p:txBody>
      </p:sp>
      <p:sp>
        <p:nvSpPr>
          <p:cNvPr id="4" name="Slide Number Placeholder 3"/>
          <p:cNvSpPr>
            <a:spLocks noGrp="1"/>
          </p:cNvSpPr>
          <p:nvPr>
            <p:ph type="sldNum" sz="quarter" idx="10"/>
          </p:nvPr>
        </p:nvSpPr>
        <p:spPr/>
        <p:txBody>
          <a:bodyPr/>
          <a:lstStyle/>
          <a:p>
            <a:fld id="{D813041E-9486-4B82-9B21-16943D654EC6}" type="slidenum">
              <a:rPr lang="en-US" smtClean="0"/>
              <a:t>2</a:t>
            </a:fld>
            <a:endParaRPr lang="en-US"/>
          </a:p>
        </p:txBody>
      </p:sp>
    </p:spTree>
    <p:extLst>
      <p:ext uri="{BB962C8B-B14F-4D97-AF65-F5344CB8AC3E}">
        <p14:creationId xmlns:p14="http://schemas.microsoft.com/office/powerpoint/2010/main" val="209639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http://kmbeing.com/2011/01/17/data-information-knowledge-wisdom-and-the-difference-between-information-exchange-knowledge-mobilization/</a:t>
            </a:r>
            <a:endParaRPr lang="en-US" dirty="0"/>
          </a:p>
        </p:txBody>
      </p:sp>
      <p:sp>
        <p:nvSpPr>
          <p:cNvPr id="4" name="Slide Number Placeholder 3"/>
          <p:cNvSpPr>
            <a:spLocks noGrp="1"/>
          </p:cNvSpPr>
          <p:nvPr>
            <p:ph type="sldNum" sz="quarter" idx="10"/>
          </p:nvPr>
        </p:nvSpPr>
        <p:spPr/>
        <p:txBody>
          <a:bodyPr/>
          <a:lstStyle/>
          <a:p>
            <a:fld id="{D813041E-9486-4B82-9B21-16943D654EC6}" type="slidenum">
              <a:rPr lang="en-US" smtClean="0"/>
              <a:t>3</a:t>
            </a:fld>
            <a:endParaRPr lang="en-US"/>
          </a:p>
        </p:txBody>
      </p:sp>
    </p:spTree>
    <p:extLst>
      <p:ext uri="{BB962C8B-B14F-4D97-AF65-F5344CB8AC3E}">
        <p14:creationId xmlns:p14="http://schemas.microsoft.com/office/powerpoint/2010/main" val="342002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13041E-9486-4B82-9B21-16943D654EC6}" type="slidenum">
              <a:rPr lang="en-US" smtClean="0"/>
              <a:t>5</a:t>
            </a:fld>
            <a:endParaRPr lang="en-US"/>
          </a:p>
        </p:txBody>
      </p:sp>
    </p:spTree>
    <p:extLst>
      <p:ext uri="{BB962C8B-B14F-4D97-AF65-F5344CB8AC3E}">
        <p14:creationId xmlns:p14="http://schemas.microsoft.com/office/powerpoint/2010/main" val="262741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Why </a:t>
            </a:r>
            <a:r>
              <a:rPr lang="en-US" sz="1200" dirty="0" err="1" smtClean="0"/>
              <a:t>darwin</a:t>
            </a:r>
            <a:r>
              <a:rPr lang="en-US" sz="1200" dirty="0" smtClean="0"/>
              <a:t> core / georeferencing standards?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http://prezi.com/iib3pqk-kyd-/curators-workbench/</a:t>
            </a:r>
          </a:p>
          <a:p>
            <a:endParaRPr lang="en-US" dirty="0" smtClean="0"/>
          </a:p>
          <a:p>
            <a:r>
              <a:rPr lang="en-US" dirty="0" smtClean="0"/>
              <a:t>Why care</a:t>
            </a:r>
            <a:r>
              <a:rPr lang="en-US" baseline="0" dirty="0" smtClean="0"/>
              <a:t> about standards?</a:t>
            </a:r>
            <a:br>
              <a:rPr lang="en-US" baseline="0" dirty="0" smtClean="0"/>
            </a:br>
            <a:r>
              <a:rPr lang="en-US" baseline="0" dirty="0" smtClean="0"/>
              <a:t>What do they have the potential to accomplish?</a:t>
            </a:r>
          </a:p>
          <a:p>
            <a:endParaRPr lang="en-US" baseline="0" dirty="0" smtClean="0"/>
          </a:p>
          <a:p>
            <a:r>
              <a:rPr lang="en-US" baseline="0" dirty="0" smtClean="0"/>
              <a:t>Collection Managers are doing what they need to do – for themselves, their collections.</a:t>
            </a:r>
          </a:p>
          <a:p>
            <a:r>
              <a:rPr lang="en-US" baseline="0" dirty="0" smtClean="0"/>
              <a:t>When we share, we need standards.</a:t>
            </a:r>
          </a:p>
          <a:p>
            <a:r>
              <a:rPr lang="en-US" baseline="0" dirty="0" smtClean="0"/>
              <a:t>Data becomes useful for others / other purposes.</a:t>
            </a:r>
          </a:p>
          <a:p>
            <a:r>
              <a:rPr lang="en-US" baseline="0" dirty="0" smtClean="0"/>
              <a:t>a common vocab is required</a:t>
            </a:r>
          </a:p>
          <a:p>
            <a:r>
              <a:rPr lang="en-US" baseline="0" dirty="0" smtClean="0"/>
              <a:t>Feedback and Attribution become possible.</a:t>
            </a:r>
          </a:p>
          <a:p>
            <a:r>
              <a:rPr lang="en-US" baseline="0" dirty="0" smtClean="0"/>
              <a:t>The collection gets used, more, increasing the value of the collection.</a:t>
            </a:r>
          </a:p>
          <a:p>
            <a:r>
              <a:rPr lang="en-US" baseline="0" dirty="0" smtClean="0"/>
              <a:t>	indirect, subtle</a:t>
            </a:r>
          </a:p>
          <a:p>
            <a:r>
              <a:rPr lang="en-US" baseline="0" dirty="0" smtClean="0"/>
              <a:t>Putting identifiers on specimens --- makes more useful to others.</a:t>
            </a:r>
          </a:p>
          <a:p>
            <a:r>
              <a:rPr lang="en-US" baseline="0" dirty="0" smtClean="0"/>
              <a:t>	consistency is important!</a:t>
            </a:r>
          </a:p>
          <a:p>
            <a:endParaRPr lang="en-US" dirty="0"/>
          </a:p>
        </p:txBody>
      </p:sp>
      <p:sp>
        <p:nvSpPr>
          <p:cNvPr id="4" name="Slide Number Placeholder 3"/>
          <p:cNvSpPr>
            <a:spLocks noGrp="1"/>
          </p:cNvSpPr>
          <p:nvPr>
            <p:ph type="sldNum" sz="quarter" idx="10"/>
          </p:nvPr>
        </p:nvSpPr>
        <p:spPr/>
        <p:txBody>
          <a:bodyPr/>
          <a:lstStyle/>
          <a:p>
            <a:fld id="{562F057A-E30D-44EE-83A1-0415F9D9D2E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4372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TDWG</a:t>
            </a:r>
            <a:endParaRPr lang="en-US" dirty="0"/>
          </a:p>
        </p:txBody>
      </p:sp>
      <p:sp>
        <p:nvSpPr>
          <p:cNvPr id="4" name="Slide Number Placeholder 3"/>
          <p:cNvSpPr>
            <a:spLocks noGrp="1"/>
          </p:cNvSpPr>
          <p:nvPr>
            <p:ph type="sldNum" sz="quarter" idx="10"/>
          </p:nvPr>
        </p:nvSpPr>
        <p:spPr/>
        <p:txBody>
          <a:bodyPr/>
          <a:lstStyle/>
          <a:p>
            <a:fld id="{D813041E-9486-4B82-9B21-16943D654EC6}" type="slidenum">
              <a:rPr lang="en-US" smtClean="0"/>
              <a:t>10</a:t>
            </a:fld>
            <a:endParaRPr lang="en-US"/>
          </a:p>
        </p:txBody>
      </p:sp>
    </p:spTree>
    <p:extLst>
      <p:ext uri="{BB962C8B-B14F-4D97-AF65-F5344CB8AC3E}">
        <p14:creationId xmlns:p14="http://schemas.microsoft.com/office/powerpoint/2010/main" val="2753584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options</a:t>
            </a:r>
          </a:p>
          <a:p>
            <a:pPr lvl="1"/>
            <a:r>
              <a:rPr lang="en-US" dirty="0" smtClean="0"/>
              <a:t>1-D, 2-D</a:t>
            </a:r>
          </a:p>
          <a:p>
            <a:pPr lvl="1"/>
            <a:r>
              <a:rPr lang="en-US" dirty="0" smtClean="0"/>
              <a:t>do put identifier in the barcode</a:t>
            </a:r>
          </a:p>
          <a:p>
            <a:pPr lvl="1"/>
            <a:r>
              <a:rPr lang="en-US" dirty="0" smtClean="0"/>
              <a:t>do Not put taxon name in barcode matrix</a:t>
            </a:r>
          </a:p>
          <a:p>
            <a:pPr lvl="1"/>
            <a:r>
              <a:rPr lang="en-US" dirty="0" smtClean="0"/>
              <a:t>can be a UUID, can be a </a:t>
            </a:r>
            <a:r>
              <a:rPr lang="en-US" dirty="0" err="1" smtClean="0"/>
              <a:t>darwin</a:t>
            </a:r>
            <a:r>
              <a:rPr lang="en-US" dirty="0" smtClean="0"/>
              <a:t> core triplet</a:t>
            </a:r>
          </a:p>
          <a:p>
            <a:r>
              <a:rPr lang="en-US" dirty="0" smtClean="0"/>
              <a:t>in essence they are like a catalog number</a:t>
            </a:r>
          </a:p>
          <a:p>
            <a:pPr lvl="1"/>
            <a:r>
              <a:rPr lang="en-US" dirty="0" smtClean="0"/>
              <a:t>234234234</a:t>
            </a:r>
          </a:p>
          <a:p>
            <a:pPr lvl="1"/>
            <a:r>
              <a:rPr lang="en-US" dirty="0" smtClean="0"/>
              <a:t>institutioncode:collectioncode:234234234</a:t>
            </a:r>
          </a:p>
          <a:p>
            <a:pPr lvl="1"/>
            <a:r>
              <a:rPr lang="en-US" dirty="0" smtClean="0"/>
              <a:t>q-r code (2-D matrix) </a:t>
            </a:r>
          </a:p>
          <a:p>
            <a:pPr lvl="2"/>
            <a:r>
              <a:rPr lang="en-US" dirty="0" smtClean="0"/>
              <a:t>urn:uuid:f47ac10b-58cc-4372-a567-0e02</a:t>
            </a:r>
            <a:endParaRPr lang="en-US" dirty="0"/>
          </a:p>
        </p:txBody>
      </p:sp>
      <p:sp>
        <p:nvSpPr>
          <p:cNvPr id="4" name="Slide Number Placeholder 3"/>
          <p:cNvSpPr>
            <a:spLocks noGrp="1"/>
          </p:cNvSpPr>
          <p:nvPr>
            <p:ph type="sldNum" sz="quarter" idx="10"/>
          </p:nvPr>
        </p:nvSpPr>
        <p:spPr/>
        <p:txBody>
          <a:bodyPr/>
          <a:lstStyle/>
          <a:p>
            <a:fld id="{D813041E-9486-4B82-9B21-16943D654EC6}" type="slidenum">
              <a:rPr lang="en-US" smtClean="0"/>
              <a:t>16</a:t>
            </a:fld>
            <a:endParaRPr lang="en-US"/>
          </a:p>
        </p:txBody>
      </p:sp>
    </p:spTree>
    <p:extLst>
      <p:ext uri="{BB962C8B-B14F-4D97-AF65-F5344CB8AC3E}">
        <p14:creationId xmlns:p14="http://schemas.microsoft.com/office/powerpoint/2010/main" val="4138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Assignment by you, the provider, is best. </a:t>
            </a:r>
            <a:br>
              <a:rPr lang="en-US" sz="1200" dirty="0" smtClean="0"/>
            </a:br>
            <a:r>
              <a:rPr lang="en-US" sz="1200" dirty="0" smtClean="0"/>
              <a:t>Using the KISS method - assign a UUID to every specimen you have (</a:t>
            </a:r>
            <a:r>
              <a:rPr lang="en-US" sz="1200" dirty="0" smtClean="0">
                <a:solidFill>
                  <a:schemeClr val="accent2"/>
                </a:solidFill>
                <a:effectLst>
                  <a:outerShdw blurRad="38100" dist="38100" dir="2700000" algn="tl">
                    <a:srgbClr val="000000">
                      <a:alpha val="43137"/>
                    </a:srgbClr>
                  </a:outerShdw>
                </a:effectLst>
              </a:rPr>
              <a:t>these do NOT Have to be on the physical specimen</a:t>
            </a:r>
            <a:r>
              <a:rPr lang="en-US" sz="1200" dirty="0" smtClean="0"/>
              <a:t>). You can use your catalog / accession number to track your physical specimen in-house, as usual. But when providing a </a:t>
            </a:r>
            <a:r>
              <a:rPr lang="en-US" sz="1200" dirty="0" err="1" smtClean="0"/>
              <a:t>dwc:occurrenceID</a:t>
            </a:r>
            <a:r>
              <a:rPr lang="en-US" sz="1200" dirty="0" smtClean="0"/>
              <a:t> (a </a:t>
            </a:r>
            <a:r>
              <a:rPr lang="en-US" sz="1200" i="1" dirty="0" smtClean="0"/>
              <a:t>globally </a:t>
            </a:r>
            <a:r>
              <a:rPr lang="en-US" sz="1200" dirty="0" smtClean="0"/>
              <a:t>unique identifier for the specimen is best and this would be a UUID). Other identifiers will work, even the </a:t>
            </a:r>
            <a:r>
              <a:rPr lang="en-US" sz="1200" dirty="0" err="1" smtClean="0"/>
              <a:t>darwin</a:t>
            </a:r>
            <a:r>
              <a:rPr lang="en-US" sz="1200" dirty="0" smtClean="0"/>
              <a:t> core triple (BEST Practice is to register with </a:t>
            </a:r>
            <a:r>
              <a:rPr lang="en-US" sz="1200" dirty="0" err="1" smtClean="0">
                <a:solidFill>
                  <a:schemeClr val="accent2"/>
                </a:solidFill>
                <a:effectLst>
                  <a:outerShdw blurRad="38100" dist="38100" dir="2700000" algn="tl">
                    <a:srgbClr val="000000">
                      <a:alpha val="43137"/>
                    </a:srgbClr>
                  </a:outerShdw>
                </a:effectLst>
              </a:rPr>
              <a:t>grbio</a:t>
            </a:r>
            <a:r>
              <a:rPr lang="en-US" sz="1200" dirty="0" smtClean="0"/>
              <a:t> to insure your triplet will be unique).</a:t>
            </a:r>
            <a:br>
              <a:rPr lang="en-US" sz="1200" dirty="0" smtClean="0"/>
            </a:br>
            <a:r>
              <a:rPr lang="en-US" sz="1200" dirty="0" smtClean="0"/>
              <a:t/>
            </a:r>
            <a:br>
              <a:rPr lang="en-US" sz="1200" dirty="0" smtClean="0"/>
            </a:br>
            <a:r>
              <a:rPr lang="en-US" sz="1200" dirty="0" smtClean="0"/>
              <a:t>It is easy to set up databases to have a UUID and to add a column with these if needed.</a:t>
            </a:r>
            <a:br>
              <a:rPr lang="en-US" sz="1200" dirty="0" smtClean="0"/>
            </a:br>
            <a:r>
              <a:rPr lang="en-US" sz="1200" dirty="0" smtClean="0"/>
              <a:t>All bits need these (Specimens, sub-samples of the specimen, taxonomic identifications, georeferences, ...)</a:t>
            </a:r>
          </a:p>
        </p:txBody>
      </p:sp>
      <p:sp>
        <p:nvSpPr>
          <p:cNvPr id="4" name="Slide Number Placeholder 3"/>
          <p:cNvSpPr>
            <a:spLocks noGrp="1"/>
          </p:cNvSpPr>
          <p:nvPr>
            <p:ph type="sldNum" sz="quarter" idx="10"/>
          </p:nvPr>
        </p:nvSpPr>
        <p:spPr/>
        <p:txBody>
          <a:bodyPr/>
          <a:lstStyle/>
          <a:p>
            <a:fld id="{D813041E-9486-4B82-9B21-16943D654EC6}" type="slidenum">
              <a:rPr lang="en-US" smtClean="0"/>
              <a:t>18</a:t>
            </a:fld>
            <a:endParaRPr lang="en-US"/>
          </a:p>
        </p:txBody>
      </p:sp>
    </p:spTree>
    <p:extLst>
      <p:ext uri="{BB962C8B-B14F-4D97-AF65-F5344CB8AC3E}">
        <p14:creationId xmlns:p14="http://schemas.microsoft.com/office/powerpoint/2010/main" val="117779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Assignment by you, the provider, is best. </a:t>
            </a:r>
            <a:br>
              <a:rPr lang="en-US" sz="1200" dirty="0" smtClean="0"/>
            </a:br>
            <a:r>
              <a:rPr lang="en-US" sz="1200" dirty="0" smtClean="0"/>
              <a:t>Using the KISS method - assign a UUID to every specimen you have (</a:t>
            </a:r>
            <a:r>
              <a:rPr lang="en-US" sz="1200" dirty="0" smtClean="0">
                <a:solidFill>
                  <a:schemeClr val="accent2"/>
                </a:solidFill>
                <a:effectLst>
                  <a:outerShdw blurRad="38100" dist="38100" dir="2700000" algn="tl">
                    <a:srgbClr val="000000">
                      <a:alpha val="43137"/>
                    </a:srgbClr>
                  </a:outerShdw>
                </a:effectLst>
              </a:rPr>
              <a:t>these do NOT Have to be on the physical specimen</a:t>
            </a:r>
            <a:r>
              <a:rPr lang="en-US" sz="1200" dirty="0" smtClean="0"/>
              <a:t>). You can use your catalog / accession number to track your physical specimen in-house, as usual. But when providing a </a:t>
            </a:r>
            <a:r>
              <a:rPr lang="en-US" sz="1200" dirty="0" err="1" smtClean="0"/>
              <a:t>dwc:occurrenceID</a:t>
            </a:r>
            <a:r>
              <a:rPr lang="en-US" sz="1200" dirty="0" smtClean="0"/>
              <a:t> (a </a:t>
            </a:r>
            <a:r>
              <a:rPr lang="en-US" sz="1200" i="1" dirty="0" smtClean="0"/>
              <a:t>globally </a:t>
            </a:r>
            <a:r>
              <a:rPr lang="en-US" sz="1200" dirty="0" smtClean="0"/>
              <a:t>unique identifier for the specimen is best and this would be a UUID). Other identifiers will work, even the </a:t>
            </a:r>
            <a:r>
              <a:rPr lang="en-US" sz="1200" dirty="0" err="1" smtClean="0"/>
              <a:t>darwin</a:t>
            </a:r>
            <a:r>
              <a:rPr lang="en-US" sz="1200" dirty="0" smtClean="0"/>
              <a:t> core triple (BEST Practice is to register with </a:t>
            </a:r>
            <a:r>
              <a:rPr lang="en-US" sz="1200" dirty="0" err="1" smtClean="0">
                <a:solidFill>
                  <a:schemeClr val="accent2"/>
                </a:solidFill>
                <a:effectLst>
                  <a:outerShdw blurRad="38100" dist="38100" dir="2700000" algn="tl">
                    <a:srgbClr val="000000">
                      <a:alpha val="43137"/>
                    </a:srgbClr>
                  </a:outerShdw>
                </a:effectLst>
              </a:rPr>
              <a:t>grbio</a:t>
            </a:r>
            <a:r>
              <a:rPr lang="en-US" sz="1200" dirty="0" smtClean="0"/>
              <a:t> to insure your triplet will be unique).</a:t>
            </a:r>
            <a:br>
              <a:rPr lang="en-US" sz="1200" dirty="0" smtClean="0"/>
            </a:br>
            <a:r>
              <a:rPr lang="en-US" sz="1200" dirty="0" smtClean="0"/>
              <a:t/>
            </a:r>
            <a:br>
              <a:rPr lang="en-US" sz="1200" dirty="0" smtClean="0"/>
            </a:br>
            <a:r>
              <a:rPr lang="en-US" sz="1200" dirty="0" smtClean="0"/>
              <a:t>It is easy to set up databases to have a UUID and to add a column with these if needed.</a:t>
            </a:r>
            <a:br>
              <a:rPr lang="en-US" sz="1200" dirty="0" smtClean="0"/>
            </a:br>
            <a:r>
              <a:rPr lang="en-US" sz="1200" smtClean="0"/>
              <a:t>All bits need these (Specimens, sub-samples of the specimen, taxonomic identifications, georeferences, ...)</a:t>
            </a:r>
          </a:p>
        </p:txBody>
      </p:sp>
      <p:sp>
        <p:nvSpPr>
          <p:cNvPr id="4" name="Slide Number Placeholder 3"/>
          <p:cNvSpPr>
            <a:spLocks noGrp="1"/>
          </p:cNvSpPr>
          <p:nvPr>
            <p:ph type="sldNum" sz="quarter" idx="10"/>
          </p:nvPr>
        </p:nvSpPr>
        <p:spPr/>
        <p:txBody>
          <a:bodyPr/>
          <a:lstStyle/>
          <a:p>
            <a:fld id="{D813041E-9486-4B82-9B21-16943D654EC6}" type="slidenum">
              <a:rPr lang="en-US" smtClean="0"/>
              <a:t>19</a:t>
            </a:fld>
            <a:endParaRPr lang="en-US"/>
          </a:p>
        </p:txBody>
      </p:sp>
    </p:spTree>
    <p:extLst>
      <p:ext uri="{BB962C8B-B14F-4D97-AF65-F5344CB8AC3E}">
        <p14:creationId xmlns:p14="http://schemas.microsoft.com/office/powerpoint/2010/main" val="11777927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gif"/><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flmnh.ufl.edu/" TargetMode="External"/><Relationship Id="rId5" Type="http://schemas.openxmlformats.org/officeDocument/2006/relationships/image" Target="../media/image3.png"/><Relationship Id="rId4" Type="http://schemas.openxmlformats.org/officeDocument/2006/relationships/hyperlink" Target="http://fsu.edu/" TargetMode="Externa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no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90600" y="867834"/>
            <a:ext cx="5825202" cy="1646302"/>
          </a:xfrm>
        </p:spPr>
        <p:txBody>
          <a:bodyPr anchor="b">
            <a:noAutofit/>
          </a:bodyPr>
          <a:lstStyle>
            <a:lvl1pPr algn="r">
              <a:defRPr sz="4800">
                <a:solidFill>
                  <a:schemeClr val="accent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990600" y="2514142"/>
            <a:ext cx="5825202" cy="1096899"/>
          </a:xfrm>
        </p:spPr>
        <p:txBody>
          <a:bodyPr anchor="t">
            <a:normAutofit/>
          </a:bodyPr>
          <a:lstStyle>
            <a:lvl1pPr marL="0" indent="0" algn="r">
              <a:buNone/>
              <a:defRPr sz="2400">
                <a:solidFill>
                  <a:schemeClr val="tx1">
                    <a:lumMod val="50000"/>
                    <a:lumOff val="50000"/>
                  </a:schemeClr>
                </a:solidFill>
                <a:effectLst>
                  <a:outerShdw blurRad="38100" dist="38100" dir="2700000" algn="tl">
                    <a:srgbClr val="000000">
                      <a:alpha val="43137"/>
                    </a:srgbClr>
                  </a:outerShdw>
                </a:effectLs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F45E32-DD43-4361-8306-1F4293595616}" type="datetime1">
              <a:rPr lang="en-US" smtClean="0"/>
              <a:t>6/25/2014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0" name="Picture 2" descr="http://vpcomm.umich.edu/assets/brand/home/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590" y="6018537"/>
            <a:ext cx="536780" cy="56677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www.nsf.gov/images/logos/nsf1.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1691" y="5994817"/>
            <a:ext cx="624069" cy="627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lorida State University logo">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21543" y="6009923"/>
            <a:ext cx="566777" cy="5667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Florida Museum logo">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949945" y="6009923"/>
            <a:ext cx="539462" cy="5667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C:\Users\dpaul\Desktop\uf.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08932" y="5978684"/>
            <a:ext cx="715319" cy="71531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userDrawn="1"/>
        </p:nvSpPr>
        <p:spPr>
          <a:xfrm>
            <a:off x="5486400" y="5995381"/>
            <a:ext cx="3594100" cy="946541"/>
          </a:xfrm>
          <a:prstGeom prst="rect">
            <a:avLst/>
          </a:prstGeom>
          <a:noFill/>
        </p:spPr>
        <p:txBody>
          <a:bodyPr wrap="square" rtlCol="0">
            <a:spAutoFit/>
          </a:bodyPr>
          <a:lstStyle/>
          <a:p>
            <a:pPr algn="just"/>
            <a:r>
              <a:rPr lang="en-US" sz="900" dirty="0">
                <a:solidFill>
                  <a:schemeClr val="tx1">
                    <a:lumMod val="85000"/>
                    <a:lumOff val="15000"/>
                  </a:schemeClr>
                </a:solidFill>
              </a:rPr>
              <a:t>This material is based upon work supported by the National Science Foundation under Cooperative Agreement EF-1115210.  Any opinions, findings, and conclusions or recommendations expressed in this material are those of the author(s) and do not necessarily reflect the views of the National Science Foundation.</a:t>
            </a:r>
          </a:p>
          <a:p>
            <a:pPr algn="just"/>
            <a:endParaRPr lang="en-US" sz="1051" dirty="0"/>
          </a:p>
        </p:txBody>
      </p:sp>
      <p:pic>
        <p:nvPicPr>
          <p:cNvPr id="35" name="Picture 3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655071" y="6033061"/>
            <a:ext cx="1613566" cy="500207"/>
          </a:xfrm>
          <a:prstGeom prst="rect">
            <a:avLst/>
          </a:prstGeom>
        </p:spPr>
      </p:pic>
    </p:spTree>
    <p:extLst>
      <p:ext uri="{BB962C8B-B14F-4D97-AF65-F5344CB8AC3E}">
        <p14:creationId xmlns:p14="http://schemas.microsoft.com/office/powerpoint/2010/main" val="18054594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028B7B-7A3C-4AE7-B8C5-F3DCC2A64072}" type="datetime1">
              <a:rPr lang="en-US" smtClean="0"/>
              <a:t>6/25/2014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Slide Number Placeholder 3"/>
          <p:cNvSpPr txBox="1">
            <a:spLocks/>
          </p:cNvSpPr>
          <p:nvPr userDrawn="1"/>
        </p:nvSpPr>
        <p:spPr>
          <a:xfrm>
            <a:off x="8386099" y="6244571"/>
            <a:ext cx="512504"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1670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4"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742B5-178B-4AE3-ACB3-01F18621DD30}" type="datetime1">
              <a:rPr lang="en-US" smtClean="0"/>
              <a:t>6/25/2014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3679757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7001F-4EC5-44D6-A2FC-B848234C955D}" type="datetime1">
              <a:rPr lang="en-US" smtClean="0"/>
              <a:t>6/25/2014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41890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4"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DCB55-1CA4-46E2-A38E-327CB7FBE454}" type="datetime1">
              <a:rPr lang="en-US" smtClean="0"/>
              <a:t>6/25/2014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981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1"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F589BB-7090-4FB8-9A6F-0A5A3134AFAC}" type="datetime1">
              <a:rPr lang="en-US" smtClean="0"/>
              <a:t>6/25/2014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62075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BD901A-2752-4DE6-B3F4-4F71C9396656}" type="datetime1">
              <a:rPr lang="en-US" smtClean="0"/>
              <a:t>6/25/2014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67302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9" y="609608"/>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5"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95C01F-D19F-49C4-9D7E-F444E2A3983F}" type="datetime1">
              <a:rPr lang="en-US" smtClean="0"/>
              <a:t>6/25/2014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26555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099299" cy="13208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508001" y="2160590"/>
            <a:ext cx="7099299" cy="3880773"/>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962649" y="6409671"/>
            <a:ext cx="825011" cy="365125"/>
          </a:xfrm>
        </p:spPr>
        <p:txBody>
          <a:bodyPr/>
          <a:lstStyle/>
          <a:p>
            <a:fld id="{844A9E0B-40E6-4AA7-B099-7620440D0E3F}" type="datetime1">
              <a:rPr lang="en-US" smtClean="0"/>
              <a:t>6/25/2014</a:t>
            </a:fld>
            <a:endParaRPr lang="en-US" dirty="0"/>
          </a:p>
        </p:txBody>
      </p:sp>
      <p:sp>
        <p:nvSpPr>
          <p:cNvPr id="5" name="Footer Placeholder 4"/>
          <p:cNvSpPr>
            <a:spLocks noGrp="1"/>
          </p:cNvSpPr>
          <p:nvPr>
            <p:ph type="ftr" sz="quarter" idx="11"/>
          </p:nvPr>
        </p:nvSpPr>
        <p:spPr>
          <a:xfrm>
            <a:off x="508001" y="6409671"/>
            <a:ext cx="5156199" cy="365125"/>
          </a:xfrm>
        </p:spPr>
        <p:txBody>
          <a:bodyPr/>
          <a:lstStyle/>
          <a:p>
            <a:endParaRPr lang="en-US" dirty="0"/>
          </a:p>
        </p:txBody>
      </p:sp>
      <p:sp>
        <p:nvSpPr>
          <p:cNvPr id="6" name="Slide Number Placeholder 5"/>
          <p:cNvSpPr>
            <a:spLocks noGrp="1"/>
          </p:cNvSpPr>
          <p:nvPr>
            <p:ph type="sldNum" sz="quarter" idx="12"/>
          </p:nvPr>
        </p:nvSpPr>
        <p:spPr>
          <a:xfrm>
            <a:off x="8424199" y="6409671"/>
            <a:ext cx="618202" cy="365125"/>
          </a:xfrm>
        </p:spPr>
        <p:txBody>
          <a:bodyPr/>
          <a:lstStyle>
            <a:lvl1pPr>
              <a:defRPr sz="1200">
                <a:solidFill>
                  <a:schemeClr val="accent2">
                    <a:lumMod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57271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1"/>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effectLst>
                  <a:outerShdw blurRad="38100" dist="38100" dir="2700000" algn="tl">
                    <a:srgbClr val="000000">
                      <a:alpha val="43137"/>
                    </a:srgbClr>
                  </a:outerShdw>
                </a:effectLs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7F17C1-9CF7-43EE-800D-B006075EEDDB}" type="datetime1">
              <a:rPr lang="en-US" smtClean="0"/>
              <a:t>6/25/2014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a:xfrm>
            <a:off x="8424199" y="6409671"/>
            <a:ext cx="618202"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21861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2" y="2160589"/>
            <a:ext cx="3138026" cy="38807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D14FA1-4617-4329-8DF0-7AE2A9A5CD17}" type="datetime1">
              <a:rPr lang="en-US" smtClean="0"/>
              <a:t>6/25/2014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txBox="1">
            <a:spLocks/>
          </p:cNvSpPr>
          <p:nvPr userDrawn="1"/>
        </p:nvSpPr>
        <p:spPr>
          <a:xfrm>
            <a:off x="8424199" y="6409671"/>
            <a:ext cx="618202"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37464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13" y="2160983"/>
            <a:ext cx="3139217" cy="576262"/>
          </a:xfrm>
        </p:spPr>
        <p:txBody>
          <a:bodyPr anchor="b">
            <a:noAutofit/>
          </a:bodyPr>
          <a:lstStyle>
            <a:lvl1pPr marL="0" indent="0">
              <a:buNone/>
              <a:defRPr sz="2400" b="0">
                <a:effectLst>
                  <a:outerShdw blurRad="38100" dist="38100" dir="2700000" algn="tl">
                    <a:srgbClr val="000000">
                      <a:alpha val="43137"/>
                    </a:srgbClr>
                  </a:outerShdw>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13" y="2737254"/>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9" y="2160983"/>
            <a:ext cx="3139214" cy="576262"/>
          </a:xfrm>
        </p:spPr>
        <p:txBody>
          <a:bodyPr anchor="b">
            <a:noAutofit/>
          </a:bodyPr>
          <a:lstStyle>
            <a:lvl1pPr marL="0" indent="0">
              <a:buNone/>
              <a:defRPr sz="2400" b="0">
                <a:effectLst>
                  <a:outerShdw blurRad="38100" dist="38100" dir="2700000" algn="tl">
                    <a:srgbClr val="000000">
                      <a:alpha val="43137"/>
                    </a:srgbClr>
                  </a:outerShdw>
                </a:effectLs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92" y="2737254"/>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ACEDAE-5F3F-4D77-8E71-A58CE5A8F2DB}" type="datetime1">
              <a:rPr lang="en-US" smtClean="0"/>
              <a:t>6/25/2014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807647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232A1A-93D1-49EC-ACAF-328DAA614ED6}" type="datetime1">
              <a:rPr lang="en-US" smtClean="0"/>
              <a:t>6/25/2014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86158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02402-43B2-44C8-8DB3-F4400CB1F34E}" type="datetime1">
              <a:rPr lang="en-US" smtClean="0"/>
              <a:t>6/25/2014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386099" y="6244571"/>
            <a:ext cx="512504"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164292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8" y="514933"/>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1C85F-0098-4C79-B62F-08B2BE88F1FB}" type="datetime1">
              <a:rPr lang="en-US" smtClean="0"/>
              <a:t>6/25/2014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188228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2" y="5367338"/>
            <a:ext cx="6447500" cy="674024"/>
          </a:xfrm>
        </p:spPr>
        <p:txBody>
          <a:bodyPr>
            <a:normAutofit/>
          </a:bodyPr>
          <a:lstStyle>
            <a:lvl1pPr marL="0" indent="0">
              <a:buNone/>
              <a:defRPr sz="1200">
                <a:effectLst>
                  <a:outerShdw blurRad="38100" dist="38100" dir="2700000" algn="tl">
                    <a:srgbClr val="000000">
                      <a:alpha val="43137"/>
                    </a:srgbClr>
                  </a:outerShdw>
                </a:effectLs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43E75-19C6-49F3-878E-FED6118B8B95}" type="datetime1">
              <a:rPr lang="en-US" smtClean="0"/>
              <a:t>6/25/2014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3488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1" cy="6866467"/>
            <a:chOff x="0" y="-8467"/>
            <a:chExt cx="12192001" cy="6866467"/>
          </a:xfrm>
        </p:grpSpPr>
        <p:sp>
          <p:nvSpPr>
            <p:cNvPr id="23" name="Rectangle 25"/>
            <p:cNvSpPr/>
            <p:nvPr/>
          </p:nvSpPr>
          <p:spPr>
            <a:xfrm>
              <a:off x="10371666" y="0"/>
              <a:ext cx="1820335" cy="685800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no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562168" y="3589867"/>
              <a:ext cx="16266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702309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7023099"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71"/>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78966D-7A65-4C86-A8BD-5895C588E588}" type="datetime1">
              <a:rPr lang="en-US" smtClean="0"/>
              <a:t>6/25/2014</a:t>
            </a:fld>
            <a:endParaRPr lang="en-US" dirty="0"/>
          </a:p>
        </p:txBody>
      </p:sp>
      <p:sp>
        <p:nvSpPr>
          <p:cNvPr id="5" name="Footer Placeholder 4"/>
          <p:cNvSpPr>
            <a:spLocks noGrp="1"/>
          </p:cNvSpPr>
          <p:nvPr>
            <p:ph type="ftr" sz="quarter" idx="3"/>
          </p:nvPr>
        </p:nvSpPr>
        <p:spPr>
          <a:xfrm>
            <a:off x="508001" y="6041371"/>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9" y="6041371"/>
            <a:ext cx="512504"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558796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timing>
    <p:tnLst>
      <p:par>
        <p:cTn id="1" dur="indefinite" restart="never" nodeType="tmRoot"/>
      </p:par>
    </p:tnLst>
  </p:timing>
  <p:hf hdr="0" ftr="0" dt="0"/>
  <p:txStyles>
    <p:titleStyle>
      <a:lvl1pPr algn="l" defTabSz="457189" rtl="0" eaLnBrk="1" latinLnBrk="0" hangingPunct="1">
        <a:spcBef>
          <a:spcPct val="0"/>
        </a:spcBef>
        <a:buNone/>
        <a:defRPr sz="3600" kern="1200">
          <a:solidFill>
            <a:schemeClr val="accent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la.org.au/wp-content/uploads/2011/10/Digitisation-guide-120223.pdf" TargetMode="External"/><Relationship Id="rId2" Type="http://schemas.openxmlformats.org/officeDocument/2006/relationships/hyperlink" Target="https://www.idigbio.org/sites/default/files/sites/default/files/considerations-when-choosing-collection-mgt-software.pdf" TargetMode="External"/><Relationship Id="rId1" Type="http://schemas.openxmlformats.org/officeDocument/2006/relationships/slideLayout" Target="../slideLayouts/slideLayout2.xml"/><Relationship Id="rId4" Type="http://schemas.openxmlformats.org/officeDocument/2006/relationships/hyperlink" Target="file:///C:\Users\dpaul\Downloads\GBIF_Booklet-Initiating_a_Collection_Digitisation_Project.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9.gif"/><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gif"/><Relationship Id="rId7"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hyperlink" Target="http://flmnh.ufl.edu/" TargetMode="External"/><Relationship Id="rId5" Type="http://schemas.openxmlformats.org/officeDocument/2006/relationships/image" Target="../media/image29.png"/><Relationship Id="rId4" Type="http://schemas.openxmlformats.org/officeDocument/2006/relationships/hyperlink" Target="http://fsu.edu/"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867834"/>
            <a:ext cx="5825202" cy="1646302"/>
          </a:xfrm>
        </p:spPr>
        <p:txBody>
          <a:bodyPr/>
          <a:lstStyle/>
          <a:p>
            <a:r>
              <a:rPr lang="en-US" sz="4800" dirty="0" smtClean="0"/>
              <a:t>Exposing Data from Small Collections: </a:t>
            </a:r>
            <a:endParaRPr lang="en-US" sz="4800" dirty="0"/>
          </a:p>
        </p:txBody>
      </p:sp>
      <p:sp>
        <p:nvSpPr>
          <p:cNvPr id="3" name="Subtitle 2"/>
          <p:cNvSpPr>
            <a:spLocks noGrp="1"/>
          </p:cNvSpPr>
          <p:nvPr>
            <p:ph type="subTitle" idx="1"/>
          </p:nvPr>
        </p:nvSpPr>
        <p:spPr>
          <a:xfrm>
            <a:off x="1193800" y="2514142"/>
            <a:ext cx="5825202" cy="1096899"/>
          </a:xfrm>
        </p:spPr>
        <p:txBody>
          <a:bodyPr>
            <a:normAutofit/>
          </a:bodyPr>
          <a:lstStyle/>
          <a:p>
            <a:r>
              <a:rPr lang="en-US" sz="2800" i="1" dirty="0"/>
              <a:t>common questions and </a:t>
            </a:r>
            <a:r>
              <a:rPr lang="en-US" sz="2800" i="1" dirty="0" smtClean="0"/>
              <a:t>solutions</a:t>
            </a:r>
            <a:endParaRPr lang="en-US" sz="2800" i="1" dirty="0"/>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41" y="4286755"/>
            <a:ext cx="747227" cy="88582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188" y="4286756"/>
            <a:ext cx="771525" cy="88582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Subtitle 2"/>
          <p:cNvSpPr txBox="1">
            <a:spLocks/>
          </p:cNvSpPr>
          <p:nvPr/>
        </p:nvSpPr>
        <p:spPr>
          <a:xfrm>
            <a:off x="1143000" y="4177842"/>
            <a:ext cx="5825202" cy="1096899"/>
          </a:xfrm>
          <a:prstGeom prst="rect">
            <a:avLst/>
          </a:prstGeom>
        </p:spPr>
        <p:txBody>
          <a:bodyPr vert="horz" lIns="91440" tIns="45720" rIns="91440" bIns="45720" rtlCol="0" anchor="t">
            <a:normAutofit/>
          </a:bodyPr>
          <a:lstStyle>
            <a:lvl1pPr marL="0" indent="0" algn="r" defTabSz="457189"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effectLst>
                  <a:outerShdw blurRad="38100" dist="38100" dir="2700000" algn="tl">
                    <a:srgbClr val="000000">
                      <a:alpha val="43137"/>
                    </a:srgbClr>
                  </a:outerShdw>
                </a:effectLst>
                <a:latin typeface="+mn-lt"/>
                <a:ea typeface="+mn-ea"/>
                <a:cs typeface="+mn-cs"/>
              </a:defRPr>
            </a:lvl1pPr>
            <a:lvl2pPr marL="457189" indent="0" algn="ctr" defTabSz="457189"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377" indent="0" algn="ctr" defTabSz="457189"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3pPr>
            <a:lvl4pPr marL="1371566" indent="0" algn="ctr" defTabSz="457189"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4pPr>
            <a:lvl5pPr marL="1828754" indent="0" algn="ctr" defTabSz="457189"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5pPr>
            <a:lvl6pPr marL="2285943"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131"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320"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509" indent="0" algn="ctr" defTabSz="457189"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nSpc>
                <a:spcPct val="120000"/>
              </a:lnSpc>
              <a:spcBef>
                <a:spcPts val="0"/>
              </a:spcBef>
            </a:pPr>
            <a:r>
              <a:rPr lang="en-US" sz="1800" dirty="0" smtClean="0"/>
              <a:t>Deb Paul @</a:t>
            </a:r>
            <a:r>
              <a:rPr lang="en-US" sz="1800" dirty="0" err="1" smtClean="0"/>
              <a:t>idbdeb</a:t>
            </a:r>
            <a:r>
              <a:rPr lang="en-US" sz="1800" dirty="0" smtClean="0"/>
              <a:t> – Florida State University</a:t>
            </a:r>
          </a:p>
          <a:p>
            <a:pPr>
              <a:lnSpc>
                <a:spcPct val="120000"/>
              </a:lnSpc>
              <a:spcBef>
                <a:spcPts val="0"/>
              </a:spcBef>
            </a:pPr>
            <a:r>
              <a:rPr lang="en-US" sz="1800" dirty="0" smtClean="0"/>
              <a:t>Richard K. </a:t>
            </a:r>
            <a:r>
              <a:rPr lang="en-US" sz="1800" dirty="0" err="1" smtClean="0"/>
              <a:t>Rabeler</a:t>
            </a:r>
            <a:r>
              <a:rPr lang="en-US" sz="1800" dirty="0" smtClean="0"/>
              <a:t> – University of Michigan</a:t>
            </a:r>
          </a:p>
          <a:p>
            <a:pPr>
              <a:lnSpc>
                <a:spcPct val="120000"/>
              </a:lnSpc>
              <a:spcBef>
                <a:spcPts val="0"/>
              </a:spcBef>
            </a:pPr>
            <a:r>
              <a:rPr lang="en-US" sz="1800" dirty="0" smtClean="0"/>
              <a:t>SPNHC2014  - Cardiff</a:t>
            </a:r>
            <a:endParaRPr lang="en-US" sz="1800" dirty="0"/>
          </a:p>
        </p:txBody>
      </p:sp>
      <p:sp>
        <p:nvSpPr>
          <p:cNvPr id="4" name="Right Arrow 3"/>
          <p:cNvSpPr/>
          <p:nvPr/>
        </p:nvSpPr>
        <p:spPr>
          <a:xfrm rot="886994">
            <a:off x="-79909" y="645728"/>
            <a:ext cx="1676400" cy="812800"/>
          </a:xfrm>
          <a:prstGeom prst="rightArrow">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Mobilization</a:t>
            </a:r>
            <a:endParaRPr lang="en-US" dirty="0"/>
          </a:p>
        </p:txBody>
      </p:sp>
    </p:spTree>
    <p:extLst>
      <p:ext uri="{BB962C8B-B14F-4D97-AF65-F5344CB8AC3E}">
        <p14:creationId xmlns:p14="http://schemas.microsoft.com/office/powerpoint/2010/main" val="211030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892" y="3564549"/>
            <a:ext cx="2114550" cy="10287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So what is </a:t>
            </a:r>
            <a:r>
              <a:rPr lang="en-US" dirty="0" smtClean="0"/>
              <a:t>standardization exactly? </a:t>
            </a:r>
            <a:r>
              <a:rPr lang="en-US" dirty="0"/>
              <a:t>What do I need to do?</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19101" y="2188789"/>
            <a:ext cx="8724899" cy="3880773"/>
          </a:xfrm>
        </p:spPr>
        <p:txBody>
          <a:bodyPr>
            <a:normAutofit lnSpcReduction="10000"/>
          </a:bodyPr>
          <a:lstStyle/>
          <a:p>
            <a:r>
              <a:rPr lang="en-US" dirty="0" smtClean="0"/>
              <a:t>Data needs </a:t>
            </a:r>
            <a:r>
              <a:rPr lang="en-US" dirty="0">
                <a:solidFill>
                  <a:schemeClr val="accent1"/>
                </a:solidFill>
                <a:effectLst>
                  <a:outerShdw blurRad="38100" dist="38100" dir="2700000" algn="tl">
                    <a:srgbClr val="000000">
                      <a:alpha val="43137"/>
                    </a:srgbClr>
                  </a:outerShdw>
                </a:effectLst>
              </a:rPr>
              <a:t>standardization</a:t>
            </a:r>
          </a:p>
          <a:p>
            <a:pPr lvl="1"/>
            <a:r>
              <a:rPr lang="en-US" dirty="0" smtClean="0"/>
              <a:t>use Darwin Core (dwc)</a:t>
            </a:r>
          </a:p>
          <a:p>
            <a:pPr lvl="1"/>
            <a:r>
              <a:rPr lang="en-US" dirty="0" smtClean="0"/>
              <a:t>controlled values (e.g. holotype, lectotype,…)</a:t>
            </a:r>
          </a:p>
          <a:p>
            <a:pPr lvl="1"/>
            <a:r>
              <a:rPr lang="en-US" dirty="0" smtClean="0"/>
              <a:t>date formats</a:t>
            </a:r>
          </a:p>
          <a:p>
            <a:pPr lvl="1"/>
            <a:r>
              <a:rPr lang="en-US" dirty="0" smtClean="0"/>
              <a:t>taxonomy</a:t>
            </a:r>
          </a:p>
          <a:p>
            <a:r>
              <a:rPr lang="en-US" dirty="0"/>
              <a:t>H</a:t>
            </a:r>
            <a:r>
              <a:rPr lang="en-US" dirty="0" smtClean="0"/>
              <a:t>ow do I migrate to standards?</a:t>
            </a:r>
            <a:endParaRPr lang="en-US" dirty="0"/>
          </a:p>
          <a:p>
            <a:pPr lvl="1"/>
            <a:r>
              <a:rPr lang="en-US" dirty="0"/>
              <a:t>Consult experts at iDigBio or GBIF or US GBIF </a:t>
            </a:r>
            <a:r>
              <a:rPr lang="en-US" dirty="0" smtClean="0"/>
              <a:t>node …</a:t>
            </a:r>
            <a:endParaRPr lang="en-US" dirty="0"/>
          </a:p>
          <a:p>
            <a:pPr lvl="1"/>
            <a:r>
              <a:rPr lang="en-US" dirty="0"/>
              <a:t>Make changes to </a:t>
            </a:r>
            <a:r>
              <a:rPr lang="en-US" dirty="0" smtClean="0"/>
              <a:t>current practices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sp>
        <p:nvSpPr>
          <p:cNvPr id="6" name="Down Arrow 5"/>
          <p:cNvSpPr/>
          <p:nvPr/>
        </p:nvSpPr>
        <p:spPr>
          <a:xfrm rot="3758600">
            <a:off x="5762985" y="3285807"/>
            <a:ext cx="757414" cy="1930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400" dirty="0" smtClean="0">
                <a:solidFill>
                  <a:prstClr val="white"/>
                </a:solidFill>
                <a:effectLst>
                  <a:outerShdw blurRad="38100" dist="38100" dir="2700000" algn="tl">
                    <a:srgbClr val="000000">
                      <a:alpha val="43137"/>
                    </a:srgbClr>
                  </a:outerShdw>
                </a:effectLst>
              </a:rPr>
              <a:t>BIS (TDWG)</a:t>
            </a:r>
            <a:endParaRPr lang="en-US" sz="24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8055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33700" y="3763438"/>
            <a:ext cx="5838084" cy="3022524"/>
            <a:chOff x="143537" y="1736225"/>
            <a:chExt cx="8634269" cy="4512175"/>
          </a:xfrm>
        </p:grpSpPr>
        <p:pic>
          <p:nvPicPr>
            <p:cNvPr id="6" name="Picture 4" descr="C:\Users\dpaul\Desktop\label551005mb.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43" y="1736225"/>
              <a:ext cx="8626763" cy="451217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43537" y="1742552"/>
              <a:ext cx="8611856" cy="449558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What data must I have?</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08001" y="1296990"/>
            <a:ext cx="7099299" cy="3880773"/>
          </a:xfrm>
        </p:spPr>
        <p:txBody>
          <a:bodyPr/>
          <a:lstStyle/>
          <a:p>
            <a:r>
              <a:rPr lang="en-US" dirty="0" smtClean="0"/>
              <a:t>What is missing from my data?</a:t>
            </a:r>
          </a:p>
          <a:p>
            <a:pPr lvl="1"/>
            <a:r>
              <a:rPr lang="en-US" dirty="0" smtClean="0"/>
              <a:t>Minimum data field content</a:t>
            </a:r>
          </a:p>
          <a:p>
            <a:pPr lvl="2"/>
            <a:r>
              <a:rPr lang="en-US" dirty="0" smtClean="0"/>
              <a:t>What, where, when, (who)</a:t>
            </a:r>
          </a:p>
          <a:p>
            <a:r>
              <a:rPr lang="en-US" dirty="0" smtClean="0"/>
              <a:t>Should my data be georeferenced?</a:t>
            </a:r>
          </a:p>
          <a:p>
            <a:pPr lvl="1"/>
            <a:r>
              <a:rPr lang="en-US" dirty="0" smtClean="0"/>
              <a:t>Yes, enables lots of research</a:t>
            </a:r>
          </a:p>
          <a:p>
            <a:pPr lvl="1"/>
            <a:r>
              <a:rPr lang="en-US" dirty="0" smtClean="0"/>
              <a:t>Validation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p:sp>
        <p:nvSpPr>
          <p:cNvPr id="8" name="Down Arrow 7"/>
          <p:cNvSpPr/>
          <p:nvPr/>
        </p:nvSpPr>
        <p:spPr>
          <a:xfrm rot="3758600">
            <a:off x="5749809" y="1434129"/>
            <a:ext cx="645452" cy="1316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400" dirty="0" smtClean="0">
                <a:solidFill>
                  <a:prstClr val="white"/>
                </a:solidFill>
                <a:effectLst>
                  <a:outerShdw blurRad="38100" dist="38100" dir="2700000" algn="tl">
                    <a:srgbClr val="000000">
                      <a:alpha val="43137"/>
                    </a:srgbClr>
                  </a:outerShdw>
                </a:effectLst>
              </a:rPr>
              <a:t>Dupes</a:t>
            </a:r>
            <a:endParaRPr lang="en-US" sz="24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8413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my georeferencing options?</a:t>
            </a:r>
            <a:br>
              <a:rPr lang="en-US" dirty="0" smtClean="0"/>
            </a:br>
            <a:endParaRPr lang="en-US" dirty="0"/>
          </a:p>
        </p:txBody>
      </p:sp>
      <p:sp>
        <p:nvSpPr>
          <p:cNvPr id="3" name="Content Placeholder 2"/>
          <p:cNvSpPr>
            <a:spLocks noGrp="1"/>
          </p:cNvSpPr>
          <p:nvPr>
            <p:ph idx="1"/>
          </p:nvPr>
        </p:nvSpPr>
        <p:spPr/>
        <p:txBody>
          <a:bodyPr/>
          <a:lstStyle/>
          <a:p>
            <a:r>
              <a:rPr lang="en-US" dirty="0" smtClean="0"/>
              <a:t>inline, automated, by the crowd</a:t>
            </a:r>
          </a:p>
          <a:p>
            <a:endParaRPr lang="en-US" dirty="0" smtClean="0"/>
          </a:p>
          <a:p>
            <a:pPr lvl="1"/>
            <a:r>
              <a:rPr lang="en-US" dirty="0" smtClean="0"/>
              <a:t>For example, </a:t>
            </a:r>
          </a:p>
          <a:p>
            <a:r>
              <a:rPr lang="en-US" dirty="0" smtClean="0"/>
              <a:t>Find georeferenced duplicates</a:t>
            </a:r>
          </a:p>
          <a:p>
            <a:r>
              <a:rPr lang="en-US" dirty="0" smtClean="0"/>
              <a:t>Locality services</a:t>
            </a:r>
          </a:p>
          <a:p>
            <a:r>
              <a:rPr lang="en-US" dirty="0" smtClean="0"/>
              <a:t>If done outside of the database, via a portal, for example</a:t>
            </a:r>
          </a:p>
          <a:p>
            <a:pPr lvl="1"/>
            <a:r>
              <a:rPr lang="en-US" dirty="0" smtClean="0"/>
              <a:t>plan for re-integration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1026" name="Picture 2" descr="C:\Users\dpaul\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135" y="2804773"/>
            <a:ext cx="2574365" cy="77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568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going to enter / validate / georeference the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is an opportunity! (</a:t>
            </a:r>
            <a:r>
              <a:rPr lang="en-US" dirty="0" err="1" smtClean="0"/>
              <a:t>Monfils</a:t>
            </a:r>
            <a:r>
              <a:rPr lang="en-US" dirty="0" smtClean="0"/>
              <a:t>, Harris)…</a:t>
            </a:r>
          </a:p>
          <a:p>
            <a:pPr lvl="1"/>
            <a:r>
              <a:rPr lang="en-US" dirty="0" smtClean="0"/>
              <a:t>Students</a:t>
            </a:r>
          </a:p>
          <a:p>
            <a:pPr lvl="1"/>
            <a:r>
              <a:rPr lang="en-US" dirty="0" smtClean="0"/>
              <a:t>Volunteers</a:t>
            </a:r>
          </a:p>
          <a:p>
            <a:pPr lvl="1"/>
            <a:r>
              <a:rPr lang="en-US" dirty="0" smtClean="0"/>
              <a:t>Curatorial Assistants</a:t>
            </a:r>
          </a:p>
          <a:p>
            <a:pPr lvl="1"/>
            <a:r>
              <a:rPr lang="en-US" dirty="0" smtClean="0"/>
              <a:t>Collection Managers</a:t>
            </a:r>
          </a:p>
          <a:p>
            <a:pPr lvl="1"/>
            <a:r>
              <a:rPr lang="en-US" dirty="0" smtClean="0"/>
              <a:t>Curators</a:t>
            </a:r>
          </a:p>
          <a:p>
            <a:pPr lvl="1"/>
            <a:r>
              <a:rPr lang="en-US" dirty="0" smtClean="0"/>
              <a:t>Researchers</a:t>
            </a:r>
          </a:p>
          <a:p>
            <a:pPr lvl="1"/>
            <a:r>
              <a:rPr lang="en-US" dirty="0" smtClean="0"/>
              <a:t>Citizen Scientists (all of us!)</a:t>
            </a:r>
          </a:p>
          <a:p>
            <a:r>
              <a:rPr lang="en-US" dirty="0" smtClean="0"/>
              <a:t>to quote Kari, “…it’s a matter of time.”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2070925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173034" y="125307"/>
            <a:ext cx="3869366" cy="2753873"/>
          </a:xfrm>
          <a:prstGeom prst="roundRect">
            <a:avLst>
              <a:gd name="adj" fmla="val 1477"/>
            </a:avLst>
          </a:prstGeom>
          <a:blipFill dpi="0" rotWithShape="1">
            <a:blip r:embed="rId2" cstate="print">
              <a:alphaModFix amt="90000"/>
              <a:extLst>
                <a:ext uri="{28A0092B-C50C-407E-A947-70E740481C1C}">
                  <a14:useLocalDpi xmlns:a14="http://schemas.microsoft.com/office/drawing/2010/main" val="0"/>
                </a:ext>
              </a:extLst>
            </a:blip>
            <a:srcRect/>
            <a:stretch>
              <a:fillRect/>
            </a:stretch>
          </a:blipFill>
          <a:ln w="22225">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 about </a:t>
            </a:r>
            <a:r>
              <a:rPr lang="en-US" dirty="0" smtClean="0"/>
              <a:t>sensitive</a:t>
            </a:r>
            <a:br>
              <a:rPr lang="en-US" dirty="0" smtClean="0"/>
            </a:br>
            <a:r>
              <a:rPr lang="en-US" dirty="0" smtClean="0"/>
              <a:t>locality </a:t>
            </a:r>
            <a:r>
              <a:rPr lang="en-US" dirty="0"/>
              <a:t>data?</a:t>
            </a:r>
          </a:p>
        </p:txBody>
      </p:sp>
      <p:sp>
        <p:nvSpPr>
          <p:cNvPr id="3" name="Content Placeholder 2"/>
          <p:cNvSpPr>
            <a:spLocks noGrp="1"/>
          </p:cNvSpPr>
          <p:nvPr>
            <p:ph idx="1"/>
          </p:nvPr>
        </p:nvSpPr>
        <p:spPr>
          <a:xfrm>
            <a:off x="508001" y="2643190"/>
            <a:ext cx="5587999" cy="3880773"/>
          </a:xfrm>
        </p:spPr>
        <p:txBody>
          <a:bodyPr>
            <a:normAutofit fontScale="92500" lnSpcReduction="10000"/>
          </a:bodyPr>
          <a:lstStyle/>
          <a:p>
            <a:r>
              <a:rPr lang="en-US" dirty="0"/>
              <a:t>Don’t share sensitive </a:t>
            </a:r>
            <a:r>
              <a:rPr lang="en-US" dirty="0" smtClean="0"/>
              <a:t>data</a:t>
            </a:r>
          </a:p>
          <a:p>
            <a:pPr lvl="1"/>
            <a:r>
              <a:rPr lang="en-US" dirty="0" smtClean="0"/>
              <a:t>Aim for due </a:t>
            </a:r>
            <a:r>
              <a:rPr lang="en-US" dirty="0"/>
              <a:t>diligence</a:t>
            </a:r>
          </a:p>
          <a:p>
            <a:pPr lvl="1"/>
            <a:r>
              <a:rPr lang="en-US" dirty="0" smtClean="0"/>
              <a:t>Software can help, for example:</a:t>
            </a:r>
            <a:endParaRPr lang="en-US" dirty="0"/>
          </a:p>
          <a:p>
            <a:r>
              <a:rPr lang="en-US" dirty="0" smtClean="0"/>
              <a:t>Do manage the time / effort for this</a:t>
            </a:r>
          </a:p>
          <a:p>
            <a:pPr lvl="1"/>
            <a:r>
              <a:rPr lang="en-US" dirty="0" smtClean="0"/>
              <a:t>Consider:</a:t>
            </a:r>
          </a:p>
          <a:p>
            <a:pPr lvl="2"/>
            <a:r>
              <a:rPr lang="en-US" dirty="0"/>
              <a:t>D</a:t>
            </a:r>
            <a:r>
              <a:rPr lang="en-US" dirty="0" smtClean="0"/>
              <a:t>uplicate conundrum</a:t>
            </a:r>
          </a:p>
          <a:p>
            <a:pPr lvl="2"/>
            <a:r>
              <a:rPr lang="en-US" dirty="0" smtClean="0"/>
              <a:t>Collector numbers</a:t>
            </a:r>
          </a:p>
          <a:p>
            <a:pPr lvl="2"/>
            <a:r>
              <a:rPr lang="en-US" dirty="0" smtClean="0"/>
              <a:t>Publications, Google</a:t>
            </a:r>
          </a:p>
          <a:p>
            <a:r>
              <a:rPr lang="en-US" dirty="0" smtClean="0"/>
              <a:t>Think about a public education strategy</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6" name="Picture 25" descr="Site Logo"/>
          <p:cNvPicPr>
            <a:picLocks noChangeAspect="1" noChangeArrowheads="1"/>
          </p:cNvPicPr>
          <p:nvPr/>
        </p:nvPicPr>
        <p:blipFill>
          <a:blip r:embed="rId3" cstate="print"/>
          <a:srcRect r="53013"/>
          <a:stretch>
            <a:fillRect/>
          </a:stretch>
        </p:blipFill>
        <p:spPr bwMode="auto">
          <a:xfrm>
            <a:off x="5410048" y="3491685"/>
            <a:ext cx="1822526" cy="387894"/>
          </a:xfrm>
          <a:prstGeom prst="rect">
            <a:avLst/>
          </a:prstGeom>
          <a:noFill/>
          <a:effectLst>
            <a:outerShdw blurRad="63500" sx="102000" sy="102000" algn="ctr" rotWithShape="0">
              <a:prstClr val="black">
                <a:alpha val="40000"/>
              </a:prstClr>
            </a:outerShdw>
          </a:effectLst>
        </p:spPr>
      </p:pic>
      <p:pic>
        <p:nvPicPr>
          <p:cNvPr id="8" name="Picture 2" descr="C:\Users\dpaul\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7717" y="2253892"/>
            <a:ext cx="1787959" cy="53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351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barcodes?  Do I need them? What are my options?</a:t>
            </a:r>
          </a:p>
        </p:txBody>
      </p:sp>
      <p:sp>
        <p:nvSpPr>
          <p:cNvPr id="3" name="Content Placeholder 2"/>
          <p:cNvSpPr>
            <a:spLocks noGrp="1"/>
          </p:cNvSpPr>
          <p:nvPr>
            <p:ph idx="1"/>
          </p:nvPr>
        </p:nvSpPr>
        <p:spPr/>
        <p:txBody>
          <a:bodyPr/>
          <a:lstStyle/>
          <a:p>
            <a:r>
              <a:rPr lang="en-US" dirty="0" smtClean="0"/>
              <a:t>Barcodes facilitate automation</a:t>
            </a:r>
            <a:endParaRPr lang="en-US" dirty="0"/>
          </a:p>
          <a:p>
            <a:pPr lvl="1"/>
            <a:r>
              <a:rPr lang="en-US" dirty="0" smtClean="0"/>
              <a:t>Managing connection between specimens, media and database records</a:t>
            </a:r>
            <a:endParaRPr lang="en-US" dirty="0"/>
          </a:p>
          <a:p>
            <a:r>
              <a:rPr lang="en-US" dirty="0" smtClean="0"/>
              <a:t>You don’t have to have them, but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5" name="Picture 10"/>
          <p:cNvPicPr>
            <a:picLocks noChangeAspect="1" noChangeArrowheads="1"/>
          </p:cNvPicPr>
          <p:nvPr/>
        </p:nvPicPr>
        <p:blipFill>
          <a:blip r:embed="rId2"/>
          <a:srcRect/>
          <a:stretch>
            <a:fillRect/>
          </a:stretch>
        </p:blipFill>
        <p:spPr bwMode="auto">
          <a:xfrm>
            <a:off x="3420074" y="5057536"/>
            <a:ext cx="1804176" cy="143773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 name="Picture 4" descr="http://www.pensoft.net/J_FILES/1/articles/3288/export.php_files/ZooKeys-209-255-g001.jpg"/>
          <p:cNvPicPr>
            <a:picLocks noChangeAspect="1" noChangeArrowheads="1"/>
          </p:cNvPicPr>
          <p:nvPr/>
        </p:nvPicPr>
        <p:blipFill>
          <a:blip r:embed="rId3"/>
          <a:srcRect r="53571"/>
          <a:stretch>
            <a:fillRect/>
          </a:stretch>
        </p:blipFill>
        <p:spPr bwMode="auto">
          <a:xfrm>
            <a:off x="1562925" y="4652756"/>
            <a:ext cx="2124806" cy="1222812"/>
          </a:xfrm>
          <a:prstGeom prst="rect">
            <a:avLst/>
          </a:prstGeom>
          <a:noFill/>
          <a:effectLst>
            <a:outerShdw blurRad="50800" dist="38100" dir="5400000" algn="t" rotWithShape="0">
              <a:prstClr val="black">
                <a:alpha val="40000"/>
              </a:prstClr>
            </a:outerShdw>
          </a:effectLst>
        </p:spPr>
      </p:pic>
      <p:pic>
        <p:nvPicPr>
          <p:cNvPr id="7" name="Picture 12"/>
          <p:cNvPicPr>
            <a:picLocks noChangeAspect="1" noChangeArrowheads="1"/>
          </p:cNvPicPr>
          <p:nvPr/>
        </p:nvPicPr>
        <p:blipFill>
          <a:blip r:embed="rId4"/>
          <a:srcRect/>
          <a:stretch>
            <a:fillRect/>
          </a:stretch>
        </p:blipFill>
        <p:spPr bwMode="auto">
          <a:xfrm>
            <a:off x="5590431" y="4877727"/>
            <a:ext cx="2887195" cy="185324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8" name="Picture 13"/>
          <p:cNvPicPr>
            <a:picLocks noChangeAspect="1" noChangeArrowheads="1"/>
          </p:cNvPicPr>
          <p:nvPr/>
        </p:nvPicPr>
        <p:blipFill>
          <a:blip r:embed="rId5"/>
          <a:srcRect/>
          <a:stretch>
            <a:fillRect/>
          </a:stretch>
        </p:blipFill>
        <p:spPr bwMode="auto">
          <a:xfrm>
            <a:off x="7353648" y="4228215"/>
            <a:ext cx="1584614" cy="69272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483" y="5409607"/>
            <a:ext cx="1672576" cy="112567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752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591671"/>
            <a:ext cx="7099299" cy="1320800"/>
          </a:xfrm>
        </p:spPr>
        <p:txBody>
          <a:bodyPr/>
          <a:lstStyle/>
          <a:p>
            <a:r>
              <a:rPr lang="en-US" smtClean="0"/>
              <a:t>What do bar codes do? </a:t>
            </a:r>
            <a:endParaRPr lang="en-US" dirty="0"/>
          </a:p>
        </p:txBody>
      </p:sp>
      <p:sp>
        <p:nvSpPr>
          <p:cNvPr id="3" name="Content Placeholder 2"/>
          <p:cNvSpPr>
            <a:spLocks noGrp="1"/>
          </p:cNvSpPr>
          <p:nvPr>
            <p:ph idx="1"/>
          </p:nvPr>
        </p:nvSpPr>
        <p:spPr>
          <a:xfrm>
            <a:off x="508001" y="1586862"/>
            <a:ext cx="7099299" cy="3880773"/>
          </a:xfrm>
        </p:spPr>
        <p:txBody>
          <a:bodyPr/>
          <a:lstStyle/>
          <a:p>
            <a:r>
              <a:rPr lang="en-US" dirty="0" smtClean="0"/>
              <a:t>simplify:</a:t>
            </a:r>
          </a:p>
          <a:p>
            <a:pPr lvl="1"/>
            <a:r>
              <a:rPr lang="en-US" dirty="0" smtClean="0"/>
              <a:t>image file naming</a:t>
            </a:r>
          </a:p>
          <a:p>
            <a:pPr lvl="1"/>
            <a:r>
              <a:rPr lang="en-US" dirty="0" smtClean="0"/>
              <a:t>image processing, validation, and tracking</a:t>
            </a:r>
          </a:p>
          <a:p>
            <a:pPr lvl="1"/>
            <a:r>
              <a:rPr lang="en-US" dirty="0" smtClean="0"/>
              <a:t>loan queries</a:t>
            </a:r>
          </a:p>
          <a:p>
            <a:pPr lvl="1"/>
            <a:r>
              <a:rPr lang="en-US" dirty="0" smtClean="0"/>
              <a:t>specimen tracking</a:t>
            </a:r>
          </a:p>
          <a:p>
            <a:pPr lvl="1"/>
            <a:r>
              <a:rPr lang="en-US" dirty="0" smtClean="0"/>
              <a:t>automated processing / sharing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10" name="Picture 10"/>
          <p:cNvPicPr>
            <a:picLocks noChangeAspect="1" noChangeArrowheads="1"/>
          </p:cNvPicPr>
          <p:nvPr/>
        </p:nvPicPr>
        <p:blipFill>
          <a:blip r:embed="rId3"/>
          <a:srcRect/>
          <a:stretch>
            <a:fillRect/>
          </a:stretch>
        </p:blipFill>
        <p:spPr bwMode="auto">
          <a:xfrm>
            <a:off x="3420074" y="5057536"/>
            <a:ext cx="1804176" cy="143773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1" name="Picture 4" descr="http://www.pensoft.net/J_FILES/1/articles/3288/export.php_files/ZooKeys-209-255-g001.jpg"/>
          <p:cNvPicPr>
            <a:picLocks noChangeAspect="1" noChangeArrowheads="1"/>
          </p:cNvPicPr>
          <p:nvPr/>
        </p:nvPicPr>
        <p:blipFill>
          <a:blip r:embed="rId4"/>
          <a:srcRect r="53571"/>
          <a:stretch>
            <a:fillRect/>
          </a:stretch>
        </p:blipFill>
        <p:spPr bwMode="auto">
          <a:xfrm>
            <a:off x="1562925" y="4652756"/>
            <a:ext cx="2124806" cy="1222812"/>
          </a:xfrm>
          <a:prstGeom prst="rect">
            <a:avLst/>
          </a:prstGeom>
          <a:noFill/>
          <a:effectLst>
            <a:outerShdw blurRad="50800" dist="38100" dir="5400000" algn="t" rotWithShape="0">
              <a:prstClr val="black">
                <a:alpha val="40000"/>
              </a:prstClr>
            </a:outerShdw>
          </a:effectLst>
        </p:spPr>
      </p:pic>
      <p:pic>
        <p:nvPicPr>
          <p:cNvPr id="12" name="Picture 12"/>
          <p:cNvPicPr>
            <a:picLocks noChangeAspect="1" noChangeArrowheads="1"/>
          </p:cNvPicPr>
          <p:nvPr/>
        </p:nvPicPr>
        <p:blipFill>
          <a:blip r:embed="rId5"/>
          <a:srcRect/>
          <a:stretch>
            <a:fillRect/>
          </a:stretch>
        </p:blipFill>
        <p:spPr bwMode="auto">
          <a:xfrm>
            <a:off x="5590431" y="4877727"/>
            <a:ext cx="2887195" cy="185324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 name="Picture 13"/>
          <p:cNvPicPr>
            <a:picLocks noChangeAspect="1" noChangeArrowheads="1"/>
          </p:cNvPicPr>
          <p:nvPr/>
        </p:nvPicPr>
        <p:blipFill>
          <a:blip r:embed="rId6"/>
          <a:srcRect/>
          <a:stretch>
            <a:fillRect/>
          </a:stretch>
        </p:blipFill>
        <p:spPr bwMode="auto">
          <a:xfrm>
            <a:off x="7353648" y="4228215"/>
            <a:ext cx="1584614" cy="69272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483" y="5409607"/>
            <a:ext cx="1672576" cy="112567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725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kind of barcodes do I use?</a:t>
            </a:r>
            <a:endParaRPr lang="en-US" dirty="0"/>
          </a:p>
        </p:txBody>
      </p:sp>
      <p:sp>
        <p:nvSpPr>
          <p:cNvPr id="3" name="Content Placeholder 2"/>
          <p:cNvSpPr>
            <a:spLocks noGrp="1"/>
          </p:cNvSpPr>
          <p:nvPr>
            <p:ph idx="1"/>
          </p:nvPr>
        </p:nvSpPr>
        <p:spPr>
          <a:xfrm>
            <a:off x="508001" y="1533075"/>
            <a:ext cx="7882964" cy="3880773"/>
          </a:xfrm>
        </p:spPr>
        <p:txBody>
          <a:bodyPr>
            <a:normAutofit fontScale="85000" lnSpcReduction="20000"/>
          </a:bodyPr>
          <a:lstStyle/>
          <a:p>
            <a:r>
              <a:rPr lang="en-US" dirty="0" smtClean="0"/>
              <a:t>Many options</a:t>
            </a:r>
          </a:p>
          <a:p>
            <a:pPr lvl="1"/>
            <a:r>
              <a:rPr lang="en-US" dirty="0" smtClean="0"/>
              <a:t>1-D, 2-D</a:t>
            </a:r>
          </a:p>
          <a:p>
            <a:pPr lvl="1"/>
            <a:r>
              <a:rPr lang="en-US" dirty="0" smtClean="0"/>
              <a:t>do put identifier in the barcode</a:t>
            </a:r>
          </a:p>
          <a:p>
            <a:pPr lvl="1"/>
            <a:r>
              <a:rPr lang="en-US" dirty="0" smtClean="0"/>
              <a:t>do Not put taxon name in barcode matrix</a:t>
            </a:r>
          </a:p>
          <a:p>
            <a:pPr lvl="1"/>
            <a:r>
              <a:rPr lang="en-US" dirty="0" smtClean="0"/>
              <a:t>can be a UUID, can be a </a:t>
            </a:r>
            <a:r>
              <a:rPr lang="en-US" dirty="0" err="1" smtClean="0"/>
              <a:t>darwin</a:t>
            </a:r>
            <a:r>
              <a:rPr lang="en-US" dirty="0" smtClean="0"/>
              <a:t> core triplet</a:t>
            </a:r>
          </a:p>
          <a:p>
            <a:r>
              <a:rPr lang="en-US" dirty="0" smtClean="0"/>
              <a:t>in essence they are like a catalog number</a:t>
            </a:r>
          </a:p>
          <a:p>
            <a:pPr lvl="1"/>
            <a:r>
              <a:rPr lang="en-US" dirty="0" smtClean="0"/>
              <a:t>234234234</a:t>
            </a:r>
          </a:p>
          <a:p>
            <a:pPr lvl="1"/>
            <a:r>
              <a:rPr lang="en-US" dirty="0" smtClean="0"/>
              <a:t>institutioncode:collectioncode:234234234</a:t>
            </a:r>
          </a:p>
          <a:p>
            <a:pPr lvl="1"/>
            <a:r>
              <a:rPr lang="en-US" dirty="0" smtClean="0"/>
              <a:t>q-r code (2-D matrix) </a:t>
            </a:r>
          </a:p>
          <a:p>
            <a:pPr lvl="2"/>
            <a:r>
              <a:rPr lang="en-US" dirty="0" smtClean="0"/>
              <a:t>urn:uuid:f47ac10b-58cc-4372-a567-0e02b2c3d47</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5" name="Picture 4" descr="http://www.pensoft.net/J_FILES/1/articles/3288/export.php_files/ZooKeys-209-255-g001.jpg"/>
          <p:cNvPicPr>
            <a:picLocks noChangeAspect="1" noChangeArrowheads="1"/>
          </p:cNvPicPr>
          <p:nvPr/>
        </p:nvPicPr>
        <p:blipFill>
          <a:blip r:embed="rId2"/>
          <a:srcRect r="53571"/>
          <a:stretch>
            <a:fillRect/>
          </a:stretch>
        </p:blipFill>
        <p:spPr bwMode="auto">
          <a:xfrm>
            <a:off x="5541012" y="1262567"/>
            <a:ext cx="2124806" cy="1222812"/>
          </a:xfrm>
          <a:prstGeom prst="rect">
            <a:avLst/>
          </a:prstGeom>
          <a:noFill/>
          <a:effectLst>
            <a:outerShdw blurRad="50800" dist="38100" dir="5400000" algn="t" rotWithShape="0">
              <a:prstClr val="black">
                <a:alpha val="40000"/>
              </a:prstClr>
            </a:outerShdw>
          </a:effec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994" y="2058485"/>
            <a:ext cx="1672576" cy="112567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05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I've heard of the need for my data (and </a:t>
            </a:r>
            <a:r>
              <a:rPr lang="en-US" sz="2800" dirty="0" smtClean="0"/>
              <a:t>media) </a:t>
            </a:r>
            <a:r>
              <a:rPr lang="en-US" sz="2800" dirty="0"/>
              <a:t>to have "</a:t>
            </a:r>
            <a:r>
              <a:rPr lang="en-US" sz="2800" dirty="0">
                <a:solidFill>
                  <a:schemeClr val="accent3"/>
                </a:solidFill>
              </a:rPr>
              <a:t>unique identifiers</a:t>
            </a:r>
            <a:r>
              <a:rPr lang="en-US" sz="2800" dirty="0"/>
              <a:t>", but I don't know much about them. </a:t>
            </a:r>
            <a:r>
              <a:rPr lang="en-US" sz="2800" dirty="0">
                <a:solidFill>
                  <a:schemeClr val="accent3"/>
                </a:solidFill>
              </a:rPr>
              <a:t>What are they good for</a:t>
            </a:r>
            <a:r>
              <a:rPr lang="en-US" sz="2800" dirty="0" smtClean="0">
                <a:solidFill>
                  <a:schemeClr val="accent3"/>
                </a:solidFill>
              </a:rPr>
              <a:t>? </a:t>
            </a:r>
            <a:r>
              <a:rPr lang="en-US" sz="2800" dirty="0"/>
              <a:t>For my simple data set, who would assign them (and how</a:t>
            </a:r>
            <a:r>
              <a:rPr lang="en-US" sz="2800" dirty="0" smtClean="0"/>
              <a:t>)? </a:t>
            </a:r>
            <a:endParaRPr lang="en-US" sz="2800" dirty="0"/>
          </a:p>
        </p:txBody>
      </p:sp>
      <p:sp>
        <p:nvSpPr>
          <p:cNvPr id="3" name="Content Placeholder 2"/>
          <p:cNvSpPr>
            <a:spLocks noGrp="1"/>
          </p:cNvSpPr>
          <p:nvPr>
            <p:ph idx="1"/>
          </p:nvPr>
        </p:nvSpPr>
        <p:spPr>
          <a:xfrm>
            <a:off x="508001" y="2921000"/>
            <a:ext cx="7099299" cy="3120363"/>
          </a:xfrm>
        </p:spPr>
        <p:txBody>
          <a:bodyPr/>
          <a:lstStyle/>
          <a:p>
            <a:r>
              <a:rPr lang="en-US" dirty="0"/>
              <a:t>Globally unique identifiers for specimens and media </a:t>
            </a:r>
            <a:r>
              <a:rPr lang="en-US" dirty="0" smtClean="0"/>
              <a:t>are key for citation </a:t>
            </a:r>
            <a:r>
              <a:rPr lang="en-US" dirty="0"/>
              <a:t>and </a:t>
            </a:r>
            <a:r>
              <a:rPr lang="en-US" dirty="0" smtClean="0"/>
              <a:t>feedback</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2218531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I've heard of the need for my data (and media) to have "</a:t>
            </a:r>
            <a:r>
              <a:rPr lang="en-US" sz="2800" dirty="0" smtClean="0">
                <a:solidFill>
                  <a:schemeClr val="accent3"/>
                </a:solidFill>
              </a:rPr>
              <a:t>unique identifiers</a:t>
            </a:r>
            <a:r>
              <a:rPr lang="en-US" sz="2800" dirty="0" smtClean="0"/>
              <a:t>", but I don't know much about them. What are they good for? For my simple data set, </a:t>
            </a:r>
            <a:r>
              <a:rPr lang="en-US" sz="2800" dirty="0" smtClean="0">
                <a:solidFill>
                  <a:schemeClr val="accent3"/>
                </a:solidFill>
              </a:rPr>
              <a:t>who would assign them</a:t>
            </a:r>
            <a:r>
              <a:rPr lang="en-US" sz="2800" dirty="0" smtClean="0"/>
              <a:t> (and how and to what)? </a:t>
            </a:r>
            <a:endParaRPr lang="en-US" sz="2800" dirty="0"/>
          </a:p>
        </p:txBody>
      </p:sp>
      <p:sp>
        <p:nvSpPr>
          <p:cNvPr id="3" name="Content Placeholder 2"/>
          <p:cNvSpPr>
            <a:spLocks noGrp="1"/>
          </p:cNvSpPr>
          <p:nvPr>
            <p:ph idx="1"/>
          </p:nvPr>
        </p:nvSpPr>
        <p:spPr>
          <a:xfrm>
            <a:off x="508001" y="2921000"/>
            <a:ext cx="7099299" cy="3120363"/>
          </a:xfrm>
        </p:spPr>
        <p:txBody>
          <a:bodyPr>
            <a:normAutofit/>
          </a:bodyPr>
          <a:lstStyle/>
          <a:p>
            <a:r>
              <a:rPr lang="en-US" dirty="0" smtClean="0"/>
              <a:t>Globally unique identifiers for specimens and media are key for citation and feedback</a:t>
            </a:r>
          </a:p>
          <a:p>
            <a:r>
              <a:rPr lang="en-US" dirty="0" smtClean="0"/>
              <a:t>Best if provider (you!) assigns these</a:t>
            </a:r>
          </a:p>
          <a:p>
            <a:pPr lvl="1"/>
            <a:r>
              <a:rPr lang="en-US" dirty="0" smtClean="0"/>
              <a:t>assign a </a:t>
            </a:r>
            <a:r>
              <a:rPr lang="en-US" dirty="0" smtClean="0">
                <a:solidFill>
                  <a:schemeClr val="accent2"/>
                </a:solidFill>
                <a:effectLst>
                  <a:outerShdw blurRad="38100" dist="38100" dir="2700000" algn="tl">
                    <a:srgbClr val="000000">
                      <a:alpha val="43137"/>
                    </a:srgbClr>
                  </a:outerShdw>
                </a:effectLst>
              </a:rPr>
              <a:t>UUID</a:t>
            </a:r>
            <a:r>
              <a:rPr lang="en-US" dirty="0" smtClean="0"/>
              <a:t> to every specimen (and media) you have</a:t>
            </a:r>
          </a:p>
          <a:p>
            <a:pPr lvl="2"/>
            <a:r>
              <a:rPr lang="en-US" dirty="0"/>
              <a:t>Universal Unique Identifier</a:t>
            </a:r>
          </a:p>
          <a:p>
            <a:pPr lvl="1"/>
            <a:r>
              <a:rPr lang="en-US" dirty="0"/>
              <a:t>urn:uuid:</a:t>
            </a:r>
            <a:r>
              <a:rPr lang="en-US" sz="2000" dirty="0"/>
              <a:t>f47ac10b-58cc-4372-a567-0e02b2c3d47</a:t>
            </a:r>
          </a:p>
          <a:p>
            <a:pPr lvl="1"/>
            <a:endParaRPr lang="en-US"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
        <p:nvSpPr>
          <p:cNvPr id="5" name="Down Arrow 4"/>
          <p:cNvSpPr/>
          <p:nvPr/>
        </p:nvSpPr>
        <p:spPr>
          <a:xfrm rot="4446186">
            <a:off x="7238221" y="2135062"/>
            <a:ext cx="914400" cy="2956943"/>
          </a:xfrm>
          <a:prstGeom prst="downArrow">
            <a:avLst/>
          </a:prstGeom>
        </p:spPr>
        <p:style>
          <a:lnRef idx="3">
            <a:schemeClr val="lt1"/>
          </a:lnRef>
          <a:fillRef idx="1">
            <a:schemeClr val="accent1"/>
          </a:fillRef>
          <a:effectRef idx="1">
            <a:schemeClr val="accent1"/>
          </a:effectRef>
          <a:fontRef idx="minor">
            <a:schemeClr val="lt1"/>
          </a:fontRef>
        </p:style>
        <p:txBody>
          <a:bodyPr vert="vert270" rtlCol="0" anchor="ctr"/>
          <a:lstStyle/>
          <a:p>
            <a:pPr algn="ctr" defTabSz="914400"/>
            <a:r>
              <a:rPr lang="en-US" sz="2000" dirty="0" smtClean="0">
                <a:solidFill>
                  <a:prstClr val="white"/>
                </a:solidFill>
                <a:effectLst>
                  <a:outerShdw blurRad="38100" dist="38100" dir="2700000" algn="tl">
                    <a:srgbClr val="000000">
                      <a:alpha val="43137"/>
                    </a:srgbClr>
                  </a:outerShdw>
                </a:effectLst>
              </a:rPr>
              <a:t>Don’t panic! It’s easy.</a:t>
            </a:r>
            <a:endParaRPr lang="en-US" sz="20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9989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3366CC"/>
                </a:solidFill>
              </a:rPr>
              <a:t>“If you are not getting your data to GBIF, you might as well not exist.”</a:t>
            </a:r>
            <a:endParaRPr lang="en-US" sz="3200" dirty="0">
              <a:solidFill>
                <a:srgbClr val="3366CC"/>
              </a:solidFill>
            </a:endParaRPr>
          </a:p>
        </p:txBody>
      </p:sp>
      <p:sp>
        <p:nvSpPr>
          <p:cNvPr id="3" name="Content Placeholder 2"/>
          <p:cNvSpPr>
            <a:spLocks noGrp="1"/>
          </p:cNvSpPr>
          <p:nvPr>
            <p:ph idx="1"/>
          </p:nvPr>
        </p:nvSpPr>
        <p:spPr/>
        <p:txBody>
          <a:bodyPr/>
          <a:lstStyle/>
          <a:p>
            <a:endParaRPr lang="en-US" dirty="0" smtClean="0"/>
          </a:p>
          <a:p>
            <a:r>
              <a:rPr lang="en-US" dirty="0" smtClean="0"/>
              <a:t>What this comment means to us!!</a:t>
            </a:r>
          </a:p>
          <a:p>
            <a:r>
              <a:rPr lang="en-US" dirty="0" smtClean="0"/>
              <a:t>What can we do to “exist”?</a:t>
            </a:r>
          </a:p>
          <a:p>
            <a:r>
              <a:rPr lang="en-US" dirty="0" smtClean="0">
                <a:solidFill>
                  <a:schemeClr val="accent2"/>
                </a:solidFill>
                <a:effectLst>
                  <a:outerShdw blurRad="38100" dist="38100" dir="2700000" algn="tl">
                    <a:srgbClr val="000000">
                      <a:alpha val="43137"/>
                    </a:srgbClr>
                  </a:outerShdw>
                </a:effectLst>
              </a:rPr>
              <a:t>Mobilize</a:t>
            </a:r>
            <a:r>
              <a:rPr lang="en-US" dirty="0" smtClean="0"/>
              <a:t> data in the 21st century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pic>
        <p:nvPicPr>
          <p:cNvPr id="6" name="Picture 3" descr="C:\Users\dpaul\Desktop\GBIF_logo_short_for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147" y="50800"/>
            <a:ext cx="1490663" cy="1447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553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 unique identifiers have to be on the physical object?</a:t>
            </a:r>
            <a:endParaRPr lang="en-US" dirty="0"/>
          </a:p>
        </p:txBody>
      </p:sp>
      <p:sp>
        <p:nvSpPr>
          <p:cNvPr id="3" name="Content Placeholder 2"/>
          <p:cNvSpPr>
            <a:spLocks noGrp="1"/>
          </p:cNvSpPr>
          <p:nvPr>
            <p:ph idx="1"/>
          </p:nvPr>
        </p:nvSpPr>
        <p:spPr/>
        <p:txBody>
          <a:bodyPr/>
          <a:lstStyle/>
          <a:p>
            <a:pPr lvl="1"/>
            <a:r>
              <a:rPr lang="en-US" dirty="0" smtClean="0"/>
              <a:t>No.</a:t>
            </a:r>
          </a:p>
          <a:p>
            <a:pPr lvl="1"/>
            <a:r>
              <a:rPr lang="en-US" dirty="0" smtClean="0"/>
              <a:t>They are stored in the database.</a:t>
            </a:r>
          </a:p>
          <a:p>
            <a:pPr lvl="1"/>
            <a:r>
              <a:rPr lang="en-US" dirty="0" smtClean="0"/>
              <a:t>But when providing data, a </a:t>
            </a:r>
            <a:r>
              <a:rPr lang="en-US" dirty="0" err="1" smtClean="0"/>
              <a:t>dwc:occurrenceID</a:t>
            </a:r>
            <a:r>
              <a:rPr lang="en-US" dirty="0"/>
              <a:t> </a:t>
            </a:r>
            <a:r>
              <a:rPr lang="en-US" dirty="0" smtClean="0"/>
              <a:t>that is a globally unique identifier for the specimen is best and this would be a </a:t>
            </a:r>
            <a:r>
              <a:rPr lang="en-US" dirty="0" smtClean="0">
                <a:solidFill>
                  <a:schemeClr val="accent2"/>
                </a:solidFill>
                <a:effectLst>
                  <a:outerShdw blurRad="38100" dist="38100" dir="2700000" algn="tl">
                    <a:srgbClr val="000000">
                      <a:alpha val="43137"/>
                    </a:srgbClr>
                  </a:outerShdw>
                </a:effectLst>
              </a:rPr>
              <a:t>UUID</a:t>
            </a:r>
            <a:r>
              <a:rPr lang="en-US" dirty="0" smtClean="0"/>
              <a:t>.</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p:sp>
        <p:nvSpPr>
          <p:cNvPr id="8" name="Down Arrow 7"/>
          <p:cNvSpPr/>
          <p:nvPr/>
        </p:nvSpPr>
        <p:spPr>
          <a:xfrm rot="3380910">
            <a:off x="7202735" y="1184844"/>
            <a:ext cx="914400" cy="2956943"/>
          </a:xfrm>
          <a:prstGeom prst="downArrow">
            <a:avLst/>
          </a:prstGeom>
        </p:spPr>
        <p:style>
          <a:lnRef idx="3">
            <a:schemeClr val="lt1"/>
          </a:lnRef>
          <a:fillRef idx="1">
            <a:schemeClr val="accent1"/>
          </a:fillRef>
          <a:effectRef idx="1">
            <a:schemeClr val="accent1"/>
          </a:effectRef>
          <a:fontRef idx="minor">
            <a:schemeClr val="lt1"/>
          </a:fontRef>
        </p:style>
        <p:txBody>
          <a:bodyPr vert="vert270" rtlCol="0" anchor="ctr"/>
          <a:lstStyle/>
          <a:p>
            <a:pPr algn="ctr" defTabSz="914400"/>
            <a:r>
              <a:rPr lang="en-US" sz="2000" dirty="0" smtClean="0">
                <a:solidFill>
                  <a:prstClr val="white"/>
                </a:solidFill>
                <a:effectLst>
                  <a:outerShdw blurRad="38100" dist="38100" dir="2700000" algn="tl">
                    <a:srgbClr val="000000">
                      <a:alpha val="43137"/>
                    </a:srgbClr>
                  </a:outerShdw>
                </a:effectLst>
              </a:rPr>
              <a:t>Back to this in a bit…</a:t>
            </a:r>
            <a:endParaRPr lang="en-US" sz="20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8397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get UUIDs? Do I have to use them?</a:t>
            </a:r>
            <a:endParaRPr lang="en-US" dirty="0"/>
          </a:p>
        </p:txBody>
      </p:sp>
      <p:sp>
        <p:nvSpPr>
          <p:cNvPr id="3" name="Content Placeholder 2"/>
          <p:cNvSpPr>
            <a:spLocks noGrp="1"/>
          </p:cNvSpPr>
          <p:nvPr>
            <p:ph idx="1"/>
          </p:nvPr>
        </p:nvSpPr>
        <p:spPr/>
        <p:txBody>
          <a:bodyPr>
            <a:normAutofit fontScale="92500"/>
          </a:bodyPr>
          <a:lstStyle/>
          <a:p>
            <a:r>
              <a:rPr lang="en-US" dirty="0" smtClean="0"/>
              <a:t>It is easy to set up databases to have a UUID and to add a column with these if needed.</a:t>
            </a:r>
          </a:p>
          <a:p>
            <a:pPr lvl="1"/>
            <a:r>
              <a:rPr lang="en-US" dirty="0" smtClean="0"/>
              <a:t>easy to create them, get them from the web</a:t>
            </a:r>
          </a:p>
          <a:p>
            <a:r>
              <a:rPr lang="en-US" dirty="0" smtClean="0"/>
              <a:t>Other </a:t>
            </a:r>
            <a:r>
              <a:rPr lang="en-US" dirty="0"/>
              <a:t>identifiers will work, </a:t>
            </a:r>
            <a:r>
              <a:rPr lang="en-US" dirty="0" smtClean="0"/>
              <a:t>including the Darwin Core triple</a:t>
            </a:r>
          </a:p>
          <a:p>
            <a:pPr lvl="1"/>
            <a:r>
              <a:rPr lang="en-US" dirty="0" smtClean="0"/>
              <a:t>BEST Practice: register </a:t>
            </a:r>
            <a:r>
              <a:rPr lang="en-US" dirty="0"/>
              <a:t>with </a:t>
            </a:r>
            <a:r>
              <a:rPr lang="en-US" dirty="0" err="1" smtClean="0"/>
              <a:t>GR</a:t>
            </a:r>
            <a:r>
              <a:rPr lang="en-US" dirty="0" err="1"/>
              <a:t>B</a:t>
            </a:r>
            <a:r>
              <a:rPr lang="en-US" dirty="0" err="1" smtClean="0"/>
              <a:t>io</a:t>
            </a:r>
            <a:r>
              <a:rPr lang="en-US" dirty="0" smtClean="0"/>
              <a:t> </a:t>
            </a:r>
            <a:r>
              <a:rPr lang="en-US" dirty="0"/>
              <a:t>to insure your </a:t>
            </a:r>
            <a:r>
              <a:rPr lang="en-US" dirty="0" smtClean="0"/>
              <a:t>triple </a:t>
            </a:r>
            <a:r>
              <a:rPr lang="en-US" dirty="0"/>
              <a:t>will be </a:t>
            </a:r>
            <a:r>
              <a:rPr lang="en-US" dirty="0" smtClean="0"/>
              <a:t>unique. (grbio.org)</a:t>
            </a:r>
            <a:endParaRPr lang="en-US" dirty="0"/>
          </a:p>
          <a:p>
            <a:r>
              <a:rPr lang="en-US" dirty="0" smtClean="0"/>
              <a:t>All </a:t>
            </a:r>
            <a:r>
              <a:rPr lang="en-US" dirty="0"/>
              <a:t>bits need </a:t>
            </a:r>
            <a:r>
              <a:rPr lang="en-US" dirty="0" smtClean="0"/>
              <a:t>these</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sp>
        <p:nvSpPr>
          <p:cNvPr id="5" name="Down Arrow 4"/>
          <p:cNvSpPr/>
          <p:nvPr/>
        </p:nvSpPr>
        <p:spPr>
          <a:xfrm rot="3380910">
            <a:off x="7792010" y="1788275"/>
            <a:ext cx="1141264" cy="1961178"/>
          </a:xfrm>
          <a:prstGeom prst="downArrow">
            <a:avLst/>
          </a:prstGeom>
        </p:spPr>
        <p:style>
          <a:lnRef idx="3">
            <a:schemeClr val="lt1"/>
          </a:lnRef>
          <a:fillRef idx="1">
            <a:schemeClr val="accent1"/>
          </a:fillRef>
          <a:effectRef idx="1">
            <a:schemeClr val="accent1"/>
          </a:effectRef>
          <a:fontRef idx="minor">
            <a:schemeClr val="lt1"/>
          </a:fontRef>
        </p:style>
        <p:txBody>
          <a:bodyPr vert="vert270" rtlCol="0" anchor="ctr"/>
          <a:lstStyle/>
          <a:p>
            <a:pPr algn="ctr" defTabSz="914400"/>
            <a:r>
              <a:rPr lang="en-US" sz="2000" dirty="0" smtClean="0">
                <a:solidFill>
                  <a:prstClr val="white"/>
                </a:solidFill>
                <a:effectLst>
                  <a:outerShdw blurRad="38100" dist="38100" dir="2700000" algn="tl">
                    <a:srgbClr val="000000">
                      <a:alpha val="43137"/>
                    </a:srgbClr>
                  </a:outerShdw>
                </a:effectLst>
              </a:rPr>
              <a:t>Some do this now</a:t>
            </a:r>
            <a:endParaRPr lang="en-US" sz="20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4184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choose a database, or collection management software?</a:t>
            </a:r>
            <a:endParaRPr lang="en-US" dirty="0"/>
          </a:p>
        </p:txBody>
      </p:sp>
      <p:sp>
        <p:nvSpPr>
          <p:cNvPr id="3" name="Content Placeholder 2"/>
          <p:cNvSpPr>
            <a:spLocks noGrp="1"/>
          </p:cNvSpPr>
          <p:nvPr>
            <p:ph idx="1"/>
          </p:nvPr>
        </p:nvSpPr>
        <p:spPr/>
        <p:txBody>
          <a:bodyPr/>
          <a:lstStyle/>
          <a:p>
            <a:r>
              <a:rPr lang="en-US" dirty="0" smtClean="0"/>
              <a:t>Guidelines exist to help you decide</a:t>
            </a:r>
          </a:p>
          <a:p>
            <a:pPr lvl="1"/>
            <a:r>
              <a:rPr lang="en-US" sz="2200" dirty="0" smtClean="0">
                <a:hlinkClick r:id="rId2"/>
              </a:rPr>
              <a:t>Considerations for Selecting a Collections Management System</a:t>
            </a:r>
            <a:r>
              <a:rPr lang="en-US" sz="2200" dirty="0" smtClean="0"/>
              <a:t> (Joanna McCaffrey, 2012)</a:t>
            </a:r>
          </a:p>
          <a:p>
            <a:pPr lvl="1"/>
            <a:r>
              <a:rPr lang="en-US" sz="2200" dirty="0">
                <a:hlinkClick r:id="rId3"/>
              </a:rPr>
              <a:t>Digitisation: A strategic approach for natural history collections.</a:t>
            </a:r>
            <a:r>
              <a:rPr lang="en-US" sz="2200" dirty="0"/>
              <a:t> Canberra, Australia, </a:t>
            </a:r>
            <a:r>
              <a:rPr lang="en-US" sz="2200" dirty="0" smtClean="0"/>
              <a:t>CSIRO (Bryan </a:t>
            </a:r>
            <a:r>
              <a:rPr lang="en-US" sz="2200" dirty="0" err="1" smtClean="0"/>
              <a:t>Kalms</a:t>
            </a:r>
            <a:r>
              <a:rPr lang="en-US" sz="2200" dirty="0" smtClean="0"/>
              <a:t>, 2012)</a:t>
            </a:r>
          </a:p>
          <a:p>
            <a:pPr lvl="1"/>
            <a:r>
              <a:rPr lang="en-US" sz="2200" dirty="0" smtClean="0">
                <a:hlinkClick r:id="rId4" action="ppaction://hlinkfile"/>
              </a:rPr>
              <a:t>Initiating a Collection Digitisation Project</a:t>
            </a:r>
            <a:r>
              <a:rPr lang="en-US" sz="2200" dirty="0" smtClean="0"/>
              <a:t> (Frazier, Wall, Grant 2008)</a:t>
            </a:r>
          </a:p>
          <a:p>
            <a:pPr lvl="1"/>
            <a:r>
              <a:rPr lang="en-US" sz="2200" dirty="0" smtClean="0"/>
              <a:t>Your community</a:t>
            </a:r>
            <a:endParaRPr lang="en-US" sz="22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3531299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How do I mobilize my data once it’s ready?</a:t>
            </a:r>
            <a:endParaRPr lang="en-US" dirty="0"/>
          </a:p>
        </p:txBody>
      </p:sp>
      <p:sp>
        <p:nvSpPr>
          <p:cNvPr id="3" name="Content Placeholder 2"/>
          <p:cNvSpPr>
            <a:spLocks noGrp="1"/>
          </p:cNvSpPr>
          <p:nvPr>
            <p:ph idx="1"/>
          </p:nvPr>
        </p:nvSpPr>
        <p:spPr/>
        <p:txBody>
          <a:bodyPr/>
          <a:lstStyle/>
          <a:p>
            <a:r>
              <a:rPr lang="en-US" dirty="0" smtClean="0"/>
              <a:t>So, your data is entered, cleaned up, standardized, georeferenced, validated what next?</a:t>
            </a:r>
          </a:p>
          <a:p>
            <a:pPr lvl="1"/>
            <a:r>
              <a:rPr lang="en-US" dirty="0" smtClean="0"/>
              <a:t>or wait! Does it all have to be done before  you mobilize it? No!</a:t>
            </a:r>
          </a:p>
          <a:p>
            <a:pPr lvl="2"/>
            <a:r>
              <a:rPr lang="en-US" dirty="0" smtClean="0"/>
              <a:t>Trend: Minimal / Skeletal Data Records</a:t>
            </a:r>
          </a:p>
          <a:p>
            <a:pPr lvl="2"/>
            <a:r>
              <a:rPr lang="en-US" dirty="0" smtClean="0"/>
              <a:t>Result: Need to develop robust strategies for completing / enhancing records</a:t>
            </a:r>
          </a:p>
        </p:txBody>
      </p:sp>
      <p:sp>
        <p:nvSpPr>
          <p:cNvPr id="4" name="Slide Number Placeholder 3"/>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2470567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rved Left Arrow 22"/>
          <p:cNvSpPr/>
          <p:nvPr/>
        </p:nvSpPr>
        <p:spPr>
          <a:xfrm rot="16428553">
            <a:off x="3278840" y="489292"/>
            <a:ext cx="1950725" cy="6802301"/>
          </a:xfrm>
          <a:prstGeom prst="curvedLeftArrow">
            <a:avLst>
              <a:gd name="adj1" fmla="val 35371"/>
              <a:gd name="adj2" fmla="val 53038"/>
              <a:gd name="adj3" fmla="val 24684"/>
            </a:avLst>
          </a:prstGeom>
          <a:solidFill>
            <a:schemeClr val="accent1">
              <a:alpha val="14000"/>
            </a:schemeClr>
          </a:solidFill>
          <a:ln>
            <a:solidFill>
              <a:schemeClr val="accent1">
                <a:shade val="50000"/>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Arrow Connector 19"/>
          <p:cNvCxnSpPr/>
          <p:nvPr/>
        </p:nvCxnSpPr>
        <p:spPr>
          <a:xfrm flipV="1">
            <a:off x="4115319" y="6379775"/>
            <a:ext cx="1876209"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4" name="Picture 13" descr="EMu-KE Software"/>
          <p:cNvPicPr>
            <a:picLocks noChangeAspect="1" noChangeArrowheads="1"/>
          </p:cNvPicPr>
          <p:nvPr/>
        </p:nvPicPr>
        <p:blipFill>
          <a:blip r:embed="rId2" cstate="print"/>
          <a:srcRect/>
          <a:stretch>
            <a:fillRect/>
          </a:stretch>
        </p:blipFill>
        <p:spPr bwMode="auto">
          <a:xfrm>
            <a:off x="231583" y="3535015"/>
            <a:ext cx="2118782" cy="1053122"/>
          </a:xfrm>
          <a:prstGeom prst="rect">
            <a:avLst/>
          </a:prstGeom>
          <a:noFill/>
          <a:effectLst>
            <a:outerShdw blurRad="63500" sx="102000" sy="102000" algn="ctr" rotWithShape="0">
              <a:prstClr val="black">
                <a:alpha val="40000"/>
              </a:prstClr>
            </a:outerShdw>
          </a:effectLst>
        </p:spPr>
      </p:pic>
      <p:sp>
        <p:nvSpPr>
          <p:cNvPr id="5" name="Title 4"/>
          <p:cNvSpPr>
            <a:spLocks noGrp="1"/>
          </p:cNvSpPr>
          <p:nvPr>
            <p:ph type="title"/>
          </p:nvPr>
        </p:nvSpPr>
        <p:spPr/>
        <p:txBody>
          <a:bodyPr>
            <a:noAutofit/>
          </a:bodyPr>
          <a:lstStyle/>
          <a:p>
            <a:r>
              <a:rPr lang="en-US" sz="2800" dirty="0"/>
              <a:t>I work at a small collection and have a data set in </a:t>
            </a:r>
            <a:r>
              <a:rPr lang="en-US" sz="2800" dirty="0">
                <a:solidFill>
                  <a:schemeClr val="accent3"/>
                </a:solidFill>
              </a:rPr>
              <a:t>Excel</a:t>
            </a:r>
            <a:r>
              <a:rPr lang="en-US" sz="2800" dirty="0"/>
              <a:t> and want to get it exposed to GBIF.  What are my options?</a:t>
            </a:r>
          </a:p>
        </p:txBody>
      </p:sp>
      <p:sp>
        <p:nvSpPr>
          <p:cNvPr id="9" name="Content Placeholder 8"/>
          <p:cNvSpPr>
            <a:spLocks noGrp="1"/>
          </p:cNvSpPr>
          <p:nvPr>
            <p:ph idx="1"/>
          </p:nvPr>
        </p:nvSpPr>
        <p:spPr>
          <a:xfrm>
            <a:off x="490072" y="6167702"/>
            <a:ext cx="7099299" cy="554963"/>
          </a:xfrm>
        </p:spPr>
        <p:txBody>
          <a:bodyPr/>
          <a:lstStyle/>
          <a:p>
            <a:r>
              <a:rPr lang="en-US" dirty="0" smtClean="0"/>
              <a:t>All roads lead to GBIF</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
        <p:nvSpPr>
          <p:cNvPr id="6" name="Down Arrow 5"/>
          <p:cNvSpPr/>
          <p:nvPr/>
        </p:nvSpPr>
        <p:spPr>
          <a:xfrm rot="4839171">
            <a:off x="7427587" y="9783"/>
            <a:ext cx="914400" cy="2161779"/>
          </a:xfrm>
          <a:prstGeom prst="downArrow">
            <a:avLst/>
          </a:prstGeom>
        </p:spPr>
        <p:style>
          <a:lnRef idx="3">
            <a:schemeClr val="lt1"/>
          </a:lnRef>
          <a:fillRef idx="1">
            <a:schemeClr val="accent1"/>
          </a:fillRef>
          <a:effectRef idx="1">
            <a:schemeClr val="accent1"/>
          </a:effectRef>
          <a:fontRef idx="minor">
            <a:schemeClr val="lt1"/>
          </a:fontRef>
        </p:style>
        <p:txBody>
          <a:bodyPr vert="vert270" rtlCol="0" anchor="ctr"/>
          <a:lstStyle/>
          <a:p>
            <a:pPr algn="ctr" defTabSz="914400"/>
            <a:r>
              <a:rPr lang="en-US" sz="2000" dirty="0" smtClean="0">
                <a:solidFill>
                  <a:prstClr val="white"/>
                </a:solidFill>
                <a:effectLst>
                  <a:outerShdw blurRad="38100" dist="38100" dir="2700000" algn="tl">
                    <a:srgbClr val="000000">
                      <a:alpha val="43137"/>
                    </a:srgbClr>
                  </a:outerShdw>
                </a:effectLst>
              </a:rPr>
              <a:t>Not a database</a:t>
            </a:r>
            <a:endParaRPr lang="en-US" sz="2000" dirty="0">
              <a:solidFill>
                <a:prstClr val="white"/>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631" y="2795290"/>
            <a:ext cx="2805960" cy="869850"/>
          </a:xfrm>
          <a:prstGeom prst="rect">
            <a:avLst/>
          </a:prstGeom>
          <a:effectLst>
            <a:outerShdw blurRad="63500" sx="102000" sy="102000" algn="ctr" rotWithShape="0">
              <a:prstClr val="black">
                <a:alpha val="40000"/>
              </a:prstClr>
            </a:outerShdw>
          </a:effectLst>
        </p:spPr>
      </p:pic>
      <p:pic>
        <p:nvPicPr>
          <p:cNvPr id="8" name="Picture 25" descr="Site Logo"/>
          <p:cNvPicPr>
            <a:picLocks noChangeAspect="1" noChangeArrowheads="1"/>
          </p:cNvPicPr>
          <p:nvPr/>
        </p:nvPicPr>
        <p:blipFill>
          <a:blip r:embed="rId4" cstate="print"/>
          <a:srcRect r="53013"/>
          <a:stretch>
            <a:fillRect/>
          </a:stretch>
        </p:blipFill>
        <p:spPr bwMode="auto">
          <a:xfrm>
            <a:off x="1041368" y="4709696"/>
            <a:ext cx="3192936" cy="679563"/>
          </a:xfrm>
          <a:prstGeom prst="rect">
            <a:avLst/>
          </a:prstGeom>
          <a:noFill/>
          <a:effectLst>
            <a:outerShdw blurRad="63500" sx="102000" sy="102000" algn="ctr" rotWithShape="0">
              <a:prstClr val="black">
                <a:alpha val="40000"/>
              </a:prstClr>
            </a:outerShdw>
          </a:effectLst>
        </p:spPr>
      </p:pic>
      <p:pic>
        <p:nvPicPr>
          <p:cNvPr id="2051" name="Picture 3" descr="C:\Users\dpaul\Desktop\GBIF_logo_short_for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279" y="5039707"/>
            <a:ext cx="1490663" cy="14478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http://mvz.berkeley.edu/images/Logos/Vertnet_logo_vec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2768" y="3731966"/>
            <a:ext cx="2226359" cy="90703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dpaul\Pictures\specifyPaleo\specify6_40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01219" y="2593687"/>
            <a:ext cx="1878593" cy="8138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descr="ARCTOS logo"/>
          <p:cNvPicPr>
            <a:picLocks noChangeAspect="1" noChangeArrowheads="1"/>
          </p:cNvPicPr>
          <p:nvPr/>
        </p:nvPicPr>
        <p:blipFill>
          <a:blip r:embed="rId8" cstate="print"/>
          <a:srcRect/>
          <a:stretch>
            <a:fillRect/>
          </a:stretch>
        </p:blipFill>
        <p:spPr bwMode="auto">
          <a:xfrm>
            <a:off x="3110218" y="2448460"/>
            <a:ext cx="1005101" cy="934978"/>
          </a:xfrm>
          <a:prstGeom prst="rect">
            <a:avLst/>
          </a:prstGeom>
          <a:noFill/>
          <a:ln>
            <a:solidFill>
              <a:schemeClr val="accent6">
                <a:lumMod val="40000"/>
                <a:lumOff val="60000"/>
              </a:schemeClr>
            </a:solidFill>
          </a:ln>
          <a:effectLst>
            <a:outerShdw blurRad="63500" sx="102000" sy="102000" algn="ctr" rotWithShape="0">
              <a:prstClr val="black">
                <a:alpha val="40000"/>
              </a:prstClr>
            </a:outerShdw>
          </a:effectLst>
        </p:spPr>
      </p:pic>
      <p:sp>
        <p:nvSpPr>
          <p:cNvPr id="24" name="TextBox 23"/>
          <p:cNvSpPr txBox="1"/>
          <p:nvPr/>
        </p:nvSpPr>
        <p:spPr>
          <a:xfrm>
            <a:off x="270232" y="5559970"/>
            <a:ext cx="939296" cy="461665"/>
          </a:xfrm>
          <a:prstGeom prst="rect">
            <a:avLst/>
          </a:prstGeom>
          <a:noFill/>
          <a:ln>
            <a:solidFill>
              <a:schemeClr val="accent1"/>
            </a:solidFill>
          </a:ln>
          <a:effectLst>
            <a:outerShdw blurRad="63500" sx="102000" sy="102000" algn="ctr" rotWithShape="0">
              <a:prstClr val="black">
                <a:alpha val="40000"/>
              </a:prstClr>
            </a:outerShdw>
          </a:effectLst>
        </p:spPr>
        <p:txBody>
          <a:bodyPr wrap="square" rtlCol="0">
            <a:spAutoFit/>
          </a:bodyPr>
          <a:lstStyle/>
          <a:p>
            <a:r>
              <a:rPr lang="en-US" sz="2400" dirty="0" smtClean="0">
                <a:solidFill>
                  <a:schemeClr val="accent2"/>
                </a:solidFill>
                <a:effectLst>
                  <a:outerShdw blurRad="38100" dist="38100" dir="2700000" algn="tl">
                    <a:srgbClr val="000000">
                      <a:alpha val="43137"/>
                    </a:srgbClr>
                  </a:outerShdw>
                </a:effectLst>
              </a:rPr>
              <a:t>Excel</a:t>
            </a:r>
            <a:endParaRPr lang="en-US"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9803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Could I do something similar with an Access or FileMaker Pro database?</a:t>
            </a:r>
          </a:p>
        </p:txBody>
      </p:sp>
      <p:sp>
        <p:nvSpPr>
          <p:cNvPr id="3" name="Content Placeholder 2"/>
          <p:cNvSpPr>
            <a:spLocks noGrp="1"/>
          </p:cNvSpPr>
          <p:nvPr>
            <p:ph idx="1"/>
          </p:nvPr>
        </p:nvSpPr>
        <p:spPr/>
        <p:txBody>
          <a:bodyPr/>
          <a:lstStyle/>
          <a:p>
            <a:r>
              <a:rPr lang="en-US" dirty="0" smtClean="0"/>
              <a:t>Yes.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558365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I've heard of the IPT, what is it? What can it do for 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IPT is Integrated Publishing Toolkit (IPT)</a:t>
            </a:r>
          </a:p>
          <a:p>
            <a:r>
              <a:rPr lang="en-US" dirty="0" smtClean="0"/>
              <a:t>Software to help you make and enable you to share a tidy, standardized, dataset</a:t>
            </a:r>
          </a:p>
          <a:p>
            <a:r>
              <a:rPr lang="en-US" dirty="0" smtClean="0"/>
              <a:t>Darwin Core Archive (at its simplest)</a:t>
            </a:r>
          </a:p>
          <a:p>
            <a:pPr lvl="1"/>
            <a:r>
              <a:rPr lang="en-US" dirty="0" smtClean="0"/>
              <a:t>occurrence data</a:t>
            </a:r>
          </a:p>
          <a:p>
            <a:pPr lvl="1"/>
            <a:r>
              <a:rPr lang="en-US" dirty="0" smtClean="0"/>
              <a:t>meta.xml</a:t>
            </a:r>
          </a:p>
          <a:p>
            <a:pPr lvl="1"/>
            <a:r>
              <a:rPr lang="en-US" dirty="0" smtClean="0"/>
              <a:t>eml.xml</a:t>
            </a:r>
          </a:p>
          <a:p>
            <a:r>
              <a:rPr lang="en-US" dirty="0" smtClean="0"/>
              <a:t>You can install it yourself, Your IT staff can set it up, You can use someone else’s IPT</a:t>
            </a:r>
          </a:p>
          <a:p>
            <a:pPr lvl="1"/>
            <a:r>
              <a:rPr lang="en-US" dirty="0" smtClean="0"/>
              <a:t>ask them!</a:t>
            </a:r>
          </a:p>
          <a:p>
            <a:r>
              <a:rPr lang="en-US" dirty="0" smtClean="0"/>
              <a:t>Media data, Genomic data, OCR output, …</a:t>
            </a:r>
          </a:p>
          <a:p>
            <a:pPr marL="342891" lvl="1" indent="-342891"/>
            <a:r>
              <a:rPr lang="en-US" dirty="0" smtClean="0">
                <a:solidFill>
                  <a:schemeClr val="accent2"/>
                </a:solidFill>
                <a:effectLst>
                  <a:outerShdw blurRad="38100" dist="38100" dir="2700000" algn="tl">
                    <a:srgbClr val="000000">
                      <a:alpha val="43137"/>
                    </a:srgbClr>
                  </a:outerShdw>
                </a:effectLst>
              </a:rPr>
              <a:t>UUIDs are key</a:t>
            </a:r>
            <a:endParaRPr lang="en-US" dirty="0">
              <a:solidFill>
                <a:schemeClr val="accent2"/>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1085688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79721" y="1468437"/>
            <a:ext cx="3873500" cy="3921125"/>
          </a:xfrm>
          <a:prstGeom prst="ellipse">
            <a:avLst/>
          </a:prstGeom>
          <a:blipFill dpi="0" rotWithShape="1">
            <a:blip r:embed="rId3">
              <a:alphaModFix amt="1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Is there a "best place" to put my data?</a:t>
            </a:r>
          </a:p>
        </p:txBody>
      </p:sp>
      <p:sp>
        <p:nvSpPr>
          <p:cNvPr id="3" name="Content Placeholder 2"/>
          <p:cNvSpPr>
            <a:spLocks noGrp="1"/>
          </p:cNvSpPr>
          <p:nvPr>
            <p:ph idx="1"/>
          </p:nvPr>
        </p:nvSpPr>
        <p:spPr/>
        <p:txBody>
          <a:bodyPr/>
          <a:lstStyle/>
          <a:p>
            <a:r>
              <a:rPr lang="en-US" dirty="0"/>
              <a:t>E</a:t>
            </a:r>
            <a:r>
              <a:rPr lang="en-US" dirty="0" smtClean="0"/>
              <a:t>verywhere</a:t>
            </a:r>
            <a:r>
              <a:rPr lang="en-US" dirty="0"/>
              <a:t>. </a:t>
            </a:r>
            <a:endParaRPr lang="en-US" dirty="0" smtClean="0"/>
          </a:p>
          <a:p>
            <a:pPr lvl="1"/>
            <a:r>
              <a:rPr lang="en-US" dirty="0" smtClean="0"/>
              <a:t>Facilitate </a:t>
            </a:r>
            <a:r>
              <a:rPr lang="en-US" dirty="0"/>
              <a:t>data discovery, data use, data re-use, data </a:t>
            </a:r>
            <a:r>
              <a:rPr lang="en-US" dirty="0" smtClean="0"/>
              <a:t>enhancement.</a:t>
            </a:r>
          </a:p>
          <a:p>
            <a:pPr lvl="1"/>
            <a:r>
              <a:rPr lang="en-US" dirty="0" smtClean="0"/>
              <a:t>Expect </a:t>
            </a:r>
            <a:r>
              <a:rPr lang="en-US" dirty="0"/>
              <a:t>enhanced </a:t>
            </a:r>
            <a:r>
              <a:rPr lang="en-US" dirty="0" smtClean="0"/>
              <a:t>data.</a:t>
            </a:r>
          </a:p>
          <a:p>
            <a:pPr lvl="1"/>
            <a:r>
              <a:rPr lang="en-US" dirty="0" smtClean="0"/>
              <a:t>Expect feedback about data issues.</a:t>
            </a:r>
          </a:p>
          <a:p>
            <a:pPr lvl="2"/>
            <a:r>
              <a:rPr lang="en-US" dirty="0" smtClean="0"/>
              <a:t>(errors</a:t>
            </a:r>
            <a:r>
              <a:rPr lang="en-US" dirty="0"/>
              <a:t>, typos, formatting, georeference issues, taxonomy issues,...)</a:t>
            </a:r>
          </a:p>
          <a:p>
            <a:pPr lvl="1"/>
            <a:r>
              <a:rPr lang="en-US" dirty="0"/>
              <a:t>Ask where your data is </a:t>
            </a:r>
            <a:r>
              <a:rPr lang="en-US" dirty="0" smtClean="0"/>
              <a:t>going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905295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What about funding?</a:t>
            </a:r>
            <a:endParaRPr lang="en-US" dirty="0"/>
          </a:p>
        </p:txBody>
      </p:sp>
      <p:sp>
        <p:nvSpPr>
          <p:cNvPr id="4" name="Content Placeholder 2"/>
          <p:cNvSpPr>
            <a:spLocks noGrp="1"/>
          </p:cNvSpPr>
          <p:nvPr>
            <p:ph idx="1"/>
          </p:nvPr>
        </p:nvSpPr>
        <p:spPr/>
        <p:txBody>
          <a:bodyPr/>
          <a:lstStyle/>
          <a:p>
            <a:r>
              <a:rPr lang="en-US" dirty="0" smtClean="0"/>
              <a:t>libraries (IMLS, …)</a:t>
            </a:r>
          </a:p>
          <a:p>
            <a:r>
              <a:rPr lang="en-US" dirty="0" smtClean="0"/>
              <a:t>foundations</a:t>
            </a:r>
          </a:p>
          <a:p>
            <a:pPr lvl="1"/>
            <a:r>
              <a:rPr lang="en-US" dirty="0" smtClean="0"/>
              <a:t>seek to establish a relationship with foundations whose missions, while perhaps different from yours, may overlap to benefit both of you</a:t>
            </a:r>
          </a:p>
          <a:p>
            <a:r>
              <a:rPr lang="en-US" dirty="0" smtClean="0"/>
              <a:t>collaborations</a:t>
            </a:r>
          </a:p>
          <a:p>
            <a:r>
              <a:rPr lang="en-US" dirty="0" smtClean="0"/>
              <a:t>your university</a:t>
            </a:r>
          </a:p>
          <a:p>
            <a:r>
              <a:rPr lang="en-US" dirty="0" smtClean="0"/>
              <a:t>include students (undergraduates)</a:t>
            </a:r>
          </a:p>
          <a:p>
            <a:pPr lvl="1"/>
            <a:r>
              <a:rPr lang="en-US" dirty="0" smtClean="0"/>
              <a:t>can bring funding opportunities</a:t>
            </a:r>
          </a:p>
        </p:txBody>
      </p:sp>
      <p:sp>
        <p:nvSpPr>
          <p:cNvPr id="2" name="Slide Number Placeholder 1"/>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3075" name="Picture 3" descr="C:\Users\dpaul\AppData\Local\Microsoft\Windows\Temporary Internet Files\Content.IE5\KZQW2BHG\MP9004309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387828" y="78362"/>
            <a:ext cx="1248172" cy="169963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98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about large collections? Do they have this all figured out?</a:t>
            </a:r>
            <a:br>
              <a:rPr lang="en-US" dirty="0"/>
            </a:br>
            <a:endParaRPr lang="en-US" dirty="0"/>
          </a:p>
        </p:txBody>
      </p:sp>
      <p:sp>
        <p:nvSpPr>
          <p:cNvPr id="3" name="Content Placeholder 2"/>
          <p:cNvSpPr>
            <a:spLocks noGrp="1"/>
          </p:cNvSpPr>
          <p:nvPr>
            <p:ph idx="1"/>
          </p:nvPr>
        </p:nvSpPr>
        <p:spPr/>
        <p:txBody>
          <a:bodyPr/>
          <a:lstStyle/>
          <a:p>
            <a:r>
              <a:rPr lang="en-US" dirty="0" smtClean="0"/>
              <a:t>Some do, some don’t, …</a:t>
            </a:r>
          </a:p>
          <a:p>
            <a:r>
              <a:rPr lang="en-US" dirty="0" smtClean="0"/>
              <a:t>Those that do (small and large) – can help</a:t>
            </a:r>
          </a:p>
          <a:p>
            <a:pPr lvl="1"/>
            <a:r>
              <a:rPr lang="en-US" dirty="0" smtClean="0"/>
              <a:t>Expertise sharing</a:t>
            </a:r>
          </a:p>
          <a:p>
            <a:pPr lvl="1"/>
            <a:r>
              <a:rPr lang="en-US" dirty="0" smtClean="0"/>
              <a:t>Pain points (oops!)</a:t>
            </a:r>
          </a:p>
          <a:p>
            <a:pPr lvl="1"/>
            <a:r>
              <a:rPr lang="en-US" dirty="0" smtClean="0"/>
              <a:t>Documentation</a:t>
            </a:r>
            <a:endParaRPr lang="en-US" dirty="0"/>
          </a:p>
          <a:p>
            <a:pPr lvl="1"/>
            <a:r>
              <a:rPr lang="en-US" dirty="0" smtClean="0"/>
              <a:t>Software?...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2530568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Questions</a:t>
            </a:r>
            <a:endParaRPr lang="en-US" dirty="0"/>
          </a:p>
        </p:txBody>
      </p:sp>
      <p:sp>
        <p:nvSpPr>
          <p:cNvPr id="3" name="Content Placeholder 2"/>
          <p:cNvSpPr>
            <a:spLocks noGrp="1"/>
          </p:cNvSpPr>
          <p:nvPr>
            <p:ph idx="1"/>
          </p:nvPr>
        </p:nvSpPr>
        <p:spPr/>
        <p:txBody>
          <a:bodyPr/>
          <a:lstStyle/>
          <a:p>
            <a:r>
              <a:rPr lang="en-US" dirty="0" smtClean="0"/>
              <a:t>1. What </a:t>
            </a:r>
            <a:r>
              <a:rPr lang="en-US" dirty="0"/>
              <a:t>is mobilization</a:t>
            </a:r>
            <a:r>
              <a:rPr lang="en-US" dirty="0" smtClean="0"/>
              <a:t>?</a:t>
            </a:r>
          </a:p>
          <a:p>
            <a:r>
              <a:rPr lang="en-US" dirty="0" smtClean="0"/>
              <a:t>2. What </a:t>
            </a:r>
            <a:r>
              <a:rPr lang="en-US" dirty="0"/>
              <a:t>do I need to do to get my data ready for mobilization</a:t>
            </a:r>
            <a:r>
              <a:rPr lang="en-US" dirty="0" smtClean="0"/>
              <a:t>?</a:t>
            </a:r>
          </a:p>
          <a:p>
            <a:r>
              <a:rPr lang="en-US" dirty="0" smtClean="0"/>
              <a:t>3. How </a:t>
            </a:r>
            <a:r>
              <a:rPr lang="en-US" dirty="0"/>
              <a:t>do I mobilize my data once it’s </a:t>
            </a:r>
            <a:r>
              <a:rPr lang="en-US" dirty="0" smtClean="0"/>
              <a:t>ready?</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934936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questions?</a:t>
            </a:r>
            <a:endParaRPr lang="en-US" dirty="0"/>
          </a:p>
        </p:txBody>
      </p:sp>
      <p:sp>
        <p:nvSpPr>
          <p:cNvPr id="3" name="Content Placeholder 2"/>
          <p:cNvSpPr>
            <a:spLocks noGrp="1"/>
          </p:cNvSpPr>
          <p:nvPr>
            <p:ph idx="1"/>
          </p:nvPr>
        </p:nvSpPr>
        <p:spPr/>
        <p:txBody>
          <a:bodyPr/>
          <a:lstStyle/>
          <a:p>
            <a:r>
              <a:rPr lang="en-US" dirty="0" smtClean="0"/>
              <a:t>Let’s continue the conversation!</a:t>
            </a:r>
          </a:p>
          <a:p>
            <a:r>
              <a:rPr lang="en-US" dirty="0" smtClean="0"/>
              <a:t>See you </a:t>
            </a:r>
            <a:r>
              <a:rPr lang="en-US" dirty="0" smtClean="0">
                <a:solidFill>
                  <a:schemeClr val="accent2"/>
                </a:solidFill>
                <a:effectLst>
                  <a:outerShdw blurRad="38100" dist="38100" dir="2700000" algn="tl">
                    <a:srgbClr val="000000">
                      <a:alpha val="43137"/>
                    </a:srgbClr>
                  </a:outerShdw>
                </a:effectLst>
              </a:rPr>
              <a:t>Friday</a:t>
            </a:r>
            <a:r>
              <a:rPr lang="en-US" dirty="0" smtClean="0"/>
              <a:t>…</a:t>
            </a:r>
          </a:p>
          <a:p>
            <a:pPr lvl="1"/>
            <a:r>
              <a:rPr lang="en-US" dirty="0"/>
              <a:t>SPNHC 2014 Special Interest Group Session: </a:t>
            </a:r>
            <a:r>
              <a:rPr lang="en-US" dirty="0">
                <a:solidFill>
                  <a:schemeClr val="accent2"/>
                </a:solidFill>
                <a:effectLst>
                  <a:outerShdw blurRad="38100" dist="38100" dir="2700000" algn="tl">
                    <a:srgbClr val="000000">
                      <a:alpha val="43137"/>
                    </a:srgbClr>
                  </a:outerShdw>
                </a:effectLst>
              </a:rPr>
              <a:t>Collections Digitization and Opportunities for International </a:t>
            </a:r>
            <a:r>
              <a:rPr lang="en-US" dirty="0" smtClean="0">
                <a:solidFill>
                  <a:schemeClr val="accent2"/>
                </a:solidFill>
                <a:effectLst>
                  <a:outerShdw blurRad="38100" dist="38100" dir="2700000" algn="tl">
                    <a:srgbClr val="000000">
                      <a:alpha val="43137"/>
                    </a:srgbClr>
                  </a:outerShdw>
                </a:effectLst>
              </a:rPr>
              <a:t>Collaboration, </a:t>
            </a:r>
            <a:r>
              <a:rPr lang="en-US" dirty="0" smtClean="0">
                <a:effectLst>
                  <a:outerShdw blurRad="38100" dist="38100" dir="2700000" algn="tl">
                    <a:srgbClr val="000000">
                      <a:alpha val="43137"/>
                    </a:srgbClr>
                  </a:outerShdw>
                </a:effectLst>
              </a:rPr>
              <a:t>11 AM</a:t>
            </a:r>
          </a:p>
          <a:p>
            <a:endParaRPr lang="en-US" dirty="0">
              <a:effectLst>
                <a:outerShdw blurRad="38100" dist="38100" dir="2700000" algn="tl">
                  <a:srgbClr val="000000">
                    <a:alpha val="43137"/>
                  </a:srgbClr>
                </a:outerShdw>
              </a:effectLst>
            </a:endParaRPr>
          </a:p>
          <a:p>
            <a:r>
              <a:rPr lang="en-US" dirty="0" err="1" smtClean="0">
                <a:effectLst>
                  <a:outerShdw blurRad="38100" dist="38100" dir="2700000" algn="tl">
                    <a:srgbClr val="000000">
                      <a:alpha val="43137"/>
                    </a:srgbClr>
                  </a:outerShdw>
                </a:effectLst>
              </a:rPr>
              <a:t>Diolch</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yn</a:t>
            </a: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fawr</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10" name="Picture 2" descr="http://vpcomm.umich.edu/assets/brand/home/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883" y="5857425"/>
            <a:ext cx="649504" cy="685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nsf.gov/images/logos/ns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547" y="5848811"/>
            <a:ext cx="755124" cy="7596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lorida State University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8384" y="5848811"/>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lorida Museum logo">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3956" y="5848811"/>
            <a:ext cx="652749"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dpaul\Desktop\u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176" y="5801975"/>
            <a:ext cx="865536" cy="8655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FAB73BC-B049-4115-A692-8D63A059BFB8}" type="slidenum">
              <a:rPr lang="en-US" smtClean="0"/>
              <a:t>30</a:t>
            </a:fld>
            <a:endParaRPr lang="en-US" dirty="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8347" y="5897699"/>
            <a:ext cx="1952415" cy="605251"/>
          </a:xfrm>
          <a:prstGeom prst="rect">
            <a:avLst/>
          </a:prstGeom>
        </p:spPr>
      </p:pic>
    </p:spTree>
    <p:extLst>
      <p:ext uri="{BB962C8B-B14F-4D97-AF65-F5344CB8AC3E}">
        <p14:creationId xmlns:p14="http://schemas.microsoft.com/office/powerpoint/2010/main" val="1753381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What is mobilization?</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481622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16000"/>
          </a:schemeClr>
        </a:solidFill>
        <a:effectLst/>
      </p:bgPr>
    </p:bg>
    <p:spTree>
      <p:nvGrpSpPr>
        <p:cNvPr id="1" name=""/>
        <p:cNvGrpSpPr/>
        <p:nvPr/>
      </p:nvGrpSpPr>
      <p:grpSpPr>
        <a:xfrm>
          <a:off x="0" y="0"/>
          <a:ext cx="0" cy="0"/>
          <a:chOff x="0" y="0"/>
          <a:chExt cx="0" cy="0"/>
        </a:xfrm>
      </p:grpSpPr>
      <p:sp>
        <p:nvSpPr>
          <p:cNvPr id="1048" name="TextBox 1047"/>
          <p:cNvSpPr txBox="1"/>
          <p:nvPr/>
        </p:nvSpPr>
        <p:spPr>
          <a:xfrm>
            <a:off x="190500" y="4512240"/>
            <a:ext cx="3524182" cy="2031325"/>
          </a:xfrm>
          <a:prstGeom prst="rect">
            <a:avLst/>
          </a:prstGeom>
          <a:noFill/>
        </p:spPr>
        <p:txBody>
          <a:bodyPr wrap="square" rtlCol="0">
            <a:spAutoFit/>
          </a:bodyPr>
          <a:lstStyle/>
          <a:p>
            <a:r>
              <a:rPr lang="en-US" dirty="0" smtClean="0">
                <a:solidFill>
                  <a:schemeClr val="bg2">
                    <a:lumMod val="25000"/>
                  </a:schemeClr>
                </a:solidFill>
                <a:effectLst>
                  <a:outerShdw blurRad="38100" dist="38100" dir="2700000" algn="tl">
                    <a:srgbClr val="000000">
                      <a:alpha val="43137"/>
                    </a:srgbClr>
                  </a:outerShdw>
                </a:effectLst>
              </a:rPr>
              <a:t>species ranges</a:t>
            </a:r>
          </a:p>
          <a:p>
            <a:r>
              <a:rPr lang="en-US" dirty="0" smtClean="0">
                <a:solidFill>
                  <a:schemeClr val="bg2">
                    <a:lumMod val="25000"/>
                  </a:schemeClr>
                </a:solidFill>
                <a:effectLst>
                  <a:outerShdw blurRad="38100" dist="38100" dir="2700000" algn="tl">
                    <a:srgbClr val="000000">
                      <a:alpha val="43137"/>
                    </a:srgbClr>
                  </a:outerShdw>
                </a:effectLst>
              </a:rPr>
              <a:t>outlier discovery</a:t>
            </a:r>
          </a:p>
          <a:p>
            <a:r>
              <a:rPr lang="en-US" dirty="0" smtClean="0">
                <a:solidFill>
                  <a:schemeClr val="bg2">
                    <a:lumMod val="25000"/>
                  </a:schemeClr>
                </a:solidFill>
                <a:effectLst>
                  <a:outerShdw blurRad="38100" dist="38100" dir="2700000" algn="tl">
                    <a:srgbClr val="000000">
                      <a:alpha val="43137"/>
                    </a:srgbClr>
                  </a:outerShdw>
                </a:effectLst>
              </a:rPr>
              <a:t>new species</a:t>
            </a:r>
          </a:p>
          <a:p>
            <a:r>
              <a:rPr lang="en-US" dirty="0" smtClean="0">
                <a:solidFill>
                  <a:schemeClr val="bg2">
                    <a:lumMod val="25000"/>
                  </a:schemeClr>
                </a:solidFill>
                <a:effectLst>
                  <a:outerShdw blurRad="38100" dist="38100" dir="2700000" algn="tl">
                    <a:srgbClr val="000000">
                      <a:alpha val="43137"/>
                    </a:srgbClr>
                  </a:outerShdw>
                </a:effectLst>
              </a:rPr>
              <a:t>gaps in collecting</a:t>
            </a:r>
          </a:p>
          <a:p>
            <a:r>
              <a:rPr lang="en-US" dirty="0" smtClean="0">
                <a:solidFill>
                  <a:schemeClr val="bg2">
                    <a:lumMod val="25000"/>
                  </a:schemeClr>
                </a:solidFill>
                <a:effectLst>
                  <a:outerShdw blurRad="38100" dist="38100" dir="2700000" algn="tl">
                    <a:srgbClr val="000000">
                      <a:alpha val="43137"/>
                    </a:srgbClr>
                  </a:outerShdw>
                </a:effectLst>
              </a:rPr>
              <a:t>relationships</a:t>
            </a:r>
          </a:p>
          <a:p>
            <a:r>
              <a:rPr lang="en-US" dirty="0" smtClean="0">
                <a:solidFill>
                  <a:schemeClr val="bg2">
                    <a:lumMod val="25000"/>
                  </a:schemeClr>
                </a:solidFill>
                <a:effectLst>
                  <a:outerShdw blurRad="38100" dist="38100" dir="2700000" algn="tl">
                    <a:srgbClr val="000000">
                      <a:alpha val="43137"/>
                    </a:srgbClr>
                  </a:outerShdw>
                </a:effectLst>
              </a:rPr>
              <a:t>predictive niche models</a:t>
            </a:r>
          </a:p>
          <a:p>
            <a:r>
              <a:rPr lang="en-US" dirty="0" smtClean="0">
                <a:solidFill>
                  <a:schemeClr val="bg2">
                    <a:lumMod val="25000"/>
                  </a:schemeClr>
                </a:solidFill>
                <a:effectLst>
                  <a:outerShdw blurRad="38100" dist="38100" dir="2700000" algn="tl">
                    <a:srgbClr val="000000">
                      <a:alpha val="43137"/>
                    </a:srgbClr>
                  </a:outerShdw>
                </a:effectLst>
              </a:rPr>
              <a:t>collector maps…</a:t>
            </a:r>
          </a:p>
        </p:txBody>
      </p:sp>
      <p:sp>
        <p:nvSpPr>
          <p:cNvPr id="65" name="Left Arrow 64"/>
          <p:cNvSpPr/>
          <p:nvPr/>
        </p:nvSpPr>
        <p:spPr>
          <a:xfrm rot="20053043">
            <a:off x="2067198" y="4537474"/>
            <a:ext cx="1689100" cy="614581"/>
          </a:xfrm>
          <a:prstGeom prst="leftArrow">
            <a:avLst/>
          </a:prstGeom>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mtClean="0">
                <a:solidFill>
                  <a:schemeClr val="bg2">
                    <a:lumMod val="25000"/>
                  </a:schemeClr>
                </a:solidFill>
                <a:effectLst>
                  <a:outerShdw blurRad="38100" dist="38100" dir="2700000" algn="tl">
                    <a:srgbClr val="000000">
                      <a:alpha val="43137"/>
                    </a:srgbClr>
                  </a:outerShdw>
                </a:effectLst>
              </a:rPr>
              <a:t>possibilities</a:t>
            </a:r>
            <a:endParaRPr lang="en-US">
              <a:solidFill>
                <a:schemeClr val="bg2">
                  <a:lumMod val="25000"/>
                </a:schemeClr>
              </a:solidFill>
              <a:effectLst>
                <a:outerShdw blurRad="38100" dist="38100" dir="2700000" algn="tl">
                  <a:srgbClr val="000000">
                    <a:alpha val="43137"/>
                  </a:srgbClr>
                </a:outerShdw>
              </a:effectLst>
            </a:endParaRPr>
          </a:p>
        </p:txBody>
      </p:sp>
      <p:sp>
        <p:nvSpPr>
          <p:cNvPr id="62" name="Left Arrow 61"/>
          <p:cNvSpPr/>
          <p:nvPr/>
        </p:nvSpPr>
        <p:spPr>
          <a:xfrm rot="16200000" flipV="1">
            <a:off x="7155759" y="4889122"/>
            <a:ext cx="865274" cy="334099"/>
          </a:xfrm>
          <a:prstGeom prst="leftArrow">
            <a:avLst/>
          </a:prstGeom>
          <a:noFill/>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rtlCol="0" anchor="ctr"/>
          <a:lstStyle/>
          <a:p>
            <a:pPr algn="ctr"/>
            <a:endParaRPr lang="en-US">
              <a:solidFill>
                <a:schemeClr val="bg2">
                  <a:lumMod val="25000"/>
                </a:schemeClr>
              </a:solidFill>
              <a:effectLst>
                <a:outerShdw blurRad="38100" dist="38100" dir="2700000" algn="tl">
                  <a:srgbClr val="000000">
                    <a:alpha val="43137"/>
                  </a:srgbClr>
                </a:outerShdw>
              </a:effectLst>
            </a:endParaRPr>
          </a:p>
        </p:txBody>
      </p:sp>
      <p:pic>
        <p:nvPicPr>
          <p:cNvPr id="1026" name="Picture 2" descr="C:\Users\dpaul\AppData\Local\Microsoft\Windows\Temporary Internet Files\Content.IE5\61361NG0\MC900383636[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111582">
            <a:off x="6892011" y="5599882"/>
            <a:ext cx="1654353" cy="1201358"/>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4" name="Oval 3"/>
          <p:cNvSpPr/>
          <p:nvPr/>
        </p:nvSpPr>
        <p:spPr>
          <a:xfrm>
            <a:off x="152400" y="241300"/>
            <a:ext cx="3086100" cy="2438400"/>
          </a:xfrm>
          <a:prstGeom prst="ellipse">
            <a:avLst/>
          </a:prstGeom>
          <a:solidFill>
            <a:schemeClr val="accent1">
              <a:alpha val="15000"/>
            </a:schemeClr>
          </a:solidFill>
          <a:ln>
            <a:solidFill>
              <a:schemeClr val="accent1">
                <a:alpha val="56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 name="Flowchart: Magnetic Disk 5"/>
          <p:cNvSpPr/>
          <p:nvPr/>
        </p:nvSpPr>
        <p:spPr>
          <a:xfrm>
            <a:off x="828606" y="1295397"/>
            <a:ext cx="698500" cy="901700"/>
          </a:xfrm>
          <a:prstGeom prst="flowChartMagneticDisk">
            <a:avLst/>
          </a:prstGeom>
          <a:solidFill>
            <a:srgbClr val="3366CC">
              <a:alpha val="50000"/>
            </a:srgbClr>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Left Arrow 7"/>
          <p:cNvSpPr/>
          <p:nvPr/>
        </p:nvSpPr>
        <p:spPr>
          <a:xfrm rot="20053043">
            <a:off x="1512516" y="693312"/>
            <a:ext cx="1689100" cy="614581"/>
          </a:xfrm>
          <a:prstGeom prst="leftArrow">
            <a:avLst/>
          </a:prstGeom>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US" smtClean="0">
                <a:solidFill>
                  <a:schemeClr val="bg2">
                    <a:lumMod val="25000"/>
                  </a:schemeClr>
                </a:solidFill>
                <a:effectLst>
                  <a:outerShdw blurRad="38100" dist="38100" dir="2700000" algn="tl">
                    <a:srgbClr val="000000">
                      <a:alpha val="43137"/>
                    </a:srgbClr>
                  </a:outerShdw>
                </a:effectLst>
              </a:rPr>
              <a:t>Manage data</a:t>
            </a:r>
            <a:endParaRPr lang="en-US">
              <a:solidFill>
                <a:schemeClr val="bg2">
                  <a:lumMod val="25000"/>
                </a:schemeClr>
              </a:solidFill>
              <a:effectLst>
                <a:outerShdw blurRad="38100" dist="38100" dir="2700000" algn="tl">
                  <a:srgbClr val="000000">
                    <a:alpha val="43137"/>
                  </a:srgbClr>
                </a:outerShdw>
              </a:effectLst>
            </a:endParaRPr>
          </a:p>
        </p:txBody>
      </p:sp>
      <p:sp>
        <p:nvSpPr>
          <p:cNvPr id="1046" name="Arc 1045"/>
          <p:cNvSpPr/>
          <p:nvPr/>
        </p:nvSpPr>
        <p:spPr>
          <a:xfrm rot="18998615">
            <a:off x="2323544" y="1718604"/>
            <a:ext cx="994175" cy="1163315"/>
          </a:xfrm>
          <a:prstGeom prst="arc">
            <a:avLst>
              <a:gd name="adj1" fmla="val 11600173"/>
              <a:gd name="adj2" fmla="val 21085261"/>
            </a:avLst>
          </a:prstGeom>
          <a:solidFill>
            <a:srgbClr val="3366CC">
              <a:alpha val="21000"/>
            </a:srgbClr>
          </a:solidFill>
          <a:ln w="22225">
            <a:solidFill>
              <a:srgbClr val="3366CC"/>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25000"/>
                </a:schemeClr>
              </a:solidFill>
            </a:endParaRPr>
          </a:p>
        </p:txBody>
      </p:sp>
      <p:sp>
        <p:nvSpPr>
          <p:cNvPr id="60" name="Rounded Rectangle 59"/>
          <p:cNvSpPr/>
          <p:nvPr/>
        </p:nvSpPr>
        <p:spPr>
          <a:xfrm>
            <a:off x="190501" y="190500"/>
            <a:ext cx="1362006" cy="911701"/>
          </a:xfrm>
          <a:prstGeom prst="roundRect">
            <a:avLst/>
          </a:prstGeom>
          <a:solidFill>
            <a:schemeClr val="bg1"/>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25000"/>
                  </a:schemeClr>
                </a:solidFill>
                <a:effectLst>
                  <a:outerShdw blurRad="38100" dist="38100" dir="2700000" algn="tl">
                    <a:srgbClr val="000000">
                      <a:alpha val="43137"/>
                    </a:srgbClr>
                  </a:outerShdw>
                </a:effectLst>
              </a:rPr>
              <a:t>Data Provider Catalog</a:t>
            </a:r>
            <a:endParaRPr lang="en-US">
              <a:solidFill>
                <a:schemeClr val="bg2">
                  <a:lumMod val="25000"/>
                </a:schemeClr>
              </a:solidFill>
              <a:effectLst>
                <a:outerShdw blurRad="38100" dist="38100" dir="2700000" algn="tl">
                  <a:srgbClr val="000000">
                    <a:alpha val="43137"/>
                  </a:srgbClr>
                </a:outerShdw>
              </a:effectLst>
            </a:endParaRPr>
          </a:p>
        </p:txBody>
      </p:sp>
      <p:sp>
        <p:nvSpPr>
          <p:cNvPr id="61" name="Rounded Rectangle 60"/>
          <p:cNvSpPr/>
          <p:nvPr/>
        </p:nvSpPr>
        <p:spPr>
          <a:xfrm>
            <a:off x="7796123" y="4992734"/>
            <a:ext cx="772502" cy="327027"/>
          </a:xfrm>
          <a:prstGeom prst="roundRect">
            <a:avLst/>
          </a:prstGeom>
          <a:solidFill>
            <a:schemeClr val="bg1"/>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25000"/>
                  </a:schemeClr>
                </a:solidFill>
                <a:effectLst>
                  <a:outerShdw blurRad="38100" dist="38100" dir="2700000" algn="tl">
                    <a:srgbClr val="000000">
                      <a:alpha val="43137"/>
                    </a:srgbClr>
                  </a:outerShdw>
                </a:effectLst>
              </a:rPr>
              <a:t>User</a:t>
            </a:r>
            <a:endParaRPr lang="en-US">
              <a:solidFill>
                <a:schemeClr val="bg2">
                  <a:lumMod val="25000"/>
                </a:schemeClr>
              </a:solidFill>
              <a:effectLst>
                <a:outerShdw blurRad="38100" dist="38100" dir="2700000" algn="tl">
                  <a:srgbClr val="000000">
                    <a:alpha val="43137"/>
                  </a:srgbClr>
                </a:outerShdw>
              </a:effectLst>
            </a:endParaRPr>
          </a:p>
        </p:txBody>
      </p:sp>
      <p:sp>
        <p:nvSpPr>
          <p:cNvPr id="5" name="Cloud 4"/>
          <p:cNvSpPr/>
          <p:nvPr/>
        </p:nvSpPr>
        <p:spPr>
          <a:xfrm rot="20610646">
            <a:off x="3408679" y="1323946"/>
            <a:ext cx="4890121" cy="4210107"/>
          </a:xfrm>
          <a:prstGeom prst="cloud">
            <a:avLst/>
          </a:prstGeom>
          <a:solidFill>
            <a:srgbClr val="0033CC">
              <a:alpha val="15000"/>
            </a:srgbClr>
          </a:solidFill>
          <a:ln>
            <a:solidFill>
              <a:srgbClr val="3366CC">
                <a:alpha val="61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Rounded Rectangle 57"/>
          <p:cNvSpPr/>
          <p:nvPr/>
        </p:nvSpPr>
        <p:spPr>
          <a:xfrm>
            <a:off x="4483603" y="3993170"/>
            <a:ext cx="1339918" cy="519070"/>
          </a:xfrm>
          <a:prstGeom prst="roundRect">
            <a:avLst/>
          </a:prstGeom>
          <a:solidFill>
            <a:schemeClr val="bg1"/>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25000"/>
                  </a:schemeClr>
                </a:solidFill>
                <a:effectLst>
                  <a:outerShdw blurRad="38100" dist="38100" dir="2700000" algn="tl">
                    <a:srgbClr val="000000">
                      <a:alpha val="43137"/>
                    </a:srgbClr>
                  </a:outerShdw>
                </a:effectLst>
              </a:rPr>
              <a:t>Taxonomy</a:t>
            </a:r>
            <a:endParaRPr lang="en-US">
              <a:solidFill>
                <a:schemeClr val="bg2">
                  <a:lumMod val="25000"/>
                </a:schemeClr>
              </a:solidFill>
              <a:effectLst>
                <a:outerShdw blurRad="38100" dist="38100" dir="2700000" algn="tl">
                  <a:srgbClr val="000000">
                    <a:alpha val="43137"/>
                  </a:srgbClr>
                </a:outerShdw>
              </a:effectLst>
            </a:endParaRPr>
          </a:p>
        </p:txBody>
      </p:sp>
      <p:sp>
        <p:nvSpPr>
          <p:cNvPr id="1047" name="Rounded Rectangle 1046"/>
          <p:cNvSpPr/>
          <p:nvPr/>
        </p:nvSpPr>
        <p:spPr>
          <a:xfrm>
            <a:off x="5977932" y="2070100"/>
            <a:ext cx="1065123" cy="607970"/>
          </a:xfrm>
          <a:prstGeom prst="roundRect">
            <a:avLst/>
          </a:prstGeom>
          <a:solidFill>
            <a:schemeClr val="bg1"/>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25000"/>
                  </a:schemeClr>
                </a:solidFill>
                <a:effectLst>
                  <a:outerShdw blurRad="38100" dist="38100" dir="2700000" algn="tl">
                    <a:srgbClr val="000000">
                      <a:alpha val="43137"/>
                    </a:srgbClr>
                  </a:outerShdw>
                </a:effectLst>
              </a:rPr>
              <a:t>GBIF</a:t>
            </a:r>
            <a:endParaRPr lang="en-US">
              <a:solidFill>
                <a:schemeClr val="bg2">
                  <a:lumMod val="25000"/>
                </a:schemeClr>
              </a:solidFill>
              <a:effectLst>
                <a:outerShdw blurRad="38100" dist="38100" dir="2700000" algn="tl">
                  <a:srgbClr val="000000">
                    <a:alpha val="43137"/>
                  </a:srgbClr>
                </a:outerShdw>
              </a:effectLst>
            </a:endParaRPr>
          </a:p>
        </p:txBody>
      </p:sp>
      <p:sp>
        <p:nvSpPr>
          <p:cNvPr id="56" name="Rounded Rectangle 55"/>
          <p:cNvSpPr/>
          <p:nvPr/>
        </p:nvSpPr>
        <p:spPr>
          <a:xfrm>
            <a:off x="6288113" y="3460714"/>
            <a:ext cx="1065123" cy="607970"/>
          </a:xfrm>
          <a:prstGeom prst="roundRect">
            <a:avLst/>
          </a:prstGeom>
          <a:solidFill>
            <a:schemeClr val="bg1"/>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25000"/>
                  </a:schemeClr>
                </a:solidFill>
                <a:effectLst>
                  <a:outerShdw blurRad="38100" dist="38100" dir="2700000" algn="tl">
                    <a:srgbClr val="000000">
                      <a:alpha val="43137"/>
                    </a:srgbClr>
                  </a:outerShdw>
                </a:effectLst>
              </a:rPr>
              <a:t>BISON</a:t>
            </a:r>
            <a:endParaRPr lang="en-US">
              <a:solidFill>
                <a:schemeClr val="bg2">
                  <a:lumMod val="25000"/>
                </a:schemeClr>
              </a:solidFill>
              <a:effectLst>
                <a:outerShdw blurRad="38100" dist="38100" dir="2700000" algn="tl">
                  <a:srgbClr val="000000">
                    <a:alpha val="43137"/>
                  </a:srgbClr>
                </a:outerShdw>
              </a:effectLst>
            </a:endParaRPr>
          </a:p>
        </p:txBody>
      </p:sp>
      <p:sp>
        <p:nvSpPr>
          <p:cNvPr id="57" name="Rounded Rectangle 56"/>
          <p:cNvSpPr/>
          <p:nvPr/>
        </p:nvSpPr>
        <p:spPr>
          <a:xfrm>
            <a:off x="4479958" y="2687146"/>
            <a:ext cx="1065123" cy="607970"/>
          </a:xfrm>
          <a:prstGeom prst="roundRect">
            <a:avLst/>
          </a:prstGeom>
          <a:solidFill>
            <a:schemeClr val="bg1"/>
          </a:solidFill>
          <a:ln>
            <a:solidFill>
              <a:srgbClr val="3366CC">
                <a:alpha val="68000"/>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lumMod val="25000"/>
                  </a:schemeClr>
                </a:solidFill>
                <a:effectLst>
                  <a:outerShdw blurRad="38100" dist="38100" dir="2700000" algn="tl">
                    <a:srgbClr val="000000">
                      <a:alpha val="43137"/>
                    </a:srgbClr>
                  </a:outerShdw>
                </a:effectLst>
              </a:rPr>
              <a:t>iDigBio</a:t>
            </a:r>
            <a:endParaRPr lang="en-US">
              <a:solidFill>
                <a:schemeClr val="bg2">
                  <a:lumMod val="25000"/>
                </a:schemeClr>
              </a:solidFill>
              <a:effectLst>
                <a:outerShdw blurRad="38100" dist="38100" dir="2700000" algn="tl">
                  <a:srgbClr val="000000">
                    <a:alpha val="43137"/>
                  </a:srgbClr>
                </a:outerShdw>
              </a:effectLst>
            </a:endParaRPr>
          </a:p>
        </p:txBody>
      </p:sp>
      <p:sp>
        <p:nvSpPr>
          <p:cNvPr id="63" name="Left Arrow 62"/>
          <p:cNvSpPr/>
          <p:nvPr/>
        </p:nvSpPr>
        <p:spPr>
          <a:xfrm rot="5400000" flipV="1">
            <a:off x="6672305" y="5427369"/>
            <a:ext cx="865274" cy="334099"/>
          </a:xfrm>
          <a:prstGeom prst="leftArrow">
            <a:avLst/>
          </a:prstGeom>
          <a:noFill/>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rtlCol="0" anchor="ctr"/>
          <a:lstStyle/>
          <a:p>
            <a:pPr algn="ctr"/>
            <a:endParaRPr lang="en-US">
              <a:solidFill>
                <a:schemeClr val="bg2">
                  <a:lumMod val="25000"/>
                </a:schemeClr>
              </a:solidFill>
              <a:effectLst>
                <a:outerShdw blurRad="38100" dist="38100" dir="2700000" algn="tl">
                  <a:srgbClr val="000000">
                    <a:alpha val="43137"/>
                  </a:srgbClr>
                </a:outerShdw>
              </a:effectLst>
            </a:endParaRPr>
          </a:p>
        </p:txBody>
      </p:sp>
      <p:sp>
        <p:nvSpPr>
          <p:cNvPr id="64" name="Flowchart: Magnetic Disk 63"/>
          <p:cNvSpPr/>
          <p:nvPr/>
        </p:nvSpPr>
        <p:spPr>
          <a:xfrm>
            <a:off x="7945815" y="5395917"/>
            <a:ext cx="265601" cy="271255"/>
          </a:xfrm>
          <a:prstGeom prst="flowChartMagneticDisk">
            <a:avLst/>
          </a:prstGeom>
          <a:solidFill>
            <a:srgbClr val="3366CC">
              <a:alpha val="69000"/>
            </a:srgbClr>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Left Arrow 66"/>
          <p:cNvSpPr/>
          <p:nvPr/>
        </p:nvSpPr>
        <p:spPr>
          <a:xfrm rot="2096619" flipV="1">
            <a:off x="2052172" y="2946789"/>
            <a:ext cx="1537059" cy="330357"/>
          </a:xfrm>
          <a:prstGeom prst="leftArrow">
            <a:avLst/>
          </a:prstGeom>
          <a:noFill/>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rtlCol="0" anchor="ctr"/>
          <a:lstStyle/>
          <a:p>
            <a:pPr algn="ctr"/>
            <a:endParaRPr lang="en-US">
              <a:solidFill>
                <a:schemeClr val="bg2">
                  <a:lumMod val="25000"/>
                </a:schemeClr>
              </a:solidFill>
              <a:effectLst>
                <a:outerShdw blurRad="38100" dist="38100" dir="2700000" algn="tl">
                  <a:srgbClr val="000000">
                    <a:alpha val="43137"/>
                  </a:srgbClr>
                </a:outerShdw>
              </a:effectLst>
            </a:endParaRPr>
          </a:p>
        </p:txBody>
      </p:sp>
      <p:sp>
        <p:nvSpPr>
          <p:cNvPr id="11" name="Left Arrow 10"/>
          <p:cNvSpPr/>
          <p:nvPr/>
        </p:nvSpPr>
        <p:spPr>
          <a:xfrm rot="12729055" flipV="1">
            <a:off x="2660817" y="2201609"/>
            <a:ext cx="1005725" cy="470748"/>
          </a:xfrm>
          <a:prstGeom prst="leftArrow">
            <a:avLst/>
          </a:prstGeom>
          <a:ln>
            <a:solidFill>
              <a:srgbClr val="3366CC"/>
            </a:solidFill>
          </a:ln>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rtlCol="0" anchor="ctr"/>
          <a:lstStyle/>
          <a:p>
            <a:pPr algn="ctr"/>
            <a:r>
              <a:rPr lang="en-US" smtClean="0">
                <a:solidFill>
                  <a:schemeClr val="bg2">
                    <a:lumMod val="25000"/>
                  </a:schemeClr>
                </a:solidFill>
                <a:effectLst>
                  <a:outerShdw blurRad="38100" dist="38100" dir="2700000" algn="tl">
                    <a:srgbClr val="000000">
                      <a:alpha val="43137"/>
                    </a:srgbClr>
                  </a:outerShdw>
                </a:effectLst>
              </a:rPr>
              <a:t>Export</a:t>
            </a:r>
            <a:endParaRPr lang="en-US">
              <a:solidFill>
                <a:schemeClr val="bg2">
                  <a:lumMod val="25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5</a:t>
            </a:fld>
            <a:endParaRPr lang="en-US" dirty="0"/>
          </a:p>
        </p:txBody>
      </p:sp>
      <p:sp>
        <p:nvSpPr>
          <p:cNvPr id="7" name="TextBox 6"/>
          <p:cNvSpPr txBox="1"/>
          <p:nvPr/>
        </p:nvSpPr>
        <p:spPr>
          <a:xfrm>
            <a:off x="7945815" y="-38100"/>
            <a:ext cx="1327598" cy="215444"/>
          </a:xfrm>
          <a:prstGeom prst="rect">
            <a:avLst/>
          </a:prstGeom>
          <a:noFill/>
        </p:spPr>
        <p:txBody>
          <a:bodyPr wrap="square" rtlCol="0">
            <a:spAutoFit/>
          </a:bodyPr>
          <a:lstStyle/>
          <a:p>
            <a:r>
              <a:rPr lang="en-US" sz="800" dirty="0" smtClean="0">
                <a:solidFill>
                  <a:schemeClr val="bg1">
                    <a:lumMod val="50000"/>
                  </a:schemeClr>
                </a:solidFill>
              </a:rPr>
              <a:t>concept by G. </a:t>
            </a:r>
            <a:r>
              <a:rPr lang="en-US" sz="800" dirty="0" err="1" smtClean="0">
                <a:solidFill>
                  <a:schemeClr val="bg1">
                    <a:lumMod val="50000"/>
                  </a:schemeClr>
                </a:solidFill>
              </a:rPr>
              <a:t>Riccardi</a:t>
            </a:r>
            <a:endParaRPr lang="en-US" sz="800" dirty="0">
              <a:solidFill>
                <a:schemeClr val="bg1">
                  <a:lumMod val="50000"/>
                </a:schemeClr>
              </a:solidFill>
            </a:endParaRPr>
          </a:p>
        </p:txBody>
      </p:sp>
    </p:spTree>
    <p:extLst>
      <p:ext uri="{BB962C8B-B14F-4D97-AF65-F5344CB8AC3E}">
        <p14:creationId xmlns:p14="http://schemas.microsoft.com/office/powerpoint/2010/main" val="311968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What do I need to do to get my data ready for mobilization?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581194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7092115" cy="1320800"/>
          </a:xfrm>
        </p:spPr>
        <p:txBody>
          <a:bodyPr>
            <a:normAutofit/>
          </a:bodyPr>
          <a:lstStyle/>
          <a:p>
            <a:r>
              <a:rPr lang="en-US" sz="3200" dirty="0" smtClean="0"/>
              <a:t>Mobilization requires standard terms</a:t>
            </a:r>
            <a:endParaRPr lang="en-US" sz="3200" dirty="0"/>
          </a:p>
        </p:txBody>
      </p:sp>
      <p:sp>
        <p:nvSpPr>
          <p:cNvPr id="3" name="Content Placeholder 2"/>
          <p:cNvSpPr>
            <a:spLocks noGrp="1"/>
          </p:cNvSpPr>
          <p:nvPr>
            <p:ph idx="1"/>
          </p:nvPr>
        </p:nvSpPr>
        <p:spPr/>
        <p:txBody>
          <a:bodyPr/>
          <a:lstStyle/>
          <a:p>
            <a:endParaRPr lang="en-US" dirty="0"/>
          </a:p>
        </p:txBody>
      </p:sp>
      <p:pic>
        <p:nvPicPr>
          <p:cNvPr id="6" name="Picture 2" descr="http://www.britishmuseum.org/images/rosettawriting3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47800"/>
            <a:ext cx="6019800" cy="476567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488668"/>
            <a:ext cx="6908800" cy="369332"/>
          </a:xfrm>
          <a:prstGeom prst="rect">
            <a:avLst/>
          </a:prstGeom>
        </p:spPr>
        <p:txBody>
          <a:bodyPr wrap="square">
            <a:spAutoFit/>
          </a:bodyPr>
          <a:lstStyle/>
          <a:p>
            <a:pPr defTabSz="914400"/>
            <a:r>
              <a:rPr lang="en-US" sz="1800" dirty="0">
                <a:solidFill>
                  <a:schemeClr val="bg1">
                    <a:lumMod val="50000"/>
                  </a:schemeClr>
                </a:solidFill>
              </a:rPr>
              <a:t>http://www.britishmuseum.org/images/rosettawriting384.jpg</a:t>
            </a:r>
          </a:p>
        </p:txBody>
      </p:sp>
      <p:sp>
        <p:nvSpPr>
          <p:cNvPr id="7" name="Down Arrow 6"/>
          <p:cNvSpPr/>
          <p:nvPr/>
        </p:nvSpPr>
        <p:spPr>
          <a:xfrm rot="3758600">
            <a:off x="7073305" y="388812"/>
            <a:ext cx="914400" cy="2793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400" dirty="0" smtClean="0">
                <a:solidFill>
                  <a:prstClr val="white"/>
                </a:solidFill>
                <a:effectLst>
                  <a:outerShdw blurRad="38100" dist="38100" dir="2700000" algn="tl">
                    <a:srgbClr val="000000">
                      <a:alpha val="43137"/>
                    </a:srgbClr>
                  </a:outerShdw>
                </a:effectLst>
              </a:rPr>
              <a:t>My data?</a:t>
            </a:r>
            <a:endParaRPr lang="en-US" sz="2400" dirty="0">
              <a:solidFill>
                <a:prstClr val="white"/>
              </a:solidFill>
              <a:effectLst>
                <a:outerShdw blurRad="38100" dist="38100" dir="2700000" algn="tl">
                  <a:srgbClr val="000000">
                    <a:alpha val="43137"/>
                  </a:srgbClr>
                </a:outerShdw>
              </a:effectLst>
            </a:endParaRPr>
          </a:p>
        </p:txBody>
      </p:sp>
      <p:sp>
        <p:nvSpPr>
          <p:cNvPr id="11" name="Down Arrow 10"/>
          <p:cNvSpPr/>
          <p:nvPr/>
        </p:nvSpPr>
        <p:spPr>
          <a:xfrm rot="3758600">
            <a:off x="7142916" y="2139278"/>
            <a:ext cx="914400" cy="2742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400" dirty="0" smtClean="0">
                <a:solidFill>
                  <a:prstClr val="white"/>
                </a:solidFill>
                <a:effectLst>
                  <a:outerShdw blurRad="38100" dist="38100" dir="2700000" algn="tl">
                    <a:srgbClr val="000000">
                      <a:alpha val="43137"/>
                    </a:srgbClr>
                  </a:outerShdw>
                </a:effectLst>
              </a:rPr>
              <a:t>Your data?</a:t>
            </a:r>
            <a:endParaRPr lang="en-US" sz="2400" dirty="0">
              <a:solidFill>
                <a:prstClr val="white"/>
              </a:solidFill>
              <a:effectLst>
                <a:outerShdw blurRad="38100" dist="38100" dir="2700000" algn="tl">
                  <a:srgbClr val="000000">
                    <a:alpha val="43137"/>
                  </a:srgbClr>
                </a:outerShdw>
              </a:effectLst>
            </a:endParaRPr>
          </a:p>
        </p:txBody>
      </p:sp>
      <p:sp>
        <p:nvSpPr>
          <p:cNvPr id="13" name="Down Arrow 12"/>
          <p:cNvSpPr/>
          <p:nvPr/>
        </p:nvSpPr>
        <p:spPr>
          <a:xfrm rot="3758600">
            <a:off x="7142916" y="3764878"/>
            <a:ext cx="914400" cy="2742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000" dirty="0" smtClean="0">
                <a:solidFill>
                  <a:prstClr val="white"/>
                </a:solidFill>
                <a:effectLst>
                  <a:outerShdw blurRad="38100" dist="38100" dir="2700000" algn="tl">
                    <a:srgbClr val="000000">
                      <a:alpha val="43137"/>
                    </a:srgbClr>
                  </a:outerShdw>
                </a:effectLst>
              </a:rPr>
              <a:t>map to a standard!</a:t>
            </a:r>
            <a:endParaRPr lang="en-US" sz="20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382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is standardization exactly? What do I need to do?</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08001" y="2160590"/>
            <a:ext cx="7365999" cy="3880773"/>
          </a:xfrm>
        </p:spPr>
        <p:txBody>
          <a:bodyPr/>
          <a:lstStyle/>
          <a:p>
            <a:r>
              <a:rPr lang="en-US" dirty="0" smtClean="0"/>
              <a:t>Data needs </a:t>
            </a:r>
            <a:r>
              <a:rPr lang="en-US" dirty="0" smtClean="0">
                <a:solidFill>
                  <a:schemeClr val="accent1"/>
                </a:solidFill>
                <a:effectLst>
                  <a:outerShdw blurRad="38100" dist="38100" dir="2700000" algn="tl">
                    <a:srgbClr val="000000">
                      <a:alpha val="43137"/>
                    </a:srgbClr>
                  </a:outerShdw>
                </a:effectLst>
              </a:rPr>
              <a:t>standardization</a:t>
            </a:r>
          </a:p>
          <a:p>
            <a:pPr lvl="1"/>
            <a:r>
              <a:rPr lang="en-US" dirty="0" smtClean="0"/>
              <a:t>use Darwin Core (dwc)</a:t>
            </a:r>
          </a:p>
          <a:p>
            <a:pPr lvl="1"/>
            <a:r>
              <a:rPr lang="en-US" dirty="0" smtClean="0"/>
              <a:t>controlled values (e.g. holotype, lectotype,…)</a:t>
            </a:r>
          </a:p>
        </p:txBody>
      </p:sp>
      <p:sp>
        <p:nvSpPr>
          <p:cNvPr id="4" name="Slide Number Placeholder 3"/>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732908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a:t>
            </a:r>
            <a:r>
              <a:rPr lang="en-US" dirty="0" smtClean="0"/>
              <a:t>standardization exactly? </a:t>
            </a:r>
            <a:r>
              <a:rPr lang="en-US" dirty="0"/>
              <a:t>What do I need to do?</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08001" y="2160590"/>
            <a:ext cx="7505699" cy="3880773"/>
          </a:xfrm>
        </p:spPr>
        <p:txBody>
          <a:bodyPr/>
          <a:lstStyle/>
          <a:p>
            <a:r>
              <a:rPr lang="en-US" dirty="0" smtClean="0"/>
              <a:t>Data needs </a:t>
            </a:r>
            <a:r>
              <a:rPr lang="en-US" dirty="0" smtClean="0">
                <a:solidFill>
                  <a:schemeClr val="accent1"/>
                </a:solidFill>
                <a:effectLst>
                  <a:outerShdw blurRad="38100" dist="38100" dir="2700000" algn="tl">
                    <a:srgbClr val="000000">
                      <a:alpha val="43137"/>
                    </a:srgbClr>
                  </a:outerShdw>
                </a:effectLst>
              </a:rPr>
              <a:t>standardization</a:t>
            </a:r>
            <a:endParaRPr lang="en-US" dirty="0">
              <a:solidFill>
                <a:schemeClr val="accent1"/>
              </a:solidFill>
              <a:effectLst>
                <a:outerShdw blurRad="38100" dist="38100" dir="2700000" algn="tl">
                  <a:srgbClr val="000000">
                    <a:alpha val="43137"/>
                  </a:srgbClr>
                </a:outerShdw>
              </a:effectLst>
            </a:endParaRPr>
          </a:p>
          <a:p>
            <a:pPr lvl="1"/>
            <a:r>
              <a:rPr lang="en-US" dirty="0" smtClean="0"/>
              <a:t>use Darwin Core (dwc)</a:t>
            </a:r>
          </a:p>
          <a:p>
            <a:pPr lvl="1"/>
            <a:r>
              <a:rPr lang="en-US" dirty="0" smtClean="0"/>
              <a:t>controlled values (e.g. holotype, lectotype,…)</a:t>
            </a:r>
          </a:p>
          <a:p>
            <a:pPr lvl="1"/>
            <a:r>
              <a:rPr lang="en-US" dirty="0" smtClean="0"/>
              <a:t>date formats, encoding, …</a:t>
            </a:r>
          </a:p>
          <a:p>
            <a:pPr lvl="1"/>
            <a:r>
              <a:rPr lang="en-US" dirty="0" smtClean="0"/>
              <a:t>taxonomy</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173643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1349</TotalTime>
  <Words>1533</Words>
  <Application>Microsoft Office PowerPoint</Application>
  <PresentationFormat>On-screen Show (4:3)</PresentationFormat>
  <Paragraphs>274</Paragraphs>
  <Slides>30</Slides>
  <Notes>12</Notes>
  <HiddenSlides>1</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Facet</vt:lpstr>
      <vt:lpstr>Exposing Data from Small Collections: </vt:lpstr>
      <vt:lpstr>“If you are not getting your data to GBIF, you might as well not exist.”</vt:lpstr>
      <vt:lpstr>Main Questions</vt:lpstr>
      <vt:lpstr>1. What is mobilization?</vt:lpstr>
      <vt:lpstr>PowerPoint Presentation</vt:lpstr>
      <vt:lpstr>2. What do I need to do to get my data ready for mobilization? </vt:lpstr>
      <vt:lpstr>Mobilization requires standard terms</vt:lpstr>
      <vt:lpstr>So what is standardization exactly? What do I need to do?</vt:lpstr>
      <vt:lpstr>So what is standardization exactly? What do I need to do?</vt:lpstr>
      <vt:lpstr>So what is standardization exactly? What do I need to do?</vt:lpstr>
      <vt:lpstr>What data must I have?</vt:lpstr>
      <vt:lpstr>What are my georeferencing options? </vt:lpstr>
      <vt:lpstr>Who is going to enter / validate / georeference the data?</vt:lpstr>
      <vt:lpstr>What about sensitive locality data?</vt:lpstr>
      <vt:lpstr>What about barcodes?  Do I need them? What are my options?</vt:lpstr>
      <vt:lpstr>What do bar codes do? </vt:lpstr>
      <vt:lpstr>Which kind of barcodes do I use?</vt:lpstr>
      <vt:lpstr>I've heard of the need for my data (and media) to have "unique identifiers", but I don't know much about them. What are they good for? For my simple data set, who would assign them (and how)? </vt:lpstr>
      <vt:lpstr>I've heard of the need for my data (and media) to have "unique identifiers", but I don't know much about them. What are they good for? For my simple data set, who would assign them (and how and to what)? </vt:lpstr>
      <vt:lpstr>Do unique identifiers have to be on the physical object?</vt:lpstr>
      <vt:lpstr>Where do I get UUIDs? Do I have to use them?</vt:lpstr>
      <vt:lpstr>How do I choose a database, or collection management software?</vt:lpstr>
      <vt:lpstr>3. How do I mobilize my data once it’s ready?</vt:lpstr>
      <vt:lpstr>I work at a small collection and have a data set in Excel and want to get it exposed to GBIF.  What are my options?</vt:lpstr>
      <vt:lpstr>Could I do something similar with an Access or FileMaker Pro database?</vt:lpstr>
      <vt:lpstr>I've heard of the IPT, what is it? What can it do for me?</vt:lpstr>
      <vt:lpstr>Is there a "best place" to put my data?</vt:lpstr>
      <vt:lpstr>What about funding?</vt:lpstr>
      <vt:lpstr>What about large collections? Do they have this all figured out? </vt:lpstr>
      <vt:lpstr>More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Exposing Data from Small Collections:  common questions and solutions.</dc:title>
  <dc:creator>Rich</dc:creator>
  <cp:lastModifiedBy>Deborah L. Paul</cp:lastModifiedBy>
  <cp:revision>93</cp:revision>
  <dcterms:created xsi:type="dcterms:W3CDTF">2014-05-15T17:42:03Z</dcterms:created>
  <dcterms:modified xsi:type="dcterms:W3CDTF">2014-06-24T23:47:12Z</dcterms:modified>
</cp:coreProperties>
</file>