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7" d="100"/>
          <a:sy n="67"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gif"/><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038600"/>
            <a:ext cx="6400800" cy="1295400"/>
          </a:xfrm>
        </p:spPr>
        <p:txBody>
          <a:bodyPr>
            <a:normAutofit/>
          </a:bodyPr>
          <a:lstStyle>
            <a:lvl1pPr marL="0" indent="0" algn="ctr">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p:txBody>
          <a:bodyPr/>
          <a:lstStyle/>
          <a:p>
            <a:fld id="{5BB4B17A-5B5F-444C-9B29-9D8413382E80}" type="slidenum">
              <a:rPr lang="en-US" smtClean="0"/>
              <a:t>‹#›</a:t>
            </a:fld>
            <a:endParaRPr lang="en-US"/>
          </a:p>
        </p:txBody>
      </p:sp>
      <p:sp>
        <p:nvSpPr>
          <p:cNvPr id="10" name="TextBox 9"/>
          <p:cNvSpPr txBox="1"/>
          <p:nvPr/>
        </p:nvSpPr>
        <p:spPr>
          <a:xfrm>
            <a:off x="1447800" y="5722620"/>
            <a:ext cx="7162800" cy="900246"/>
          </a:xfrm>
          <a:prstGeom prst="rect">
            <a:avLst/>
          </a:prstGeom>
          <a:noFill/>
        </p:spPr>
        <p:txBody>
          <a:bodyPr wrap="square" rtlCol="0">
            <a:spAutoFit/>
          </a:bodyPr>
          <a:lstStyle/>
          <a:p>
            <a:pPr algn="l"/>
            <a:r>
              <a:rPr lang="en-US" sz="1050" i="1" dirty="0" smtClean="0"/>
              <a:t>iDigBio is funded by a grant from the National Science Foundation’s Advancing Digitization of Biodiversity Collections Program (Cooperative Agreement EF-1115210).  Any opinions, findings, and conclusions or recommendations expressed in this material are those of the author(s) and do not necessarily reflect the views of the National Science Foundation. All images used with permission or are free from copyright.</a:t>
            </a:r>
          </a:p>
          <a:p>
            <a:pPr algn="l"/>
            <a:endParaRPr lang="en-US" sz="1050" dirty="0"/>
          </a:p>
        </p:txBody>
      </p:sp>
      <p:sp>
        <p:nvSpPr>
          <p:cNvPr id="13" name="Text Placeholder 12"/>
          <p:cNvSpPr>
            <a:spLocks noGrp="1"/>
          </p:cNvSpPr>
          <p:nvPr>
            <p:ph type="body" sz="quarter" idx="13" hasCustomPrompt="1"/>
          </p:nvPr>
        </p:nvSpPr>
        <p:spPr>
          <a:xfrm>
            <a:off x="685800" y="2514600"/>
            <a:ext cx="7772400" cy="1143000"/>
          </a:xfrm>
        </p:spPr>
        <p:txBody>
          <a:bodyPr>
            <a:normAutofit/>
          </a:bodyPr>
          <a:lstStyle>
            <a:lvl1pPr algn="ctr">
              <a:defRPr sz="2400" baseline="0"/>
            </a:lvl1pPr>
          </a:lstStyle>
          <a:p>
            <a:pPr lvl="0"/>
            <a:r>
              <a:rPr lang="en-US" dirty="0" smtClean="0"/>
              <a:t>Presenter Name</a:t>
            </a:r>
            <a:endParaRPr lang="en-US" dirty="0"/>
          </a:p>
        </p:txBody>
      </p:sp>
      <p:pic>
        <p:nvPicPr>
          <p:cNvPr id="8" name="Picture 8" descr="http://www.nsf.gov/images/logos/nsf1.gif"/>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685124" y="5669245"/>
            <a:ext cx="686476" cy="690611"/>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2416539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lvl1pPr>
              <a:defRPr b="0">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
        <p:nvSpPr>
          <p:cNvPr id="3" name="Content Placeholder 2"/>
          <p:cNvSpPr>
            <a:spLocks noGrp="1"/>
          </p:cNvSpPr>
          <p:nvPr>
            <p:ph idx="1"/>
          </p:nvPr>
        </p:nvSpPr>
        <p:spPr>
          <a:xfrm>
            <a:off x="457200" y="1371600"/>
            <a:ext cx="8229600" cy="4953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Slide Number Placeholder 5"/>
          <p:cNvSpPr>
            <a:spLocks noGrp="1"/>
          </p:cNvSpPr>
          <p:nvPr>
            <p:ph type="sldNum" sz="quarter" idx="12"/>
          </p:nvPr>
        </p:nvSpPr>
        <p:spPr/>
        <p:txBody>
          <a:bodyPr/>
          <a:lstStyle/>
          <a:p>
            <a:fld id="{5BB4B17A-5B5F-444C-9B29-9D8413382E8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2"/>
          <p:cNvSpPr>
            <a:spLocks noGrp="1"/>
          </p:cNvSpPr>
          <p:nvPr>
            <p:ph type="sldNum" sz="quarter" idx="10"/>
          </p:nvPr>
        </p:nvSpPr>
        <p:spPr/>
        <p:txBody>
          <a:bodyPr/>
          <a:lstStyle/>
          <a:p>
            <a:fld id="{5BB4B17A-5B5F-444C-9B29-9D8413382E80}" type="slidenum">
              <a:rPr lang="en-US" smtClean="0"/>
              <a:t>‹#›</a:t>
            </a:fld>
            <a:endParaRPr lang="en-US"/>
          </a:p>
        </p:txBody>
      </p:sp>
    </p:spTree>
    <p:extLst>
      <p:ext uri="{BB962C8B-B14F-4D97-AF65-F5344CB8AC3E}">
        <p14:creationId xmlns:p14="http://schemas.microsoft.com/office/powerpoint/2010/main" val="649915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lvl1pPr>
              <a:defRPr b="0">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sp>
        <p:nvSpPr>
          <p:cNvPr id="3" name="Content Placeholder 2"/>
          <p:cNvSpPr>
            <a:spLocks noGrp="1"/>
          </p:cNvSpPr>
          <p:nvPr>
            <p:ph sz="half" idx="1"/>
          </p:nvPr>
        </p:nvSpPr>
        <p:spPr>
          <a:xfrm>
            <a:off x="457200" y="1371600"/>
            <a:ext cx="4038600" cy="4983325"/>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4" name="Content Placeholder 3"/>
          <p:cNvSpPr>
            <a:spLocks noGrp="1"/>
          </p:cNvSpPr>
          <p:nvPr>
            <p:ph sz="half" idx="2"/>
          </p:nvPr>
        </p:nvSpPr>
        <p:spPr>
          <a:xfrm>
            <a:off x="4648200" y="1371600"/>
            <a:ext cx="4038600" cy="4983325"/>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Slide Number Placeholder 6"/>
          <p:cNvSpPr>
            <a:spLocks noGrp="1"/>
          </p:cNvSpPr>
          <p:nvPr>
            <p:ph type="sldNum" sz="quarter" idx="12"/>
          </p:nvPr>
        </p:nvSpPr>
        <p:spPr/>
        <p:txBody>
          <a:bodyPr/>
          <a:lstStyle/>
          <a:p>
            <a:fld id="{5BB4B17A-5B5F-444C-9B29-9D8413382E8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tIns="45720" anchor="b"/>
          <a:lstStyle>
            <a:lvl1pPr>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457200" y="1371600"/>
            <a:ext cx="4040188" cy="659352"/>
          </a:xfrm>
        </p:spPr>
        <p:txBody>
          <a:bodyPr lIns="45720" tIns="0" rIns="45720" bIns="0" anchor="ctr">
            <a:noAutofit/>
          </a:bodyPr>
          <a:lstStyle>
            <a:lvl1pPr marL="0" indent="0">
              <a:buNone/>
              <a:defRPr sz="2400" b="1" cap="none" baseline="0">
                <a:solidFill>
                  <a:srgbClr val="D68C29"/>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371600"/>
            <a:ext cx="4041775" cy="654843"/>
          </a:xfrm>
        </p:spPr>
        <p:txBody>
          <a:bodyPr lIns="45720" tIns="0" rIns="45720" bIns="0" anchor="ctr"/>
          <a:lstStyle>
            <a:lvl1pPr marL="0" indent="0">
              <a:buNone/>
              <a:defRPr sz="2400" b="1" cap="none" baseline="0">
                <a:solidFill>
                  <a:srgbClr val="D68C29"/>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209800"/>
            <a:ext cx="4040188" cy="41505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6" name="Content Placeholder 5"/>
          <p:cNvSpPr>
            <a:spLocks noGrp="1"/>
          </p:cNvSpPr>
          <p:nvPr>
            <p:ph sz="quarter" idx="4"/>
          </p:nvPr>
        </p:nvSpPr>
        <p:spPr>
          <a:xfrm>
            <a:off x="4645025" y="2209800"/>
            <a:ext cx="4041775" cy="41505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9" name="Slide Number Placeholder 8"/>
          <p:cNvSpPr>
            <a:spLocks noGrp="1"/>
          </p:cNvSpPr>
          <p:nvPr>
            <p:ph type="sldNum" sz="quarter" idx="12"/>
          </p:nvPr>
        </p:nvSpPr>
        <p:spPr/>
        <p:txBody>
          <a:bodyPr/>
          <a:lstStyle/>
          <a:p>
            <a:fld id="{5BB4B17A-5B5F-444C-9B29-9D8413382E8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BB4B17A-5B5F-444C-9B29-9D8413382E8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0">
                <a:effectLst>
                  <a:outerShdw blurRad="38100" dist="38100" dir="2700000" algn="tl">
                    <a:srgbClr val="000000">
                      <a:alpha val="43137"/>
                    </a:srgbClr>
                  </a:outerShdw>
                </a:effectLst>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5BB4B17A-5B5F-444C-9B29-9D8413382E80}" type="slidenum">
              <a:rPr lang="en-US" smtClean="0"/>
              <a:t>‹#›</a:t>
            </a:fld>
            <a:endParaRPr lang="en-US"/>
          </a:p>
        </p:txBody>
      </p:sp>
      <p:sp>
        <p:nvSpPr>
          <p:cNvPr id="7" name="TextBox 6"/>
          <p:cNvSpPr txBox="1"/>
          <p:nvPr userDrawn="1"/>
        </p:nvSpPr>
        <p:spPr>
          <a:xfrm>
            <a:off x="399070" y="6417186"/>
            <a:ext cx="6687530" cy="669414"/>
          </a:xfrm>
          <a:prstGeom prst="rect">
            <a:avLst/>
          </a:prstGeom>
          <a:noFill/>
        </p:spPr>
        <p:txBody>
          <a:bodyPr wrap="square" rtlCol="0">
            <a:spAutoFit/>
          </a:bodyPr>
          <a:lstStyle/>
          <a:p>
            <a:pPr algn="l"/>
            <a:r>
              <a:rPr lang="en-US" sz="900" i="1" dirty="0" smtClean="0"/>
              <a:t>iDigBio is funded by a grant from the National Science Foundation’s Advancing Digitization of Biodiversity Collections Program (Cooperative Agreement EF-1115210).  Any opinions, findings, and conclusions or recommendations expressed in this material are those of the author(s) and do not necessarily reflect the views of the National Science Foundation.</a:t>
            </a:r>
          </a:p>
          <a:p>
            <a:pPr algn="l"/>
            <a:endParaRPr lang="en-US" sz="1000" dirty="0"/>
          </a:p>
        </p:txBody>
      </p:sp>
      <p:pic>
        <p:nvPicPr>
          <p:cNvPr id="8" name="Picture 7" descr="http://www.nsf.gov/images/logos/nsf1.gif"/>
          <p:cNvPicPr>
            <a:picLocks noChangeAspect="1" noChangeArrowheads="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456524" y="5628272"/>
            <a:ext cx="686476" cy="69061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noChangeArrowheads="1"/>
          </p:cNvPicPr>
          <p:nvPr userDrawn="1"/>
        </p:nvPicPr>
        <p:blipFill>
          <a:blip r:embed="rId3" cstate="print">
            <a:extLst>
              <a:ext uri="{28A0092B-C50C-407E-A947-70E740481C1C}">
                <a14:useLocalDpi xmlns:a14="http://schemas.microsoft.com/office/drawing/2010/main"/>
              </a:ext>
            </a:extLst>
          </a:blip>
          <a:srcRect/>
          <a:stretch>
            <a:fillRect/>
          </a:stretch>
        </p:blipFill>
        <p:spPr bwMode="auto">
          <a:xfrm>
            <a:off x="1323680" y="5692761"/>
            <a:ext cx="831333" cy="66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noChangeArrowheads="1"/>
          </p:cNvPicPr>
          <p:nvPr userDrawn="1"/>
        </p:nvPicPr>
        <p:blipFill>
          <a:blip r:embed="rId4" cstate="print">
            <a:extLst>
              <a:ext uri="{28A0092B-C50C-407E-A947-70E740481C1C}">
                <a14:useLocalDpi xmlns:a14="http://schemas.microsoft.com/office/drawing/2010/main"/>
              </a:ext>
            </a:extLst>
          </a:blip>
          <a:srcRect/>
          <a:stretch>
            <a:fillRect/>
          </a:stretch>
        </p:blipFill>
        <p:spPr bwMode="auto">
          <a:xfrm>
            <a:off x="2263179" y="5699375"/>
            <a:ext cx="632871" cy="63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0"/>
          <p:cNvPicPr>
            <a:picLocks noChangeAspect="1" noChangeArrowheads="1"/>
          </p:cNvPicPr>
          <p:nvPr userDrawn="1"/>
        </p:nvPicPr>
        <p:blipFill>
          <a:blip r:embed="rId5" cstate="print">
            <a:extLst>
              <a:ext uri="{28A0092B-C50C-407E-A947-70E740481C1C}">
                <a14:useLocalDpi xmlns:a14="http://schemas.microsoft.com/office/drawing/2010/main"/>
              </a:ext>
            </a:extLst>
          </a:blip>
          <a:srcRect/>
          <a:stretch>
            <a:fillRect/>
          </a:stretch>
        </p:blipFill>
        <p:spPr bwMode="auto">
          <a:xfrm>
            <a:off x="3276600" y="5740844"/>
            <a:ext cx="617053" cy="599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4" descr="https://www.idigbio.org/sites/default/files/workshop-images/CitSci2013/Screen%20Shot%202014-05-08%20at%202.40.41%20PM.png"/>
          <p:cNvPicPr>
            <a:picLocks noChangeAspect="1" noChangeArrowheads="1"/>
          </p:cNvPicPr>
          <p:nvPr userDrawn="1"/>
        </p:nvPicPr>
        <p:blipFill rotWithShape="1">
          <a:blip r:embed="rId6">
            <a:extLst>
              <a:ext uri="{28A0092B-C50C-407E-A947-70E740481C1C}">
                <a14:useLocalDpi xmlns:a14="http://schemas.microsoft.com/office/drawing/2010/main" val="0"/>
              </a:ext>
            </a:extLst>
          </a:blip>
          <a:srcRect l="8278" t="16283" r="3823" b="8008"/>
          <a:stretch/>
        </p:blipFill>
        <p:spPr bwMode="auto">
          <a:xfrm>
            <a:off x="6096000" y="5676264"/>
            <a:ext cx="1371600" cy="59436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13" name="Picture 2" descr="C:\Users\dpaul\Dropbox\Photos\screenshotsLogos\logo_green_on_transparent_200.png"/>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191000" y="5740844"/>
            <a:ext cx="1703358" cy="55447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636944" y="5518990"/>
            <a:ext cx="804392" cy="8177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58496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emf"/><Relationship Id="rId5" Type="http://schemas.openxmlformats.org/officeDocument/2006/relationships/slideLayout" Target="../slideLayouts/slideLayout5.xml"/><Relationship Id="rId10"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extLst>
              <a:ext uri="{BEBA8EAE-BF5A-486C-A8C5-ECC9F3942E4B}">
                <a14:imgProps xmlns:a14="http://schemas.microsoft.com/office/drawing/2010/main">
                  <a14:imgLayer r:embed="rId10">
                    <a14:imgEffect>
                      <a14:sharpenSoften amount="25000"/>
                    </a14:imgEffect>
                    <a14:imgEffect>
                      <a14:saturation sat="66000"/>
                    </a14:imgEffect>
                    <a14:imgEffect>
                      <a14:brightnessContrast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33400"/>
            <a:ext cx="8229600" cy="6858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457200" y="1371600"/>
            <a:ext cx="8229600" cy="495300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8" name="Slide Number Placeholder 17"/>
          <p:cNvSpPr>
            <a:spLocks noGrp="1"/>
          </p:cNvSpPr>
          <p:nvPr>
            <p:ph type="sldNum" sz="quarter" idx="4"/>
          </p:nvPr>
        </p:nvSpPr>
        <p:spPr>
          <a:xfrm>
            <a:off x="76200" y="6400800"/>
            <a:ext cx="457200" cy="365125"/>
          </a:xfrm>
          <a:prstGeom prst="rect">
            <a:avLst/>
          </a:prstGeom>
        </p:spPr>
        <p:txBody>
          <a:bodyPr vert="horz" lIns="0" tIns="0" rIns="0" bIns="0" anchor="b"/>
          <a:lstStyle>
            <a:lvl1pPr algn="l" eaLnBrk="1" latinLnBrk="0" hangingPunct="1">
              <a:defRPr kumimoji="0" sz="1200">
                <a:solidFill>
                  <a:schemeClr val="tx1">
                    <a:lumMod val="85000"/>
                    <a:lumOff val="15000"/>
                  </a:schemeClr>
                </a:solidFill>
                <a:latin typeface="+mj-lt"/>
              </a:defRPr>
            </a:lvl1pPr>
          </a:lstStyle>
          <a:p>
            <a:fld id="{5BB4B17A-5B5F-444C-9B29-9D8413382E80}" type="slidenum">
              <a:rPr lang="en-US" smtClean="0"/>
              <a:t>‹#›</a:t>
            </a:fld>
            <a:endParaRPr lang="en-US"/>
          </a:p>
        </p:txBody>
      </p:sp>
      <p:sp>
        <p:nvSpPr>
          <p:cNvPr id="4" name="Rounded Rectangle 3"/>
          <p:cNvSpPr/>
          <p:nvPr/>
        </p:nvSpPr>
        <p:spPr>
          <a:xfrm>
            <a:off x="7315200" y="6400800"/>
            <a:ext cx="1320165" cy="416860"/>
          </a:xfrm>
          <a:prstGeom prst="roundRect">
            <a:avLst/>
          </a:prstGeom>
          <a:solidFill>
            <a:schemeClr val="tx1">
              <a:lumMod val="85000"/>
              <a:lumOff val="15000"/>
              <a:alpha val="75000"/>
            </a:schemeClr>
          </a:solidFill>
          <a:ln>
            <a:noFill/>
          </a:ln>
          <a:effectLst>
            <a:outerShdw blurRad="50800" dist="38100" dir="13500000" algn="b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idigbio_logo_rgb.eps"/>
          <p:cNvPicPr>
            <a:picLocks noChangeAspect="1"/>
          </p:cNvPicPr>
          <p:nvPr/>
        </p:nvPicPr>
        <p:blipFill>
          <a:blip r:embed="rId11" cstate="print">
            <a:lum contrast="35000"/>
            <a:extLst>
              <a:ext uri="{28A0092B-C50C-407E-A947-70E740481C1C}">
                <a14:useLocalDpi xmlns:a14="http://schemas.microsoft.com/office/drawing/2010/main"/>
              </a:ext>
            </a:extLst>
          </a:blip>
          <a:stretch>
            <a:fillRect/>
          </a:stretch>
        </p:blipFill>
        <p:spPr>
          <a:xfrm>
            <a:off x="7391400" y="6426201"/>
            <a:ext cx="1169353" cy="355599"/>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latinLnBrk="0" hangingPunct="1">
        <a:spcBef>
          <a:spcPct val="0"/>
        </a:spcBef>
        <a:buNone/>
        <a:defRPr kumimoji="0" sz="4000" b="1" i="0" kern="1200" baseline="0">
          <a:ln>
            <a:noFill/>
          </a:ln>
          <a:solidFill>
            <a:schemeClr val="accent1"/>
          </a:solidFill>
          <a:effectLst/>
          <a:latin typeface="Calibri"/>
          <a:ea typeface="+mj-ea"/>
          <a:cs typeface="Calibri"/>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j-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j-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j-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j-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j-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tinyurl.com/spnhcdigiwik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normAutofit fontScale="90000"/>
          </a:bodyPr>
          <a:lstStyle/>
          <a:p>
            <a:pPr algn="ctr"/>
            <a:r>
              <a:rPr lang="en-US" smtClean="0"/>
              <a:t>Update on Initiatives and Progress in Digitisation of Natural History Collections</a:t>
            </a:r>
            <a:endParaRPr lang="en-US"/>
          </a:p>
        </p:txBody>
      </p:sp>
      <p:sp>
        <p:nvSpPr>
          <p:cNvPr id="3" name="Subtitle 2"/>
          <p:cNvSpPr>
            <a:spLocks noGrp="1"/>
          </p:cNvSpPr>
          <p:nvPr>
            <p:ph type="subTitle" idx="1"/>
          </p:nvPr>
        </p:nvSpPr>
        <p:spPr>
          <a:xfrm>
            <a:off x="699516" y="3276600"/>
            <a:ext cx="7744968" cy="1371600"/>
          </a:xfrm>
        </p:spPr>
        <p:txBody>
          <a:bodyPr>
            <a:noAutofit/>
          </a:bodyPr>
          <a:lstStyle/>
          <a:p>
            <a:pPr>
              <a:spcBef>
                <a:spcPts val="0"/>
              </a:spcBef>
            </a:pPr>
            <a:r>
              <a:rPr lang="en-US" sz="2000">
                <a:solidFill>
                  <a:schemeClr val="tx1">
                    <a:lumMod val="65000"/>
                    <a:lumOff val="35000"/>
                  </a:schemeClr>
                </a:solidFill>
              </a:rPr>
              <a:t>June 26</a:t>
            </a:r>
            <a:r>
              <a:rPr lang="en-US" sz="2000" baseline="30000">
                <a:solidFill>
                  <a:schemeClr val="tx1">
                    <a:lumMod val="65000"/>
                    <a:lumOff val="35000"/>
                  </a:schemeClr>
                </a:solidFill>
              </a:rPr>
              <a:t>th</a:t>
            </a:r>
            <a:r>
              <a:rPr lang="en-US" sz="2000">
                <a:solidFill>
                  <a:schemeClr val="tx1">
                    <a:lumMod val="65000"/>
                    <a:lumOff val="35000"/>
                  </a:schemeClr>
                </a:solidFill>
              </a:rPr>
              <a:t>, 2014</a:t>
            </a:r>
            <a:endParaRPr lang="en-US" sz="2000"/>
          </a:p>
          <a:p>
            <a:pPr>
              <a:spcBef>
                <a:spcPts val="0"/>
              </a:spcBef>
            </a:pPr>
            <a:r>
              <a:rPr lang="en-US" sz="2000">
                <a:solidFill>
                  <a:schemeClr val="tx1">
                    <a:lumMod val="65000"/>
                    <a:lumOff val="35000"/>
                  </a:schemeClr>
                </a:solidFill>
              </a:rPr>
              <a:t>Canolfan Mileniwm Cymru \ Wales Millennium Centre</a:t>
            </a:r>
          </a:p>
          <a:p>
            <a:pPr>
              <a:spcBef>
                <a:spcPts val="0"/>
              </a:spcBef>
            </a:pPr>
            <a:r>
              <a:rPr lang="en-US" sz="2000" smtClean="0">
                <a:solidFill>
                  <a:schemeClr val="tx1">
                    <a:lumMod val="65000"/>
                    <a:lumOff val="35000"/>
                  </a:schemeClr>
                </a:solidFill>
              </a:rPr>
              <a:t>Conveners: Deborah Paul, Elspeth Haston, Elizabeth Ellwood</a:t>
            </a:r>
          </a:p>
          <a:p>
            <a:pPr>
              <a:spcBef>
                <a:spcPts val="0"/>
              </a:spcBef>
            </a:pPr>
            <a:r>
              <a:rPr lang="en-US" sz="1800" smtClean="0">
                <a:solidFill>
                  <a:schemeClr val="tx1">
                    <a:lumMod val="65000"/>
                    <a:lumOff val="35000"/>
                  </a:schemeClr>
                </a:solidFill>
              </a:rPr>
              <a:t>on Twitter @idbdeb @emhaston @libbyellwood</a:t>
            </a:r>
          </a:p>
        </p:txBody>
      </p:sp>
      <p:sp>
        <p:nvSpPr>
          <p:cNvPr id="10" name="TextBox 9"/>
          <p:cNvSpPr txBox="1"/>
          <p:nvPr/>
        </p:nvSpPr>
        <p:spPr>
          <a:xfrm>
            <a:off x="7385543" y="378274"/>
            <a:ext cx="1513353" cy="707886"/>
          </a:xfrm>
          <a:prstGeom prst="rect">
            <a:avLst/>
          </a:prstGeom>
          <a:noFill/>
        </p:spPr>
        <p:txBody>
          <a:bodyPr wrap="square" rtlCol="0">
            <a:spAutoFit/>
          </a:bodyPr>
          <a:lstStyle/>
          <a:p>
            <a:r>
              <a:rPr lang="en-US" dirty="0" smtClean="0">
                <a:effectLst>
                  <a:outerShdw blurRad="38100" dist="38100" dir="2700000" algn="tl">
                    <a:srgbClr val="000000">
                      <a:alpha val="43137"/>
                    </a:srgbClr>
                  </a:outerShdw>
                </a:effectLst>
              </a:rPr>
              <a:t>#</a:t>
            </a:r>
            <a:r>
              <a:rPr lang="en-US" sz="2000" dirty="0" smtClean="0">
                <a:effectLst>
                  <a:outerShdw blurRad="38100" dist="38100" dir="2700000" algn="tl">
                    <a:srgbClr val="000000">
                      <a:alpha val="43137"/>
                    </a:srgbClr>
                  </a:outerShdw>
                </a:effectLst>
              </a:rPr>
              <a:t>spnhc2014</a:t>
            </a:r>
            <a:endParaRPr lang="en-US" sz="2000" dirty="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#spnhcdigi</a:t>
            </a:r>
            <a:endParaRPr lang="en-US" dirty="0">
              <a:effectLst>
                <a:outerShdw blurRad="38100" dist="38100" dir="2700000" algn="tl">
                  <a:srgbClr val="000000">
                    <a:alpha val="43137"/>
                  </a:srgbClr>
                </a:outerShdw>
              </a:effectLst>
            </a:endParaRPr>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6404" y="14288"/>
            <a:ext cx="1914525"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rot="20465248">
            <a:off x="314590" y="534044"/>
            <a:ext cx="1600200" cy="584775"/>
          </a:xfrm>
          <a:prstGeom prst="rect">
            <a:avLst/>
          </a:prstGeom>
          <a:noFill/>
        </p:spPr>
        <p:txBody>
          <a:bodyPr wrap="square" rtlCol="0">
            <a:spAutoFit/>
          </a:bodyPr>
          <a:lstStyle/>
          <a:p>
            <a:r>
              <a:rPr lang="en-US" sz="3200" smtClean="0">
                <a:solidFill>
                  <a:srgbClr val="C00000"/>
                </a:solidFill>
                <a:effectLst>
                  <a:outerShdw blurRad="38100" dist="38100" dir="2700000" algn="tl">
                    <a:srgbClr val="000000">
                      <a:alpha val="43137"/>
                    </a:srgbClr>
                  </a:outerShdw>
                </a:effectLst>
              </a:rPr>
              <a:t>Croeso!</a:t>
            </a:r>
            <a:endParaRPr lang="en-US" sz="320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44499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Logistics</a:t>
            </a:r>
            <a:endParaRPr lang="en-US"/>
          </a:p>
        </p:txBody>
      </p:sp>
      <p:sp>
        <p:nvSpPr>
          <p:cNvPr id="3" name="Content Placeholder 2"/>
          <p:cNvSpPr>
            <a:spLocks noGrp="1"/>
          </p:cNvSpPr>
          <p:nvPr>
            <p:ph idx="1"/>
          </p:nvPr>
        </p:nvSpPr>
        <p:spPr/>
        <p:txBody>
          <a:bodyPr/>
          <a:lstStyle/>
          <a:p>
            <a:r>
              <a:rPr lang="en-US" dirty="0" smtClean="0"/>
              <a:t>Wiki </a:t>
            </a:r>
            <a:r>
              <a:rPr lang="en-US" sz="2800" u="sng" dirty="0" smtClean="0">
                <a:effectLst>
                  <a:outerShdw blurRad="38100" dist="38100" dir="2700000" algn="tl">
                    <a:srgbClr val="000000">
                      <a:alpha val="43137"/>
                    </a:srgbClr>
                  </a:outerShdw>
                </a:effectLst>
                <a:hlinkClick r:id="rId2"/>
              </a:rPr>
              <a:t>http://tinyurl.com/</a:t>
            </a:r>
            <a:r>
              <a:rPr lang="en-US" sz="2800" u="sng" dirty="0" smtClean="0">
                <a:solidFill>
                  <a:srgbClr val="C00000"/>
                </a:solidFill>
                <a:effectLst>
                  <a:outerShdw blurRad="38100" dist="38100" dir="2700000" algn="tl">
                    <a:srgbClr val="000000">
                      <a:alpha val="43137"/>
                    </a:srgbClr>
                  </a:outerShdw>
                </a:effectLst>
                <a:hlinkClick r:id="rId2"/>
              </a:rPr>
              <a:t>spnhcdigiwiki</a:t>
            </a:r>
            <a:endParaRPr lang="en-US" sz="2800" u="sng" dirty="0" smtClean="0">
              <a:solidFill>
                <a:srgbClr val="C00000"/>
              </a:solidFill>
              <a:effectLst>
                <a:outerShdw blurRad="38100" dist="38100" dir="2700000" algn="tl">
                  <a:srgbClr val="000000">
                    <a:alpha val="43137"/>
                  </a:srgbClr>
                </a:outerShdw>
              </a:effectLst>
            </a:endParaRPr>
          </a:p>
          <a:p>
            <a:pPr lvl="1"/>
            <a:r>
              <a:rPr lang="en-US" dirty="0" smtClean="0"/>
              <a:t>Abstracts, Agenda, Links</a:t>
            </a:r>
            <a:endParaRPr lang="en-US" dirty="0" smtClean="0"/>
          </a:p>
          <a:p>
            <a:r>
              <a:rPr lang="en-US" dirty="0" smtClean="0"/>
              <a:t>Notes </a:t>
            </a:r>
            <a:r>
              <a:rPr lang="en-US" sz="2800" u="sng" dirty="0" smtClean="0">
                <a:effectLst>
                  <a:outerShdw blurRad="38100" dist="38100" dir="2700000" algn="tl">
                    <a:srgbClr val="000000">
                      <a:alpha val="43137"/>
                    </a:srgbClr>
                  </a:outerShdw>
                </a:effectLst>
                <a:latin typeface="Consolas" panose="020B0609020204030204" pitchFamily="49" charset="0"/>
                <a:cs typeface="Consolas" panose="020B0609020204030204" pitchFamily="49" charset="0"/>
              </a:rPr>
              <a:t>http://goo.gl/</a:t>
            </a:r>
            <a:r>
              <a:rPr lang="en-US" sz="2800" u="sng" dirty="0" smtClean="0">
                <a:solidFill>
                  <a:srgbClr val="C00000"/>
                </a:solidFill>
                <a:effectLst>
                  <a:outerShdw blurRad="38100" dist="38100" dir="2700000" algn="tl">
                    <a:srgbClr val="000000">
                      <a:alpha val="43137"/>
                    </a:srgbClr>
                  </a:outerShdw>
                </a:effectLst>
                <a:latin typeface="Consolas" panose="020B0609020204030204" pitchFamily="49" charset="0"/>
                <a:cs typeface="Consolas" panose="020B0609020204030204" pitchFamily="49" charset="0"/>
              </a:rPr>
              <a:t>tIzNlw</a:t>
            </a:r>
            <a:endParaRPr lang="en-US" sz="2800" dirty="0" smtClean="0">
              <a:solidFill>
                <a:srgbClr val="C00000"/>
              </a:solidFill>
              <a:effectLst>
                <a:outerShdw blurRad="38100" dist="38100" dir="2700000" algn="tl">
                  <a:srgbClr val="000000">
                    <a:alpha val="43137"/>
                  </a:srgbClr>
                </a:outerShdw>
              </a:effectLst>
              <a:latin typeface="Consolas" panose="020B0609020204030204" pitchFamily="49" charset="0"/>
              <a:cs typeface="Consolas" panose="020B0609020204030204" pitchFamily="49" charset="0"/>
            </a:endParaRPr>
          </a:p>
          <a:p>
            <a:pPr lvl="1"/>
            <a:r>
              <a:rPr lang="en-US" dirty="0">
                <a:effectLst>
                  <a:outerShdw blurRad="38100" dist="38100" dir="2700000" algn="tl">
                    <a:srgbClr val="000000">
                      <a:alpha val="43137"/>
                    </a:srgbClr>
                  </a:outerShdw>
                </a:effectLst>
              </a:rPr>
              <a:t>Your </a:t>
            </a:r>
            <a:r>
              <a:rPr lang="en-US" dirty="0" smtClean="0">
                <a:effectLst>
                  <a:outerShdw blurRad="38100" dist="38100" dir="2700000" algn="tl">
                    <a:srgbClr val="000000">
                      <a:alpha val="43137"/>
                    </a:srgbClr>
                  </a:outerShdw>
                </a:effectLst>
              </a:rPr>
              <a:t>input, questions, insights!</a:t>
            </a:r>
            <a:endParaRPr lang="en-US" dirty="0">
              <a:effectLst>
                <a:outerShdw blurRad="38100" dist="38100" dir="2700000" algn="tl">
                  <a:srgbClr val="000000">
                    <a:alpha val="43137"/>
                  </a:srgbClr>
                </a:outerShdw>
              </a:effectLst>
            </a:endParaRPr>
          </a:p>
          <a:p>
            <a:r>
              <a:rPr lang="en-US" dirty="0" smtClean="0"/>
              <a:t>Talks are </a:t>
            </a:r>
            <a:r>
              <a:rPr lang="en-US" dirty="0"/>
              <a:t>being </a:t>
            </a:r>
            <a:r>
              <a:rPr lang="en-US" dirty="0" smtClean="0"/>
              <a:t>recorded</a:t>
            </a:r>
          </a:p>
          <a:p>
            <a:r>
              <a:rPr lang="en-US" dirty="0" smtClean="0"/>
              <a:t>Working / Interest Groups</a:t>
            </a:r>
          </a:p>
          <a:p>
            <a:r>
              <a:rPr lang="en-US" dirty="0" smtClean="0"/>
              <a:t>Please sign the “I am here” sheet.</a:t>
            </a:r>
          </a:p>
          <a:p>
            <a:r>
              <a:rPr lang="en-US" dirty="0" err="1" smtClean="0"/>
              <a:t>Diolch</a:t>
            </a:r>
            <a:r>
              <a:rPr lang="en-US" dirty="0" smtClean="0"/>
              <a:t>!</a:t>
            </a:r>
          </a:p>
          <a:p>
            <a:r>
              <a:rPr lang="en-US" dirty="0" smtClean="0"/>
              <a:t>Let’s get started…with a question</a:t>
            </a:r>
            <a:endParaRPr lang="en-US" dirty="0" smtClean="0"/>
          </a:p>
          <a:p>
            <a:pPr marL="0" indent="0">
              <a:buNone/>
            </a:pPr>
            <a:endParaRPr lang="en-US" dirty="0"/>
          </a:p>
        </p:txBody>
      </p:sp>
      <p:sp>
        <p:nvSpPr>
          <p:cNvPr id="6" name="TextBox 5"/>
          <p:cNvSpPr txBox="1"/>
          <p:nvPr/>
        </p:nvSpPr>
        <p:spPr>
          <a:xfrm>
            <a:off x="7385543" y="378274"/>
            <a:ext cx="1513353" cy="707886"/>
          </a:xfrm>
          <a:prstGeom prst="rect">
            <a:avLst/>
          </a:prstGeom>
          <a:noFill/>
        </p:spPr>
        <p:txBody>
          <a:bodyPr wrap="square" rtlCol="0">
            <a:spAutoFit/>
          </a:bodyPr>
          <a:lstStyle/>
          <a:p>
            <a:r>
              <a:rPr lang="en-US" dirty="0" smtClean="0">
                <a:effectLst>
                  <a:outerShdw blurRad="38100" dist="38100" dir="2700000" algn="tl">
                    <a:srgbClr val="000000">
                      <a:alpha val="43137"/>
                    </a:srgbClr>
                  </a:outerShdw>
                </a:effectLst>
              </a:rPr>
              <a:t>#</a:t>
            </a:r>
            <a:r>
              <a:rPr lang="en-US" sz="2000" dirty="0" smtClean="0">
                <a:effectLst>
                  <a:outerShdw blurRad="38100" dist="38100" dir="2700000" algn="tl">
                    <a:srgbClr val="000000">
                      <a:alpha val="43137"/>
                    </a:srgbClr>
                  </a:outerShdw>
                </a:effectLst>
              </a:rPr>
              <a:t>spnhc2014</a:t>
            </a:r>
            <a:endParaRPr lang="en-US" sz="2000" dirty="0">
              <a:effectLst>
                <a:outerShdw blurRad="38100" dist="38100" dir="2700000" algn="tl">
                  <a:srgbClr val="000000">
                    <a:alpha val="43137"/>
                  </a:srgbClr>
                </a:outerShdw>
              </a:effectLst>
            </a:endParaRPr>
          </a:p>
          <a:p>
            <a:r>
              <a:rPr lang="en-US" sz="2000" dirty="0" smtClean="0">
                <a:effectLst>
                  <a:outerShdw blurRad="38100" dist="38100" dir="2700000" algn="tl">
                    <a:srgbClr val="000000">
                      <a:alpha val="43137"/>
                    </a:srgbClr>
                  </a:outerShdw>
                </a:effectLst>
              </a:rPr>
              <a:t>#spnhcdigi</a:t>
            </a:r>
            <a:endParaRPr lang="en-US" dirty="0">
              <a:effectLst>
                <a:outerShdw blurRad="38100" dist="38100" dir="2700000" algn="tl">
                  <a:srgbClr val="000000">
                    <a:alpha val="43137"/>
                  </a:srgbClr>
                </a:outerShdw>
              </a:effectLst>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6404" y="14288"/>
            <a:ext cx="1914525"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4432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Are you collaborating (for digitisation)?</a:t>
            </a:r>
            <a:endParaRPr lang="en-US"/>
          </a:p>
        </p:txBody>
      </p:sp>
      <p:sp>
        <p:nvSpPr>
          <p:cNvPr id="5" name="Content Placeholder 4"/>
          <p:cNvSpPr>
            <a:spLocks noGrp="1"/>
          </p:cNvSpPr>
          <p:nvPr>
            <p:ph idx="1"/>
          </p:nvPr>
        </p:nvSpPr>
        <p:spPr/>
        <p:txBody>
          <a:bodyPr>
            <a:normAutofit lnSpcReduction="10000"/>
          </a:bodyPr>
          <a:lstStyle/>
          <a:p>
            <a:r>
              <a:rPr lang="en-US" sz="2400" dirty="0" smtClean="0"/>
              <a:t>Sticking points</a:t>
            </a:r>
          </a:p>
          <a:p>
            <a:r>
              <a:rPr lang="en-US" sz="2400" dirty="0" smtClean="0"/>
              <a:t>A matter of scale</a:t>
            </a:r>
          </a:p>
          <a:p>
            <a:r>
              <a:rPr lang="en-US" sz="2400" dirty="0" smtClean="0"/>
              <a:t>Collaboration – sharing equipment / expertise / documentation / code</a:t>
            </a:r>
          </a:p>
          <a:p>
            <a:endParaRPr lang="en-US" sz="2400" dirty="0" smtClean="0"/>
          </a:p>
          <a:p>
            <a:endParaRPr lang="en-US" sz="2400" dirty="0" smtClean="0"/>
          </a:p>
          <a:p>
            <a:r>
              <a:rPr lang="en-US" sz="2400" dirty="0" smtClean="0"/>
              <a:t>Symposium format</a:t>
            </a:r>
          </a:p>
          <a:p>
            <a:pPr lvl="1"/>
            <a:r>
              <a:rPr lang="en-US" sz="2200" dirty="0" smtClean="0"/>
              <a:t>Part </a:t>
            </a:r>
            <a:r>
              <a:rPr lang="en-US" sz="2200" dirty="0"/>
              <a:t>/ Whole talks + Uses of the Data and </a:t>
            </a:r>
            <a:r>
              <a:rPr lang="en-US" sz="2200" dirty="0">
                <a:solidFill>
                  <a:srgbClr val="C00000"/>
                </a:solidFill>
                <a:effectLst>
                  <a:outerShdw blurRad="38100" dist="38100" dir="2700000" algn="tl">
                    <a:srgbClr val="000000">
                      <a:alpha val="43137"/>
                    </a:srgbClr>
                  </a:outerShdw>
                </a:effectLst>
              </a:rPr>
              <a:t>Data Gaps</a:t>
            </a:r>
          </a:p>
          <a:p>
            <a:r>
              <a:rPr lang="en-US" sz="2400" dirty="0">
                <a:solidFill>
                  <a:srgbClr val="C00000"/>
                </a:solidFill>
                <a:effectLst>
                  <a:outerShdw blurRad="38100" dist="38100" dir="2700000" algn="tl">
                    <a:srgbClr val="000000">
                      <a:alpha val="43137"/>
                    </a:srgbClr>
                  </a:outerShdw>
                </a:effectLst>
              </a:rPr>
              <a:t>SIG: </a:t>
            </a:r>
            <a:r>
              <a:rPr lang="en-US" sz="2400" dirty="0"/>
              <a:t>Collections Digitization and Opportunities for International Collaboration</a:t>
            </a:r>
          </a:p>
          <a:p>
            <a:pPr lvl="1"/>
            <a:r>
              <a:rPr lang="en-US" sz="2200" dirty="0" smtClean="0">
                <a:effectLst>
                  <a:outerShdw blurRad="38100" dist="38100" dir="2700000" algn="tl">
                    <a:srgbClr val="000000">
                      <a:alpha val="43137"/>
                    </a:srgbClr>
                  </a:outerShdw>
                </a:effectLst>
              </a:rPr>
              <a:t>You are all invited! </a:t>
            </a:r>
            <a:r>
              <a:rPr lang="en-US" sz="2200" dirty="0" smtClean="0"/>
              <a:t>Friday – 11 am</a:t>
            </a:r>
          </a:p>
          <a:p>
            <a:pPr lvl="1"/>
            <a:r>
              <a:rPr lang="en-US" sz="2200" dirty="0" smtClean="0">
                <a:effectLst>
                  <a:outerShdw blurRad="38100" dist="38100" dir="2700000" algn="tl">
                    <a:srgbClr val="000000">
                      <a:alpha val="43137"/>
                    </a:srgbClr>
                  </a:outerShdw>
                </a:effectLst>
              </a:rPr>
              <a:t>Hot topics: </a:t>
            </a:r>
            <a:r>
              <a:rPr lang="en-US" sz="2200" dirty="0" smtClean="0"/>
              <a:t>Crowdsourcing, Working Groups, </a:t>
            </a:r>
            <a:r>
              <a:rPr lang="en-US" sz="2200" dirty="0" smtClean="0"/>
              <a:t>Digitisation </a:t>
            </a:r>
            <a:r>
              <a:rPr lang="en-US" sz="2200" dirty="0" smtClean="0"/>
              <a:t>Services, Workforce Training </a:t>
            </a:r>
          </a:p>
          <a:p>
            <a:pPr marL="0" indent="0">
              <a:buNone/>
            </a:pPr>
            <a:endParaRPr lang="en-US" dirty="0" smtClean="0"/>
          </a:p>
          <a:p>
            <a:endParaRPr lang="en-US" dirty="0"/>
          </a:p>
        </p:txBody>
      </p:sp>
      <p:pic>
        <p:nvPicPr>
          <p:cNvPr id="6" name="Picture 4" descr="https://www.idigbio.org/sites/default/files/workshop-images/CitSci2013/Screen%20Shot%202014-05-08%20at%202.40.41%20PM.png"/>
          <p:cNvPicPr>
            <a:picLocks noChangeAspect="1" noChangeArrowheads="1"/>
          </p:cNvPicPr>
          <p:nvPr/>
        </p:nvPicPr>
        <p:blipFill rotWithShape="1">
          <a:blip r:embed="rId2">
            <a:extLst>
              <a:ext uri="{28A0092B-C50C-407E-A947-70E740481C1C}">
                <a14:useLocalDpi xmlns:a14="http://schemas.microsoft.com/office/drawing/2010/main" val="0"/>
              </a:ext>
            </a:extLst>
          </a:blip>
          <a:srcRect l="8278" t="16283" r="3823" b="8008"/>
          <a:stretch/>
        </p:blipFill>
        <p:spPr bwMode="auto">
          <a:xfrm>
            <a:off x="3429000" y="2955193"/>
            <a:ext cx="1371600" cy="594361"/>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7" name="Picture 2" descr="C:\Users\dpaul\Dropbox\Photos\screenshotsLogos\logo_green_on_transparent_200.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014219"/>
            <a:ext cx="1703358" cy="55447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C:\Users\Steve\Desktop\20111123203406!IDigBio_Logo_RGB.png"/>
          <p:cNvPicPr>
            <a:picLocks noChangeAspect="1" noChangeArrowheads="1"/>
          </p:cNvPicPr>
          <p:nvPr/>
        </p:nvPicPr>
        <p:blipFill>
          <a:blip r:embed="rId4" cstate="print"/>
          <a:srcRect/>
          <a:stretch>
            <a:fillRect/>
          </a:stretch>
        </p:blipFill>
        <p:spPr bwMode="auto">
          <a:xfrm>
            <a:off x="5277465" y="2955169"/>
            <a:ext cx="2024740" cy="626231"/>
          </a:xfrm>
          <a:prstGeom prst="rect">
            <a:avLst/>
          </a:prstGeom>
          <a:noFill/>
        </p:spPr>
      </p:pic>
      <p:pic>
        <p:nvPicPr>
          <p:cNvPr id="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71166" y="14288"/>
            <a:ext cx="1914525" cy="40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08885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igbio1">
  <a:themeElements>
    <a:clrScheme name="Custom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idigbio1</Template>
  <TotalTime>164</TotalTime>
  <Words>164</Words>
  <Application>Microsoft Office PowerPoint</Application>
  <PresentationFormat>On-screen Show (4:3)</PresentationFormat>
  <Paragraphs>31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idigbio1</vt:lpstr>
      <vt:lpstr>Update on Initiatives and Progress in Digitisation of Natural History Collections</vt:lpstr>
      <vt:lpstr>Logistics</vt:lpstr>
      <vt:lpstr>Are you collaborating (for digitisation)?</vt:lpstr>
    </vt:vector>
  </TitlesOfParts>
  <Company>Department of Scientific Computing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on Initiatives and Progress in Digitisation of Natural History Collections</dc:title>
  <dc:creator>dpaul</dc:creator>
  <cp:lastModifiedBy>Deborah L. Paul</cp:lastModifiedBy>
  <cp:revision>10</cp:revision>
  <dcterms:created xsi:type="dcterms:W3CDTF">2014-06-19T14:06:48Z</dcterms:created>
  <dcterms:modified xsi:type="dcterms:W3CDTF">2014-06-20T17:22:44Z</dcterms:modified>
</cp:coreProperties>
</file>