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notesMasterIdLst>
    <p:notesMasterId r:id="rId23"/>
  </p:notesMasterIdLst>
  <p:sldIdLst>
    <p:sldId id="256" r:id="rId2"/>
    <p:sldId id="258" r:id="rId3"/>
    <p:sldId id="259" r:id="rId4"/>
    <p:sldId id="261" r:id="rId5"/>
    <p:sldId id="262" r:id="rId6"/>
    <p:sldId id="291" r:id="rId7"/>
    <p:sldId id="294" r:id="rId8"/>
    <p:sldId id="29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C9C7"/>
    <a:srgbClr val="1A435D"/>
    <a:srgbClr val="0000F9"/>
    <a:srgbClr val="0000D9"/>
    <a:srgbClr val="0000FF"/>
    <a:srgbClr val="000062"/>
    <a:srgbClr val="00DE00"/>
    <a:srgbClr val="E0E2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2" autoAdjust="0"/>
    <p:restoredTop sz="87808" autoAdjust="0"/>
  </p:normalViewPr>
  <p:slideViewPr>
    <p:cSldViewPr snapToGrid="0" snapToObjects="1">
      <p:cViewPr varScale="1">
        <p:scale>
          <a:sx n="76" d="100"/>
          <a:sy n="76" d="100"/>
        </p:scale>
        <p:origin x="-1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B213A6C-4A0C-5A46-A2ED-4277660C48C3}" type="datetimeFigureOut">
              <a:rPr lang="en-US"/>
              <a:pPr>
                <a:defRPr/>
              </a:pPr>
              <a:t>9/15/15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2220BF-75BC-8F4F-AA6C-9C73516FD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3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1" Type="http://schemas.openxmlformats.org/officeDocument/2006/relationships/hyperlink" Target="file:///\\localhost\webcal\::www.idigbio.org:events-calendar:export.ics" TargetMode="External"/><Relationship Id="rId12" Type="http://schemas.openxmlformats.org/officeDocument/2006/relationships/image" Target="../media/image11.png"/><Relationship Id="rId13" Type="http://schemas.openxmlformats.org/officeDocument/2006/relationships/image" Target="../media/image12.emf"/><Relationship Id="rId14" Type="http://schemas.openxmlformats.org/officeDocument/2006/relationships/image" Target="../media/image1.emf"/><Relationship Id="rId15" Type="http://schemas.openxmlformats.org/officeDocument/2006/relationships/image" Target="../media/image3.jpe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hyperlink" Target="http://www.facebook.com/iDigBio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twitter.com/iDigBio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://vimeo.com/idigbio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idigbio.org/rss-feed.xml" TargetMode="External"/><Relationship Id="rId10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11" descr="footer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857250"/>
            <a:ext cx="9144000" cy="4638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500438" y="5803900"/>
            <a:ext cx="5370512" cy="9001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sz="1000" i="1" smtClean="0">
                <a:solidFill>
                  <a:prstClr val="black"/>
                </a:solidFill>
              </a:rPr>
              <a:t>iDigBio is funded by a grant from the National Science Foundation’s Advancing Digitization of Biodiversity Collections Program (Cooperative Agreement EF-1115210).  Any opinions, findings, and conclusions or recommendations expressed in this material are those of the author(s) and do not necessarily reflect the views of the National Science Foundation.</a:t>
            </a:r>
          </a:p>
          <a:p>
            <a:pPr>
              <a:defRPr/>
            </a:pPr>
            <a:endParaRPr lang="en-US" sz="1000" smtClean="0">
              <a:solidFill>
                <a:prstClr val="black"/>
              </a:solidFill>
            </a:endParaRPr>
          </a:p>
        </p:txBody>
      </p:sp>
      <p:grpSp>
        <p:nvGrpSpPr>
          <p:cNvPr id="8" name="Group 9"/>
          <p:cNvGrpSpPr>
            <a:grpSpLocks/>
          </p:cNvGrpSpPr>
          <p:nvPr userDrawn="1"/>
        </p:nvGrpSpPr>
        <p:grpSpPr bwMode="auto">
          <a:xfrm>
            <a:off x="223838" y="0"/>
            <a:ext cx="1836737" cy="681038"/>
            <a:chOff x="2712986" y="0"/>
            <a:chExt cx="9928372" cy="3686109"/>
          </a:xfrm>
        </p:grpSpPr>
        <p:sp>
          <p:nvSpPr>
            <p:cNvPr id="9" name="Rectangle 8"/>
            <p:cNvSpPr/>
            <p:nvPr/>
          </p:nvSpPr>
          <p:spPr>
            <a:xfrm>
              <a:off x="2712986" y="0"/>
              <a:ext cx="9928372" cy="3686109"/>
            </a:xfrm>
            <a:prstGeom prst="rect">
              <a:avLst/>
            </a:prstGeom>
            <a:solidFill>
              <a:srgbClr val="2727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0" name="Picture 16" descr="idigbio_logo_cmyk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1199" y="419100"/>
              <a:ext cx="8708199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3" descr="ASU_BioKIC_logo_CMYK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65088"/>
            <a:ext cx="19923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DataONE_LOGO_Transparent.t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65088"/>
            <a:ext cx="182403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ttdTCN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12700"/>
            <a:ext cx="8128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6988"/>
            <a:ext cx="20891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6783"/>
            <a:ext cx="7772400" cy="941368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75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390"/>
            <a:ext cx="6400800" cy="141011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95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fld id="{9BC3C26F-BC15-4203-A065-3DBF9677349B}" type="slidenum">
              <a:rPr lang="en-US" sz="900" smtClean="0">
                <a:solidFill>
                  <a:prstClr val="white"/>
                </a:solidFill>
                <a:latin typeface="Cambria" panose="02040503050406030204" pitchFamily="18" charset="0"/>
              </a:rPr>
              <a:pPr algn="r">
                <a:defRPr/>
              </a:pPr>
              <a:t>‹#›</a:t>
            </a:fld>
            <a:endParaRPr lang="en-US" sz="900" smtClean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3" descr="ASU_BioKIC_logo_CMY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61913"/>
            <a:ext cx="180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DataONE_LOGO_Transparent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1113"/>
            <a:ext cx="2012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ttdTCN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641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3" b="4694"/>
          <a:stretch>
            <a:fillRect/>
          </a:stretch>
        </p:blipFill>
        <p:spPr bwMode="auto">
          <a:xfrm>
            <a:off x="4133850" y="65088"/>
            <a:ext cx="204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93756"/>
            <a:ext cx="1669232" cy="5462594"/>
          </a:xfrm>
          <a:prstGeom prst="rect">
            <a:avLst/>
          </a:prstGeom>
        </p:spPr>
        <p:txBody>
          <a:bodyPr vert="eaVert"/>
          <a:lstStyle>
            <a:lvl1pPr algn="l">
              <a:defRPr sz="3200" b="1" i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93756"/>
            <a:ext cx="6019800" cy="54625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B84043-3FCA-46EF-84F2-3E51A73A9C82}" type="datetime1">
              <a:rPr lang="en-US"/>
              <a:pPr>
                <a:defRPr/>
              </a:pPr>
              <a:t>9/15/15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02313" y="123825"/>
            <a:ext cx="2135187" cy="331788"/>
          </a:xfr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5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0700"/>
            <a:ext cx="9144000" cy="4975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11" descr="footer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3500438" y="5810250"/>
            <a:ext cx="5370512" cy="7381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sz="1000" i="1" smtClean="0">
                <a:solidFill>
                  <a:prstClr val="black"/>
                </a:solidFill>
              </a:rPr>
              <a:t>iDigBio is funded by a grant from the National Science Foundation’s Advancing Digitization of Biodiversity Collections Program (Cooperative Agreement EF-1115210).  Any opinions, findings, and conclusions or recommendations expressed in this material are those of the author(s) and do not necessarily reflect the views of the National Science Foundation.</a:t>
            </a:r>
            <a:endParaRPr lang="en-US" sz="1000" smtClean="0">
              <a:solidFill>
                <a:prstClr val="black"/>
              </a:solidFill>
            </a:endParaRPr>
          </a:p>
        </p:txBody>
      </p:sp>
      <p:pic>
        <p:nvPicPr>
          <p:cNvPr id="6" name="Picture 15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2776538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>
            <a:hlinkClick r:id="rId5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3240088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>
            <a:hlinkClick r:id="rId7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8" r="12192"/>
          <a:stretch>
            <a:fillRect/>
          </a:stretch>
        </p:blipFill>
        <p:spPr bwMode="auto">
          <a:xfrm>
            <a:off x="3209925" y="3703638"/>
            <a:ext cx="4016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>
            <a:hlinkClick r:id="rId9"/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4171950"/>
            <a:ext cx="4127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>
            <a:hlinkClick r:id="rId11" action="ppaction://hlinkfile"/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46609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0"/>
          <p:cNvSpPr txBox="1">
            <a:spLocks noChangeArrowheads="1"/>
          </p:cNvSpPr>
          <p:nvPr userDrawn="1"/>
        </p:nvSpPr>
        <p:spPr bwMode="auto">
          <a:xfrm>
            <a:off x="685800" y="3503613"/>
            <a:ext cx="2124075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prstClr val="black"/>
                </a:solidFill>
                <a:latin typeface="Helvetica" charset="0"/>
                <a:cs typeface="Helvetica" charset="0"/>
              </a:rPr>
              <a:t>www.idigbio.org</a:t>
            </a:r>
          </a:p>
        </p:txBody>
      </p:sp>
      <p:grpSp>
        <p:nvGrpSpPr>
          <p:cNvPr id="12" name="Group 21"/>
          <p:cNvGrpSpPr>
            <a:grpSpLocks/>
          </p:cNvGrpSpPr>
          <p:nvPr userDrawn="1"/>
        </p:nvGrpSpPr>
        <p:grpSpPr bwMode="auto">
          <a:xfrm>
            <a:off x="1252538" y="2674938"/>
            <a:ext cx="968375" cy="830262"/>
            <a:chOff x="1252080" y="2742784"/>
            <a:chExt cx="968247" cy="830111"/>
          </a:xfrm>
        </p:grpSpPr>
        <p:pic>
          <p:nvPicPr>
            <p:cNvPr id="13" name="Picture 22" descr="idigbio_logo_rgb.eps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769"/>
            <a:stretch>
              <a:fillRect/>
            </a:stretch>
          </p:blipFill>
          <p:spPr bwMode="auto">
            <a:xfrm>
              <a:off x="1252080" y="2742784"/>
              <a:ext cx="861291" cy="830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 userDrawn="1"/>
          </p:nvSpPr>
          <p:spPr>
            <a:xfrm>
              <a:off x="1945725" y="3361796"/>
              <a:ext cx="274602" cy="2110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Box 24"/>
          <p:cNvSpPr txBox="1">
            <a:spLocks noChangeArrowheads="1"/>
          </p:cNvSpPr>
          <p:nvPr userDrawn="1"/>
        </p:nvSpPr>
        <p:spPr bwMode="auto">
          <a:xfrm>
            <a:off x="3751263" y="2601913"/>
            <a:ext cx="5392737" cy="26765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1600" smtClean="0">
                <a:solidFill>
                  <a:prstClr val="black"/>
                </a:solidFill>
                <a:latin typeface="Cambria" panose="02040503050406030204" pitchFamily="18" charset="0"/>
              </a:rPr>
              <a:t>facebook.com/iDigBio</a:t>
            </a:r>
          </a:p>
          <a:p>
            <a:pPr>
              <a:lnSpc>
                <a:spcPts val="3600"/>
              </a:lnSpc>
              <a:defRPr/>
            </a:pPr>
            <a:r>
              <a:rPr lang="en-US" sz="1600" smtClean="0">
                <a:solidFill>
                  <a:prstClr val="black"/>
                </a:solidFill>
                <a:latin typeface="Cambria" panose="02040503050406030204" pitchFamily="18" charset="0"/>
              </a:rPr>
              <a:t>twitter.com/iDigBio</a:t>
            </a:r>
          </a:p>
          <a:p>
            <a:pPr>
              <a:lnSpc>
                <a:spcPts val="3600"/>
              </a:lnSpc>
              <a:defRPr/>
            </a:pPr>
            <a:r>
              <a:rPr lang="en-US" sz="1600" smtClean="0">
                <a:solidFill>
                  <a:prstClr val="black"/>
                </a:solidFill>
                <a:latin typeface="Cambria" panose="02040503050406030204" pitchFamily="18" charset="0"/>
              </a:rPr>
              <a:t>vimeo.com/idigbio</a:t>
            </a:r>
          </a:p>
          <a:p>
            <a:pPr>
              <a:lnSpc>
                <a:spcPts val="3600"/>
              </a:lnSpc>
              <a:defRPr/>
            </a:pPr>
            <a:r>
              <a:rPr lang="en-US" sz="1600" smtClean="0">
                <a:solidFill>
                  <a:prstClr val="black"/>
                </a:solidFill>
                <a:latin typeface="Cambria" panose="02040503050406030204" pitchFamily="18" charset="0"/>
              </a:rPr>
              <a:t>idigbio.org/rss-feed.xml</a:t>
            </a:r>
          </a:p>
          <a:p>
            <a:pPr>
              <a:lnSpc>
                <a:spcPts val="3600"/>
              </a:lnSpc>
              <a:defRPr/>
            </a:pPr>
            <a:r>
              <a:rPr lang="en-US" sz="1600" smtClean="0">
                <a:solidFill>
                  <a:prstClr val="black"/>
                </a:solidFill>
                <a:latin typeface="Cambria" panose="02040503050406030204" pitchFamily="18" charset="0"/>
              </a:rPr>
              <a:t>webcal://www.idigbio.org/events-calendar/export.ics</a:t>
            </a:r>
          </a:p>
          <a:p>
            <a:pPr>
              <a:defRPr/>
            </a:pPr>
            <a:endParaRPr lang="en-US" sz="1800" smtClean="0">
              <a:solidFill>
                <a:prstClr val="black"/>
              </a:solidFill>
            </a:endParaRPr>
          </a:p>
        </p:txBody>
      </p:sp>
      <p:grpSp>
        <p:nvGrpSpPr>
          <p:cNvPr id="16" name="Group 19"/>
          <p:cNvGrpSpPr>
            <a:grpSpLocks/>
          </p:cNvGrpSpPr>
          <p:nvPr userDrawn="1"/>
        </p:nvGrpSpPr>
        <p:grpSpPr bwMode="auto">
          <a:xfrm>
            <a:off x="230188" y="0"/>
            <a:ext cx="1836737" cy="681038"/>
            <a:chOff x="2712986" y="0"/>
            <a:chExt cx="9928372" cy="3686109"/>
          </a:xfrm>
        </p:grpSpPr>
        <p:sp>
          <p:nvSpPr>
            <p:cNvPr id="17" name="Rectangle 16"/>
            <p:cNvSpPr/>
            <p:nvPr/>
          </p:nvSpPr>
          <p:spPr>
            <a:xfrm>
              <a:off x="2712986" y="0"/>
              <a:ext cx="9928372" cy="3686109"/>
            </a:xfrm>
            <a:prstGeom prst="rect">
              <a:avLst/>
            </a:prstGeom>
            <a:solidFill>
              <a:srgbClr val="2727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8" name="Picture 25" descr="idigbio_logo_cmyk.eps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1199" y="419100"/>
              <a:ext cx="8708199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3" descr="ASU_BioKIC_logo_CMYK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61913"/>
            <a:ext cx="180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DataONE_LOGO_Transparent.tif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1113"/>
            <a:ext cx="2012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ttdTCNLogo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641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3" b="4694"/>
          <a:stretch>
            <a:fillRect/>
          </a:stretch>
        </p:blipFill>
        <p:spPr bwMode="auto">
          <a:xfrm>
            <a:off x="4133850" y="65088"/>
            <a:ext cx="204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6783"/>
            <a:ext cx="7772400" cy="941368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75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2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3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fld id="{F8ECC8D8-753D-4696-876E-5A247371A4B8}" type="slidenum">
              <a:rPr lang="en-US" sz="900" smtClean="0">
                <a:solidFill>
                  <a:prstClr val="white"/>
                </a:solidFill>
                <a:latin typeface="Cambria" panose="02040503050406030204" pitchFamily="18" charset="0"/>
              </a:rPr>
              <a:pPr algn="r">
                <a:defRPr/>
              </a:pPr>
              <a:t>‹#›</a:t>
            </a:fld>
            <a:endParaRPr lang="en-US" sz="900" smtClean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grpSp>
        <p:nvGrpSpPr>
          <p:cNvPr id="8" name="Group 11"/>
          <p:cNvGrpSpPr>
            <a:grpSpLocks/>
          </p:cNvGrpSpPr>
          <p:nvPr userDrawn="1"/>
        </p:nvGrpSpPr>
        <p:grpSpPr bwMode="auto">
          <a:xfrm>
            <a:off x="227013" y="0"/>
            <a:ext cx="1836737" cy="681038"/>
            <a:chOff x="2712986" y="0"/>
            <a:chExt cx="9928372" cy="3686109"/>
          </a:xfrm>
        </p:grpSpPr>
        <p:sp>
          <p:nvSpPr>
            <p:cNvPr id="9" name="Rectangle 8"/>
            <p:cNvSpPr/>
            <p:nvPr/>
          </p:nvSpPr>
          <p:spPr>
            <a:xfrm>
              <a:off x="2712986" y="0"/>
              <a:ext cx="9928372" cy="3686109"/>
            </a:xfrm>
            <a:prstGeom prst="rect">
              <a:avLst/>
            </a:prstGeom>
            <a:solidFill>
              <a:srgbClr val="2727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0" name="Picture 16" descr="idigbio_logo_cmyk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1199" y="419100"/>
              <a:ext cx="8708199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3" descr="ASU_BioKIC_logo_CMYK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61913"/>
            <a:ext cx="180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DataONE_LOGO_Transparent.t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1113"/>
            <a:ext cx="2012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ttdTCNLog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641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3" b="4694"/>
          <a:stretch>
            <a:fillRect/>
          </a:stretch>
        </p:blipFill>
        <p:spPr bwMode="auto">
          <a:xfrm>
            <a:off x="4133850" y="65088"/>
            <a:ext cx="204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3137"/>
            <a:ext cx="8229600" cy="571500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9110"/>
            <a:ext cx="8229600" cy="4700729"/>
          </a:xfrm>
        </p:spPr>
        <p:txBody>
          <a:bodyPr/>
          <a:lstStyle>
            <a:lvl1pPr>
              <a:defRPr>
                <a:latin typeface="Cambria"/>
                <a:cs typeface="Cambri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E70D92-5EDC-4783-8EC2-3A58DBE76A5E}" type="datetime1">
              <a:rPr lang="en-US"/>
              <a:pPr>
                <a:defRPr/>
              </a:pPr>
              <a:t>9/15/15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3638" y="123825"/>
            <a:ext cx="1693862" cy="331788"/>
          </a:xfr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8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578850" y="5888038"/>
            <a:ext cx="5207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Cambria"/>
                <a:ea typeface="+mn-ea"/>
                <a:cs typeface="Cambr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fld id="{D72DAE7A-B067-464F-A661-F78D2EA801DF}" type="slidenum">
              <a:rPr lang="en-US" sz="900" smtClean="0">
                <a:solidFill>
                  <a:prstClr val="white"/>
                </a:solidFill>
                <a:latin typeface="Cambria" panose="02040503050406030204" pitchFamily="18" charset="0"/>
              </a:rPr>
              <a:pPr algn="r">
                <a:defRPr/>
              </a:pPr>
              <a:t>‹#›</a:t>
            </a:fld>
            <a:endParaRPr lang="en-US" sz="900" smtClean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Picture 3" descr="ASU_BioKIC_logo_CMY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61913"/>
            <a:ext cx="180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DataONE_LOGO_Transparent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1113"/>
            <a:ext cx="2012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ttdTCN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641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3" b="4694"/>
          <a:stretch>
            <a:fillRect/>
          </a:stretch>
        </p:blipFill>
        <p:spPr bwMode="auto">
          <a:xfrm>
            <a:off x="4133850" y="65088"/>
            <a:ext cx="204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2942"/>
            <a:ext cx="8229600" cy="670528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50228"/>
            <a:ext cx="4038600" cy="45061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50228"/>
            <a:ext cx="4038600" cy="45061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BB1969-D012-4580-9632-B5CA88F9BBD3}" type="datetime1">
              <a:rPr lang="en-US"/>
              <a:pPr>
                <a:defRPr/>
              </a:pPr>
              <a:t>9/15/15</a:t>
            </a:fld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8025" y="123825"/>
            <a:ext cx="2149475" cy="331788"/>
          </a:xfr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3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fld id="{A4BFDC41-2906-43BB-92C0-C691BC44B95B}" type="slidenum">
              <a:rPr lang="en-US" sz="900" smtClean="0">
                <a:solidFill>
                  <a:prstClr val="white"/>
                </a:solidFill>
                <a:latin typeface="Cambria" panose="02040503050406030204" pitchFamily="18" charset="0"/>
              </a:rPr>
              <a:pPr algn="r">
                <a:defRPr/>
              </a:pPr>
              <a:t>‹#›</a:t>
            </a:fld>
            <a:endParaRPr lang="en-US" sz="900" smtClean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Picture 3" descr="ASU_BioKIC_logo_CMY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61913"/>
            <a:ext cx="180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DataONE_LOGO_Transparent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1113"/>
            <a:ext cx="2012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ttdTCN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641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3" b="4694"/>
          <a:stretch>
            <a:fillRect/>
          </a:stretch>
        </p:blipFill>
        <p:spPr bwMode="auto">
          <a:xfrm>
            <a:off x="4133850" y="65088"/>
            <a:ext cx="204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927"/>
            <a:ext cx="8229600" cy="803443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7406"/>
            <a:ext cx="4040188" cy="397959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6066"/>
            <a:ext cx="4040188" cy="3680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07406"/>
            <a:ext cx="4041775" cy="397959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6066"/>
            <a:ext cx="4041775" cy="3680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E254A1-72A8-4D1E-B73F-F01B45BDA600}" type="datetime1">
              <a:rPr lang="en-US"/>
              <a:pPr>
                <a:defRPr/>
              </a:pPr>
              <a:t>9/15/15</a:t>
            </a:fld>
            <a:endParaRPr lang="en-US"/>
          </a:p>
        </p:txBody>
      </p:sp>
      <p:sp>
        <p:nvSpPr>
          <p:cNvPr id="1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77038" y="123825"/>
            <a:ext cx="1160462" cy="331788"/>
          </a:xfr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1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fld id="{70B39FC7-E80E-459F-8DE2-E6E4E97CE60F}" type="slidenum">
              <a:rPr lang="en-US" sz="900" smtClean="0">
                <a:solidFill>
                  <a:prstClr val="white"/>
                </a:solidFill>
                <a:latin typeface="Cambria" panose="02040503050406030204" pitchFamily="18" charset="0"/>
              </a:rPr>
              <a:pPr algn="r">
                <a:defRPr/>
              </a:pPr>
              <a:t>‹#›</a:t>
            </a:fld>
            <a:endParaRPr lang="en-US" sz="900" smtClean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3" descr="ASU_BioKIC_logo_CMY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61913"/>
            <a:ext cx="180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DataONE_LOGO_Transparent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1113"/>
            <a:ext cx="2012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ttdTCN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641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3" b="4694"/>
          <a:stretch>
            <a:fillRect/>
          </a:stretch>
        </p:blipFill>
        <p:spPr bwMode="auto">
          <a:xfrm>
            <a:off x="4133850" y="65088"/>
            <a:ext cx="204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912163"/>
            <a:ext cx="8229600" cy="803443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54699B-2A3B-41F9-B6A6-6231AD9D39C9}" type="datetime1">
              <a:rPr lang="en-US"/>
              <a:pPr>
                <a:defRPr/>
              </a:pPr>
              <a:t>9/15/15</a:t>
            </a:fld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5013" y="123825"/>
            <a:ext cx="2122487" cy="331788"/>
          </a:xfr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7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fld id="{1BF939B6-DDCF-4BA4-B3DB-791ED032D1DA}" type="slidenum">
              <a:rPr lang="en-US" sz="900" smtClean="0">
                <a:solidFill>
                  <a:prstClr val="white"/>
                </a:solidFill>
                <a:latin typeface="Cambria" panose="02040503050406030204" pitchFamily="18" charset="0"/>
              </a:rPr>
              <a:pPr algn="r">
                <a:defRPr/>
              </a:pPr>
              <a:t>‹#›</a:t>
            </a:fld>
            <a:endParaRPr lang="en-US" sz="900" smtClean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3" descr="ASU_BioKIC_logo_CMY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61913"/>
            <a:ext cx="180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DataONE_LOGO_Transparent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1113"/>
            <a:ext cx="2012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ttdTCN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641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3" b="4694"/>
          <a:stretch>
            <a:fillRect/>
          </a:stretch>
        </p:blipFill>
        <p:spPr bwMode="auto">
          <a:xfrm>
            <a:off x="4133850" y="65088"/>
            <a:ext cx="204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AD0F03-E467-48FE-BF2D-2C2257153A38}" type="datetime1">
              <a:rPr lang="en-US"/>
              <a:pPr>
                <a:defRPr/>
              </a:pPr>
              <a:t>9/15/15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02313" y="123825"/>
            <a:ext cx="2135187" cy="331788"/>
          </a:xfr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9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fld id="{BD8C38C7-A398-451D-A77A-619D1BD11BAE}" type="slidenum">
              <a:rPr lang="en-US" sz="900" smtClean="0">
                <a:solidFill>
                  <a:prstClr val="white"/>
                </a:solidFill>
                <a:latin typeface="Cambria" panose="02040503050406030204" pitchFamily="18" charset="0"/>
              </a:rPr>
              <a:pPr algn="r">
                <a:defRPr/>
              </a:pPr>
              <a:t>‹#›</a:t>
            </a:fld>
            <a:endParaRPr lang="en-US" sz="900" smtClean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3" descr="ASU_BioKIC_logo_CMY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61913"/>
            <a:ext cx="180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ataONE_LOGO_Transparent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1113"/>
            <a:ext cx="2012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ttdTCN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641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3" b="4694"/>
          <a:stretch>
            <a:fillRect/>
          </a:stretch>
        </p:blipFill>
        <p:spPr bwMode="auto">
          <a:xfrm>
            <a:off x="4133850" y="65088"/>
            <a:ext cx="204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0862"/>
            <a:ext cx="3008313" cy="708876"/>
          </a:xfrm>
          <a:prstGeom prst="rect">
            <a:avLst/>
          </a:prstGeom>
        </p:spPr>
        <p:txBody>
          <a:bodyPr anchor="b"/>
          <a:lstStyle>
            <a:lvl1pPr algn="l">
              <a:defRPr sz="2000" b="1" i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00862"/>
            <a:ext cx="5111750" cy="5567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03189"/>
            <a:ext cx="3008313" cy="4665299"/>
          </a:xfrm>
        </p:spPr>
        <p:txBody>
          <a:bodyPr/>
          <a:lstStyle>
            <a:lvl1pPr marL="0" indent="0">
              <a:buNone/>
              <a:defRPr sz="1400">
                <a:latin typeface="Cambr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477C9C-62B1-4682-81AB-7C0DF039E328}" type="datetime1">
              <a:rPr lang="en-US"/>
              <a:pPr>
                <a:defRPr/>
              </a:pPr>
              <a:t>9/15/15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8025" y="123825"/>
            <a:ext cx="2149475" cy="331788"/>
          </a:xfr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61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fld id="{F401DBBE-39F2-4D75-9E49-BF38D3100806}" type="slidenum">
              <a:rPr lang="en-US" sz="900" smtClean="0">
                <a:solidFill>
                  <a:prstClr val="white"/>
                </a:solidFill>
                <a:latin typeface="Cambria" panose="02040503050406030204" pitchFamily="18" charset="0"/>
              </a:rPr>
              <a:pPr algn="r">
                <a:defRPr/>
              </a:pPr>
              <a:t>‹#›</a:t>
            </a:fld>
            <a:endParaRPr lang="en-US" sz="900" smtClean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3" descr="ASU_BioKIC_logo_CMY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61913"/>
            <a:ext cx="180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ataONE_LOGO_Transparent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1113"/>
            <a:ext cx="2012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ttdTCN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641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3" b="4694"/>
          <a:stretch>
            <a:fillRect/>
          </a:stretch>
        </p:blipFill>
        <p:spPr bwMode="auto">
          <a:xfrm>
            <a:off x="4133850" y="65088"/>
            <a:ext cx="204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754" y="5482639"/>
            <a:ext cx="5486400" cy="4052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5754" y="987834"/>
            <a:ext cx="7953437" cy="437950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754" y="5887849"/>
            <a:ext cx="5486400" cy="5205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13095C-2101-4314-9F90-63678FC6B336}" type="datetime1">
              <a:rPr lang="en-US"/>
              <a:pPr>
                <a:defRPr/>
              </a:pPr>
              <a:t>9/15/15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8025" y="123825"/>
            <a:ext cx="2149475" cy="331788"/>
          </a:xfr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2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fld id="{76AAD775-E81A-456C-A41A-67F6A3158695}" type="slidenum">
              <a:rPr lang="en-US" sz="900" smtClean="0">
                <a:solidFill>
                  <a:prstClr val="white"/>
                </a:solidFill>
                <a:latin typeface="Cambria" panose="02040503050406030204" pitchFamily="18" charset="0"/>
              </a:rPr>
              <a:pPr algn="r">
                <a:defRPr/>
              </a:pPr>
              <a:t>‹#›</a:t>
            </a:fld>
            <a:endParaRPr lang="en-US" sz="900" smtClean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3" descr="ASU_BioKIC_logo_CMY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61913"/>
            <a:ext cx="180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DataONE_LOGO_Transparent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1113"/>
            <a:ext cx="2012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ttdTCN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641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3" b="4694"/>
          <a:stretch>
            <a:fillRect/>
          </a:stretch>
        </p:blipFill>
        <p:spPr bwMode="auto">
          <a:xfrm>
            <a:off x="4133850" y="65088"/>
            <a:ext cx="204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28629"/>
            <a:ext cx="8229600" cy="44277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953246"/>
            <a:ext cx="8229600" cy="803443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1F6CC4-DB81-451D-935E-202F9536D1F1}" type="datetime1">
              <a:rPr lang="en-US"/>
              <a:pPr>
                <a:defRPr/>
              </a:pPr>
              <a:t>9/15/15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5013" y="123825"/>
            <a:ext cx="2122487" cy="331788"/>
          </a:xfr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1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3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71700"/>
            <a:ext cx="822960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5313" y="123825"/>
            <a:ext cx="800100" cy="3317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12 pt. Helvetica* 65 Medium   0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8/6/14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9350" y="123825"/>
            <a:ext cx="4248150" cy="3317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12 pt. Helvetica* 65 Medium   0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grpSp>
        <p:nvGrpSpPr>
          <p:cNvPr id="1030" name="Group 5"/>
          <p:cNvGrpSpPr>
            <a:grpSpLocks/>
          </p:cNvGrpSpPr>
          <p:nvPr userDrawn="1"/>
        </p:nvGrpSpPr>
        <p:grpSpPr bwMode="auto">
          <a:xfrm>
            <a:off x="230188" y="0"/>
            <a:ext cx="1836737" cy="681038"/>
            <a:chOff x="2712986" y="0"/>
            <a:chExt cx="9928372" cy="3686109"/>
          </a:xfrm>
        </p:grpSpPr>
        <p:sp>
          <p:nvSpPr>
            <p:cNvPr id="7" name="Rectangle 6"/>
            <p:cNvSpPr/>
            <p:nvPr/>
          </p:nvSpPr>
          <p:spPr>
            <a:xfrm>
              <a:off x="2712986" y="0"/>
              <a:ext cx="9928372" cy="3686109"/>
            </a:xfrm>
            <a:prstGeom prst="rect">
              <a:avLst/>
            </a:prstGeom>
            <a:solidFill>
              <a:srgbClr val="2727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032" name="Picture 8" descr="idigbio_logo_cmyk.eps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1199" y="419100"/>
              <a:ext cx="8708199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6076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mbria"/>
          <a:ea typeface="ＭＳ Ｐゴシック" charset="0"/>
          <a:cs typeface="Cambr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mbria"/>
          <a:ea typeface="ＭＳ Ｐゴシック" charset="0"/>
          <a:cs typeface="Cambr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/>
          <a:ea typeface="ＭＳ Ｐゴシック" charset="0"/>
          <a:cs typeface="Cambri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mbria"/>
          <a:ea typeface="ＭＳ Ｐゴシック" charset="0"/>
          <a:cs typeface="Cambri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mbria"/>
          <a:ea typeface="ＭＳ Ｐゴシック" charset="0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aac.ornl.gov/PI/BestPractices-2010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gif"/><Relationship Id="rId3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F9"/>
                </a:solidFill>
                <a:ea typeface="+mj-ea"/>
                <a:cs typeface="+mj-cs"/>
              </a:rPr>
              <a:t>Best Practices for Data Entry and Data Manipulation</a:t>
            </a:r>
            <a:endParaRPr lang="en-US" sz="2600" dirty="0">
              <a:solidFill>
                <a:srgbClr val="0000F9"/>
              </a:solidFill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742840"/>
            <a:ext cx="7267904" cy="1459781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Amber Budden, </a:t>
            </a:r>
            <a:r>
              <a:rPr lang="en-US" dirty="0" err="1" smtClean="0">
                <a:ea typeface="+mn-ea"/>
              </a:rPr>
              <a:t>DataONE</a:t>
            </a: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Edward Gilbert, </a:t>
            </a:r>
            <a:r>
              <a:rPr lang="en-US" dirty="0" err="1" smtClean="0">
                <a:ea typeface="+mn-ea"/>
              </a:rPr>
              <a:t>Symbiota</a:t>
            </a: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September 15 – 17, 2015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Arizona State University (ASU)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Biodiversity Knowledge Integration Center (</a:t>
            </a:r>
            <a:r>
              <a:rPr lang="en-US" i="1" dirty="0" err="1"/>
              <a:t>BioKIC</a:t>
            </a:r>
            <a:r>
              <a:rPr lang="en-US" dirty="0" smtClean="0"/>
              <a:t>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Brought to you by: </a:t>
            </a:r>
            <a:r>
              <a:rPr lang="en-US" dirty="0">
                <a:solidFill>
                  <a:srgbClr val="0000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Tri-Trophic </a:t>
            </a:r>
            <a:r>
              <a:rPr lang="en-US" dirty="0" smtClean="0">
                <a:solidFill>
                  <a:srgbClr val="0000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TCN, </a:t>
            </a:r>
            <a:r>
              <a:rPr lang="en-US" dirty="0" err="1" smtClean="0">
                <a:solidFill>
                  <a:srgbClr val="0000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DataONE</a:t>
            </a:r>
            <a:r>
              <a:rPr lang="en-US" dirty="0" smtClean="0">
                <a:solidFill>
                  <a:srgbClr val="0000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ASU, iDigBio, </a:t>
            </a:r>
            <a:r>
              <a:rPr lang="en-US" dirty="0" err="1" smtClean="0">
                <a:solidFill>
                  <a:srgbClr val="0000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Symbiota</a:t>
            </a:r>
            <a:r>
              <a:rPr lang="en-US" dirty="0" smtClean="0">
                <a:solidFill>
                  <a:srgbClr val="0000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NCEAS</a:t>
            </a:r>
            <a:endParaRPr lang="en-US" dirty="0">
              <a:solidFill>
                <a:srgbClr val="0000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803203" y="2348151"/>
            <a:ext cx="1917406" cy="3345805"/>
            <a:chOff x="1766321" y="1617791"/>
            <a:chExt cx="1749934" cy="319329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9950" y="2315182"/>
              <a:ext cx="1218473" cy="128583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 rot="16363887">
              <a:off x="1337209" y="2632045"/>
              <a:ext cx="2608157" cy="174993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2000" b="1" dirty="0" smtClean="0">
                  <a:ln/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Managing NHC Data</a:t>
              </a:r>
              <a:endParaRPr lang="en-US" sz="2000" b="1" cap="none" spc="0" dirty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27226" y="1617791"/>
              <a:ext cx="1686949" cy="21425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184856"/>
                </a:avLst>
              </a:prstTxWarp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600" b="1" dirty="0" smtClean="0">
                  <a:ln/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 Global Discoverability</a:t>
              </a:r>
              <a:endParaRPr lang="en-US" sz="1600" b="1" cap="none" spc="0" dirty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Best Practices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3192" lvl="1" indent="0">
              <a:buSzPct val="85000"/>
              <a:buNone/>
            </a:pPr>
            <a:endParaRPr lang="en-US" sz="2000" dirty="0" smtClean="0">
              <a:ea typeface="ＭＳ Ｐゴシック" pitchFamily="34" charset="-128"/>
            </a:endParaRPr>
          </a:p>
          <a:p>
            <a:pPr marL="109728" indent="0"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8" y="1609980"/>
            <a:ext cx="7119937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8725" y="2386612"/>
            <a:ext cx="50895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>
            <a:spLocks/>
          </p:cNvSpPr>
          <p:nvPr/>
        </p:nvSpPr>
        <p:spPr bwMode="auto">
          <a:xfrm>
            <a:off x="300038" y="4789548"/>
            <a:ext cx="8558212" cy="226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Columns of data are consistent: </a:t>
            </a:r>
            <a:endParaRPr lang="en-US" sz="2000" dirty="0" smtClean="0">
              <a:latin typeface="Calibri" pitchFamily="34" charset="0"/>
            </a:endParaRPr>
          </a:p>
          <a:p>
            <a:pPr algn="l" eaLnBrk="0" hangingPunct="0">
              <a:spcBef>
                <a:spcPct val="20000"/>
              </a:spcBef>
              <a:buClr>
                <a:schemeClr val="accent1">
                  <a:lumMod val="75000"/>
                </a:schemeClr>
              </a:buClr>
            </a:pP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     only </a:t>
            </a:r>
            <a:r>
              <a:rPr lang="en-US" sz="2000" dirty="0">
                <a:latin typeface="Calibri" pitchFamily="34" charset="0"/>
              </a:rPr>
              <a:t>numbers, dates, or text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Consistent Names, Codes, Formats (date) used in each column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Data are all in one </a:t>
            </a:r>
            <a:r>
              <a:rPr lang="en-US" sz="2000" dirty="0" smtClean="0">
                <a:latin typeface="Calibri" pitchFamily="34" charset="0"/>
              </a:rPr>
              <a:t>table, which is much easier for a statistical program to work with than multiple small tables which each require human intervention</a:t>
            </a:r>
          </a:p>
        </p:txBody>
      </p:sp>
    </p:spTree>
    <p:extLst>
      <p:ext uri="{BB962C8B-B14F-4D97-AF65-F5344CB8AC3E}">
        <p14:creationId xmlns:p14="http://schemas.microsoft.com/office/powerpoint/2010/main" val="388513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Best Practices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2400" dirty="0" smtClean="0">
                <a:ea typeface="ＭＳ Ｐゴシック" pitchFamily="34" charset="-128"/>
              </a:rPr>
              <a:t>Create </a:t>
            </a:r>
            <a:r>
              <a:rPr lang="en-US" sz="2400" dirty="0">
                <a:ea typeface="ＭＳ Ｐゴシック" pitchFamily="34" charset="-128"/>
              </a:rPr>
              <a:t>descriptive column names without spaces or special </a:t>
            </a:r>
            <a:r>
              <a:rPr lang="en-US" sz="2400" dirty="0" smtClean="0">
                <a:ea typeface="ＭＳ Ｐゴシック" pitchFamily="34" charset="-128"/>
              </a:rPr>
              <a:t>characters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90000"/>
              <a:buFont typeface="Courier New" pitchFamily="49" charset="0"/>
              <a:buChar char="o"/>
            </a:pPr>
            <a:r>
              <a:rPr lang="en-US" sz="2400" dirty="0">
                <a:ea typeface="ＭＳ Ｐゴシック" pitchFamily="34" charset="-128"/>
              </a:rPr>
              <a:t>Soil T30 </a:t>
            </a:r>
            <a:r>
              <a:rPr lang="en-US" sz="2400" dirty="0"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en-US" sz="2400" dirty="0" smtClean="0">
                <a:ea typeface="ＭＳ Ｐゴシック" pitchFamily="34" charset="-128"/>
                <a:sym typeface="Wingdings" pitchFamily="2" charset="2"/>
              </a:rPr>
              <a:t>Soil_Temp_30cm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90000"/>
              <a:buFont typeface="Courier New" pitchFamily="49" charset="0"/>
              <a:buChar char="o"/>
            </a:pPr>
            <a:r>
              <a:rPr lang="en-US" sz="2400" dirty="0" smtClean="0">
                <a:ea typeface="ＭＳ Ｐゴシック" pitchFamily="34" charset="-128"/>
                <a:sym typeface="Wingdings" pitchFamily="2" charset="2"/>
              </a:rPr>
              <a:t>Species-Code </a:t>
            </a:r>
            <a:r>
              <a:rPr lang="en-US" sz="2400" dirty="0"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en-US" sz="2400" dirty="0" err="1">
                <a:ea typeface="ＭＳ Ｐゴシック" pitchFamily="34" charset="-128"/>
                <a:sym typeface="Wingdings" pitchFamily="2" charset="2"/>
              </a:rPr>
              <a:t>Species_Code</a:t>
            </a:r>
            <a:r>
              <a:rPr lang="en-US" sz="2400" dirty="0">
                <a:ea typeface="ＭＳ Ｐゴシック" pitchFamily="34" charset="-128"/>
                <a:sym typeface="Wingdings" pitchFamily="2" charset="2"/>
              </a:rPr>
              <a:t> (avoid using -,+,*,^ in column names. Some software may interpret these symbols as an operator)</a:t>
            </a:r>
            <a:endParaRPr lang="en-US" sz="2400" dirty="0">
              <a:ea typeface="ＭＳ Ｐゴシック" pitchFamily="34" charset="-128"/>
            </a:endParaRPr>
          </a:p>
          <a:p>
            <a:pPr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2400" dirty="0" smtClean="0">
                <a:ea typeface="ＭＳ Ｐゴシック" pitchFamily="34" charset="-128"/>
              </a:rPr>
              <a:t>Use </a:t>
            </a:r>
            <a:r>
              <a:rPr lang="en-US" sz="2400" dirty="0">
                <a:ea typeface="ＭＳ Ｐゴシック" pitchFamily="34" charset="-128"/>
              </a:rPr>
              <a:t>a descriptive file name.  For instance, a file named SEV_SmallMammalData_v.5.25.2010.csv indicates the project the data is associated with (SEV),  the theme of the data (</a:t>
            </a:r>
            <a:r>
              <a:rPr lang="en-US" sz="2400" dirty="0" err="1">
                <a:ea typeface="ＭＳ Ｐゴシック" pitchFamily="34" charset="-128"/>
              </a:rPr>
              <a:t>SmallMammalData</a:t>
            </a:r>
            <a:r>
              <a:rPr lang="en-US" sz="2400" dirty="0">
                <a:ea typeface="ＭＳ Ｐゴシック" pitchFamily="34" charset="-128"/>
              </a:rPr>
              <a:t>) and also when this version of the data was created (v.5.25.2010).   This name is much more helpful than a file named mydata.xls.  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 smtClean="0">
              <a:ea typeface="ＭＳ Ｐゴシック" pitchFamily="34" charset="-128"/>
            </a:endParaRPr>
          </a:p>
          <a:p>
            <a:pPr marL="393192" lvl="1" indent="0">
              <a:buSzPct val="85000"/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 marL="109728" indent="0" eaLnBrk="1" hangingPunct="1">
              <a:buNone/>
            </a:pPr>
            <a:endParaRPr lang="en-US" sz="24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268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Best Practices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2200" dirty="0" smtClean="0">
                <a:ea typeface="ＭＳ Ｐゴシック" pitchFamily="34" charset="-128"/>
              </a:rPr>
              <a:t>Missing </a:t>
            </a:r>
            <a:r>
              <a:rPr lang="en-US" sz="2200" dirty="0">
                <a:ea typeface="ＭＳ Ｐゴシック" pitchFamily="34" charset="-128"/>
              </a:rPr>
              <a:t>data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90000"/>
              <a:buFont typeface="Courier New" pitchFamily="49" charset="0"/>
              <a:buChar char="o"/>
            </a:pPr>
            <a:r>
              <a:rPr lang="en-US" sz="2200" dirty="0" smtClean="0">
                <a:ea typeface="ＭＳ Ｐゴシック" pitchFamily="34" charset="-128"/>
              </a:rPr>
              <a:t>Preferably </a:t>
            </a:r>
            <a:r>
              <a:rPr lang="en-US" sz="2200" dirty="0">
                <a:ea typeface="ＭＳ Ｐゴシック" pitchFamily="34" charset="-128"/>
              </a:rPr>
              <a:t>leave field empty (NULL = no </a:t>
            </a:r>
            <a:r>
              <a:rPr lang="en-US" sz="2200" dirty="0" smtClean="0">
                <a:ea typeface="ＭＳ Ｐゴシック" pitchFamily="34" charset="-128"/>
              </a:rPr>
              <a:t>value)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90000"/>
              <a:buFont typeface="Courier New" pitchFamily="49" charset="0"/>
              <a:buChar char="o"/>
            </a:pPr>
            <a:r>
              <a:rPr lang="en-US" sz="2200" dirty="0" smtClean="0">
                <a:ea typeface="ＭＳ Ｐゴシック" pitchFamily="34" charset="-128"/>
              </a:rPr>
              <a:t>In </a:t>
            </a:r>
            <a:r>
              <a:rPr lang="en-US" sz="2200" dirty="0">
                <a:ea typeface="ＭＳ Ｐゴシック" pitchFamily="34" charset="-128"/>
              </a:rPr>
              <a:t>numeric fields, use a distinct value such as 9999 to indicate a missing </a:t>
            </a:r>
            <a:r>
              <a:rPr lang="en-US" sz="2200" dirty="0" smtClean="0">
                <a:ea typeface="ＭＳ Ｐゴシック" pitchFamily="34" charset="-128"/>
              </a:rPr>
              <a:t>value 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90000"/>
              <a:buFont typeface="Courier New" pitchFamily="49" charset="0"/>
              <a:buChar char="o"/>
            </a:pPr>
            <a:r>
              <a:rPr lang="en-US" sz="2200" dirty="0" smtClean="0">
                <a:ea typeface="ＭＳ Ｐゴシック" pitchFamily="34" charset="-128"/>
              </a:rPr>
              <a:t>In </a:t>
            </a:r>
            <a:r>
              <a:rPr lang="en-US" sz="2200" dirty="0">
                <a:ea typeface="ＭＳ Ｐゴシック" pitchFamily="34" charset="-128"/>
              </a:rPr>
              <a:t>text fields, use NA (“Not Applicable” or “Not Available</a:t>
            </a:r>
            <a:r>
              <a:rPr lang="en-US" sz="2200" dirty="0" smtClean="0">
                <a:ea typeface="ＭＳ Ｐゴシック" pitchFamily="34" charset="-128"/>
              </a:rPr>
              <a:t>”)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90000"/>
              <a:buFont typeface="Courier New" pitchFamily="49" charset="0"/>
              <a:buChar char="o"/>
            </a:pPr>
            <a:r>
              <a:rPr lang="en-US" sz="2200" dirty="0">
                <a:ea typeface="ＭＳ Ｐゴシック" pitchFamily="34" charset="-128"/>
              </a:rPr>
              <a:t>Use Data flags in a separate column to qualify missing value</a:t>
            </a:r>
          </a:p>
          <a:p>
            <a:pPr lvl="1">
              <a:buSzPct val="85000"/>
              <a:buFont typeface="Courier New" pitchFamily="49" charset="0"/>
              <a:buChar char="o"/>
            </a:pPr>
            <a:endParaRPr lang="en-US" sz="2200" dirty="0" smtClean="0">
              <a:ea typeface="ＭＳ Ｐゴシック" pitchFamily="34" charset="-128"/>
            </a:endParaRPr>
          </a:p>
        </p:txBody>
      </p:sp>
      <p:graphicFrame>
        <p:nvGraphicFramePr>
          <p:cNvPr id="4" name="Group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5677166"/>
              </p:ext>
            </p:extLst>
          </p:nvPr>
        </p:nvGraphicFramePr>
        <p:xfrm>
          <a:off x="532759" y="4347803"/>
          <a:ext cx="5653236" cy="2194644"/>
        </p:xfrm>
        <a:graphic>
          <a:graphicData uri="http://schemas.openxmlformats.org/drawingml/2006/table">
            <a:tbl>
              <a:tblPr/>
              <a:tblGrid>
                <a:gridCol w="1181493"/>
                <a:gridCol w="858198"/>
                <a:gridCol w="1598836"/>
                <a:gridCol w="2014709"/>
              </a:tblGrid>
              <a:tr h="328544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Date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Time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NO3_N_Conc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NO3_N_Conc_Flag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827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20081011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1300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0.013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20081011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1330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0.016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476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20081011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1400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0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20081011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1430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0.018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87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20081011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1500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0.001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6264275" y="4347803"/>
            <a:ext cx="273685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>
              <a:spcBef>
                <a:spcPct val="50000"/>
              </a:spcBef>
            </a:pPr>
            <a:r>
              <a:rPr lang="en-US" dirty="0"/>
              <a:t>M1 = missing; no sample collected</a:t>
            </a:r>
          </a:p>
          <a:p>
            <a:pPr algn="l" defTabSz="914400">
              <a:spcBef>
                <a:spcPct val="50000"/>
              </a:spcBef>
            </a:pPr>
            <a:r>
              <a:rPr lang="en-US" dirty="0"/>
              <a:t>E1 = estimated from grab sample</a:t>
            </a:r>
          </a:p>
        </p:txBody>
      </p:sp>
    </p:spTree>
    <p:extLst>
      <p:ext uri="{BB962C8B-B14F-4D97-AF65-F5344CB8AC3E}">
        <p14:creationId xmlns:p14="http://schemas.microsoft.com/office/powerpoint/2010/main" val="26367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Best Practices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2400" dirty="0" smtClean="0">
                <a:ea typeface="ＭＳ Ｐゴシック" pitchFamily="34" charset="-128"/>
              </a:rPr>
              <a:t>Enter </a:t>
            </a:r>
            <a:r>
              <a:rPr lang="en-US" sz="2400" dirty="0">
                <a:ea typeface="ＭＳ Ｐゴシック" pitchFamily="34" charset="-128"/>
              </a:rPr>
              <a:t>complete lines of data</a:t>
            </a:r>
          </a:p>
          <a:p>
            <a:pPr lvl="1">
              <a:buSzPct val="85000"/>
              <a:buFont typeface="Courier New" pitchFamily="49" charset="0"/>
              <a:buChar char="o"/>
            </a:pPr>
            <a:endParaRPr lang="en-US" sz="2400" dirty="0" smtClean="0">
              <a:ea typeface="ＭＳ Ｐゴシック" pitchFamily="34" charset="-128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563" y="2369115"/>
            <a:ext cx="5064125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314325" y="3729603"/>
            <a:ext cx="8543924" cy="2616200"/>
            <a:chOff x="378" y="2493"/>
            <a:chExt cx="5382" cy="1648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15" y="2493"/>
              <a:ext cx="3645" cy="1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 rot="19270979">
              <a:off x="1426" y="3216"/>
              <a:ext cx="473" cy="710"/>
            </a:xfrm>
            <a:prstGeom prst="curvedRightArrow">
              <a:avLst>
                <a:gd name="adj1" fmla="val 23461"/>
                <a:gd name="adj2" fmla="val 46936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r>
                <a:rPr lang="en-US"/>
                <a:t>   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378" y="3193"/>
              <a:ext cx="1008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en-US" dirty="0"/>
                <a:t>Sorting </a:t>
              </a:r>
              <a:r>
                <a:rPr lang="en-US" dirty="0" smtClean="0"/>
                <a:t>an Excel file with empty cells </a:t>
              </a:r>
              <a:r>
                <a:rPr lang="en-US" dirty="0"/>
                <a:t>is not a good idea!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735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Best Practices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2400" dirty="0" smtClean="0">
                <a:ea typeface="ＭＳ Ｐゴシック" pitchFamily="34" charset="-128"/>
              </a:rPr>
              <a:t>For </a:t>
            </a:r>
            <a:r>
              <a:rPr lang="en-US" sz="2400" dirty="0">
                <a:ea typeface="ＭＳ Ｐゴシック" pitchFamily="34" charset="-128"/>
              </a:rPr>
              <a:t>the long term, store data in a consistent format that can be read well in to the future and that can be used by any application now or in the </a:t>
            </a:r>
            <a:r>
              <a:rPr lang="en-US" sz="2400" dirty="0" smtClean="0">
                <a:ea typeface="ＭＳ Ｐゴシック" pitchFamily="34" charset="-128"/>
              </a:rPr>
              <a:t>future</a:t>
            </a:r>
            <a:r>
              <a:rPr lang="en-US" sz="2400" dirty="0">
                <a:ea typeface="ＭＳ Ｐゴシック" pitchFamily="34" charset="-128"/>
              </a:rPr>
              <a:t> </a:t>
            </a:r>
            <a:endParaRPr lang="en-US" sz="2400" dirty="0" smtClean="0">
              <a:ea typeface="ＭＳ Ｐゴシック" pitchFamily="34" charset="-128"/>
            </a:endParaRPr>
          </a:p>
          <a:p>
            <a:pPr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2400" dirty="0">
                <a:ea typeface="ＭＳ Ｐゴシック" pitchFamily="34" charset="-128"/>
              </a:rPr>
              <a:t>Appropriate file types include</a:t>
            </a:r>
            <a:r>
              <a:rPr lang="en-US" sz="2400" dirty="0" smtClean="0">
                <a:ea typeface="ＭＳ Ｐゴシック" pitchFamily="34" charset="-128"/>
              </a:rPr>
              <a:t>: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90000"/>
              <a:buFont typeface="Courier New" pitchFamily="49" charset="0"/>
              <a:buChar char="o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itchFamily="34" charset="-128"/>
              </a:rPr>
              <a:t>Non-proprietary: Open, documented standard 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90000"/>
              <a:buFont typeface="Courier New" pitchFamily="49" charset="0"/>
              <a:buChar char="o"/>
            </a:pPr>
            <a:r>
              <a:rPr lang="en-US" sz="2400" dirty="0">
                <a:ea typeface="ＭＳ Ｐゴシック" pitchFamily="34" charset="-128"/>
              </a:rPr>
              <a:t>Common usage by research community: Standard representation </a:t>
            </a:r>
            <a:r>
              <a:rPr lang="en-US" sz="2400" dirty="0" smtClean="0">
                <a:ea typeface="ＭＳ Ｐゴシック" pitchFamily="34" charset="-128"/>
              </a:rPr>
              <a:t>(Unicode aka UTF-8) </a:t>
            </a:r>
            <a:endParaRPr lang="en-US" sz="2400" dirty="0">
              <a:ea typeface="ＭＳ Ｐゴシック" pitchFamily="34" charset="-128"/>
            </a:endParaRPr>
          </a:p>
          <a:p>
            <a:pPr lvl="1">
              <a:buClr>
                <a:schemeClr val="accent1">
                  <a:lumMod val="75000"/>
                </a:schemeClr>
              </a:buClr>
              <a:buSzPct val="90000"/>
              <a:buFont typeface="Courier New" pitchFamily="49" charset="0"/>
              <a:buChar char="o"/>
            </a:pPr>
            <a:r>
              <a:rPr lang="en-US" sz="2400" dirty="0" smtClean="0">
                <a:ea typeface="ＭＳ Ｐゴシック" pitchFamily="34" charset="-128"/>
              </a:rPr>
              <a:t>Unencrypted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90000"/>
              <a:buFont typeface="Courier New" pitchFamily="49" charset="0"/>
              <a:buChar char="o"/>
            </a:pPr>
            <a:r>
              <a:rPr lang="en-US" sz="2400" dirty="0" smtClean="0">
                <a:ea typeface="ＭＳ Ｐゴシック" pitchFamily="34" charset="-128"/>
              </a:rPr>
              <a:t>Uncompressed (</a:t>
            </a:r>
            <a:r>
              <a:rPr lang="en-US" sz="2400" dirty="0" err="1" smtClean="0">
                <a:ea typeface="ＭＳ Ｐゴシック" pitchFamily="34" charset="-128"/>
              </a:rPr>
              <a:t>DwC</a:t>
            </a:r>
            <a:r>
              <a:rPr lang="en-US" sz="2400" dirty="0" smtClean="0">
                <a:ea typeface="ＭＳ Ｐゴシック" pitchFamily="34" charset="-128"/>
              </a:rPr>
              <a:t>-A zip files)</a:t>
            </a:r>
          </a:p>
          <a:p>
            <a:pPr>
              <a:buClr>
                <a:schemeClr val="accent1">
                  <a:lumMod val="75000"/>
                </a:schemeClr>
              </a:buClr>
              <a:buSzPct val="90000"/>
              <a:buFont typeface="Arial"/>
              <a:buChar char="•"/>
            </a:pPr>
            <a:r>
              <a:rPr lang="en-US" sz="2400" dirty="0" smtClean="0">
                <a:ea typeface="ＭＳ Ｐゴシック" pitchFamily="34" charset="-128"/>
              </a:rPr>
              <a:t>CSV (comma </a:t>
            </a:r>
            <a:r>
              <a:rPr lang="en-US" sz="2400" dirty="0" err="1" smtClean="0">
                <a:ea typeface="ＭＳ Ｐゴシック" pitchFamily="34" charset="-128"/>
              </a:rPr>
              <a:t>seperated</a:t>
            </a:r>
            <a:r>
              <a:rPr lang="en-US" sz="2400" dirty="0" smtClean="0">
                <a:ea typeface="ＭＳ Ｐゴシック" pitchFamily="34" charset="-128"/>
              </a:rPr>
              <a:t>) for tabular data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90000"/>
              <a:buFont typeface="Courier New" pitchFamily="49" charset="0"/>
              <a:buChar char="o"/>
            </a:pPr>
            <a:r>
              <a:rPr lang="en-US" sz="2400" dirty="0" smtClean="0">
                <a:ea typeface="ＭＳ Ｐゴシック" pitchFamily="34" charset="-128"/>
              </a:rPr>
              <a:t>txt</a:t>
            </a:r>
            <a:endParaRPr lang="en-US" sz="2400" dirty="0">
              <a:ea typeface="ＭＳ Ｐゴシック" pitchFamily="34" charset="-128"/>
            </a:endParaRPr>
          </a:p>
          <a:p>
            <a:pPr lvl="1">
              <a:buClr>
                <a:srgbClr val="177F8A"/>
              </a:buClr>
              <a:buFont typeface="Courier New" pitchFamily="49" charset="0"/>
              <a:buChar char="o"/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444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References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6928" indent="-4572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2400" dirty="0" smtClean="0">
                <a:ea typeface="ＭＳ Ｐゴシック" pitchFamily="34" charset="-128"/>
              </a:rPr>
              <a:t>Best </a:t>
            </a:r>
            <a:r>
              <a:rPr lang="en-US" sz="2400" dirty="0">
                <a:ea typeface="ＭＳ Ｐゴシック" pitchFamily="34" charset="-128"/>
              </a:rPr>
              <a:t>Practices for Preparing Environmental Data Sets to Share and Archive. September 2010. Les A. Hook, Suresh K. </a:t>
            </a:r>
            <a:r>
              <a:rPr lang="en-US" sz="2400" dirty="0" err="1">
                <a:ea typeface="ＭＳ Ｐゴシック" pitchFamily="34" charset="-128"/>
              </a:rPr>
              <a:t>Santhana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Vannan</a:t>
            </a:r>
            <a:r>
              <a:rPr lang="en-US" sz="2400" dirty="0">
                <a:ea typeface="ＭＳ Ｐゴシック" pitchFamily="34" charset="-128"/>
              </a:rPr>
              <a:t>, Tammy W. </a:t>
            </a:r>
            <a:r>
              <a:rPr lang="en-US" sz="2400" dirty="0" err="1">
                <a:ea typeface="ＭＳ Ｐゴシック" pitchFamily="34" charset="-128"/>
              </a:rPr>
              <a:t>Beaty</a:t>
            </a:r>
            <a:r>
              <a:rPr lang="en-US" sz="2400" dirty="0">
                <a:ea typeface="ＭＳ Ｐゴシック" pitchFamily="34" charset="-128"/>
              </a:rPr>
              <a:t>, Robert B. Cook, and Bruce E. Wilson. </a:t>
            </a:r>
            <a:r>
              <a:rPr lang="en-US" sz="2400" dirty="0">
                <a:solidFill>
                  <a:schemeClr val="hlink"/>
                </a:solidFill>
                <a:ea typeface="ＭＳ Ｐゴシック" pitchFamily="34" charset="-128"/>
                <a:hlinkClick r:id="rId3"/>
              </a:rPr>
              <a:t>http://daac.ornl.gov/PI/BestPractices-2010.</a:t>
            </a:r>
            <a:r>
              <a:rPr lang="en-US" sz="2400" dirty="0" smtClean="0">
                <a:solidFill>
                  <a:schemeClr val="hlink"/>
                </a:solidFill>
                <a:ea typeface="ＭＳ Ｐゴシック" pitchFamily="34" charset="-128"/>
                <a:hlinkClick r:id="rId3"/>
              </a:rPr>
              <a:t>pdf</a:t>
            </a:r>
            <a:endParaRPr lang="en-US" sz="2400" dirty="0" smtClean="0">
              <a:solidFill>
                <a:schemeClr val="hlink"/>
              </a:solidFill>
              <a:ea typeface="ＭＳ Ｐゴシック" pitchFamily="34" charset="-128"/>
            </a:endParaRPr>
          </a:p>
          <a:p>
            <a:pPr marL="109728" indent="0">
              <a:buClr>
                <a:schemeClr val="accent1">
                  <a:lumMod val="75000"/>
                </a:schemeClr>
              </a:buClr>
              <a:buNone/>
            </a:pPr>
            <a:endParaRPr lang="en-US" sz="2400" dirty="0" smtClean="0">
              <a:solidFill>
                <a:srgbClr val="0D0D0D"/>
              </a:solidFill>
              <a:ea typeface="ＭＳ Ｐゴシック" pitchFamily="34" charset="-128"/>
            </a:endParaRPr>
          </a:p>
          <a:p>
            <a:pPr marL="566928" indent="-4572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2400" dirty="0" err="1" smtClean="0">
                <a:solidFill>
                  <a:srgbClr val="0D0D0D"/>
                </a:solidFill>
                <a:ea typeface="ＭＳ Ｐゴシック" pitchFamily="34" charset="-128"/>
              </a:rPr>
              <a:t>Wieczorek</a:t>
            </a:r>
            <a:r>
              <a:rPr lang="en-US" sz="2400" dirty="0" smtClean="0">
                <a:solidFill>
                  <a:srgbClr val="0D0D0D"/>
                </a:solidFill>
                <a:ea typeface="ＭＳ Ｐゴシック" pitchFamily="34" charset="-128"/>
              </a:rPr>
              <a:t> et al (2012) Darwin Core: An Evolving Community-Developed Biodiversity Data Standard </a:t>
            </a:r>
            <a:r>
              <a:rPr lang="en-US" sz="2400" dirty="0" err="1" smtClean="0">
                <a:solidFill>
                  <a:srgbClr val="0D0D0D"/>
                </a:solidFill>
                <a:ea typeface="ＭＳ Ｐゴシック" pitchFamily="34" charset="-128"/>
              </a:rPr>
              <a:t>PLoSONE</a:t>
            </a:r>
            <a:r>
              <a:rPr lang="en-US" sz="2400" dirty="0" smtClean="0">
                <a:solidFill>
                  <a:srgbClr val="0D0D0D"/>
                </a:solidFill>
                <a:ea typeface="ＭＳ Ｐゴシック" pitchFamily="34" charset="-128"/>
              </a:rPr>
              <a:t>, 7:1, e29715</a:t>
            </a:r>
            <a:endParaRPr lang="en-US" sz="2400" dirty="0">
              <a:solidFill>
                <a:srgbClr val="0D0D0D"/>
              </a:solidFill>
              <a:ea typeface="ＭＳ Ｐゴシック" pitchFamily="34" charset="-128"/>
            </a:endParaRPr>
          </a:p>
          <a:p>
            <a:pPr marL="109728" indent="0">
              <a:buNone/>
            </a:pPr>
            <a:endParaRPr lang="en-US" sz="2400" dirty="0">
              <a:ea typeface="ＭＳ Ｐゴシック" pitchFamily="34" charset="-128"/>
            </a:endParaRPr>
          </a:p>
          <a:p>
            <a:pPr lvl="1">
              <a:buClr>
                <a:srgbClr val="177F8A"/>
              </a:buClr>
              <a:buFont typeface="Courier New" pitchFamily="49" charset="0"/>
              <a:buChar char="o"/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775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Data </a:t>
            </a:r>
            <a:r>
              <a:rPr lang="en-US" dirty="0">
                <a:ea typeface="ＭＳ Ｐゴシック" pitchFamily="34" charset="-128"/>
              </a:rPr>
              <a:t>Entry Tools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2400" dirty="0" smtClean="0">
                <a:ea typeface="ＭＳ Ｐゴシック" pitchFamily="34" charset="-128"/>
              </a:rPr>
              <a:t>Googledocs Forms</a:t>
            </a:r>
          </a:p>
          <a:p>
            <a:pPr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2400" dirty="0" smtClean="0">
                <a:ea typeface="ＭＳ Ｐゴシック" pitchFamily="34" charset="-128"/>
              </a:rPr>
              <a:t>Spreadsheets</a:t>
            </a:r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pPr lvl="1">
              <a:buClr>
                <a:srgbClr val="177F8A"/>
              </a:buClr>
              <a:buFont typeface="Courier New" pitchFamily="49" charset="0"/>
              <a:buChar char="o"/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4" name="Picture 5" descr="http://blogoscoped.com/files/landgeist-spreadshee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4725" y="2095500"/>
            <a:ext cx="5172075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923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Googledocs </a:t>
            </a:r>
            <a:r>
              <a:rPr lang="en-US" dirty="0">
                <a:ea typeface="ＭＳ Ｐゴシック" pitchFamily="34" charset="-128"/>
              </a:rPr>
              <a:t>Forms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rgbClr val="177F8A"/>
              </a:buClr>
              <a:buFont typeface="Courier New" pitchFamily="49" charset="0"/>
              <a:buChar char="o"/>
            </a:pPr>
            <a:endParaRPr lang="en-US" dirty="0" smtClean="0"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6283" y="1638410"/>
            <a:ext cx="6667500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352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rgbClr val="177F8A"/>
              </a:buClr>
              <a:buFont typeface="Courier New" pitchFamily="49" charset="0"/>
              <a:buChar char="o"/>
            </a:pPr>
            <a:endParaRPr lang="en-US" dirty="0" smtClean="0"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758" y="1297305"/>
            <a:ext cx="5512438" cy="507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986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Data </a:t>
            </a:r>
            <a:r>
              <a:rPr lang="en-US" dirty="0">
                <a:ea typeface="ＭＳ Ｐゴシック" pitchFamily="34" charset="-128"/>
              </a:rPr>
              <a:t>Entry Tools: Excel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rgbClr val="177F8A"/>
              </a:buClr>
              <a:buFont typeface="Courier New" pitchFamily="49" charset="0"/>
              <a:buChar char="o"/>
            </a:pPr>
            <a:endParaRPr lang="en-US" dirty="0" smtClean="0"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857" y="1944678"/>
            <a:ext cx="6734175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3488" y="3171825"/>
            <a:ext cx="3186112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5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 pitchFamily="34" charset="-128"/>
              </a:rPr>
              <a:t>Topics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2400" dirty="0" smtClean="0">
                <a:ea typeface="ＭＳ Ｐゴシック" pitchFamily="34" charset="-128"/>
              </a:rPr>
              <a:t>Best </a:t>
            </a:r>
            <a:r>
              <a:rPr lang="en-US" sz="2400" dirty="0">
                <a:ea typeface="ＭＳ Ｐゴシック" pitchFamily="34" charset="-128"/>
              </a:rPr>
              <a:t>Practices for Creating Data </a:t>
            </a:r>
            <a:r>
              <a:rPr lang="en-US" sz="2400" dirty="0" smtClean="0">
                <a:ea typeface="ＭＳ Ｐゴシック" pitchFamily="34" charset="-128"/>
              </a:rPr>
              <a:t>Files</a:t>
            </a:r>
          </a:p>
          <a:p>
            <a:pPr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2400" dirty="0" smtClean="0">
                <a:ea typeface="ＭＳ Ｐゴシック" pitchFamily="34" charset="-128"/>
              </a:rPr>
              <a:t>Data </a:t>
            </a:r>
            <a:r>
              <a:rPr lang="en-US" sz="2400" dirty="0">
                <a:ea typeface="ＭＳ Ｐゴシック" pitchFamily="34" charset="-128"/>
              </a:rPr>
              <a:t>Entry </a:t>
            </a:r>
            <a:r>
              <a:rPr lang="en-US" sz="2400" dirty="0" smtClean="0">
                <a:ea typeface="ＭＳ Ｐゴシック" pitchFamily="34" charset="-128"/>
              </a:rPr>
              <a:t>Options</a:t>
            </a:r>
          </a:p>
          <a:p>
            <a:pPr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2400" dirty="0" smtClean="0">
                <a:ea typeface="ＭＳ Ｐゴシック" pitchFamily="34" charset="-128"/>
              </a:rPr>
              <a:t>Data </a:t>
            </a:r>
            <a:r>
              <a:rPr lang="en-US" sz="2400" dirty="0">
                <a:ea typeface="ＭＳ Ｐゴシック" pitchFamily="34" charset="-128"/>
              </a:rPr>
              <a:t>Manipulation Options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6868488" y="4132438"/>
            <a:ext cx="2571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CC image by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</a:rPr>
              <a:t>JISC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on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</a:rPr>
              <a:t>Flickr 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50" name="Picture 2" descr="http://farm1.staticflickr.com/171/435083616_26314bca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3286125"/>
            <a:ext cx="32385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11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Excel</a:t>
            </a:r>
            <a:r>
              <a:rPr lang="en-US" dirty="0">
                <a:ea typeface="ＭＳ Ｐゴシック" pitchFamily="34" charset="-128"/>
              </a:rPr>
              <a:t>: Data Validation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rgbClr val="177F8A"/>
              </a:buClr>
              <a:buFont typeface="Courier New" pitchFamily="49" charset="0"/>
              <a:buChar char="o"/>
            </a:pPr>
            <a:endParaRPr lang="en-US" dirty="0" smtClean="0"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2521" y="1779901"/>
            <a:ext cx="60769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4325" y="2600325"/>
            <a:ext cx="38862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688" y="2600325"/>
            <a:ext cx="23145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513263" y="1744663"/>
            <a:ext cx="4302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>
              <a:spcBef>
                <a:spcPct val="50000"/>
              </a:spcBef>
            </a:pPr>
            <a:r>
              <a:rPr lang="en-US" sz="1200"/>
              <a:t>20</a:t>
            </a:r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4513263" y="1744663"/>
            <a:ext cx="430212" cy="2746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6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Spreadsheet </a:t>
            </a:r>
            <a:r>
              <a:rPr lang="en-US" dirty="0">
                <a:ea typeface="ＭＳ Ｐゴシック" pitchFamily="34" charset="-128"/>
              </a:rPr>
              <a:t>vs. </a:t>
            </a:r>
            <a:r>
              <a:rPr lang="en-US" dirty="0" smtClean="0">
                <a:ea typeface="ＭＳ Ｐゴシック" pitchFamily="34" charset="-128"/>
              </a:rPr>
              <a:t>Relational Database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09110"/>
            <a:ext cx="3886606" cy="470072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2400" dirty="0" smtClean="0">
                <a:ea typeface="ＭＳ Ｐゴシック" pitchFamily="34" charset="-128"/>
              </a:rPr>
              <a:t>Great </a:t>
            </a:r>
            <a:r>
              <a:rPr lang="en-US" sz="2400" dirty="0">
                <a:ea typeface="ＭＳ Ｐゴシック" pitchFamily="34" charset="-128"/>
              </a:rPr>
              <a:t>for charts, graphs, calculations</a:t>
            </a:r>
          </a:p>
          <a:p>
            <a:pPr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2400" dirty="0">
                <a:ea typeface="ＭＳ Ｐゴシック" pitchFamily="34" charset="-128"/>
              </a:rPr>
              <a:t>Flexible about cell content type—cells in same column can contain numbers or text</a:t>
            </a:r>
          </a:p>
          <a:p>
            <a:pPr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2400" dirty="0">
                <a:ea typeface="ＭＳ Ｐゴシック" pitchFamily="34" charset="-128"/>
              </a:rPr>
              <a:t>Lack record integrity--can sort a column independently of all others)</a:t>
            </a:r>
          </a:p>
          <a:p>
            <a:pPr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2400" dirty="0">
                <a:ea typeface="ＭＳ Ｐゴシック" pitchFamily="34" charset="-128"/>
              </a:rPr>
              <a:t>Easy to use – but harder to maintain as complexity and size of data grows</a:t>
            </a: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buClr>
                <a:srgbClr val="177F8A"/>
              </a:buClr>
              <a:buFont typeface="Courier New" pitchFamily="49" charset="0"/>
              <a:buChar char="o"/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0" y="1709110"/>
            <a:ext cx="4114800" cy="471493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1"/>
              </a:buClr>
              <a:buSzPct val="95000"/>
              <a:buFont typeface="Arial" pitchFamily="34" charset="0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1"/>
              </a:buClr>
              <a:buSzPct val="70000"/>
              <a:buFont typeface="Courier New" pitchFamily="49" charset="0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1"/>
              </a:buClr>
              <a:buFont typeface="Arial" pitchFamily="34" charset="0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dirty="0" smtClean="0">
                <a:latin typeface="Cambria"/>
                <a:ea typeface="ＭＳ Ｐゴシック" pitchFamily="34" charset="-128"/>
                <a:cs typeface="Cambria"/>
              </a:rPr>
              <a:t>Easy </a:t>
            </a:r>
            <a:r>
              <a:rPr lang="en-US" dirty="0">
                <a:latin typeface="Cambria"/>
                <a:ea typeface="ＭＳ Ｐゴシック" pitchFamily="34" charset="-128"/>
                <a:cs typeface="Cambria"/>
              </a:rPr>
              <a:t>to query to select portions of data</a:t>
            </a:r>
          </a:p>
          <a:p>
            <a:pPr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dirty="0">
                <a:latin typeface="Cambria"/>
                <a:ea typeface="ＭＳ Ｐゴシック" pitchFamily="34" charset="-128"/>
                <a:cs typeface="Cambria"/>
              </a:rPr>
              <a:t>Data fields are typed – For example, only integers are allowed in integer fields</a:t>
            </a:r>
          </a:p>
          <a:p>
            <a:pPr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dirty="0">
                <a:latin typeface="Cambria"/>
                <a:ea typeface="ＭＳ Ｐゴシック" pitchFamily="34" charset="-128"/>
                <a:cs typeface="Cambria"/>
              </a:rPr>
              <a:t>Columns cannot be sorted independently of each other</a:t>
            </a:r>
          </a:p>
          <a:p>
            <a:pPr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dirty="0">
                <a:latin typeface="Cambria"/>
                <a:ea typeface="ＭＳ Ｐゴシック" pitchFamily="34" charset="-128"/>
                <a:cs typeface="Cambria"/>
              </a:rPr>
              <a:t>Steeper learning curve than a spreadsheet</a:t>
            </a:r>
          </a:p>
          <a:p>
            <a:pPr>
              <a:lnSpc>
                <a:spcPct val="90000"/>
              </a:lnSpc>
            </a:pPr>
            <a:endParaRPr lang="en-US" dirty="0">
              <a:latin typeface="Cambria"/>
              <a:ea typeface="ＭＳ Ｐゴシック" pitchFamily="34" charset="-128"/>
              <a:cs typeface="Cambria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Cambria"/>
              <a:ea typeface="ＭＳ Ｐゴシック" pitchFamily="34" charset="-128"/>
              <a:cs typeface="Cambria"/>
            </a:endParaRPr>
          </a:p>
          <a:p>
            <a:pPr lvl="1">
              <a:buClr>
                <a:srgbClr val="177F8A"/>
              </a:buClr>
              <a:buFont typeface="Courier New" pitchFamily="49" charset="0"/>
              <a:buChar char="o"/>
            </a:pPr>
            <a:endParaRPr lang="en-US" sz="2400" dirty="0" smtClean="0">
              <a:latin typeface="Cambria"/>
              <a:ea typeface="ＭＳ Ｐゴシック" pitchFamily="34" charset="-128"/>
              <a:cs typeface="Cambria"/>
            </a:endParaRPr>
          </a:p>
          <a:p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3465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Desired outcomes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2400" dirty="0" smtClean="0">
                <a:ea typeface="ＭＳ Ｐゴシック" pitchFamily="34" charset="-128"/>
              </a:rPr>
              <a:t>Recognize </a:t>
            </a:r>
            <a:r>
              <a:rPr lang="en-US" sz="2400" dirty="0">
                <a:ea typeface="ＭＳ Ｐゴシック" pitchFamily="34" charset="-128"/>
              </a:rPr>
              <a:t>inconsistencies that can make a dataset difficult to understand and/or manipulate</a:t>
            </a:r>
          </a:p>
          <a:p>
            <a:pPr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2400" dirty="0">
                <a:ea typeface="ＭＳ Ｐゴシック" pitchFamily="34" charset="-128"/>
              </a:rPr>
              <a:t>Describe characteristics of stable data formats and list reasons for using these formats</a:t>
            </a:r>
          </a:p>
          <a:p>
            <a:pPr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2400" dirty="0">
                <a:ea typeface="ＭＳ Ｐゴシック" pitchFamily="34" charset="-128"/>
              </a:rPr>
              <a:t>Identify data entry tools</a:t>
            </a:r>
          </a:p>
          <a:p>
            <a:pPr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2400" dirty="0">
                <a:ea typeface="ＭＳ Ｐゴシック" pitchFamily="34" charset="-128"/>
              </a:rPr>
              <a:t>Identify validation measures that can be performed as data is </a:t>
            </a:r>
            <a:r>
              <a:rPr lang="en-US" sz="2400" dirty="0" smtClean="0">
                <a:ea typeface="ＭＳ Ｐゴシック" pitchFamily="34" charset="-128"/>
              </a:rPr>
              <a:t>entered</a:t>
            </a:r>
          </a:p>
          <a:p>
            <a:pPr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2400" dirty="0" smtClean="0">
                <a:ea typeface="ＭＳ Ｐゴシック" pitchFamily="34" charset="-128"/>
              </a:rPr>
              <a:t>Describe </a:t>
            </a:r>
            <a:r>
              <a:rPr lang="en-US" sz="2400" dirty="0">
                <a:ea typeface="ＭＳ Ｐゴシック" pitchFamily="34" charset="-128"/>
              </a:rPr>
              <a:t>the basic components of a relational database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777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Goals of Data Entry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2400" dirty="0" smtClean="0">
                <a:ea typeface="ＭＳ Ｐゴシック" pitchFamily="34" charset="-128"/>
              </a:rPr>
              <a:t>Create </a:t>
            </a:r>
            <a:r>
              <a:rPr lang="en-US" sz="2400" dirty="0">
                <a:ea typeface="ＭＳ Ｐゴシック" pitchFamily="34" charset="-128"/>
              </a:rPr>
              <a:t>data sets that are</a:t>
            </a:r>
            <a:r>
              <a:rPr lang="en-US" sz="2400" dirty="0" smtClean="0">
                <a:ea typeface="ＭＳ Ｐゴシック" pitchFamily="34" charset="-128"/>
              </a:rPr>
              <a:t>: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90000"/>
              <a:buFont typeface="Courier New" pitchFamily="49" charset="0"/>
              <a:buChar char="o"/>
            </a:pPr>
            <a:r>
              <a:rPr lang="en-US" sz="2400" dirty="0" smtClean="0">
                <a:ea typeface="ＭＳ Ｐゴシック" pitchFamily="34" charset="-128"/>
              </a:rPr>
              <a:t>Valid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90000"/>
              <a:buFont typeface="Courier New" pitchFamily="49" charset="0"/>
              <a:buChar char="o"/>
            </a:pPr>
            <a:r>
              <a:rPr lang="en-US" sz="2400" dirty="0" smtClean="0">
                <a:ea typeface="ＭＳ Ｐゴシック" pitchFamily="34" charset="-128"/>
              </a:rPr>
              <a:t>Organized to support ease of use</a:t>
            </a:r>
          </a:p>
          <a:p>
            <a:pPr marL="393192" lvl="1" indent="0">
              <a:buSzPct val="85000"/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 marL="109728" indent="0" eaLnBrk="1" hangingPunct="1">
              <a:buNone/>
            </a:pPr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7285836" y="4848418"/>
            <a:ext cx="2571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CC image by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</a:rPr>
              <a:t>Travis S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on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</a:rPr>
              <a:t>Flickr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074" name="Picture 2" descr="http://farm8.staticflickr.com/7163/6843694079_56325e5a7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998" y="3452397"/>
            <a:ext cx="3628544" cy="272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04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Example: Poor Data Entry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3192" lvl="1" indent="0">
              <a:buSzPct val="85000"/>
              <a:buNone/>
            </a:pPr>
            <a:endParaRPr lang="en-US" sz="2000" dirty="0" smtClean="0">
              <a:ea typeface="ＭＳ Ｐゴシック" pitchFamily="34" charset="-128"/>
            </a:endParaRPr>
          </a:p>
          <a:p>
            <a:pPr marL="109728" indent="0"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754598"/>
            <a:ext cx="88392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0"/>
          <p:cNvSpPr>
            <a:spLocks/>
          </p:cNvSpPr>
          <p:nvPr/>
        </p:nvSpPr>
        <p:spPr bwMode="auto">
          <a:xfrm>
            <a:off x="4133849" y="4089809"/>
            <a:ext cx="4829175" cy="15525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600" b="1" dirty="0">
                <a:solidFill>
                  <a:srgbClr val="262626"/>
                </a:solidFill>
                <a:latin typeface="Calibri" charset="0"/>
                <a:ea typeface="ＭＳ Ｐゴシック" charset="-128"/>
              </a:rPr>
              <a:t>Inconsistency between data collection events</a:t>
            </a:r>
          </a:p>
          <a:p>
            <a:pPr marL="742950" lvl="1" indent="-285750" algn="l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600" b="1" dirty="0">
                <a:solidFill>
                  <a:srgbClr val="262626"/>
                </a:solidFill>
                <a:latin typeface="Calibri" charset="0"/>
                <a:ea typeface="ＭＳ Ｐゴシック" charset="-128"/>
              </a:rPr>
              <a:t>Location of Date </a:t>
            </a:r>
            <a:r>
              <a:rPr lang="en-US" sz="1600" b="1" dirty="0" smtClean="0">
                <a:solidFill>
                  <a:srgbClr val="262626"/>
                </a:solidFill>
                <a:latin typeface="Calibri" charset="0"/>
                <a:ea typeface="ＭＳ Ｐゴシック" charset="-128"/>
              </a:rPr>
              <a:t>information</a:t>
            </a:r>
          </a:p>
          <a:p>
            <a:pPr marL="742950" lvl="1" indent="-285750" algn="l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600" b="1" dirty="0">
                <a:solidFill>
                  <a:srgbClr val="262626"/>
                </a:solidFill>
                <a:latin typeface="Calibri" charset="0"/>
                <a:ea typeface="ＭＳ Ｐゴシック" charset="-128"/>
              </a:rPr>
              <a:t>Inconsistent Date </a:t>
            </a:r>
            <a:r>
              <a:rPr lang="en-US" sz="1600" b="1" dirty="0" smtClean="0">
                <a:solidFill>
                  <a:srgbClr val="262626"/>
                </a:solidFill>
                <a:latin typeface="Calibri" charset="0"/>
                <a:ea typeface="ＭＳ Ｐゴシック" charset="-128"/>
              </a:rPr>
              <a:t>format</a:t>
            </a:r>
            <a:endParaRPr lang="en-US" sz="1600" b="1" dirty="0">
              <a:solidFill>
                <a:srgbClr val="262626"/>
              </a:solidFill>
              <a:latin typeface="Calibri" charset="0"/>
              <a:ea typeface="ＭＳ Ｐゴシック" charset="-128"/>
            </a:endParaRPr>
          </a:p>
          <a:p>
            <a:pPr marL="742950" lvl="1" indent="-285750" algn="l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600" b="1" dirty="0">
                <a:solidFill>
                  <a:srgbClr val="262626"/>
                </a:solidFill>
                <a:latin typeface="Calibri" charset="0"/>
                <a:ea typeface="ＭＳ Ｐゴシック" charset="-128"/>
              </a:rPr>
              <a:t>Column </a:t>
            </a:r>
            <a:r>
              <a:rPr lang="en-US" sz="1600" b="1" dirty="0" smtClean="0">
                <a:solidFill>
                  <a:srgbClr val="262626"/>
                </a:solidFill>
                <a:latin typeface="Calibri" charset="0"/>
                <a:ea typeface="ＭＳ Ｐゴシック" charset="-128"/>
              </a:rPr>
              <a:t>names</a:t>
            </a:r>
            <a:endParaRPr lang="en-US" sz="1600" b="1" dirty="0">
              <a:solidFill>
                <a:srgbClr val="262626"/>
              </a:solidFill>
              <a:latin typeface="Calibri" charset="0"/>
              <a:ea typeface="ＭＳ Ｐゴシック" charset="-128"/>
            </a:endParaRPr>
          </a:p>
          <a:p>
            <a:pPr marL="742950" lvl="1" indent="-285750" algn="l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600" b="1" dirty="0">
                <a:solidFill>
                  <a:srgbClr val="262626"/>
                </a:solidFill>
                <a:latin typeface="Calibri" charset="0"/>
                <a:ea typeface="ＭＳ Ｐゴシック" charset="-128"/>
              </a:rPr>
              <a:t>Order of </a:t>
            </a:r>
            <a:r>
              <a:rPr lang="en-US" sz="1600" b="1" dirty="0" smtClean="0">
                <a:solidFill>
                  <a:srgbClr val="262626"/>
                </a:solidFill>
                <a:latin typeface="Calibri" charset="0"/>
                <a:ea typeface="ＭＳ Ｐゴシック" charset="-128"/>
              </a:rPr>
              <a:t>columns</a:t>
            </a:r>
            <a:endParaRPr lang="en-US" sz="1600" b="1" dirty="0">
              <a:solidFill>
                <a:srgbClr val="262626"/>
              </a:solidFill>
              <a:latin typeface="Calibri" charset="0"/>
              <a:ea typeface="ＭＳ Ｐゴシック" charset="-128"/>
            </a:endParaRPr>
          </a:p>
          <a:p>
            <a:pPr algn="l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1600" dirty="0">
              <a:solidFill>
                <a:srgbClr val="262626"/>
              </a:solidFill>
              <a:latin typeface="Calibri" charset="0"/>
              <a:ea typeface="ＭＳ Ｐゴシック" charset="-128"/>
            </a:endParaRPr>
          </a:p>
          <a:p>
            <a:pPr marL="742950" lvl="1" indent="-285750" algn="l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/>
            </a:pPr>
            <a:endParaRPr lang="en-US" sz="1600" dirty="0">
              <a:solidFill>
                <a:srgbClr val="262626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47750" y="2015340"/>
            <a:ext cx="600075" cy="8763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514850" y="2015340"/>
            <a:ext cx="1381126" cy="1809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247900" y="2015340"/>
            <a:ext cx="609600" cy="209550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410325" y="2167740"/>
            <a:ext cx="609600" cy="209550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762250" y="3977490"/>
            <a:ext cx="609600" cy="20955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7019925" y="2167740"/>
            <a:ext cx="609600" cy="20955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5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 descr="figure.im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269" y="1572839"/>
            <a:ext cx="7821738" cy="495604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used in addition to Excel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60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and Purpose</a:t>
            </a:r>
            <a:br>
              <a:rPr lang="en-US" dirty="0" smtClean="0"/>
            </a:br>
            <a:r>
              <a:rPr lang="en-US" dirty="0" smtClean="0"/>
              <a:t>of Excel use</a:t>
            </a:r>
            <a:endParaRPr lang="en-US" dirty="0"/>
          </a:p>
        </p:txBody>
      </p:sp>
      <p:pic>
        <p:nvPicPr>
          <p:cNvPr id="7" name="Figure" descr="figure.im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613421"/>
            <a:ext cx="5632787" cy="2782597"/>
          </a:xfrm>
          <a:prstGeom prst="rect">
            <a:avLst/>
          </a:prstGeom>
        </p:spPr>
      </p:pic>
      <p:pic>
        <p:nvPicPr>
          <p:cNvPr id="5" name="Figure" descr="figure.im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8020" y="912163"/>
            <a:ext cx="3128780" cy="325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40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gure" descr="figure.im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0119" y="1715605"/>
            <a:ext cx="5577244" cy="472392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Practices when using Excel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498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pitchFamily="34" charset="-128"/>
              </a:rPr>
              <a:t>Example: </a:t>
            </a:r>
            <a:r>
              <a:rPr lang="en-US" dirty="0" smtClean="0">
                <a:ea typeface="ＭＳ Ｐゴシック" pitchFamily="34" charset="-128"/>
              </a:rPr>
              <a:t>Poor </a:t>
            </a:r>
            <a:r>
              <a:rPr lang="en-US" dirty="0">
                <a:ea typeface="ＭＳ Ｐゴシック" pitchFamily="34" charset="-128"/>
              </a:rPr>
              <a:t>Data Entry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3192" lvl="1" indent="0">
              <a:buSzPct val="85000"/>
              <a:buNone/>
            </a:pPr>
            <a:endParaRPr lang="en-US" sz="2000" dirty="0" smtClean="0">
              <a:ea typeface="ＭＳ Ｐゴシック" pitchFamily="34" charset="-128"/>
            </a:endParaRPr>
          </a:p>
          <a:p>
            <a:pPr marL="109728" indent="0"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584" y="1754097"/>
            <a:ext cx="8623771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"/>
          <p:cNvSpPr>
            <a:spLocks/>
          </p:cNvSpPr>
          <p:nvPr/>
        </p:nvSpPr>
        <p:spPr bwMode="auto">
          <a:xfrm>
            <a:off x="4017180" y="3717041"/>
            <a:ext cx="4829175" cy="213518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600" b="1" dirty="0">
                <a:solidFill>
                  <a:srgbClr val="262626"/>
                </a:solidFill>
                <a:latin typeface="Calibri" charset="0"/>
                <a:ea typeface="ＭＳ Ｐゴシック" charset="-128"/>
              </a:rPr>
              <a:t>Inconsistency between data collection events</a:t>
            </a:r>
          </a:p>
          <a:p>
            <a:pPr marL="742950" lvl="1" indent="-285750" algn="l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600" b="1" dirty="0" smtClean="0">
                <a:solidFill>
                  <a:srgbClr val="262626"/>
                </a:solidFill>
                <a:latin typeface="Calibri" charset="0"/>
                <a:ea typeface="ＭＳ Ｐゴシック" charset="-128"/>
              </a:rPr>
              <a:t>Different </a:t>
            </a:r>
            <a:r>
              <a:rPr lang="en-US" sz="1600" b="1" dirty="0">
                <a:solidFill>
                  <a:srgbClr val="262626"/>
                </a:solidFill>
                <a:latin typeface="Calibri" charset="0"/>
                <a:ea typeface="ＭＳ Ｐゴシック" charset="-128"/>
              </a:rPr>
              <a:t>s</a:t>
            </a:r>
            <a:r>
              <a:rPr lang="en-US" sz="1600" b="1" dirty="0" smtClean="0">
                <a:solidFill>
                  <a:srgbClr val="262626"/>
                </a:solidFill>
                <a:latin typeface="Calibri" charset="0"/>
                <a:ea typeface="ＭＳ Ｐゴシック" charset="-128"/>
              </a:rPr>
              <a:t>ite spellings, capitalization, spaces in site names—hard to filter</a:t>
            </a:r>
          </a:p>
          <a:p>
            <a:pPr marL="742950" lvl="1" indent="-285750" algn="l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600" b="1" dirty="0" smtClean="0">
                <a:solidFill>
                  <a:srgbClr val="262626"/>
                </a:solidFill>
                <a:latin typeface="Calibri" charset="0"/>
                <a:ea typeface="ＭＳ Ｐゴシック" charset="-128"/>
              </a:rPr>
              <a:t>Codes used for site names for some data, but spelled out for others</a:t>
            </a:r>
            <a:endParaRPr lang="en-US" sz="1600" b="1" dirty="0">
              <a:solidFill>
                <a:srgbClr val="262626"/>
              </a:solidFill>
              <a:latin typeface="Calibri" charset="0"/>
              <a:ea typeface="ＭＳ Ｐゴシック" charset="-128"/>
            </a:endParaRPr>
          </a:p>
          <a:p>
            <a:pPr marL="742950" lvl="1" indent="-285750" algn="l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600" b="1" dirty="0">
                <a:solidFill>
                  <a:srgbClr val="262626"/>
                </a:solidFill>
                <a:latin typeface="Calibri" charset="0"/>
                <a:ea typeface="ＭＳ Ｐゴシック" charset="-128"/>
              </a:rPr>
              <a:t>Mean1 </a:t>
            </a:r>
            <a:r>
              <a:rPr lang="en-US" sz="1600" b="1" dirty="0" smtClean="0">
                <a:solidFill>
                  <a:srgbClr val="262626"/>
                </a:solidFill>
                <a:latin typeface="Calibri" charset="0"/>
                <a:ea typeface="ＭＳ Ｐゴシック" charset="-128"/>
              </a:rPr>
              <a:t>value </a:t>
            </a:r>
            <a:r>
              <a:rPr lang="en-US" sz="1600" b="1" dirty="0">
                <a:solidFill>
                  <a:srgbClr val="262626"/>
                </a:solidFill>
                <a:latin typeface="Calibri" charset="0"/>
                <a:ea typeface="ＭＳ Ｐゴシック" charset="-128"/>
              </a:rPr>
              <a:t>is in W</a:t>
            </a:r>
            <a:r>
              <a:rPr lang="en-US" sz="1600" b="1" dirty="0" smtClean="0">
                <a:solidFill>
                  <a:srgbClr val="262626"/>
                </a:solidFill>
                <a:latin typeface="Calibri" charset="0"/>
                <a:ea typeface="ＭＳ Ｐゴシック" charset="-128"/>
              </a:rPr>
              <a:t>eight column</a:t>
            </a:r>
            <a:endParaRPr lang="en-US" sz="1600" b="1" dirty="0">
              <a:solidFill>
                <a:srgbClr val="262626"/>
              </a:solidFill>
              <a:latin typeface="Calibri" charset="0"/>
              <a:ea typeface="ＭＳ Ｐゴシック" charset="-128"/>
            </a:endParaRPr>
          </a:p>
          <a:p>
            <a:pPr marL="742950" lvl="1" indent="-285750" algn="l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600" b="1" dirty="0">
                <a:solidFill>
                  <a:srgbClr val="262626"/>
                </a:solidFill>
                <a:latin typeface="Calibri" charset="0"/>
                <a:ea typeface="ＭＳ Ｐゴシック" charset="-128"/>
              </a:rPr>
              <a:t>Text and numbers in same </a:t>
            </a:r>
            <a:r>
              <a:rPr lang="en-US" sz="1600" b="1" dirty="0" smtClean="0">
                <a:solidFill>
                  <a:srgbClr val="262626"/>
                </a:solidFill>
                <a:latin typeface="Calibri" charset="0"/>
                <a:ea typeface="ＭＳ Ｐゴシック" charset="-128"/>
              </a:rPr>
              <a:t>column – what is the mean of 12, “escaped &lt; 15”, and 91?</a:t>
            </a:r>
            <a:endParaRPr lang="en-US" sz="1600" b="1" dirty="0">
              <a:solidFill>
                <a:srgbClr val="262626"/>
              </a:solidFill>
              <a:latin typeface="Calibri" charset="0"/>
              <a:ea typeface="ＭＳ Ｐゴシック" charset="-128"/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dirty="0">
              <a:solidFill>
                <a:srgbClr val="262626"/>
              </a:solidFill>
              <a:latin typeface="Calibri" charset="0"/>
              <a:ea typeface="ＭＳ Ｐゴシック" charset="-128"/>
            </a:endParaRPr>
          </a:p>
          <a:p>
            <a:pPr marL="742950" lvl="1" indent="-285750" algn="l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/>
            </a:pPr>
            <a:endParaRPr lang="en-US" sz="1600" dirty="0">
              <a:solidFill>
                <a:srgbClr val="262626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9284" y="2089059"/>
            <a:ext cx="600075" cy="8763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89283" y="3908334"/>
            <a:ext cx="600075" cy="8763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880559" y="2003333"/>
            <a:ext cx="923925" cy="103822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60932" y="2965360"/>
            <a:ext cx="1166811" cy="24765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1_idigbio2014rev">
  <a:themeElements>
    <a:clrScheme name="Custom 1">
      <a:dk1>
        <a:sysClr val="windowText" lastClr="000000"/>
      </a:dk1>
      <a:lt1>
        <a:sysClr val="window" lastClr="FFFFFF"/>
      </a:lt1>
      <a:dk2>
        <a:srgbClr val="313131"/>
      </a:dk2>
      <a:lt2>
        <a:srgbClr val="EEECE1"/>
      </a:lt2>
      <a:accent1>
        <a:srgbClr val="0081FF"/>
      </a:accent1>
      <a:accent2>
        <a:srgbClr val="C0504D"/>
      </a:accent2>
      <a:accent3>
        <a:srgbClr val="6CD626"/>
      </a:accent3>
      <a:accent4>
        <a:srgbClr val="E7B500"/>
      </a:accent4>
      <a:accent5>
        <a:srgbClr val="4BACC6"/>
      </a:accent5>
      <a:accent6>
        <a:srgbClr val="F79646"/>
      </a:accent6>
      <a:hlink>
        <a:srgbClr val="00AEFF"/>
      </a:hlink>
      <a:folHlink>
        <a:srgbClr val="FF83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idigbio2014high</Template>
  <TotalTime>1630</TotalTime>
  <Words>807</Words>
  <Application>Microsoft Macintosh PowerPoint</Application>
  <PresentationFormat>On-screen Show (4:3)</PresentationFormat>
  <Paragraphs>122</Paragraphs>
  <Slides>21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1_idigbio2014rev</vt:lpstr>
      <vt:lpstr>Best Practices for Data Entry and Data Manipulation</vt:lpstr>
      <vt:lpstr>Topics</vt:lpstr>
      <vt:lpstr>Desired outcomes</vt:lpstr>
      <vt:lpstr>Goals of Data Entry</vt:lpstr>
      <vt:lpstr>Example: Poor Data Entry</vt:lpstr>
      <vt:lpstr>Software used in addition to Excel</vt:lpstr>
      <vt:lpstr>Frequency and Purpose of Excel use</vt:lpstr>
      <vt:lpstr>Practices when using Excel</vt:lpstr>
      <vt:lpstr>Example: Poor Data Entry</vt:lpstr>
      <vt:lpstr>Best Practices</vt:lpstr>
      <vt:lpstr>Best Practices</vt:lpstr>
      <vt:lpstr>Best Practices</vt:lpstr>
      <vt:lpstr>Best Practices</vt:lpstr>
      <vt:lpstr>Best Practices</vt:lpstr>
      <vt:lpstr>References</vt:lpstr>
      <vt:lpstr>Data Entry Tools</vt:lpstr>
      <vt:lpstr>Googledocs Forms</vt:lpstr>
      <vt:lpstr>PowerPoint Presentation</vt:lpstr>
      <vt:lpstr>Data Entry Tools: Excel</vt:lpstr>
      <vt:lpstr>Excel: Data Validation</vt:lpstr>
      <vt:lpstr>Spreadsheet vs. Relational Database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Paul</dc:creator>
  <cp:lastModifiedBy>Amber Budden</cp:lastModifiedBy>
  <cp:revision>63</cp:revision>
  <cp:lastPrinted>2014-10-10T14:25:07Z</cp:lastPrinted>
  <dcterms:created xsi:type="dcterms:W3CDTF">2014-10-14T14:29:29Z</dcterms:created>
  <dcterms:modified xsi:type="dcterms:W3CDTF">2015-09-15T22:34:12Z</dcterms:modified>
</cp:coreProperties>
</file>