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0"/>
  </p:notesMasterIdLst>
  <p:sldIdLst>
    <p:sldId id="298" r:id="rId2"/>
    <p:sldId id="292" r:id="rId3"/>
    <p:sldId id="293" r:id="rId4"/>
    <p:sldId id="283" r:id="rId5"/>
    <p:sldId id="294" r:id="rId6"/>
    <p:sldId id="295" r:id="rId7"/>
    <p:sldId id="296" r:id="rId8"/>
    <p:sldId id="297" r:id="rId9"/>
    <p:sldId id="256" r:id="rId10"/>
    <p:sldId id="264" r:id="rId11"/>
    <p:sldId id="275" r:id="rId12"/>
    <p:sldId id="271" r:id="rId13"/>
    <p:sldId id="279" r:id="rId14"/>
    <p:sldId id="277" r:id="rId15"/>
    <p:sldId id="278" r:id="rId16"/>
    <p:sldId id="273" r:id="rId17"/>
    <p:sldId id="269" r:id="rId18"/>
    <p:sldId id="281" r:id="rId19"/>
    <p:sldId id="270" r:id="rId20"/>
    <p:sldId id="259" r:id="rId21"/>
    <p:sldId id="274" r:id="rId22"/>
    <p:sldId id="262" r:id="rId23"/>
    <p:sldId id="267" r:id="rId24"/>
    <p:sldId id="282" r:id="rId25"/>
    <p:sldId id="285" r:id="rId26"/>
    <p:sldId id="286" r:id="rId27"/>
    <p:sldId id="287" r:id="rId28"/>
    <p:sldId id="28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D9B"/>
    <a:srgbClr val="E0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0" autoAdjust="0"/>
    <p:restoredTop sz="75883" autoAdjust="0"/>
  </p:normalViewPr>
  <p:slideViewPr>
    <p:cSldViewPr snapToGrid="0" snapToObjects="1">
      <p:cViewPr varScale="1">
        <p:scale>
          <a:sx n="79" d="100"/>
          <a:sy n="79" d="100"/>
        </p:scale>
        <p:origin x="16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213A6C-4A0C-5A46-A2ED-4277660C48C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2220BF-75BC-8F4F-AA6C-9C73516FD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ge.org.uk/assets/files/science/Herbarium/digitisation/Biological%20collection%20data%20capture%20poster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long</a:t>
            </a:r>
            <a:r>
              <a:rPr lang="en-US" baseline="0" dirty="0" smtClean="0"/>
              <a:t> view as our goal; see the short view only as a set of constraints, not as an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5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220BF-75BC-8F4F-AA6C-9C73516FD6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is using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OCR?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NYBG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RBGK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Smithsonian 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SALIX)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80AA-6184-4E3D-AEA2-FF54C86484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hlinkClick r:id="rId3" tooltip="Biological collection data capture"/>
              </a:rPr>
              <a:t>Biological collection data capture: a rapid approach using curatorial data</a:t>
            </a:r>
            <a:endParaRPr lang="en-US" sz="1200" u="sng" dirty="0" smtClean="0"/>
          </a:p>
          <a:p>
            <a:r>
              <a:rPr lang="en-US" dirty="0" smtClean="0"/>
              <a:t>Read this to get an idea of</a:t>
            </a:r>
            <a:r>
              <a:rPr lang="en-US" baseline="0" dirty="0" smtClean="0"/>
              <a:t> the current trend in digitizing minimal records to start.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BC6-4636-4354-AF72-0DB98EF6C8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8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emf"/><Relationship Id="rId18" Type="http://schemas.openxmlformats.org/officeDocument/2006/relationships/image" Target="../media/image6.png"/><Relationship Id="rId3" Type="http://schemas.openxmlformats.org/officeDocument/2006/relationships/hyperlink" Target="http://www.facebook.com/iDigBio" TargetMode="External"/><Relationship Id="rId7" Type="http://schemas.openxmlformats.org/officeDocument/2006/relationships/hyperlink" Target="http://vimeo.com/idigbio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file:///\\localhost\webcal\::www.idigbio.org:events-calendar:export.ics" TargetMode="External"/><Relationship Id="rId5" Type="http://schemas.openxmlformats.org/officeDocument/2006/relationships/hyperlink" Target="https://twitter.com/iDigBio" TargetMode="External"/><Relationship Id="rId1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idigbio.org/rss-feed.xml" TargetMode="External"/><Relationship Id="rId1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500438" y="5803900"/>
            <a:ext cx="5370512" cy="900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>
              <a:defRPr/>
            </a:pPr>
            <a:endParaRPr lang="en-US" sz="1000" smtClean="0">
              <a:solidFill>
                <a:prstClr val="black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23838" y="0"/>
            <a:ext cx="1836737" cy="681038"/>
            <a:chOff x="2712986" y="0"/>
            <a:chExt cx="9928372" cy="3686109"/>
          </a:xfrm>
        </p:grpSpPr>
        <p:sp>
          <p:nvSpPr>
            <p:cNvPr id="9" name="Rectangle 8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idigbio_logo_cmyk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ASU_BioKIC_logo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65088"/>
            <a:ext cx="1992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ataONE_LOGO_Transparent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65088"/>
            <a:ext cx="18240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tdTCN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2700"/>
            <a:ext cx="812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8"/>
            <a:ext cx="208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390"/>
            <a:ext cx="6400800" cy="141011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9BC3C26F-BC15-4203-A065-3DBF9677349B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3756"/>
            <a:ext cx="1669232" cy="5462594"/>
          </a:xfrm>
          <a:prstGeom prst="rect">
            <a:avLst/>
          </a:prstGeom>
        </p:spPr>
        <p:txBody>
          <a:bodyPr vert="eaVert"/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3756"/>
            <a:ext cx="6019800" cy="5462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84043-3FCA-46EF-84F2-3E51A73A9C82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2313" y="123825"/>
            <a:ext cx="21351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0700"/>
            <a:ext cx="9144000" cy="4975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1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500438" y="5810250"/>
            <a:ext cx="5370512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  <a:endParaRPr lang="en-US" sz="1000" smtClean="0">
              <a:solidFill>
                <a:prstClr val="black"/>
              </a:solidFill>
            </a:endParaRPr>
          </a:p>
        </p:txBody>
      </p:sp>
      <p:pic>
        <p:nvPicPr>
          <p:cNvPr id="6" name="Picture 1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7765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400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r="12192"/>
          <a:stretch>
            <a:fillRect/>
          </a:stretch>
        </p:blipFill>
        <p:spPr bwMode="auto">
          <a:xfrm>
            <a:off x="3209925" y="3703638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719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660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685800" y="3503613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Helvetica" charset="0"/>
                <a:cs typeface="Helvetica" charset="0"/>
              </a:rPr>
              <a:t>www.idigbio.org</a:t>
            </a: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252538" y="2674938"/>
            <a:ext cx="968375" cy="830262"/>
            <a:chOff x="1252080" y="2742784"/>
            <a:chExt cx="968247" cy="830111"/>
          </a:xfrm>
        </p:grpSpPr>
        <p:pic>
          <p:nvPicPr>
            <p:cNvPr id="13" name="Picture 22" descr="idigbio_logo_rgb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9"/>
            <a:stretch>
              <a:fillRect/>
            </a:stretch>
          </p:blipFill>
          <p:spPr bwMode="auto">
            <a:xfrm>
              <a:off x="1252080" y="2742784"/>
              <a:ext cx="861291" cy="8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1945725" y="3361796"/>
              <a:ext cx="274602" cy="21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3751263" y="2601913"/>
            <a:ext cx="53927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facebook.com/iDigBio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twitter.com/iDigBio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vimeo.com/idigbio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idigbio.org/rss-feed.xml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webcal://www.idigbio.org/events-calendar/export.ics</a:t>
            </a:r>
          </a:p>
          <a:p>
            <a:pPr>
              <a:defRPr/>
            </a:pPr>
            <a:endParaRPr lang="en-US" sz="1800" smtClean="0">
              <a:solidFill>
                <a:prstClr val="black"/>
              </a:solidFill>
            </a:endParaRPr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230188" y="0"/>
            <a:ext cx="1836737" cy="681038"/>
            <a:chOff x="2712986" y="0"/>
            <a:chExt cx="9928372" cy="3686109"/>
          </a:xfrm>
        </p:grpSpPr>
        <p:sp>
          <p:nvSpPr>
            <p:cNvPr id="17" name="Rectangle 16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25" descr="idigbio_logo_cmyk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" descr="ASU_BioKIC_logo_CMY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DataONE_LOGO_Transparent.t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ttdTCNLog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F8ECC8D8-753D-4696-876E-5A247371A4B8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227013" y="0"/>
            <a:ext cx="1836737" cy="681038"/>
            <a:chOff x="2712986" y="0"/>
            <a:chExt cx="9928372" cy="3686109"/>
          </a:xfrm>
        </p:grpSpPr>
        <p:sp>
          <p:nvSpPr>
            <p:cNvPr id="9" name="Rectangle 8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idigbio_logo_cmyk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ASU_BioKIC_logo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ataONE_LOGO_Transparent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tdTCN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7"/>
            <a:ext cx="8229600" cy="571500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229600" cy="470072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70D92-5EDC-4783-8EC2-3A58DBE76A5E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3638" y="123825"/>
            <a:ext cx="1693862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5888038"/>
            <a:ext cx="520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D72DAE7A-B067-464F-A661-F78D2EA801DF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942"/>
            <a:ext cx="8229600" cy="670528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B1969-D012-4580-9632-B5CA88F9BBD3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A4BFDC41-2906-43BB-92C0-C691BC44B95B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927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7406"/>
            <a:ext cx="4040188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6066"/>
            <a:ext cx="4040188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7406"/>
            <a:ext cx="4041775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6066"/>
            <a:ext cx="4041775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254A1-72A8-4D1E-B73F-F01B45BDA600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7038" y="123825"/>
            <a:ext cx="1160462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0B39FC7-E80E-459F-8DE2-E6E4E97CE60F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2163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4699B-2A3B-41F9-B6A6-6231AD9D39C9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5013" y="123825"/>
            <a:ext cx="21224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1BF939B6-DDCF-4BA4-B3DB-791ED032D1DA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AD0F03-E467-48FE-BF2D-2C2257153A38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02313" y="123825"/>
            <a:ext cx="21351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BD8C38C7-A398-451D-A77A-619D1BD11BAE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862"/>
            <a:ext cx="3008313" cy="708876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862"/>
            <a:ext cx="5111750" cy="5567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3189"/>
            <a:ext cx="3008313" cy="4665299"/>
          </a:xfrm>
        </p:spPr>
        <p:txBody>
          <a:bodyPr/>
          <a:lstStyle>
            <a:lvl1pPr marL="0" indent="0">
              <a:buNone/>
              <a:defRPr sz="1400">
                <a:latin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477C9C-62B1-4682-81AB-7C0DF039E328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F401DBBE-39F2-4D75-9E49-BF38D3100806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4" y="5482639"/>
            <a:ext cx="5486400" cy="4052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754" y="987834"/>
            <a:ext cx="7953437" cy="4379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54" y="5887849"/>
            <a:ext cx="5486400" cy="52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3095C-2101-4314-9F90-63678FC6B336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6AAD775-E81A-456C-A41A-67F6A3158695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8629"/>
            <a:ext cx="8229600" cy="4427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3246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1F6CC4-DB81-451D-935E-202F9536D1F1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123825"/>
            <a:ext cx="21224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5313" y="123825"/>
            <a:ext cx="80010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12 pt. Helvetica* 65 Medium   0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8/6/14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0" y="123825"/>
            <a:ext cx="424815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12 pt. Helvetica* 65 Medium   0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230188" y="0"/>
            <a:ext cx="1836737" cy="681038"/>
            <a:chOff x="2712986" y="0"/>
            <a:chExt cx="9928372" cy="3686109"/>
          </a:xfrm>
        </p:grpSpPr>
        <p:sp>
          <p:nvSpPr>
            <p:cNvPr id="7" name="Rectangle 6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32" name="Picture 8" descr="idigbio_logo_cmyk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3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e.org/doi/pdf/10.3732/apps.150006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rbge.org.uk/assets/files/science/Herbarium/digitisation/Biological%20collection%20data%20capture%20poster.pdf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tiff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ioone.org/doi/pdf/10.3732/apps.1500065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igbio.org/sites/default/files/working-groups/Herb_Workflows/APPS_Published/S6_Module%206_%20Imaging.pdf" TargetMode="External"/><Relationship Id="rId13" Type="http://schemas.openxmlformats.org/officeDocument/2006/relationships/hyperlink" Target="https://www.idigbio.org/sites/default/files/working-groups/Herb_Workflows/APPS_Published/S11_Module%2011_%20Data%20Capture.pdf" TargetMode="External"/><Relationship Id="rId3" Type="http://schemas.openxmlformats.org/officeDocument/2006/relationships/hyperlink" Target="https://www.idigbio.org/sites/default/files/working-groups/Herb_Workflows/APPS_Published/S1_Module%201_%20Pre-digitization%20Curation.pdf" TargetMode="External"/><Relationship Id="rId7" Type="http://schemas.openxmlformats.org/officeDocument/2006/relationships/hyperlink" Target="https://www.idigbio.org/sites/default/files/working-groups/Herb_Workflows/APPS_Published/S5_Module%205_%20Imaging%20Station%20Setup%20Scanner.pdf" TargetMode="External"/><Relationship Id="rId12" Type="http://schemas.openxmlformats.org/officeDocument/2006/relationships/hyperlink" Target="https://www.idigbio.org/sites/default/files/working-groups/Herb_Workflows/APPS_Published/S10_Module%2010_%20Selecting%20a%20database.pdf" TargetMode="External"/><Relationship Id="rId2" Type="http://schemas.openxmlformats.org/officeDocument/2006/relationships/hyperlink" Target="https://www.idigbio.org/wiki/index.php/Developing_Robust_Object_to_Image_to_Data_(DROID1)#Working_Group_Membership" TargetMode="External"/><Relationship Id="rId16" Type="http://schemas.openxmlformats.org/officeDocument/2006/relationships/hyperlink" Target="https://www.idigbio.org/sites/default/files/working-groups/Herb_Workflows/APPS_Published/S14_Module%2014_%20Proactive%20Digitiz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igbio.org/sites/default/files/working-groups/Herb_Workflows/APPS_Published/S4_Module%204_%20Imaging%20Station%20Set-up%20light%20box.pdf" TargetMode="External"/><Relationship Id="rId11" Type="http://schemas.openxmlformats.org/officeDocument/2006/relationships/hyperlink" Target="https://www.idigbio.org/sites/default/files/working-groups/Herb_Workflows/APPS_Published/S9_Module%209_%20Image%20Archiving.pdf" TargetMode="External"/><Relationship Id="rId5" Type="http://schemas.openxmlformats.org/officeDocument/2006/relationships/hyperlink" Target="https://www.idigbio.org/sites/default/files/working-groups/Herb_Workflows/APPS_Published/S3_Module%203_%20Imaging%20Station%20Setup%20Camera.pdf" TargetMode="External"/><Relationship Id="rId15" Type="http://schemas.openxmlformats.org/officeDocument/2006/relationships/hyperlink" Target="https://www.idigbio.org/sites/default/files/working-groups/Herb_Workflows/APPS_Published/S13_Module%2013_%20Georeferencing.pdf" TargetMode="External"/><Relationship Id="rId10" Type="http://schemas.openxmlformats.org/officeDocument/2006/relationships/hyperlink" Target="https://www.idigbio.org/sites/default/files/working-groups/Herb_Workflows/APPS_Published/S8_Module%208_%20Organizing%20and%20Implementing%20a%20Public%20Participation%20Imaging%20Blitz.pdf" TargetMode="External"/><Relationship Id="rId4" Type="http://schemas.openxmlformats.org/officeDocument/2006/relationships/hyperlink" Target="https://www.idigbio.org/sites/default/files/working-groups/Herb_Workflows/APPS_Published/S2_Module%202_%20Selecting%20Components%20for%20an%20Imaging%20Station.pdf" TargetMode="External"/><Relationship Id="rId9" Type="http://schemas.openxmlformats.org/officeDocument/2006/relationships/hyperlink" Target="https://www.idigbio.org/sites/default/files/working-groups/Herb_Workflows/APPS_Published/S7_Module%207_%20Image%20Processing.pdf" TargetMode="External"/><Relationship Id="rId14" Type="http://schemas.openxmlformats.org/officeDocument/2006/relationships/hyperlink" Target="https://www.idigbio.org/sites/default/files/working-groups/Herb_Workflows/APPS_Published/S12_Module%2012_%20Organizing%20and%20Implementing%20a%20Public%20ParticipationTranscription%20Blitz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2"/>
            <a:ext cx="7772400" cy="117577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Digitization Workflows and Processes</a:t>
            </a:r>
            <a:endParaRPr lang="en-US" sz="2000" dirty="0"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698381"/>
            <a:ext cx="6400800" cy="141011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Katja</a:t>
            </a:r>
            <a:r>
              <a:rPr lang="en-US" dirty="0" smtClean="0"/>
              <a:t> </a:t>
            </a:r>
            <a:r>
              <a:rPr lang="en-US" dirty="0" err="1" smtClean="0"/>
              <a:t>Seltmann</a:t>
            </a:r>
            <a:r>
              <a:rPr lang="en-US" dirty="0" smtClean="0"/>
              <a:t>, TTD-TCN, AMNH</a:t>
            </a:r>
          </a:p>
          <a:p>
            <a:r>
              <a:rPr lang="en-US" dirty="0" smtClean="0"/>
              <a:t>Deborah Paul, iDigBio</a:t>
            </a:r>
          </a:p>
          <a:p>
            <a:r>
              <a:rPr lang="en-US" dirty="0" smtClean="0"/>
              <a:t>Managing NHC Data for Global Discoverability</a:t>
            </a:r>
          </a:p>
          <a:p>
            <a:r>
              <a:rPr lang="en-US" dirty="0" smtClean="0"/>
              <a:t>September 15 –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9"/>
          <p:cNvSpPr txBox="1">
            <a:spLocks/>
          </p:cNvSpPr>
          <p:nvPr/>
        </p:nvSpPr>
        <p:spPr>
          <a:xfrm>
            <a:off x="224400" y="693312"/>
            <a:ext cx="8763000" cy="58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KEY Clusters</a:t>
            </a:r>
            <a:endParaRPr lang="en-US" dirty="0"/>
          </a:p>
        </p:txBody>
      </p:sp>
      <p:cxnSp>
        <p:nvCxnSpPr>
          <p:cNvPr id="4" name="Straight Arrow Connector 3"/>
          <p:cNvCxnSpPr>
            <a:stCxn id="31" idx="1"/>
          </p:cNvCxnSpPr>
          <p:nvPr/>
        </p:nvCxnSpPr>
        <p:spPr>
          <a:xfrm flipV="1">
            <a:off x="3998479" y="4072183"/>
            <a:ext cx="430761" cy="1075932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0063" y="5060619"/>
            <a:ext cx="1795097" cy="1490939"/>
            <a:chOff x="381000" y="4807209"/>
            <a:chExt cx="1795097" cy="1490939"/>
          </a:xfrm>
        </p:grpSpPr>
        <p:sp>
          <p:nvSpPr>
            <p:cNvPr id="7" name="Oval 6"/>
            <p:cNvSpPr/>
            <p:nvPr/>
          </p:nvSpPr>
          <p:spPr>
            <a:xfrm>
              <a:off x="435204" y="4807209"/>
              <a:ext cx="1717851" cy="149093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5112603"/>
              <a:ext cx="1795097" cy="83099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Written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Workflows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1857" y="3505154"/>
            <a:ext cx="1642697" cy="1367050"/>
            <a:chOff x="5305792" y="3997568"/>
            <a:chExt cx="1795097" cy="1565032"/>
          </a:xfrm>
        </p:grpSpPr>
        <p:sp>
          <p:nvSpPr>
            <p:cNvPr id="10" name="Oval 9"/>
            <p:cNvSpPr/>
            <p:nvPr/>
          </p:nvSpPr>
          <p:spPr>
            <a:xfrm>
              <a:off x="5396281" y="3997568"/>
              <a:ext cx="1614119" cy="1565032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5792" y="4456918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/ Data Storage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621" y="1474373"/>
            <a:ext cx="2252335" cy="1621719"/>
            <a:chOff x="6634059" y="1268209"/>
            <a:chExt cx="2252335" cy="1621719"/>
          </a:xfrm>
        </p:grpSpPr>
        <p:sp>
          <p:nvSpPr>
            <p:cNvPr id="13" name="Oval 12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4059" y="1828800"/>
              <a:ext cx="2252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Georeferencing</a:t>
              </a:r>
              <a:endPara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2554" y="3315959"/>
            <a:ext cx="1795097" cy="1512277"/>
            <a:chOff x="357958" y="1296713"/>
            <a:chExt cx="1795097" cy="1512277"/>
          </a:xfrm>
        </p:grpSpPr>
        <p:sp>
          <p:nvSpPr>
            <p:cNvPr id="16" name="Oval 15"/>
            <p:cNvSpPr/>
            <p:nvPr/>
          </p:nvSpPr>
          <p:spPr>
            <a:xfrm>
              <a:off x="453709" y="1296713"/>
              <a:ext cx="1626693" cy="1512277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958" y="1820967"/>
              <a:ext cx="1795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Personnel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19577" y="2236317"/>
            <a:ext cx="1439625" cy="1388001"/>
            <a:chOff x="2365904" y="2917303"/>
            <a:chExt cx="1439625" cy="1388001"/>
          </a:xfrm>
        </p:grpSpPr>
        <p:sp>
          <p:nvSpPr>
            <p:cNvPr id="19" name="Oval 18"/>
            <p:cNvSpPr/>
            <p:nvPr/>
          </p:nvSpPr>
          <p:spPr>
            <a:xfrm>
              <a:off x="2365904" y="2917303"/>
              <a:ext cx="1439625" cy="1388001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1525" y="2966219"/>
              <a:ext cx="1391179" cy="79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Pre-digitization Curation or</a:t>
              </a:r>
            </a:p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Staging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5442" y="998067"/>
            <a:ext cx="1556597" cy="1348281"/>
            <a:chOff x="3429000" y="1684072"/>
            <a:chExt cx="1520345" cy="1440128"/>
          </a:xfrm>
        </p:grpSpPr>
        <p:sp>
          <p:nvSpPr>
            <p:cNvPr id="22" name="Oval 21"/>
            <p:cNvSpPr/>
            <p:nvPr/>
          </p:nvSpPr>
          <p:spPr>
            <a:xfrm>
              <a:off x="3429000" y="1684072"/>
              <a:ext cx="1520345" cy="14401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70884" y="2058057"/>
              <a:ext cx="1436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2014" y="3272493"/>
            <a:ext cx="1481961" cy="1387791"/>
            <a:chOff x="3481062" y="3810000"/>
            <a:chExt cx="1795097" cy="1658816"/>
          </a:xfrm>
        </p:grpSpPr>
        <p:sp>
          <p:nvSpPr>
            <p:cNvPr id="25" name="Oval 24"/>
            <p:cNvSpPr/>
            <p:nvPr/>
          </p:nvSpPr>
          <p:spPr>
            <a:xfrm>
              <a:off x="3500069" y="3810000"/>
              <a:ext cx="1757731" cy="1658816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81062" y="4422156"/>
              <a:ext cx="179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Data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0742" y="1676832"/>
            <a:ext cx="1663083" cy="1427081"/>
            <a:chOff x="5038770" y="2464340"/>
            <a:chExt cx="1795097" cy="1498060"/>
          </a:xfrm>
        </p:grpSpPr>
        <p:sp>
          <p:nvSpPr>
            <p:cNvPr id="28" name="Oval 27"/>
            <p:cNvSpPr/>
            <p:nvPr/>
          </p:nvSpPr>
          <p:spPr>
            <a:xfrm>
              <a:off x="5105400" y="2464340"/>
              <a:ext cx="1646592" cy="1498060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38770" y="2811375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Processing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62157" y="4910620"/>
            <a:ext cx="2252335" cy="1621719"/>
            <a:chOff x="6610175" y="1268209"/>
            <a:chExt cx="2252335" cy="1621719"/>
          </a:xfrm>
        </p:grpSpPr>
        <p:sp>
          <p:nvSpPr>
            <p:cNvPr id="31" name="Oval 30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5715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10175" y="1572965"/>
              <a:ext cx="22523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Biodiversity Informatics Manager</a:t>
              </a:r>
              <a:endPara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29240" y="2020038"/>
            <a:ext cx="362071" cy="376238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20886" y="1807005"/>
            <a:ext cx="638827" cy="213033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963206" y="2944788"/>
            <a:ext cx="817" cy="560366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82623" y="3466416"/>
            <a:ext cx="446555" cy="297320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4"/>
          </p:cNvCxnSpPr>
          <p:nvPr/>
        </p:nvCxnSpPr>
        <p:spPr>
          <a:xfrm flipV="1">
            <a:off x="5418654" y="2346348"/>
            <a:ext cx="5087" cy="888182"/>
          </a:xfrm>
          <a:prstGeom prst="straightConnector1">
            <a:avLst/>
          </a:prstGeom>
          <a:ln w="25400">
            <a:solidFill>
              <a:schemeClr val="accent5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78108" y="2944788"/>
            <a:ext cx="795315" cy="645578"/>
          </a:xfrm>
          <a:prstGeom prst="straightConnector1">
            <a:avLst/>
          </a:prstGeom>
          <a:ln w="25400">
            <a:solidFill>
              <a:schemeClr val="accent5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62922" y="4077458"/>
            <a:ext cx="961742" cy="0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50186" y="5294414"/>
            <a:ext cx="863938" cy="144176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630023" y="3089863"/>
            <a:ext cx="1271917" cy="212551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87153" y="4223569"/>
            <a:ext cx="1468624" cy="103205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99" y="5132468"/>
            <a:ext cx="1335083" cy="13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to Image to Data (to Web)</a:t>
            </a:r>
            <a:br>
              <a:rPr lang="en-US" dirty="0" smtClean="0"/>
            </a:br>
            <a:r>
              <a:rPr lang="en-US" dirty="0" smtClean="0"/>
              <a:t>aka DROID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367"/>
          <a:stretch/>
        </p:blipFill>
        <p:spPr>
          <a:xfrm>
            <a:off x="559378" y="1888091"/>
            <a:ext cx="8025243" cy="46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131"/>
            <a:ext cx="9220200" cy="6115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85131"/>
            <a:ext cx="4038600" cy="192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889809"/>
            <a:ext cx="5441456" cy="337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0" y="1350845"/>
            <a:ext cx="3953220" cy="1841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030134" y="-110066"/>
            <a:ext cx="2192866" cy="711200"/>
          </a:xfrm>
          <a:prstGeom prst="ellipse">
            <a:avLst/>
          </a:prstGeom>
          <a:noFill/>
          <a:ln w="28575">
            <a:solidFill>
              <a:srgbClr val="699D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paul\AppData\Local\Temp\SNAGHTMLab7a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65" y="604839"/>
            <a:ext cx="2343246" cy="16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Optical Character Recognition Output</a:t>
            </a:r>
            <a:br>
              <a:rPr lang="en-US" sz="2000" dirty="0" smtClean="0"/>
            </a:br>
            <a:r>
              <a:rPr lang="en-US" sz="2000" dirty="0" smtClean="0"/>
              <a:t>in a digitization workflow – Searching and Sorting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291"/>
            <a:ext cx="8229600" cy="4492486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SEARCH image data</a:t>
            </a:r>
          </a:p>
          <a:p>
            <a:pPr lvl="2"/>
            <a:r>
              <a:rPr lang="en-US" sz="2400" dirty="0" smtClean="0"/>
              <a:t>Use Machine Learning and</a:t>
            </a:r>
          </a:p>
          <a:p>
            <a:pPr lvl="2"/>
            <a:r>
              <a:rPr lang="en-US" sz="2400" dirty="0" smtClean="0"/>
              <a:t>Natural Language Processing on OCR output</a:t>
            </a:r>
          </a:p>
          <a:p>
            <a:pPr lvl="1"/>
            <a:r>
              <a:rPr lang="en-US" sz="2400" dirty="0" smtClean="0"/>
              <a:t>find sheets with !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handwriting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labels </a:t>
            </a:r>
            <a:r>
              <a:rPr lang="en-US" sz="2400" dirty="0" smtClean="0"/>
              <a:t>in the images</a:t>
            </a:r>
          </a:p>
          <a:p>
            <a:pPr lvl="1"/>
            <a:r>
              <a:rPr lang="en-US" sz="2400" dirty="0" smtClean="0"/>
              <a:t>find labels from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given collector, a given place</a:t>
            </a:r>
          </a:p>
          <a:p>
            <a:pPr lvl="1"/>
            <a:r>
              <a:rPr lang="en-US" sz="2400" dirty="0" smtClean="0"/>
              <a:t>group sheets / labels by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  <a:p>
            <a:pPr lvl="1"/>
            <a:r>
              <a:rPr lang="en-US" sz="2400" dirty="0" smtClean="0"/>
              <a:t>group sheets for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entry and georeferencing</a:t>
            </a:r>
          </a:p>
          <a:p>
            <a:pPr lvl="1"/>
            <a:r>
              <a:rPr lang="en-US" sz="2400" dirty="0" smtClean="0"/>
              <a:t>group sheets for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crowd-sourced transcription</a:t>
            </a:r>
          </a:p>
          <a:p>
            <a:pPr lvl="1"/>
            <a:r>
              <a:rPr lang="en-US" sz="2400" dirty="0" smtClean="0"/>
              <a:t>group sheets for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838200"/>
            <a:ext cx="8291489" cy="5533438"/>
            <a:chOff x="-1161795" y="2529840"/>
            <a:chExt cx="9006072" cy="5736850"/>
          </a:xfrm>
        </p:grpSpPr>
        <p:pic>
          <p:nvPicPr>
            <p:cNvPr id="5" name="Picture 3" descr="C:\Users\Owner\Documents\Symbiota\Conferences\TCN\HUB\screenshots\OccEdit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" r="35664" b="34322"/>
            <a:stretch/>
          </p:blipFill>
          <p:spPr bwMode="auto">
            <a:xfrm>
              <a:off x="-1161795" y="2529840"/>
              <a:ext cx="9006072" cy="573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-990600" y="3733800"/>
              <a:ext cx="12192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0200" y="1213585"/>
            <a:ext cx="5487332" cy="5212080"/>
            <a:chOff x="1600200" y="1213585"/>
            <a:chExt cx="5487332" cy="5212080"/>
          </a:xfrm>
        </p:grpSpPr>
        <p:pic>
          <p:nvPicPr>
            <p:cNvPr id="4" name="Picture 3" descr="C:\Users\Owner\Documents\Symbiota\Conferences\TCN\HUB\screenshots\OccEditor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3000"/>
                      </a14:imgEffect>
                      <a14:imgEffect>
                        <a14:brightnessContrast bright="-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1" t="3134" r="1151" b="45176"/>
            <a:stretch/>
          </p:blipFill>
          <p:spPr bwMode="auto">
            <a:xfrm>
              <a:off x="1600200" y="1213585"/>
              <a:ext cx="5487332" cy="521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5029581" y="4876800"/>
              <a:ext cx="1751838" cy="11064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1286435"/>
            <a:ext cx="7924800" cy="5008492"/>
            <a:chOff x="5758094" y="1735512"/>
            <a:chExt cx="8286937" cy="5152968"/>
          </a:xfrm>
        </p:grpSpPr>
        <p:pic>
          <p:nvPicPr>
            <p:cNvPr id="6" name="Picture 5" descr="C:\Users\Owner\Documents\Symbiota\Conferences\TCN\HUB\screenshots\OccEditor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0" t="57374" r="1000" b="7326"/>
            <a:stretch/>
          </p:blipFill>
          <p:spPr bwMode="auto">
            <a:xfrm>
              <a:off x="5758094" y="1735512"/>
              <a:ext cx="8286937" cy="5152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6019800" y="6050280"/>
              <a:ext cx="16764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4030134" y="-110066"/>
            <a:ext cx="2192866" cy="711200"/>
          </a:xfrm>
          <a:prstGeom prst="ellipse">
            <a:avLst/>
          </a:prstGeom>
          <a:noFill/>
          <a:ln w="28575">
            <a:solidFill>
              <a:srgbClr val="699D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6457"/>
            <a:ext cx="8229600" cy="685800"/>
          </a:xfrm>
        </p:spPr>
        <p:txBody>
          <a:bodyPr>
            <a:noAutofit/>
          </a:bodyPr>
          <a:lstStyle/>
          <a:p>
            <a:r>
              <a:rPr lang="en-US" sz="2400" dirty="0"/>
              <a:t>The herbaria at the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Botanic Garden Edinburgh (RBGE)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York Botanical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 (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NY) </a:t>
            </a:r>
            <a:r>
              <a:rPr lang="en-US" sz="2400" dirty="0"/>
              <a:t>use a </a:t>
            </a:r>
            <a:r>
              <a:rPr lang="en-US" sz="2400" dirty="0" smtClean="0"/>
              <a:t>similar recently </a:t>
            </a:r>
            <a:r>
              <a:rPr lang="en-US" sz="2400" dirty="0"/>
              <a:t>developed workflow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Capture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data </a:t>
            </a:r>
            <a:r>
              <a:rPr lang="en-US" sz="2400" dirty="0"/>
              <a:t>for each </a:t>
            </a:r>
            <a:r>
              <a:rPr lang="en-US" sz="2400" dirty="0" smtClean="0"/>
              <a:t>specimen</a:t>
            </a:r>
          </a:p>
          <a:p>
            <a:pPr marL="880110" lvl="1" indent="-514350"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200" dirty="0" smtClean="0"/>
              <a:t>(e.g</a:t>
            </a:r>
            <a:r>
              <a:rPr lang="en-US" sz="2200" dirty="0"/>
              <a:t>. barcode, geographic region, and the taxon name on the specimen </a:t>
            </a:r>
            <a:r>
              <a:rPr lang="en-US" sz="2200" dirty="0" smtClean="0"/>
              <a:t>folder).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Capture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quality digital images</a:t>
            </a:r>
            <a:r>
              <a:rPr lang="en-US" sz="2400" dirty="0"/>
              <a:t> of each </a:t>
            </a:r>
            <a:r>
              <a:rPr lang="en-US" sz="2400" dirty="0" smtClean="0"/>
              <a:t>specimen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Process </a:t>
            </a:r>
            <a:r>
              <a:rPr lang="en-US" sz="2400" dirty="0"/>
              <a:t>images with ABBYY®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OCR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Develop </a:t>
            </a:r>
            <a:r>
              <a:rPr lang="en-US" sz="2400" dirty="0">
                <a:solidFill>
                  <a:schemeClr val="accent1"/>
                </a:solidFill>
              </a:rPr>
              <a:t>and/or use software tools to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OCR text </a:t>
            </a:r>
            <a:r>
              <a:rPr lang="en-US" sz="2400" dirty="0">
                <a:solidFill>
                  <a:schemeClr val="accent1"/>
                </a:solidFill>
              </a:rPr>
              <a:t>output and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the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images/data </a:t>
            </a:r>
            <a:r>
              <a:rPr lang="en-US" sz="2400" dirty="0" smtClean="0">
                <a:solidFill>
                  <a:schemeClr val="accent1"/>
                </a:solidFill>
              </a:rPr>
              <a:t>based </a:t>
            </a:r>
            <a:r>
              <a:rPr lang="en-US" sz="2400" dirty="0">
                <a:solidFill>
                  <a:schemeClr val="accent1"/>
                </a:solidFill>
              </a:rPr>
              <a:t>on principal data elements (e.g. by collector and </a:t>
            </a:r>
            <a:r>
              <a:rPr lang="en-US" sz="2400" dirty="0" smtClean="0">
                <a:solidFill>
                  <a:schemeClr val="accent1"/>
                </a:solidFill>
              </a:rPr>
              <a:t>country)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Sort </a:t>
            </a:r>
            <a:r>
              <a:rPr lang="en-US" sz="2400" dirty="0">
                <a:solidFill>
                  <a:schemeClr val="accent1"/>
                </a:solidFill>
              </a:rPr>
              <a:t>image/data to enable </a:t>
            </a:r>
            <a:r>
              <a:rPr lang="en-US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data </a:t>
            </a:r>
            <a:r>
              <a:rPr lang="en-US" sz="2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</a:t>
            </a:r>
            <a:r>
              <a:rPr lang="en-US" sz="2400" dirty="0">
                <a:solidFill>
                  <a:schemeClr val="accent1"/>
                </a:solidFill>
              </a:rPr>
              <a:t>&amp;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accuracy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by data  transcriptionists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including </a:t>
            </a:r>
            <a:r>
              <a:rPr lang="en-US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duplicate </a:t>
            </a:r>
            <a:r>
              <a:rPr lang="en-US" sz="2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matching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(and happy data transcribers!).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48"/>
            <a:ext cx="8229600" cy="571500"/>
          </a:xfrm>
        </p:spPr>
        <p:txBody>
          <a:bodyPr/>
          <a:lstStyle/>
          <a:p>
            <a:r>
              <a:rPr lang="en-US" dirty="0" smtClean="0"/>
              <a:t>Specimen to Data (to Web)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0"/>
            <a:ext cx="3494598" cy="4700729"/>
          </a:xfrm>
        </p:spPr>
        <p:txBody>
          <a:bodyPr/>
          <a:lstStyle/>
          <a:p>
            <a:r>
              <a:rPr lang="en-US" sz="2000" dirty="0" smtClean="0"/>
              <a:t>look at specimen to view data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xemplar images?</a:t>
            </a:r>
          </a:p>
          <a:p>
            <a:r>
              <a:rPr lang="en-US" sz="2000" dirty="0" smtClean="0"/>
              <a:t>enter data in database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 image of label</a:t>
            </a:r>
          </a:p>
          <a:p>
            <a:pPr lvl="1"/>
            <a:endParaRPr lang="en-US" sz="2400" dirty="0"/>
          </a:p>
          <a:p>
            <a:r>
              <a:rPr lang="en-US" sz="2000" dirty="0" smtClean="0"/>
              <a:t>Pro</a:t>
            </a:r>
          </a:p>
          <a:p>
            <a:pPr lvl="1"/>
            <a:r>
              <a:rPr lang="en-US" sz="2000" dirty="0" smtClean="0"/>
              <a:t>Faster access to rich data (not skeletal)</a:t>
            </a:r>
          </a:p>
          <a:p>
            <a:r>
              <a:rPr lang="en-US" sz="2000" dirty="0" smtClean="0"/>
              <a:t>Con</a:t>
            </a:r>
          </a:p>
          <a:p>
            <a:pPr lvl="1"/>
            <a:r>
              <a:rPr lang="en-US" sz="2000" dirty="0" smtClean="0"/>
              <a:t>harder to QC data, must go find specimen in collection if there is data in question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991" y="534791"/>
            <a:ext cx="3475009" cy="27448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98" y="1634995"/>
            <a:ext cx="4978161" cy="38983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to Database (to Web):</a:t>
            </a:r>
            <a:br>
              <a:rPr lang="en-US" dirty="0" smtClean="0"/>
            </a:br>
            <a:r>
              <a:rPr lang="en-US" dirty="0" smtClean="0"/>
              <a:t>Are plans in place to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 new legacy data?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" y="1908314"/>
            <a:ext cx="8764189" cy="4699220"/>
          </a:xfrm>
        </p:spPr>
      </p:pic>
    </p:spTree>
    <p:extLst>
      <p:ext uri="{BB962C8B-B14F-4D97-AF65-F5344CB8AC3E}">
        <p14:creationId xmlns:p14="http://schemas.microsoft.com/office/powerpoint/2010/main" val="3267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Methods, tools, processes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8344"/>
            <a:ext cx="6096000" cy="4143375"/>
          </a:xfrm>
        </p:spPr>
      </p:pic>
    </p:spTree>
    <p:extLst>
      <p:ext uri="{BB962C8B-B14F-4D97-AF65-F5344CB8AC3E}">
        <p14:creationId xmlns:p14="http://schemas.microsoft.com/office/powerpoint/2010/main" val="19276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92" y="3880556"/>
            <a:ext cx="3400608" cy="2777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new legacy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Biocode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Information Management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dirty="0" smtClean="0"/>
              <a:t>(FIMS)</a:t>
            </a:r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to Freezer: Low tech collecting; high quality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smtClean="0"/>
              <a:t>Shelley James, iDigBio)</a:t>
            </a:r>
          </a:p>
          <a:p>
            <a:r>
              <a:rPr lang="en-US" dirty="0" smtClean="0"/>
              <a:t>Your method?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36133" b="1"/>
          <a:stretch/>
        </p:blipFill>
        <p:spPr bwMode="auto">
          <a:xfrm>
            <a:off x="2432140" y="1453197"/>
            <a:ext cx="3721894" cy="14216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Robust Object to Image to Data Workflows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(DROID)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0" y="2164556"/>
            <a:ext cx="8229600" cy="42452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Workshop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design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collaborative</a:t>
            </a:r>
          </a:p>
          <a:p>
            <a:pPr marL="285750" indent="-285750"/>
            <a:r>
              <a:rPr lang="en-US" sz="2000" smtClean="0"/>
              <a:t>Scientific Software Innovation Institutes</a:t>
            </a:r>
          </a:p>
          <a:p>
            <a:pPr marL="285750" indent="-285750"/>
            <a:r>
              <a:rPr lang="en-US" sz="2000" smtClean="0"/>
              <a:t>Yale Peabody Museum</a:t>
            </a:r>
          </a:p>
          <a:p>
            <a:pPr marL="285750" indent="-285750"/>
            <a:r>
              <a:rPr lang="en-US" sz="2000" smtClean="0"/>
              <a:t>Biodiversity Institute, KU</a:t>
            </a:r>
          </a:p>
          <a:p>
            <a:pPr marL="285750" indent="-285750"/>
            <a:r>
              <a:rPr lang="en-US" sz="2000" smtClean="0"/>
              <a:t>iDigBio</a:t>
            </a:r>
            <a:endParaRPr lang="en-US" sz="20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757" y="4120982"/>
            <a:ext cx="5007770" cy="24441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802059" y="5343038"/>
            <a:ext cx="2389239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Workflows Paper </a:t>
            </a:r>
            <a:r>
              <a:rPr lang="en-US" sz="2400" i="1" dirty="0" smtClean="0"/>
              <a:t>is out!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Georeferencing NHC specimen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field vs. legacy data</a:t>
            </a:r>
          </a:p>
          <a:p>
            <a:r>
              <a:rPr lang="en-US" dirty="0" smtClean="0"/>
              <a:t>skills, tools, methods, expertise</a:t>
            </a:r>
          </a:p>
          <a:p>
            <a:pPr lvl="1"/>
            <a:r>
              <a:rPr lang="en-US" dirty="0" smtClean="0"/>
              <a:t>TTT123, Georeferencing Working Group (GWG)</a:t>
            </a:r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“it depends”</a:t>
            </a:r>
          </a:p>
          <a:p>
            <a:r>
              <a:rPr lang="en-US" dirty="0" smtClean="0"/>
              <a:t>hints</a:t>
            </a:r>
          </a:p>
          <a:p>
            <a:pPr lvl="1"/>
            <a:r>
              <a:rPr lang="en-US" dirty="0" smtClean="0"/>
              <a:t>grouping data</a:t>
            </a:r>
          </a:p>
          <a:p>
            <a:pPr lvl="1"/>
            <a:r>
              <a:rPr lang="en-US" dirty="0" smtClean="0"/>
              <a:t>using familiarity</a:t>
            </a:r>
          </a:p>
          <a:p>
            <a:pPr lvl="1"/>
            <a:r>
              <a:rPr lang="en-US" dirty="0" smtClean="0"/>
              <a:t>feedback from aggregators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66" y="4458848"/>
            <a:ext cx="1335083" cy="13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Minimal (Skeletal) Data Capture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0" y="1524000"/>
            <a:ext cx="3775352" cy="4724399"/>
          </a:xfrm>
        </p:spPr>
        <p:txBody>
          <a:bodyPr/>
          <a:lstStyle/>
          <a:p>
            <a:r>
              <a:rPr lang="en-US" sz="2000" dirty="0" smtClean="0"/>
              <a:t>“filed as” name</a:t>
            </a:r>
          </a:p>
          <a:p>
            <a:r>
              <a:rPr lang="en-US" sz="2000" dirty="0"/>
              <a:t>higher </a:t>
            </a:r>
            <a:r>
              <a:rPr lang="en-US" sz="2000" dirty="0" smtClean="0"/>
              <a:t>geography</a:t>
            </a:r>
          </a:p>
          <a:p>
            <a:r>
              <a:rPr lang="en-US" sz="2000" dirty="0" smtClean="0"/>
              <a:t>barcode</a:t>
            </a:r>
          </a:p>
          <a:p>
            <a:r>
              <a:rPr lang="en-US" sz="2000" dirty="0" smtClean="0"/>
              <a:t>image</a:t>
            </a:r>
          </a:p>
          <a:p>
            <a:endParaRPr lang="en-US" sz="2000" dirty="0"/>
          </a:p>
          <a:p>
            <a:r>
              <a:rPr lang="en-US" sz="2000" dirty="0" smtClean="0"/>
              <a:t>all sheets in folder get the same initial data</a:t>
            </a:r>
          </a:p>
          <a:p>
            <a:r>
              <a:rPr lang="en-US" sz="2000" dirty="0" smtClean="0"/>
              <a:t>only the barcode differs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588314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hlinkClick r:id="rId3" tooltip="Biological collection data capture"/>
              </a:rPr>
              <a:t>Biological collection data capture: a rapid approach using curatorial data</a:t>
            </a:r>
            <a:endParaRPr lang="en-US" sz="1600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830950"/>
            <a:ext cx="1551284" cy="1828800"/>
            <a:chOff x="533400" y="1335020"/>
            <a:chExt cx="4232422" cy="4989580"/>
          </a:xfrm>
        </p:grpSpPr>
        <p:pic>
          <p:nvPicPr>
            <p:cNvPr id="13" name="Picture 5" descr="C:\Users\dpaul\Desktop\VqnFuTpn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335020"/>
              <a:ext cx="4232422" cy="498958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227355" y="5475472"/>
              <a:ext cx="1488505" cy="80150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3" y="2796108"/>
            <a:ext cx="1537537" cy="1828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1742"/>
            <a:ext cx="1538426" cy="1828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992158">
            <a:off x="2299768" y="596118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Trend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830950"/>
            <a:ext cx="0" cy="57195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7" y="1902342"/>
            <a:ext cx="1410163" cy="1880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dpaul\AppData\Local\Temp\SNAGHTMLb04a8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27144"/>
            <a:ext cx="24193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1498" y="4021518"/>
            <a:ext cx="2282626" cy="2251424"/>
            <a:chOff x="2611498" y="3719376"/>
            <a:chExt cx="2282626" cy="2251424"/>
          </a:xfrm>
        </p:grpSpPr>
        <p:grpSp>
          <p:nvGrpSpPr>
            <p:cNvPr id="20" name="Group 19"/>
            <p:cNvGrpSpPr/>
            <p:nvPr/>
          </p:nvGrpSpPr>
          <p:grpSpPr>
            <a:xfrm>
              <a:off x="2611498" y="3719376"/>
              <a:ext cx="2282626" cy="2251424"/>
              <a:chOff x="2611498" y="3719376"/>
              <a:chExt cx="2282626" cy="2251424"/>
            </a:xfrm>
          </p:grpSpPr>
          <p:sp>
            <p:nvSpPr>
              <p:cNvPr id="26" name="Rectangle 25"/>
              <p:cNvSpPr/>
              <p:nvPr/>
            </p:nvSpPr>
            <p:spPr>
              <a:xfrm rot="21055490">
                <a:off x="2650529" y="3790563"/>
                <a:ext cx="1760545" cy="2180237"/>
              </a:xfrm>
              <a:custGeom>
                <a:avLst/>
                <a:gdLst>
                  <a:gd name="connsiteX0" fmla="*/ 0 w 1723142"/>
                  <a:gd name="connsiteY0" fmla="*/ 0 h 2180237"/>
                  <a:gd name="connsiteX1" fmla="*/ 1723142 w 1723142"/>
                  <a:gd name="connsiteY1" fmla="*/ 0 h 2180237"/>
                  <a:gd name="connsiteX2" fmla="*/ 1723142 w 1723142"/>
                  <a:gd name="connsiteY2" fmla="*/ 2180237 h 2180237"/>
                  <a:gd name="connsiteX3" fmla="*/ 0 w 1723142"/>
                  <a:gd name="connsiteY3" fmla="*/ 2180237 h 2180237"/>
                  <a:gd name="connsiteX4" fmla="*/ 0 w 1723142"/>
                  <a:gd name="connsiteY4" fmla="*/ 0 h 2180237"/>
                  <a:gd name="connsiteX0" fmla="*/ 37403 w 1760545"/>
                  <a:gd name="connsiteY0" fmla="*/ 0 h 2180237"/>
                  <a:gd name="connsiteX1" fmla="*/ 1760545 w 1760545"/>
                  <a:gd name="connsiteY1" fmla="*/ 0 h 2180237"/>
                  <a:gd name="connsiteX2" fmla="*/ 1760545 w 1760545"/>
                  <a:gd name="connsiteY2" fmla="*/ 2180237 h 2180237"/>
                  <a:gd name="connsiteX3" fmla="*/ 0 w 1760545"/>
                  <a:gd name="connsiteY3" fmla="*/ 2109281 h 2180237"/>
                  <a:gd name="connsiteX4" fmla="*/ 37403 w 1760545"/>
                  <a:gd name="connsiteY4" fmla="*/ 0 h 21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545" h="2180237">
                    <a:moveTo>
                      <a:pt x="37403" y="0"/>
                    </a:moveTo>
                    <a:lnTo>
                      <a:pt x="1760545" y="0"/>
                    </a:lnTo>
                    <a:lnTo>
                      <a:pt x="1760545" y="2180237"/>
                    </a:lnTo>
                    <a:lnTo>
                      <a:pt x="0" y="2109281"/>
                    </a:lnTo>
                    <a:lnTo>
                      <a:pt x="37403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55490">
                <a:off x="2611498" y="3719376"/>
                <a:ext cx="1723142" cy="218023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21041902">
                <a:off x="2989124" y="542274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filed as </a:t>
                </a:r>
                <a:r>
                  <a:rPr lang="en-US" dirty="0" smtClean="0"/>
                  <a:t>name</a:t>
                </a:r>
                <a:endParaRPr lang="en-US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2548" flipV="1">
              <a:off x="3618367" y="5223412"/>
              <a:ext cx="646514" cy="22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59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Crowd-sourcing, students, staff, volunteers,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use, what are the options?</a:t>
            </a:r>
            <a:endParaRPr lang="en-US" dirty="0"/>
          </a:p>
          <a:p>
            <a:r>
              <a:rPr lang="en-US" dirty="0" smtClean="0"/>
              <a:t>What to expect?</a:t>
            </a:r>
          </a:p>
          <a:p>
            <a:r>
              <a:rPr lang="en-US" dirty="0" smtClean="0"/>
              <a:t>How long might it take?</a:t>
            </a:r>
            <a:endParaRPr lang="en-US" dirty="0"/>
          </a:p>
          <a:p>
            <a:r>
              <a:rPr lang="en-US" dirty="0" smtClean="0"/>
              <a:t>What about data quality?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out                      !</a:t>
            </a:r>
            <a:endParaRPr lang="en-US" dirty="0"/>
          </a:p>
        </p:txBody>
      </p:sp>
      <p:pic>
        <p:nvPicPr>
          <p:cNvPr id="1026" name="Picture 2" descr="weDig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48" y="4438163"/>
            <a:ext cx="19716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and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data to an aggregator.</a:t>
            </a:r>
          </a:p>
          <a:p>
            <a:pPr lvl="1"/>
            <a:r>
              <a:rPr lang="en-US" dirty="0" smtClean="0"/>
              <a:t>what are your options?</a:t>
            </a:r>
          </a:p>
          <a:p>
            <a:pPr lvl="1"/>
            <a:r>
              <a:rPr lang="en-US" dirty="0" smtClean="0"/>
              <a:t>how does it work?</a:t>
            </a:r>
          </a:p>
          <a:p>
            <a:r>
              <a:rPr lang="en-US" dirty="0" smtClean="0"/>
              <a:t>Specify</a:t>
            </a:r>
          </a:p>
          <a:p>
            <a:r>
              <a:rPr lang="en-US" dirty="0" smtClean="0"/>
              <a:t>Symbiota</a:t>
            </a:r>
          </a:p>
          <a:p>
            <a:r>
              <a:rPr lang="en-US" dirty="0" smtClean="0"/>
              <a:t>others, …</a:t>
            </a:r>
          </a:p>
          <a:p>
            <a:r>
              <a:rPr lang="en-US" dirty="0" smtClean="0"/>
              <a:t>Planning for data enhancement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creen shot 2014-06-23 at 11.1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892175"/>
            <a:ext cx="42957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524"/>
            <a:ext cx="4162425" cy="186566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 75 Bold" charset="0"/>
                <a:ea typeface="ＭＳ Ｐゴシック" panose="020B0600070205080204" pitchFamily="34" charset="-128"/>
              </a:rPr>
              <a:t>Workflow </a:t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 75 Bold" charset="0"/>
                <a:ea typeface="ＭＳ Ｐゴシック" panose="020B0600070205080204" pitchFamily="3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 75 Bold" charset="0"/>
                <a:ea typeface="ＭＳ Ｐゴシック" panose="020B0600070205080204" pitchFamily="34" charset="-128"/>
              </a:rPr>
              <a:t>Optimization: How to keep track and record your progress</a:t>
            </a:r>
          </a:p>
        </p:txBody>
      </p:sp>
    </p:spTree>
    <p:extLst>
      <p:ext uri="{BB962C8B-B14F-4D97-AF65-F5344CB8AC3E}">
        <p14:creationId xmlns:p14="http://schemas.microsoft.com/office/powerpoint/2010/main" val="4433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973138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Setting goals: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700587"/>
          </a:xfrm>
        </p:spPr>
        <p:txBody>
          <a:bodyPr/>
          <a:lstStyle/>
          <a:p>
            <a:r>
              <a:rPr lang="en-US" sz="25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Discuss goals around specimen data capture.</a:t>
            </a:r>
          </a:p>
          <a:p>
            <a:pPr lvl="1"/>
            <a:r>
              <a:rPr lang="en-US" sz="25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Goal: Specimen data capture $1/specimen</a:t>
            </a:r>
          </a:p>
          <a:p>
            <a:pPr lvl="1"/>
            <a:r>
              <a:rPr lang="en-US" sz="25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Goal: Calculate efficiency</a:t>
            </a:r>
          </a:p>
        </p:txBody>
      </p:sp>
      <p:pic>
        <p:nvPicPr>
          <p:cNvPr id="17412" name="Picture 4" descr="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840038"/>
            <a:ext cx="33321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for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438"/>
            <a:ext cx="22733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973138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List evaluation metrics: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1905000"/>
          </a:xfrm>
        </p:spPr>
        <p:txBody>
          <a:bodyPr/>
          <a:lstStyle/>
          <a:p>
            <a:r>
              <a:rPr lang="en-US" sz="25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Evaluation metric:</a:t>
            </a:r>
          </a:p>
          <a:p>
            <a:pPr lvl="1"/>
            <a:r>
              <a:rPr lang="en-US" sz="25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Metric: Data capture speed</a:t>
            </a:r>
          </a:p>
          <a:p>
            <a:pPr lvl="1"/>
            <a:r>
              <a:rPr lang="en-US" sz="25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Metric: Cost per specimen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4313" y="6180138"/>
            <a:ext cx="847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/>
              <a:t>When to evaluate? How to keep track of those evaluations? Share process and retain flexibility. How does this modify your data management plan?</a:t>
            </a:r>
          </a:p>
        </p:txBody>
      </p:sp>
      <p:pic>
        <p:nvPicPr>
          <p:cNvPr id="5" name="Picture 5" descr="Screen shot 2010-12-06 at 10.2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1826"/>
            <a:ext cx="389413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l" eaLnBrk="1" hangingPunct="1"/>
            <a:r>
              <a:rPr lang="en-US" sz="2500" b="1" dirty="0" smtClean="0">
                <a:latin typeface="Cambria" panose="02040503050406030204" pitchFamily="18" charset="0"/>
              </a:rPr>
              <a:t>Benefits of Open </a:t>
            </a:r>
            <a:r>
              <a:rPr lang="en-US" sz="2500" b="1" dirty="0">
                <a:latin typeface="Cambria" panose="02040503050406030204" pitchFamily="18" charset="0"/>
              </a:rPr>
              <a:t>and Online </a:t>
            </a:r>
            <a:r>
              <a:rPr lang="en-US" sz="2500" b="1" dirty="0" smtClean="0">
                <a:latin typeface="Cambria" panose="02040503050406030204" pitchFamily="18" charset="0"/>
              </a:rPr>
              <a:t>Documentation:</a:t>
            </a:r>
            <a:endParaRPr lang="en-US" dirty="0" smtClean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5080" y="1544637"/>
            <a:ext cx="8229600" cy="4700729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Increase communication: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Method: Presentations at Meetings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Method: iDigBio working groups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Method: Google </a:t>
            </a:r>
            <a:r>
              <a:rPr lang="en-US" dirty="0" smtClean="0">
                <a:latin typeface="Cambria" panose="02040503050406030204" pitchFamily="18" charset="0"/>
              </a:rPr>
              <a:t>Docs</a:t>
            </a: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Helps overcome challenges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Challenge: “Institutional impediments”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Challenge</a:t>
            </a:r>
            <a:r>
              <a:rPr lang="en-US" dirty="0">
                <a:latin typeface="Cambria" panose="02040503050406030204" pitchFamily="18" charset="0"/>
              </a:rPr>
              <a:t>: “Organizing technical </a:t>
            </a:r>
            <a:r>
              <a:rPr lang="en-US" dirty="0" smtClean="0">
                <a:latin typeface="Cambria" panose="02040503050406030204" pitchFamily="18" charset="0"/>
              </a:rPr>
              <a:t>knowledge”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973138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Next, Digitization-Workflows-in-Action</a:t>
            </a:r>
            <a:br>
              <a:rPr lang="en-US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Collections Tours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189163"/>
            <a:ext cx="8229600" cy="42211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Insect Collection</a:t>
            </a:r>
          </a:p>
          <a:p>
            <a:r>
              <a:rPr lang="en-US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Herbarium</a:t>
            </a:r>
          </a:p>
          <a:p>
            <a:r>
              <a:rPr lang="en-US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Symbiota stations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Form 3 groups</a:t>
            </a:r>
          </a:p>
          <a:p>
            <a:pPr lvl="2"/>
            <a:r>
              <a:rPr lang="en-US" sz="32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Bring your questions</a:t>
            </a:r>
          </a:p>
          <a:p>
            <a:pPr lvl="2"/>
            <a:r>
              <a:rPr lang="en-US" sz="32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Share your observations</a:t>
            </a:r>
          </a:p>
          <a:p>
            <a:pPr lvl="2"/>
            <a:r>
              <a:rPr lang="en-US" sz="3200" dirty="0" smtClean="0">
                <a:latin typeface="Cambria" panose="02040503050406030204" pitchFamily="18" charset="0"/>
                <a:ea typeface="ＭＳ Ｐゴシック" panose="020B0600070205080204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894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Digitization Decision Making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en-US" dirty="0"/>
              <a:t> Needs and Policies</a:t>
            </a:r>
          </a:p>
          <a:p>
            <a:pPr lvl="1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US" sz="3200" dirty="0"/>
              <a:t> Policies and Decisions</a:t>
            </a:r>
          </a:p>
          <a:p>
            <a:pPr lvl="2"/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sz="3200" dirty="0"/>
              <a:t> Workflows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digitize</a:t>
            </a:r>
            <a:r>
              <a:rPr lang="en-US" dirty="0"/>
              <a:t>? How 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prioritize</a:t>
            </a:r>
            <a:r>
              <a:rPr lang="en-US" dirty="0"/>
              <a:t>?</a:t>
            </a:r>
          </a:p>
          <a:p>
            <a:pPr lvl="1"/>
            <a:r>
              <a:rPr lang="en-US" sz="3200" dirty="0"/>
              <a:t>Can we digitize every bit of data associated with each object?</a:t>
            </a:r>
          </a:p>
          <a:p>
            <a:pPr lvl="1"/>
            <a:r>
              <a:rPr lang="en-US" sz="3200" dirty="0" smtClean="0"/>
              <a:t>Skeletal (minimal) </a:t>
            </a:r>
            <a:r>
              <a:rPr lang="en-US" sz="3200" dirty="0"/>
              <a:t>records?</a:t>
            </a:r>
          </a:p>
          <a:p>
            <a:pPr lvl="1"/>
            <a:r>
              <a:rPr lang="en-US" sz="3200" i="1" dirty="0"/>
              <a:t>How to decide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49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973138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Workflow = Iterative task at any scale:</a:t>
            </a:r>
          </a:p>
        </p:txBody>
      </p:sp>
      <p:pic>
        <p:nvPicPr>
          <p:cNvPr id="16387" name="Content Placeholder 5" descr="coride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4" r="-2274"/>
          <a:stretch>
            <a:fillRect/>
          </a:stretch>
        </p:blipFill>
        <p:spPr>
          <a:xfrm>
            <a:off x="457200" y="1731963"/>
            <a:ext cx="2960688" cy="1690687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14313" y="6180138"/>
            <a:ext cx="8472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/>
              <a:t>Small and big tasks</a:t>
            </a:r>
          </a:p>
        </p:txBody>
      </p:sp>
      <p:pic>
        <p:nvPicPr>
          <p:cNvPr id="16389" name="Picture 6" descr="UC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603625"/>
            <a:ext cx="4364038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 descr="Screen shot 2015-09-12 at 10.22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733550"/>
            <a:ext cx="4903787" cy="332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Getting Started: Balancing </a:t>
            </a:r>
            <a:r>
              <a:rPr lang="en-US" sz="2400" dirty="0"/>
              <a:t>the long view with the short </a:t>
            </a:r>
            <a:r>
              <a:rPr lang="en-US" sz="2400" dirty="0" smtClean="0"/>
              <a:t>view: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4200217"/>
            <a:ext cx="7073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Pressures mitigating the long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 much data, so little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ollections are not getting smaller (proactive vs. legacy).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unding agencies have high output/low cost expectations.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only have 3 years to get this done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models?).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of our data and all of our specimens are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Let’s just use the images!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We’ll do the minimum now and enhance it later (inside track).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078" y="2971316"/>
            <a:ext cx="84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an institution develop doable, effective, and sustainable strategies for balancing long term goals with short term constraints, including a commitment to implementing future enhancements?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822290" y="2060346"/>
            <a:ext cx="9906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074606"/>
            <a:ext cx="6806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0908" y="180790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 view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80790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 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28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Decisions at the institutional level before digitization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46" r="500" b="1705"/>
          <a:stretch/>
        </p:blipFill>
        <p:spPr>
          <a:xfrm>
            <a:off x="384629" y="1919155"/>
            <a:ext cx="8469085" cy="3995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18121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http://www.bioone.org/doi/pdf/10.3732/apps.1500065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297561" y="1384008"/>
            <a:ext cx="2389239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Workflows Paper…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9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you enter and store data? What </a:t>
            </a:r>
            <a:r>
              <a:rPr lang="en-US" dirty="0"/>
              <a:t>suits best?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78657"/>
            <a:ext cx="7772400" cy="4231668"/>
          </a:xfrm>
        </p:spPr>
        <p:txBody>
          <a:bodyPr/>
          <a:lstStyle/>
          <a:p>
            <a:r>
              <a:rPr lang="en-US" u="sng" dirty="0" smtClean="0"/>
              <a:t>Considerations for selecting a collection management 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943600"/>
            <a:ext cx="8229600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Joanna McCaffrey 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Digitizing Plant Specimens Workshop, 2012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87" y="3196931"/>
            <a:ext cx="3377381" cy="33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Examples from </a:t>
            </a:r>
            <a:r>
              <a:rPr lang="en-US" sz="2400" dirty="0">
                <a:hlinkClick r:id="rId2"/>
              </a:rPr>
              <a:t>Flat Sheets and Packets Working Group - Vascular and Non-vascular </a:t>
            </a:r>
            <a:r>
              <a:rPr lang="en-US" sz="2400" dirty="0" smtClean="0">
                <a:hlinkClick r:id="rId2"/>
              </a:rPr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3"/>
              </a:rPr>
              <a:t>Module </a:t>
            </a:r>
            <a:r>
              <a:rPr lang="en-US" sz="1800" dirty="0">
                <a:hlinkClick r:id="rId3"/>
              </a:rPr>
              <a:t>1 Pre-digitization Curation Tasks</a:t>
            </a:r>
            <a:endParaRPr lang="en-US" sz="1800" dirty="0"/>
          </a:p>
          <a:p>
            <a:r>
              <a:rPr lang="en-US" sz="1800" dirty="0">
                <a:hlinkClick r:id="rId4"/>
              </a:rPr>
              <a:t>Module 2 Selecting Components for an Imaging Station</a:t>
            </a:r>
            <a:endParaRPr lang="en-US" sz="1800" dirty="0"/>
          </a:p>
          <a:p>
            <a:r>
              <a:rPr lang="en-US" sz="1800" dirty="0">
                <a:hlinkClick r:id="rId5"/>
              </a:rPr>
              <a:t>Module 3 Imaging Station Setup Camera/Copy Stand</a:t>
            </a:r>
            <a:endParaRPr lang="en-US" sz="1800" dirty="0"/>
          </a:p>
          <a:p>
            <a:r>
              <a:rPr lang="en-US" sz="1800" dirty="0">
                <a:hlinkClick r:id="rId6"/>
              </a:rPr>
              <a:t>Module 4 Imaging Station Setup Light box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Module 5 Image Station Setup Scanner</a:t>
            </a:r>
            <a:endParaRPr lang="en-US" sz="1800" dirty="0"/>
          </a:p>
          <a:p>
            <a:r>
              <a:rPr lang="en-US" sz="1800" dirty="0">
                <a:hlinkClick r:id="rId8"/>
              </a:rPr>
              <a:t>Module 6 Imaging</a:t>
            </a:r>
            <a:endParaRPr lang="en-US" sz="1800" dirty="0"/>
          </a:p>
          <a:p>
            <a:r>
              <a:rPr lang="en-US" sz="1800" dirty="0">
                <a:hlinkClick r:id="rId9"/>
              </a:rPr>
              <a:t>Module 7 Image Processing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Module 8 Organizing and Implementing a Public Participation Imaging Blitz</a:t>
            </a:r>
            <a:endParaRPr lang="en-US" sz="1800" dirty="0"/>
          </a:p>
          <a:p>
            <a:r>
              <a:rPr lang="en-US" sz="1800" dirty="0">
                <a:hlinkClick r:id="rId11"/>
              </a:rPr>
              <a:t>Module 9 Image Archiving</a:t>
            </a:r>
            <a:endParaRPr lang="en-US" sz="1800" dirty="0"/>
          </a:p>
          <a:p>
            <a:r>
              <a:rPr lang="en-US" sz="1800" dirty="0">
                <a:hlinkClick r:id="rId12"/>
              </a:rPr>
              <a:t>Module 10 Selecting a Database</a:t>
            </a:r>
            <a:endParaRPr lang="en-US" sz="1800" dirty="0"/>
          </a:p>
          <a:p>
            <a:r>
              <a:rPr lang="en-US" sz="1800" dirty="0">
                <a:hlinkClick r:id="rId13"/>
              </a:rPr>
              <a:t>Module 11 Data Capture</a:t>
            </a:r>
            <a:endParaRPr lang="en-US" sz="1800" dirty="0"/>
          </a:p>
          <a:p>
            <a:r>
              <a:rPr lang="en-US" sz="1800" dirty="0">
                <a:hlinkClick r:id="rId14"/>
              </a:rPr>
              <a:t>Module 12 Organizing and Implementing a Public Participation Transcription Blitz</a:t>
            </a:r>
            <a:endParaRPr lang="en-US" sz="1800" dirty="0"/>
          </a:p>
          <a:p>
            <a:r>
              <a:rPr lang="en-US" sz="1800" dirty="0">
                <a:hlinkClick r:id="rId15"/>
              </a:rPr>
              <a:t>Module 13 Georeferencing</a:t>
            </a:r>
            <a:endParaRPr lang="en-US" sz="1800" dirty="0"/>
          </a:p>
          <a:p>
            <a:r>
              <a:rPr lang="en-US" sz="1800" dirty="0">
                <a:hlinkClick r:id="rId16"/>
              </a:rPr>
              <a:t>Module 14 Proactive </a:t>
            </a:r>
            <a:r>
              <a:rPr lang="en-US" sz="1800" dirty="0" smtClean="0">
                <a:hlinkClick r:id="rId16"/>
              </a:rPr>
              <a:t>Digitization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02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Common Workflows: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workflows: </a:t>
            </a:r>
            <a:r>
              <a:rPr lang="en-US" sz="2400" dirty="0" smtClean="0">
                <a:cs typeface="+mj-cs"/>
              </a:rPr>
              <a:t>i</a:t>
            </a:r>
            <a:r>
              <a:rPr lang="en-US" sz="2400" dirty="0" smtClean="0"/>
              <a:t>mage-to-data</a:t>
            </a:r>
            <a:r>
              <a:rPr lang="en-US" sz="2400" dirty="0"/>
              <a:t>, </a:t>
            </a:r>
            <a:r>
              <a:rPr lang="en-US" sz="2400" dirty="0" smtClean="0"/>
              <a:t>specimen-to-data, field-to-database, to-the-web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methods and tools: </a:t>
            </a:r>
            <a:r>
              <a:rPr lang="en-US" sz="2400" dirty="0" smtClean="0"/>
              <a:t>skeletal </a:t>
            </a:r>
            <a:r>
              <a:rPr lang="en-US" sz="2400" dirty="0"/>
              <a:t>records, crowd-sourcing, </a:t>
            </a:r>
            <a:r>
              <a:rPr lang="en-US" sz="2400" dirty="0" smtClean="0"/>
              <a:t>	OCR/NLP</a:t>
            </a:r>
            <a:r>
              <a:rPr lang="en-US" sz="2400" dirty="0"/>
              <a:t>, </a:t>
            </a:r>
            <a:r>
              <a:rPr lang="en-US" sz="2400" dirty="0" smtClean="0"/>
              <a:t>georeferencing</a:t>
            </a:r>
            <a:r>
              <a:rPr lang="en-US" sz="2400" dirty="0"/>
              <a:t>, metadata </a:t>
            </a:r>
            <a:endParaRPr lang="en-US" sz="24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digbio2014rev">
  <a:themeElements>
    <a:clrScheme name="Custom 1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81FF"/>
      </a:accent1>
      <a:accent2>
        <a:srgbClr val="C0504D"/>
      </a:accent2>
      <a:accent3>
        <a:srgbClr val="6CD626"/>
      </a:accent3>
      <a:accent4>
        <a:srgbClr val="E7B500"/>
      </a:accent4>
      <a:accent5>
        <a:srgbClr val="4BACC6"/>
      </a:accent5>
      <a:accent6>
        <a:srgbClr val="F79646"/>
      </a:accent6>
      <a:hlink>
        <a:srgbClr val="00AEFF"/>
      </a:hlink>
      <a:folHlink>
        <a:srgbClr val="FF8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idigbio2014high</Template>
  <TotalTime>408</TotalTime>
  <Words>968</Words>
  <Application>Microsoft Office PowerPoint</Application>
  <PresentationFormat>On-screen Show (4:3)</PresentationFormat>
  <Paragraphs>185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12 pt. Helvetica* 65 Medium   0</vt:lpstr>
      <vt:lpstr>Arial</vt:lpstr>
      <vt:lpstr>Calibri</vt:lpstr>
      <vt:lpstr>Cambria</vt:lpstr>
      <vt:lpstr>Candara</vt:lpstr>
      <vt:lpstr>Helvetica</vt:lpstr>
      <vt:lpstr>Helvetica 75 Bold</vt:lpstr>
      <vt:lpstr>Wingdings</vt:lpstr>
      <vt:lpstr>1_idigbio2014rev</vt:lpstr>
      <vt:lpstr>Digitization Workflows and Processes</vt:lpstr>
      <vt:lpstr>Developing Robust Object to Image to Data Workflows (DROID)</vt:lpstr>
      <vt:lpstr>Getting Started: Digitization Decision Making</vt:lpstr>
      <vt:lpstr>Workflow = Iterative task at any scale:</vt:lpstr>
      <vt:lpstr>Getting Started: Balancing the long view with the short view: The local decision</vt:lpstr>
      <vt:lpstr>Getting Started: Decisions at the institutional level before digitization</vt:lpstr>
      <vt:lpstr>Where will you enter and store data? What suits best?</vt:lpstr>
      <vt:lpstr>Examples from Flat Sheets and Packets Working Group - Vascular and Non-vascular Plants</vt:lpstr>
      <vt:lpstr>Common Workflows: workflows: image-to-data, specimen-to-data, field-to-database, to-the-web  methods and tools: skeletal records, crowd-sourcing,  OCR/NLP, georeferencing, metadata </vt:lpstr>
      <vt:lpstr>PowerPoint Presentation</vt:lpstr>
      <vt:lpstr>Object to Image to Data (to Web) aka DROID</vt:lpstr>
      <vt:lpstr>PowerPoint Presentation</vt:lpstr>
      <vt:lpstr>Optical Character Recognition Output in a digitization workflow – Searching and Sorting</vt:lpstr>
      <vt:lpstr>PowerPoint Presentation</vt:lpstr>
      <vt:lpstr>The herbaria at the Royal Botanic Garden Edinburgh (RBGE) and The New York Botanical Garden (NY) use a similar recently developed workflow:</vt:lpstr>
      <vt:lpstr>Specimen to Data (to Web)</vt:lpstr>
      <vt:lpstr>Field to Database (to Web): Are plans in place to prevent new legacy data?</vt:lpstr>
      <vt:lpstr>Methods, tools, processes</vt:lpstr>
      <vt:lpstr>Preventing new legacy data</vt:lpstr>
      <vt:lpstr>Georeferencing NHC specimen data</vt:lpstr>
      <vt:lpstr>Minimal (Skeletal) Data Capture</vt:lpstr>
      <vt:lpstr>Crowd-sourcing, students, staff, volunteers, …</vt:lpstr>
      <vt:lpstr>Export and Update</vt:lpstr>
      <vt:lpstr>Workflow  Optimization: How to keep track and record your progress</vt:lpstr>
      <vt:lpstr>Setting goals:</vt:lpstr>
      <vt:lpstr>List evaluation metrics:</vt:lpstr>
      <vt:lpstr>Benefits of Open and Online Documentation:</vt:lpstr>
      <vt:lpstr>Next, Digitization-Workflows-in-Action Collections Tours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Paul</dc:creator>
  <cp:lastModifiedBy>Deborah Paul</cp:lastModifiedBy>
  <cp:revision>47</cp:revision>
  <cp:lastPrinted>2014-10-10T14:25:07Z</cp:lastPrinted>
  <dcterms:created xsi:type="dcterms:W3CDTF">2015-09-13T23:34:40Z</dcterms:created>
  <dcterms:modified xsi:type="dcterms:W3CDTF">2015-09-16T05:15:49Z</dcterms:modified>
</cp:coreProperties>
</file>